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256" r:id="rId5"/>
    <p:sldId id="258" r:id="rId6"/>
    <p:sldId id="265" r:id="rId7"/>
    <p:sldId id="260" r:id="rId8"/>
    <p:sldId id="264" r:id="rId9"/>
    <p:sldId id="271" r:id="rId10"/>
    <p:sldId id="292" r:id="rId11"/>
    <p:sldId id="297" r:id="rId12"/>
    <p:sldId id="261" r:id="rId13"/>
    <p:sldId id="268" r:id="rId14"/>
    <p:sldId id="298" r:id="rId15"/>
    <p:sldId id="299" r:id="rId16"/>
    <p:sldId id="266" r:id="rId17"/>
    <p:sldId id="301" r:id="rId18"/>
    <p:sldId id="257" r:id="rId19"/>
    <p:sldId id="259" r:id="rId20"/>
    <p:sldId id="263" r:id="rId21"/>
    <p:sldId id="270" r:id="rId22"/>
    <p:sldId id="279" r:id="rId23"/>
    <p:sldId id="28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6E6E6"/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6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pPr algn="r"/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ong</a:t>
            </a:r>
            <a:r>
              <a:rPr lang="en-US" dirty="0"/>
              <a:t> </a:t>
            </a:r>
            <a:r>
              <a:rPr lang="en-US" dirty="0" err="1"/>
              <a:t>đê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8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60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về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97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79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99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7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34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40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13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78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20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8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63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77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08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69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85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81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3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55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91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15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5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9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5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23.png"/><Relationship Id="rId5" Type="http://schemas.openxmlformats.org/officeDocument/2006/relationships/slide" Target="slide14.xml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34.xml"/><Relationship Id="rId7" Type="http://schemas.openxmlformats.org/officeDocument/2006/relationships/slide" Target="slide16.xml"/><Relationship Id="rId12" Type="http://schemas.openxmlformats.org/officeDocument/2006/relationships/image" Target="../media/image32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26.jpeg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slide" Target="slide15.xml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5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-521891" y="2195423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7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Kể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chuyện</a:t>
            </a: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Cô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bé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ham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đọc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sách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88BDC3-37F7-F194-39FD-7BD48A6B9C94}"/>
              </a:ext>
            </a:extLst>
          </p:cNvPr>
          <p:cNvSpPr txBox="1"/>
          <p:nvPr/>
        </p:nvSpPr>
        <p:spPr>
          <a:xfrm>
            <a:off x="1211247" y="1400366"/>
            <a:ext cx="97695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1: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Kể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chuyện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nhóm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F29203-FE94-3D6A-053E-C18C56D9AE69}"/>
              </a:ext>
            </a:extLst>
          </p:cNvPr>
          <p:cNvGrpSpPr/>
          <p:nvPr/>
        </p:nvGrpSpPr>
        <p:grpSpPr>
          <a:xfrm>
            <a:off x="190500" y="2135504"/>
            <a:ext cx="11811000" cy="1121846"/>
            <a:chOff x="-1177437" y="2086485"/>
            <a:chExt cx="11811000" cy="112184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90037D-3E78-77EA-7BE0-98E0A828C35C}"/>
                </a:ext>
              </a:extLst>
            </p:cNvPr>
            <p:cNvSpPr txBox="1"/>
            <p:nvPr/>
          </p:nvSpPr>
          <p:spPr>
            <a:xfrm>
              <a:off x="51822" y="2086485"/>
              <a:ext cx="10581741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 vào sơ đồ và các câu hỏi gợi ý, lần lượt từng bạn trong nhóm hãy kể lại câu chuyện cho các bạn khác nghe.</a:t>
              </a:r>
            </a:p>
          </p:txBody>
        </p:sp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72167074-5437-4822-A311-0234DD9AB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177437" y="2181595"/>
              <a:ext cx="1229259" cy="101055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9546E4B-F266-F3DF-BB3F-5D3CC9C7E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10996" r="8961" b="1009"/>
          <a:stretch/>
        </p:blipFill>
        <p:spPr>
          <a:xfrm>
            <a:off x="2447660" y="3337757"/>
            <a:ext cx="7296677" cy="349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CD20CC8A-74C4-99CE-8C84-DA53DB9F113C}"/>
              </a:ext>
            </a:extLst>
          </p:cNvPr>
          <p:cNvSpPr/>
          <p:nvPr/>
        </p:nvSpPr>
        <p:spPr>
          <a:xfrm>
            <a:off x="7390161" y="2403748"/>
            <a:ext cx="3590591" cy="4027897"/>
          </a:xfrm>
          <a:custGeom>
            <a:avLst/>
            <a:gdLst/>
            <a:ahLst/>
            <a:cxnLst/>
            <a:rect l="l" t="t" r="r" b="b"/>
            <a:pathLst>
              <a:path w="6617900" h="7207614">
                <a:moveTo>
                  <a:pt x="0" y="0"/>
                </a:moveTo>
                <a:lnTo>
                  <a:pt x="6617900" y="0"/>
                </a:lnTo>
                <a:lnTo>
                  <a:pt x="6617900" y="7207614"/>
                </a:lnTo>
                <a:lnTo>
                  <a:pt x="0" y="7207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6F7978-BF71-B956-20EB-94F575CF3385}"/>
              </a:ext>
            </a:extLst>
          </p:cNvPr>
          <p:cNvSpPr txBox="1"/>
          <p:nvPr/>
        </p:nvSpPr>
        <p:spPr>
          <a:xfrm>
            <a:off x="438150" y="3429000"/>
            <a:ext cx="6438900" cy="1301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ham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0FF76-CC65-F0E2-DC0D-488A7513B5A4}"/>
              </a:ext>
            </a:extLst>
          </p:cNvPr>
          <p:cNvSpPr txBox="1"/>
          <p:nvPr/>
        </p:nvSpPr>
        <p:spPr>
          <a:xfrm>
            <a:off x="1211247" y="1400366"/>
            <a:ext cx="9769505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Nhiệm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32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2: </a:t>
            </a:r>
            <a:r>
              <a:rPr lang="vi-VN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Kể chuyện trước lớp</a:t>
            </a:r>
            <a:endParaRPr lang="en-US" sz="3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037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43B764-BF7C-01C1-5387-B849A556AEFB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571E268D-1DFF-BFD1-E22D-0F528BAAE3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94CBC9-9BCB-B27D-3331-657954405CBD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398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652267" y="27432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2057400" y="0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Chào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con,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Hôm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nay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bạn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củ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rốt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ngon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nhé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^^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9401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2420600" y="51054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Calibri"/>
              </a:rPr>
              <a:t>PLAY</a:t>
            </a: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5943600"/>
            <a:ext cx="9144000" cy="10668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914400" y="2209800"/>
            <a:ext cx="609600" cy="609600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B833D0-A745-6D2C-786F-D1836B6261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7236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3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7375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75 -0.00857 L -0.37826 4.8148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44" y="41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35949" y="5311776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59550" y="5385602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31E8A24-E305-DBD7-CA23-796B6A5B4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Thỏ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kiếm</a:t>
            </a:r>
            <a:r>
              <a:rPr lang="en-US" sz="5400" b="1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 </a:t>
            </a:r>
          </a:p>
          <a:p>
            <a:pPr algn="ctr"/>
            <a:r>
              <a:rPr lang="en-US" sz="5400" b="1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ăn</a:t>
            </a:r>
            <a:endParaRPr lang="en-US" sz="5400" b="1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EDA448-9B41-0948-8C8C-DD201DC7488D}"/>
              </a:ext>
            </a:extLst>
          </p:cNvPr>
          <p:cNvGrpSpPr/>
          <p:nvPr/>
        </p:nvGrpSpPr>
        <p:grpSpPr>
          <a:xfrm>
            <a:off x="9072022" y="1888766"/>
            <a:ext cx="2733697" cy="1469004"/>
            <a:chOff x="9072022" y="1888766"/>
            <a:chExt cx="2733697" cy="1469004"/>
          </a:xfrm>
        </p:grpSpPr>
        <p:pic>
          <p:nvPicPr>
            <p:cNvPr id="23" name="Picture 22">
              <a:hlinkClick r:id="rId18" action="ppaction://hlinksldjump"/>
              <a:extLst>
                <a:ext uri="{FF2B5EF4-FFF2-40B4-BE49-F238E27FC236}">
                  <a16:creationId xmlns:a16="http://schemas.microsoft.com/office/drawing/2014/main" id="{F9598977-FA25-B40D-7A0E-3FDB1F94E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490" y="1888766"/>
              <a:ext cx="1366762" cy="10668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7DEBB8-F8C2-51E2-2D9B-995CDC9F0778}"/>
                </a:ext>
              </a:extLst>
            </p:cNvPr>
            <p:cNvSpPr txBox="1"/>
            <p:nvPr/>
          </p:nvSpPr>
          <p:spPr>
            <a:xfrm>
              <a:off x="9072022" y="2896105"/>
              <a:ext cx="27336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latin typeface="UTM Avo" panose="02040603050506020204" pitchFamily="18" charset="0"/>
                </a:rPr>
                <a:t>Tiếp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tục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bài</a:t>
              </a:r>
              <a:r>
                <a:rPr lang="en-US" sz="2400" b="1" dirty="0"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latin typeface="UTM Avo" panose="02040603050506020204" pitchFamily="18" charset="0"/>
                </a:rPr>
                <a:t>học</a:t>
              </a:r>
              <a:endParaRPr lang="en-US" sz="2400" b="1" dirty="0">
                <a:latin typeface="UTM Avo" panose="0204060305050602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21875 0.0094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6 0.00949 L 0.37656 0.0127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24" y="1830294"/>
            <a:ext cx="6248400" cy="6705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65796" y="1592953"/>
            <a:ext cx="4124325" cy="1328023"/>
          </a:xfrm>
          <a:prstGeom prst="wedgeRoundRectCallout">
            <a:avLst>
              <a:gd name="adj1" fmla="val 8152"/>
              <a:gd name="adj2" fmla="val 89755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a)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chi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Ma-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Quy-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ham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224" y="176602"/>
            <a:ext cx="6845276" cy="3847862"/>
          </a:xfrm>
          <a:prstGeom prst="wedgeRoundRectCallout">
            <a:avLst>
              <a:gd name="adj1" fmla="val -8986"/>
              <a:gd name="adj2" fmla="val 6435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endParaRPr lang="en-US" sz="22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</a:rPr>
              <a:t>Hằng ngày, cứ tan học là cô trốn biệt vào một góc phòng khách, say sưa đọc.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Mải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mê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mức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nghe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thấy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chị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gọi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Ham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đến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mức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mấy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chị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xếp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ghế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xung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quanh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mà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biết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Ngồi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im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sách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suốt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2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 charset="0"/>
              </a:rPr>
              <a:t>hồ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200" dirty="0">
                <a:solidFill>
                  <a:prstClr val="black"/>
                </a:solidFill>
                <a:latin typeface="UTM Avo" panose="02040603050506020204" pitchFamily="18" charset="0"/>
              </a:rPr>
              <a:t>Ghế đổ, chỉ cười rồi lại cầm cuốn sách sang phòng khác, lặng lẽ đọc tiếp.</a:t>
            </a:r>
          </a:p>
        </p:txBody>
      </p:sp>
      <p:pic>
        <p:nvPicPr>
          <p:cNvPr id="6" name="Picture 5" descr="6131d3148657a26e1bfe386e7ba65811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D3823AA8-0DA0-A054-939D-9823797C0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13EC8-BC52-8488-4AB0-552882FA0B9A}"/>
              </a:ext>
            </a:extLst>
          </p:cNvPr>
          <p:cNvSpPr txBox="1"/>
          <p:nvPr/>
        </p:nvSpPr>
        <p:spPr>
          <a:xfrm>
            <a:off x="7239000" y="786332"/>
            <a:ext cx="48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3f7e749c750b79cbde134e7bcf00a140.png">
            <a:extLst>
              <a:ext uri="{FF2B5EF4-FFF2-40B4-BE49-F238E27FC236}">
                <a16:creationId xmlns:a16="http://schemas.microsoft.com/office/drawing/2014/main" id="{7665B9B9-6E8F-4FB8-D085-556C2934986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24" y="1830294"/>
            <a:ext cx="6248400" cy="6705600"/>
          </a:xfrm>
          <a:prstGeom prst="rect">
            <a:avLst/>
          </a:prstGeom>
        </p:spPr>
      </p:pic>
      <p:pic>
        <p:nvPicPr>
          <p:cNvPr id="19" name="Picture 18" descr="6131d3148657a26e1bfe386e7ba65811.png">
            <a:hlinkClick r:id="rId4" action="ppaction://hlinksldjump"/>
            <a:extLst>
              <a:ext uri="{FF2B5EF4-FFF2-40B4-BE49-F238E27FC236}">
                <a16:creationId xmlns:a16="http://schemas.microsoft.com/office/drawing/2014/main" id="{3E1892FF-4517-F744-65C4-61259B4B9D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39000" y="3124200"/>
            <a:ext cx="2590800" cy="4117788"/>
          </a:xfrm>
          <a:prstGeom prst="rect">
            <a:avLst/>
          </a:prstGeom>
        </p:spPr>
      </p:pic>
      <p:pic>
        <p:nvPicPr>
          <p:cNvPr id="20" name="Picture 19" descr="1.png">
            <a:extLst>
              <a:ext uri="{FF2B5EF4-FFF2-40B4-BE49-F238E27FC236}">
                <a16:creationId xmlns:a16="http://schemas.microsoft.com/office/drawing/2014/main" id="{F46B82AA-37C4-5A40-E434-6EF046FD037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867400"/>
            <a:ext cx="9144000" cy="1143000"/>
          </a:xfrm>
          <a:prstGeom prst="rect">
            <a:avLst/>
          </a:prstGeom>
        </p:spPr>
      </p:pic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5EE7929-0292-7F93-EE7E-20C3B8CF6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741" y="0"/>
            <a:ext cx="546259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DF259F-4B2A-D3B9-76C8-781B498D3D31}"/>
              </a:ext>
            </a:extLst>
          </p:cNvPr>
          <p:cNvSpPr txBox="1"/>
          <p:nvPr/>
        </p:nvSpPr>
        <p:spPr>
          <a:xfrm>
            <a:off x="7408069" y="1535541"/>
            <a:ext cx="4500562" cy="2145268"/>
          </a:xfrm>
          <a:prstGeom prst="wedgeRoundRectCallout">
            <a:avLst>
              <a:gd name="adj1" fmla="val 110"/>
              <a:gd name="adj2" fmla="val 72883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b) Theo em, sự ham mê đọc sách đã góp phần vào thành công của nhà bác học Ma-ri Quy-ri như thế nào?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63576-1C99-E8C4-C612-1D04AABC46EB}"/>
              </a:ext>
            </a:extLst>
          </p:cNvPr>
          <p:cNvSpPr txBox="1"/>
          <p:nvPr/>
        </p:nvSpPr>
        <p:spPr>
          <a:xfrm>
            <a:off x="203224" y="1277898"/>
            <a:ext cx="6845276" cy="2145268"/>
          </a:xfrm>
          <a:prstGeom prst="wedgeRoundRectCallout">
            <a:avLst>
              <a:gd name="adj1" fmla="val -8429"/>
              <a:gd name="adj2" fmla="val 82116"/>
              <a:gd name="adj3" fmla="val 16667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endParaRPr lang="en-US" sz="2400" b="1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Sự ham mê đã tạo nên thói quen đọc sách và tập trung suy nghĩ ở Ma-ri Quy-ri, giúp bà sau này trở thành một nhà bác học nổi tiếng.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5D71E-D0FE-4862-E327-92429D519D42}"/>
              </a:ext>
            </a:extLst>
          </p:cNvPr>
          <p:cNvSpPr txBox="1"/>
          <p:nvPr/>
        </p:nvSpPr>
        <p:spPr>
          <a:xfrm>
            <a:off x="7239000" y="786332"/>
            <a:ext cx="48387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7)">
            <a:extLst>
              <a:ext uri="{FF2B5EF4-FFF2-40B4-BE49-F238E27FC236}">
                <a16:creationId xmlns:a16="http://schemas.microsoft.com/office/drawing/2014/main" id="{B05F286D-9BD3-4D96-2353-5F9531650F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681444-EA22-F638-3B06-90231E7ACBAA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7" name="Picture 6">
              <a:hlinkClick r:id="rId3"/>
              <a:extLst>
                <a:ext uri="{FF2B5EF4-FFF2-40B4-BE49-F238E27FC236}">
                  <a16:creationId xmlns:a16="http://schemas.microsoft.com/office/drawing/2014/main" id="{7B84956F-B298-DEE9-A3ED-5A9907153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0E38A9-338F-1D1E-EA27-13135D67E06E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97BAED-96B7-6289-65D9-85BFE906E7D3}"/>
              </a:ext>
            </a:extLst>
          </p:cNvPr>
          <p:cNvSpPr/>
          <p:nvPr/>
        </p:nvSpPr>
        <p:spPr>
          <a:xfrm>
            <a:off x="433848" y="2229676"/>
            <a:ext cx="11324303" cy="447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- Chuẩn bị chung: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– 3 HS liên hệ chuẩn bị địa điểm tổ chức ngày hội sách.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– 3 HS làm áp phích: “Ngày hội đọc sách lớp ...”.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- Chuẩn bị theo tổ học tập: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Tập hợp các bài viết của HS trong tổ từ đầu năm học (bài tập làm văn, bài thơ, nhật kí,...) đóng thành quyển sách.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HS chuẩn bị thuyết trình về gian sách của tổ.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Phân công 2 HS làm áp phích: “Gian sách tổ...”</a:t>
            </a: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CD836491-1DC7-40DF-1905-B5DBD297948F}"/>
              </a:ext>
            </a:extLst>
          </p:cNvPr>
          <p:cNvSpPr txBox="1"/>
          <p:nvPr/>
        </p:nvSpPr>
        <p:spPr>
          <a:xfrm>
            <a:off x="1638300" y="1552978"/>
            <a:ext cx="8915400" cy="562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5E9DF4D-0EEF-351D-7195-CE8B37793886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C26398B4-5860-7241-2C46-675AE6EE1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0F4302-8BFA-963E-44D3-84FECFB53D33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7718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543FF25B-C42E-5D87-4AFF-0CB4D9AEA282}"/>
              </a:ext>
            </a:extLst>
          </p:cNvPr>
          <p:cNvSpPr/>
          <p:nvPr/>
        </p:nvSpPr>
        <p:spPr>
          <a:xfrm>
            <a:off x="476089" y="3256503"/>
            <a:ext cx="2953531" cy="3164498"/>
          </a:xfrm>
          <a:custGeom>
            <a:avLst/>
            <a:gdLst/>
            <a:ahLst/>
            <a:cxnLst/>
            <a:rect l="l" t="t" r="r" b="b"/>
            <a:pathLst>
              <a:path w="3598736" h="4114800">
                <a:moveTo>
                  <a:pt x="0" y="0"/>
                </a:moveTo>
                <a:lnTo>
                  <a:pt x="3598736" y="0"/>
                </a:lnTo>
                <a:lnTo>
                  <a:pt x="35987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9B398-3D4A-6B9A-0E9E-E36C1A5D7667}"/>
              </a:ext>
            </a:extLst>
          </p:cNvPr>
          <p:cNvSpPr txBox="1"/>
          <p:nvPr/>
        </p:nvSpPr>
        <p:spPr>
          <a:xfrm>
            <a:off x="1820333" y="1543050"/>
            <a:ext cx="85513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có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Em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A93EB0-2147-0551-C034-C65BA3BE5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025" y="3429000"/>
            <a:ext cx="2522009" cy="2522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D6398-6BF1-20E6-C02F-BBB463DB0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6961" y="3241324"/>
            <a:ext cx="2416526" cy="2416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7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4)">
            <a:extLst>
              <a:ext uri="{FF2B5EF4-FFF2-40B4-BE49-F238E27FC236}">
                <a16:creationId xmlns:a16="http://schemas.microsoft.com/office/drawing/2014/main" id="{B9E11843-0129-462D-D01C-B674B6547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BF604D-8DDD-8066-AA94-D1D483C3F8A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7" name="Picture 6">
              <a:hlinkClick r:id="rId3"/>
              <a:extLst>
                <a:ext uri="{FF2B5EF4-FFF2-40B4-BE49-F238E27FC236}">
                  <a16:creationId xmlns:a16="http://schemas.microsoft.com/office/drawing/2014/main" id="{3827FA91-A397-EFA2-EA1C-5BAFF95BF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FF82D3-E86D-D8C1-73EA-3BF9B13B0D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AEF1614-AD25-3F8E-7BCA-16F3A4742D36}"/>
              </a:ext>
            </a:extLst>
          </p:cNvPr>
          <p:cNvGrpSpPr/>
          <p:nvPr/>
        </p:nvGrpSpPr>
        <p:grpSpPr>
          <a:xfrm>
            <a:off x="933450" y="2316802"/>
            <a:ext cx="10041802" cy="3608829"/>
            <a:chOff x="933450" y="2239517"/>
            <a:chExt cx="10041802" cy="36088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D36FDC-F474-1362-F4F0-91D2288CB303}"/>
                </a:ext>
              </a:extLst>
            </p:cNvPr>
            <p:cNvSpPr/>
            <p:nvPr/>
          </p:nvSpPr>
          <p:spPr>
            <a:xfrm>
              <a:off x="933450" y="2239517"/>
              <a:ext cx="10041802" cy="36088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352DE9-CA88-8A96-7304-D32D0D884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5" t="10996" r="8961" b="1009"/>
            <a:stretch/>
          </p:blipFill>
          <p:spPr>
            <a:xfrm>
              <a:off x="1062015" y="2315717"/>
              <a:ext cx="7148132" cy="342274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4D065B-0542-C6CA-F17A-73FB41873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14" r="5312"/>
            <a:stretch/>
          </p:blipFill>
          <p:spPr>
            <a:xfrm>
              <a:off x="8098663" y="2686930"/>
              <a:ext cx="2579526" cy="2771156"/>
            </a:xfrm>
            <a:prstGeom prst="rect">
              <a:avLst/>
            </a:prstGeom>
          </p:spPr>
        </p:pic>
      </p:grpSp>
      <p:pic>
        <p:nvPicPr>
          <p:cNvPr id="10" name="Tiếng Việt 4 - Cô bé ham đọc sách">
            <a:hlinkClick r:id="" action="ppaction://media"/>
            <a:extLst>
              <a:ext uri="{FF2B5EF4-FFF2-40B4-BE49-F238E27FC236}">
                <a16:creationId xmlns:a16="http://schemas.microsoft.com/office/drawing/2014/main" id="{9F6EF1B7-92D2-7418-6E34-17E308E53C2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123" y="7274970"/>
            <a:ext cx="304800" cy="3048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29428-F54B-58F4-29A1-B834DCAA0E04}"/>
              </a:ext>
            </a:extLst>
          </p:cNvPr>
          <p:cNvGrpSpPr/>
          <p:nvPr/>
        </p:nvGrpSpPr>
        <p:grpSpPr>
          <a:xfrm>
            <a:off x="4400112" y="5823360"/>
            <a:ext cx="5075531" cy="913814"/>
            <a:chOff x="8987261" y="5458086"/>
            <a:chExt cx="5075531" cy="91381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7D21B8F-5B6B-652E-E58C-428C4EE86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7261" y="5458086"/>
              <a:ext cx="913814" cy="913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F7CFB7-7A5D-6D31-B1EF-75F548836EB7}"/>
                </a:ext>
              </a:extLst>
            </p:cNvPr>
            <p:cNvSpPr txBox="1"/>
            <p:nvPr/>
          </p:nvSpPr>
          <p:spPr>
            <a:xfrm>
              <a:off x="9901075" y="5675743"/>
              <a:ext cx="41617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nghe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kể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chuyện</a:t>
              </a:r>
              <a:endParaRPr lang="en-US" sz="2000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52D26CA-31FB-7741-C575-220C343F5900}"/>
              </a:ext>
            </a:extLst>
          </p:cNvPr>
          <p:cNvSpPr txBox="1"/>
          <p:nvPr/>
        </p:nvSpPr>
        <p:spPr>
          <a:xfrm>
            <a:off x="1216748" y="1762180"/>
            <a:ext cx="975850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Em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lắng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Cô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bé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ham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UTM Avo" panose="02040603050506020204" pitchFamily="18" charset="0"/>
              </a:rPr>
              <a:t>sách</a:t>
            </a:r>
            <a:endParaRPr lang="en-US" sz="2800" b="1" i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4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B4CA6E-173D-BE96-C95D-08A46E4A39A2}"/>
              </a:ext>
            </a:extLst>
          </p:cNvPr>
          <p:cNvSpPr txBox="1"/>
          <p:nvPr/>
        </p:nvSpPr>
        <p:spPr>
          <a:xfrm>
            <a:off x="1435447" y="1790025"/>
            <a:ext cx="932110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Em hãy trả lời câu hỏi trong sơ đồ dưới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D9990-D946-1DD5-1D3A-2E2E06800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 t="10996" r="8961" b="1009"/>
          <a:stretch/>
        </p:blipFill>
        <p:spPr>
          <a:xfrm>
            <a:off x="1845707" y="2444756"/>
            <a:ext cx="8500586" cy="40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F0EAB-D1F3-78BB-AC79-C23AE57BC6EE}"/>
              </a:ext>
            </a:extLst>
          </p:cNvPr>
          <p:cNvSpPr txBox="1"/>
          <p:nvPr/>
        </p:nvSpPr>
        <p:spPr>
          <a:xfrm>
            <a:off x="3812328" y="1349829"/>
            <a:ext cx="4567343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GỢI Ý TRẢ LỜI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CC433A5-B159-7A9B-C184-AFA82551335C}"/>
              </a:ext>
            </a:extLst>
          </p:cNvPr>
          <p:cNvSpPr/>
          <p:nvPr/>
        </p:nvSpPr>
        <p:spPr>
          <a:xfrm>
            <a:off x="0" y="2504173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55278-5E59-E0CD-B12E-C10F6D7ED3CD}"/>
              </a:ext>
            </a:extLst>
          </p:cNvPr>
          <p:cNvSpPr txBox="1"/>
          <p:nvPr/>
        </p:nvSpPr>
        <p:spPr>
          <a:xfrm>
            <a:off x="0" y="3428999"/>
            <a:ext cx="4567343" cy="167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Hằng ngày cứ tan học là cô trốn biệt vào trong góc phòng, say sưa đọc.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707E0D0-8EEF-E71C-8B44-22399A6D80A0}"/>
              </a:ext>
            </a:extLst>
          </p:cNvPr>
          <p:cNvSpPr/>
          <p:nvPr/>
        </p:nvSpPr>
        <p:spPr>
          <a:xfrm flipH="1">
            <a:off x="9285401" y="2504172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2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07A62-B7BB-CA25-78A8-DA76B5965C8E}"/>
              </a:ext>
            </a:extLst>
          </p:cNvPr>
          <p:cNvSpPr txBox="1"/>
          <p:nvPr/>
        </p:nvSpPr>
        <p:spPr>
          <a:xfrm flipH="1">
            <a:off x="5735064" y="3429000"/>
            <a:ext cx="6456936" cy="333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Ma-ri không nghe thấy anh chị gọi vì mải đọc, không nghe thấy gì.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anh chị đã xếp ba chiếc ghế nhỏ thành một hình tam giác bao quanh Ma-ri, chỉ cần động nhẹ sẽ đổ và cô phải ra chơi với họ.</a:t>
            </a:r>
          </a:p>
        </p:txBody>
      </p:sp>
    </p:spTree>
    <p:extLst>
      <p:ext uri="{BB962C8B-B14F-4D97-AF65-F5344CB8AC3E}">
        <p14:creationId xmlns:p14="http://schemas.microsoft.com/office/powerpoint/2010/main" val="39436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EF0EAB-D1F3-78BB-AC79-C23AE57BC6EE}"/>
              </a:ext>
            </a:extLst>
          </p:cNvPr>
          <p:cNvSpPr txBox="1"/>
          <p:nvPr/>
        </p:nvSpPr>
        <p:spPr>
          <a:xfrm>
            <a:off x="3812328" y="1349829"/>
            <a:ext cx="4567343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UTM Avo" panose="02040603050506020204" pitchFamily="18" charset="0"/>
              </a:rPr>
              <a:t>GỢI Ý TRẢ LỜI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8CC433A5-B159-7A9B-C184-AFA82551335C}"/>
              </a:ext>
            </a:extLst>
          </p:cNvPr>
          <p:cNvSpPr/>
          <p:nvPr/>
        </p:nvSpPr>
        <p:spPr>
          <a:xfrm>
            <a:off x="0" y="2504173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3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C55278-5E59-E0CD-B12E-C10F6D7ED3CD}"/>
              </a:ext>
            </a:extLst>
          </p:cNvPr>
          <p:cNvSpPr txBox="1"/>
          <p:nvPr/>
        </p:nvSpPr>
        <p:spPr>
          <a:xfrm>
            <a:off x="0" y="3499404"/>
            <a:ext cx="6313714" cy="278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Ghế không đổ vì Ma-ri vẫn bất động.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 ghế đổ, Ma-ri ngạc nhiên nhìn mọi người. Sau khi hiểu chuyện, cô bé chỉ cười và cầm cuốn sách sang phòng khác, lặng lẽ đọc tiếp.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707E0D0-8EEF-E71C-8B44-22399A6D80A0}"/>
              </a:ext>
            </a:extLst>
          </p:cNvPr>
          <p:cNvSpPr/>
          <p:nvPr/>
        </p:nvSpPr>
        <p:spPr>
          <a:xfrm flipH="1">
            <a:off x="9285401" y="2504172"/>
            <a:ext cx="2906599" cy="9248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 4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207A62-B7BB-CA25-78A8-DA76B5965C8E}"/>
              </a:ext>
            </a:extLst>
          </p:cNvPr>
          <p:cNvSpPr txBox="1"/>
          <p:nvPr/>
        </p:nvSpPr>
        <p:spPr>
          <a:xfrm flipH="1">
            <a:off x="6720114" y="3499404"/>
            <a:ext cx="5471886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Cô bé đã trở thành nhà bác học nổi tiếng, đoạt giải thưởng Nô-ben và là người phụ nữ đầu tiên đoạt giải thưởng này.</a:t>
            </a:r>
          </a:p>
        </p:txBody>
      </p:sp>
    </p:spTree>
    <p:extLst>
      <p:ext uri="{BB962C8B-B14F-4D97-AF65-F5344CB8AC3E}">
        <p14:creationId xmlns:p14="http://schemas.microsoft.com/office/powerpoint/2010/main" val="400746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5)">
            <a:extLst>
              <a:ext uri="{FF2B5EF4-FFF2-40B4-BE49-F238E27FC236}">
                <a16:creationId xmlns:a16="http://schemas.microsoft.com/office/drawing/2014/main" id="{9B623418-49BB-6D82-DD4A-0B6D8AF1BA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A50A5F-E120-C709-0664-E72F1748F4BC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4" name="Picture 3">
              <a:hlinkClick r:id="rId3"/>
              <a:extLst>
                <a:ext uri="{FF2B5EF4-FFF2-40B4-BE49-F238E27FC236}">
                  <a16:creationId xmlns:a16="http://schemas.microsoft.com/office/drawing/2014/main" id="{A065D538-F7A7-FBEF-E6E8-AAC0CB761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35AD7A-D008-4DA6-F462-AACF7506404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7-Bài đọc 1-Những thư viện đặc biệt.pptx</Template>
  <TotalTime>66</TotalTime>
  <Words>745</Words>
  <Application>Microsoft Office PowerPoint</Application>
  <PresentationFormat>Widescreen</PresentationFormat>
  <Paragraphs>76</Paragraphs>
  <Slides>20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UTM Avo</vt:lpstr>
      <vt:lpstr>Arial</vt:lpstr>
      <vt:lpstr>Calibri Light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hung.nv2510hung.nv2510</dc:creator>
  <cp:lastModifiedBy>OnePercent</cp:lastModifiedBy>
  <cp:revision>8</cp:revision>
  <dcterms:created xsi:type="dcterms:W3CDTF">2023-10-23T01:43:05Z</dcterms:created>
  <dcterms:modified xsi:type="dcterms:W3CDTF">2023-10-26T04:21:47Z</dcterms:modified>
</cp:coreProperties>
</file>