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5xO/DCeNEtloxn+cXo5bQ7bCR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61DC23-AB34-4A7B-B311-A358FB9AD228}">
  <a:tblStyle styleId="{5661DC23-AB34-4A7B-B311-A358FB9AD2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1/1/385/5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1/1/385/5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1/1/385/5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1/1/385/5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TIẾNG VIỆT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40" name="Google Shape;240;p1"/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41" name="Google Shape;241;p1"/>
          <p:cNvSpPr txBox="1"/>
          <p:nvPr/>
        </p:nvSpPr>
        <p:spPr>
          <a:xfrm>
            <a:off x="808592" y="2195423"/>
            <a:ext cx="10574816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7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2: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Luyện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tả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cối</a:t>
            </a:r>
            <a:endParaRPr sz="52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>
            <a:off x="0" y="5048249"/>
            <a:ext cx="12192000" cy="185608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0"/>
          <p:cNvSpPr txBox="1"/>
          <p:nvPr/>
        </p:nvSpPr>
        <p:spPr>
          <a:xfrm>
            <a:off x="4863533" y="1393389"/>
            <a:ext cx="771684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mở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trực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tiếp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24" name="Google Shape;324;p10"/>
          <p:cNvSpPr txBox="1"/>
          <p:nvPr/>
        </p:nvSpPr>
        <p:spPr>
          <a:xfrm>
            <a:off x="4894982" y="2073141"/>
            <a:ext cx="68970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mẹ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chọn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quất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đẹp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thật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xinh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trưng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mắt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dãy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chậu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quất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bày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dài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góc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Chậu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cũng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đẹp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đầy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sức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hút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173829" y="1673930"/>
            <a:ext cx="4721155" cy="4431984"/>
          </a:xfrm>
          <a:custGeom>
            <a:avLst/>
            <a:gdLst/>
            <a:ahLst/>
            <a:cxnLst/>
            <a:rect l="l" t="t" r="r" b="b"/>
            <a:pathLst>
              <a:path w="7892358" h="7408951" extrusionOk="0">
                <a:moveTo>
                  <a:pt x="7892359" y="0"/>
                </a:moveTo>
                <a:lnTo>
                  <a:pt x="0" y="0"/>
                </a:lnTo>
                <a:lnTo>
                  <a:pt x="0" y="7408952"/>
                </a:lnTo>
                <a:lnTo>
                  <a:pt x="7892359" y="7408952"/>
                </a:lnTo>
                <a:lnTo>
                  <a:pt x="7892359" y="0"/>
                </a:lnTo>
                <a:close/>
              </a:path>
            </a:pathLst>
          </a:custGeom>
          <a:blipFill rotWithShape="1">
            <a:blip r:embed="rId4">
              <a:alphaModFix amt="43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26" name="Google Shape;326;p10"/>
          <p:cNvSpPr txBox="1"/>
          <p:nvPr/>
        </p:nvSpPr>
        <p:spPr>
          <a:xfrm>
            <a:off x="882868" y="3505221"/>
            <a:ext cx="33030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GỢI Ý 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"/>
          <p:cNvSpPr/>
          <p:nvPr/>
        </p:nvSpPr>
        <p:spPr>
          <a:xfrm>
            <a:off x="0" y="5048249"/>
            <a:ext cx="12192000" cy="185608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1"/>
          <p:cNvSpPr txBox="1"/>
          <p:nvPr/>
        </p:nvSpPr>
        <p:spPr>
          <a:xfrm>
            <a:off x="4863533" y="1393389"/>
            <a:ext cx="77169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b.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mở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gián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tiếp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33" name="Google Shape;333;p11"/>
          <p:cNvSpPr txBox="1"/>
          <p:nvPr/>
        </p:nvSpPr>
        <p:spPr>
          <a:xfrm>
            <a:off x="4894982" y="2073141"/>
            <a:ext cx="7123189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Mùa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hè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vườn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trở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xum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xuê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xanh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tốt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hẳn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Tầm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nắng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ấm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áp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mặt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vườn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đua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nâng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niu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chùm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ngọt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hái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Trong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tâm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nhất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lẽ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dai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góc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vườn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ấy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trồng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gần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rồi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lứa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34" name="Google Shape;334;p11"/>
          <p:cNvSpPr/>
          <p:nvPr/>
        </p:nvSpPr>
        <p:spPr>
          <a:xfrm flipH="1">
            <a:off x="173829" y="1673930"/>
            <a:ext cx="4721155" cy="4431984"/>
          </a:xfrm>
          <a:custGeom>
            <a:avLst/>
            <a:gdLst/>
            <a:ahLst/>
            <a:cxnLst/>
            <a:rect l="l" t="t" r="r" b="b"/>
            <a:pathLst>
              <a:path w="7892358" h="7408951" extrusionOk="0">
                <a:moveTo>
                  <a:pt x="7892359" y="0"/>
                </a:moveTo>
                <a:lnTo>
                  <a:pt x="0" y="0"/>
                </a:lnTo>
                <a:lnTo>
                  <a:pt x="0" y="7408952"/>
                </a:lnTo>
                <a:lnTo>
                  <a:pt x="7892359" y="7408952"/>
                </a:lnTo>
                <a:lnTo>
                  <a:pt x="7892359" y="0"/>
                </a:lnTo>
                <a:close/>
              </a:path>
            </a:pathLst>
          </a:custGeom>
          <a:blipFill rotWithShape="1">
            <a:blip r:embed="rId4">
              <a:alphaModFix amt="43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882868" y="3505221"/>
            <a:ext cx="330307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GỢI Ý 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2" descr="Tiếng việt (7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12"/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42" name="Google Shape;342;p1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12"/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Ấn</a:t>
              </a:r>
              <a:r>
                <a:rPr lang="en-US" sz="1200" b="0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để</a:t>
              </a:r>
              <a:r>
                <a:rPr lang="en-US" sz="1200" b="0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đến</a:t>
              </a:r>
              <a:r>
                <a:rPr lang="en-US" sz="1200" b="0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trang</a:t>
              </a:r>
              <a:r>
                <a:rPr lang="en-US" sz="1200" b="0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sách</a:t>
              </a:r>
              <a:endParaRPr sz="1200" b="0" i="0" u="none" strike="noStrike" cap="none" dirty="0">
                <a:solidFill>
                  <a:schemeClr val="accent2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2932" y="2122356"/>
            <a:ext cx="4574283" cy="307048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3"/>
          <p:cNvSpPr/>
          <p:nvPr/>
        </p:nvSpPr>
        <p:spPr>
          <a:xfrm>
            <a:off x="378335" y="2590800"/>
            <a:ext cx="5260465" cy="2228850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Chuẩn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dung</a:t>
            </a:r>
            <a:endParaRPr sz="3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3: </a:t>
            </a:r>
            <a:r>
              <a:rPr lang="en-US" sz="3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thu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b="0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gió</a:t>
            </a:r>
            <a:endParaRPr i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5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kết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nối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cộng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giáo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viên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thêm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nhiều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tài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liệu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giảng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dạy</a:t>
            </a:r>
            <a:r>
              <a:rPr lang="en-US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, 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quý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thầy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cô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tham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gia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Group Facebook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link: 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5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400"/>
              <a:buFont typeface="Arial"/>
              <a:buNone/>
            </a:pP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cùng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giáo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viên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tiểu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học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362" name="Google Shape;362;p15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truy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cập</a:t>
            </a:r>
            <a:r>
              <a:rPr lang="en-US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 qua QR code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363" name="Google Shape;363;p15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"/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247" name="Google Shape;247;p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2"/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Ấn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để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đến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trang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sách</a:t>
              </a:r>
              <a:endParaRPr sz="1200" b="1" i="0" u="none" strike="noStrike" cap="none" dirty="0">
                <a:solidFill>
                  <a:schemeClr val="accent2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"/>
          <p:cNvSpPr txBox="1"/>
          <p:nvPr/>
        </p:nvSpPr>
        <p:spPr>
          <a:xfrm>
            <a:off x="1543050" y="1847850"/>
            <a:ext cx="9105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Mời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bức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ảnh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chụp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xanh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54" name="Google Shape;25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91" y="2874817"/>
            <a:ext cx="2833821" cy="283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5153" y="3429000"/>
            <a:ext cx="3778421" cy="283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1816" y="2874817"/>
            <a:ext cx="3177093" cy="221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"/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262" name="Google Shape;262;p4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4"/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Ấn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để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đến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trang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sách</a:t>
              </a:r>
              <a:endParaRPr sz="1200" b="1" i="0" u="none" strike="noStrike" cap="none" dirty="0">
                <a:solidFill>
                  <a:schemeClr val="accent2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"/>
          <p:cNvSpPr txBox="1"/>
          <p:nvPr/>
        </p:nvSpPr>
        <p:spPr>
          <a:xfrm>
            <a:off x="1479771" y="1850806"/>
            <a:ext cx="9137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to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kiến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thức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kiểu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mở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69" name="Google Shape;269;p5"/>
          <p:cNvPicPr preferRelativeResize="0"/>
          <p:nvPr/>
        </p:nvPicPr>
        <p:blipFill rotWithShape="1">
          <a:blip r:embed="rId4">
            <a:alphaModFix/>
          </a:blip>
          <a:srcRect l="3610" t="74382" r="2610" b="2591"/>
          <a:stretch/>
        </p:blipFill>
        <p:spPr>
          <a:xfrm>
            <a:off x="0" y="2738697"/>
            <a:ext cx="12097452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/>
          <p:nvPr/>
        </p:nvSpPr>
        <p:spPr>
          <a:xfrm>
            <a:off x="259833" y="2524401"/>
            <a:ext cx="631241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THẢO LUẬN NHÓM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Dựa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kiến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thức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SGK,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xếp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đoạn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mở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 SGK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56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thích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grpSp>
        <p:nvGrpSpPr>
          <p:cNvPr id="275" name="Google Shape;275;p6"/>
          <p:cNvGrpSpPr/>
          <p:nvPr/>
        </p:nvGrpSpPr>
        <p:grpSpPr>
          <a:xfrm>
            <a:off x="6955761" y="1327742"/>
            <a:ext cx="4862106" cy="4875103"/>
            <a:chOff x="10149294" y="744550"/>
            <a:chExt cx="8774446" cy="8797901"/>
          </a:xfrm>
        </p:grpSpPr>
        <p:sp>
          <p:nvSpPr>
            <p:cNvPr id="276" name="Google Shape;276;p6"/>
            <p:cNvSpPr/>
            <p:nvPr/>
          </p:nvSpPr>
          <p:spPr>
            <a:xfrm>
              <a:off x="10149294" y="1485901"/>
              <a:ext cx="8774446" cy="8056550"/>
            </a:xfrm>
            <a:custGeom>
              <a:avLst/>
              <a:gdLst/>
              <a:ahLst/>
              <a:cxnLst/>
              <a:rect l="l" t="t" r="r" b="b"/>
              <a:pathLst>
                <a:path w="7892358" h="7408951" extrusionOk="0">
                  <a:moveTo>
                    <a:pt x="0" y="0"/>
                  </a:moveTo>
                  <a:lnTo>
                    <a:pt x="7892358" y="0"/>
                  </a:lnTo>
                  <a:lnTo>
                    <a:pt x="7892358" y="7408952"/>
                  </a:lnTo>
                  <a:lnTo>
                    <a:pt x="0" y="74089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43999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 rot="1161905">
              <a:off x="15033897" y="1084086"/>
              <a:ext cx="2169067" cy="709877"/>
            </a:xfrm>
            <a:custGeom>
              <a:avLst/>
              <a:gdLst/>
              <a:ahLst/>
              <a:cxnLst/>
              <a:rect l="l" t="t" r="r" b="b"/>
              <a:pathLst>
                <a:path w="2169067" h="709877" extrusionOk="0">
                  <a:moveTo>
                    <a:pt x="0" y="0"/>
                  </a:moveTo>
                  <a:lnTo>
                    <a:pt x="2169068" y="0"/>
                  </a:lnTo>
                  <a:lnTo>
                    <a:pt x="2169068" y="709877"/>
                  </a:lnTo>
                  <a:lnTo>
                    <a:pt x="0" y="709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839132" y="3414720"/>
              <a:ext cx="5703491" cy="50689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"/>
          <p:cNvSpPr txBox="1"/>
          <p:nvPr/>
        </p:nvSpPr>
        <p:spPr>
          <a:xfrm>
            <a:off x="4313021" y="1426540"/>
            <a:ext cx="356595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ĐÁP ÁN</a:t>
            </a:r>
            <a:endParaRPr sz="3200" b="1" i="0" u="none" strike="noStrike" cap="none" dirty="0">
              <a:solidFill>
                <a:srgbClr val="C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14184482" y="786854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8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graphicFrame>
        <p:nvGraphicFramePr>
          <p:cNvPr id="285" name="Google Shape;285;p7"/>
          <p:cNvGraphicFramePr/>
          <p:nvPr>
            <p:extLst>
              <p:ext uri="{D42A27DB-BD31-4B8C-83A1-F6EECF244321}">
                <p14:modId xmlns:p14="http://schemas.microsoft.com/office/powerpoint/2010/main" val="1974832616"/>
              </p:ext>
            </p:extLst>
          </p:nvPr>
        </p:nvGraphicFramePr>
        <p:xfrm>
          <a:off x="476862" y="2326089"/>
          <a:ext cx="11238250" cy="3922175"/>
        </p:xfrm>
        <a:graphic>
          <a:graphicData uri="http://schemas.openxmlformats.org/drawingml/2006/table">
            <a:tbl>
              <a:tblPr>
                <a:noFill/>
                <a:tableStyleId>{5661DC23-AB34-4A7B-B311-A358FB9AD228}</a:tableStyleId>
              </a:tblPr>
              <a:tblGrid>
                <a:gridCol w="722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Gián</a:t>
                      </a:r>
                      <a:r>
                        <a:rPr lang="en-US" sz="2400" b="1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tiếp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Trực</a:t>
                      </a:r>
                      <a:r>
                        <a:rPr lang="en-US" sz="2400" b="1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tiếp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5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a)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Nước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Việt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Nam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xanh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muôn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ngàn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lá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khác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nhau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nào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cũng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đẹp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nào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cũng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quý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nhưng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thuộc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nhất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vẫn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là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tre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nứa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...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b)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Bãi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ngô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quê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em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ngày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càng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xanh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tốt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Calibri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d)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Làng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quê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Việt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Nam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thường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nhiều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ao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hồ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Vuơn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ra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trên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</a:rPr>
                        <a:t>a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là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giàn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mu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</a:rPr>
                        <a:t>ớ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hoa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vàng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giàn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hoa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trắng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giàn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đỗ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văn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hoa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tím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Còn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trên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mặt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nước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ao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hoặc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con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ngòi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rìa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làng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thường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là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những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bè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rau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muống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bập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bềnh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c) Ở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đầu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bản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tôi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trám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đen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bên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cạnh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</a:rPr>
                        <a:t>á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000" u="none" strike="noStrike" cap="none" dirty="0" err="1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trắng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291" name="Google Shape;291;p8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Ấn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để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đến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trang</a:t>
              </a:r>
              <a:r>
                <a:rPr lang="en-US" sz="1200" b="1" i="0" u="none" strike="noStrike" cap="none" dirty="0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200" b="1" i="0" u="none" strike="noStrike" cap="none" dirty="0" err="1">
                  <a:solidFill>
                    <a:schemeClr val="accent2"/>
                  </a:solidFill>
                  <a:latin typeface="UTM Avo" panose="02040603050506020204" pitchFamily="18" charset="0"/>
                  <a:sym typeface="Arial"/>
                </a:rPr>
                <a:t>sách</a:t>
              </a:r>
              <a:endParaRPr sz="1200" b="1" i="0" u="none" strike="noStrike" cap="none" dirty="0">
                <a:solidFill>
                  <a:schemeClr val="accent2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9"/>
          <p:cNvGrpSpPr/>
          <p:nvPr/>
        </p:nvGrpSpPr>
        <p:grpSpPr>
          <a:xfrm>
            <a:off x="4086426" y="793680"/>
            <a:ext cx="6844271" cy="5620296"/>
            <a:chOff x="6878535" y="1145952"/>
            <a:chExt cx="8806319" cy="8428758"/>
          </a:xfrm>
        </p:grpSpPr>
        <p:grpSp>
          <p:nvGrpSpPr>
            <p:cNvPr id="298" name="Google Shape;298;p9"/>
            <p:cNvGrpSpPr/>
            <p:nvPr/>
          </p:nvGrpSpPr>
          <p:grpSpPr>
            <a:xfrm>
              <a:off x="8624370" y="1714500"/>
              <a:ext cx="2946248" cy="1652766"/>
              <a:chOff x="0" y="0"/>
              <a:chExt cx="851179" cy="477489"/>
            </a:xfrm>
          </p:grpSpPr>
          <p:sp>
            <p:nvSpPr>
              <p:cNvPr id="299" name="Google Shape;299;p9"/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 extrusionOk="0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sp>
            <p:nvSpPr>
              <p:cNvPr id="300" name="Google Shape;300;p9"/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 extrusionOk="0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 extrusionOk="0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</p:grpSp>
        <p:grpSp>
          <p:nvGrpSpPr>
            <p:cNvPr id="302" name="Google Shape;302;p9"/>
            <p:cNvGrpSpPr/>
            <p:nvPr/>
          </p:nvGrpSpPr>
          <p:grpSpPr>
            <a:xfrm>
              <a:off x="11570618" y="1714500"/>
              <a:ext cx="1377979" cy="1652766"/>
              <a:chOff x="0" y="0"/>
              <a:chExt cx="398102" cy="477489"/>
            </a:xfrm>
          </p:grpSpPr>
          <p:sp>
            <p:nvSpPr>
              <p:cNvPr id="303" name="Google Shape;303;p9"/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 extrusionOk="0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 extrusionOk="0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 extrusionOk="0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</p:grpSp>
        <p:cxnSp>
          <p:nvCxnSpPr>
            <p:cNvPr id="306" name="Google Shape;306;p9"/>
            <p:cNvCxnSpPr/>
            <p:nvPr/>
          </p:nvCxnSpPr>
          <p:spPr>
            <a:xfrm>
              <a:off x="12006360" y="2072276"/>
              <a:ext cx="354094" cy="0"/>
            </a:xfrm>
            <a:prstGeom prst="straightConnector1">
              <a:avLst/>
            </a:prstGeom>
            <a:noFill/>
            <a:ln w="47625" cap="rnd" cmpd="sng">
              <a:solidFill>
                <a:srgbClr val="70443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7" name="Google Shape;307;p9"/>
            <p:cNvCxnSpPr/>
            <p:nvPr/>
          </p:nvCxnSpPr>
          <p:spPr>
            <a:xfrm rot="5400000">
              <a:off x="12006360" y="2072276"/>
              <a:ext cx="354094" cy="0"/>
            </a:xfrm>
            <a:prstGeom prst="straightConnector1">
              <a:avLst/>
            </a:prstGeom>
            <a:noFill/>
            <a:ln w="47625" cap="rnd" cmpd="sng">
              <a:solidFill>
                <a:srgbClr val="70443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08" name="Google Shape;308;p9"/>
            <p:cNvGrpSpPr/>
            <p:nvPr/>
          </p:nvGrpSpPr>
          <p:grpSpPr>
            <a:xfrm>
              <a:off x="8123849" y="2412097"/>
              <a:ext cx="7561005" cy="7162613"/>
              <a:chOff x="0" y="0"/>
              <a:chExt cx="2000700" cy="1895283"/>
            </a:xfrm>
          </p:grpSpPr>
          <p:sp>
            <p:nvSpPr>
              <p:cNvPr id="309" name="Google Shape;309;p9"/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 extrusionOk="0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sp>
            <p:nvSpPr>
              <p:cNvPr id="310" name="Google Shape;310;p9"/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 extrusionOk="0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 extrusionOk="0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</p:grpSp>
        <p:sp>
          <p:nvSpPr>
            <p:cNvPr id="312" name="Google Shape;312;p9"/>
            <p:cNvSpPr/>
            <p:nvPr/>
          </p:nvSpPr>
          <p:spPr>
            <a:xfrm>
              <a:off x="13671459" y="1949300"/>
              <a:ext cx="244856" cy="245953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52921" y="1949300"/>
              <a:ext cx="244856" cy="245953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4634382" y="1949300"/>
              <a:ext cx="244856" cy="245953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15" name="Google Shape;315;p9"/>
            <p:cNvSpPr txBox="1"/>
            <p:nvPr/>
          </p:nvSpPr>
          <p:spPr>
            <a:xfrm>
              <a:off x="8526687" y="3428434"/>
              <a:ext cx="6755400" cy="4846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hãy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viết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mở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cho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văn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tả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cây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cối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mà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đã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lập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dàn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ý.</a:t>
              </a:r>
              <a:endParaRPr dirty="0">
                <a:latin typeface="UTM Avo" panose="02040603050506020204" pitchFamily="18" charset="0"/>
              </a:endParaRPr>
            </a:p>
            <a:p>
              <a:pPr marL="514350" marR="0" lvl="0" indent="-51435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lphaLcPeriod"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Một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đoạn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mở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trực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tiếp</a:t>
              </a:r>
              <a:endParaRPr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  <a:p>
              <a:pPr marL="514350" marR="0" lvl="0" indent="-51435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lphaLcPeriod"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Một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đoạn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mở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gián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tiếp</a:t>
              </a:r>
              <a:endParaRPr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316" name="Google Shape;316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78535" y="1145952"/>
              <a:ext cx="2027182" cy="2282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7" name="Google Shape;31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84" y="2234287"/>
            <a:ext cx="3706020" cy="417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UTM Avo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OnePercent</cp:lastModifiedBy>
  <cp:revision>1</cp:revision>
  <dcterms:created xsi:type="dcterms:W3CDTF">2023-10-20T09:58:11Z</dcterms:created>
  <dcterms:modified xsi:type="dcterms:W3CDTF">2023-10-26T04:19:08Z</dcterms:modified>
</cp:coreProperties>
</file>