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58" r:id="rId4"/>
    <p:sldId id="259" r:id="rId5"/>
    <p:sldId id="272" r:id="rId6"/>
    <p:sldId id="274" r:id="rId7"/>
    <p:sldId id="273" r:id="rId8"/>
    <p:sldId id="260" r:id="rId9"/>
    <p:sldId id="261" r:id="rId10"/>
    <p:sldId id="275" r:id="rId11"/>
    <p:sldId id="276" r:id="rId12"/>
    <p:sldId id="277" r:id="rId13"/>
    <p:sldId id="269" r:id="rId14"/>
    <p:sldId id="270" r:id="rId15"/>
    <p:sldId id="278" r:id="rId16"/>
    <p:sldId id="279" r:id="rId17"/>
    <p:sldId id="262" r:id="rId18"/>
    <p:sldId id="263" r:id="rId19"/>
    <p:sldId id="268" r:id="rId20"/>
    <p:sldId id="267" r:id="rId21"/>
    <p:sldId id="27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727107" y="431823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22: Hai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đường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thẳng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song song.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Vẽ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hai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đường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thẳng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song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song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CAC9F-B899-DABA-F0EF-077D489B71CF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B3B8D-9CC4-9FE2-DE5D-56DE506F26A9}"/>
              </a:ext>
            </a:extLst>
          </p:cNvPr>
          <p:cNvSpPr/>
          <p:nvPr/>
        </p:nvSpPr>
        <p:spPr>
          <a:xfrm>
            <a:off x="2301624" y="2326555"/>
            <a:ext cx="416678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4 (SGK – tr56)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B9B828-FA2D-5EE3-F746-4B07B02A490C}"/>
              </a:ext>
            </a:extLst>
          </p:cNvPr>
          <p:cNvGrpSpPr/>
          <p:nvPr/>
        </p:nvGrpSpPr>
        <p:grpSpPr>
          <a:xfrm>
            <a:off x="8151930" y="2615710"/>
            <a:ext cx="3139370" cy="4044299"/>
            <a:chOff x="11852765" y="3075223"/>
            <a:chExt cx="4709055" cy="60664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C57AD5-8904-23AC-DDAB-86E57191CDF8}"/>
                </a:ext>
              </a:extLst>
            </p:cNvPr>
            <p:cNvGrpSpPr/>
            <p:nvPr/>
          </p:nvGrpSpPr>
          <p:grpSpPr>
            <a:xfrm>
              <a:off x="11852765" y="3075223"/>
              <a:ext cx="4709055" cy="6066449"/>
              <a:chOff x="8418595" y="3075223"/>
              <a:chExt cx="4709055" cy="6066449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52B13233-5EC7-F102-B963-AE0D4A7F4A21}"/>
                  </a:ext>
                </a:extLst>
              </p:cNvPr>
              <p:cNvSpPr/>
              <p:nvPr/>
            </p:nvSpPr>
            <p:spPr>
              <a:xfrm>
                <a:off x="8991600" y="3810000"/>
                <a:ext cx="3810000" cy="447675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UTM Avo" panose="02040603050506020204" pitchFamily="1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B84234-A9A9-1189-6B87-08B8EF540685}"/>
                  </a:ext>
                </a:extLst>
              </p:cNvPr>
              <p:cNvSpPr/>
              <p:nvPr/>
            </p:nvSpPr>
            <p:spPr>
              <a:xfrm>
                <a:off x="8853332" y="8289900"/>
                <a:ext cx="618438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F6C0E9-DB05-7D2A-02A9-6F8686BB73EF}"/>
                  </a:ext>
                </a:extLst>
              </p:cNvPr>
              <p:cNvSpPr/>
              <p:nvPr/>
            </p:nvSpPr>
            <p:spPr>
              <a:xfrm>
                <a:off x="8418595" y="3075223"/>
                <a:ext cx="541494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B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80001-FF41-7CDD-7E7F-3CB4C090A142}"/>
                  </a:ext>
                </a:extLst>
              </p:cNvPr>
              <p:cNvSpPr/>
              <p:nvPr/>
            </p:nvSpPr>
            <p:spPr>
              <a:xfrm>
                <a:off x="12475549" y="8286750"/>
                <a:ext cx="65210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C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290EBD-5C21-6A49-ACA6-4FFD09018978}"/>
                </a:ext>
              </a:extLst>
            </p:cNvPr>
            <p:cNvSpPr/>
            <p:nvPr/>
          </p:nvSpPr>
          <p:spPr>
            <a:xfrm>
              <a:off x="12425770" y="7981950"/>
              <a:ext cx="32385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UTM Avo" panose="02040603050506020204" pitchFamily="18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EE82888-18C2-261D-B142-662AAFBC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2324" y="2845599"/>
            <a:ext cx="1828800" cy="3027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6D8E49-4AE6-1561-F0D9-C20E07CB3B5C}"/>
              </a:ext>
            </a:extLst>
          </p:cNvPr>
          <p:cNvCxnSpPr/>
          <p:nvPr/>
        </p:nvCxnSpPr>
        <p:spPr>
          <a:xfrm>
            <a:off x="8533934" y="3097172"/>
            <a:ext cx="273139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464AC60-354C-FED0-F6AB-7190A4656895}"/>
              </a:ext>
            </a:extLst>
          </p:cNvPr>
          <p:cNvSpPr/>
          <p:nvPr/>
        </p:nvSpPr>
        <p:spPr>
          <a:xfrm>
            <a:off x="11362250" y="2702620"/>
            <a:ext cx="37221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173DA6-14D4-F1D8-F1BE-AFE22C923B2A}"/>
              </a:ext>
            </a:extLst>
          </p:cNvPr>
          <p:cNvSpPr/>
          <p:nvPr/>
        </p:nvSpPr>
        <p:spPr>
          <a:xfrm>
            <a:off x="920628" y="3089440"/>
            <a:ext cx="6928776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a) </a:t>
            </a:r>
            <a:r>
              <a:rPr lang="vi-VN" sz="2400" dirty="0">
                <a:latin typeface="UTM Avo" panose="02040603050506020204" pitchFamily="18"/>
              </a:rPr>
              <a:t>Đặt ê ke sao cho một cạnh của ê ke nằm trên đường thẳng AB, cạnh còn lại đi qua B, trên đó kẻ đường thẳng BX. Ta được đường thẳng BX đi qua đỉnh B và song song với cạnh AC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5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CAC9F-B899-DABA-F0EF-077D489B71CF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B3B8D-9CC4-9FE2-DE5D-56DE506F26A9}"/>
              </a:ext>
            </a:extLst>
          </p:cNvPr>
          <p:cNvSpPr/>
          <p:nvPr/>
        </p:nvSpPr>
        <p:spPr>
          <a:xfrm>
            <a:off x="2301624" y="2326555"/>
            <a:ext cx="416678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4 (SGK – tr56)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173DA6-14D4-F1D8-F1BE-AFE22C923B2A}"/>
              </a:ext>
            </a:extLst>
          </p:cNvPr>
          <p:cNvSpPr/>
          <p:nvPr/>
        </p:nvSpPr>
        <p:spPr>
          <a:xfrm>
            <a:off x="920628" y="3089440"/>
            <a:ext cx="6928776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b) Đặt ê ke sao cho một cạnh của ê ke nằm trên đường thẳng AC, cạnh còn lại đi qua C, trên đó kẻ đường thẳng CY. Ta được đường thẳng CY đi qua đỉnh C và song song với cạnh AB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CD2352-CF61-8993-1D09-5B5BE41CE39D}"/>
              </a:ext>
            </a:extLst>
          </p:cNvPr>
          <p:cNvGrpSpPr/>
          <p:nvPr/>
        </p:nvGrpSpPr>
        <p:grpSpPr>
          <a:xfrm>
            <a:off x="8327553" y="2326556"/>
            <a:ext cx="3139371" cy="4044299"/>
            <a:chOff x="11852763" y="3075223"/>
            <a:chExt cx="4709057" cy="60664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50ABE1-D8C5-D845-73BB-A97199A3CE67}"/>
                </a:ext>
              </a:extLst>
            </p:cNvPr>
            <p:cNvGrpSpPr/>
            <p:nvPr/>
          </p:nvGrpSpPr>
          <p:grpSpPr>
            <a:xfrm>
              <a:off x="11852763" y="3075223"/>
              <a:ext cx="4709057" cy="6066449"/>
              <a:chOff x="8418593" y="3075223"/>
              <a:chExt cx="4709057" cy="6066449"/>
            </a:xfrm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F927E1F6-AC27-01C8-B71B-612A8C506430}"/>
                  </a:ext>
                </a:extLst>
              </p:cNvPr>
              <p:cNvSpPr/>
              <p:nvPr/>
            </p:nvSpPr>
            <p:spPr>
              <a:xfrm>
                <a:off x="8991600" y="3810000"/>
                <a:ext cx="3810000" cy="447675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UTM Avo" panose="02040603050506020204" pitchFamily="18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656B7-5DDE-061B-12D6-1D193330768A}"/>
                  </a:ext>
                </a:extLst>
              </p:cNvPr>
              <p:cNvSpPr/>
              <p:nvPr/>
            </p:nvSpPr>
            <p:spPr>
              <a:xfrm>
                <a:off x="8853332" y="8289900"/>
                <a:ext cx="618438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A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370230-C70D-3F40-102E-6C6151C8CE69}"/>
                  </a:ext>
                </a:extLst>
              </p:cNvPr>
              <p:cNvSpPr/>
              <p:nvPr/>
            </p:nvSpPr>
            <p:spPr>
              <a:xfrm>
                <a:off x="8418593" y="3075223"/>
                <a:ext cx="541494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B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4094820-A27E-ACDD-3663-A50BE1817B39}"/>
                  </a:ext>
                </a:extLst>
              </p:cNvPr>
              <p:cNvSpPr/>
              <p:nvPr/>
            </p:nvSpPr>
            <p:spPr>
              <a:xfrm>
                <a:off x="12475549" y="8286750"/>
                <a:ext cx="65210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</a:rPr>
                  <a:t>C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550646-110C-F77F-B91D-7C25CFCB4828}"/>
                </a:ext>
              </a:extLst>
            </p:cNvPr>
            <p:cNvSpPr/>
            <p:nvPr/>
          </p:nvSpPr>
          <p:spPr>
            <a:xfrm>
              <a:off x="12425770" y="7981950"/>
              <a:ext cx="32385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UTM Avo" panose="02040603050506020204" pitchFamily="18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B188316-6F38-E4D7-150D-806990E5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0387" y="3041501"/>
            <a:ext cx="1828800" cy="30276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EAF06D-30F5-68D8-E05D-15EB7335A349}"/>
              </a:ext>
            </a:extLst>
          </p:cNvPr>
          <p:cNvCxnSpPr/>
          <p:nvPr/>
        </p:nvCxnSpPr>
        <p:spPr>
          <a:xfrm>
            <a:off x="11269974" y="2727484"/>
            <a:ext cx="0" cy="30697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ADB478E-70A3-4C7C-862F-E0FAB5D9F8E1}"/>
              </a:ext>
            </a:extLst>
          </p:cNvPr>
          <p:cNvSpPr/>
          <p:nvPr/>
        </p:nvSpPr>
        <p:spPr>
          <a:xfrm>
            <a:off x="11346442" y="2326555"/>
            <a:ext cx="36740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289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78699-D934-F991-6FBC-11FF516E7017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3FD2D-4B8D-DB30-442E-B4AEB96A86CD}"/>
              </a:ext>
            </a:extLst>
          </p:cNvPr>
          <p:cNvSpPr/>
          <p:nvPr/>
        </p:nvSpPr>
        <p:spPr>
          <a:xfrm>
            <a:off x="4015938" y="1639074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6 (SGK – tr56)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3B459-C017-CC8B-93B7-6A1F15852D03}"/>
              </a:ext>
            </a:extLst>
          </p:cNvPr>
          <p:cNvSpPr/>
          <p:nvPr/>
        </p:nvSpPr>
        <p:spPr>
          <a:xfrm>
            <a:off x="956729" y="2299063"/>
            <a:ext cx="10278533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sát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xét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4F47-A81E-1598-53B2-BCDE540C1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85" y="2945428"/>
            <a:ext cx="6900817" cy="2629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C3BEE0-38E2-0A5A-577F-E173B50DB7D8}"/>
              </a:ext>
            </a:extLst>
          </p:cNvPr>
          <p:cNvSpPr/>
          <p:nvPr/>
        </p:nvSpPr>
        <p:spPr>
          <a:xfrm>
            <a:off x="1170344" y="5575243"/>
            <a:ext cx="985129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ảnh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thẳng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song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song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thực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tế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mà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Arial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78699-D934-F991-6FBC-11FF516E7017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3FD2D-4B8D-DB30-442E-B4AEB96A86CD}"/>
              </a:ext>
            </a:extLst>
          </p:cNvPr>
          <p:cNvSpPr/>
          <p:nvPr/>
        </p:nvSpPr>
        <p:spPr>
          <a:xfrm>
            <a:off x="4015934" y="126989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6 (SGK – tr56)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4F47-A81E-1598-53B2-BCDE540C1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81" y="2073524"/>
            <a:ext cx="6900817" cy="2629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6551E2-368C-5783-FE83-769172E4FF74}"/>
              </a:ext>
            </a:extLst>
          </p:cNvPr>
          <p:cNvSpPr/>
          <p:nvPr/>
        </p:nvSpPr>
        <p:spPr>
          <a:xfrm>
            <a:off x="446304" y="4377132"/>
            <a:ext cx="1129937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a)</a:t>
            </a:r>
            <a:endParaRPr lang="en-US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Cánh cửa trùng với hai cạnh góc vuông của ê ke nên không bị lệch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Bức tranh bên trái bị lệch; bức tranh bên phải được đỡ bởi hai thước thẳng song song với nhau</a:t>
            </a:r>
            <a:r>
              <a:rPr lang="en-US" sz="2400" dirty="0">
                <a:latin typeface="UTM Avo" panose="02040603050506020204" pitchFamily="18"/>
              </a:rPr>
              <a:t>.</a:t>
            </a:r>
            <a:r>
              <a:rPr lang="vi-VN" sz="2400" dirty="0">
                <a:latin typeface="UTM Avo" panose="02040603050506020204" pitchFamily="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6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78699-D934-F991-6FBC-11FF516E7017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3FD2D-4B8D-DB30-442E-B4AEB96A86CD}"/>
              </a:ext>
            </a:extLst>
          </p:cNvPr>
          <p:cNvSpPr/>
          <p:nvPr/>
        </p:nvSpPr>
        <p:spPr>
          <a:xfrm>
            <a:off x="4015936" y="149538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6 (SGK – tr56)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56C2A-F96A-5155-1ACD-A4CB628CC094}"/>
              </a:ext>
            </a:extLst>
          </p:cNvPr>
          <p:cNvSpPr/>
          <p:nvPr/>
        </p:nvSpPr>
        <p:spPr>
          <a:xfrm>
            <a:off x="1170351" y="2155370"/>
            <a:ext cx="985129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  <a:ea typeface="Calibri"/>
              </a:rPr>
              <a:t>b)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Một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số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hình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ảnh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của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hai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đường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thẳng</a:t>
            </a:r>
            <a:r>
              <a:rPr lang="en-US" sz="2400" dirty="0">
                <a:latin typeface="UTM Avo" panose="02040603050506020204" pitchFamily="18"/>
                <a:ea typeface="Calibri"/>
              </a:rPr>
              <a:t> song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song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với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nhau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có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trong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thực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tế</a:t>
            </a:r>
            <a:r>
              <a:rPr lang="en-US" sz="2400" dirty="0">
                <a:latin typeface="UTM Avo" panose="02040603050506020204" pitchFamily="18"/>
                <a:ea typeface="Calibri"/>
              </a:rPr>
              <a:t>.</a:t>
            </a:r>
            <a:endParaRPr lang="en-US" sz="2400" dirty="0">
              <a:latin typeface="UTM Avo" panose="02040603050506020204" pitchFamily="1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039DB9-265D-B637-6B19-074895E0B4DC}"/>
              </a:ext>
            </a:extLst>
          </p:cNvPr>
          <p:cNvCxnSpPr/>
          <p:nvPr/>
        </p:nvCxnSpPr>
        <p:spPr>
          <a:xfrm>
            <a:off x="6214673" y="3534713"/>
            <a:ext cx="0" cy="3088079"/>
          </a:xfrm>
          <a:prstGeom prst="line">
            <a:avLst/>
          </a:prstGeom>
          <a:noFill/>
          <a:ln w="38100" cap="flat" cmpd="sng" algn="ctr">
            <a:solidFill>
              <a:srgbClr val="FDCCD0">
                <a:lumMod val="75000"/>
              </a:srgbClr>
            </a:solidFill>
            <a:prstDash val="dash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AB813C-FC9A-DD94-EC66-46D01FE0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06" y="3534712"/>
            <a:ext cx="2819400" cy="2880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7F854-89C1-AE1C-7490-FE08D14D6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63" y="3339978"/>
            <a:ext cx="3421743" cy="32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AFF627-AEFA-CB49-AAD1-A679BEA088A3}"/>
              </a:ext>
            </a:extLst>
          </p:cNvPr>
          <p:cNvSpPr/>
          <p:nvPr/>
        </p:nvSpPr>
        <p:spPr>
          <a:xfrm>
            <a:off x="4224334" y="1963110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3FADCD-1CF5-3E59-09E3-423D0E32665B}"/>
              </a:ext>
            </a:extLst>
          </p:cNvPr>
          <p:cNvSpPr/>
          <p:nvPr/>
        </p:nvSpPr>
        <p:spPr>
          <a:xfrm>
            <a:off x="2913529" y="2932867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nay, em biết thêm được điều gì?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5D34B-C73A-18DD-AFD6-837F315B5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203" y="1968301"/>
            <a:ext cx="812800" cy="821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AC7F9-228C-0038-28A3-73904040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203" y="2973031"/>
            <a:ext cx="812800" cy="821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8CC9F8-FA6C-54A1-89C4-906AB61B077B}"/>
              </a:ext>
            </a:extLst>
          </p:cNvPr>
          <p:cNvSpPr/>
          <p:nvPr/>
        </p:nvSpPr>
        <p:spPr>
          <a:xfrm>
            <a:off x="2930003" y="2080874"/>
            <a:ext cx="442609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AEC9D-B6A9-5116-BD13-C6382CA37E71}"/>
              </a:ext>
            </a:extLst>
          </p:cNvPr>
          <p:cNvSpPr/>
          <p:nvPr/>
        </p:nvSpPr>
        <p:spPr>
          <a:xfrm>
            <a:off x="2930003" y="3139173"/>
            <a:ext cx="52324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7C607-290B-3E88-379C-0089AFEAB2D8}"/>
              </a:ext>
            </a:extLst>
          </p:cNvPr>
          <p:cNvSpPr/>
          <p:nvPr/>
        </p:nvSpPr>
        <p:spPr>
          <a:xfrm>
            <a:off x="3047449" y="4077625"/>
            <a:ext cx="7497512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23: </a:t>
            </a:r>
            <a:r>
              <a:rPr lang="en-US" sz="2400" b="1" dirty="0" err="1">
                <a:latin typeface="UTM Avo" panose="02040603050506020204" pitchFamily="18"/>
              </a:rPr>
              <a:t>Luyện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tập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chung</a:t>
            </a:r>
            <a:endParaRPr lang="en-US" sz="2400" b="1" dirty="0">
              <a:latin typeface="UTM Avo" panose="02040603050506020204" pitchFamily="1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3D385-C169-76A5-9A46-DEA29DE76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203" y="4077625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DEC0F-FDB7-98B5-5CE1-FCA93E411D6A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6E701-03C6-0242-760B-49C536A0DD98}"/>
              </a:ext>
            </a:extLst>
          </p:cNvPr>
          <p:cNvSpPr/>
          <p:nvPr/>
        </p:nvSpPr>
        <p:spPr>
          <a:xfrm>
            <a:off x="3048000" y="1629773"/>
            <a:ext cx="6096000" cy="729827"/>
          </a:xfrm>
          <a:prstGeom prst="rect">
            <a:avLst/>
          </a:prstGeom>
          <a:solidFill>
            <a:srgbClr val="FECE5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Vẽ</a:t>
            </a:r>
            <a:r>
              <a:rPr lang="en-US" sz="2800" b="1" kern="0" dirty="0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hai</a:t>
            </a:r>
            <a:r>
              <a:rPr lang="en-US" sz="2800" b="1" kern="0" dirty="0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đường</a:t>
            </a:r>
            <a:r>
              <a:rPr lang="en-US" sz="2800" b="1" kern="0" dirty="0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thẳng</a:t>
            </a:r>
            <a:r>
              <a:rPr lang="en-US" sz="2800" b="1" kern="0" dirty="0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 song </a:t>
            </a:r>
            <a:r>
              <a:rPr lang="en-US" sz="2800" b="1" kern="0" dirty="0" err="1">
                <a:solidFill>
                  <a:srgbClr val="FFFFFF">
                    <a:lumMod val="10000"/>
                  </a:srgbClr>
                </a:solidFill>
                <a:latin typeface="UTM Avo" panose="02040603050506020204" pitchFamily="18"/>
                <a:cs typeface="Arial"/>
                <a:sym typeface="Arial"/>
              </a:rPr>
              <a:t>song</a:t>
            </a:r>
            <a:endParaRPr lang="en-US" sz="2800" b="1" kern="0" dirty="0">
              <a:solidFill>
                <a:srgbClr val="FFFFFF">
                  <a:lumMod val="10000"/>
                </a:srgbClr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93243-922C-A9F1-467C-FB619A0E08D6}"/>
              </a:ext>
            </a:extLst>
          </p:cNvPr>
          <p:cNvSpPr/>
          <p:nvPr/>
        </p:nvSpPr>
        <p:spPr>
          <a:xfrm>
            <a:off x="660400" y="2359600"/>
            <a:ext cx="10871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Vẽ đường thẳng CD đi qua điểm E và song song với đường thẳng AB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5045C-9787-43D3-1C7B-B425E9BD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99" y="2937450"/>
            <a:ext cx="5755001" cy="37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DEC0F-FDB7-98B5-5CE1-FCA93E411D6A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36378-F0A8-3D65-9FF6-AEAE450A1927}"/>
              </a:ext>
            </a:extLst>
          </p:cNvPr>
          <p:cNvSpPr/>
          <p:nvPr/>
        </p:nvSpPr>
        <p:spPr>
          <a:xfrm>
            <a:off x="762793" y="1571140"/>
            <a:ext cx="553720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Bước 1: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Đặt ê ke sao cho một cạnh của ê ke nằm trên đường thẳng AB, cạnh còn lại đi qua E, trên đó chọn điểm 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2A17D-2D27-F306-0E50-4A7219D01689}"/>
              </a:ext>
            </a:extLst>
          </p:cNvPr>
          <p:cNvSpPr/>
          <p:nvPr/>
        </p:nvSpPr>
        <p:spPr>
          <a:xfrm>
            <a:off x="6833702" y="2299063"/>
            <a:ext cx="5217785" cy="58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Bước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2: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Kẻ đường thẳng EM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C8702D-6014-39B7-6DED-AF196CBA4249}"/>
              </a:ext>
            </a:extLst>
          </p:cNvPr>
          <p:cNvCxnSpPr/>
          <p:nvPr/>
        </p:nvCxnSpPr>
        <p:spPr>
          <a:xfrm>
            <a:off x="6439332" y="1559573"/>
            <a:ext cx="0" cy="5262384"/>
          </a:xfrm>
          <a:prstGeom prst="line">
            <a:avLst/>
          </a:prstGeom>
          <a:noFill/>
          <a:ln w="38100" cap="flat" cmpd="sng" algn="ctr">
            <a:solidFill>
              <a:srgbClr val="86B98A">
                <a:lumMod val="75000"/>
              </a:srgbClr>
            </a:solidFill>
            <a:prstDash val="dash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69430-50FA-ED22-2201-994A85C1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29" y="3800981"/>
            <a:ext cx="3414927" cy="2892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12F71-F8FF-BD03-6C9C-444C339B7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3" y="3811872"/>
            <a:ext cx="3201408" cy="28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DEC0F-FDB7-98B5-5CE1-FCA93E411D6A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FB557-36FA-0A64-4235-51E95EEA587D}"/>
              </a:ext>
            </a:extLst>
          </p:cNvPr>
          <p:cNvSpPr/>
          <p:nvPr/>
        </p:nvSpPr>
        <p:spPr>
          <a:xfrm>
            <a:off x="736600" y="1639856"/>
            <a:ext cx="107188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ctr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Bước 3: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Đặt ê ke sao cho một cạnh của ê ke nằm trên đường thẳng EM. Trên cạnh còn lại đi qua E, trên đó chọn điểm D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03908-A969-429F-83F5-C96C875C7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88777"/>
            <a:ext cx="4724400" cy="34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DEC0F-FDB7-98B5-5CE1-FCA93E411D6A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66B61-6AB8-937B-5DE5-EA9B4B82B614}"/>
              </a:ext>
            </a:extLst>
          </p:cNvPr>
          <p:cNvSpPr/>
          <p:nvPr/>
        </p:nvSpPr>
        <p:spPr>
          <a:xfrm>
            <a:off x="1092200" y="1728714"/>
            <a:ext cx="1000760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>
                <a:latin typeface="UTM Avo" panose="02040603050506020204" pitchFamily="18"/>
              </a:rPr>
              <a:t>Bước 4: </a:t>
            </a:r>
            <a:r>
              <a:rPr lang="vi-VN" sz="2400" dirty="0">
                <a:latin typeface="UTM Avo" panose="02040603050506020204" pitchFamily="18"/>
              </a:rPr>
              <a:t>Dùng thước thẳng kẻ đường thẳng ED. Ta được đường thẳng CD đi qua điểm E và song song với đường thẳng AB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9609-D4C3-1770-1F93-0B3EC0FCE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94" y="3305046"/>
            <a:ext cx="7332133" cy="30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CAC9F-B899-DABA-F0EF-077D489B71CF}"/>
              </a:ext>
            </a:extLst>
          </p:cNvPr>
          <p:cNvSpPr/>
          <p:nvPr/>
        </p:nvSpPr>
        <p:spPr>
          <a:xfrm>
            <a:off x="5538651" y="2299063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B2F87-8248-13A1-4ABF-B88F3010DF63}"/>
              </a:ext>
            </a:extLst>
          </p:cNvPr>
          <p:cNvGrpSpPr/>
          <p:nvPr/>
        </p:nvGrpSpPr>
        <p:grpSpPr>
          <a:xfrm>
            <a:off x="7150612" y="3102634"/>
            <a:ext cx="2596934" cy="3030897"/>
            <a:chOff x="9947599" y="2705434"/>
            <a:chExt cx="3895401" cy="454634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F6AA6F4-D02B-919A-E798-3DDF32D240E9}"/>
                </a:ext>
              </a:extLst>
            </p:cNvPr>
            <p:cNvCxnSpPr/>
            <p:nvPr/>
          </p:nvCxnSpPr>
          <p:spPr>
            <a:xfrm flipV="1">
              <a:off x="10582720" y="3263547"/>
              <a:ext cx="3260280" cy="3886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33DE35-26E8-C5D0-C2C3-E2C0EF0421E3}"/>
                </a:ext>
              </a:extLst>
            </p:cNvPr>
            <p:cNvSpPr/>
            <p:nvPr/>
          </p:nvSpPr>
          <p:spPr>
            <a:xfrm>
              <a:off x="9947599" y="6400008"/>
              <a:ext cx="558327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EC2CDB-11B1-6823-BBE7-543D6E4C3B3E}"/>
                </a:ext>
              </a:extLst>
            </p:cNvPr>
            <p:cNvSpPr/>
            <p:nvPr/>
          </p:nvSpPr>
          <p:spPr>
            <a:xfrm>
              <a:off x="12897058" y="2705434"/>
              <a:ext cx="55111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/>
                </a:rPr>
                <a:t>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796925-206A-E510-3948-4E90C124B3C0}"/>
              </a:ext>
            </a:extLst>
          </p:cNvPr>
          <p:cNvGrpSpPr/>
          <p:nvPr/>
        </p:nvGrpSpPr>
        <p:grpSpPr>
          <a:xfrm>
            <a:off x="1863032" y="5508668"/>
            <a:ext cx="3691403" cy="567848"/>
            <a:chOff x="2891850" y="7888151"/>
            <a:chExt cx="5537104" cy="8517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B2CFB5-98FD-32E6-D6DB-47D9A0856636}"/>
                </a:ext>
              </a:extLst>
            </p:cNvPr>
            <p:cNvCxnSpPr/>
            <p:nvPr/>
          </p:nvCxnSpPr>
          <p:spPr>
            <a:xfrm>
              <a:off x="3064142" y="7888151"/>
              <a:ext cx="508925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B76E4-DBD6-7DD1-7D20-487A95AA38DA}"/>
                </a:ext>
              </a:extLst>
            </p:cNvPr>
            <p:cNvSpPr/>
            <p:nvPr/>
          </p:nvSpPr>
          <p:spPr>
            <a:xfrm>
              <a:off x="2891850" y="7888151"/>
              <a:ext cx="558327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/>
                </a:rPr>
                <a:t>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2E5247-E2CD-E6B5-DB07-0B3CE6927564}"/>
                </a:ext>
              </a:extLst>
            </p:cNvPr>
            <p:cNvSpPr/>
            <p:nvPr/>
          </p:nvSpPr>
          <p:spPr>
            <a:xfrm>
              <a:off x="7877842" y="7888151"/>
              <a:ext cx="55111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/>
                </a:rPr>
                <a:t>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BD120A7-4094-23A6-D1CA-CD95E9812A81}"/>
              </a:ext>
            </a:extLst>
          </p:cNvPr>
          <p:cNvSpPr/>
          <p:nvPr/>
        </p:nvSpPr>
        <p:spPr>
          <a:xfrm>
            <a:off x="2371262" y="1508028"/>
            <a:ext cx="7449475" cy="176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3 (SGK – tr55)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song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với</a:t>
            </a:r>
            <a:endParaRPr lang="en-US" sz="2400" dirty="0">
              <a:solidFill>
                <a:schemeClr val="tx1"/>
              </a:solidFill>
              <a:latin typeface="UTM Avo" panose="02040603050506020204" pitchFamily="18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BC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FDE00-FD68-E52A-D391-C46B06AC092B}"/>
              </a:ext>
            </a:extLst>
          </p:cNvPr>
          <p:cNvSpPr/>
          <p:nvPr/>
        </p:nvSpPr>
        <p:spPr>
          <a:xfrm>
            <a:off x="1386410" y="3224424"/>
            <a:ext cx="10387733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a)                                                          b)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7B979-941B-D873-1EA5-C02B18272B60}"/>
              </a:ext>
            </a:extLst>
          </p:cNvPr>
          <p:cNvCxnSpPr>
            <a:cxnSpLocks/>
          </p:cNvCxnSpPr>
          <p:nvPr/>
        </p:nvCxnSpPr>
        <p:spPr>
          <a:xfrm>
            <a:off x="6223306" y="3429000"/>
            <a:ext cx="0" cy="3294699"/>
          </a:xfrm>
          <a:prstGeom prst="line">
            <a:avLst/>
          </a:prstGeom>
          <a:noFill/>
          <a:ln w="38100" cap="flat" cmpd="sng" algn="ctr">
            <a:solidFill>
              <a:srgbClr val="FDCCD0">
                <a:lumMod val="75000"/>
              </a:srgbClr>
            </a:solidFill>
            <a:prstDash val="dash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1859B7-783C-619E-3067-D4E34727AD79}"/>
              </a:ext>
            </a:extLst>
          </p:cNvPr>
          <p:cNvCxnSpPr/>
          <p:nvPr/>
        </p:nvCxnSpPr>
        <p:spPr>
          <a:xfrm>
            <a:off x="1980946" y="4431398"/>
            <a:ext cx="33928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415EA7-9345-1B56-C911-E2D11EB88A53}"/>
              </a:ext>
            </a:extLst>
          </p:cNvPr>
          <p:cNvCxnSpPr/>
          <p:nvPr/>
        </p:nvCxnSpPr>
        <p:spPr>
          <a:xfrm flipV="1">
            <a:off x="8397566" y="4165320"/>
            <a:ext cx="2173520" cy="2590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99139-4117-0452-BDB0-ACA8E18A0A07}"/>
              </a:ext>
            </a:extLst>
          </p:cNvPr>
          <p:cNvSpPr/>
          <p:nvPr/>
        </p:nvSpPr>
        <p:spPr>
          <a:xfrm>
            <a:off x="1871695" y="3789822"/>
            <a:ext cx="36099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95EEF-3F4C-3161-53CE-345A805EC626}"/>
              </a:ext>
            </a:extLst>
          </p:cNvPr>
          <p:cNvSpPr/>
          <p:nvPr/>
        </p:nvSpPr>
        <p:spPr>
          <a:xfrm>
            <a:off x="5156418" y="3789822"/>
            <a:ext cx="43473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90A7C-A42A-F584-ECB5-0427812854C1}"/>
              </a:ext>
            </a:extLst>
          </p:cNvPr>
          <p:cNvSpPr/>
          <p:nvPr/>
        </p:nvSpPr>
        <p:spPr>
          <a:xfrm>
            <a:off x="8865325" y="6264014"/>
            <a:ext cx="36099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DEE6D-3F58-3673-7C30-D7B39FFA26F3}"/>
              </a:ext>
            </a:extLst>
          </p:cNvPr>
          <p:cNvSpPr/>
          <p:nvPr/>
        </p:nvSpPr>
        <p:spPr>
          <a:xfrm>
            <a:off x="10694258" y="3949146"/>
            <a:ext cx="43473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88FD2B-5602-2C3F-9909-3C93327C142D}"/>
              </a:ext>
            </a:extLst>
          </p:cNvPr>
          <p:cNvSpPr/>
          <p:nvPr/>
        </p:nvSpPr>
        <p:spPr>
          <a:xfrm>
            <a:off x="2939589" y="546294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D20D4D-EA17-724A-5555-1190F9238DDE}"/>
              </a:ext>
            </a:extLst>
          </p:cNvPr>
          <p:cNvSpPr/>
          <p:nvPr/>
        </p:nvSpPr>
        <p:spPr>
          <a:xfrm>
            <a:off x="8218707" y="519851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AEBB74-09DB-B36D-EB30-4A963A13EC26}"/>
              </a:ext>
            </a:extLst>
          </p:cNvPr>
          <p:cNvSpPr/>
          <p:nvPr/>
        </p:nvSpPr>
        <p:spPr>
          <a:xfrm>
            <a:off x="2779163" y="5554388"/>
            <a:ext cx="41229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0690B-2612-E816-D737-148B70ED7115}"/>
              </a:ext>
            </a:extLst>
          </p:cNvPr>
          <p:cNvSpPr/>
          <p:nvPr/>
        </p:nvSpPr>
        <p:spPr>
          <a:xfrm>
            <a:off x="7702685" y="4661919"/>
            <a:ext cx="41229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4CAC9F-B899-DABA-F0EF-077D489B71CF}"/>
              </a:ext>
            </a:extLst>
          </p:cNvPr>
          <p:cNvSpPr/>
          <p:nvPr/>
        </p:nvSpPr>
        <p:spPr>
          <a:xfrm>
            <a:off x="5538651" y="2396804"/>
            <a:ext cx="6653349" cy="455893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5E8BAD-F55C-C336-31EF-88C9760DCDC5}"/>
              </a:ext>
            </a:extLst>
          </p:cNvPr>
          <p:cNvSpPr/>
          <p:nvPr/>
        </p:nvSpPr>
        <p:spPr>
          <a:xfrm>
            <a:off x="796693" y="1512716"/>
            <a:ext cx="8114722" cy="176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4 (SGK – tr56)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tam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ABC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đỉnh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8B0D7E-7E0F-D2B4-66AD-5F26AFAA8963}"/>
              </a:ext>
            </a:extLst>
          </p:cNvPr>
          <p:cNvGrpSpPr/>
          <p:nvPr/>
        </p:nvGrpSpPr>
        <p:grpSpPr>
          <a:xfrm>
            <a:off x="8575501" y="2574316"/>
            <a:ext cx="3139371" cy="4044299"/>
            <a:chOff x="11852765" y="3075223"/>
            <a:chExt cx="4709056" cy="606644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B46914-5995-FB0C-5B51-AD1A3021ED2A}"/>
                </a:ext>
              </a:extLst>
            </p:cNvPr>
            <p:cNvGrpSpPr/>
            <p:nvPr/>
          </p:nvGrpSpPr>
          <p:grpSpPr>
            <a:xfrm>
              <a:off x="11852765" y="3075223"/>
              <a:ext cx="4709056" cy="6066449"/>
              <a:chOff x="8418595" y="3075223"/>
              <a:chExt cx="4709056" cy="6066449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190CF30C-EC32-D932-9CA7-51752F8CBF58}"/>
                  </a:ext>
                </a:extLst>
              </p:cNvPr>
              <p:cNvSpPr/>
              <p:nvPr/>
            </p:nvSpPr>
            <p:spPr>
              <a:xfrm>
                <a:off x="8991600" y="3810000"/>
                <a:ext cx="3810000" cy="4476750"/>
              </a:xfrm>
              <a:prstGeom prst="rtTriangl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8B271CB-B7AF-53A7-CB5D-AF3F1F0AD8D0}"/>
                  </a:ext>
                </a:extLst>
              </p:cNvPr>
              <p:cNvSpPr/>
              <p:nvPr/>
            </p:nvSpPr>
            <p:spPr>
              <a:xfrm>
                <a:off x="8853332" y="8289900"/>
                <a:ext cx="618438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cs typeface="Arial"/>
                    <a:sym typeface="Arial"/>
                  </a:rPr>
                  <a:t>A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EC492B-03B1-20DD-9C09-6F056CF906DD}"/>
                  </a:ext>
                </a:extLst>
              </p:cNvPr>
              <p:cNvSpPr/>
              <p:nvPr/>
            </p:nvSpPr>
            <p:spPr>
              <a:xfrm>
                <a:off x="8418595" y="3075223"/>
                <a:ext cx="541494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cs typeface="Arial"/>
                    <a:sym typeface="Arial"/>
                  </a:rPr>
                  <a:t>B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26E5EEC-C35B-2E7D-2C57-11FF3834723D}"/>
                  </a:ext>
                </a:extLst>
              </p:cNvPr>
              <p:cNvSpPr/>
              <p:nvPr/>
            </p:nvSpPr>
            <p:spPr>
              <a:xfrm>
                <a:off x="12475549" y="8286750"/>
                <a:ext cx="652102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cs typeface="Arial"/>
                    <a:sym typeface="Arial"/>
                  </a:rPr>
                  <a:t>C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9E483C-CC5F-AE42-4ABB-D78091A69936}"/>
                </a:ext>
              </a:extLst>
            </p:cNvPr>
            <p:cNvSpPr/>
            <p:nvPr/>
          </p:nvSpPr>
          <p:spPr>
            <a:xfrm>
              <a:off x="12425770" y="7981950"/>
              <a:ext cx="323850" cy="304800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60881-D382-B4F0-F6FB-1F6238FBC831}"/>
              </a:ext>
            </a:extLst>
          </p:cNvPr>
          <p:cNvSpPr/>
          <p:nvPr/>
        </p:nvSpPr>
        <p:spPr>
          <a:xfrm>
            <a:off x="769429" y="3364206"/>
            <a:ext cx="60960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Đường thẳng BX đi qua đỉnh B và song song với cạnh AC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Đường thẳng CY đi qua đỉnh C và song song với cạnh AB</a:t>
            </a:r>
          </a:p>
        </p:txBody>
      </p:sp>
    </p:spTree>
    <p:extLst>
      <p:ext uri="{BB962C8B-B14F-4D97-AF65-F5344CB8AC3E}">
        <p14:creationId xmlns:p14="http://schemas.microsoft.com/office/powerpoint/2010/main" val="32696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24</TotalTime>
  <Words>586</Words>
  <Application>Microsoft Office PowerPoint</Application>
  <PresentationFormat>Widescreen</PresentationFormat>
  <Paragraphs>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UTM Avo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2023-10-24T04:45:10Z</dcterms:created>
  <dcterms:modified xsi:type="dcterms:W3CDTF">2024-01-04T08:14:34Z</dcterms:modified>
</cp:coreProperties>
</file>