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6" r:id="rId3"/>
    <p:sldId id="256" r:id="rId4"/>
    <p:sldId id="257" r:id="rId5"/>
    <p:sldId id="272" r:id="rId6"/>
    <p:sldId id="258" r:id="rId7"/>
    <p:sldId id="259" r:id="rId8"/>
    <p:sldId id="260" r:id="rId9"/>
    <p:sldId id="261" r:id="rId10"/>
    <p:sldId id="273" r:id="rId11"/>
    <p:sldId id="274" r:id="rId12"/>
    <p:sldId id="275" r:id="rId13"/>
    <p:sldId id="276" r:id="rId14"/>
    <p:sldId id="262" r:id="rId15"/>
    <p:sldId id="263" r:id="rId16"/>
    <p:sldId id="268" r:id="rId17"/>
    <p:sldId id="267" r:id="rId18"/>
    <p:sldId id="27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6374" autoAdjust="0"/>
  </p:normalViewPr>
  <p:slideViewPr>
    <p:cSldViewPr snapToGrid="0">
      <p:cViewPr varScale="1">
        <p:scale>
          <a:sx n="106" d="100"/>
          <a:sy n="106" d="100"/>
        </p:scale>
        <p:origin x="8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54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54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54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54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091514D0-099D-6F66-645B-BAFD8CA796BA}"/>
              </a:ext>
            </a:extLst>
          </p:cNvPr>
          <p:cNvSpPr txBox="1">
            <a:spLocks/>
          </p:cNvSpPr>
          <p:nvPr/>
        </p:nvSpPr>
        <p:spPr>
          <a:xfrm>
            <a:off x="974757" y="4210050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7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22: Hai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đường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thẳng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song song.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Vẽ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hai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đường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thẳng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song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song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85BC5A-A9D9-8D43-2657-405CBB2D51B5}"/>
              </a:ext>
            </a:extLst>
          </p:cNvPr>
          <p:cNvSpPr/>
          <p:nvPr/>
        </p:nvSpPr>
        <p:spPr>
          <a:xfrm>
            <a:off x="6949440" y="3069771"/>
            <a:ext cx="5242560" cy="378822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63E8A-5ADF-319E-FEBA-47296A7A77FA}"/>
              </a:ext>
            </a:extLst>
          </p:cNvPr>
          <p:cNvSpPr/>
          <p:nvPr/>
        </p:nvSpPr>
        <p:spPr>
          <a:xfrm>
            <a:off x="1418277" y="1521456"/>
            <a:ext cx="9355446" cy="1768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5 (SGK – tr56)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Dưới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đây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lược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đồ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phố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ở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b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</a:b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phố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Hồ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Chí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Minh.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sát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lược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đồ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180B4D-6275-6213-7894-3519E1BD70CD}"/>
              </a:ext>
            </a:extLst>
          </p:cNvPr>
          <p:cNvSpPr/>
          <p:nvPr/>
        </p:nvSpPr>
        <p:spPr>
          <a:xfrm>
            <a:off x="271604" y="3446027"/>
            <a:ext cx="7079810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a) Hai đường phố nào song song với nhau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b) Hải đang ở Công viên 30 – 4, bạn ấy muốn đi tới Dinh Thống Nhất thì có thể đi theo những đường phố nào trên lược đồ này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C19FAB-C2BB-DBAA-F83A-10991BA9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46" y="3403892"/>
            <a:ext cx="3724672" cy="33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85BC5A-A9D9-8D43-2657-405CBB2D51B5}"/>
              </a:ext>
            </a:extLst>
          </p:cNvPr>
          <p:cNvSpPr/>
          <p:nvPr/>
        </p:nvSpPr>
        <p:spPr>
          <a:xfrm>
            <a:off x="6949440" y="3069771"/>
            <a:ext cx="5242560" cy="378822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63E8A-5ADF-319E-FEBA-47296A7A77FA}"/>
              </a:ext>
            </a:extLst>
          </p:cNvPr>
          <p:cNvSpPr/>
          <p:nvPr/>
        </p:nvSpPr>
        <p:spPr>
          <a:xfrm>
            <a:off x="4029506" y="1353085"/>
            <a:ext cx="427232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5 (SGK – tr56)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180B4D-6275-6213-7894-3519E1BD70CD}"/>
              </a:ext>
            </a:extLst>
          </p:cNvPr>
          <p:cNvSpPr/>
          <p:nvPr/>
        </p:nvSpPr>
        <p:spPr>
          <a:xfrm>
            <a:off x="334978" y="1858170"/>
            <a:ext cx="6614462" cy="499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latin typeface="UTM Avo" panose="02040603050506020204" pitchFamily="18"/>
              </a:rPr>
              <a:t>a</a:t>
            </a:r>
            <a:r>
              <a:rPr lang="vi-VN" sz="2400" dirty="0">
                <a:latin typeface="UTM Avo" panose="02040603050506020204" pitchFamily="18"/>
              </a:rPr>
              <a:t>) Hai đường phố song song là: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/>
              </a:rPr>
              <a:t>Đường Pasteur song song với đường Nam Kỳ Khởi Nghĩa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/>
              </a:rPr>
              <a:t>Đường Lê Duẩn song song với đường Hàn Thuyên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/>
              </a:rPr>
              <a:t>Đường Hàn Thuyên song song với đường Nguyễn Du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/>
              </a:rPr>
              <a:t>Đường Lê Duẩn song song với đường Nguyễn Du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C19FAB-C2BB-DBAA-F83A-10991BA9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58" y="2520079"/>
            <a:ext cx="4272323" cy="38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85BC5A-A9D9-8D43-2657-405CBB2D51B5}"/>
              </a:ext>
            </a:extLst>
          </p:cNvPr>
          <p:cNvSpPr/>
          <p:nvPr/>
        </p:nvSpPr>
        <p:spPr>
          <a:xfrm>
            <a:off x="6949440" y="3069771"/>
            <a:ext cx="5242560" cy="378822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63E8A-5ADF-319E-FEBA-47296A7A77FA}"/>
              </a:ext>
            </a:extLst>
          </p:cNvPr>
          <p:cNvSpPr/>
          <p:nvPr/>
        </p:nvSpPr>
        <p:spPr>
          <a:xfrm>
            <a:off x="3959838" y="1337855"/>
            <a:ext cx="427232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5 (SGK – tr56)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180B4D-6275-6213-7894-3519E1BD70CD}"/>
              </a:ext>
            </a:extLst>
          </p:cNvPr>
          <p:cNvSpPr/>
          <p:nvPr/>
        </p:nvSpPr>
        <p:spPr>
          <a:xfrm>
            <a:off x="190123" y="2087204"/>
            <a:ext cx="6836022" cy="389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</a:rPr>
              <a:t>b) Bạn Hải có thể: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b="1" dirty="0">
                <a:latin typeface="UTM Avo" panose="02040603050506020204" pitchFamily="18"/>
              </a:rPr>
              <a:t>Cách 1:</a:t>
            </a:r>
            <a:r>
              <a:rPr lang="vi-VN" sz="2400" dirty="0">
                <a:latin typeface="UTM Avo" panose="02040603050506020204" pitchFamily="18"/>
              </a:rPr>
              <a:t> Đi thẳng đường Lê Duẩn, tới Dinh Thống Nhất (đường Nam Kỳ Khởi Nghĩa)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b="1" dirty="0">
                <a:latin typeface="UTM Avo" panose="02040603050506020204" pitchFamily="18"/>
              </a:rPr>
              <a:t>Cách 2:</a:t>
            </a:r>
            <a:r>
              <a:rPr lang="vi-VN" sz="2400" dirty="0">
                <a:latin typeface="UTM Avo" panose="02040603050506020204" pitchFamily="18"/>
              </a:rPr>
              <a:t> Đi đường Pasteur, chọn một trong hai đường Hàn Thuyên hoặc Nguyễn Du để đi, tới Dinh Thống Nhất (đường Nam Kỳ Khởi Nghĩa)</a:t>
            </a:r>
            <a:r>
              <a:rPr lang="en-US" sz="2400" dirty="0">
                <a:latin typeface="UTM Avo" panose="02040603050506020204" pitchFamily="18"/>
              </a:rPr>
              <a:t>.</a:t>
            </a:r>
            <a:endParaRPr lang="vi-VN" sz="2400" dirty="0">
              <a:latin typeface="UTM Avo" panose="02040603050506020204" pitchFamily="1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C19FAB-C2BB-DBAA-F83A-10991BA9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95" y="2560126"/>
            <a:ext cx="4272323" cy="38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7ACBB7-75D3-CBC6-7BC3-CD0529F77B5A}"/>
              </a:ext>
            </a:extLst>
          </p:cNvPr>
          <p:cNvSpPr/>
          <p:nvPr/>
        </p:nvSpPr>
        <p:spPr>
          <a:xfrm>
            <a:off x="4224334" y="1963110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BBA9B6-5416-A4CD-6ABD-95864124472B}"/>
              </a:ext>
            </a:extLst>
          </p:cNvPr>
          <p:cNvSpPr/>
          <p:nvPr/>
        </p:nvSpPr>
        <p:spPr>
          <a:xfrm>
            <a:off x="2913529" y="2932867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</a:rPr>
              <a:t>Qua bài học hôm nay, em biết thêm được điều gì?</a:t>
            </a:r>
            <a:endParaRPr lang="en-VN" sz="32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465B8D-0DB0-C59E-37F9-04262E4E1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1041" y="1774118"/>
            <a:ext cx="812800" cy="821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7C4252-0F9E-AAD1-79F4-A1AA9C8FC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1041" y="2778848"/>
            <a:ext cx="812800" cy="8214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3DB490-FFB0-8AEE-4191-817816EEE6E7}"/>
              </a:ext>
            </a:extLst>
          </p:cNvPr>
          <p:cNvSpPr/>
          <p:nvPr/>
        </p:nvSpPr>
        <p:spPr>
          <a:xfrm>
            <a:off x="2866075" y="1803621"/>
            <a:ext cx="442609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Ôn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kiến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đã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học</a:t>
            </a:r>
            <a:endParaRPr lang="en-US" sz="2400" dirty="0">
              <a:latin typeface="UTM Avo" panose="02040603050506020204" pitchFamily="1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FEE227-1E47-F634-B868-53548A734211}"/>
              </a:ext>
            </a:extLst>
          </p:cNvPr>
          <p:cNvSpPr/>
          <p:nvPr/>
        </p:nvSpPr>
        <p:spPr>
          <a:xfrm>
            <a:off x="2826886" y="2923230"/>
            <a:ext cx="52324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Hoàn </a:t>
            </a:r>
            <a:r>
              <a:rPr lang="en-US" sz="2400" dirty="0" err="1">
                <a:latin typeface="UTM Avo" panose="02040603050506020204" pitchFamily="18"/>
              </a:rPr>
              <a:t>thành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bài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trong</a:t>
            </a:r>
            <a:r>
              <a:rPr lang="en-US" sz="2400" dirty="0">
                <a:latin typeface="UTM Avo" panose="02040603050506020204" pitchFamily="18"/>
              </a:rPr>
              <a:t> VBT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6D392-60E3-0834-EB4B-B353B66EA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0149" y="3979981"/>
            <a:ext cx="812800" cy="8214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51D2C7-C584-FB40-DA72-0F7B4CDC11E3}"/>
              </a:ext>
            </a:extLst>
          </p:cNvPr>
          <p:cNvSpPr/>
          <p:nvPr/>
        </p:nvSpPr>
        <p:spPr>
          <a:xfrm>
            <a:off x="2965993" y="4124363"/>
            <a:ext cx="6265091" cy="168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Chuẩn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bị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trước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Bài</a:t>
            </a:r>
            <a:r>
              <a:rPr lang="en-US" sz="2400" b="1" dirty="0">
                <a:latin typeface="UTM Avo" panose="02040603050506020204" pitchFamily="18"/>
              </a:rPr>
              <a:t> 22: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/>
              </a:rPr>
              <a:t>Hai </a:t>
            </a:r>
            <a:r>
              <a:rPr lang="en-US" sz="2400" b="1" dirty="0" err="1">
                <a:latin typeface="UTM Avo" panose="02040603050506020204" pitchFamily="18"/>
              </a:rPr>
              <a:t>đường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thẳng</a:t>
            </a:r>
            <a:r>
              <a:rPr lang="en-US" sz="2400" b="1" dirty="0">
                <a:latin typeface="UTM Avo" panose="02040603050506020204" pitchFamily="18"/>
              </a:rPr>
              <a:t> song </a:t>
            </a:r>
            <a:r>
              <a:rPr lang="en-US" sz="2400" b="1" dirty="0" err="1">
                <a:latin typeface="UTM Avo" panose="02040603050506020204" pitchFamily="18"/>
              </a:rPr>
              <a:t>song</a:t>
            </a:r>
            <a:r>
              <a:rPr lang="en-US" sz="2400" b="1" dirty="0">
                <a:latin typeface="UTM Avo" panose="02040603050506020204" pitchFamily="18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/>
              </a:rPr>
              <a:t>Vẽ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hai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đường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thẳng</a:t>
            </a:r>
            <a:r>
              <a:rPr lang="en-US" sz="2400" b="1" dirty="0">
                <a:latin typeface="UTM Avo" panose="02040603050506020204" pitchFamily="18"/>
              </a:rPr>
              <a:t> song </a:t>
            </a:r>
            <a:r>
              <a:rPr lang="en-US" sz="2400" b="1" dirty="0" err="1">
                <a:latin typeface="UTM Avo" panose="02040603050506020204" pitchFamily="18"/>
              </a:rPr>
              <a:t>song</a:t>
            </a:r>
            <a:r>
              <a:rPr lang="en-US" sz="2400" b="1" dirty="0">
                <a:latin typeface="UTM Avo" panose="02040603050506020204" pitchFamily="18"/>
              </a:rPr>
              <a:t> – </a:t>
            </a:r>
            <a:r>
              <a:rPr lang="en-US" sz="2400" b="1" dirty="0" err="1">
                <a:latin typeface="UTM Avo" panose="02040603050506020204" pitchFamily="18"/>
              </a:rPr>
              <a:t>Tiết</a:t>
            </a:r>
            <a:r>
              <a:rPr lang="en-US" sz="2400" b="1" dirty="0">
                <a:latin typeface="UTM Avo" panose="02040603050506020204" pitchFamily="18"/>
              </a:rPr>
              <a:t> 2</a:t>
            </a:r>
            <a:endParaRPr lang="en-US" sz="2400" dirty="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3FEF36-4E6E-97A3-9C37-6E8CE4A3A614}"/>
              </a:ext>
            </a:extLst>
          </p:cNvPr>
          <p:cNvSpPr/>
          <p:nvPr/>
        </p:nvSpPr>
        <p:spPr>
          <a:xfrm>
            <a:off x="6949440" y="3069771"/>
            <a:ext cx="5242560" cy="378822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CE502-DE74-3753-14C9-382C4C7E4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9" y="1658196"/>
            <a:ext cx="2954867" cy="2954867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0C9689F-B657-6178-B7FA-09E940153D66}"/>
              </a:ext>
            </a:extLst>
          </p:cNvPr>
          <p:cNvSpPr/>
          <p:nvPr/>
        </p:nvSpPr>
        <p:spPr>
          <a:xfrm>
            <a:off x="4200261" y="1821908"/>
            <a:ext cx="5825067" cy="2688167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noFill/>
          <a:ln w="25400" cap="flat" cmpd="sng" algn="ctr">
            <a:solidFill>
              <a:srgbClr val="191919"/>
            </a:solidFill>
            <a:prstDash val="lgDash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1200">
              <a:solidFill>
                <a:srgbClr val="BBF5ED"/>
              </a:solidFill>
              <a:latin typeface="UTM Avo" panose="02040603050506020204" pitchFamily="1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6FFCB-607D-5349-A33C-BFB56AA83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84" y="4639733"/>
            <a:ext cx="5219832" cy="22182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BC5796-3A5F-9177-F739-329F9109AFB6}"/>
              </a:ext>
            </a:extLst>
          </p:cNvPr>
          <p:cNvSpPr/>
          <p:nvPr/>
        </p:nvSpPr>
        <p:spPr>
          <a:xfrm>
            <a:off x="4159903" y="2812048"/>
            <a:ext cx="5905784" cy="647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latin typeface="UTM Avo" panose="02040603050506020204" pitchFamily="18"/>
              </a:rPr>
              <a:t>Em đã đi tàu hỏa bao giờ chưa?</a:t>
            </a:r>
            <a:endParaRPr lang="en-US" sz="2800" dirty="0">
              <a:latin typeface="UTM Avo" panose="02040603050506020204" pitchFamily="1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8DBCB-0308-B609-536F-9B8447A1CAE4}"/>
              </a:ext>
            </a:extLst>
          </p:cNvPr>
          <p:cNvSpPr/>
          <p:nvPr/>
        </p:nvSpPr>
        <p:spPr>
          <a:xfrm>
            <a:off x="4242668" y="7251520"/>
            <a:ext cx="5740252" cy="259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latin typeface="UTM Avo" panose="02040603050506020204" pitchFamily="18"/>
              </a:rPr>
              <a:t>Em có nhận thấy tàu hỏa luôn chạy trên hai đường cố định không? Hai đường đó có tên gọi là gì?</a:t>
            </a:r>
            <a:endParaRPr lang="en-US" sz="2800" dirty="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184E-6 L -0.00217 -0.7868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3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3FEF36-4E6E-97A3-9C37-6E8CE4A3A614}"/>
              </a:ext>
            </a:extLst>
          </p:cNvPr>
          <p:cNvSpPr/>
          <p:nvPr/>
        </p:nvSpPr>
        <p:spPr>
          <a:xfrm>
            <a:off x="6949440" y="3069771"/>
            <a:ext cx="5242560" cy="378822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F219E-F459-D187-C177-6A302383B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2274" y="-613955"/>
            <a:ext cx="7367451" cy="73674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9584B9-5ACF-D87F-98B8-335E506E7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72" y="4178235"/>
            <a:ext cx="2540000" cy="2540000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09437E4D-0929-6158-B64F-7BFA57013133}"/>
              </a:ext>
            </a:extLst>
          </p:cNvPr>
          <p:cNvSpPr/>
          <p:nvPr/>
        </p:nvSpPr>
        <p:spPr>
          <a:xfrm>
            <a:off x="4087706" y="4450806"/>
            <a:ext cx="5723467" cy="2267430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Em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hãy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quan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sát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thảo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luận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trả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lời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hỏi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Voi.</a:t>
            </a:r>
          </a:p>
        </p:txBody>
      </p:sp>
    </p:spTree>
    <p:extLst>
      <p:ext uri="{BB962C8B-B14F-4D97-AF65-F5344CB8AC3E}">
        <p14:creationId xmlns:p14="http://schemas.microsoft.com/office/powerpoint/2010/main" val="1220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AA859A-7A44-B624-E81B-3D0F90F9AE51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FBB1022E-523E-63B1-A770-B8B47C8B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CFD17B-DF36-108F-D1DE-90F5A2DC389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A8565B-94E3-20B2-D3E2-C91F2DC4C403}"/>
              </a:ext>
            </a:extLst>
          </p:cNvPr>
          <p:cNvSpPr/>
          <p:nvPr/>
        </p:nvSpPr>
        <p:spPr>
          <a:xfrm>
            <a:off x="6949440" y="3069771"/>
            <a:ext cx="5242560" cy="378822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661D71-EE9C-5947-A5A1-91E4DDB413B8}"/>
              </a:ext>
            </a:extLst>
          </p:cNvPr>
          <p:cNvSpPr/>
          <p:nvPr/>
        </p:nvSpPr>
        <p:spPr>
          <a:xfrm>
            <a:off x="2438399" y="1651674"/>
            <a:ext cx="7315200" cy="812800"/>
          </a:xfrm>
          <a:prstGeom prst="rect">
            <a:avLst/>
          </a:prstGeom>
          <a:solidFill>
            <a:srgbClr val="86B98A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Nhận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biết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hai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đường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thẳng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song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song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576E1-6FA5-CD4C-5042-6CE5579C0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22" y="2528108"/>
            <a:ext cx="5178953" cy="181365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740D0C8-2E0D-71EA-C867-68510A992C55}"/>
              </a:ext>
            </a:extLst>
          </p:cNvPr>
          <p:cNvGrpSpPr/>
          <p:nvPr/>
        </p:nvGrpSpPr>
        <p:grpSpPr>
          <a:xfrm>
            <a:off x="1144496" y="4106496"/>
            <a:ext cx="8284111" cy="1981200"/>
            <a:chOff x="609600" y="1790700"/>
            <a:chExt cx="14431538" cy="381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DE65B2-3064-D43B-F270-76F4618DC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790700"/>
              <a:ext cx="3810000" cy="3810000"/>
            </a:xfrm>
            <a:prstGeom prst="rect">
              <a:avLst/>
            </a:prstGeom>
          </p:spPr>
        </p:pic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2D075C15-B4D9-79E3-6161-E5366F715C10}"/>
                </a:ext>
              </a:extLst>
            </p:cNvPr>
            <p:cNvSpPr/>
            <p:nvPr/>
          </p:nvSpPr>
          <p:spPr>
            <a:xfrm>
              <a:off x="4876799" y="2514600"/>
              <a:ext cx="10164339" cy="2362200"/>
            </a:xfrm>
            <a:prstGeom prst="wedgeRoundRectCallout">
              <a:avLst>
                <a:gd name="adj1" fmla="val -59374"/>
                <a:gd name="adj2" fmla="val -16553"/>
                <a:gd name="adj3" fmla="val 16667"/>
              </a:avLst>
            </a:prstGeom>
            <a:solidFill>
              <a:srgbClr val="9DDDD1">
                <a:lumMod val="20000"/>
                <a:lumOff val="80000"/>
              </a:srgbClr>
            </a:solidFill>
            <a:ln w="25400" cap="flat" cmpd="sng" algn="ctr">
              <a:solidFill>
                <a:srgbClr val="002969"/>
              </a:solidFill>
              <a:prstDash val="lgDash"/>
            </a:ln>
            <a:effectLst/>
          </p:spPr>
          <p:txBody>
            <a:bodyPr rtlCol="0" anchor="ctr"/>
            <a:lstStyle/>
            <a:p>
              <a:pPr algn="ctr" defTabSz="609630">
                <a:lnSpc>
                  <a:spcPct val="150000"/>
                </a:lnSpc>
                <a:buFont typeface="Arial"/>
                <a:buNone/>
                <a:defRPr/>
              </a:pPr>
              <a:r>
                <a:rPr lang="en-US" sz="2400" kern="0" dirty="0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Em </a:t>
              </a:r>
              <a:r>
                <a:rPr lang="en-US" sz="2400" kern="0" dirty="0" err="1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hãy</a:t>
              </a:r>
              <a:r>
                <a:rPr lang="en-US" sz="2400" kern="0" dirty="0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nhận</a:t>
              </a:r>
              <a:r>
                <a:rPr lang="en-US" sz="2400" kern="0" dirty="0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xét</a:t>
              </a:r>
              <a:r>
                <a:rPr lang="en-US" sz="2400" kern="0" dirty="0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xem</a:t>
              </a:r>
              <a:r>
                <a:rPr lang="en-US" sz="2400" kern="0" dirty="0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hai</a:t>
              </a:r>
              <a:r>
                <a:rPr lang="en-US" sz="2400" kern="0" dirty="0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đường</a:t>
              </a:r>
              <a:r>
                <a:rPr lang="en-US" sz="2400" kern="0" dirty="0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thẳng</a:t>
              </a:r>
              <a:r>
                <a:rPr lang="en-US" sz="2400" kern="0" dirty="0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trên</a:t>
              </a:r>
              <a:r>
                <a:rPr lang="en-US" sz="2400" kern="0" dirty="0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có</a:t>
              </a:r>
              <a:r>
                <a:rPr lang="en-US" sz="2400" kern="0" dirty="0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thể</a:t>
              </a:r>
              <a:r>
                <a:rPr lang="en-US" sz="2400" kern="0" dirty="0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cắt</a:t>
              </a:r>
              <a:r>
                <a:rPr lang="en-US" sz="2400" kern="0" dirty="0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nhau</a:t>
              </a:r>
              <a:r>
                <a:rPr lang="en-US" sz="2400" kern="0" dirty="0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không</a:t>
              </a:r>
              <a:r>
                <a:rPr lang="en-US" sz="2400" kern="0" dirty="0">
                  <a:solidFill>
                    <a:srgbClr val="FFFFFF">
                      <a:lumMod val="10000"/>
                    </a:srgbClr>
                  </a:solidFill>
                  <a:latin typeface="UTM Avo" panose="02040603050506020204" pitchFamily="18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EFB903C-930F-70D6-E18A-C063DFD4A9E2}"/>
              </a:ext>
            </a:extLst>
          </p:cNvPr>
          <p:cNvSpPr/>
          <p:nvPr/>
        </p:nvSpPr>
        <p:spPr>
          <a:xfrm>
            <a:off x="1144496" y="6087696"/>
            <a:ext cx="10555000" cy="573234"/>
          </a:xfrm>
          <a:prstGeom prst="rect">
            <a:avLst/>
          </a:prstGeom>
          <a:noFill/>
          <a:ln w="57150" cap="flat" cmpd="sng" algn="ctr">
            <a:solidFill>
              <a:srgbClr val="C0504D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Hai đường thẳng song song với nhau thì </a:t>
            </a: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không bao giờ cắt nhau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lang="vi-VN" sz="2400" b="1" kern="0" dirty="0">
              <a:solidFill>
                <a:srgbClr val="000000"/>
              </a:solidFill>
              <a:latin typeface="UTM Avo" panose="02040603050506020204" pitchFamily="18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AE31319-F184-83F0-888B-44465C8642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7964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686" y="6173964"/>
            <a:ext cx="531525" cy="4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85BC5A-A9D9-8D43-2657-405CBB2D51B5}"/>
              </a:ext>
            </a:extLst>
          </p:cNvPr>
          <p:cNvSpPr/>
          <p:nvPr/>
        </p:nvSpPr>
        <p:spPr>
          <a:xfrm>
            <a:off x="6949440" y="3069769"/>
            <a:ext cx="5242560" cy="378822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D725D7-E0AA-2A2D-0F45-FD0051746B91}"/>
              </a:ext>
            </a:extLst>
          </p:cNvPr>
          <p:cNvSpPr/>
          <p:nvPr/>
        </p:nvSpPr>
        <p:spPr>
          <a:xfrm>
            <a:off x="1263772" y="1270500"/>
            <a:ext cx="9796273" cy="1675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</a:rPr>
              <a:t> 1 (SGK – tr54)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cặp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song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cặp</a:t>
            </a:r>
            <a:endParaRPr lang="en-US" sz="2400" dirty="0">
              <a:solidFill>
                <a:schemeClr val="tx1"/>
              </a:solidFill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song song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hình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34EBB3-2349-A82B-ECB1-7D170AFF7FBB}"/>
              </a:ext>
            </a:extLst>
          </p:cNvPr>
          <p:cNvGrpSpPr/>
          <p:nvPr/>
        </p:nvGrpSpPr>
        <p:grpSpPr>
          <a:xfrm>
            <a:off x="34836" y="3573482"/>
            <a:ext cx="2937670" cy="1675843"/>
            <a:chOff x="247001" y="4686175"/>
            <a:chExt cx="3696451" cy="2513765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93789CC-4824-C2A2-2D3A-8D0D51D35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3422663" y="5180116"/>
              <a:ext cx="520789" cy="43750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1B5ADE-BDDB-49E8-5650-A984F798A1AA}"/>
                </a:ext>
              </a:extLst>
            </p:cNvPr>
            <p:cNvSpPr/>
            <p:nvPr/>
          </p:nvSpPr>
          <p:spPr>
            <a:xfrm>
              <a:off x="247001" y="4686175"/>
              <a:ext cx="3062007" cy="2513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/>
                </a:rPr>
                <a:t>AB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/>
                </a:rPr>
                <a:t> song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/>
                </a:rPr>
                <a:t>song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/>
                </a:rPr>
                <a:t>với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/>
                </a:rPr>
                <a:t> CD.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9CAE1F-F813-5920-ED23-1B8051F165EE}"/>
              </a:ext>
            </a:extLst>
          </p:cNvPr>
          <p:cNvGrpSpPr/>
          <p:nvPr/>
        </p:nvGrpSpPr>
        <p:grpSpPr>
          <a:xfrm>
            <a:off x="66935" y="5249325"/>
            <a:ext cx="2903565" cy="1675843"/>
            <a:chOff x="145043" y="7503399"/>
            <a:chExt cx="3789152" cy="2513765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C11F92DD-B18D-62D6-EFDE-C27FC2753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3413406" y="8051504"/>
              <a:ext cx="520789" cy="43750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53304F-25A0-F351-7C07-B5A26845E532}"/>
                </a:ext>
              </a:extLst>
            </p:cNvPr>
            <p:cNvSpPr/>
            <p:nvPr/>
          </p:nvSpPr>
          <p:spPr>
            <a:xfrm>
              <a:off x="145043" y="7503399"/>
              <a:ext cx="3268364" cy="2513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/>
                </a:rPr>
                <a:t>MN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/>
                </a:rPr>
                <a:t> song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/>
                </a:rPr>
                <a:t>song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/>
                </a:rPr>
                <a:t>với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/>
                </a:rPr>
                <a:t> PQ.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C1D45C-81AA-E8E4-734F-4DBF7B294D1C}"/>
              </a:ext>
            </a:extLst>
          </p:cNvPr>
          <p:cNvGrpSpPr/>
          <p:nvPr/>
        </p:nvGrpSpPr>
        <p:grpSpPr>
          <a:xfrm>
            <a:off x="9744135" y="3437539"/>
            <a:ext cx="2350934" cy="1121846"/>
            <a:chOff x="14712016" y="5170922"/>
            <a:chExt cx="3526401" cy="168276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AEB84BF9-3615-A359-6298-D897C4359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12016" y="5483085"/>
              <a:ext cx="520789" cy="437508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0DAD75-FF51-729C-7E7D-811155ECDE52}"/>
                </a:ext>
              </a:extLst>
            </p:cNvPr>
            <p:cNvSpPr/>
            <p:nvPr/>
          </p:nvSpPr>
          <p:spPr>
            <a:xfrm>
              <a:off x="15176410" y="5170922"/>
              <a:ext cx="3062007" cy="1682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/>
                </a:rPr>
                <a:t>EG song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/>
                </a:rPr>
                <a:t>song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/>
                </a:rPr>
                <a:t>với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/>
                </a:rPr>
                <a:t> HI.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CE4AD9-CB9C-13E2-5BCD-BFF2D1E4BCE1}"/>
              </a:ext>
            </a:extLst>
          </p:cNvPr>
          <p:cNvGrpSpPr/>
          <p:nvPr/>
        </p:nvGrpSpPr>
        <p:grpSpPr>
          <a:xfrm>
            <a:off x="9744136" y="5458801"/>
            <a:ext cx="2350933" cy="1121846"/>
            <a:chOff x="14712016" y="7988146"/>
            <a:chExt cx="3526400" cy="1682770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9116C57A-9F1F-C13B-E112-C2DD83499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12016" y="8300308"/>
              <a:ext cx="520789" cy="437508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979C9E0-B9B4-6BBD-B905-B95FAEA0CFF5}"/>
                </a:ext>
              </a:extLst>
            </p:cNvPr>
            <p:cNvSpPr/>
            <p:nvPr/>
          </p:nvSpPr>
          <p:spPr>
            <a:xfrm>
              <a:off x="15176409" y="7988146"/>
              <a:ext cx="3062007" cy="1682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/>
                </a:rPr>
                <a:t>ST song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/>
                </a:rPr>
                <a:t>song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UTM Avo" panose="02040603050506020204" pitchFamily="18"/>
                </a:rPr>
                <a:t>với</a:t>
              </a:r>
              <a:r>
                <a:rPr lang="en-US" sz="2400" dirty="0">
                  <a:solidFill>
                    <a:srgbClr val="002060"/>
                  </a:solidFill>
                  <a:latin typeface="UTM Avo" panose="02040603050506020204" pitchFamily="18"/>
                </a:rPr>
                <a:t> XY.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961AE90-F8C2-4039-B138-EB2DDCAC6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516" y="2982764"/>
            <a:ext cx="6767619" cy="38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85BC5A-A9D9-8D43-2657-405CBB2D51B5}"/>
              </a:ext>
            </a:extLst>
          </p:cNvPr>
          <p:cNvSpPr/>
          <p:nvPr/>
        </p:nvSpPr>
        <p:spPr>
          <a:xfrm>
            <a:off x="6949440" y="3069771"/>
            <a:ext cx="5242560" cy="378822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E569AF-9B0B-1505-2657-75F0AF52B7C0}"/>
              </a:ext>
            </a:extLst>
          </p:cNvPr>
          <p:cNvSpPr/>
          <p:nvPr/>
        </p:nvSpPr>
        <p:spPr>
          <a:xfrm>
            <a:off x="2271490" y="1418217"/>
            <a:ext cx="7840608" cy="577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2 (SGK – tr55)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Trong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bên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tên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9DB7BD-CAF8-E7E5-E601-EDFF71C9A847}"/>
              </a:ext>
            </a:extLst>
          </p:cNvPr>
          <p:cNvSpPr/>
          <p:nvPr/>
        </p:nvSpPr>
        <p:spPr>
          <a:xfrm>
            <a:off x="1290952" y="1840749"/>
            <a:ext cx="7112000" cy="499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Arial"/>
              <a:buAutoNum type="alphaLcParenR"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cặp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cạnh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song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song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GI </a:t>
            </a:r>
            <a:r>
              <a:rPr lang="en-US" sz="2400" kern="0" dirty="0" err="1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 MK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GM </a:t>
            </a:r>
            <a:r>
              <a:rPr lang="en-US" sz="2400" kern="0" dirty="0" err="1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 IK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cặp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cạnh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vuông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góc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GI </a:t>
            </a:r>
            <a:r>
              <a:rPr lang="en-US" sz="2400" kern="0" dirty="0" err="1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 GM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IG </a:t>
            </a:r>
            <a:r>
              <a:rPr lang="en-US" sz="2400" kern="0" dirty="0" err="1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 IK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KI </a:t>
            </a:r>
            <a:r>
              <a:rPr lang="en-US" sz="2400" kern="0" dirty="0" err="1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 KM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MK </a:t>
            </a:r>
            <a:r>
              <a:rPr lang="en-US" sz="2400" kern="0" dirty="0" err="1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 MG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HG </a:t>
            </a:r>
            <a:r>
              <a:rPr lang="en-US" sz="2400" kern="0" dirty="0" err="1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2060"/>
                </a:solidFill>
                <a:latin typeface="UTM Avo" panose="02040603050506020204" pitchFamily="18"/>
                <a:cs typeface="Arial"/>
                <a:sym typeface="Arial"/>
              </a:rPr>
              <a:t> HI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B94B6-73DC-4FFC-295B-336469C38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538" y="2279463"/>
            <a:ext cx="3611557" cy="39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6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34</TotalTime>
  <Words>542</Words>
  <Application>Microsoft Office PowerPoint</Application>
  <PresentationFormat>Widescreen</PresentationFormat>
  <Paragraphs>57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UTM Avo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2023-10-24T04:45:10Z</dcterms:created>
  <dcterms:modified xsi:type="dcterms:W3CDTF">2024-01-04T08:13:49Z</dcterms:modified>
</cp:coreProperties>
</file>