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66" r:id="rId4"/>
    <p:sldId id="256" r:id="rId5"/>
    <p:sldId id="272" r:id="rId6"/>
    <p:sldId id="273" r:id="rId7"/>
    <p:sldId id="274" r:id="rId8"/>
    <p:sldId id="258" r:id="rId9"/>
    <p:sldId id="259" r:id="rId10"/>
    <p:sldId id="275" r:id="rId11"/>
    <p:sldId id="276" r:id="rId12"/>
    <p:sldId id="277" r:id="rId13"/>
    <p:sldId id="278" r:id="rId14"/>
    <p:sldId id="260" r:id="rId15"/>
    <p:sldId id="279" r:id="rId16"/>
    <p:sldId id="261" r:id="rId17"/>
    <p:sldId id="280" r:id="rId18"/>
    <p:sldId id="269" r:id="rId19"/>
    <p:sldId id="270" r:id="rId20"/>
    <p:sldId id="281" r:id="rId21"/>
    <p:sldId id="262" r:id="rId22"/>
    <p:sldId id="263" r:id="rId23"/>
    <p:sldId id="268" r:id="rId24"/>
    <p:sldId id="267" r:id="rId25"/>
    <p:sldId id="27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854" autoAdjust="0"/>
  </p:normalViewPr>
  <p:slideViewPr>
    <p:cSldViewPr snapToGrid="0">
      <p:cViewPr varScale="1">
        <p:scale>
          <a:sx n="104" d="100"/>
          <a:sy n="104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6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20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1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87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9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63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90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7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83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51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47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3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7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2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2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52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69330" y="70153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091514D0-099D-6F66-645B-BAFD8CA796BA}"/>
              </a:ext>
            </a:extLst>
          </p:cNvPr>
          <p:cNvSpPr txBox="1">
            <a:spLocks/>
          </p:cNvSpPr>
          <p:nvPr/>
        </p:nvSpPr>
        <p:spPr>
          <a:xfrm>
            <a:off x="856268" y="4264269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21: Hai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đường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thẳng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vuông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góc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.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Vẽ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hai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đường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thẳng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vuông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góc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9E357-E85A-1DAA-83A3-F5B7C3CD7A6F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594CEE-DA51-B749-698D-B1887F1BB531}"/>
              </a:ext>
            </a:extLst>
          </p:cNvPr>
          <p:cNvSpPr/>
          <p:nvPr/>
        </p:nvSpPr>
        <p:spPr>
          <a:xfrm>
            <a:off x="1151466" y="1701175"/>
            <a:ext cx="988906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b="1" dirty="0">
                <a:latin typeface="UTM Avo" panose="02040603050506020204" pitchFamily="18"/>
              </a:rPr>
              <a:t>Bước 4: </a:t>
            </a:r>
            <a:r>
              <a:rPr lang="vi-VN" sz="2400" dirty="0">
                <a:latin typeface="UTM Avo" panose="02040603050506020204" pitchFamily="18"/>
              </a:rPr>
              <a:t>Dùng thước thẳng kẻ đường thẳng CE. Ta được đường thẳng CD đi qua điểm E và vuông góc với đường thẳng AB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4A897-197F-8781-21AA-C7FD3FF3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60" y="3397087"/>
            <a:ext cx="8252945" cy="34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9E357-E85A-1DAA-83A3-F5B7C3CD7A6F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Google Shape;187;p6">
            <a:extLst>
              <a:ext uri="{FF2B5EF4-FFF2-40B4-BE49-F238E27FC236}">
                <a16:creationId xmlns:a16="http://schemas.microsoft.com/office/drawing/2014/main" id="{8EA8FE9C-E271-097E-DFA2-7EDB3C71F1D2}"/>
              </a:ext>
            </a:extLst>
          </p:cNvPr>
          <p:cNvSpPr/>
          <p:nvPr/>
        </p:nvSpPr>
        <p:spPr>
          <a:xfrm>
            <a:off x="1499826" y="2435886"/>
            <a:ext cx="8173990" cy="1832588"/>
          </a:xfrm>
          <a:prstGeom prst="wedgeRoundRectCallout">
            <a:avLst>
              <a:gd name="adj1" fmla="val 54451"/>
              <a:gd name="adj2" fmla="val 18792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lvl="2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Chú ý:</a:t>
            </a: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Khi E nằm trên đường thẳng AB, cách vẽ vẫn được thực hiện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bước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lang="en-US" sz="2800" b="1" kern="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2A8FF0-8183-70C4-4530-B32B4EA9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486" y="2604474"/>
            <a:ext cx="1564177" cy="156693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C3D763ED-4FB2-3E09-D87C-A2322E952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08286" y="1508368"/>
            <a:ext cx="1012729" cy="9190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C08B4F-67C4-D046-5909-643C1D4A1693}"/>
              </a:ext>
            </a:extLst>
          </p:cNvPr>
          <p:cNvGrpSpPr/>
          <p:nvPr/>
        </p:nvGrpSpPr>
        <p:grpSpPr>
          <a:xfrm>
            <a:off x="4652976" y="4958907"/>
            <a:ext cx="6945461" cy="912369"/>
            <a:chOff x="4005326" y="5981698"/>
            <a:chExt cx="10418193" cy="136855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B508602-7152-6782-02F9-37F16D57BEE4}"/>
                </a:ext>
              </a:extLst>
            </p:cNvPr>
            <p:cNvCxnSpPr/>
            <p:nvPr/>
          </p:nvCxnSpPr>
          <p:spPr>
            <a:xfrm>
              <a:off x="4343400" y="7277100"/>
              <a:ext cx="10058400" cy="0"/>
            </a:xfrm>
            <a:prstGeom prst="line">
              <a:avLst/>
            </a:prstGeom>
            <a:noFill/>
            <a:ln w="38100" cap="flat" cmpd="sng" algn="ctr">
              <a:solidFill>
                <a:srgbClr val="002969"/>
              </a:solidFill>
              <a:prstDash val="solid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44D8DF-B81F-918D-BAED-9BD01F2F837D}"/>
                </a:ext>
              </a:extLst>
            </p:cNvPr>
            <p:cNvSpPr/>
            <p:nvPr/>
          </p:nvSpPr>
          <p:spPr>
            <a:xfrm>
              <a:off x="4005326" y="5981700"/>
              <a:ext cx="676148" cy="970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A</a:t>
              </a:r>
              <a:endParaRPr kumimoji="0" lang="en-US" sz="124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86DFFB-F44C-9026-907A-16EFC77982BD}"/>
                </a:ext>
              </a:extLst>
            </p:cNvPr>
            <p:cNvSpPr/>
            <p:nvPr/>
          </p:nvSpPr>
          <p:spPr>
            <a:xfrm>
              <a:off x="13836339" y="5981700"/>
              <a:ext cx="587180" cy="970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B</a:t>
              </a:r>
              <a:endParaRPr kumimoji="0" lang="en-US" sz="124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013FC5A-DD29-4052-7FB4-21158A23E720}"/>
                </a:ext>
              </a:extLst>
            </p:cNvPr>
            <p:cNvSpPr/>
            <p:nvPr/>
          </p:nvSpPr>
          <p:spPr>
            <a:xfrm>
              <a:off x="8539901" y="7203948"/>
              <a:ext cx="146304" cy="146304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4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E615EE-2BE8-65CC-27A9-03C42155D3C0}"/>
                </a:ext>
              </a:extLst>
            </p:cNvPr>
            <p:cNvSpPr/>
            <p:nvPr/>
          </p:nvSpPr>
          <p:spPr>
            <a:xfrm>
              <a:off x="8330283" y="5981698"/>
              <a:ext cx="565539" cy="970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E</a:t>
              </a:r>
              <a:endParaRPr kumimoji="0" lang="en-US" sz="124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pic>
        <p:nvPicPr>
          <p:cNvPr id="25" name="Picture 22">
            <a:extLst>
              <a:ext uri="{FF2B5EF4-FFF2-40B4-BE49-F238E27FC236}">
                <a16:creationId xmlns:a16="http://schemas.microsoft.com/office/drawing/2014/main" id="{3E1159F4-77AE-0BF2-981E-F03ABF7D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8" y="5415092"/>
            <a:ext cx="1997104" cy="1442908"/>
          </a:xfrm>
          <a:prstGeom prst="rect">
            <a:avLst/>
          </a:prstGeom>
        </p:spPr>
      </p:pic>
      <p:sp>
        <p:nvSpPr>
          <p:cNvPr id="26" name="Oval Callout 25">
            <a:extLst>
              <a:ext uri="{FF2B5EF4-FFF2-40B4-BE49-F238E27FC236}">
                <a16:creationId xmlns:a16="http://schemas.microsoft.com/office/drawing/2014/main" id="{2B8D94B5-4EB2-0313-58B6-059F5278CBB9}"/>
              </a:ext>
            </a:extLst>
          </p:cNvPr>
          <p:cNvSpPr/>
          <p:nvPr/>
        </p:nvSpPr>
        <p:spPr>
          <a:xfrm>
            <a:off x="1882793" y="4597869"/>
            <a:ext cx="1997103" cy="1181535"/>
          </a:xfrm>
          <a:prstGeom prst="wedgeEllipseCallout">
            <a:avLst>
              <a:gd name="adj1" fmla="val -43726"/>
              <a:gd name="adj2" fmla="val 62500"/>
            </a:avLst>
          </a:prstGeom>
          <a:solidFill>
            <a:srgbClr val="FE98B0">
              <a:lumMod val="20000"/>
              <a:lumOff val="80000"/>
            </a:srgbClr>
          </a:solidFill>
          <a:ln w="25400" cap="flat" cmpd="sng" algn="ctr">
            <a:solidFill>
              <a:srgbClr val="FE98B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Giống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nhau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969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4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DF523-C04B-EC69-49B0-DFC038A25C5C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80C053-0AC9-760A-F83C-02E245D4B062}"/>
              </a:ext>
            </a:extLst>
          </p:cNvPr>
          <p:cNvGrpSpPr/>
          <p:nvPr/>
        </p:nvGrpSpPr>
        <p:grpSpPr>
          <a:xfrm>
            <a:off x="7813968" y="3675258"/>
            <a:ext cx="2140885" cy="2546935"/>
            <a:chOff x="11675942" y="2575961"/>
            <a:chExt cx="3211328" cy="38204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BB0B2D-8EBA-AC14-6F76-F10712515A28}"/>
                </a:ext>
              </a:extLst>
            </p:cNvPr>
            <p:cNvCxnSpPr/>
            <p:nvPr/>
          </p:nvCxnSpPr>
          <p:spPr>
            <a:xfrm flipH="1">
              <a:off x="11675942" y="2932851"/>
              <a:ext cx="2431443" cy="316642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7EA1EB-4884-6983-0C3C-FFB91669B996}"/>
                </a:ext>
              </a:extLst>
            </p:cNvPr>
            <p:cNvSpPr/>
            <p:nvPr/>
          </p:nvSpPr>
          <p:spPr>
            <a:xfrm>
              <a:off x="11974399" y="5544591"/>
              <a:ext cx="678552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P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111C77-299A-D846-BF23-37A0206AA201}"/>
                </a:ext>
              </a:extLst>
            </p:cNvPr>
            <p:cNvSpPr/>
            <p:nvPr/>
          </p:nvSpPr>
          <p:spPr>
            <a:xfrm>
              <a:off x="14081279" y="2575961"/>
              <a:ext cx="805991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Q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9F8091-E003-8A30-2386-728004C58EFC}"/>
              </a:ext>
            </a:extLst>
          </p:cNvPr>
          <p:cNvGrpSpPr/>
          <p:nvPr/>
        </p:nvGrpSpPr>
        <p:grpSpPr>
          <a:xfrm>
            <a:off x="3525487" y="3814749"/>
            <a:ext cx="680723" cy="2407444"/>
            <a:chOff x="5069882" y="2673550"/>
            <a:chExt cx="1021085" cy="361116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6554E1-09E3-AF42-7667-CF16F6DFD8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52562" y="4561897"/>
              <a:ext cx="283464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AB1BC5-863C-B586-7598-ECC4B63D142E}"/>
                </a:ext>
              </a:extLst>
            </p:cNvPr>
            <p:cNvSpPr/>
            <p:nvPr/>
          </p:nvSpPr>
          <p:spPr>
            <a:xfrm>
              <a:off x="5348692" y="2673550"/>
              <a:ext cx="678552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P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7AA97-8AA5-B88F-46A8-E8036E3CC360}"/>
                </a:ext>
              </a:extLst>
            </p:cNvPr>
            <p:cNvSpPr/>
            <p:nvPr/>
          </p:nvSpPr>
          <p:spPr>
            <a:xfrm>
              <a:off x="5284976" y="5432944"/>
              <a:ext cx="805991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Q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4524DEB-97DF-AB80-26B9-D51743CDDA69}"/>
              </a:ext>
            </a:extLst>
          </p:cNvPr>
          <p:cNvSpPr/>
          <p:nvPr/>
        </p:nvSpPr>
        <p:spPr>
          <a:xfrm>
            <a:off x="1518465" y="1425200"/>
            <a:ext cx="9155070" cy="1768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800" b="1" dirty="0" err="1">
                <a:solidFill>
                  <a:srgbClr val="262624"/>
                </a:solidFill>
                <a:latin typeface="UTM Avo" panose="02040603050506020204" pitchFamily="18"/>
              </a:rPr>
              <a:t>Bài</a:t>
            </a:r>
            <a:r>
              <a:rPr lang="en-US" sz="2800" b="1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800" b="1" dirty="0" err="1">
                <a:solidFill>
                  <a:srgbClr val="262624"/>
                </a:solidFill>
                <a:latin typeface="UTM Avo" panose="02040603050506020204" pitchFamily="18"/>
              </a:rPr>
              <a:t>tập</a:t>
            </a:r>
            <a:r>
              <a:rPr lang="en-US" sz="2800" b="1" dirty="0">
                <a:solidFill>
                  <a:srgbClr val="262624"/>
                </a:solidFill>
                <a:latin typeface="UTM Avo" panose="02040603050506020204" pitchFamily="18"/>
              </a:rPr>
              <a:t> 5 (SGK – tr52):</a:t>
            </a:r>
          </a:p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Vẽ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đường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thẳng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PQ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đi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qua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điểm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X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vuông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góc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với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đường</a:t>
            </a:r>
            <a:endParaRPr lang="en-US" sz="2400" dirty="0">
              <a:solidFill>
                <a:srgbClr val="262624"/>
              </a:solidFill>
              <a:latin typeface="UTM Avo" panose="02040603050506020204" pitchFamily="18"/>
            </a:endParaRPr>
          </a:p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thẳng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MN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trong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các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trường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hợp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sau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đây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5604E-EA82-A0B0-9762-5137916B6E9B}"/>
              </a:ext>
            </a:extLst>
          </p:cNvPr>
          <p:cNvSpPr/>
          <p:nvPr/>
        </p:nvSpPr>
        <p:spPr>
          <a:xfrm>
            <a:off x="1518465" y="3427225"/>
            <a:ext cx="797560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a)                                                          b)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BB9924-E7CE-9F99-2A13-4AA70B52CBCB}"/>
              </a:ext>
            </a:extLst>
          </p:cNvPr>
          <p:cNvCxnSpPr>
            <a:cxnSpLocks/>
          </p:cNvCxnSpPr>
          <p:nvPr/>
        </p:nvCxnSpPr>
        <p:spPr>
          <a:xfrm>
            <a:off x="6034290" y="3364471"/>
            <a:ext cx="0" cy="3250338"/>
          </a:xfrm>
          <a:prstGeom prst="line">
            <a:avLst/>
          </a:prstGeom>
          <a:noFill/>
          <a:ln w="38100" cap="flat" cmpd="sng" algn="ctr">
            <a:solidFill>
              <a:srgbClr val="FDCCD0">
                <a:lumMod val="75000"/>
              </a:srgbClr>
            </a:solidFill>
            <a:prstDash val="dash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AF9285-9FBA-53E9-BC5A-97A8A679FFAB}"/>
              </a:ext>
            </a:extLst>
          </p:cNvPr>
          <p:cNvCxnSpPr/>
          <p:nvPr/>
        </p:nvCxnSpPr>
        <p:spPr>
          <a:xfrm>
            <a:off x="2126768" y="5613782"/>
            <a:ext cx="2844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EDB7E-B8D3-BA1B-C45A-C00598CA8D42}"/>
              </a:ext>
            </a:extLst>
          </p:cNvPr>
          <p:cNvSpPr/>
          <p:nvPr/>
        </p:nvSpPr>
        <p:spPr>
          <a:xfrm>
            <a:off x="1705115" y="5608625"/>
            <a:ext cx="55175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M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DEFA57-8CEE-3E44-DAAF-7039928321DC}"/>
              </a:ext>
            </a:extLst>
          </p:cNvPr>
          <p:cNvSpPr/>
          <p:nvPr/>
        </p:nvSpPr>
        <p:spPr>
          <a:xfrm>
            <a:off x="4831404" y="5608624"/>
            <a:ext cx="49725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N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74513A-C8A1-8413-49A3-285232EF077F}"/>
              </a:ext>
            </a:extLst>
          </p:cNvPr>
          <p:cNvSpPr/>
          <p:nvPr/>
        </p:nvSpPr>
        <p:spPr>
          <a:xfrm>
            <a:off x="3491534" y="4596125"/>
            <a:ext cx="91440" cy="91440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028BC0-25A5-531E-455C-4E616244B28E}"/>
              </a:ext>
            </a:extLst>
          </p:cNvPr>
          <p:cNvCxnSpPr/>
          <p:nvPr/>
        </p:nvCxnSpPr>
        <p:spPr>
          <a:xfrm>
            <a:off x="8056408" y="4167751"/>
            <a:ext cx="2387600" cy="160181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EF79299-4368-1050-6A8C-124FA5F516E9}"/>
              </a:ext>
            </a:extLst>
          </p:cNvPr>
          <p:cNvSpPr/>
          <p:nvPr/>
        </p:nvSpPr>
        <p:spPr>
          <a:xfrm>
            <a:off x="3720722" y="4282107"/>
            <a:ext cx="457176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X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8438FED-1ABE-9D74-8D26-37A51BCC3C13}"/>
              </a:ext>
            </a:extLst>
          </p:cNvPr>
          <p:cNvSpPr/>
          <p:nvPr/>
        </p:nvSpPr>
        <p:spPr>
          <a:xfrm>
            <a:off x="8116926" y="5534194"/>
            <a:ext cx="91440" cy="91440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6A2029-9E89-98D4-F2DA-2194D629410F}"/>
              </a:ext>
            </a:extLst>
          </p:cNvPr>
          <p:cNvSpPr/>
          <p:nvPr/>
        </p:nvSpPr>
        <p:spPr>
          <a:xfrm>
            <a:off x="7733937" y="4911316"/>
            <a:ext cx="457176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X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0FA76-01DB-4130-56BB-81E657310610}"/>
              </a:ext>
            </a:extLst>
          </p:cNvPr>
          <p:cNvSpPr/>
          <p:nvPr/>
        </p:nvSpPr>
        <p:spPr>
          <a:xfrm>
            <a:off x="8410791" y="3813808"/>
            <a:ext cx="55175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M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F34E11-CB76-A1E1-AA74-6420CD38377C}"/>
              </a:ext>
            </a:extLst>
          </p:cNvPr>
          <p:cNvSpPr/>
          <p:nvPr/>
        </p:nvSpPr>
        <p:spPr>
          <a:xfrm>
            <a:off x="10284074" y="4999216"/>
            <a:ext cx="49725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N </a:t>
            </a:r>
          </a:p>
        </p:txBody>
      </p:sp>
    </p:spTree>
    <p:extLst>
      <p:ext uri="{BB962C8B-B14F-4D97-AF65-F5344CB8AC3E}">
        <p14:creationId xmlns:p14="http://schemas.microsoft.com/office/powerpoint/2010/main" val="13689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  <p:bldP spid="26" grpId="0" animBg="1"/>
      <p:bldP spid="32" grpId="0"/>
      <p:bldP spid="36" grpId="0" animBg="1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DF523-C04B-EC69-49B0-DFC038A25C5C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741BBD-1ABF-0E37-D4A1-DD04940052E7}"/>
              </a:ext>
            </a:extLst>
          </p:cNvPr>
          <p:cNvGrpSpPr/>
          <p:nvPr/>
        </p:nvGrpSpPr>
        <p:grpSpPr>
          <a:xfrm>
            <a:off x="7670028" y="3808211"/>
            <a:ext cx="1815365" cy="2380186"/>
            <a:chOff x="11859681" y="6573856"/>
            <a:chExt cx="2723048" cy="357027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2C8C21E-0FE5-4D37-1558-5F06FC93C510}"/>
                </a:ext>
              </a:extLst>
            </p:cNvPr>
            <p:cNvCxnSpPr/>
            <p:nvPr/>
          </p:nvCxnSpPr>
          <p:spPr>
            <a:xfrm>
              <a:off x="12510353" y="6927280"/>
              <a:ext cx="2072376" cy="275153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02760A-2A4C-0F34-B4BB-46B9FB20350C}"/>
                </a:ext>
              </a:extLst>
            </p:cNvPr>
            <p:cNvSpPr/>
            <p:nvPr/>
          </p:nvSpPr>
          <p:spPr>
            <a:xfrm>
              <a:off x="11859681" y="6573856"/>
              <a:ext cx="678552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P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B02B16-98F6-EEE5-7777-7B7A01BDDD46}"/>
                </a:ext>
              </a:extLst>
            </p:cNvPr>
            <p:cNvSpPr/>
            <p:nvPr/>
          </p:nvSpPr>
          <p:spPr>
            <a:xfrm>
              <a:off x="13772970" y="9292363"/>
              <a:ext cx="805991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Q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3541E3-021F-0A95-FBA2-F06170CC0485}"/>
              </a:ext>
            </a:extLst>
          </p:cNvPr>
          <p:cNvGrpSpPr/>
          <p:nvPr/>
        </p:nvGrpSpPr>
        <p:grpSpPr>
          <a:xfrm>
            <a:off x="3685430" y="3862978"/>
            <a:ext cx="650007" cy="2325419"/>
            <a:chOff x="5069882" y="6571430"/>
            <a:chExt cx="975011" cy="348812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DEF2D8-0BB3-BE39-41DF-D37229425CB4}"/>
                </a:ext>
              </a:extLst>
            </p:cNvPr>
            <p:cNvCxnSpPr/>
            <p:nvPr/>
          </p:nvCxnSpPr>
          <p:spPr>
            <a:xfrm rot="5400000">
              <a:off x="3652562" y="8328309"/>
              <a:ext cx="283464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7180DC-05B6-7F54-6CF5-1E5D0E993902}"/>
                </a:ext>
              </a:extLst>
            </p:cNvPr>
            <p:cNvSpPr/>
            <p:nvPr/>
          </p:nvSpPr>
          <p:spPr>
            <a:xfrm>
              <a:off x="5366339" y="6571430"/>
              <a:ext cx="678552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P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74B500-C9BF-CCD4-0556-D89DECD280C2}"/>
                </a:ext>
              </a:extLst>
            </p:cNvPr>
            <p:cNvSpPr/>
            <p:nvPr/>
          </p:nvSpPr>
          <p:spPr>
            <a:xfrm>
              <a:off x="5366341" y="9207786"/>
              <a:ext cx="678552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Q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4524DEB-97DF-AB80-26B9-D51743CDDA69}"/>
              </a:ext>
            </a:extLst>
          </p:cNvPr>
          <p:cNvSpPr/>
          <p:nvPr/>
        </p:nvSpPr>
        <p:spPr>
          <a:xfrm>
            <a:off x="1518465" y="1425200"/>
            <a:ext cx="9155070" cy="1768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800" b="1" dirty="0" err="1">
                <a:solidFill>
                  <a:srgbClr val="262624"/>
                </a:solidFill>
                <a:latin typeface="UTM Avo" panose="02040603050506020204" pitchFamily="18"/>
              </a:rPr>
              <a:t>Bài</a:t>
            </a:r>
            <a:r>
              <a:rPr lang="en-US" sz="2800" b="1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800" b="1" dirty="0" err="1">
                <a:solidFill>
                  <a:srgbClr val="262624"/>
                </a:solidFill>
                <a:latin typeface="UTM Avo" panose="02040603050506020204" pitchFamily="18"/>
              </a:rPr>
              <a:t>tập</a:t>
            </a:r>
            <a:r>
              <a:rPr lang="en-US" sz="2800" b="1" dirty="0">
                <a:solidFill>
                  <a:srgbClr val="262624"/>
                </a:solidFill>
                <a:latin typeface="UTM Avo" panose="02040603050506020204" pitchFamily="18"/>
              </a:rPr>
              <a:t> 5 (SGK – tr52):</a:t>
            </a:r>
          </a:p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Vẽ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đường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thẳng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PQ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đi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qua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điểm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X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vuông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góc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với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đường</a:t>
            </a:r>
            <a:endParaRPr lang="en-US" sz="2400" dirty="0">
              <a:solidFill>
                <a:srgbClr val="262624"/>
              </a:solidFill>
              <a:latin typeface="UTM Avo" panose="02040603050506020204" pitchFamily="18"/>
            </a:endParaRPr>
          </a:p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thẳng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MN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trong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các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trường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hợp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sau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262624"/>
                </a:solidFill>
                <a:latin typeface="UTM Avo" panose="02040603050506020204" pitchFamily="18"/>
              </a:rPr>
              <a:t>đây</a:t>
            </a:r>
            <a:r>
              <a:rPr lang="en-US" sz="2400" dirty="0">
                <a:solidFill>
                  <a:srgbClr val="262624"/>
                </a:solidFill>
                <a:latin typeface="UTM Avo" panose="02040603050506020204" pitchFamily="18"/>
              </a:rPr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AC70BF-7C10-41E1-9460-41103EA81642}"/>
              </a:ext>
            </a:extLst>
          </p:cNvPr>
          <p:cNvCxnSpPr/>
          <p:nvPr/>
        </p:nvCxnSpPr>
        <p:spPr>
          <a:xfrm>
            <a:off x="2249396" y="5085109"/>
            <a:ext cx="2844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390303C-D6DE-8091-2F30-75AE62C5CA8D}"/>
              </a:ext>
            </a:extLst>
          </p:cNvPr>
          <p:cNvSpPr/>
          <p:nvPr/>
        </p:nvSpPr>
        <p:spPr>
          <a:xfrm>
            <a:off x="1827743" y="5079952"/>
            <a:ext cx="55175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M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38BDB0-5761-0381-3486-B10E85BB27B8}"/>
              </a:ext>
            </a:extLst>
          </p:cNvPr>
          <p:cNvSpPr/>
          <p:nvPr/>
        </p:nvSpPr>
        <p:spPr>
          <a:xfrm>
            <a:off x="4954032" y="5079951"/>
            <a:ext cx="49725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N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4F54F4-C970-1354-EEA0-A3694ABDD81D}"/>
              </a:ext>
            </a:extLst>
          </p:cNvPr>
          <p:cNvCxnSpPr/>
          <p:nvPr/>
        </p:nvCxnSpPr>
        <p:spPr>
          <a:xfrm flipH="1">
            <a:off x="7789974" y="4305306"/>
            <a:ext cx="2387600" cy="160181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FBB714C-67A0-EB7A-F515-F75374A3ABB9}"/>
              </a:ext>
            </a:extLst>
          </p:cNvPr>
          <p:cNvSpPr/>
          <p:nvPr/>
        </p:nvSpPr>
        <p:spPr>
          <a:xfrm>
            <a:off x="1659179" y="3359977"/>
            <a:ext cx="797560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c)                                                         d)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10BD31-A0C3-C240-68F9-A6173E341477}"/>
              </a:ext>
            </a:extLst>
          </p:cNvPr>
          <p:cNvSpPr/>
          <p:nvPr/>
        </p:nvSpPr>
        <p:spPr>
          <a:xfrm>
            <a:off x="3639711" y="5034231"/>
            <a:ext cx="91440" cy="91440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C2A679-E48A-6FC0-05C6-31A22791E7DB}"/>
              </a:ext>
            </a:extLst>
          </p:cNvPr>
          <p:cNvSpPr/>
          <p:nvPr/>
        </p:nvSpPr>
        <p:spPr>
          <a:xfrm>
            <a:off x="3868900" y="5101544"/>
            <a:ext cx="457176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X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FC7DE4-4135-98AE-EF27-7E205B492642}"/>
              </a:ext>
            </a:extLst>
          </p:cNvPr>
          <p:cNvSpPr/>
          <p:nvPr/>
        </p:nvSpPr>
        <p:spPr>
          <a:xfrm>
            <a:off x="7960416" y="5588622"/>
            <a:ext cx="55175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M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44F488-1D5A-C863-91F9-804CA96AD764}"/>
              </a:ext>
            </a:extLst>
          </p:cNvPr>
          <p:cNvSpPr/>
          <p:nvPr/>
        </p:nvSpPr>
        <p:spPr>
          <a:xfrm>
            <a:off x="10035569" y="4305305"/>
            <a:ext cx="49725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N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4DA260-B9BE-6482-0C23-9AE3272D20CF}"/>
              </a:ext>
            </a:extLst>
          </p:cNvPr>
          <p:cNvSpPr/>
          <p:nvPr/>
        </p:nvSpPr>
        <p:spPr>
          <a:xfrm>
            <a:off x="8891838" y="5106214"/>
            <a:ext cx="91440" cy="91440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30C974-65C7-EF7F-E475-AFC1D53C8855}"/>
              </a:ext>
            </a:extLst>
          </p:cNvPr>
          <p:cNvSpPr/>
          <p:nvPr/>
        </p:nvSpPr>
        <p:spPr>
          <a:xfrm>
            <a:off x="8708969" y="5135485"/>
            <a:ext cx="457176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X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CCCB7AA-21CE-2D8D-6C38-EA3A1CF6324D}"/>
              </a:ext>
            </a:extLst>
          </p:cNvPr>
          <p:cNvCxnSpPr>
            <a:cxnSpLocks/>
          </p:cNvCxnSpPr>
          <p:nvPr/>
        </p:nvCxnSpPr>
        <p:spPr>
          <a:xfrm>
            <a:off x="6034290" y="3364471"/>
            <a:ext cx="0" cy="3250338"/>
          </a:xfrm>
          <a:prstGeom prst="line">
            <a:avLst/>
          </a:prstGeom>
          <a:noFill/>
          <a:ln w="38100" cap="flat" cmpd="sng" algn="ctr">
            <a:solidFill>
              <a:srgbClr val="FDCCD0">
                <a:lumMod val="75000"/>
              </a:srgbClr>
            </a:solidFill>
            <a:prstDash val="dash"/>
          </a:ln>
          <a:effectLst/>
        </p:spPr>
      </p:cxn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/>
      <p:bldP spid="34" grpId="0" animBg="1"/>
      <p:bldP spid="35" grpId="0"/>
      <p:bldP spid="40" grpId="0"/>
      <p:bldP spid="41" grpId="0"/>
      <p:bldP spid="42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DF523-C04B-EC69-49B0-DFC038A25C5C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E7134B-8E57-CE86-0032-635EB968DC69}"/>
              </a:ext>
            </a:extLst>
          </p:cNvPr>
          <p:cNvSpPr/>
          <p:nvPr/>
        </p:nvSpPr>
        <p:spPr>
          <a:xfrm>
            <a:off x="3959838" y="1466918"/>
            <a:ext cx="4272323" cy="1214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6 (SGK – tr53):</a:t>
            </a: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Vẽ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theo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mẫu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sau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9859A0-D7BF-A406-0CDB-86D5B59C1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34" y="2733889"/>
            <a:ext cx="6862130" cy="305902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AECFD22D-1599-26E6-34AF-73306FBEA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46505" y="5785772"/>
            <a:ext cx="4298988" cy="10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BF518-0267-C096-AA56-93E79746DFBB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E18F05-3AB4-30C7-5AEA-087FACE9C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3567B-EC11-4309-1251-9F3CB2A6AB4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58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64E691-9D2E-D8D6-1CB4-E21224AD298A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B7D1A-D7E1-296E-8106-AA3F7933AD81}"/>
              </a:ext>
            </a:extLst>
          </p:cNvPr>
          <p:cNvSpPr/>
          <p:nvPr/>
        </p:nvSpPr>
        <p:spPr>
          <a:xfrm>
            <a:off x="0" y="1487826"/>
            <a:ext cx="1219200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7 (SGK – tr53):</a:t>
            </a: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Kể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tình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huống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vận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đường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vuông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góc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cuộc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sống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mà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biết</a:t>
            </a:r>
            <a:endParaRPr lang="en-US" sz="2400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Ví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dụ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đo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thành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tích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bật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xa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ta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đo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độ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dài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đường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vuông</a:t>
            </a:r>
            <a:endParaRPr lang="en-US" sz="2400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góc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điểm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tiếp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đất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gần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cơ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thể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vạch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phát</a:t>
            </a:r>
            <a:r>
              <a:rPr lang="en-US" sz="2400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7D4AA-3CBE-61C7-211C-99AAA6101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4" y="3880209"/>
            <a:ext cx="6284852" cy="29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4B63DB-968D-2DBE-21C6-5EE3A0027EFB}"/>
              </a:ext>
            </a:extLst>
          </p:cNvPr>
          <p:cNvSpPr/>
          <p:nvPr/>
        </p:nvSpPr>
        <p:spPr>
          <a:xfrm>
            <a:off x="4015943" y="1553747"/>
            <a:ext cx="4160113" cy="65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 7 (SGK – tr53)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389F3-FA94-D813-B65E-B2D3514E2E32}"/>
              </a:ext>
            </a:extLst>
          </p:cNvPr>
          <p:cNvSpPr/>
          <p:nvPr/>
        </p:nvSpPr>
        <p:spPr>
          <a:xfrm>
            <a:off x="401010" y="2299733"/>
            <a:ext cx="7229863" cy="647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u="sng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Ví dụ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Dây phơi quần áo vuông góc với hai trụ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813C3E-C23B-C7BE-AD16-F40E78A7B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3" y="3238449"/>
            <a:ext cx="5931878" cy="33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6C1B0-523E-0597-A9F0-CD5268BED691}"/>
              </a:ext>
            </a:extLst>
          </p:cNvPr>
          <p:cNvSpPr/>
          <p:nvPr/>
        </p:nvSpPr>
        <p:spPr>
          <a:xfrm>
            <a:off x="4224334" y="1963110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401664C-6BFA-8E40-011D-5CAA5353AC64}"/>
              </a:ext>
            </a:extLst>
          </p:cNvPr>
          <p:cNvSpPr/>
          <p:nvPr/>
        </p:nvSpPr>
        <p:spPr>
          <a:xfrm>
            <a:off x="2913529" y="2932867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Qua bài học hôm nay, em biết thêm được điều gì?</a:t>
            </a:r>
            <a:endParaRPr lang="en-VN" sz="3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4B34B4-616E-25FE-C16B-4978B527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7203" y="1968301"/>
            <a:ext cx="812800" cy="821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5647E-8412-4C2F-43EB-B28744940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7203" y="2973031"/>
            <a:ext cx="812800" cy="8214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3814ED-6029-0EF1-3B23-28B7B46475C5}"/>
              </a:ext>
            </a:extLst>
          </p:cNvPr>
          <p:cNvSpPr/>
          <p:nvPr/>
        </p:nvSpPr>
        <p:spPr>
          <a:xfrm>
            <a:off x="2930003" y="2080874"/>
            <a:ext cx="4426097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Ôn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kiến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học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979379-B6BB-B98E-4ABB-6FCB82439D99}"/>
              </a:ext>
            </a:extLst>
          </p:cNvPr>
          <p:cNvSpPr/>
          <p:nvPr/>
        </p:nvSpPr>
        <p:spPr>
          <a:xfrm>
            <a:off x="2930003" y="3139173"/>
            <a:ext cx="523240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Hoàn </a:t>
            </a:r>
            <a:r>
              <a:rPr lang="en-US" sz="2400" dirty="0" err="1">
                <a:latin typeface="UTM Avo" panose="02040603050506020204" pitchFamily="18"/>
              </a:rPr>
              <a:t>thành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VBT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98D67-B493-61E1-9CD2-2CB90C916ADE}"/>
              </a:ext>
            </a:extLst>
          </p:cNvPr>
          <p:cNvSpPr/>
          <p:nvPr/>
        </p:nvSpPr>
        <p:spPr>
          <a:xfrm>
            <a:off x="2930003" y="4077625"/>
            <a:ext cx="6624320" cy="1682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Đọc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chuẩn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bị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trước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Bài</a:t>
            </a:r>
            <a:r>
              <a:rPr lang="en-US" sz="2400" b="1" dirty="0">
                <a:latin typeface="UTM Avo" panose="02040603050506020204" pitchFamily="18"/>
              </a:rPr>
              <a:t> 22: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/>
              </a:rPr>
              <a:t>Hai </a:t>
            </a:r>
            <a:r>
              <a:rPr lang="en-US" sz="2400" b="1" dirty="0" err="1">
                <a:latin typeface="UTM Avo" panose="02040603050506020204" pitchFamily="18"/>
              </a:rPr>
              <a:t>đường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thẳng</a:t>
            </a:r>
            <a:r>
              <a:rPr lang="en-US" sz="2400" b="1" dirty="0">
                <a:latin typeface="UTM Avo" panose="02040603050506020204" pitchFamily="18"/>
              </a:rPr>
              <a:t> song </a:t>
            </a:r>
            <a:r>
              <a:rPr lang="en-US" sz="2400" b="1" dirty="0" err="1">
                <a:latin typeface="UTM Avo" panose="02040603050506020204" pitchFamily="18"/>
              </a:rPr>
              <a:t>song</a:t>
            </a:r>
            <a:r>
              <a:rPr lang="en-US" sz="2400" b="1" dirty="0">
                <a:latin typeface="UTM Avo" panose="02040603050506020204" pitchFamily="18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</a:rPr>
              <a:t>Vẽ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hai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đường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thẳng</a:t>
            </a:r>
            <a:r>
              <a:rPr lang="en-US" sz="2400" b="1" dirty="0">
                <a:latin typeface="UTM Avo" panose="02040603050506020204" pitchFamily="18"/>
              </a:rPr>
              <a:t> song </a:t>
            </a:r>
            <a:r>
              <a:rPr lang="en-US" sz="2400" b="1" dirty="0" err="1">
                <a:latin typeface="UTM Avo" panose="02040603050506020204" pitchFamily="18"/>
              </a:rPr>
              <a:t>song</a:t>
            </a:r>
            <a:endParaRPr lang="en-US" sz="2400" b="1" dirty="0">
              <a:latin typeface="UTM Avo" panose="02040603050506020204" pitchFamily="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7A289-E9C8-A894-E9F8-D261E85A8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7203" y="4077625"/>
            <a:ext cx="812800" cy="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/>
              </a:rPr>
              <a:t>Ong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/>
              </a:rPr>
              <a:t>non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/>
              </a:rPr>
              <a:t>học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90</a:t>
            </a:r>
            <a:r>
              <a:rPr lang="en-VN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noProof="0" dirty="0">
                <a:solidFill>
                  <a:srgbClr val="001F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1F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  <a:r>
              <a:rPr lang="en-VN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noProof="0" dirty="0">
                <a:solidFill>
                  <a:srgbClr val="001F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r>
              <a:rPr lang="en-US" sz="2800" dirty="0">
                <a:solidFill>
                  <a:srgbClr val="001F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  <a:r>
              <a:rPr lang="en-VN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noProof="0" dirty="0">
                <a:solidFill>
                  <a:srgbClr val="001F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solidFill>
                  <a:srgbClr val="001F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  <a:r>
              <a:rPr lang="en-VN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US" sz="2800" dirty="0">
                <a:solidFill>
                  <a:srgbClr val="001F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/>
              </a:rPr>
              <a:t>Câu 2: Hai đường thằng vuông góc với nhau tạo thành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8093043-A7BE-A2BB-34B2-A417C1700A2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AA859A-7A44-B624-E81B-3D0F90F9AE51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FBB1022E-523E-63B1-A770-B8B47C8B0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CFD17B-DF36-108F-D1DE-90F5A2DC389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9E357-E85A-1DAA-83A3-F5B7C3CD7A6F}"/>
              </a:ext>
            </a:extLst>
          </p:cNvPr>
          <p:cNvSpPr/>
          <p:nvPr/>
        </p:nvSpPr>
        <p:spPr>
          <a:xfrm>
            <a:off x="6242539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ACD7A-C645-53E2-E710-FB7C3B62FB8A}"/>
              </a:ext>
            </a:extLst>
          </p:cNvPr>
          <p:cNvSpPr/>
          <p:nvPr/>
        </p:nvSpPr>
        <p:spPr>
          <a:xfrm>
            <a:off x="437663" y="1716097"/>
            <a:ext cx="4846514" cy="1466717"/>
          </a:xfrm>
          <a:prstGeom prst="rect">
            <a:avLst/>
          </a:prstGeom>
          <a:solidFill>
            <a:srgbClr val="FECE5F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Vẽ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hai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góc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74D99-DEF7-42FA-2D00-75EBDA957924}"/>
              </a:ext>
            </a:extLst>
          </p:cNvPr>
          <p:cNvSpPr/>
          <p:nvPr/>
        </p:nvSpPr>
        <p:spPr>
          <a:xfrm>
            <a:off x="437663" y="3675187"/>
            <a:ext cx="4846514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latin typeface="UTM Avo" panose="02040603050506020204" pitchFamily="18"/>
                <a:cs typeface="Arial"/>
                <a:sym typeface="Arial"/>
              </a:rPr>
              <a:t>Vẽ đường thẳng CD đi qua điểm E (điểm E không nằm trên đường thẳng AB) và vuông góc với đường thẳng AB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E46D8-9C7C-E24B-204E-B03E001BB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77" y="1638654"/>
            <a:ext cx="6726627" cy="49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9E357-E85A-1DAA-83A3-F5B7C3CD7A6F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E4B21B-D179-0D48-BA30-E3BE11AF2FF8}"/>
              </a:ext>
            </a:extLst>
          </p:cNvPr>
          <p:cNvSpPr/>
          <p:nvPr/>
        </p:nvSpPr>
        <p:spPr>
          <a:xfrm>
            <a:off x="591344" y="1664263"/>
            <a:ext cx="55372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ctr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Bước 1: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Đặt ê ke sao cho một cạnh của ê ke nằm trên đường thẳng AB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C22D5-FBB5-A90C-2F52-0D9EE9F887AA}"/>
              </a:ext>
            </a:extLst>
          </p:cNvPr>
          <p:cNvSpPr/>
          <p:nvPr/>
        </p:nvSpPr>
        <p:spPr>
          <a:xfrm>
            <a:off x="6523283" y="1743154"/>
            <a:ext cx="475826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Bước 2: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Dịch chuyển ê ke trên đường thẳng AB đến vị trí điểm E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44F4D3-412B-AFA6-E086-9F30E7E6C6C4}"/>
              </a:ext>
            </a:extLst>
          </p:cNvPr>
          <p:cNvCxnSpPr/>
          <p:nvPr/>
        </p:nvCxnSpPr>
        <p:spPr>
          <a:xfrm>
            <a:off x="6260123" y="1828800"/>
            <a:ext cx="0" cy="5029200"/>
          </a:xfrm>
          <a:prstGeom prst="line">
            <a:avLst/>
          </a:prstGeom>
          <a:noFill/>
          <a:ln w="38100" cap="flat" cmpd="sng" algn="ctr">
            <a:solidFill>
              <a:srgbClr val="FE98B0">
                <a:lumMod val="75000"/>
              </a:srgbClr>
            </a:solidFill>
            <a:prstDash val="dash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023A31-8107-7EBB-2FCC-8965C81B2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5" y="3340106"/>
            <a:ext cx="3196868" cy="3517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83E20-37C8-4264-9A2E-F1C3FE5A4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091" y="3429000"/>
            <a:ext cx="3201053" cy="33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9E357-E85A-1DAA-83A3-F5B7C3CD7A6F}"/>
              </a:ext>
            </a:extLst>
          </p:cNvPr>
          <p:cNvSpPr/>
          <p:nvPr/>
        </p:nvSpPr>
        <p:spPr>
          <a:xfrm>
            <a:off x="6260123" y="3042138"/>
            <a:ext cx="5931877" cy="381586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D77DF-D882-35DA-5F0F-7FADF454F95A}"/>
              </a:ext>
            </a:extLst>
          </p:cNvPr>
          <p:cNvSpPr/>
          <p:nvPr/>
        </p:nvSpPr>
        <p:spPr>
          <a:xfrm>
            <a:off x="1168400" y="1846295"/>
            <a:ext cx="985520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ctr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Bước 3: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Chọn điểm C trên cạnh còn lại của ê ke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968B7-C683-9263-AE84-7F47DE74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38" y="2414143"/>
            <a:ext cx="3924237" cy="41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36</TotalTime>
  <Words>559</Words>
  <Application>Microsoft Office PowerPoint</Application>
  <PresentationFormat>Widescreen</PresentationFormat>
  <Paragraphs>87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Cambria Math</vt:lpstr>
      <vt:lpstr>Calibri Light</vt:lpstr>
      <vt:lpstr>UTM Avo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2023-10-24T04:45:10Z</dcterms:created>
  <dcterms:modified xsi:type="dcterms:W3CDTF">2024-01-04T08:12:14Z</dcterms:modified>
</cp:coreProperties>
</file>