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4"/>
  </p:notesMasterIdLst>
  <p:sldIdLst>
    <p:sldId id="266" r:id="rId3"/>
    <p:sldId id="256" r:id="rId4"/>
    <p:sldId id="257" r:id="rId5"/>
    <p:sldId id="272" r:id="rId6"/>
    <p:sldId id="258" r:id="rId7"/>
    <p:sldId id="259" r:id="rId8"/>
    <p:sldId id="273" r:id="rId9"/>
    <p:sldId id="274" r:id="rId10"/>
    <p:sldId id="260" r:id="rId11"/>
    <p:sldId id="261" r:id="rId12"/>
    <p:sldId id="275" r:id="rId13"/>
    <p:sldId id="276" r:id="rId14"/>
    <p:sldId id="277" r:id="rId15"/>
    <p:sldId id="278" r:id="rId16"/>
    <p:sldId id="269" r:id="rId17"/>
    <p:sldId id="270" r:id="rId18"/>
    <p:sldId id="262" r:id="rId19"/>
    <p:sldId id="263" r:id="rId20"/>
    <p:sldId id="268" r:id="rId21"/>
    <p:sldId id="267" r:id="rId22"/>
    <p:sldId id="271"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UTM Avo" panose="02040603050506020204" pitchFamily="18"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autoAdjust="0"/>
    <p:restoredTop sz="94660"/>
  </p:normalViewPr>
  <p:slideViewPr>
    <p:cSldViewPr snapToGrid="0">
      <p:cViewPr varScale="1">
        <p:scale>
          <a:sx n="110" d="100"/>
          <a:sy n="110" d="100"/>
        </p:scale>
        <p:origin x="42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348C-5437-482A-A3F0-1AB0EA65E42A}" type="datetimeFigureOut">
              <a:rPr lang="en-US" smtClean="0"/>
              <a:t>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7444-5083-4C6F-A16B-68B68B8A95DA}" type="slidenum">
              <a:rPr lang="en-US" smtClean="0"/>
              <a:t>‹#›</a:t>
            </a:fld>
            <a:endParaRPr lang="en-US"/>
          </a:p>
        </p:txBody>
      </p:sp>
    </p:spTree>
    <p:extLst>
      <p:ext uri="{BB962C8B-B14F-4D97-AF65-F5344CB8AC3E}">
        <p14:creationId xmlns:p14="http://schemas.microsoft.com/office/powerpoint/2010/main" val="303296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8753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7399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6809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63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217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8221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4583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379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517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53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822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2004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112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019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02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55677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47949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7889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635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791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3870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3692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4595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79902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hoc10.vn/doc-sach/toan-4-tap-1/1/390/50/" TargetMode="External"/><Relationship Id="rId2" Type="http://schemas.openxmlformats.org/officeDocument/2006/relationships/image" Target="../media/image17.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hoc10.vn/doc-sach/toan-4-tap-1/1/390/50/" TargetMode="External"/><Relationship Id="rId2" Type="http://schemas.openxmlformats.org/officeDocument/2006/relationships/image" Target="../media/image2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oan-4-tap-1/1/390/50/"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hoc10.vn/doc-sach/toan-4-tap-1/1/390/50/" TargetMode="External"/><Relationship Id="rId2" Type="http://schemas.openxmlformats.org/officeDocument/2006/relationships/image" Target="../media/image8.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hyperlink" Target="https://hoc10.vn/doc-sach/toan-4-tap-1/1/390/50/" TargetMode="External"/><Relationship Id="rId2" Type="http://schemas.openxmlformats.org/officeDocument/2006/relationships/image" Target="../media/image13.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0944" y="0"/>
            <a:ext cx="26810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TOÁN 4</a:t>
            </a:r>
          </a:p>
        </p:txBody>
      </p:sp>
      <p:sp>
        <p:nvSpPr>
          <p:cNvPr id="6" name="Rectangle 5">
            <a:extLst>
              <a:ext uri="{FF2B5EF4-FFF2-40B4-BE49-F238E27FC236}">
                <a16:creationId xmlns:a16="http://schemas.microsoft.com/office/drawing/2014/main" id="{E749AAE4-AAE8-4F14-B963-C4BD00694A92}"/>
              </a:ext>
            </a:extLst>
          </p:cNvPr>
          <p:cNvSpPr/>
          <p:nvPr/>
        </p:nvSpPr>
        <p:spPr>
          <a:xfrm>
            <a:off x="10777248" y="683062"/>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1</a:t>
            </a:r>
          </a:p>
        </p:txBody>
      </p:sp>
      <p:sp>
        <p:nvSpPr>
          <p:cNvPr id="3" name="Google Shape;54;p1">
            <a:extLst>
              <a:ext uri="{FF2B5EF4-FFF2-40B4-BE49-F238E27FC236}">
                <a16:creationId xmlns:a16="http://schemas.microsoft.com/office/drawing/2014/main" id="{091514D0-099D-6F66-645B-BAFD8CA796BA}"/>
              </a:ext>
            </a:extLst>
          </p:cNvPr>
          <p:cNvSpPr txBox="1">
            <a:spLocks/>
          </p:cNvSpPr>
          <p:nvPr/>
        </p:nvSpPr>
        <p:spPr>
          <a:xfrm>
            <a:off x="727107" y="4065104"/>
            <a:ext cx="10737785"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7</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Bài</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21: Hai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đường</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thẳng</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vuông</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góc</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Vẽ</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hai</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đường</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thẳng</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vuông</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góc</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 </a:t>
            </a:r>
            <a:r>
              <a:rPr lang="en-US" sz="5200" b="1" kern="0" dirty="0" err="1">
                <a:solidFill>
                  <a:srgbClr val="FF0000"/>
                </a:solidFill>
                <a:latin typeface="UTM Avo" panose="02040603050506020204" pitchFamily="18" charset="0"/>
                <a:cs typeface="Arial" panose="020B0604020202020204" pitchFamily="34" charset="0"/>
              </a:rPr>
              <a:t>Tiết</a:t>
            </a:r>
            <a:r>
              <a:rPr lang="en-US" sz="5200" b="1" kern="0" dirty="0">
                <a:solidFill>
                  <a:srgbClr val="FF0000"/>
                </a:solidFill>
                <a:latin typeface="UTM Avo" panose="02040603050506020204" pitchFamily="18" charset="0"/>
                <a:cs typeface="Arial" panose="020B0604020202020204" pitchFamily="34" charset="0"/>
              </a:rPr>
              <a:t> 1</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789EB-A1EE-F578-0309-826454C47BFD}"/>
              </a:ext>
            </a:extLst>
          </p:cNvPr>
          <p:cNvSpPr/>
          <p:nvPr/>
        </p:nvSpPr>
        <p:spPr>
          <a:xfrm>
            <a:off x="5904409" y="2965269"/>
            <a:ext cx="6287589" cy="3892731"/>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3" name="Rectangle 12">
            <a:extLst>
              <a:ext uri="{FF2B5EF4-FFF2-40B4-BE49-F238E27FC236}">
                <a16:creationId xmlns:a16="http://schemas.microsoft.com/office/drawing/2014/main" id="{10BB579C-D86B-0BF8-D573-341BBA06B849}"/>
              </a:ext>
            </a:extLst>
          </p:cNvPr>
          <p:cNvSpPr/>
          <p:nvPr/>
        </p:nvSpPr>
        <p:spPr>
          <a:xfrm>
            <a:off x="1184911" y="1197093"/>
            <a:ext cx="10012676" cy="1768176"/>
          </a:xfrm>
          <a:prstGeom prst="rect">
            <a:avLst/>
          </a:prstGeom>
        </p:spPr>
        <p:txBody>
          <a:bodyPr wrap="none">
            <a:spAutoFit/>
          </a:bodyPr>
          <a:lstStyle/>
          <a:p>
            <a:pPr algn="ctr" defTabSz="609630">
              <a:lnSpc>
                <a:spcPct val="150000"/>
              </a:lnSpc>
              <a:buFont typeface="Arial"/>
              <a:buNone/>
              <a:defRPr/>
            </a:pPr>
            <a:r>
              <a:rPr lang="en-US" sz="2800" b="1" kern="0" dirty="0" err="1">
                <a:solidFill>
                  <a:srgbClr val="262624"/>
                </a:solidFill>
                <a:latin typeface="UTM Avo" panose="02040603050506020204" pitchFamily="18"/>
                <a:cs typeface="Arial"/>
                <a:sym typeface="Arial"/>
              </a:rPr>
              <a:t>Bài</a:t>
            </a:r>
            <a:r>
              <a:rPr lang="en-US" sz="2800" b="1" kern="0" dirty="0">
                <a:solidFill>
                  <a:srgbClr val="262624"/>
                </a:solidFill>
                <a:latin typeface="UTM Avo" panose="02040603050506020204" pitchFamily="18"/>
                <a:cs typeface="Arial"/>
                <a:sym typeface="Arial"/>
              </a:rPr>
              <a:t> </a:t>
            </a:r>
            <a:r>
              <a:rPr lang="en-US" sz="2800" b="1" kern="0" dirty="0" err="1">
                <a:solidFill>
                  <a:srgbClr val="262624"/>
                </a:solidFill>
                <a:latin typeface="UTM Avo" panose="02040603050506020204" pitchFamily="18"/>
                <a:cs typeface="Arial"/>
                <a:sym typeface="Arial"/>
              </a:rPr>
              <a:t>tập</a:t>
            </a:r>
            <a:r>
              <a:rPr lang="en-US" sz="2800" b="1" kern="0" dirty="0">
                <a:solidFill>
                  <a:srgbClr val="262624"/>
                </a:solidFill>
                <a:latin typeface="UTM Avo" panose="02040603050506020204" pitchFamily="18"/>
                <a:cs typeface="Arial"/>
                <a:sym typeface="Arial"/>
              </a:rPr>
              <a:t> 1 (SGK – tr50)</a:t>
            </a:r>
          </a:p>
          <a:p>
            <a:pPr algn="ctr" defTabSz="609630">
              <a:lnSpc>
                <a:spcPct val="150000"/>
              </a:lnSpc>
              <a:buFont typeface="Arial"/>
              <a:buNone/>
              <a:defRPr/>
            </a:pPr>
            <a:r>
              <a:rPr lang="en-US" sz="2400" kern="0" dirty="0" err="1">
                <a:solidFill>
                  <a:srgbClr val="262624"/>
                </a:solidFill>
                <a:latin typeface="UTM Avo" panose="02040603050506020204" pitchFamily="18"/>
                <a:cs typeface="Arial"/>
                <a:sym typeface="Arial"/>
              </a:rPr>
              <a:t>Nêu</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các</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cặp</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đường</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thẳng</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vuông</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góc</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với</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nhau</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các</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cặp</a:t>
            </a:r>
            <a:endParaRPr lang="en-US" sz="2400" kern="0" dirty="0">
              <a:solidFill>
                <a:srgbClr val="262624"/>
              </a:solidFill>
              <a:latin typeface="UTM Avo" panose="02040603050506020204" pitchFamily="18"/>
              <a:cs typeface="Arial"/>
              <a:sym typeface="Arial"/>
            </a:endParaRPr>
          </a:p>
          <a:p>
            <a:pPr algn="ctr" defTabSz="609630">
              <a:lnSpc>
                <a:spcPct val="150000"/>
              </a:lnSpc>
              <a:buFont typeface="Arial"/>
              <a:buNone/>
              <a:defRPr/>
            </a:pPr>
            <a:r>
              <a:rPr lang="en-US" sz="2400" kern="0" dirty="0" err="1">
                <a:solidFill>
                  <a:srgbClr val="262624"/>
                </a:solidFill>
                <a:latin typeface="UTM Avo" panose="02040603050506020204" pitchFamily="18"/>
                <a:cs typeface="Arial"/>
                <a:sym typeface="Arial"/>
              </a:rPr>
              <a:t>đường</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thẳng</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không</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vuông</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góc</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với</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nhau</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trong</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mỗi</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hình</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dưới</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đây</a:t>
            </a:r>
            <a:r>
              <a:rPr lang="en-US" sz="2400" kern="0" dirty="0">
                <a:solidFill>
                  <a:srgbClr val="262624"/>
                </a:solidFill>
                <a:latin typeface="UTM Avo" panose="02040603050506020204" pitchFamily="18"/>
                <a:cs typeface="Arial"/>
                <a:sym typeface="Arial"/>
              </a:rPr>
              <a:t>:</a:t>
            </a:r>
          </a:p>
        </p:txBody>
      </p:sp>
      <p:sp>
        <p:nvSpPr>
          <p:cNvPr id="14" name="Rectangle 13">
            <a:extLst>
              <a:ext uri="{FF2B5EF4-FFF2-40B4-BE49-F238E27FC236}">
                <a16:creationId xmlns:a16="http://schemas.microsoft.com/office/drawing/2014/main" id="{0451081E-AB09-C0A9-4AE0-F62A15FDE5FE}"/>
              </a:ext>
            </a:extLst>
          </p:cNvPr>
          <p:cNvSpPr/>
          <p:nvPr/>
        </p:nvSpPr>
        <p:spPr>
          <a:xfrm>
            <a:off x="0" y="3992996"/>
            <a:ext cx="2844799" cy="1121846"/>
          </a:xfrm>
          <a:prstGeom prst="rect">
            <a:avLst/>
          </a:prstGeom>
        </p:spPr>
        <p:txBody>
          <a:bodyPr wrap="square">
            <a:spAutoFit/>
          </a:bodyPr>
          <a:lstStyle/>
          <a:p>
            <a:pPr algn="ctr">
              <a:lnSpc>
                <a:spcPct val="150000"/>
              </a:lnSpc>
              <a:buClr>
                <a:srgbClr val="000000"/>
              </a:buClr>
              <a:buFont typeface="Arial"/>
              <a:buNone/>
            </a:pPr>
            <a:r>
              <a:rPr lang="en-US" sz="2400" kern="0" dirty="0">
                <a:solidFill>
                  <a:srgbClr val="C00000"/>
                </a:solidFill>
                <a:latin typeface="UTM Avo" panose="02040603050506020204" pitchFamily="18"/>
                <a:cs typeface="Arial"/>
                <a:sym typeface="Arial"/>
              </a:rPr>
              <a:t>IK  </a:t>
            </a:r>
            <a:r>
              <a:rPr lang="en-US" sz="2400" kern="0" dirty="0" err="1">
                <a:solidFill>
                  <a:srgbClr val="C00000"/>
                </a:solidFill>
                <a:latin typeface="UTM Avo" panose="02040603050506020204" pitchFamily="18"/>
                <a:cs typeface="Arial"/>
                <a:sym typeface="Arial"/>
              </a:rPr>
              <a:t>không</a:t>
            </a:r>
            <a:r>
              <a:rPr lang="en-US" sz="2400" kern="0" dirty="0">
                <a:solidFill>
                  <a:srgbClr val="C00000"/>
                </a:solidFill>
                <a:latin typeface="UTM Avo" panose="02040603050506020204" pitchFamily="18"/>
                <a:cs typeface="Arial"/>
                <a:sym typeface="Arial"/>
              </a:rPr>
              <a:t> </a:t>
            </a:r>
            <a:r>
              <a:rPr lang="en-US" sz="2400" kern="0" dirty="0" err="1">
                <a:solidFill>
                  <a:srgbClr val="C00000"/>
                </a:solidFill>
                <a:latin typeface="UTM Avo" panose="02040603050506020204" pitchFamily="18"/>
                <a:cs typeface="Arial"/>
                <a:sym typeface="Arial"/>
              </a:rPr>
              <a:t>vuông</a:t>
            </a:r>
            <a:r>
              <a:rPr lang="en-US" sz="2400" kern="0" dirty="0">
                <a:solidFill>
                  <a:srgbClr val="C00000"/>
                </a:solidFill>
                <a:latin typeface="UTM Avo" panose="02040603050506020204" pitchFamily="18"/>
                <a:cs typeface="Arial"/>
                <a:sym typeface="Arial"/>
              </a:rPr>
              <a:t> </a:t>
            </a:r>
            <a:r>
              <a:rPr lang="en-US" sz="2400" kern="0" dirty="0" err="1">
                <a:solidFill>
                  <a:srgbClr val="C00000"/>
                </a:solidFill>
                <a:latin typeface="UTM Avo" panose="02040603050506020204" pitchFamily="18"/>
                <a:cs typeface="Arial"/>
                <a:sym typeface="Arial"/>
              </a:rPr>
              <a:t>góc</a:t>
            </a:r>
            <a:r>
              <a:rPr lang="en-US" sz="2400" kern="0" dirty="0">
                <a:solidFill>
                  <a:srgbClr val="C00000"/>
                </a:solidFill>
                <a:latin typeface="UTM Avo" panose="02040603050506020204" pitchFamily="18"/>
                <a:cs typeface="Arial"/>
                <a:sym typeface="Arial"/>
              </a:rPr>
              <a:t> </a:t>
            </a:r>
            <a:r>
              <a:rPr lang="en-US" sz="2400" kern="0" dirty="0" err="1">
                <a:solidFill>
                  <a:srgbClr val="C00000"/>
                </a:solidFill>
                <a:latin typeface="UTM Avo" panose="02040603050506020204" pitchFamily="18"/>
                <a:cs typeface="Arial"/>
                <a:sym typeface="Arial"/>
              </a:rPr>
              <a:t>với</a:t>
            </a:r>
            <a:r>
              <a:rPr lang="en-US" sz="2400" kern="0" dirty="0">
                <a:solidFill>
                  <a:srgbClr val="C00000"/>
                </a:solidFill>
                <a:latin typeface="UTM Avo" panose="02040603050506020204" pitchFamily="18"/>
                <a:cs typeface="Arial"/>
                <a:sym typeface="Arial"/>
              </a:rPr>
              <a:t> MN. </a:t>
            </a:r>
            <a:endParaRPr lang="en-US" sz="1200" kern="0" dirty="0">
              <a:solidFill>
                <a:srgbClr val="C00000"/>
              </a:solidFill>
              <a:latin typeface="UTM Avo" panose="02040603050506020204" pitchFamily="18"/>
              <a:cs typeface="Arial"/>
              <a:sym typeface="Arial"/>
            </a:endParaRPr>
          </a:p>
        </p:txBody>
      </p:sp>
      <p:sp>
        <p:nvSpPr>
          <p:cNvPr id="15" name="Rectangle 14">
            <a:extLst>
              <a:ext uri="{FF2B5EF4-FFF2-40B4-BE49-F238E27FC236}">
                <a16:creationId xmlns:a16="http://schemas.microsoft.com/office/drawing/2014/main" id="{CB331D87-A281-84E3-5A84-04178DB410EC}"/>
              </a:ext>
            </a:extLst>
          </p:cNvPr>
          <p:cNvSpPr/>
          <p:nvPr/>
        </p:nvSpPr>
        <p:spPr>
          <a:xfrm>
            <a:off x="4826000" y="5736154"/>
            <a:ext cx="2539999" cy="1121846"/>
          </a:xfrm>
          <a:prstGeom prst="rect">
            <a:avLst/>
          </a:prstGeom>
        </p:spPr>
        <p:txBody>
          <a:bodyPr wrap="square">
            <a:spAutoFit/>
          </a:bodyPr>
          <a:lstStyle/>
          <a:p>
            <a:pPr algn="ctr">
              <a:lnSpc>
                <a:spcPct val="150000"/>
              </a:lnSpc>
              <a:buClr>
                <a:srgbClr val="000000"/>
              </a:buClr>
              <a:buFont typeface="Arial"/>
              <a:buNone/>
            </a:pPr>
            <a:r>
              <a:rPr lang="en-US" sz="2400" kern="0" dirty="0">
                <a:solidFill>
                  <a:srgbClr val="C00000"/>
                </a:solidFill>
                <a:latin typeface="UTM Avo" panose="02040603050506020204" pitchFamily="18"/>
                <a:cs typeface="Arial"/>
                <a:sym typeface="Arial"/>
              </a:rPr>
              <a:t>PQ </a:t>
            </a:r>
            <a:r>
              <a:rPr lang="en-US" sz="2400" kern="0" dirty="0" err="1">
                <a:solidFill>
                  <a:srgbClr val="C00000"/>
                </a:solidFill>
                <a:latin typeface="UTM Avo" panose="02040603050506020204" pitchFamily="18"/>
                <a:cs typeface="Arial"/>
                <a:sym typeface="Arial"/>
              </a:rPr>
              <a:t>vuông</a:t>
            </a:r>
            <a:r>
              <a:rPr lang="en-US" sz="2400" kern="0" dirty="0">
                <a:solidFill>
                  <a:srgbClr val="C00000"/>
                </a:solidFill>
                <a:latin typeface="UTM Avo" panose="02040603050506020204" pitchFamily="18"/>
                <a:cs typeface="Arial"/>
                <a:sym typeface="Arial"/>
              </a:rPr>
              <a:t> </a:t>
            </a:r>
            <a:r>
              <a:rPr lang="en-US" sz="2400" kern="0" dirty="0" err="1">
                <a:solidFill>
                  <a:srgbClr val="C00000"/>
                </a:solidFill>
                <a:latin typeface="UTM Avo" panose="02040603050506020204" pitchFamily="18"/>
                <a:cs typeface="Arial"/>
                <a:sym typeface="Arial"/>
              </a:rPr>
              <a:t>góc</a:t>
            </a:r>
            <a:r>
              <a:rPr lang="en-US" sz="2400" kern="0" dirty="0">
                <a:solidFill>
                  <a:srgbClr val="C00000"/>
                </a:solidFill>
                <a:latin typeface="UTM Avo" panose="02040603050506020204" pitchFamily="18"/>
                <a:cs typeface="Arial"/>
                <a:sym typeface="Arial"/>
              </a:rPr>
              <a:t> </a:t>
            </a:r>
            <a:r>
              <a:rPr lang="en-US" sz="2400" kern="0" dirty="0" err="1">
                <a:solidFill>
                  <a:srgbClr val="C00000"/>
                </a:solidFill>
                <a:latin typeface="UTM Avo" panose="02040603050506020204" pitchFamily="18"/>
                <a:cs typeface="Arial"/>
                <a:sym typeface="Arial"/>
              </a:rPr>
              <a:t>với</a:t>
            </a:r>
            <a:r>
              <a:rPr lang="en-US" sz="2400" kern="0" dirty="0">
                <a:solidFill>
                  <a:srgbClr val="C00000"/>
                </a:solidFill>
                <a:latin typeface="UTM Avo" panose="02040603050506020204" pitchFamily="18"/>
                <a:cs typeface="Arial"/>
                <a:sym typeface="Arial"/>
              </a:rPr>
              <a:t> SR. </a:t>
            </a:r>
            <a:endParaRPr lang="en-US" sz="1200" kern="0" dirty="0">
              <a:solidFill>
                <a:srgbClr val="C00000"/>
              </a:solidFill>
              <a:latin typeface="UTM Avo" panose="02040603050506020204" pitchFamily="18"/>
              <a:cs typeface="Arial"/>
              <a:sym typeface="Arial"/>
            </a:endParaRPr>
          </a:p>
        </p:txBody>
      </p:sp>
      <p:sp>
        <p:nvSpPr>
          <p:cNvPr id="16" name="Rectangle 15">
            <a:extLst>
              <a:ext uri="{FF2B5EF4-FFF2-40B4-BE49-F238E27FC236}">
                <a16:creationId xmlns:a16="http://schemas.microsoft.com/office/drawing/2014/main" id="{CB703516-6B02-C022-8269-7BA9E2CDB1D5}"/>
              </a:ext>
            </a:extLst>
          </p:cNvPr>
          <p:cNvSpPr/>
          <p:nvPr/>
        </p:nvSpPr>
        <p:spPr>
          <a:xfrm>
            <a:off x="9479887" y="3995017"/>
            <a:ext cx="2539999" cy="1121846"/>
          </a:xfrm>
          <a:prstGeom prst="rect">
            <a:avLst/>
          </a:prstGeom>
        </p:spPr>
        <p:txBody>
          <a:bodyPr wrap="square">
            <a:spAutoFit/>
          </a:bodyPr>
          <a:lstStyle/>
          <a:p>
            <a:pPr algn="ctr">
              <a:lnSpc>
                <a:spcPct val="150000"/>
              </a:lnSpc>
              <a:buClr>
                <a:srgbClr val="000000"/>
              </a:buClr>
              <a:buFont typeface="Arial"/>
              <a:buNone/>
            </a:pPr>
            <a:r>
              <a:rPr lang="en-US" sz="2400" kern="0" dirty="0">
                <a:solidFill>
                  <a:srgbClr val="C00000"/>
                </a:solidFill>
                <a:latin typeface="UTM Avo" panose="02040603050506020204" pitchFamily="18"/>
                <a:cs typeface="Arial"/>
                <a:sym typeface="Arial"/>
              </a:rPr>
              <a:t>CD </a:t>
            </a:r>
            <a:r>
              <a:rPr lang="en-US" sz="2400" kern="0" dirty="0" err="1">
                <a:solidFill>
                  <a:srgbClr val="C00000"/>
                </a:solidFill>
                <a:latin typeface="UTM Avo" panose="02040603050506020204" pitchFamily="18"/>
                <a:cs typeface="Arial"/>
                <a:sym typeface="Arial"/>
              </a:rPr>
              <a:t>vuông</a:t>
            </a:r>
            <a:r>
              <a:rPr lang="en-US" sz="2400" kern="0" dirty="0">
                <a:solidFill>
                  <a:srgbClr val="C00000"/>
                </a:solidFill>
                <a:latin typeface="UTM Avo" panose="02040603050506020204" pitchFamily="18"/>
                <a:cs typeface="Arial"/>
                <a:sym typeface="Arial"/>
              </a:rPr>
              <a:t> </a:t>
            </a:r>
            <a:r>
              <a:rPr lang="en-US" sz="2400" kern="0" dirty="0" err="1">
                <a:solidFill>
                  <a:srgbClr val="C00000"/>
                </a:solidFill>
                <a:latin typeface="UTM Avo" panose="02040603050506020204" pitchFamily="18"/>
                <a:cs typeface="Arial"/>
                <a:sym typeface="Arial"/>
              </a:rPr>
              <a:t>góc</a:t>
            </a:r>
            <a:r>
              <a:rPr lang="en-US" sz="2400" kern="0" dirty="0">
                <a:solidFill>
                  <a:srgbClr val="C00000"/>
                </a:solidFill>
                <a:latin typeface="UTM Avo" panose="02040603050506020204" pitchFamily="18"/>
                <a:cs typeface="Arial"/>
                <a:sym typeface="Arial"/>
              </a:rPr>
              <a:t> </a:t>
            </a:r>
            <a:r>
              <a:rPr lang="en-US" sz="2400" kern="0" dirty="0" err="1">
                <a:solidFill>
                  <a:srgbClr val="C00000"/>
                </a:solidFill>
                <a:latin typeface="UTM Avo" panose="02040603050506020204" pitchFamily="18"/>
                <a:cs typeface="Arial"/>
                <a:sym typeface="Arial"/>
              </a:rPr>
              <a:t>với</a:t>
            </a:r>
            <a:r>
              <a:rPr lang="en-US" sz="2400" kern="0" dirty="0">
                <a:solidFill>
                  <a:srgbClr val="C00000"/>
                </a:solidFill>
                <a:latin typeface="UTM Avo" panose="02040603050506020204" pitchFamily="18"/>
                <a:cs typeface="Arial"/>
                <a:sym typeface="Arial"/>
              </a:rPr>
              <a:t> EG.</a:t>
            </a:r>
            <a:endParaRPr lang="en-US" sz="1200" kern="0" dirty="0">
              <a:solidFill>
                <a:srgbClr val="C00000"/>
              </a:solidFill>
              <a:latin typeface="UTM Avo" panose="02040603050506020204" pitchFamily="18"/>
              <a:cs typeface="Arial"/>
              <a:sym typeface="Arial"/>
            </a:endParaRPr>
          </a:p>
        </p:txBody>
      </p:sp>
      <p:pic>
        <p:nvPicPr>
          <p:cNvPr id="3" name="Picture 2">
            <a:extLst>
              <a:ext uri="{FF2B5EF4-FFF2-40B4-BE49-F238E27FC236}">
                <a16:creationId xmlns:a16="http://schemas.microsoft.com/office/drawing/2014/main" id="{6A2A502F-A039-B169-3E8C-1B07D1A531A1}"/>
              </a:ext>
            </a:extLst>
          </p:cNvPr>
          <p:cNvPicPr>
            <a:picLocks noChangeAspect="1"/>
          </p:cNvPicPr>
          <p:nvPr/>
        </p:nvPicPr>
        <p:blipFill>
          <a:blip r:embed="rId3"/>
          <a:stretch>
            <a:fillRect/>
          </a:stretch>
        </p:blipFill>
        <p:spPr>
          <a:xfrm>
            <a:off x="2695260" y="2965269"/>
            <a:ext cx="6784627" cy="2852099"/>
          </a:xfrm>
          <a:prstGeom prst="rect">
            <a:avLst/>
          </a:prstGeom>
        </p:spPr>
      </p:pic>
    </p:spTree>
    <p:extLst>
      <p:ext uri="{BB962C8B-B14F-4D97-AF65-F5344CB8AC3E}">
        <p14:creationId xmlns:p14="http://schemas.microsoft.com/office/powerpoint/2010/main" val="146460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789EB-A1EE-F578-0309-826454C47BFD}"/>
              </a:ext>
            </a:extLst>
          </p:cNvPr>
          <p:cNvSpPr/>
          <p:nvPr/>
        </p:nvSpPr>
        <p:spPr>
          <a:xfrm>
            <a:off x="5904411" y="2965269"/>
            <a:ext cx="6287589" cy="3892731"/>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7" name="Rectangle 26">
            <a:extLst>
              <a:ext uri="{FF2B5EF4-FFF2-40B4-BE49-F238E27FC236}">
                <a16:creationId xmlns:a16="http://schemas.microsoft.com/office/drawing/2014/main" id="{AA293FD1-AB6D-122E-6265-8C1AA003BD22}"/>
              </a:ext>
            </a:extLst>
          </p:cNvPr>
          <p:cNvSpPr/>
          <p:nvPr/>
        </p:nvSpPr>
        <p:spPr>
          <a:xfrm>
            <a:off x="1108897" y="1484835"/>
            <a:ext cx="9974205" cy="1214179"/>
          </a:xfrm>
          <a:prstGeom prst="rect">
            <a:avLst/>
          </a:prstGeom>
        </p:spPr>
        <p:txBody>
          <a:bodyPr wrap="none">
            <a:spAutoFit/>
          </a:bodyPr>
          <a:lstStyle/>
          <a:p>
            <a:pPr algn="ctr" defTabSz="609630">
              <a:lnSpc>
                <a:spcPct val="150000"/>
              </a:lnSpc>
              <a:buFont typeface="Arial"/>
              <a:buNone/>
              <a:defRPr/>
            </a:pPr>
            <a:r>
              <a:rPr lang="en-US" sz="2800" b="1" kern="0" dirty="0" err="1">
                <a:solidFill>
                  <a:srgbClr val="262624"/>
                </a:solidFill>
                <a:latin typeface="UTM Avo" panose="02040603050506020204" pitchFamily="18"/>
                <a:cs typeface="Arial"/>
                <a:sym typeface="Arial"/>
              </a:rPr>
              <a:t>Bài</a:t>
            </a:r>
            <a:r>
              <a:rPr lang="en-US" sz="2800" b="1" kern="0" dirty="0">
                <a:solidFill>
                  <a:srgbClr val="262624"/>
                </a:solidFill>
                <a:latin typeface="UTM Avo" panose="02040603050506020204" pitchFamily="18"/>
                <a:cs typeface="Arial"/>
                <a:sym typeface="Arial"/>
              </a:rPr>
              <a:t> </a:t>
            </a:r>
            <a:r>
              <a:rPr lang="en-US" sz="2800" b="1" kern="0" dirty="0" err="1">
                <a:solidFill>
                  <a:srgbClr val="262624"/>
                </a:solidFill>
                <a:latin typeface="UTM Avo" panose="02040603050506020204" pitchFamily="18"/>
                <a:cs typeface="Arial"/>
                <a:sym typeface="Arial"/>
              </a:rPr>
              <a:t>tập</a:t>
            </a:r>
            <a:r>
              <a:rPr lang="en-US" sz="2800" b="1" kern="0" dirty="0">
                <a:solidFill>
                  <a:srgbClr val="262624"/>
                </a:solidFill>
                <a:latin typeface="UTM Avo" panose="02040603050506020204" pitchFamily="18"/>
                <a:cs typeface="Arial"/>
                <a:sym typeface="Arial"/>
              </a:rPr>
              <a:t> 2 (SGK – tr51)</a:t>
            </a:r>
          </a:p>
          <a:p>
            <a:pPr algn="ctr" defTabSz="609630">
              <a:lnSpc>
                <a:spcPct val="150000"/>
              </a:lnSpc>
              <a:buFont typeface="Arial"/>
              <a:buNone/>
              <a:defRPr/>
            </a:pPr>
            <a:r>
              <a:rPr lang="en-US" sz="2400" kern="0" dirty="0" err="1">
                <a:solidFill>
                  <a:srgbClr val="262624"/>
                </a:solidFill>
                <a:latin typeface="UTM Avo" panose="02040603050506020204" pitchFamily="18"/>
                <a:cs typeface="Arial"/>
                <a:sym typeface="Arial"/>
              </a:rPr>
              <a:t>Trong</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mỗi</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hình</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sau</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gọi</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tên</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những</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cặp</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cạnh</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vuông</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góc</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với</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nhau</a:t>
            </a:r>
            <a:r>
              <a:rPr lang="en-US" sz="2400" kern="0" dirty="0">
                <a:solidFill>
                  <a:srgbClr val="262624"/>
                </a:solidFill>
                <a:latin typeface="UTM Avo" panose="02040603050506020204" pitchFamily="18"/>
                <a:cs typeface="Arial"/>
                <a:sym typeface="Arial"/>
              </a:rPr>
              <a:t>:</a:t>
            </a:r>
          </a:p>
        </p:txBody>
      </p:sp>
      <p:grpSp>
        <p:nvGrpSpPr>
          <p:cNvPr id="28" name="Group 27">
            <a:extLst>
              <a:ext uri="{FF2B5EF4-FFF2-40B4-BE49-F238E27FC236}">
                <a16:creationId xmlns:a16="http://schemas.microsoft.com/office/drawing/2014/main" id="{A4457228-CBCD-72F3-BFFD-75EB537240A3}"/>
              </a:ext>
            </a:extLst>
          </p:cNvPr>
          <p:cNvGrpSpPr/>
          <p:nvPr/>
        </p:nvGrpSpPr>
        <p:grpSpPr>
          <a:xfrm>
            <a:off x="1602681" y="2699014"/>
            <a:ext cx="3043254" cy="2225836"/>
            <a:chOff x="2709378" y="2143614"/>
            <a:chExt cx="5978712" cy="5002990"/>
          </a:xfrm>
        </p:grpSpPr>
        <p:sp>
          <p:nvSpPr>
            <p:cNvPr id="29" name="Rectangle 28">
              <a:extLst>
                <a:ext uri="{FF2B5EF4-FFF2-40B4-BE49-F238E27FC236}">
                  <a16:creationId xmlns:a16="http://schemas.microsoft.com/office/drawing/2014/main" id="{82353F48-9D6D-66DB-27E3-F8EDAC9D92FE}"/>
                </a:ext>
              </a:extLst>
            </p:cNvPr>
            <p:cNvSpPr/>
            <p:nvPr/>
          </p:nvSpPr>
          <p:spPr>
            <a:xfrm>
              <a:off x="2895600" y="3314700"/>
              <a:ext cx="5638800" cy="2895600"/>
            </a:xfrm>
            <a:prstGeom prst="rect">
              <a:avLst/>
            </a:prstGeom>
            <a:noFill/>
            <a:ln w="25400" cap="flat" cmpd="sng" algn="ctr">
              <a:solidFill>
                <a:srgbClr val="00296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FFFFFF"/>
                </a:solidFill>
                <a:effectLst/>
                <a:uLnTx/>
                <a:uFillTx/>
                <a:latin typeface="UTM Avo" panose="02040603050506020204" pitchFamily="18"/>
                <a:sym typeface="Arial"/>
              </a:endParaRPr>
            </a:p>
          </p:txBody>
        </p:sp>
        <p:sp>
          <p:nvSpPr>
            <p:cNvPr id="30" name="Rectangle 29">
              <a:extLst>
                <a:ext uri="{FF2B5EF4-FFF2-40B4-BE49-F238E27FC236}">
                  <a16:creationId xmlns:a16="http://schemas.microsoft.com/office/drawing/2014/main" id="{DA8F7707-4F9C-9284-060D-83FD74D83313}"/>
                </a:ext>
              </a:extLst>
            </p:cNvPr>
            <p:cNvSpPr/>
            <p:nvPr/>
          </p:nvSpPr>
          <p:spPr>
            <a:xfrm>
              <a:off x="8070511" y="2143614"/>
              <a:ext cx="617579" cy="1111449"/>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262624"/>
                  </a:solidFill>
                  <a:effectLst/>
                  <a:uLnTx/>
                  <a:uFillTx/>
                  <a:latin typeface="UTM Avo" panose="02040603050506020204" pitchFamily="18"/>
                  <a:cs typeface="Arial"/>
                  <a:sym typeface="Arial"/>
                </a:rPr>
                <a:t>B</a:t>
              </a:r>
              <a:endParaRPr kumimoji="0" lang="en-US" sz="24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p:txBody>
        </p:sp>
        <p:sp>
          <p:nvSpPr>
            <p:cNvPr id="31" name="Rectangle 30">
              <a:extLst>
                <a:ext uri="{FF2B5EF4-FFF2-40B4-BE49-F238E27FC236}">
                  <a16:creationId xmlns:a16="http://schemas.microsoft.com/office/drawing/2014/main" id="{1467C33D-DFCC-D16A-97DC-C56D5E4EC062}"/>
                </a:ext>
              </a:extLst>
            </p:cNvPr>
            <p:cNvSpPr/>
            <p:nvPr/>
          </p:nvSpPr>
          <p:spPr>
            <a:xfrm>
              <a:off x="2776003" y="6035155"/>
              <a:ext cx="708077" cy="1111449"/>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262624"/>
                  </a:solidFill>
                  <a:effectLst/>
                  <a:uLnTx/>
                  <a:uFillTx/>
                  <a:latin typeface="UTM Avo" panose="02040603050506020204" pitchFamily="18"/>
                  <a:cs typeface="Arial"/>
                  <a:sym typeface="Arial"/>
                </a:rPr>
                <a:t>D</a:t>
              </a:r>
              <a:endParaRPr kumimoji="0" lang="en-US" sz="24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p:txBody>
        </p:sp>
        <p:sp>
          <p:nvSpPr>
            <p:cNvPr id="32" name="Rectangle 31">
              <a:extLst>
                <a:ext uri="{FF2B5EF4-FFF2-40B4-BE49-F238E27FC236}">
                  <a16:creationId xmlns:a16="http://schemas.microsoft.com/office/drawing/2014/main" id="{6866D5F6-E30C-998A-4094-B9DC2794ED79}"/>
                </a:ext>
              </a:extLst>
            </p:cNvPr>
            <p:cNvSpPr/>
            <p:nvPr/>
          </p:nvSpPr>
          <p:spPr>
            <a:xfrm>
              <a:off x="8073491" y="6012157"/>
              <a:ext cx="558968" cy="1111449"/>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262624"/>
                  </a:solidFill>
                  <a:effectLst/>
                  <a:uLnTx/>
                  <a:uFillTx/>
                  <a:latin typeface="UTM Avo" panose="02040603050506020204" pitchFamily="18"/>
                  <a:cs typeface="Arial"/>
                  <a:sym typeface="Arial"/>
                </a:rPr>
                <a:t>C</a:t>
              </a:r>
              <a:endParaRPr kumimoji="0" lang="en-US" sz="24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p:txBody>
        </p:sp>
        <p:sp>
          <p:nvSpPr>
            <p:cNvPr id="33" name="Rectangle 32">
              <a:extLst>
                <a:ext uri="{FF2B5EF4-FFF2-40B4-BE49-F238E27FC236}">
                  <a16:creationId xmlns:a16="http://schemas.microsoft.com/office/drawing/2014/main" id="{272B0891-45E5-5073-C9AC-6C437F10F3D8}"/>
                </a:ext>
              </a:extLst>
            </p:cNvPr>
            <p:cNvSpPr/>
            <p:nvPr/>
          </p:nvSpPr>
          <p:spPr>
            <a:xfrm>
              <a:off x="2709378" y="2143614"/>
              <a:ext cx="705335" cy="1111449"/>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262624"/>
                  </a:solidFill>
                  <a:effectLst/>
                  <a:uLnTx/>
                  <a:uFillTx/>
                  <a:latin typeface="UTM Avo" panose="02040603050506020204" pitchFamily="18"/>
                  <a:cs typeface="Arial"/>
                  <a:sym typeface="Arial"/>
                </a:rPr>
                <a:t>A</a:t>
              </a:r>
              <a:endParaRPr kumimoji="0" lang="en-US" sz="24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p:txBody>
        </p:sp>
      </p:grpSp>
      <p:grpSp>
        <p:nvGrpSpPr>
          <p:cNvPr id="34" name="Group 33">
            <a:extLst>
              <a:ext uri="{FF2B5EF4-FFF2-40B4-BE49-F238E27FC236}">
                <a16:creationId xmlns:a16="http://schemas.microsoft.com/office/drawing/2014/main" id="{E7341248-884D-A7B0-792C-33C0E2B28830}"/>
              </a:ext>
            </a:extLst>
          </p:cNvPr>
          <p:cNvGrpSpPr/>
          <p:nvPr/>
        </p:nvGrpSpPr>
        <p:grpSpPr>
          <a:xfrm>
            <a:off x="7622267" y="2653455"/>
            <a:ext cx="2687477" cy="2289738"/>
            <a:chOff x="9342566" y="2117598"/>
            <a:chExt cx="5306554" cy="5112637"/>
          </a:xfrm>
        </p:grpSpPr>
        <p:sp>
          <p:nvSpPr>
            <p:cNvPr id="35" name="Rectangle 34">
              <a:extLst>
                <a:ext uri="{FF2B5EF4-FFF2-40B4-BE49-F238E27FC236}">
                  <a16:creationId xmlns:a16="http://schemas.microsoft.com/office/drawing/2014/main" id="{F4081326-1124-E0F0-4F30-1CA11AE0FC20}"/>
                </a:ext>
              </a:extLst>
            </p:cNvPr>
            <p:cNvSpPr/>
            <p:nvPr/>
          </p:nvSpPr>
          <p:spPr>
            <a:xfrm>
              <a:off x="9753600" y="3314700"/>
              <a:ext cx="2898648" cy="2895600"/>
            </a:xfrm>
            <a:prstGeom prst="rect">
              <a:avLst/>
            </a:prstGeom>
            <a:noFill/>
            <a:ln w="25400" cap="flat" cmpd="sng" algn="ctr">
              <a:solidFill>
                <a:srgbClr val="00296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FFFFFF"/>
                </a:solidFill>
                <a:effectLst/>
                <a:uLnTx/>
                <a:uFillTx/>
                <a:latin typeface="UTM Avo" panose="02040603050506020204" pitchFamily="18"/>
                <a:sym typeface="Arial"/>
              </a:endParaRPr>
            </a:p>
          </p:txBody>
        </p:sp>
        <p:sp>
          <p:nvSpPr>
            <p:cNvPr id="36" name="Right Triangle 35">
              <a:extLst>
                <a:ext uri="{FF2B5EF4-FFF2-40B4-BE49-F238E27FC236}">
                  <a16:creationId xmlns:a16="http://schemas.microsoft.com/office/drawing/2014/main" id="{9A9B5D8D-83A5-0E74-5378-01130B1F73CC}"/>
                </a:ext>
              </a:extLst>
            </p:cNvPr>
            <p:cNvSpPr/>
            <p:nvPr/>
          </p:nvSpPr>
          <p:spPr>
            <a:xfrm>
              <a:off x="12652248" y="3314700"/>
              <a:ext cx="1673352" cy="2895600"/>
            </a:xfrm>
            <a:prstGeom prst="rtTriangle">
              <a:avLst/>
            </a:prstGeom>
            <a:noFill/>
            <a:ln w="25400" cap="flat" cmpd="sng" algn="ctr">
              <a:solidFill>
                <a:srgbClr val="00296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FFFFFF"/>
                </a:solidFill>
                <a:effectLst/>
                <a:uLnTx/>
                <a:uFillTx/>
                <a:latin typeface="UTM Avo" panose="02040603050506020204" pitchFamily="18"/>
                <a:sym typeface="Arial"/>
              </a:endParaRPr>
            </a:p>
          </p:txBody>
        </p:sp>
        <p:sp>
          <p:nvSpPr>
            <p:cNvPr id="37" name="Rectangle 36">
              <a:extLst>
                <a:ext uri="{FF2B5EF4-FFF2-40B4-BE49-F238E27FC236}">
                  <a16:creationId xmlns:a16="http://schemas.microsoft.com/office/drawing/2014/main" id="{B663BABA-EA8E-CF93-7B64-0CBBDC3D3034}"/>
                </a:ext>
              </a:extLst>
            </p:cNvPr>
            <p:cNvSpPr/>
            <p:nvPr/>
          </p:nvSpPr>
          <p:spPr>
            <a:xfrm>
              <a:off x="9342566" y="2158991"/>
              <a:ext cx="822067" cy="1130852"/>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262624"/>
                  </a:solidFill>
                  <a:effectLst/>
                  <a:uLnTx/>
                  <a:uFillTx/>
                  <a:latin typeface="UTM Avo" panose="02040603050506020204" pitchFamily="18"/>
                  <a:cs typeface="Arial"/>
                  <a:sym typeface="Arial"/>
                </a:rPr>
                <a:t>M</a:t>
              </a:r>
              <a:endParaRPr kumimoji="0" lang="en-US" sz="24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p:txBody>
        </p:sp>
        <p:sp>
          <p:nvSpPr>
            <p:cNvPr id="38" name="Rectangle 37">
              <a:extLst>
                <a:ext uri="{FF2B5EF4-FFF2-40B4-BE49-F238E27FC236}">
                  <a16:creationId xmlns:a16="http://schemas.microsoft.com/office/drawing/2014/main" id="{2659F326-FADF-178B-7310-ABC0D0E3C0BB}"/>
                </a:ext>
              </a:extLst>
            </p:cNvPr>
            <p:cNvSpPr/>
            <p:nvPr/>
          </p:nvSpPr>
          <p:spPr>
            <a:xfrm>
              <a:off x="12289206" y="2117598"/>
              <a:ext cx="726084" cy="1130852"/>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262624"/>
                  </a:solidFill>
                  <a:effectLst/>
                  <a:uLnTx/>
                  <a:uFillTx/>
                  <a:latin typeface="UTM Avo" panose="02040603050506020204" pitchFamily="18"/>
                  <a:cs typeface="Arial"/>
                  <a:sym typeface="Arial"/>
                </a:rPr>
                <a:t>N</a:t>
              </a:r>
              <a:endParaRPr kumimoji="0" lang="en-US" sz="24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p:txBody>
        </p:sp>
        <p:sp>
          <p:nvSpPr>
            <p:cNvPr id="39" name="Rectangle 38">
              <a:extLst>
                <a:ext uri="{FF2B5EF4-FFF2-40B4-BE49-F238E27FC236}">
                  <a16:creationId xmlns:a16="http://schemas.microsoft.com/office/drawing/2014/main" id="{91826D0B-62DA-9529-7958-9DB6F04B7528}"/>
                </a:ext>
              </a:extLst>
            </p:cNvPr>
            <p:cNvSpPr/>
            <p:nvPr/>
          </p:nvSpPr>
          <p:spPr>
            <a:xfrm>
              <a:off x="9370497" y="6099383"/>
              <a:ext cx="796662" cy="1130852"/>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262624"/>
                  </a:solidFill>
                  <a:effectLst/>
                  <a:uLnTx/>
                  <a:uFillTx/>
                  <a:latin typeface="UTM Avo" panose="02040603050506020204" pitchFamily="18"/>
                  <a:cs typeface="Arial"/>
                  <a:sym typeface="Arial"/>
                </a:rPr>
                <a:t>Q</a:t>
              </a:r>
              <a:endParaRPr kumimoji="0" lang="en-US" sz="24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p:txBody>
        </p:sp>
        <p:sp>
          <p:nvSpPr>
            <p:cNvPr id="40" name="Rectangle 39">
              <a:extLst>
                <a:ext uri="{FF2B5EF4-FFF2-40B4-BE49-F238E27FC236}">
                  <a16:creationId xmlns:a16="http://schemas.microsoft.com/office/drawing/2014/main" id="{F9678C3F-7CB0-2106-F300-47BBEA81A81D}"/>
                </a:ext>
              </a:extLst>
            </p:cNvPr>
            <p:cNvSpPr/>
            <p:nvPr/>
          </p:nvSpPr>
          <p:spPr>
            <a:xfrm>
              <a:off x="12314910" y="6099383"/>
              <a:ext cx="644216" cy="1130852"/>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262624"/>
                  </a:solidFill>
                  <a:effectLst/>
                  <a:uLnTx/>
                  <a:uFillTx/>
                  <a:latin typeface="UTM Avo" panose="02040603050506020204" pitchFamily="18"/>
                  <a:cs typeface="Arial"/>
                  <a:sym typeface="Arial"/>
                </a:rPr>
                <a:t>K</a:t>
              </a:r>
              <a:endParaRPr kumimoji="0" lang="en-US" sz="24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p:txBody>
        </p:sp>
        <p:sp>
          <p:nvSpPr>
            <p:cNvPr id="41" name="Rectangle 40">
              <a:extLst>
                <a:ext uri="{FF2B5EF4-FFF2-40B4-BE49-F238E27FC236}">
                  <a16:creationId xmlns:a16="http://schemas.microsoft.com/office/drawing/2014/main" id="{2A6CC9D4-D903-8794-E3FF-4DA1B9F43E77}"/>
                </a:ext>
              </a:extLst>
            </p:cNvPr>
            <p:cNvSpPr/>
            <p:nvPr/>
          </p:nvSpPr>
          <p:spPr>
            <a:xfrm>
              <a:off x="14002081" y="6076385"/>
              <a:ext cx="647039" cy="1130852"/>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262624"/>
                  </a:solidFill>
                  <a:effectLst/>
                  <a:uLnTx/>
                  <a:uFillTx/>
                  <a:latin typeface="UTM Avo" panose="02040603050506020204" pitchFamily="18"/>
                  <a:cs typeface="Arial"/>
                  <a:sym typeface="Arial"/>
                </a:rPr>
                <a:t>P</a:t>
              </a:r>
              <a:endParaRPr kumimoji="0" lang="en-US" sz="24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p:txBody>
        </p:sp>
      </p:grpSp>
      <p:sp>
        <p:nvSpPr>
          <p:cNvPr id="42" name="Rectangle 41">
            <a:extLst>
              <a:ext uri="{FF2B5EF4-FFF2-40B4-BE49-F238E27FC236}">
                <a16:creationId xmlns:a16="http://schemas.microsoft.com/office/drawing/2014/main" id="{726E35E8-C318-635C-0385-F8A1A3693713}"/>
              </a:ext>
            </a:extLst>
          </p:cNvPr>
          <p:cNvSpPr/>
          <p:nvPr/>
        </p:nvSpPr>
        <p:spPr>
          <a:xfrm>
            <a:off x="1082648" y="4959534"/>
            <a:ext cx="1980029" cy="1675843"/>
          </a:xfrm>
          <a:prstGeom prst="rect">
            <a:avLst/>
          </a:prstGeom>
        </p:spPr>
        <p:txBody>
          <a:bodyPr wrap="none">
            <a:spAutoFit/>
          </a:bodyPr>
          <a:lstStyle/>
          <a:p>
            <a:pPr algn="just">
              <a:lnSpc>
                <a:spcPct val="150000"/>
              </a:lnSpc>
              <a:buClr>
                <a:srgbClr val="000000"/>
              </a:buClr>
              <a:buFont typeface="Arial"/>
              <a:buNone/>
            </a:pPr>
            <a:r>
              <a:rPr lang="en-US" sz="2400" kern="0" dirty="0">
                <a:solidFill>
                  <a:srgbClr val="000000"/>
                </a:solidFill>
                <a:latin typeface="UTM Avo" panose="02040603050506020204" pitchFamily="18"/>
                <a:cs typeface="Arial"/>
                <a:sym typeface="Arial"/>
              </a:rPr>
              <a:t>a) </a:t>
            </a:r>
          </a:p>
          <a:p>
            <a:pPr marL="381019" indent="-381019" algn="just">
              <a:lnSpc>
                <a:spcPct val="150000"/>
              </a:lnSpc>
              <a:buClr>
                <a:srgbClr val="000000"/>
              </a:buClr>
              <a:buFont typeface="Arial" pitchFamily="34" charset="0"/>
              <a:buChar char="•"/>
            </a:pPr>
            <a:r>
              <a:rPr lang="en-US" sz="2400" kern="0" dirty="0">
                <a:solidFill>
                  <a:srgbClr val="000000"/>
                </a:solidFill>
                <a:latin typeface="UTM Avo" panose="02040603050506020204" pitchFamily="18"/>
                <a:cs typeface="Arial"/>
                <a:sym typeface="Arial"/>
              </a:rPr>
              <a:t>AB </a:t>
            </a:r>
            <a:r>
              <a:rPr lang="en-US" sz="2400" kern="0" dirty="0" err="1">
                <a:solidFill>
                  <a:srgbClr val="000000"/>
                </a:solidFill>
                <a:latin typeface="UTM Avo" panose="02040603050506020204" pitchFamily="18"/>
                <a:cs typeface="Arial"/>
                <a:sym typeface="Arial"/>
              </a:rPr>
              <a:t>và</a:t>
            </a:r>
            <a:r>
              <a:rPr lang="en-US" sz="2400" kern="0" dirty="0">
                <a:solidFill>
                  <a:srgbClr val="000000"/>
                </a:solidFill>
                <a:latin typeface="UTM Avo" panose="02040603050506020204" pitchFamily="18"/>
                <a:cs typeface="Arial"/>
                <a:sym typeface="Arial"/>
              </a:rPr>
              <a:t> AD</a:t>
            </a:r>
          </a:p>
          <a:p>
            <a:pPr marL="381019" indent="-381019" algn="just">
              <a:lnSpc>
                <a:spcPct val="150000"/>
              </a:lnSpc>
              <a:buClr>
                <a:srgbClr val="000000"/>
              </a:buClr>
              <a:buFont typeface="Arial" pitchFamily="34" charset="0"/>
              <a:buChar char="•"/>
            </a:pPr>
            <a:r>
              <a:rPr lang="en-US" sz="2400" kern="0" dirty="0">
                <a:solidFill>
                  <a:srgbClr val="000000"/>
                </a:solidFill>
                <a:latin typeface="UTM Avo" panose="02040603050506020204" pitchFamily="18"/>
                <a:cs typeface="Arial"/>
                <a:sym typeface="Arial"/>
              </a:rPr>
              <a:t>BA </a:t>
            </a:r>
            <a:r>
              <a:rPr lang="en-US" sz="2400" kern="0" dirty="0" err="1">
                <a:solidFill>
                  <a:srgbClr val="000000"/>
                </a:solidFill>
                <a:latin typeface="UTM Avo" panose="02040603050506020204" pitchFamily="18"/>
                <a:cs typeface="Arial"/>
                <a:sym typeface="Arial"/>
              </a:rPr>
              <a:t>và</a:t>
            </a:r>
            <a:r>
              <a:rPr lang="en-US" sz="2400" kern="0" dirty="0">
                <a:solidFill>
                  <a:srgbClr val="000000"/>
                </a:solidFill>
                <a:latin typeface="UTM Avo" panose="02040603050506020204" pitchFamily="18"/>
                <a:cs typeface="Arial"/>
                <a:sym typeface="Arial"/>
              </a:rPr>
              <a:t> BC</a:t>
            </a:r>
          </a:p>
        </p:txBody>
      </p:sp>
      <p:sp>
        <p:nvSpPr>
          <p:cNvPr id="43" name="Rectangle 42">
            <a:extLst>
              <a:ext uri="{FF2B5EF4-FFF2-40B4-BE49-F238E27FC236}">
                <a16:creationId xmlns:a16="http://schemas.microsoft.com/office/drawing/2014/main" id="{2A6E32E5-502F-CBF2-22EF-110A96A833DB}"/>
              </a:ext>
            </a:extLst>
          </p:cNvPr>
          <p:cNvSpPr/>
          <p:nvPr/>
        </p:nvSpPr>
        <p:spPr>
          <a:xfrm>
            <a:off x="6667951" y="4959533"/>
            <a:ext cx="2140330" cy="1675843"/>
          </a:xfrm>
          <a:prstGeom prst="rect">
            <a:avLst/>
          </a:prstGeom>
        </p:spPr>
        <p:txBody>
          <a:bodyPr wrap="none">
            <a:spAutoFit/>
          </a:bodyPr>
          <a:lstStyle/>
          <a:p>
            <a:pPr algn="just">
              <a:lnSpc>
                <a:spcPct val="150000"/>
              </a:lnSpc>
              <a:buClr>
                <a:srgbClr val="000000"/>
              </a:buClr>
              <a:buFont typeface="Arial"/>
              <a:buNone/>
            </a:pPr>
            <a:r>
              <a:rPr lang="en-US" sz="2400" kern="0" dirty="0">
                <a:solidFill>
                  <a:srgbClr val="000000"/>
                </a:solidFill>
                <a:latin typeface="UTM Avo" panose="02040603050506020204" pitchFamily="18"/>
                <a:cs typeface="Arial"/>
                <a:sym typeface="Arial"/>
              </a:rPr>
              <a:t>b) </a:t>
            </a:r>
          </a:p>
          <a:p>
            <a:pPr marL="342900" indent="-342900" algn="just">
              <a:lnSpc>
                <a:spcPct val="150000"/>
              </a:lnSpc>
              <a:buClr>
                <a:srgbClr val="000000"/>
              </a:buClr>
              <a:buFont typeface="Arial" panose="020B0604020202020204" pitchFamily="34" charset="0"/>
              <a:buChar char="•"/>
            </a:pPr>
            <a:r>
              <a:rPr lang="en-US" sz="2400" kern="0" dirty="0">
                <a:solidFill>
                  <a:srgbClr val="000000"/>
                </a:solidFill>
                <a:latin typeface="UTM Avo" panose="02040603050506020204" pitchFamily="18"/>
                <a:cs typeface="Arial"/>
                <a:sym typeface="Arial"/>
              </a:rPr>
              <a:t>MN </a:t>
            </a:r>
            <a:r>
              <a:rPr lang="en-US" sz="2400" kern="0" dirty="0" err="1">
                <a:solidFill>
                  <a:srgbClr val="000000"/>
                </a:solidFill>
                <a:latin typeface="UTM Avo" panose="02040603050506020204" pitchFamily="18"/>
                <a:cs typeface="Arial"/>
                <a:sym typeface="Arial"/>
              </a:rPr>
              <a:t>và</a:t>
            </a:r>
            <a:r>
              <a:rPr lang="en-US" sz="2400" kern="0" dirty="0">
                <a:solidFill>
                  <a:srgbClr val="000000"/>
                </a:solidFill>
                <a:latin typeface="UTM Avo" panose="02040603050506020204" pitchFamily="18"/>
                <a:cs typeface="Arial"/>
                <a:sym typeface="Arial"/>
              </a:rPr>
              <a:t> MQ</a:t>
            </a:r>
          </a:p>
          <a:p>
            <a:pPr marL="381019" indent="-381019" algn="just">
              <a:lnSpc>
                <a:spcPct val="150000"/>
              </a:lnSpc>
              <a:buClr>
                <a:srgbClr val="000000"/>
              </a:buClr>
              <a:buFont typeface="Arial" pitchFamily="34" charset="0"/>
              <a:buChar char="•"/>
            </a:pPr>
            <a:r>
              <a:rPr lang="en-US" sz="2400" kern="0" dirty="0">
                <a:solidFill>
                  <a:srgbClr val="000000"/>
                </a:solidFill>
                <a:latin typeface="UTM Avo" panose="02040603050506020204" pitchFamily="18"/>
                <a:cs typeface="Arial"/>
                <a:sym typeface="Arial"/>
              </a:rPr>
              <a:t>NM </a:t>
            </a:r>
            <a:r>
              <a:rPr lang="en-US" sz="2400" kern="0" dirty="0" err="1">
                <a:solidFill>
                  <a:srgbClr val="000000"/>
                </a:solidFill>
                <a:latin typeface="UTM Avo" panose="02040603050506020204" pitchFamily="18"/>
                <a:cs typeface="Arial"/>
                <a:sym typeface="Arial"/>
              </a:rPr>
              <a:t>và</a:t>
            </a:r>
            <a:r>
              <a:rPr lang="en-US" sz="2400" kern="0" dirty="0">
                <a:solidFill>
                  <a:srgbClr val="000000"/>
                </a:solidFill>
                <a:latin typeface="UTM Avo" panose="02040603050506020204" pitchFamily="18"/>
                <a:cs typeface="Arial"/>
                <a:sym typeface="Arial"/>
              </a:rPr>
              <a:t> NK</a:t>
            </a:r>
          </a:p>
        </p:txBody>
      </p:sp>
      <p:sp>
        <p:nvSpPr>
          <p:cNvPr id="45" name="Rectangle 44">
            <a:extLst>
              <a:ext uri="{FF2B5EF4-FFF2-40B4-BE49-F238E27FC236}">
                <a16:creationId xmlns:a16="http://schemas.microsoft.com/office/drawing/2014/main" id="{604E89A6-8890-7F59-22C7-D40143D0D3CE}"/>
              </a:ext>
            </a:extLst>
          </p:cNvPr>
          <p:cNvSpPr/>
          <p:nvPr/>
        </p:nvSpPr>
        <p:spPr>
          <a:xfrm>
            <a:off x="3437780" y="5513531"/>
            <a:ext cx="2055371" cy="1121846"/>
          </a:xfrm>
          <a:prstGeom prst="rect">
            <a:avLst/>
          </a:prstGeom>
        </p:spPr>
        <p:txBody>
          <a:bodyPr wrap="none">
            <a:spAutoFit/>
          </a:bodyPr>
          <a:lstStyle/>
          <a:p>
            <a:pPr marL="381019" indent="-381019" algn="just">
              <a:lnSpc>
                <a:spcPct val="150000"/>
              </a:lnSpc>
              <a:buClr>
                <a:srgbClr val="000000"/>
              </a:buClr>
              <a:buFont typeface="Arial" pitchFamily="34" charset="0"/>
              <a:buChar char="•"/>
            </a:pPr>
            <a:r>
              <a:rPr lang="en-US" sz="2400" kern="0" dirty="0">
                <a:solidFill>
                  <a:srgbClr val="000000"/>
                </a:solidFill>
                <a:latin typeface="UTM Avo" panose="02040603050506020204" pitchFamily="18"/>
                <a:cs typeface="Arial"/>
                <a:sym typeface="Arial"/>
              </a:rPr>
              <a:t>CB </a:t>
            </a:r>
            <a:r>
              <a:rPr lang="en-US" sz="2400" kern="0" dirty="0" err="1">
                <a:solidFill>
                  <a:srgbClr val="000000"/>
                </a:solidFill>
                <a:latin typeface="UTM Avo" panose="02040603050506020204" pitchFamily="18"/>
                <a:cs typeface="Arial"/>
                <a:sym typeface="Arial"/>
              </a:rPr>
              <a:t>và</a:t>
            </a:r>
            <a:r>
              <a:rPr lang="en-US" sz="2400" kern="0" dirty="0">
                <a:solidFill>
                  <a:srgbClr val="000000"/>
                </a:solidFill>
                <a:latin typeface="UTM Avo" panose="02040603050506020204" pitchFamily="18"/>
                <a:cs typeface="Arial"/>
                <a:sym typeface="Arial"/>
              </a:rPr>
              <a:t> CD</a:t>
            </a:r>
          </a:p>
          <a:p>
            <a:pPr marL="381019" indent="-381019" algn="just">
              <a:lnSpc>
                <a:spcPct val="150000"/>
              </a:lnSpc>
              <a:buClr>
                <a:srgbClr val="000000"/>
              </a:buClr>
              <a:buFont typeface="Arial" pitchFamily="34" charset="0"/>
              <a:buChar char="•"/>
            </a:pPr>
            <a:r>
              <a:rPr lang="en-US" sz="2400" kern="0" dirty="0">
                <a:solidFill>
                  <a:srgbClr val="000000"/>
                </a:solidFill>
                <a:latin typeface="UTM Avo" panose="02040603050506020204" pitchFamily="18"/>
                <a:cs typeface="Arial"/>
                <a:sym typeface="Arial"/>
              </a:rPr>
              <a:t>DC </a:t>
            </a:r>
            <a:r>
              <a:rPr lang="en-US" sz="2400" kern="0" dirty="0" err="1">
                <a:solidFill>
                  <a:srgbClr val="000000"/>
                </a:solidFill>
                <a:latin typeface="UTM Avo" panose="02040603050506020204" pitchFamily="18"/>
                <a:cs typeface="Arial"/>
                <a:sym typeface="Arial"/>
              </a:rPr>
              <a:t>và</a:t>
            </a:r>
            <a:r>
              <a:rPr lang="en-US" sz="2400" kern="0" dirty="0">
                <a:solidFill>
                  <a:srgbClr val="000000"/>
                </a:solidFill>
                <a:latin typeface="UTM Avo" panose="02040603050506020204" pitchFamily="18"/>
                <a:cs typeface="Arial"/>
                <a:sym typeface="Arial"/>
              </a:rPr>
              <a:t> DA</a:t>
            </a:r>
          </a:p>
        </p:txBody>
      </p:sp>
      <p:sp>
        <p:nvSpPr>
          <p:cNvPr id="46" name="Rectangle 45">
            <a:extLst>
              <a:ext uri="{FF2B5EF4-FFF2-40B4-BE49-F238E27FC236}">
                <a16:creationId xmlns:a16="http://schemas.microsoft.com/office/drawing/2014/main" id="{15A4A715-B18B-3230-5648-8DACD623FCF0}"/>
              </a:ext>
            </a:extLst>
          </p:cNvPr>
          <p:cNvSpPr/>
          <p:nvPr/>
        </p:nvSpPr>
        <p:spPr>
          <a:xfrm>
            <a:off x="9219541" y="4962872"/>
            <a:ext cx="2117887" cy="1675843"/>
          </a:xfrm>
          <a:prstGeom prst="rect">
            <a:avLst/>
          </a:prstGeom>
        </p:spPr>
        <p:txBody>
          <a:bodyPr wrap="none">
            <a:spAutoFit/>
          </a:bodyPr>
          <a:lstStyle/>
          <a:p>
            <a:pPr marL="381019" indent="-381019" algn="just">
              <a:lnSpc>
                <a:spcPct val="150000"/>
              </a:lnSpc>
              <a:buClr>
                <a:srgbClr val="000000"/>
              </a:buClr>
              <a:buFont typeface="Arial" pitchFamily="34" charset="0"/>
              <a:buChar char="•"/>
            </a:pPr>
            <a:r>
              <a:rPr lang="en-US" sz="2400" kern="0" dirty="0">
                <a:solidFill>
                  <a:srgbClr val="000000"/>
                </a:solidFill>
                <a:latin typeface="UTM Avo" panose="02040603050506020204" pitchFamily="18"/>
                <a:cs typeface="Arial"/>
                <a:sym typeface="Arial"/>
              </a:rPr>
              <a:t>KN </a:t>
            </a:r>
            <a:r>
              <a:rPr lang="en-US" sz="2400" kern="0" dirty="0" err="1">
                <a:solidFill>
                  <a:srgbClr val="000000"/>
                </a:solidFill>
                <a:latin typeface="UTM Avo" panose="02040603050506020204" pitchFamily="18"/>
                <a:cs typeface="Arial"/>
                <a:sym typeface="Arial"/>
              </a:rPr>
              <a:t>và</a:t>
            </a:r>
            <a:r>
              <a:rPr lang="en-US" sz="2400" kern="0" dirty="0">
                <a:solidFill>
                  <a:srgbClr val="000000"/>
                </a:solidFill>
                <a:latin typeface="UTM Avo" panose="02040603050506020204" pitchFamily="18"/>
                <a:cs typeface="Arial"/>
                <a:sym typeface="Arial"/>
              </a:rPr>
              <a:t> KP</a:t>
            </a:r>
          </a:p>
          <a:p>
            <a:pPr marL="381019" indent="-381019" algn="just">
              <a:lnSpc>
                <a:spcPct val="150000"/>
              </a:lnSpc>
              <a:buClr>
                <a:srgbClr val="000000"/>
              </a:buClr>
              <a:buFont typeface="Arial" pitchFamily="34" charset="0"/>
              <a:buChar char="•"/>
            </a:pPr>
            <a:r>
              <a:rPr lang="en-US" sz="2400" kern="0" dirty="0">
                <a:solidFill>
                  <a:srgbClr val="000000"/>
                </a:solidFill>
                <a:latin typeface="UTM Avo" panose="02040603050506020204" pitchFamily="18"/>
                <a:cs typeface="Arial"/>
                <a:sym typeface="Arial"/>
              </a:rPr>
              <a:t>KN </a:t>
            </a:r>
            <a:r>
              <a:rPr lang="en-US" sz="2400" kern="0" dirty="0" err="1">
                <a:solidFill>
                  <a:srgbClr val="000000"/>
                </a:solidFill>
                <a:latin typeface="UTM Avo" panose="02040603050506020204" pitchFamily="18"/>
                <a:cs typeface="Arial"/>
                <a:sym typeface="Arial"/>
              </a:rPr>
              <a:t>và</a:t>
            </a:r>
            <a:r>
              <a:rPr lang="en-US" sz="2400" kern="0" dirty="0">
                <a:solidFill>
                  <a:srgbClr val="000000"/>
                </a:solidFill>
                <a:latin typeface="UTM Avo" panose="02040603050506020204" pitchFamily="18"/>
                <a:cs typeface="Arial"/>
                <a:sym typeface="Arial"/>
              </a:rPr>
              <a:t> KQ</a:t>
            </a:r>
          </a:p>
          <a:p>
            <a:pPr marL="381019" indent="-381019" algn="just">
              <a:lnSpc>
                <a:spcPct val="150000"/>
              </a:lnSpc>
              <a:buClr>
                <a:srgbClr val="000000"/>
              </a:buClr>
              <a:buFont typeface="Arial" pitchFamily="34" charset="0"/>
              <a:buChar char="•"/>
            </a:pPr>
            <a:r>
              <a:rPr lang="en-US" sz="2400" kern="0" dirty="0">
                <a:solidFill>
                  <a:srgbClr val="000000"/>
                </a:solidFill>
                <a:latin typeface="UTM Avo" panose="02040603050506020204" pitchFamily="18"/>
                <a:cs typeface="Arial"/>
                <a:sym typeface="Arial"/>
              </a:rPr>
              <a:t>QK </a:t>
            </a:r>
            <a:r>
              <a:rPr lang="en-US" sz="2400" kern="0" dirty="0" err="1">
                <a:solidFill>
                  <a:srgbClr val="000000"/>
                </a:solidFill>
                <a:latin typeface="UTM Avo" panose="02040603050506020204" pitchFamily="18"/>
                <a:cs typeface="Arial"/>
                <a:sym typeface="Arial"/>
              </a:rPr>
              <a:t>và</a:t>
            </a:r>
            <a:r>
              <a:rPr lang="en-US" sz="2400" kern="0" dirty="0">
                <a:solidFill>
                  <a:srgbClr val="000000"/>
                </a:solidFill>
                <a:latin typeface="UTM Avo" panose="02040603050506020204" pitchFamily="18"/>
                <a:cs typeface="Arial"/>
                <a:sym typeface="Arial"/>
              </a:rPr>
              <a:t> QM</a:t>
            </a:r>
          </a:p>
        </p:txBody>
      </p:sp>
    </p:spTree>
    <p:extLst>
      <p:ext uri="{BB962C8B-B14F-4D97-AF65-F5344CB8AC3E}">
        <p14:creationId xmlns:p14="http://schemas.microsoft.com/office/powerpoint/2010/main" val="143316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2">
                                            <p:txEl>
                                              <p:pRg st="0" end="0"/>
                                            </p:txEl>
                                          </p:spTgt>
                                        </p:tgtEl>
                                        <p:attrNameLst>
                                          <p:attrName>style.visibility</p:attrName>
                                        </p:attrNameLst>
                                      </p:cBhvr>
                                      <p:to>
                                        <p:strVal val="visible"/>
                                      </p:to>
                                    </p:set>
                                    <p:animEffect transition="in" filter="barn(inVertical)">
                                      <p:cBhvr>
                                        <p:cTn id="24" dur="500"/>
                                        <p:tgtEl>
                                          <p:spTgt spid="42">
                                            <p:txEl>
                                              <p:pRg st="0" end="0"/>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2">
                                            <p:txEl>
                                              <p:pRg st="1" end="1"/>
                                            </p:txEl>
                                          </p:spTgt>
                                        </p:tgtEl>
                                        <p:attrNameLst>
                                          <p:attrName>style.visibility</p:attrName>
                                        </p:attrNameLst>
                                      </p:cBhvr>
                                      <p:to>
                                        <p:strVal val="visible"/>
                                      </p:to>
                                    </p:set>
                                    <p:animEffect transition="in" filter="barn(inVertical)">
                                      <p:cBhvr>
                                        <p:cTn id="27" dur="500"/>
                                        <p:tgtEl>
                                          <p:spTgt spid="42">
                                            <p:txEl>
                                              <p:pRg st="1" end="1"/>
                                            </p:txEl>
                                          </p:spTgt>
                                        </p:tgtEl>
                                      </p:cBhvr>
                                    </p:animEffect>
                                  </p:childTnLst>
                                </p:cTn>
                              </p:par>
                            </p:childTnLst>
                          </p:cTn>
                        </p:par>
                        <p:par>
                          <p:cTn id="28" fill="hold">
                            <p:stCondLst>
                              <p:cond delay="500"/>
                            </p:stCondLst>
                            <p:childTnLst>
                              <p:par>
                                <p:cTn id="29" presetID="16" presetClass="entr" presetSubtype="21" fill="hold" nodeType="afterEffect">
                                  <p:stCondLst>
                                    <p:cond delay="0"/>
                                  </p:stCondLst>
                                  <p:childTnLst>
                                    <p:set>
                                      <p:cBhvr>
                                        <p:cTn id="30" dur="1" fill="hold">
                                          <p:stCondLst>
                                            <p:cond delay="0"/>
                                          </p:stCondLst>
                                        </p:cTn>
                                        <p:tgtEl>
                                          <p:spTgt spid="42">
                                            <p:txEl>
                                              <p:pRg st="2" end="2"/>
                                            </p:txEl>
                                          </p:spTgt>
                                        </p:tgtEl>
                                        <p:attrNameLst>
                                          <p:attrName>style.visibility</p:attrName>
                                        </p:attrNameLst>
                                      </p:cBhvr>
                                      <p:to>
                                        <p:strVal val="visible"/>
                                      </p:to>
                                    </p:set>
                                    <p:animEffect transition="in" filter="barn(inVertical)">
                                      <p:cBhvr>
                                        <p:cTn id="31" dur="500"/>
                                        <p:tgtEl>
                                          <p:spTgt spid="42">
                                            <p:txEl>
                                              <p:pRg st="2" end="2"/>
                                            </p:txEl>
                                          </p:spTgt>
                                        </p:tgtEl>
                                      </p:cBhvr>
                                    </p:animEffect>
                                  </p:childTnLst>
                                </p:cTn>
                              </p:par>
                            </p:childTnLst>
                          </p:cTn>
                        </p:par>
                        <p:par>
                          <p:cTn id="32" fill="hold">
                            <p:stCondLst>
                              <p:cond delay="1000"/>
                            </p:stCondLst>
                            <p:childTnLst>
                              <p:par>
                                <p:cTn id="33" presetID="16" presetClass="entr" presetSubtype="21" fill="hold" nodeType="afterEffect">
                                  <p:stCondLst>
                                    <p:cond delay="0"/>
                                  </p:stCondLst>
                                  <p:childTnLst>
                                    <p:set>
                                      <p:cBhvr>
                                        <p:cTn id="34" dur="1" fill="hold">
                                          <p:stCondLst>
                                            <p:cond delay="0"/>
                                          </p:stCondLst>
                                        </p:cTn>
                                        <p:tgtEl>
                                          <p:spTgt spid="45">
                                            <p:txEl>
                                              <p:pRg st="0" end="0"/>
                                            </p:txEl>
                                          </p:spTgt>
                                        </p:tgtEl>
                                        <p:attrNameLst>
                                          <p:attrName>style.visibility</p:attrName>
                                        </p:attrNameLst>
                                      </p:cBhvr>
                                      <p:to>
                                        <p:strVal val="visible"/>
                                      </p:to>
                                    </p:set>
                                    <p:animEffect transition="in" filter="barn(inVertical)">
                                      <p:cBhvr>
                                        <p:cTn id="35" dur="500"/>
                                        <p:tgtEl>
                                          <p:spTgt spid="45">
                                            <p:txEl>
                                              <p:pRg st="0" end="0"/>
                                            </p:txEl>
                                          </p:spTgt>
                                        </p:tgtEl>
                                      </p:cBhvr>
                                    </p:animEffect>
                                  </p:childTnLst>
                                </p:cTn>
                              </p:par>
                            </p:childTnLst>
                          </p:cTn>
                        </p:par>
                        <p:par>
                          <p:cTn id="36" fill="hold">
                            <p:stCondLst>
                              <p:cond delay="1500"/>
                            </p:stCondLst>
                            <p:childTnLst>
                              <p:par>
                                <p:cTn id="37" presetID="16" presetClass="entr" presetSubtype="21" fill="hold" nodeType="afterEffect">
                                  <p:stCondLst>
                                    <p:cond delay="0"/>
                                  </p:stCondLst>
                                  <p:childTnLst>
                                    <p:set>
                                      <p:cBhvr>
                                        <p:cTn id="38" dur="1" fill="hold">
                                          <p:stCondLst>
                                            <p:cond delay="0"/>
                                          </p:stCondLst>
                                        </p:cTn>
                                        <p:tgtEl>
                                          <p:spTgt spid="45">
                                            <p:txEl>
                                              <p:pRg st="1" end="1"/>
                                            </p:txEl>
                                          </p:spTgt>
                                        </p:tgtEl>
                                        <p:attrNameLst>
                                          <p:attrName>style.visibility</p:attrName>
                                        </p:attrNameLst>
                                      </p:cBhvr>
                                      <p:to>
                                        <p:strVal val="visible"/>
                                      </p:to>
                                    </p:set>
                                    <p:animEffect transition="in" filter="barn(inVertical)">
                                      <p:cBhvr>
                                        <p:cTn id="39" dur="500"/>
                                        <p:tgtEl>
                                          <p:spTgt spid="4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43">
                                            <p:txEl>
                                              <p:pRg st="0" end="0"/>
                                            </p:txEl>
                                          </p:spTgt>
                                        </p:tgtEl>
                                        <p:attrNameLst>
                                          <p:attrName>style.visibility</p:attrName>
                                        </p:attrNameLst>
                                      </p:cBhvr>
                                      <p:to>
                                        <p:strVal val="visible"/>
                                      </p:to>
                                    </p:set>
                                    <p:anim calcmode="lin" valueType="num">
                                      <p:cBhvr>
                                        <p:cTn id="44"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46" dur="500"/>
                                        <p:tgtEl>
                                          <p:spTgt spid="43">
                                            <p:txEl>
                                              <p:pRg st="0" end="0"/>
                                            </p:txEl>
                                          </p:spTgt>
                                        </p:tgtEl>
                                      </p:cBhvr>
                                    </p:animEffect>
                                  </p:childTnLst>
                                </p:cTn>
                              </p:par>
                            </p:childTnLst>
                          </p:cTn>
                        </p:par>
                        <p:par>
                          <p:cTn id="47" fill="hold">
                            <p:stCondLst>
                              <p:cond delay="500"/>
                            </p:stCondLst>
                            <p:childTnLst>
                              <p:par>
                                <p:cTn id="48" presetID="53" presetClass="entr" presetSubtype="16" fill="hold" nodeType="afterEffect">
                                  <p:stCondLst>
                                    <p:cond delay="0"/>
                                  </p:stCondLst>
                                  <p:childTnLst>
                                    <p:set>
                                      <p:cBhvr>
                                        <p:cTn id="49" dur="1" fill="hold">
                                          <p:stCondLst>
                                            <p:cond delay="0"/>
                                          </p:stCondLst>
                                        </p:cTn>
                                        <p:tgtEl>
                                          <p:spTgt spid="43">
                                            <p:txEl>
                                              <p:pRg st="1" end="1"/>
                                            </p:txEl>
                                          </p:spTgt>
                                        </p:tgtEl>
                                        <p:attrNameLst>
                                          <p:attrName>style.visibility</p:attrName>
                                        </p:attrNameLst>
                                      </p:cBhvr>
                                      <p:to>
                                        <p:strVal val="visible"/>
                                      </p:to>
                                    </p:set>
                                    <p:anim calcmode="lin" valueType="num">
                                      <p:cBhvr>
                                        <p:cTn id="50" dur="500" fill="hold"/>
                                        <p:tgtEl>
                                          <p:spTgt spid="43">
                                            <p:txEl>
                                              <p:pRg st="1" end="1"/>
                                            </p:txEl>
                                          </p:spTgt>
                                        </p:tgtEl>
                                        <p:attrNameLst>
                                          <p:attrName>ppt_w</p:attrName>
                                        </p:attrNameLst>
                                      </p:cBhvr>
                                      <p:tavLst>
                                        <p:tav tm="0">
                                          <p:val>
                                            <p:fltVal val="0"/>
                                          </p:val>
                                        </p:tav>
                                        <p:tav tm="100000">
                                          <p:val>
                                            <p:strVal val="#ppt_w"/>
                                          </p:val>
                                        </p:tav>
                                      </p:tavLst>
                                    </p:anim>
                                    <p:anim calcmode="lin" valueType="num">
                                      <p:cBhvr>
                                        <p:cTn id="51" dur="500" fill="hold"/>
                                        <p:tgtEl>
                                          <p:spTgt spid="43">
                                            <p:txEl>
                                              <p:pRg st="1" end="1"/>
                                            </p:txEl>
                                          </p:spTgt>
                                        </p:tgtEl>
                                        <p:attrNameLst>
                                          <p:attrName>ppt_h</p:attrName>
                                        </p:attrNameLst>
                                      </p:cBhvr>
                                      <p:tavLst>
                                        <p:tav tm="0">
                                          <p:val>
                                            <p:fltVal val="0"/>
                                          </p:val>
                                        </p:tav>
                                        <p:tav tm="100000">
                                          <p:val>
                                            <p:strVal val="#ppt_h"/>
                                          </p:val>
                                        </p:tav>
                                      </p:tavLst>
                                    </p:anim>
                                    <p:animEffect transition="in" filter="fade">
                                      <p:cBhvr>
                                        <p:cTn id="52" dur="500"/>
                                        <p:tgtEl>
                                          <p:spTgt spid="43">
                                            <p:txEl>
                                              <p:pRg st="1" end="1"/>
                                            </p:txEl>
                                          </p:spTgt>
                                        </p:tgtEl>
                                      </p:cBhvr>
                                    </p:animEffect>
                                  </p:childTnLst>
                                </p:cTn>
                              </p:par>
                            </p:childTnLst>
                          </p:cTn>
                        </p:par>
                        <p:par>
                          <p:cTn id="53" fill="hold">
                            <p:stCondLst>
                              <p:cond delay="1000"/>
                            </p:stCondLst>
                            <p:childTnLst>
                              <p:par>
                                <p:cTn id="54" presetID="14" presetClass="entr" presetSubtype="10" fill="hold" nodeType="afterEffect">
                                  <p:stCondLst>
                                    <p:cond delay="0"/>
                                  </p:stCondLst>
                                  <p:childTnLst>
                                    <p:set>
                                      <p:cBhvr>
                                        <p:cTn id="55" dur="1" fill="hold">
                                          <p:stCondLst>
                                            <p:cond delay="0"/>
                                          </p:stCondLst>
                                        </p:cTn>
                                        <p:tgtEl>
                                          <p:spTgt spid="43">
                                            <p:txEl>
                                              <p:pRg st="2" end="2"/>
                                            </p:txEl>
                                          </p:spTgt>
                                        </p:tgtEl>
                                        <p:attrNameLst>
                                          <p:attrName>style.visibility</p:attrName>
                                        </p:attrNameLst>
                                      </p:cBhvr>
                                      <p:to>
                                        <p:strVal val="visible"/>
                                      </p:to>
                                    </p:set>
                                    <p:animEffect transition="in" filter="randombar(horizontal)">
                                      <p:cBhvr>
                                        <p:cTn id="56" dur="500"/>
                                        <p:tgtEl>
                                          <p:spTgt spid="43">
                                            <p:txEl>
                                              <p:pRg st="2" end="2"/>
                                            </p:txEl>
                                          </p:spTgt>
                                        </p:tgtEl>
                                      </p:cBhvr>
                                    </p:animEffect>
                                  </p:childTnLst>
                                </p:cTn>
                              </p:par>
                            </p:childTnLst>
                          </p:cTn>
                        </p:par>
                        <p:par>
                          <p:cTn id="57" fill="hold">
                            <p:stCondLst>
                              <p:cond delay="1500"/>
                            </p:stCondLst>
                            <p:childTnLst>
                              <p:par>
                                <p:cTn id="58" presetID="14" presetClass="entr" presetSubtype="10" fill="hold" nodeType="afterEffect">
                                  <p:stCondLst>
                                    <p:cond delay="0"/>
                                  </p:stCondLst>
                                  <p:childTnLst>
                                    <p:set>
                                      <p:cBhvr>
                                        <p:cTn id="59" dur="1" fill="hold">
                                          <p:stCondLst>
                                            <p:cond delay="0"/>
                                          </p:stCondLst>
                                        </p:cTn>
                                        <p:tgtEl>
                                          <p:spTgt spid="46">
                                            <p:txEl>
                                              <p:pRg st="0" end="0"/>
                                            </p:txEl>
                                          </p:spTgt>
                                        </p:tgtEl>
                                        <p:attrNameLst>
                                          <p:attrName>style.visibility</p:attrName>
                                        </p:attrNameLst>
                                      </p:cBhvr>
                                      <p:to>
                                        <p:strVal val="visible"/>
                                      </p:to>
                                    </p:set>
                                    <p:animEffect transition="in" filter="randombar(horizontal)">
                                      <p:cBhvr>
                                        <p:cTn id="60" dur="500"/>
                                        <p:tgtEl>
                                          <p:spTgt spid="46">
                                            <p:txEl>
                                              <p:pRg st="0" end="0"/>
                                            </p:txEl>
                                          </p:spTgt>
                                        </p:tgtEl>
                                      </p:cBhvr>
                                    </p:animEffect>
                                  </p:childTnLst>
                                </p:cTn>
                              </p:par>
                            </p:childTnLst>
                          </p:cTn>
                        </p:par>
                        <p:par>
                          <p:cTn id="61" fill="hold">
                            <p:stCondLst>
                              <p:cond delay="2000"/>
                            </p:stCondLst>
                            <p:childTnLst>
                              <p:par>
                                <p:cTn id="62" presetID="14" presetClass="entr" presetSubtype="10" fill="hold" nodeType="afterEffect">
                                  <p:stCondLst>
                                    <p:cond delay="0"/>
                                  </p:stCondLst>
                                  <p:childTnLst>
                                    <p:set>
                                      <p:cBhvr>
                                        <p:cTn id="63" dur="1" fill="hold">
                                          <p:stCondLst>
                                            <p:cond delay="0"/>
                                          </p:stCondLst>
                                        </p:cTn>
                                        <p:tgtEl>
                                          <p:spTgt spid="46">
                                            <p:txEl>
                                              <p:pRg st="1" end="1"/>
                                            </p:txEl>
                                          </p:spTgt>
                                        </p:tgtEl>
                                        <p:attrNameLst>
                                          <p:attrName>style.visibility</p:attrName>
                                        </p:attrNameLst>
                                      </p:cBhvr>
                                      <p:to>
                                        <p:strVal val="visible"/>
                                      </p:to>
                                    </p:set>
                                    <p:animEffect transition="in" filter="randombar(horizontal)">
                                      <p:cBhvr>
                                        <p:cTn id="64" dur="500"/>
                                        <p:tgtEl>
                                          <p:spTgt spid="46">
                                            <p:txEl>
                                              <p:pRg st="1" end="1"/>
                                            </p:txEl>
                                          </p:spTgt>
                                        </p:tgtEl>
                                      </p:cBhvr>
                                    </p:animEffect>
                                  </p:childTnLst>
                                </p:cTn>
                              </p:par>
                            </p:childTnLst>
                          </p:cTn>
                        </p:par>
                        <p:par>
                          <p:cTn id="65" fill="hold">
                            <p:stCondLst>
                              <p:cond delay="2500"/>
                            </p:stCondLst>
                            <p:childTnLst>
                              <p:par>
                                <p:cTn id="66" presetID="14" presetClass="entr" presetSubtype="10" fill="hold" nodeType="afterEffect">
                                  <p:stCondLst>
                                    <p:cond delay="0"/>
                                  </p:stCondLst>
                                  <p:childTnLst>
                                    <p:set>
                                      <p:cBhvr>
                                        <p:cTn id="67" dur="1" fill="hold">
                                          <p:stCondLst>
                                            <p:cond delay="0"/>
                                          </p:stCondLst>
                                        </p:cTn>
                                        <p:tgtEl>
                                          <p:spTgt spid="46">
                                            <p:txEl>
                                              <p:pRg st="2" end="2"/>
                                            </p:txEl>
                                          </p:spTgt>
                                        </p:tgtEl>
                                        <p:attrNameLst>
                                          <p:attrName>style.visibility</p:attrName>
                                        </p:attrNameLst>
                                      </p:cBhvr>
                                      <p:to>
                                        <p:strVal val="visible"/>
                                      </p:to>
                                    </p:set>
                                    <p:animEffect transition="in" filter="randombar(horizontal)">
                                      <p:cBhvr>
                                        <p:cTn id="68" dur="500"/>
                                        <p:tgtEl>
                                          <p:spTgt spid="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789EB-A1EE-F578-0309-826454C47BFD}"/>
              </a:ext>
            </a:extLst>
          </p:cNvPr>
          <p:cNvSpPr/>
          <p:nvPr/>
        </p:nvSpPr>
        <p:spPr>
          <a:xfrm>
            <a:off x="5904411" y="2965269"/>
            <a:ext cx="6287589" cy="3892731"/>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ectangle 8">
            <a:extLst>
              <a:ext uri="{FF2B5EF4-FFF2-40B4-BE49-F238E27FC236}">
                <a16:creationId xmlns:a16="http://schemas.microsoft.com/office/drawing/2014/main" id="{731B9AE9-924C-F2FF-255F-38344CD82E5D}"/>
              </a:ext>
            </a:extLst>
          </p:cNvPr>
          <p:cNvSpPr/>
          <p:nvPr/>
        </p:nvSpPr>
        <p:spPr>
          <a:xfrm>
            <a:off x="1092867" y="1448190"/>
            <a:ext cx="10006265" cy="1768176"/>
          </a:xfrm>
          <a:prstGeom prst="rect">
            <a:avLst/>
          </a:prstGeom>
        </p:spPr>
        <p:txBody>
          <a:bodyPr wrap="none">
            <a:spAutoFit/>
          </a:bodyPr>
          <a:lstStyle/>
          <a:p>
            <a:pPr algn="ctr" defTabSz="609630">
              <a:lnSpc>
                <a:spcPct val="150000"/>
              </a:lnSpc>
              <a:buFont typeface="Arial"/>
              <a:buNone/>
              <a:defRPr/>
            </a:pPr>
            <a:r>
              <a:rPr lang="en-US" sz="2800" b="1" kern="0" dirty="0" err="1">
                <a:solidFill>
                  <a:srgbClr val="262624"/>
                </a:solidFill>
                <a:latin typeface="UTM Avo" panose="02040603050506020204" pitchFamily="18"/>
                <a:cs typeface="Arial"/>
                <a:sym typeface="Arial"/>
              </a:rPr>
              <a:t>Bài</a:t>
            </a:r>
            <a:r>
              <a:rPr lang="en-US" sz="2800" b="1" kern="0" dirty="0">
                <a:solidFill>
                  <a:srgbClr val="262624"/>
                </a:solidFill>
                <a:latin typeface="UTM Avo" panose="02040603050506020204" pitchFamily="18"/>
                <a:cs typeface="Arial"/>
                <a:sym typeface="Arial"/>
              </a:rPr>
              <a:t> </a:t>
            </a:r>
            <a:r>
              <a:rPr lang="en-US" sz="2800" b="1" kern="0" dirty="0" err="1">
                <a:solidFill>
                  <a:srgbClr val="262624"/>
                </a:solidFill>
                <a:latin typeface="UTM Avo" panose="02040603050506020204" pitchFamily="18"/>
                <a:cs typeface="Arial"/>
                <a:sym typeface="Arial"/>
              </a:rPr>
              <a:t>tập</a:t>
            </a:r>
            <a:r>
              <a:rPr lang="en-US" sz="2800" b="1" kern="0" dirty="0">
                <a:solidFill>
                  <a:srgbClr val="262624"/>
                </a:solidFill>
                <a:latin typeface="UTM Avo" panose="02040603050506020204" pitchFamily="18"/>
                <a:cs typeface="Arial"/>
                <a:sym typeface="Arial"/>
              </a:rPr>
              <a:t> 3 (SGK – tr51)</a:t>
            </a:r>
          </a:p>
          <a:p>
            <a:pPr defTabSz="609630">
              <a:lnSpc>
                <a:spcPct val="150000"/>
              </a:lnSpc>
              <a:buFont typeface="Arial"/>
              <a:buNone/>
              <a:defRPr/>
            </a:pPr>
            <a:r>
              <a:rPr lang="en-US" sz="2400" kern="0" dirty="0" err="1">
                <a:solidFill>
                  <a:srgbClr val="262624"/>
                </a:solidFill>
                <a:latin typeface="UTM Avo" panose="02040603050506020204" pitchFamily="18"/>
                <a:cs typeface="Arial"/>
                <a:sym typeface="Arial"/>
              </a:rPr>
              <a:t>Dưới</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đây</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là</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lược</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đồ</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một</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số</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đường</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phố</a:t>
            </a:r>
            <a:r>
              <a:rPr lang="en-US" sz="2400" kern="0" dirty="0">
                <a:solidFill>
                  <a:srgbClr val="262624"/>
                </a:solidFill>
                <a:latin typeface="UTM Avo" panose="02040603050506020204" pitchFamily="18"/>
                <a:cs typeface="Arial"/>
                <a:sym typeface="Arial"/>
              </a:rPr>
              <a:t> ở </a:t>
            </a:r>
            <a:r>
              <a:rPr lang="en-US" sz="2400" kern="0" dirty="0" err="1">
                <a:solidFill>
                  <a:srgbClr val="262624"/>
                </a:solidFill>
                <a:latin typeface="UTM Avo" panose="02040603050506020204" pitchFamily="18"/>
                <a:cs typeface="Arial"/>
                <a:sym typeface="Arial"/>
              </a:rPr>
              <a:t>Hà</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Nội</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Em</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hãy</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quan</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sát</a:t>
            </a:r>
            <a:endParaRPr lang="en-US" sz="2400" kern="0" dirty="0">
              <a:solidFill>
                <a:srgbClr val="262624"/>
              </a:solidFill>
              <a:latin typeface="UTM Avo" panose="02040603050506020204" pitchFamily="18"/>
              <a:cs typeface="Arial"/>
              <a:sym typeface="Arial"/>
            </a:endParaRPr>
          </a:p>
          <a:p>
            <a:pPr defTabSz="609630">
              <a:lnSpc>
                <a:spcPct val="150000"/>
              </a:lnSpc>
              <a:buFont typeface="Arial"/>
              <a:buNone/>
              <a:defRPr/>
            </a:pPr>
            <a:r>
              <a:rPr lang="en-US" sz="2400" kern="0" dirty="0" err="1">
                <a:solidFill>
                  <a:srgbClr val="262624"/>
                </a:solidFill>
                <a:latin typeface="UTM Avo" panose="02040603050506020204" pitchFamily="18"/>
                <a:cs typeface="Arial"/>
                <a:sym typeface="Arial"/>
              </a:rPr>
              <a:t>lược</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đồ</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và</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cho</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biết</a:t>
            </a:r>
            <a:r>
              <a:rPr lang="en-US" sz="2400" kern="0" dirty="0">
                <a:solidFill>
                  <a:srgbClr val="262624"/>
                </a:solidFill>
                <a:latin typeface="UTM Avo" panose="02040603050506020204" pitchFamily="18"/>
                <a:cs typeface="Arial"/>
                <a:sym typeface="Arial"/>
              </a:rPr>
              <a:t>:</a:t>
            </a:r>
          </a:p>
        </p:txBody>
      </p:sp>
      <p:sp>
        <p:nvSpPr>
          <p:cNvPr id="10" name="Rectangle 9">
            <a:extLst>
              <a:ext uri="{FF2B5EF4-FFF2-40B4-BE49-F238E27FC236}">
                <a16:creationId xmlns:a16="http://schemas.microsoft.com/office/drawing/2014/main" id="{54EB3E8C-7E7F-164F-9663-C3D06DFB97E7}"/>
              </a:ext>
            </a:extLst>
          </p:cNvPr>
          <p:cNvSpPr/>
          <p:nvPr/>
        </p:nvSpPr>
        <p:spPr>
          <a:xfrm>
            <a:off x="404291" y="3429000"/>
            <a:ext cx="6655854" cy="2783839"/>
          </a:xfrm>
          <a:prstGeom prst="rect">
            <a:avLst/>
          </a:prstGeom>
        </p:spPr>
        <p:txBody>
          <a:bodyPr wrap="square">
            <a:spAutoFit/>
          </a:bodyPr>
          <a:lstStyle/>
          <a:p>
            <a:pPr algn="just">
              <a:lnSpc>
                <a:spcPct val="150000"/>
              </a:lnSpc>
              <a:buClr>
                <a:srgbClr val="000000"/>
              </a:buClr>
              <a:buFont typeface="Arial"/>
              <a:buNone/>
            </a:pPr>
            <a:r>
              <a:rPr lang="vi-VN" sz="2400" kern="0" dirty="0">
                <a:solidFill>
                  <a:srgbClr val="000000"/>
                </a:solidFill>
                <a:latin typeface="UTM Avo" panose="02040603050506020204" pitchFamily="18"/>
                <a:cs typeface="Arial"/>
                <a:sym typeface="Arial"/>
              </a:rPr>
              <a:t>a) Hai đường phố nào vuông góc với nhau</a:t>
            </a:r>
            <a:r>
              <a:rPr lang="en-US" sz="2400" kern="0" dirty="0">
                <a:solidFill>
                  <a:srgbClr val="000000"/>
                </a:solidFill>
                <a:latin typeface="UTM Avo" panose="02040603050506020204" pitchFamily="18"/>
                <a:cs typeface="Arial"/>
                <a:sym typeface="Arial"/>
              </a:rPr>
              <a:t>.</a:t>
            </a:r>
            <a:endParaRPr lang="vi-VN" sz="2400" kern="0" dirty="0">
              <a:solidFill>
                <a:srgbClr val="000000"/>
              </a:solidFill>
              <a:latin typeface="UTM Avo" panose="02040603050506020204" pitchFamily="18"/>
              <a:cs typeface="Arial"/>
              <a:sym typeface="Arial"/>
            </a:endParaRPr>
          </a:p>
          <a:p>
            <a:pPr algn="just">
              <a:lnSpc>
                <a:spcPct val="150000"/>
              </a:lnSpc>
              <a:buClr>
                <a:srgbClr val="000000"/>
              </a:buClr>
              <a:buFont typeface="Arial"/>
              <a:buNone/>
            </a:pPr>
            <a:r>
              <a:rPr lang="vi-VN" sz="2400" kern="0" dirty="0">
                <a:solidFill>
                  <a:srgbClr val="000000"/>
                </a:solidFill>
                <a:latin typeface="UTM Avo" panose="02040603050506020204" pitchFamily="18"/>
                <a:cs typeface="Arial"/>
                <a:sym typeface="Arial"/>
              </a:rPr>
              <a:t>b) Bạn Chi đang ở ngã tư phố Hàng Gai và Hàng Trống, bạn ấy muốn đi ra Hồ Gươm thì có thể đi theo những đường phố nào trên lược đồ này</a:t>
            </a:r>
            <a:r>
              <a:rPr lang="en-US" sz="2400" kern="0" dirty="0">
                <a:solidFill>
                  <a:srgbClr val="000000"/>
                </a:solidFill>
                <a:latin typeface="UTM Avo" panose="02040603050506020204" pitchFamily="18"/>
                <a:cs typeface="Arial"/>
                <a:sym typeface="Arial"/>
              </a:rPr>
              <a:t>.</a:t>
            </a:r>
            <a:endParaRPr lang="vi-VN" sz="2400" kern="0" dirty="0">
              <a:solidFill>
                <a:srgbClr val="000000"/>
              </a:solidFill>
              <a:latin typeface="UTM Avo" panose="02040603050506020204" pitchFamily="18"/>
              <a:cs typeface="Arial"/>
              <a:sym typeface="Arial"/>
            </a:endParaRPr>
          </a:p>
        </p:txBody>
      </p:sp>
      <p:pic>
        <p:nvPicPr>
          <p:cNvPr id="11" name="Picture 10">
            <a:extLst>
              <a:ext uri="{FF2B5EF4-FFF2-40B4-BE49-F238E27FC236}">
                <a16:creationId xmlns:a16="http://schemas.microsoft.com/office/drawing/2014/main" id="{D8A26BDD-A831-3995-F603-693A976E3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5531" y="3382229"/>
            <a:ext cx="3963058" cy="3232748"/>
          </a:xfrm>
          <a:prstGeom prst="rect">
            <a:avLst/>
          </a:prstGeom>
        </p:spPr>
      </p:pic>
    </p:spTree>
    <p:extLst>
      <p:ext uri="{BB962C8B-B14F-4D97-AF65-F5344CB8AC3E}">
        <p14:creationId xmlns:p14="http://schemas.microsoft.com/office/powerpoint/2010/main" val="218097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789EB-A1EE-F578-0309-826454C47BFD}"/>
              </a:ext>
            </a:extLst>
          </p:cNvPr>
          <p:cNvSpPr/>
          <p:nvPr/>
        </p:nvSpPr>
        <p:spPr>
          <a:xfrm>
            <a:off x="5837736" y="2965269"/>
            <a:ext cx="6287589" cy="3892731"/>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ectangle 8">
            <a:extLst>
              <a:ext uri="{FF2B5EF4-FFF2-40B4-BE49-F238E27FC236}">
                <a16:creationId xmlns:a16="http://schemas.microsoft.com/office/drawing/2014/main" id="{731B9AE9-924C-F2FF-255F-38344CD82E5D}"/>
              </a:ext>
            </a:extLst>
          </p:cNvPr>
          <p:cNvSpPr/>
          <p:nvPr/>
        </p:nvSpPr>
        <p:spPr>
          <a:xfrm>
            <a:off x="4015943" y="1448190"/>
            <a:ext cx="4160114" cy="659989"/>
          </a:xfrm>
          <a:prstGeom prst="rect">
            <a:avLst/>
          </a:prstGeom>
        </p:spPr>
        <p:txBody>
          <a:bodyPr wrap="none">
            <a:spAutoFit/>
          </a:bodyPr>
          <a:lstStyle/>
          <a:p>
            <a:pPr algn="ctr" defTabSz="609630">
              <a:lnSpc>
                <a:spcPct val="150000"/>
              </a:lnSpc>
              <a:buFont typeface="Arial"/>
              <a:buNone/>
              <a:defRPr/>
            </a:pPr>
            <a:r>
              <a:rPr lang="en-US" sz="2800" b="1" kern="0" dirty="0" err="1">
                <a:solidFill>
                  <a:srgbClr val="262624"/>
                </a:solidFill>
                <a:latin typeface="UTM Avo" panose="02040603050506020204" pitchFamily="18"/>
                <a:cs typeface="Arial"/>
                <a:sym typeface="Arial"/>
              </a:rPr>
              <a:t>Bài</a:t>
            </a:r>
            <a:r>
              <a:rPr lang="en-US" sz="2800" b="1" kern="0" dirty="0">
                <a:solidFill>
                  <a:srgbClr val="262624"/>
                </a:solidFill>
                <a:latin typeface="UTM Avo" panose="02040603050506020204" pitchFamily="18"/>
                <a:cs typeface="Arial"/>
                <a:sym typeface="Arial"/>
              </a:rPr>
              <a:t> </a:t>
            </a:r>
            <a:r>
              <a:rPr lang="en-US" sz="2800" b="1" kern="0" dirty="0" err="1">
                <a:solidFill>
                  <a:srgbClr val="262624"/>
                </a:solidFill>
                <a:latin typeface="UTM Avo" panose="02040603050506020204" pitchFamily="18"/>
                <a:cs typeface="Arial"/>
                <a:sym typeface="Arial"/>
              </a:rPr>
              <a:t>tập</a:t>
            </a:r>
            <a:r>
              <a:rPr lang="en-US" sz="2800" b="1" kern="0" dirty="0">
                <a:solidFill>
                  <a:srgbClr val="262624"/>
                </a:solidFill>
                <a:latin typeface="UTM Avo" panose="02040603050506020204" pitchFamily="18"/>
                <a:cs typeface="Arial"/>
                <a:sym typeface="Arial"/>
              </a:rPr>
              <a:t> 3 (SGK – tr51)</a:t>
            </a:r>
          </a:p>
        </p:txBody>
      </p:sp>
      <p:sp>
        <p:nvSpPr>
          <p:cNvPr id="10" name="Rectangle 9">
            <a:extLst>
              <a:ext uri="{FF2B5EF4-FFF2-40B4-BE49-F238E27FC236}">
                <a16:creationId xmlns:a16="http://schemas.microsoft.com/office/drawing/2014/main" id="{54EB3E8C-7E7F-164F-9663-C3D06DFB97E7}"/>
              </a:ext>
            </a:extLst>
          </p:cNvPr>
          <p:cNvSpPr/>
          <p:nvPr/>
        </p:nvSpPr>
        <p:spPr>
          <a:xfrm>
            <a:off x="254613" y="2470969"/>
            <a:ext cx="7410449" cy="2793650"/>
          </a:xfrm>
          <a:prstGeom prst="rect">
            <a:avLst/>
          </a:prstGeom>
        </p:spPr>
        <p:txBody>
          <a:bodyPr wrap="square">
            <a:spAutoFit/>
          </a:bodyPr>
          <a:lstStyle/>
          <a:p>
            <a:pPr algn="just">
              <a:lnSpc>
                <a:spcPct val="150000"/>
              </a:lnSpc>
            </a:pPr>
            <a:r>
              <a:rPr lang="vi-VN" sz="2400" dirty="0">
                <a:latin typeface="UTM Avo" panose="02040603050506020204" pitchFamily="18"/>
              </a:rPr>
              <a:t>a) Các đường phố vuông góc với nhau :</a:t>
            </a:r>
          </a:p>
          <a:p>
            <a:pPr algn="just">
              <a:lnSpc>
                <a:spcPct val="150000"/>
              </a:lnSpc>
            </a:pPr>
            <a:r>
              <a:rPr lang="vi-VN" sz="2400" dirty="0">
                <a:latin typeface="UTM Avo" panose="02040603050506020204" pitchFamily="18"/>
              </a:rPr>
              <a:t>• Phố Hàng Trống vuông góc với phố Bảo Khánh</a:t>
            </a:r>
            <a:r>
              <a:rPr lang="en-US" sz="2400" dirty="0">
                <a:latin typeface="UTM Avo" panose="02040603050506020204" pitchFamily="18"/>
              </a:rPr>
              <a:t>.</a:t>
            </a:r>
            <a:endParaRPr lang="vi-VN" sz="2400" dirty="0">
              <a:latin typeface="UTM Avo" panose="02040603050506020204" pitchFamily="18"/>
            </a:endParaRPr>
          </a:p>
          <a:p>
            <a:pPr algn="just">
              <a:lnSpc>
                <a:spcPct val="150000"/>
              </a:lnSpc>
            </a:pPr>
            <a:r>
              <a:rPr lang="vi-VN" sz="2400" dirty="0">
                <a:latin typeface="UTM Avo" panose="02040603050506020204" pitchFamily="18"/>
              </a:rPr>
              <a:t>• Phố Hàng Trống vuông góc với phố Hàng Gai</a:t>
            </a:r>
            <a:r>
              <a:rPr lang="en-US" sz="2400" dirty="0">
                <a:latin typeface="UTM Avo" panose="02040603050506020204" pitchFamily="18"/>
              </a:rPr>
              <a:t>.</a:t>
            </a:r>
            <a:endParaRPr lang="vi-VN" sz="2400" dirty="0">
              <a:latin typeface="UTM Avo" panose="02040603050506020204" pitchFamily="18"/>
            </a:endParaRPr>
          </a:p>
          <a:p>
            <a:pPr algn="just">
              <a:lnSpc>
                <a:spcPct val="150000"/>
              </a:lnSpc>
            </a:pPr>
            <a:r>
              <a:rPr lang="vi-VN" sz="2400" dirty="0">
                <a:latin typeface="UTM Avo" panose="02040603050506020204" pitchFamily="18"/>
              </a:rPr>
              <a:t>• Phố Hàng Hành vuông góc với ngõ Bảo Khánh</a:t>
            </a:r>
            <a:r>
              <a:rPr lang="en-US" sz="2400" dirty="0">
                <a:latin typeface="UTM Avo" panose="02040603050506020204" pitchFamily="18"/>
              </a:rPr>
              <a:t>.</a:t>
            </a:r>
            <a:endParaRPr lang="vi-VN" sz="2400" dirty="0">
              <a:latin typeface="UTM Avo" panose="02040603050506020204" pitchFamily="18"/>
            </a:endParaRPr>
          </a:p>
          <a:p>
            <a:pPr algn="just">
              <a:lnSpc>
                <a:spcPct val="150000"/>
              </a:lnSpc>
            </a:pPr>
            <a:r>
              <a:rPr lang="vi-VN" sz="2400" dirty="0">
                <a:latin typeface="UTM Avo" panose="02040603050506020204" pitchFamily="18"/>
              </a:rPr>
              <a:t>• Ngõ Bảo Khánh vuông góc với phố Bảo Khánh</a:t>
            </a:r>
            <a:r>
              <a:rPr lang="en-US" sz="2400" dirty="0">
                <a:latin typeface="UTM Avo" panose="02040603050506020204" pitchFamily="18"/>
              </a:rPr>
              <a:t>.</a:t>
            </a:r>
            <a:endParaRPr lang="vi-VN" sz="2400" dirty="0">
              <a:latin typeface="UTM Avo" panose="02040603050506020204" pitchFamily="18"/>
            </a:endParaRPr>
          </a:p>
        </p:txBody>
      </p:sp>
      <p:pic>
        <p:nvPicPr>
          <p:cNvPr id="11" name="Picture 10">
            <a:extLst>
              <a:ext uri="{FF2B5EF4-FFF2-40B4-BE49-F238E27FC236}">
                <a16:creationId xmlns:a16="http://schemas.microsoft.com/office/drawing/2014/main" id="{D8A26BDD-A831-3995-F603-693A976E3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3316" y="2661626"/>
            <a:ext cx="4241788" cy="3460114"/>
          </a:xfrm>
          <a:prstGeom prst="rect">
            <a:avLst/>
          </a:prstGeom>
        </p:spPr>
      </p:pic>
    </p:spTree>
    <p:extLst>
      <p:ext uri="{BB962C8B-B14F-4D97-AF65-F5344CB8AC3E}">
        <p14:creationId xmlns:p14="http://schemas.microsoft.com/office/powerpoint/2010/main" val="394808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789EB-A1EE-F578-0309-826454C47BFD}"/>
              </a:ext>
            </a:extLst>
          </p:cNvPr>
          <p:cNvSpPr/>
          <p:nvPr/>
        </p:nvSpPr>
        <p:spPr>
          <a:xfrm>
            <a:off x="5904411" y="2965269"/>
            <a:ext cx="6287589" cy="3892731"/>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ectangle 8">
            <a:extLst>
              <a:ext uri="{FF2B5EF4-FFF2-40B4-BE49-F238E27FC236}">
                <a16:creationId xmlns:a16="http://schemas.microsoft.com/office/drawing/2014/main" id="{731B9AE9-924C-F2FF-255F-38344CD82E5D}"/>
              </a:ext>
            </a:extLst>
          </p:cNvPr>
          <p:cNvSpPr/>
          <p:nvPr/>
        </p:nvSpPr>
        <p:spPr>
          <a:xfrm>
            <a:off x="3959838" y="1448190"/>
            <a:ext cx="4272323" cy="659989"/>
          </a:xfrm>
          <a:prstGeom prst="rect">
            <a:avLst/>
          </a:prstGeom>
        </p:spPr>
        <p:txBody>
          <a:bodyPr wrap="none">
            <a:spAutoFit/>
          </a:bodyPr>
          <a:lstStyle/>
          <a:p>
            <a:pPr algn="ctr" defTabSz="609630">
              <a:lnSpc>
                <a:spcPct val="150000"/>
              </a:lnSpc>
              <a:buFont typeface="Arial"/>
              <a:buNone/>
              <a:defRPr/>
            </a:pPr>
            <a:r>
              <a:rPr lang="en-US" sz="2800" b="1" kern="0" dirty="0" err="1">
                <a:solidFill>
                  <a:srgbClr val="262624"/>
                </a:solidFill>
                <a:latin typeface="UTM Avo" panose="02040603050506020204" pitchFamily="18"/>
                <a:cs typeface="Arial"/>
                <a:sym typeface="Arial"/>
              </a:rPr>
              <a:t>Bài</a:t>
            </a:r>
            <a:r>
              <a:rPr lang="en-US" sz="2800" b="1" kern="0" dirty="0">
                <a:solidFill>
                  <a:srgbClr val="262624"/>
                </a:solidFill>
                <a:latin typeface="UTM Avo" panose="02040603050506020204" pitchFamily="18"/>
                <a:cs typeface="Arial"/>
                <a:sym typeface="Arial"/>
              </a:rPr>
              <a:t> </a:t>
            </a:r>
            <a:r>
              <a:rPr lang="en-US" sz="2800" b="1" kern="0" dirty="0" err="1">
                <a:solidFill>
                  <a:srgbClr val="262624"/>
                </a:solidFill>
                <a:latin typeface="UTM Avo" panose="02040603050506020204" pitchFamily="18"/>
                <a:cs typeface="Arial"/>
                <a:sym typeface="Arial"/>
              </a:rPr>
              <a:t>tập</a:t>
            </a:r>
            <a:r>
              <a:rPr lang="en-US" sz="2800" b="1" kern="0" dirty="0">
                <a:solidFill>
                  <a:srgbClr val="262624"/>
                </a:solidFill>
                <a:latin typeface="UTM Avo" panose="02040603050506020204" pitchFamily="18"/>
                <a:cs typeface="Arial"/>
                <a:sym typeface="Arial"/>
              </a:rPr>
              <a:t> 3 (SGK – tr51)</a:t>
            </a:r>
          </a:p>
        </p:txBody>
      </p:sp>
      <p:sp>
        <p:nvSpPr>
          <p:cNvPr id="10" name="Rectangle 9">
            <a:extLst>
              <a:ext uri="{FF2B5EF4-FFF2-40B4-BE49-F238E27FC236}">
                <a16:creationId xmlns:a16="http://schemas.microsoft.com/office/drawing/2014/main" id="{54EB3E8C-7E7F-164F-9663-C3D06DFB97E7}"/>
              </a:ext>
            </a:extLst>
          </p:cNvPr>
          <p:cNvSpPr/>
          <p:nvPr/>
        </p:nvSpPr>
        <p:spPr>
          <a:xfrm>
            <a:off x="373755" y="1839318"/>
            <a:ext cx="7172166" cy="5018682"/>
          </a:xfrm>
          <a:prstGeom prst="rect">
            <a:avLst/>
          </a:prstGeom>
        </p:spPr>
        <p:txBody>
          <a:bodyPr wrap="square">
            <a:spAutoFit/>
          </a:bodyPr>
          <a:lstStyle/>
          <a:p>
            <a:pPr lvl="0" algn="just">
              <a:lnSpc>
                <a:spcPct val="150000"/>
              </a:lnSpc>
            </a:pPr>
            <a:r>
              <a:rPr lang="vi-VN" sz="2400" dirty="0">
                <a:latin typeface="UTM Avo" panose="02040603050506020204" pitchFamily="18"/>
              </a:rPr>
              <a:t>b) </a:t>
            </a:r>
            <a:endParaRPr lang="en-US" sz="2400" dirty="0">
              <a:latin typeface="UTM Avo" panose="02040603050506020204" pitchFamily="18"/>
            </a:endParaRPr>
          </a:p>
          <a:p>
            <a:pPr lvl="0" algn="just">
              <a:lnSpc>
                <a:spcPct val="150000"/>
              </a:lnSpc>
            </a:pPr>
            <a:r>
              <a:rPr lang="vi-VN" sz="2400" dirty="0">
                <a:latin typeface="UTM Avo" panose="02040603050506020204" pitchFamily="18"/>
              </a:rPr>
              <a:t>• </a:t>
            </a:r>
            <a:r>
              <a:rPr lang="vi-VN" sz="2400" b="1" dirty="0">
                <a:latin typeface="UTM Avo" panose="02040603050506020204" pitchFamily="18"/>
              </a:rPr>
              <a:t>Cách 1:</a:t>
            </a:r>
            <a:r>
              <a:rPr lang="vi-VN" sz="2400" dirty="0">
                <a:latin typeface="UTM Avo" panose="02040603050506020204" pitchFamily="18"/>
              </a:rPr>
              <a:t> Bạn đi đường Hàng Gai, sau đó đến ngã tư Lương Văn Can và Hàng Gai bạn rẽ phải đi theo đường Lương Văn Can ra đến đường Lê Thái Tổ (Hồ Gươm)</a:t>
            </a:r>
            <a:r>
              <a:rPr lang="en-US" sz="2400" dirty="0">
                <a:latin typeface="UTM Avo" panose="02040603050506020204" pitchFamily="18"/>
              </a:rPr>
              <a:t>.</a:t>
            </a:r>
            <a:endParaRPr lang="vi-VN" sz="2400" dirty="0">
              <a:latin typeface="UTM Avo" panose="02040603050506020204" pitchFamily="18"/>
            </a:endParaRPr>
          </a:p>
          <a:p>
            <a:pPr lvl="0" algn="just">
              <a:lnSpc>
                <a:spcPct val="150000"/>
              </a:lnSpc>
            </a:pPr>
            <a:r>
              <a:rPr lang="vi-VN" sz="2400" dirty="0">
                <a:latin typeface="UTM Avo" panose="02040603050506020204" pitchFamily="18"/>
              </a:rPr>
              <a:t>• </a:t>
            </a:r>
            <a:r>
              <a:rPr lang="vi-VN" sz="2400" b="1" dirty="0">
                <a:latin typeface="UTM Avo" panose="02040603050506020204" pitchFamily="18"/>
              </a:rPr>
              <a:t>Cách 2:</a:t>
            </a:r>
            <a:r>
              <a:rPr lang="vi-VN" sz="2400" dirty="0">
                <a:latin typeface="UTM Avo" panose="02040603050506020204" pitchFamily="18"/>
              </a:rPr>
              <a:t> Bạn đi đường Hàng Trống, sau đó đến ngã ba Bảo Khánh và Hàng Trống bạn rẽ trái đi theo đường Bảo Khánh, đi thẳng đường Bảo Khánh ra đường Lê Thái Tổ (Hồ Gươm)</a:t>
            </a:r>
            <a:r>
              <a:rPr lang="en-US" sz="2400" dirty="0">
                <a:latin typeface="UTM Avo" panose="02040603050506020204" pitchFamily="18"/>
              </a:rPr>
              <a:t>.</a:t>
            </a:r>
            <a:endParaRPr lang="vi-VN" sz="2400" dirty="0">
              <a:latin typeface="UTM Avo" panose="02040603050506020204" pitchFamily="18"/>
            </a:endParaRPr>
          </a:p>
        </p:txBody>
      </p:sp>
      <p:pic>
        <p:nvPicPr>
          <p:cNvPr id="11" name="Picture 10">
            <a:extLst>
              <a:ext uri="{FF2B5EF4-FFF2-40B4-BE49-F238E27FC236}">
                <a16:creationId xmlns:a16="http://schemas.microsoft.com/office/drawing/2014/main" id="{D8A26BDD-A831-3995-F603-693A976E3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9177" y="2965268"/>
            <a:ext cx="4039068" cy="3294751"/>
          </a:xfrm>
          <a:prstGeom prst="rect">
            <a:avLst/>
          </a:prstGeom>
        </p:spPr>
      </p:pic>
    </p:spTree>
    <p:extLst>
      <p:ext uri="{BB962C8B-B14F-4D97-AF65-F5344CB8AC3E}">
        <p14:creationId xmlns:p14="http://schemas.microsoft.com/office/powerpoint/2010/main" val="265827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35BF518-0267-C096-AA56-93E79746DFBB}"/>
              </a:ext>
            </a:extLst>
          </p:cNvPr>
          <p:cNvGrpSpPr/>
          <p:nvPr/>
        </p:nvGrpSpPr>
        <p:grpSpPr>
          <a:xfrm>
            <a:off x="4727728" y="3010718"/>
            <a:ext cx="2736543" cy="1674349"/>
            <a:chOff x="309542" y="967667"/>
            <a:chExt cx="2878585" cy="1674349"/>
          </a:xfrm>
        </p:grpSpPr>
        <p:pic>
          <p:nvPicPr>
            <p:cNvPr id="3" name="Picture 2">
              <a:hlinkClick r:id="rId3"/>
              <a:extLst>
                <a:ext uri="{FF2B5EF4-FFF2-40B4-BE49-F238E27FC236}">
                  <a16:creationId xmlns:a16="http://schemas.microsoft.com/office/drawing/2014/main" id="{6EE18F05-3AB4-30C7-5AEA-087FACE9CC3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4" name="TextBox 3">
              <a:extLst>
                <a:ext uri="{FF2B5EF4-FFF2-40B4-BE49-F238E27FC236}">
                  <a16:creationId xmlns:a16="http://schemas.microsoft.com/office/drawing/2014/main" id="{6133567B-EC11-4309-1251-9F3CB2A6AB42}"/>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37584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7772EE-2000-37BC-7D39-1487B4C5443E}"/>
              </a:ext>
            </a:extLst>
          </p:cNvPr>
          <p:cNvSpPr/>
          <p:nvPr/>
        </p:nvSpPr>
        <p:spPr>
          <a:xfrm>
            <a:off x="5904411" y="2965269"/>
            <a:ext cx="6287589" cy="3892731"/>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3" name="Rectangle 12">
            <a:extLst>
              <a:ext uri="{FF2B5EF4-FFF2-40B4-BE49-F238E27FC236}">
                <a16:creationId xmlns:a16="http://schemas.microsoft.com/office/drawing/2014/main" id="{C833D9E7-D1F3-6A6B-6014-740D36F13E4A}"/>
              </a:ext>
            </a:extLst>
          </p:cNvPr>
          <p:cNvSpPr/>
          <p:nvPr/>
        </p:nvSpPr>
        <p:spPr>
          <a:xfrm>
            <a:off x="1174590" y="1459948"/>
            <a:ext cx="9459641" cy="1768176"/>
          </a:xfrm>
          <a:prstGeom prst="rect">
            <a:avLst/>
          </a:prstGeom>
        </p:spPr>
        <p:txBody>
          <a:bodyPr wrap="none">
            <a:spAutoFit/>
          </a:bodyPr>
          <a:lstStyle/>
          <a:p>
            <a:pPr algn="ctr" defTabSz="609630">
              <a:lnSpc>
                <a:spcPct val="150000"/>
              </a:lnSpc>
              <a:buFont typeface="Arial"/>
              <a:buNone/>
              <a:defRPr/>
            </a:pPr>
            <a:r>
              <a:rPr lang="en-US" sz="2800" b="1" kern="0" dirty="0" err="1">
                <a:solidFill>
                  <a:srgbClr val="262624"/>
                </a:solidFill>
                <a:latin typeface="UTM Avo" panose="02040603050506020204" pitchFamily="18"/>
                <a:cs typeface="Arial"/>
                <a:sym typeface="Arial"/>
              </a:rPr>
              <a:t>Bài</a:t>
            </a:r>
            <a:r>
              <a:rPr lang="en-US" sz="2800" b="1" kern="0" dirty="0">
                <a:solidFill>
                  <a:srgbClr val="262624"/>
                </a:solidFill>
                <a:latin typeface="UTM Avo" panose="02040603050506020204" pitchFamily="18"/>
                <a:cs typeface="Arial"/>
                <a:sym typeface="Arial"/>
              </a:rPr>
              <a:t> </a:t>
            </a:r>
            <a:r>
              <a:rPr lang="en-US" sz="2800" b="1" kern="0" dirty="0" err="1">
                <a:solidFill>
                  <a:srgbClr val="262624"/>
                </a:solidFill>
                <a:latin typeface="UTM Avo" panose="02040603050506020204" pitchFamily="18"/>
                <a:cs typeface="Arial"/>
                <a:sym typeface="Arial"/>
              </a:rPr>
              <a:t>tập</a:t>
            </a:r>
            <a:r>
              <a:rPr lang="en-US" sz="2800" b="1" kern="0" dirty="0">
                <a:solidFill>
                  <a:srgbClr val="262624"/>
                </a:solidFill>
                <a:latin typeface="UTM Avo" panose="02040603050506020204" pitchFamily="18"/>
                <a:cs typeface="Arial"/>
                <a:sym typeface="Arial"/>
              </a:rPr>
              <a:t> 4 (SGK – tr51)</a:t>
            </a:r>
          </a:p>
          <a:p>
            <a:pPr defTabSz="609630">
              <a:lnSpc>
                <a:spcPct val="150000"/>
              </a:lnSpc>
              <a:buFont typeface="Arial"/>
              <a:buNone/>
              <a:defRPr/>
            </a:pPr>
            <a:r>
              <a:rPr lang="en-US" sz="2400" kern="0" dirty="0" err="1">
                <a:solidFill>
                  <a:srgbClr val="262624"/>
                </a:solidFill>
                <a:latin typeface="UTM Avo" panose="02040603050506020204" pitchFamily="18"/>
                <a:cs typeface="Arial"/>
                <a:sym typeface="Arial"/>
              </a:rPr>
              <a:t>Hãy</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chỉ</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ra</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hình</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ảnh</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của</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hai</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đường</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thẳng</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vuông</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góc</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với</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nhau</a:t>
            </a:r>
            <a:endParaRPr lang="en-US" sz="2400" kern="0" dirty="0">
              <a:solidFill>
                <a:srgbClr val="262624"/>
              </a:solidFill>
              <a:latin typeface="UTM Avo" panose="02040603050506020204" pitchFamily="18"/>
              <a:cs typeface="Arial"/>
              <a:sym typeface="Arial"/>
            </a:endParaRPr>
          </a:p>
          <a:p>
            <a:pPr defTabSz="609630">
              <a:lnSpc>
                <a:spcPct val="150000"/>
              </a:lnSpc>
              <a:buFont typeface="Arial"/>
              <a:buNone/>
              <a:defRPr/>
            </a:pPr>
            <a:r>
              <a:rPr lang="en-US" sz="2400" kern="0" dirty="0" err="1">
                <a:solidFill>
                  <a:srgbClr val="262624"/>
                </a:solidFill>
                <a:latin typeface="UTM Avo" panose="02040603050506020204" pitchFamily="18"/>
                <a:cs typeface="Arial"/>
                <a:sym typeface="Arial"/>
              </a:rPr>
              <a:t>c</a:t>
            </a:r>
            <a:r>
              <a:rPr lang="en-US" sz="2400" kern="0" dirty="0">
                <a:solidFill>
                  <a:srgbClr val="262624"/>
                </a:solidFill>
                <a:latin typeface="UTM Avo" panose="02040603050506020204" pitchFamily="18"/>
                <a:cs typeface="Arial"/>
                <a:sym typeface="Arial"/>
              </a:rPr>
              <a:t>ó </a:t>
            </a:r>
            <a:r>
              <a:rPr lang="en-US" sz="2400" kern="0" dirty="0" err="1">
                <a:solidFill>
                  <a:srgbClr val="262624"/>
                </a:solidFill>
                <a:latin typeface="UTM Avo" panose="02040603050506020204" pitchFamily="18"/>
                <a:cs typeface="Arial"/>
                <a:sym typeface="Arial"/>
              </a:rPr>
              <a:t>trong</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thực</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tế</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mà</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em</a:t>
            </a:r>
            <a:r>
              <a:rPr lang="en-US" sz="2400" kern="0" dirty="0">
                <a:solidFill>
                  <a:srgbClr val="262624"/>
                </a:solidFill>
                <a:latin typeface="UTM Avo" panose="02040603050506020204" pitchFamily="18"/>
                <a:cs typeface="Arial"/>
                <a:sym typeface="Arial"/>
              </a:rPr>
              <a:t> </a:t>
            </a:r>
            <a:r>
              <a:rPr lang="en-US" sz="2400" kern="0" dirty="0" err="1">
                <a:solidFill>
                  <a:srgbClr val="262624"/>
                </a:solidFill>
                <a:latin typeface="UTM Avo" panose="02040603050506020204" pitchFamily="18"/>
                <a:cs typeface="Arial"/>
                <a:sym typeface="Arial"/>
              </a:rPr>
              <a:t>biết</a:t>
            </a:r>
            <a:r>
              <a:rPr lang="en-US" sz="2400" kern="0" dirty="0">
                <a:solidFill>
                  <a:srgbClr val="262624"/>
                </a:solidFill>
                <a:latin typeface="UTM Avo" panose="02040603050506020204" pitchFamily="18"/>
                <a:cs typeface="Arial"/>
                <a:sym typeface="Arial"/>
              </a:rPr>
              <a:t>.</a:t>
            </a:r>
          </a:p>
        </p:txBody>
      </p:sp>
      <p:sp>
        <p:nvSpPr>
          <p:cNvPr id="14" name="Rectangle 13">
            <a:extLst>
              <a:ext uri="{FF2B5EF4-FFF2-40B4-BE49-F238E27FC236}">
                <a16:creationId xmlns:a16="http://schemas.microsoft.com/office/drawing/2014/main" id="{224C77CD-BD6A-F0D2-5231-D1090A0B72DC}"/>
              </a:ext>
            </a:extLst>
          </p:cNvPr>
          <p:cNvSpPr/>
          <p:nvPr/>
        </p:nvSpPr>
        <p:spPr>
          <a:xfrm>
            <a:off x="5468630" y="3306209"/>
            <a:ext cx="1247457" cy="654731"/>
          </a:xfrm>
          <a:prstGeom prst="rect">
            <a:avLst/>
          </a:prstGeom>
        </p:spPr>
        <p:txBody>
          <a:bodyPr wrap="none">
            <a:spAutoFit/>
          </a:bodyPr>
          <a:lstStyle/>
          <a:p>
            <a:pPr algn="ctr">
              <a:lnSpc>
                <a:spcPct val="150000"/>
              </a:lnSpc>
              <a:buClr>
                <a:srgbClr val="000000"/>
              </a:buClr>
              <a:buFont typeface="Arial"/>
              <a:buNone/>
            </a:pPr>
            <a:r>
              <a:rPr lang="en-US" sz="2800" b="1" u="sng" kern="0" dirty="0" err="1">
                <a:solidFill>
                  <a:srgbClr val="C00000"/>
                </a:solidFill>
                <a:latin typeface="UTM Avo" panose="02040603050506020204" pitchFamily="18"/>
                <a:cs typeface="Arial"/>
                <a:sym typeface="Arial"/>
              </a:rPr>
              <a:t>Ví</a:t>
            </a:r>
            <a:r>
              <a:rPr lang="en-US" sz="2800" b="1" u="sng" kern="0" dirty="0">
                <a:solidFill>
                  <a:srgbClr val="C00000"/>
                </a:solidFill>
                <a:latin typeface="UTM Avo" panose="02040603050506020204" pitchFamily="18"/>
                <a:cs typeface="Arial"/>
                <a:sym typeface="Arial"/>
              </a:rPr>
              <a:t> </a:t>
            </a:r>
            <a:r>
              <a:rPr lang="en-US" sz="2800" b="1" u="sng" kern="0" dirty="0" err="1">
                <a:solidFill>
                  <a:srgbClr val="C00000"/>
                </a:solidFill>
                <a:latin typeface="UTM Avo" panose="02040603050506020204" pitchFamily="18"/>
                <a:cs typeface="Arial"/>
                <a:sym typeface="Arial"/>
              </a:rPr>
              <a:t>dụ</a:t>
            </a:r>
            <a:r>
              <a:rPr lang="en-US" sz="2800" b="1" u="sng" kern="0" dirty="0">
                <a:solidFill>
                  <a:srgbClr val="C00000"/>
                </a:solidFill>
                <a:latin typeface="UTM Avo" panose="02040603050506020204" pitchFamily="18"/>
                <a:cs typeface="Arial"/>
                <a:sym typeface="Arial"/>
              </a:rPr>
              <a:t>:</a:t>
            </a:r>
          </a:p>
        </p:txBody>
      </p:sp>
      <p:grpSp>
        <p:nvGrpSpPr>
          <p:cNvPr id="15" name="Group 14">
            <a:extLst>
              <a:ext uri="{FF2B5EF4-FFF2-40B4-BE49-F238E27FC236}">
                <a16:creationId xmlns:a16="http://schemas.microsoft.com/office/drawing/2014/main" id="{BA503070-7898-F3DD-F29B-0D6DCE394787}"/>
              </a:ext>
            </a:extLst>
          </p:cNvPr>
          <p:cNvGrpSpPr/>
          <p:nvPr/>
        </p:nvGrpSpPr>
        <p:grpSpPr>
          <a:xfrm>
            <a:off x="2121239" y="3633575"/>
            <a:ext cx="3556000" cy="3556000"/>
            <a:chOff x="3200400" y="3880651"/>
            <a:chExt cx="5334000" cy="5334000"/>
          </a:xfrm>
        </p:grpSpPr>
        <p:pic>
          <p:nvPicPr>
            <p:cNvPr id="16" name="Picture 15">
              <a:extLst>
                <a:ext uri="{FF2B5EF4-FFF2-40B4-BE49-F238E27FC236}">
                  <a16:creationId xmlns:a16="http://schemas.microsoft.com/office/drawing/2014/main" id="{EF00C64B-7638-5FE3-FBA9-87CB72835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3880651"/>
              <a:ext cx="5334000" cy="5334000"/>
            </a:xfrm>
            <a:prstGeom prst="rect">
              <a:avLst/>
            </a:prstGeom>
          </p:spPr>
        </p:pic>
        <p:cxnSp>
          <p:nvCxnSpPr>
            <p:cNvPr id="17" name="Straight Connector 16">
              <a:extLst>
                <a:ext uri="{FF2B5EF4-FFF2-40B4-BE49-F238E27FC236}">
                  <a16:creationId xmlns:a16="http://schemas.microsoft.com/office/drawing/2014/main" id="{14B9FEE9-A28E-ABA3-0BE6-AB0BFBED381E}"/>
                </a:ext>
              </a:extLst>
            </p:cNvPr>
            <p:cNvCxnSpPr/>
            <p:nvPr/>
          </p:nvCxnSpPr>
          <p:spPr>
            <a:xfrm flipH="1">
              <a:off x="7543800" y="6362700"/>
              <a:ext cx="0" cy="2101049"/>
            </a:xfrm>
            <a:prstGeom prst="line">
              <a:avLst/>
            </a:prstGeom>
            <a:noFill/>
            <a:ln w="76200" cap="flat" cmpd="sng" algn="ctr">
              <a:solidFill>
                <a:srgbClr val="C00000"/>
              </a:solidFill>
              <a:prstDash val="solid"/>
            </a:ln>
            <a:effectLst/>
          </p:spPr>
        </p:cxnSp>
        <p:cxnSp>
          <p:nvCxnSpPr>
            <p:cNvPr id="18" name="Straight Connector 17">
              <a:extLst>
                <a:ext uri="{FF2B5EF4-FFF2-40B4-BE49-F238E27FC236}">
                  <a16:creationId xmlns:a16="http://schemas.microsoft.com/office/drawing/2014/main" id="{DB101CF8-4F2E-94CD-223E-471DC89AAF98}"/>
                </a:ext>
              </a:extLst>
            </p:cNvPr>
            <p:cNvCxnSpPr/>
            <p:nvPr/>
          </p:nvCxnSpPr>
          <p:spPr>
            <a:xfrm flipH="1">
              <a:off x="3429000" y="6384525"/>
              <a:ext cx="4114800" cy="0"/>
            </a:xfrm>
            <a:prstGeom prst="line">
              <a:avLst/>
            </a:prstGeom>
            <a:noFill/>
            <a:ln w="76200" cap="flat" cmpd="sng" algn="ctr">
              <a:solidFill>
                <a:srgbClr val="C00000"/>
              </a:solidFill>
              <a:prstDash val="solid"/>
            </a:ln>
            <a:effectLst/>
          </p:spPr>
        </p:cxnSp>
      </p:grpSp>
      <p:grpSp>
        <p:nvGrpSpPr>
          <p:cNvPr id="19" name="Group 18">
            <a:extLst>
              <a:ext uri="{FF2B5EF4-FFF2-40B4-BE49-F238E27FC236}">
                <a16:creationId xmlns:a16="http://schemas.microsoft.com/office/drawing/2014/main" id="{67EAF898-C6F5-11AC-6912-DEB6302F35FD}"/>
              </a:ext>
            </a:extLst>
          </p:cNvPr>
          <p:cNvGrpSpPr/>
          <p:nvPr/>
        </p:nvGrpSpPr>
        <p:grpSpPr>
          <a:xfrm>
            <a:off x="6591639" y="3407098"/>
            <a:ext cx="3212353" cy="4216400"/>
            <a:chOff x="9906000" y="3478306"/>
            <a:chExt cx="4818529" cy="6324600"/>
          </a:xfrm>
        </p:grpSpPr>
        <p:pic>
          <p:nvPicPr>
            <p:cNvPr id="20" name="Picture 19">
              <a:extLst>
                <a:ext uri="{FF2B5EF4-FFF2-40B4-BE49-F238E27FC236}">
                  <a16:creationId xmlns:a16="http://schemas.microsoft.com/office/drawing/2014/main" id="{44A4E02D-AAAA-6D2B-0965-DB8DBE8F5D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0" y="3478306"/>
              <a:ext cx="4818529" cy="6324600"/>
            </a:xfrm>
            <a:prstGeom prst="rect">
              <a:avLst/>
            </a:prstGeom>
          </p:spPr>
        </p:pic>
        <p:cxnSp>
          <p:nvCxnSpPr>
            <p:cNvPr id="21" name="Straight Connector 20">
              <a:extLst>
                <a:ext uri="{FF2B5EF4-FFF2-40B4-BE49-F238E27FC236}">
                  <a16:creationId xmlns:a16="http://schemas.microsoft.com/office/drawing/2014/main" id="{794A320F-8692-7792-138D-E635673F3E3F}"/>
                </a:ext>
              </a:extLst>
            </p:cNvPr>
            <p:cNvCxnSpPr/>
            <p:nvPr/>
          </p:nvCxnSpPr>
          <p:spPr>
            <a:xfrm flipH="1">
              <a:off x="10058400" y="5219700"/>
              <a:ext cx="4114800" cy="0"/>
            </a:xfrm>
            <a:prstGeom prst="line">
              <a:avLst/>
            </a:prstGeom>
            <a:noFill/>
            <a:ln w="76200" cap="flat" cmpd="sng" algn="ctr">
              <a:solidFill>
                <a:srgbClr val="C00000"/>
              </a:solidFill>
              <a:prstDash val="solid"/>
            </a:ln>
            <a:effectLst/>
          </p:spPr>
        </p:cxnSp>
        <p:cxnSp>
          <p:nvCxnSpPr>
            <p:cNvPr id="22" name="Straight Connector 21">
              <a:extLst>
                <a:ext uri="{FF2B5EF4-FFF2-40B4-BE49-F238E27FC236}">
                  <a16:creationId xmlns:a16="http://schemas.microsoft.com/office/drawing/2014/main" id="{1458BD76-9B39-E319-528B-0082CB87DF9A}"/>
                </a:ext>
              </a:extLst>
            </p:cNvPr>
            <p:cNvCxnSpPr/>
            <p:nvPr/>
          </p:nvCxnSpPr>
          <p:spPr>
            <a:xfrm flipH="1">
              <a:off x="10058400" y="5219698"/>
              <a:ext cx="0" cy="3017520"/>
            </a:xfrm>
            <a:prstGeom prst="line">
              <a:avLst/>
            </a:prstGeom>
            <a:noFill/>
            <a:ln w="76200" cap="flat" cmpd="sng" algn="ctr">
              <a:solidFill>
                <a:srgbClr val="C00000"/>
              </a:solidFill>
              <a:prstDash val="solid"/>
            </a:ln>
            <a:effectLst/>
          </p:spPr>
        </p:cxnSp>
      </p:grpSp>
    </p:spTree>
    <p:extLst>
      <p:ext uri="{BB962C8B-B14F-4D97-AF65-F5344CB8AC3E}">
        <p14:creationId xmlns:p14="http://schemas.microsoft.com/office/powerpoint/2010/main" val="232552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par>
                                <p:cTn id="17" presetID="53"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par>
                                <p:cTn id="22" presetID="53" presetClass="entr" presetSubtype="16"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9F8714-69D0-F6CA-CD3E-A6018BEC757D}"/>
              </a:ext>
            </a:extLst>
          </p:cNvPr>
          <p:cNvSpPr/>
          <p:nvPr/>
        </p:nvSpPr>
        <p:spPr>
          <a:xfrm>
            <a:off x="4224334" y="1963110"/>
            <a:ext cx="3743333" cy="654731"/>
          </a:xfrm>
          <a:prstGeom prst="rect">
            <a:avLst/>
          </a:prstGeom>
        </p:spPr>
        <p:txBody>
          <a:bodyPr wrap="none">
            <a:spAutoFit/>
          </a:bodyPr>
          <a:lstStyle/>
          <a:p>
            <a:pPr algn="ctr" defTabSz="609630">
              <a:lnSpc>
                <a:spcPct val="150000"/>
              </a:lnSpc>
              <a:buFont typeface="Arial"/>
              <a:buNone/>
              <a:defRPr/>
            </a:pPr>
            <a:r>
              <a:rPr lang="en-US" sz="2800" b="1" kern="0" dirty="0">
                <a:solidFill>
                  <a:srgbClr val="262624"/>
                </a:solidFill>
                <a:latin typeface="UTM Avo" panose="02040603050506020204" pitchFamily="18"/>
                <a:cs typeface="Arial"/>
                <a:sym typeface="Arial"/>
              </a:rPr>
              <a:t>CỦNG CỐ, DẶN DÒ</a:t>
            </a:r>
          </a:p>
        </p:txBody>
      </p:sp>
      <p:sp>
        <p:nvSpPr>
          <p:cNvPr id="3" name="Rounded Rectangle 2">
            <a:extLst>
              <a:ext uri="{FF2B5EF4-FFF2-40B4-BE49-F238E27FC236}">
                <a16:creationId xmlns:a16="http://schemas.microsoft.com/office/drawing/2014/main" id="{415DD246-9CC3-9238-229A-476382D9D1C4}"/>
              </a:ext>
            </a:extLst>
          </p:cNvPr>
          <p:cNvSpPr/>
          <p:nvPr/>
        </p:nvSpPr>
        <p:spPr>
          <a:xfrm>
            <a:off x="2913529" y="2932867"/>
            <a:ext cx="6364941" cy="1725707"/>
          </a:xfrm>
          <a:custGeom>
            <a:avLst/>
            <a:gdLst>
              <a:gd name="connsiteX0" fmla="*/ 0 w 6364941"/>
              <a:gd name="connsiteY0" fmla="*/ 287624 h 1725707"/>
              <a:gd name="connsiteX1" fmla="*/ 287624 w 6364941"/>
              <a:gd name="connsiteY1" fmla="*/ 0 h 1725707"/>
              <a:gd name="connsiteX2" fmla="*/ 6077317 w 6364941"/>
              <a:gd name="connsiteY2" fmla="*/ 0 h 1725707"/>
              <a:gd name="connsiteX3" fmla="*/ 6364941 w 6364941"/>
              <a:gd name="connsiteY3" fmla="*/ 287624 h 1725707"/>
              <a:gd name="connsiteX4" fmla="*/ 6364941 w 6364941"/>
              <a:gd name="connsiteY4" fmla="*/ 1438083 h 1725707"/>
              <a:gd name="connsiteX5" fmla="*/ 6077317 w 6364941"/>
              <a:gd name="connsiteY5" fmla="*/ 1725707 h 1725707"/>
              <a:gd name="connsiteX6" fmla="*/ 287624 w 6364941"/>
              <a:gd name="connsiteY6" fmla="*/ 1725707 h 1725707"/>
              <a:gd name="connsiteX7" fmla="*/ 0 w 6364941"/>
              <a:gd name="connsiteY7" fmla="*/ 1438083 h 1725707"/>
              <a:gd name="connsiteX8" fmla="*/ 0 w 6364941"/>
              <a:gd name="connsiteY8" fmla="*/ 287624 h 17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941" h="1725707" extrusionOk="0">
                <a:moveTo>
                  <a:pt x="0" y="287624"/>
                </a:moveTo>
                <a:cubicBezTo>
                  <a:pt x="-20921" y="115870"/>
                  <a:pt x="101719" y="10154"/>
                  <a:pt x="287624" y="0"/>
                </a:cubicBezTo>
                <a:cubicBezTo>
                  <a:pt x="2164292" y="132882"/>
                  <a:pt x="3502341" y="-84951"/>
                  <a:pt x="6077317" y="0"/>
                </a:cubicBezTo>
                <a:cubicBezTo>
                  <a:pt x="6214033" y="21615"/>
                  <a:pt x="6359907" y="156601"/>
                  <a:pt x="6364941" y="287624"/>
                </a:cubicBezTo>
                <a:cubicBezTo>
                  <a:pt x="6339883" y="769904"/>
                  <a:pt x="6422444" y="1169164"/>
                  <a:pt x="6364941" y="1438083"/>
                </a:cubicBezTo>
                <a:cubicBezTo>
                  <a:pt x="6386660" y="1599510"/>
                  <a:pt x="6239250" y="1719363"/>
                  <a:pt x="6077317" y="1725707"/>
                </a:cubicBezTo>
                <a:cubicBezTo>
                  <a:pt x="5124229" y="1813346"/>
                  <a:pt x="1705160" y="1653028"/>
                  <a:pt x="287624" y="1725707"/>
                </a:cubicBezTo>
                <a:cubicBezTo>
                  <a:pt x="128295" y="1721136"/>
                  <a:pt x="-2483" y="1600384"/>
                  <a:pt x="0" y="1438083"/>
                </a:cubicBezTo>
                <a:cubicBezTo>
                  <a:pt x="-102789" y="1275073"/>
                  <a:pt x="-31003" y="820070"/>
                  <a:pt x="0" y="287624"/>
                </a:cubicBezTo>
                <a:close/>
              </a:path>
            </a:pathLst>
          </a:custGeom>
          <a:noFill/>
          <a:ln w="38100">
            <a:solidFill>
              <a:schemeClr val="accent2">
                <a:lumMod val="60000"/>
                <a:lumOff val="40000"/>
              </a:schemeClr>
            </a:solidFill>
            <a:prstDash val="dash"/>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chemeClr val="tx1"/>
                </a:solidFill>
                <a:latin typeface="UTM Avo" panose="02040603050506020204" pitchFamily="18"/>
              </a:rPr>
              <a:t>Qua bài học hôm nay, em biết thêm được điều gì?</a:t>
            </a:r>
            <a:endParaRPr lang="en-VN" sz="3200" dirty="0">
              <a:solidFill>
                <a:schemeClr val="tx1"/>
              </a:solidFill>
              <a:latin typeface="UTM Avo" panose="02040603050506020204" pitchFamily="18"/>
            </a:endParaRPr>
          </a:p>
        </p:txBody>
      </p:sp>
    </p:spTree>
    <p:extLst>
      <p:ext uri="{BB962C8B-B14F-4D97-AF65-F5344CB8AC3E}">
        <p14:creationId xmlns:p14="http://schemas.microsoft.com/office/powerpoint/2010/main" val="202056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F6A07BD-89C4-13E6-9654-65CBC331C607}"/>
              </a:ext>
            </a:extLst>
          </p:cNvPr>
          <p:cNvGrpSpPr/>
          <p:nvPr/>
        </p:nvGrpSpPr>
        <p:grpSpPr>
          <a:xfrm>
            <a:off x="4727728" y="3010718"/>
            <a:ext cx="2736543" cy="1674349"/>
            <a:chOff x="309542" y="967667"/>
            <a:chExt cx="2878585" cy="1674349"/>
          </a:xfrm>
        </p:grpSpPr>
        <p:pic>
          <p:nvPicPr>
            <p:cNvPr id="6" name="Picture 5">
              <a:hlinkClick r:id="rId3"/>
              <a:extLst>
                <a:ext uri="{FF2B5EF4-FFF2-40B4-BE49-F238E27FC236}">
                  <a16:creationId xmlns:a16="http://schemas.microsoft.com/office/drawing/2014/main" id="{704C1058-4885-DC11-C850-50416D6CA19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7" name="TextBox 6">
              <a:extLst>
                <a:ext uri="{FF2B5EF4-FFF2-40B4-BE49-F238E27FC236}">
                  <a16:creationId xmlns:a16="http://schemas.microsoft.com/office/drawing/2014/main" id="{47FAEADD-9A7E-AEAE-ACB7-7CDBC344682C}"/>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843696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50BD64-1C93-2551-4B20-411E535E6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21650" y="1867735"/>
            <a:ext cx="812800" cy="821491"/>
          </a:xfrm>
          <a:prstGeom prst="rect">
            <a:avLst/>
          </a:prstGeom>
        </p:spPr>
      </p:pic>
      <p:pic>
        <p:nvPicPr>
          <p:cNvPr id="3" name="Picture 2">
            <a:extLst>
              <a:ext uri="{FF2B5EF4-FFF2-40B4-BE49-F238E27FC236}">
                <a16:creationId xmlns:a16="http://schemas.microsoft.com/office/drawing/2014/main" id="{D48C8213-6239-5116-8BB4-66FCDC068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21650" y="2872465"/>
            <a:ext cx="812800" cy="821491"/>
          </a:xfrm>
          <a:prstGeom prst="rect">
            <a:avLst/>
          </a:prstGeom>
        </p:spPr>
      </p:pic>
      <p:sp>
        <p:nvSpPr>
          <p:cNvPr id="4" name="Rectangle 3">
            <a:extLst>
              <a:ext uri="{FF2B5EF4-FFF2-40B4-BE49-F238E27FC236}">
                <a16:creationId xmlns:a16="http://schemas.microsoft.com/office/drawing/2014/main" id="{FCA2DFBE-434B-E94D-5B55-C16B0B305594}"/>
              </a:ext>
            </a:extLst>
          </p:cNvPr>
          <p:cNvSpPr/>
          <p:nvPr/>
        </p:nvSpPr>
        <p:spPr>
          <a:xfrm>
            <a:off x="2836684" y="1897238"/>
            <a:ext cx="4426097" cy="589072"/>
          </a:xfrm>
          <a:prstGeom prst="rect">
            <a:avLst/>
          </a:prstGeom>
        </p:spPr>
        <p:txBody>
          <a:bodyPr wrap="square">
            <a:spAutoFit/>
          </a:bodyPr>
          <a:lstStyle/>
          <a:p>
            <a:pPr algn="ctr">
              <a:lnSpc>
                <a:spcPct val="150000"/>
              </a:lnSpc>
            </a:pPr>
            <a:r>
              <a:rPr lang="en-US" sz="2400" dirty="0" err="1">
                <a:latin typeface="UTM Avo" panose="02040603050506020204" pitchFamily="18"/>
              </a:rPr>
              <a:t>Ôn</a:t>
            </a:r>
            <a:r>
              <a:rPr lang="en-US" sz="2400" dirty="0">
                <a:latin typeface="UTM Avo" panose="02040603050506020204" pitchFamily="18"/>
              </a:rPr>
              <a:t> </a:t>
            </a:r>
            <a:r>
              <a:rPr lang="en-US" sz="2400" dirty="0" err="1">
                <a:latin typeface="UTM Avo" panose="02040603050506020204" pitchFamily="18"/>
              </a:rPr>
              <a:t>tập</a:t>
            </a:r>
            <a:r>
              <a:rPr lang="en-US" sz="2400" dirty="0">
                <a:latin typeface="UTM Avo" panose="02040603050506020204" pitchFamily="18"/>
              </a:rPr>
              <a:t> </a:t>
            </a:r>
            <a:r>
              <a:rPr lang="en-US" sz="2400" dirty="0" err="1">
                <a:latin typeface="UTM Avo" panose="02040603050506020204" pitchFamily="18"/>
              </a:rPr>
              <a:t>kiến</a:t>
            </a:r>
            <a:r>
              <a:rPr lang="en-US" sz="2400" dirty="0">
                <a:latin typeface="UTM Avo" panose="02040603050506020204" pitchFamily="18"/>
              </a:rPr>
              <a:t> </a:t>
            </a:r>
            <a:r>
              <a:rPr lang="en-US" sz="2400" dirty="0" err="1">
                <a:latin typeface="UTM Avo" panose="02040603050506020204" pitchFamily="18"/>
              </a:rPr>
              <a:t>thức</a:t>
            </a:r>
            <a:r>
              <a:rPr lang="en-US" sz="2400" dirty="0">
                <a:latin typeface="UTM Avo" panose="02040603050506020204" pitchFamily="18"/>
              </a:rPr>
              <a:t> </a:t>
            </a:r>
            <a:r>
              <a:rPr lang="en-US" sz="2400" dirty="0" err="1">
                <a:latin typeface="UTM Avo" panose="02040603050506020204" pitchFamily="18"/>
              </a:rPr>
              <a:t>đã</a:t>
            </a:r>
            <a:r>
              <a:rPr lang="en-US" sz="2400" dirty="0">
                <a:latin typeface="UTM Avo" panose="02040603050506020204" pitchFamily="18"/>
              </a:rPr>
              <a:t> </a:t>
            </a:r>
            <a:r>
              <a:rPr lang="en-US" sz="2400" dirty="0" err="1">
                <a:latin typeface="UTM Avo" panose="02040603050506020204" pitchFamily="18"/>
              </a:rPr>
              <a:t>học</a:t>
            </a:r>
            <a:endParaRPr lang="en-US" sz="2400" dirty="0">
              <a:latin typeface="UTM Avo" panose="02040603050506020204" pitchFamily="18"/>
            </a:endParaRPr>
          </a:p>
        </p:txBody>
      </p:sp>
      <p:sp>
        <p:nvSpPr>
          <p:cNvPr id="5" name="Rectangle 4">
            <a:extLst>
              <a:ext uri="{FF2B5EF4-FFF2-40B4-BE49-F238E27FC236}">
                <a16:creationId xmlns:a16="http://schemas.microsoft.com/office/drawing/2014/main" id="{2474CB88-03B8-F73C-7B47-5ECC983D0F90}"/>
              </a:ext>
            </a:extLst>
          </p:cNvPr>
          <p:cNvSpPr/>
          <p:nvPr/>
        </p:nvSpPr>
        <p:spPr>
          <a:xfrm>
            <a:off x="2797495" y="3016847"/>
            <a:ext cx="5232400" cy="589072"/>
          </a:xfrm>
          <a:prstGeom prst="rect">
            <a:avLst/>
          </a:prstGeom>
        </p:spPr>
        <p:txBody>
          <a:bodyPr wrap="square">
            <a:spAutoFit/>
          </a:bodyPr>
          <a:lstStyle/>
          <a:p>
            <a:pPr algn="ctr">
              <a:lnSpc>
                <a:spcPct val="150000"/>
              </a:lnSpc>
            </a:pPr>
            <a:r>
              <a:rPr lang="en-US" sz="2400" dirty="0">
                <a:latin typeface="UTM Avo" panose="02040603050506020204" pitchFamily="18"/>
              </a:rPr>
              <a:t>Hoàn </a:t>
            </a:r>
            <a:r>
              <a:rPr lang="en-US" sz="2400" dirty="0" err="1">
                <a:latin typeface="UTM Avo" panose="02040603050506020204" pitchFamily="18"/>
              </a:rPr>
              <a:t>thành</a:t>
            </a:r>
            <a:r>
              <a:rPr lang="en-US" sz="2400" dirty="0">
                <a:latin typeface="UTM Avo" panose="02040603050506020204" pitchFamily="18"/>
              </a:rPr>
              <a:t> </a:t>
            </a:r>
            <a:r>
              <a:rPr lang="en-US" sz="2400" dirty="0" err="1">
                <a:latin typeface="UTM Avo" panose="02040603050506020204" pitchFamily="18"/>
              </a:rPr>
              <a:t>bài</a:t>
            </a:r>
            <a:r>
              <a:rPr lang="en-US" sz="2400" dirty="0">
                <a:latin typeface="UTM Avo" panose="02040603050506020204" pitchFamily="18"/>
              </a:rPr>
              <a:t> </a:t>
            </a:r>
            <a:r>
              <a:rPr lang="en-US" sz="2400" dirty="0" err="1">
                <a:latin typeface="UTM Avo" panose="02040603050506020204" pitchFamily="18"/>
              </a:rPr>
              <a:t>tập</a:t>
            </a:r>
            <a:r>
              <a:rPr lang="en-US" sz="2400" dirty="0">
                <a:latin typeface="UTM Avo" panose="02040603050506020204" pitchFamily="18"/>
              </a:rPr>
              <a:t> </a:t>
            </a:r>
            <a:r>
              <a:rPr lang="en-US" sz="2400" dirty="0" err="1">
                <a:latin typeface="UTM Avo" panose="02040603050506020204" pitchFamily="18"/>
              </a:rPr>
              <a:t>trong</a:t>
            </a:r>
            <a:r>
              <a:rPr lang="en-US" sz="2400" dirty="0">
                <a:latin typeface="UTM Avo" panose="02040603050506020204" pitchFamily="18"/>
              </a:rPr>
              <a:t> VBT</a:t>
            </a:r>
          </a:p>
        </p:txBody>
      </p:sp>
      <p:pic>
        <p:nvPicPr>
          <p:cNvPr id="6" name="Picture 5">
            <a:extLst>
              <a:ext uri="{FF2B5EF4-FFF2-40B4-BE49-F238E27FC236}">
                <a16:creationId xmlns:a16="http://schemas.microsoft.com/office/drawing/2014/main" id="{D702AC0B-BE6A-E280-0BB5-751E7CF9B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94355" y="4069515"/>
            <a:ext cx="812800" cy="821491"/>
          </a:xfrm>
          <a:prstGeom prst="rect">
            <a:avLst/>
          </a:prstGeom>
        </p:spPr>
      </p:pic>
      <p:sp>
        <p:nvSpPr>
          <p:cNvPr id="7" name="Rectangle 6">
            <a:extLst>
              <a:ext uri="{FF2B5EF4-FFF2-40B4-BE49-F238E27FC236}">
                <a16:creationId xmlns:a16="http://schemas.microsoft.com/office/drawing/2014/main" id="{99467E45-87CD-7A99-270D-80830CC2B5F2}"/>
              </a:ext>
            </a:extLst>
          </p:cNvPr>
          <p:cNvSpPr/>
          <p:nvPr/>
        </p:nvSpPr>
        <p:spPr>
          <a:xfrm>
            <a:off x="3134450" y="3877195"/>
            <a:ext cx="6454775" cy="1685654"/>
          </a:xfrm>
          <a:prstGeom prst="rect">
            <a:avLst/>
          </a:prstGeom>
        </p:spPr>
        <p:txBody>
          <a:bodyPr wrap="square">
            <a:spAutoFit/>
          </a:bodyPr>
          <a:lstStyle/>
          <a:p>
            <a:pPr>
              <a:lnSpc>
                <a:spcPct val="150000"/>
              </a:lnSpc>
            </a:pPr>
            <a:r>
              <a:rPr lang="en-US" sz="2400" dirty="0" err="1">
                <a:latin typeface="UTM Avo" panose="02040603050506020204" pitchFamily="18"/>
              </a:rPr>
              <a:t>Chuẩn</a:t>
            </a:r>
            <a:r>
              <a:rPr lang="en-US" sz="2400" dirty="0">
                <a:latin typeface="UTM Avo" panose="02040603050506020204" pitchFamily="18"/>
              </a:rPr>
              <a:t> </a:t>
            </a:r>
            <a:r>
              <a:rPr lang="en-US" sz="2400" dirty="0" err="1">
                <a:latin typeface="UTM Avo" panose="02040603050506020204" pitchFamily="18"/>
              </a:rPr>
              <a:t>bị</a:t>
            </a:r>
            <a:r>
              <a:rPr lang="en-US" sz="2400" dirty="0">
                <a:latin typeface="UTM Avo" panose="02040603050506020204" pitchFamily="18"/>
              </a:rPr>
              <a:t> </a:t>
            </a:r>
            <a:r>
              <a:rPr lang="en-US" sz="2400" dirty="0" err="1">
                <a:latin typeface="UTM Avo" panose="02040603050506020204" pitchFamily="18"/>
              </a:rPr>
              <a:t>bài</a:t>
            </a:r>
            <a:r>
              <a:rPr lang="en-US" sz="2400" dirty="0">
                <a:latin typeface="UTM Avo" panose="02040603050506020204" pitchFamily="18"/>
              </a:rPr>
              <a:t> </a:t>
            </a:r>
            <a:r>
              <a:rPr lang="en-US" sz="2400" dirty="0" err="1">
                <a:latin typeface="UTM Avo" panose="02040603050506020204" pitchFamily="18"/>
              </a:rPr>
              <a:t>mới</a:t>
            </a:r>
            <a:r>
              <a:rPr lang="en-US" sz="2400" dirty="0">
                <a:latin typeface="UTM Avo" panose="02040603050506020204" pitchFamily="18"/>
              </a:rPr>
              <a:t> </a:t>
            </a:r>
            <a:r>
              <a:rPr lang="en-US" sz="2400" b="1" dirty="0" err="1">
                <a:latin typeface="UTM Avo" panose="02040603050506020204" pitchFamily="18"/>
              </a:rPr>
              <a:t>Bài</a:t>
            </a:r>
            <a:r>
              <a:rPr lang="en-US" sz="2400" b="1" dirty="0">
                <a:latin typeface="UTM Avo" panose="02040603050506020204" pitchFamily="18"/>
              </a:rPr>
              <a:t> 21:</a:t>
            </a:r>
          </a:p>
          <a:p>
            <a:pPr>
              <a:lnSpc>
                <a:spcPct val="150000"/>
              </a:lnSpc>
            </a:pPr>
            <a:r>
              <a:rPr lang="en-US" sz="2400" b="1" dirty="0">
                <a:latin typeface="UTM Avo" panose="02040603050506020204" pitchFamily="18"/>
              </a:rPr>
              <a:t>Hai </a:t>
            </a:r>
            <a:r>
              <a:rPr lang="en-US" sz="2400" b="1" dirty="0" err="1">
                <a:latin typeface="UTM Avo" panose="02040603050506020204" pitchFamily="18"/>
              </a:rPr>
              <a:t>đường</a:t>
            </a:r>
            <a:r>
              <a:rPr lang="en-US" sz="2400" b="1" dirty="0">
                <a:latin typeface="UTM Avo" panose="02040603050506020204" pitchFamily="18"/>
              </a:rPr>
              <a:t> </a:t>
            </a:r>
            <a:r>
              <a:rPr lang="en-US" sz="2400" b="1" dirty="0" err="1">
                <a:latin typeface="UTM Avo" panose="02040603050506020204" pitchFamily="18"/>
              </a:rPr>
              <a:t>thẳng</a:t>
            </a:r>
            <a:r>
              <a:rPr lang="en-US" sz="2400" b="1" dirty="0">
                <a:latin typeface="UTM Avo" panose="02040603050506020204" pitchFamily="18"/>
              </a:rPr>
              <a:t> </a:t>
            </a:r>
            <a:r>
              <a:rPr lang="en-US" sz="2400" b="1" dirty="0" err="1">
                <a:latin typeface="UTM Avo" panose="02040603050506020204" pitchFamily="18"/>
              </a:rPr>
              <a:t>vuông</a:t>
            </a:r>
            <a:r>
              <a:rPr lang="en-US" sz="2400" b="1" dirty="0">
                <a:latin typeface="UTM Avo" panose="02040603050506020204" pitchFamily="18"/>
              </a:rPr>
              <a:t> </a:t>
            </a:r>
            <a:r>
              <a:rPr lang="en-US" sz="2400" b="1" dirty="0" err="1">
                <a:latin typeface="UTM Avo" panose="02040603050506020204" pitchFamily="18"/>
              </a:rPr>
              <a:t>góc</a:t>
            </a:r>
            <a:r>
              <a:rPr lang="en-US" sz="2400" b="1" dirty="0">
                <a:latin typeface="UTM Avo" panose="02040603050506020204" pitchFamily="18"/>
              </a:rPr>
              <a:t>.</a:t>
            </a:r>
          </a:p>
          <a:p>
            <a:pPr>
              <a:lnSpc>
                <a:spcPct val="150000"/>
              </a:lnSpc>
            </a:pPr>
            <a:r>
              <a:rPr lang="en-US" sz="2400" b="1" dirty="0" err="1">
                <a:latin typeface="UTM Avo" panose="02040603050506020204" pitchFamily="18"/>
              </a:rPr>
              <a:t>Vẽ</a:t>
            </a:r>
            <a:r>
              <a:rPr lang="en-US" sz="2400" b="1" dirty="0">
                <a:latin typeface="UTM Avo" panose="02040603050506020204" pitchFamily="18"/>
              </a:rPr>
              <a:t> </a:t>
            </a:r>
            <a:r>
              <a:rPr lang="en-US" sz="2400" b="1" dirty="0" err="1">
                <a:latin typeface="UTM Avo" panose="02040603050506020204" pitchFamily="18"/>
              </a:rPr>
              <a:t>hai</a:t>
            </a:r>
            <a:r>
              <a:rPr lang="en-US" sz="2400" b="1" dirty="0">
                <a:latin typeface="UTM Avo" panose="02040603050506020204" pitchFamily="18"/>
              </a:rPr>
              <a:t> </a:t>
            </a:r>
            <a:r>
              <a:rPr lang="en-US" sz="2400" b="1" dirty="0" err="1">
                <a:latin typeface="UTM Avo" panose="02040603050506020204" pitchFamily="18"/>
              </a:rPr>
              <a:t>đường</a:t>
            </a:r>
            <a:r>
              <a:rPr lang="en-US" sz="2400" b="1" dirty="0">
                <a:latin typeface="UTM Avo" panose="02040603050506020204" pitchFamily="18"/>
              </a:rPr>
              <a:t> </a:t>
            </a:r>
            <a:r>
              <a:rPr lang="en-US" sz="2400" b="1" dirty="0" err="1">
                <a:latin typeface="UTM Avo" panose="02040603050506020204" pitchFamily="18"/>
              </a:rPr>
              <a:t>thẳng</a:t>
            </a:r>
            <a:r>
              <a:rPr lang="en-US" sz="2400" b="1" dirty="0">
                <a:latin typeface="UTM Avo" panose="02040603050506020204" pitchFamily="18"/>
              </a:rPr>
              <a:t> </a:t>
            </a:r>
            <a:r>
              <a:rPr lang="en-US" sz="2400" b="1" dirty="0" err="1">
                <a:latin typeface="UTM Avo" panose="02040603050506020204" pitchFamily="18"/>
              </a:rPr>
              <a:t>vuông</a:t>
            </a:r>
            <a:r>
              <a:rPr lang="en-US" sz="2400" b="1" dirty="0">
                <a:latin typeface="UTM Avo" panose="02040603050506020204" pitchFamily="18"/>
              </a:rPr>
              <a:t> </a:t>
            </a:r>
            <a:r>
              <a:rPr lang="en-US" sz="2400" b="1" dirty="0" err="1">
                <a:latin typeface="UTM Avo" panose="02040603050506020204" pitchFamily="18"/>
              </a:rPr>
              <a:t>góc</a:t>
            </a:r>
            <a:r>
              <a:rPr lang="en-US" sz="2400" b="1" dirty="0">
                <a:latin typeface="UTM Avo" panose="02040603050506020204" pitchFamily="18"/>
              </a:rPr>
              <a:t> – </a:t>
            </a:r>
            <a:r>
              <a:rPr lang="en-US" sz="2400" b="1" dirty="0" err="1">
                <a:latin typeface="UTM Avo" panose="02040603050506020204" pitchFamily="18"/>
              </a:rPr>
              <a:t>Tiết</a:t>
            </a:r>
            <a:r>
              <a:rPr lang="en-US" sz="2400" b="1" dirty="0">
                <a:latin typeface="UTM Avo" panose="02040603050506020204" pitchFamily="18"/>
              </a:rPr>
              <a:t> 2</a:t>
            </a:r>
          </a:p>
        </p:txBody>
      </p:sp>
    </p:spTree>
    <p:extLst>
      <p:ext uri="{BB962C8B-B14F-4D97-AF65-F5344CB8AC3E}">
        <p14:creationId xmlns:p14="http://schemas.microsoft.com/office/powerpoint/2010/main" val="47784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BBE123-7EB7-F8EF-FE93-08EE980BC898}"/>
              </a:ext>
            </a:extLst>
          </p:cNvPr>
          <p:cNvGrpSpPr/>
          <p:nvPr/>
        </p:nvGrpSpPr>
        <p:grpSpPr>
          <a:xfrm>
            <a:off x="4727728" y="3010718"/>
            <a:ext cx="2736543" cy="1674349"/>
            <a:chOff x="309542" y="967667"/>
            <a:chExt cx="2878585" cy="1674349"/>
          </a:xfrm>
        </p:grpSpPr>
        <p:pic>
          <p:nvPicPr>
            <p:cNvPr id="5" name="Picture 4">
              <a:hlinkClick r:id="rId3"/>
              <a:extLst>
                <a:ext uri="{FF2B5EF4-FFF2-40B4-BE49-F238E27FC236}">
                  <a16:creationId xmlns:a16="http://schemas.microsoft.com/office/drawing/2014/main" id="{DA91DD1F-EB0A-557A-8651-452737B26B1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6" name="TextBox 5">
              <a:extLst>
                <a:ext uri="{FF2B5EF4-FFF2-40B4-BE49-F238E27FC236}">
                  <a16:creationId xmlns:a16="http://schemas.microsoft.com/office/drawing/2014/main" id="{3766EB6B-D8B5-EFF5-94FA-80BE38D6C2CC}"/>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842772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85;p1">
            <a:extLst>
              <a:ext uri="{FF2B5EF4-FFF2-40B4-BE49-F238E27FC236}">
                <a16:creationId xmlns:a16="http://schemas.microsoft.com/office/drawing/2014/main" id="{6239DC95-0E39-51A2-CC25-4A5F05007ABF}"/>
              </a:ext>
            </a:extLst>
          </p:cNvPr>
          <p:cNvSpPr/>
          <p:nvPr/>
        </p:nvSpPr>
        <p:spPr>
          <a:xfrm>
            <a:off x="4775418"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UTM Avo" panose="02040603050506020204" pitchFamily="18" charset="0"/>
              <a:ea typeface="Calibri"/>
              <a:cs typeface="Calibri"/>
              <a:sym typeface="Calibri"/>
            </a:endParaRPr>
          </a:p>
        </p:txBody>
      </p:sp>
      <p:sp>
        <p:nvSpPr>
          <p:cNvPr id="5" name="Google Shape;86;p1">
            <a:extLst>
              <a:ext uri="{FF2B5EF4-FFF2-40B4-BE49-F238E27FC236}">
                <a16:creationId xmlns:a16="http://schemas.microsoft.com/office/drawing/2014/main" id="{312F9DBA-AF38-3E6F-0832-79D403067210}"/>
              </a:ext>
            </a:extLst>
          </p:cNvPr>
          <p:cNvSpPr txBox="1"/>
          <p:nvPr/>
        </p:nvSpPr>
        <p:spPr>
          <a:xfrm>
            <a:off x="454403" y="574846"/>
            <a:ext cx="11367083" cy="147728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Để kết nối cộng đồng giáo viên và nhận thêm nhiều tài liệu giảng dạy, </a:t>
            </a:r>
            <a:endParaRPr kumimoji="0" sz="1800" b="0" i="0" u="none" strike="noStrike" kern="1200" cap="none" spc="0" normalizeH="0" baseline="0" noProof="0">
              <a:ln>
                <a:noFill/>
              </a:ln>
              <a:solidFill>
                <a:prstClr val="black"/>
              </a:solidFill>
              <a:effectLst/>
              <a:uLnTx/>
              <a:uFillTx/>
              <a:latin typeface="UTM Avo" panose="020406030505060202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mời quý thầy cô tham gia Group Facebook</a:t>
            </a:r>
            <a:endParaRPr kumimoji="0" sz="1800" b="0" i="0" u="none" strike="noStrike" kern="1200" cap="none" spc="0" normalizeH="0" baseline="0" noProof="0">
              <a:ln>
                <a:noFill/>
              </a:ln>
              <a:solidFill>
                <a:prstClr val="black"/>
              </a:solidFill>
              <a:effectLst/>
              <a:uLnTx/>
              <a:uFillTx/>
              <a:latin typeface="UTM Avo" panose="020406030505060202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theo đường link:  </a:t>
            </a:r>
            <a:endParaRPr kumimoji="0" sz="1800" b="0" i="0" u="none" strike="noStrike" kern="1200" cap="none" spc="0" normalizeH="0" baseline="0" noProof="0">
              <a:ln>
                <a:noFill/>
              </a:ln>
              <a:solidFill>
                <a:prstClr val="black"/>
              </a:solidFill>
              <a:effectLst/>
              <a:uLnTx/>
              <a:uFillTx/>
              <a:latin typeface="UTM Avo" panose="02040603050506020204" pitchFamily="18" charset="0"/>
            </a:endParaRPr>
          </a:p>
        </p:txBody>
      </p:sp>
      <p:sp>
        <p:nvSpPr>
          <p:cNvPr id="6" name="Google Shape;87;p1">
            <a:extLst>
              <a:ext uri="{FF2B5EF4-FFF2-40B4-BE49-F238E27FC236}">
                <a16:creationId xmlns:a16="http://schemas.microsoft.com/office/drawing/2014/main" id="{2D63CBA8-A188-A5C4-8660-C1A7E085DC9F}"/>
              </a:ext>
            </a:extLst>
          </p:cNvPr>
          <p:cNvSpPr/>
          <p:nvPr/>
        </p:nvSpPr>
        <p:spPr>
          <a:xfrm>
            <a:off x="2441908" y="2000034"/>
            <a:ext cx="7407478" cy="461665"/>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UTM Avo" panose="02040603050506020204" pitchFamily="18" charset="0"/>
              <a:ea typeface="Calibri"/>
              <a:cs typeface="Calibri"/>
              <a:sym typeface="Calibri"/>
            </a:endParaRPr>
          </a:p>
        </p:txBody>
      </p:sp>
      <p:sp>
        <p:nvSpPr>
          <p:cNvPr id="7" name="Google Shape;88;p1">
            <a:hlinkClick r:id="rId3"/>
            <a:extLst>
              <a:ext uri="{FF2B5EF4-FFF2-40B4-BE49-F238E27FC236}">
                <a16:creationId xmlns:a16="http://schemas.microsoft.com/office/drawing/2014/main" id="{E57769F8-F552-C8DA-8E8A-DDC3EC6203E2}"/>
              </a:ext>
            </a:extLst>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Hoc10 –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Đồng</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hành</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cùng</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giáo</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viên</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tiểu</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học</a:t>
            </a:r>
            <a:endParaRPr kumimoji="0" sz="1800" b="0" i="0" u="none" strike="noStrike" kern="1200" cap="none" spc="0" normalizeH="0" baseline="0" noProof="0" dirty="0">
              <a:ln>
                <a:noFill/>
              </a:ln>
              <a:solidFill>
                <a:prstClr val="black"/>
              </a:solidFill>
              <a:effectLst/>
              <a:uLnTx/>
              <a:uFillTx/>
              <a:latin typeface="UTM Avo" panose="02040603050506020204" pitchFamily="18" charset="0"/>
            </a:endParaRPr>
          </a:p>
        </p:txBody>
      </p:sp>
      <p:sp>
        <p:nvSpPr>
          <p:cNvPr id="8" name="Google Shape;89;p1">
            <a:extLst>
              <a:ext uri="{FF2B5EF4-FFF2-40B4-BE49-F238E27FC236}">
                <a16:creationId xmlns:a16="http://schemas.microsoft.com/office/drawing/2014/main" id="{7EF84C48-1423-0E07-165D-E3FA4EEE6634}"/>
              </a:ext>
            </a:extLst>
          </p:cNvPr>
          <p:cNvSpPr txBox="1"/>
          <p:nvPr/>
        </p:nvSpPr>
        <p:spPr>
          <a:xfrm>
            <a:off x="4011326" y="2381351"/>
            <a:ext cx="4321723" cy="55395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Hoặc truy cập qua QR code</a:t>
            </a:r>
            <a:endParaRPr kumimoji="0" sz="1800" b="0" i="0" u="none" strike="noStrike" kern="1200" cap="none" spc="0" normalizeH="0" baseline="0" noProof="0">
              <a:ln>
                <a:noFill/>
              </a:ln>
              <a:solidFill>
                <a:prstClr val="black"/>
              </a:solidFill>
              <a:effectLst/>
              <a:uLnTx/>
              <a:uFillTx/>
              <a:latin typeface="UTM Avo" panose="02040603050506020204" pitchFamily="18" charset="0"/>
            </a:endParaRPr>
          </a:p>
        </p:txBody>
      </p:sp>
      <p:pic>
        <p:nvPicPr>
          <p:cNvPr id="9" name="Google Shape;90;p1" descr="Ngón Trỏ, ngón tay, Máy tính Biểu tượng Tay - tay png tải về - Miễn phí  trong suốt Tay png Tải về.">
            <a:extLst>
              <a:ext uri="{FF2B5EF4-FFF2-40B4-BE49-F238E27FC236}">
                <a16:creationId xmlns:a16="http://schemas.microsoft.com/office/drawing/2014/main" id="{48BDCDB7-7169-BE3D-D202-AFAF2BB1AA97}"/>
              </a:ext>
            </a:extLst>
          </p:cNvPr>
          <p:cNvPicPr preferRelativeResize="0"/>
          <p:nvPr/>
        </p:nvPicPr>
        <p:blipFill rotWithShape="1">
          <a:blip r:embed="rId4">
            <a:alphaModFix/>
          </a:blip>
          <a:srcRect/>
          <a:stretch/>
        </p:blipFill>
        <p:spPr>
          <a:xfrm rot="-5400000">
            <a:off x="5679086" y="2851979"/>
            <a:ext cx="1053311" cy="749021"/>
          </a:xfrm>
          <a:prstGeom prst="rect">
            <a:avLst/>
          </a:prstGeom>
          <a:noFill/>
          <a:ln>
            <a:noFill/>
          </a:ln>
        </p:spPr>
      </p:pic>
      <p:pic>
        <p:nvPicPr>
          <p:cNvPr id="10" name="Google Shape;91;p1">
            <a:extLst>
              <a:ext uri="{FF2B5EF4-FFF2-40B4-BE49-F238E27FC236}">
                <a16:creationId xmlns:a16="http://schemas.microsoft.com/office/drawing/2014/main" id="{90111135-4929-E613-5CA2-ABDE28095342}"/>
              </a:ext>
            </a:extLst>
          </p:cNvPr>
          <p:cNvPicPr preferRelativeResize="0"/>
          <p:nvPr/>
        </p:nvPicPr>
        <p:blipFill rotWithShape="1">
          <a:blip r:embed="rId5">
            <a:alphaModFix/>
          </a:blip>
          <a:srcRect/>
          <a:stretch/>
        </p:blipFill>
        <p:spPr>
          <a:xfrm>
            <a:off x="4905420" y="3722149"/>
            <a:ext cx="2684532" cy="2684532"/>
          </a:xfrm>
          <a:prstGeom prst="roundRect">
            <a:avLst>
              <a:gd name="adj" fmla="val 12957"/>
            </a:avLst>
          </a:prstGeom>
          <a:noFill/>
          <a:ln>
            <a:noFill/>
          </a:ln>
        </p:spPr>
      </p:pic>
    </p:spTree>
    <p:extLst>
      <p:ext uri="{BB962C8B-B14F-4D97-AF65-F5344CB8AC3E}">
        <p14:creationId xmlns:p14="http://schemas.microsoft.com/office/powerpoint/2010/main" val="2175985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6AE680-26AF-EB4A-4E31-341F375F2EBD}"/>
              </a:ext>
            </a:extLst>
          </p:cNvPr>
          <p:cNvSpPr/>
          <p:nvPr/>
        </p:nvSpPr>
        <p:spPr>
          <a:xfrm>
            <a:off x="5904411" y="2965269"/>
            <a:ext cx="6287589" cy="3892731"/>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3" name="Picture 2">
            <a:extLst>
              <a:ext uri="{FF2B5EF4-FFF2-40B4-BE49-F238E27FC236}">
                <a16:creationId xmlns:a16="http://schemas.microsoft.com/office/drawing/2014/main" id="{1301A711-FCBA-18B1-20BD-2248A1CEB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851" y="1543649"/>
            <a:ext cx="2692400" cy="2692400"/>
          </a:xfrm>
          <a:prstGeom prst="rect">
            <a:avLst/>
          </a:prstGeom>
        </p:spPr>
      </p:pic>
      <p:sp>
        <p:nvSpPr>
          <p:cNvPr id="4" name="Rounded Rectangular Callout 3">
            <a:extLst>
              <a:ext uri="{FF2B5EF4-FFF2-40B4-BE49-F238E27FC236}">
                <a16:creationId xmlns:a16="http://schemas.microsoft.com/office/drawing/2014/main" id="{A2F8873D-E0F3-9419-ECAD-C6EB63BC09E7}"/>
              </a:ext>
            </a:extLst>
          </p:cNvPr>
          <p:cNvSpPr/>
          <p:nvPr/>
        </p:nvSpPr>
        <p:spPr>
          <a:xfrm>
            <a:off x="3492157" y="1817914"/>
            <a:ext cx="4824507" cy="2143871"/>
          </a:xfrm>
          <a:prstGeom prst="wedgeRoundRectCallout">
            <a:avLst>
              <a:gd name="adj1" fmla="val -59374"/>
              <a:gd name="adj2" fmla="val -16553"/>
              <a:gd name="adj3" fmla="val 16667"/>
            </a:avLst>
          </a:prstGeom>
          <a:solidFill>
            <a:schemeClr val="accent6">
              <a:lumMod val="20000"/>
              <a:lumOff val="80000"/>
            </a:schemeClr>
          </a:solidFill>
          <a:ln w="25400" cap="flat" cmpd="sng" algn="ctr">
            <a:solidFill>
              <a:srgbClr val="191919"/>
            </a:solidFill>
            <a:prstDash val="lgDash"/>
          </a:ln>
          <a:effectLst/>
        </p:spPr>
        <p:txBody>
          <a:bodyPr rtlCol="0" anchor="ctr"/>
          <a:lstStyle/>
          <a:p>
            <a:pPr algn="ctr" defTabSz="609630">
              <a:lnSpc>
                <a:spcPct val="150000"/>
              </a:lnSpc>
              <a:buClrTx/>
              <a:defRPr/>
            </a:pPr>
            <a:endParaRPr lang="en-US" sz="2800" dirty="0">
              <a:solidFill>
                <a:schemeClr val="tx1"/>
              </a:solidFill>
              <a:latin typeface="UTM Avo" panose="02040603050506020204" pitchFamily="18"/>
              <a:ea typeface="Cambria Math" panose="02040503050406030204" pitchFamily="18" charset="0"/>
            </a:endParaRPr>
          </a:p>
        </p:txBody>
      </p:sp>
      <p:sp>
        <p:nvSpPr>
          <p:cNvPr id="5" name="Rectangle 4">
            <a:extLst>
              <a:ext uri="{FF2B5EF4-FFF2-40B4-BE49-F238E27FC236}">
                <a16:creationId xmlns:a16="http://schemas.microsoft.com/office/drawing/2014/main" id="{69992F08-C564-1377-62FE-5AE35C45F720}"/>
              </a:ext>
            </a:extLst>
          </p:cNvPr>
          <p:cNvSpPr/>
          <p:nvPr/>
        </p:nvSpPr>
        <p:spPr>
          <a:xfrm>
            <a:off x="3586660" y="7290922"/>
            <a:ext cx="4814390" cy="1121846"/>
          </a:xfrm>
          <a:prstGeom prst="rect">
            <a:avLst/>
          </a:prstGeom>
        </p:spPr>
        <p:txBody>
          <a:bodyPr wrap="square">
            <a:spAutoFit/>
          </a:bodyPr>
          <a:lstStyle/>
          <a:p>
            <a:pPr lvl="0" algn="ctr">
              <a:lnSpc>
                <a:spcPct val="150000"/>
              </a:lnSpc>
              <a:buClrTx/>
              <a:defRPr/>
            </a:pPr>
            <a:r>
              <a:rPr lang="en-US" sz="2400" dirty="0" err="1">
                <a:latin typeface="UTM Avo" panose="02040603050506020204" pitchFamily="18"/>
                <a:ea typeface="Cambria Math" panose="02040503050406030204" pitchFamily="18" charset="0"/>
              </a:rPr>
              <a:t>Em</a:t>
            </a:r>
            <a:r>
              <a:rPr lang="en-US" sz="2400" dirty="0">
                <a:latin typeface="UTM Avo" panose="02040603050506020204" pitchFamily="18"/>
                <a:ea typeface="Cambria Math" panose="02040503050406030204" pitchFamily="18" charset="0"/>
              </a:rPr>
              <a:t> </a:t>
            </a:r>
            <a:r>
              <a:rPr lang="en-US" sz="2400" dirty="0" err="1">
                <a:latin typeface="UTM Avo" panose="02040603050506020204" pitchFamily="18"/>
                <a:ea typeface="Cambria Math" panose="02040503050406030204" pitchFamily="18" charset="0"/>
              </a:rPr>
              <a:t>hãy</a:t>
            </a:r>
            <a:r>
              <a:rPr lang="en-US" sz="2400" dirty="0">
                <a:latin typeface="UTM Avo" panose="02040603050506020204" pitchFamily="18"/>
                <a:ea typeface="Cambria Math" panose="02040503050406030204" pitchFamily="18" charset="0"/>
              </a:rPr>
              <a:t> </a:t>
            </a:r>
            <a:r>
              <a:rPr lang="en-US" sz="2400" dirty="0" err="1">
                <a:latin typeface="UTM Avo" panose="02040603050506020204" pitchFamily="18"/>
                <a:ea typeface="Cambria Math" panose="02040503050406030204" pitchFamily="18" charset="0"/>
              </a:rPr>
              <a:t>nêu</a:t>
            </a:r>
            <a:r>
              <a:rPr lang="en-US" sz="2400" dirty="0">
                <a:latin typeface="UTM Avo" panose="02040603050506020204" pitchFamily="18"/>
                <a:ea typeface="Cambria Math" panose="02040503050406030204" pitchFamily="18" charset="0"/>
              </a:rPr>
              <a:t> </a:t>
            </a:r>
            <a:r>
              <a:rPr lang="en-US" sz="2400" dirty="0" err="1">
                <a:latin typeface="UTM Avo" panose="02040603050506020204" pitchFamily="18"/>
                <a:ea typeface="Cambria Math" panose="02040503050406030204" pitchFamily="18" charset="0"/>
              </a:rPr>
              <a:t>lại</a:t>
            </a:r>
            <a:r>
              <a:rPr lang="en-US" sz="2400" dirty="0">
                <a:latin typeface="UTM Avo" panose="02040603050506020204" pitchFamily="18"/>
                <a:ea typeface="Cambria Math" panose="02040503050406030204" pitchFamily="18" charset="0"/>
              </a:rPr>
              <a:t> </a:t>
            </a:r>
            <a:r>
              <a:rPr lang="en-US" sz="2400" dirty="0" err="1">
                <a:latin typeface="UTM Avo" panose="02040603050506020204" pitchFamily="18"/>
                <a:ea typeface="Cambria Math" panose="02040503050406030204" pitchFamily="18" charset="0"/>
              </a:rPr>
              <a:t>cách</a:t>
            </a:r>
            <a:r>
              <a:rPr lang="en-US" sz="2400" dirty="0">
                <a:latin typeface="UTM Avo" panose="02040603050506020204" pitchFamily="18"/>
                <a:ea typeface="Cambria Math" panose="02040503050406030204" pitchFamily="18" charset="0"/>
              </a:rPr>
              <a:t> </a:t>
            </a:r>
            <a:r>
              <a:rPr lang="en-US" sz="2400" dirty="0" err="1">
                <a:latin typeface="UTM Avo" panose="02040603050506020204" pitchFamily="18"/>
                <a:ea typeface="Cambria Math" panose="02040503050406030204" pitchFamily="18" charset="0"/>
              </a:rPr>
              <a:t>dùng</a:t>
            </a:r>
            <a:r>
              <a:rPr lang="en-US" sz="2400" dirty="0">
                <a:latin typeface="UTM Avo" panose="02040603050506020204" pitchFamily="18"/>
                <a:ea typeface="Cambria Math" panose="02040503050406030204" pitchFamily="18" charset="0"/>
              </a:rPr>
              <a:t> ê </a:t>
            </a:r>
            <a:r>
              <a:rPr lang="en-US" sz="2400" dirty="0" err="1">
                <a:latin typeface="UTM Avo" panose="02040603050506020204" pitchFamily="18"/>
                <a:ea typeface="Cambria Math" panose="02040503050406030204" pitchFamily="18" charset="0"/>
              </a:rPr>
              <a:t>ke</a:t>
            </a:r>
            <a:r>
              <a:rPr lang="en-US" sz="2400" dirty="0">
                <a:latin typeface="UTM Avo" panose="02040603050506020204" pitchFamily="18"/>
                <a:ea typeface="Cambria Math" panose="02040503050406030204" pitchFamily="18" charset="0"/>
              </a:rPr>
              <a:t> </a:t>
            </a:r>
            <a:r>
              <a:rPr lang="en-US" sz="2400" dirty="0" err="1">
                <a:latin typeface="UTM Avo" panose="02040603050506020204" pitchFamily="18"/>
                <a:ea typeface="Cambria Math" panose="02040503050406030204" pitchFamily="18" charset="0"/>
              </a:rPr>
              <a:t>để</a:t>
            </a:r>
            <a:r>
              <a:rPr lang="en-US" sz="2400" dirty="0">
                <a:latin typeface="UTM Avo" panose="02040603050506020204" pitchFamily="18"/>
                <a:ea typeface="Cambria Math" panose="02040503050406030204" pitchFamily="18" charset="0"/>
              </a:rPr>
              <a:t> </a:t>
            </a:r>
            <a:r>
              <a:rPr lang="en-US" sz="2400" dirty="0" err="1">
                <a:latin typeface="UTM Avo" panose="02040603050506020204" pitchFamily="18"/>
                <a:ea typeface="Cambria Math" panose="02040503050406030204" pitchFamily="18" charset="0"/>
              </a:rPr>
              <a:t>kiểm</a:t>
            </a:r>
            <a:r>
              <a:rPr lang="en-US" sz="2400" dirty="0">
                <a:latin typeface="UTM Avo" panose="02040603050506020204" pitchFamily="18"/>
                <a:ea typeface="Cambria Math" panose="02040503050406030204" pitchFamily="18" charset="0"/>
              </a:rPr>
              <a:t> </a:t>
            </a:r>
            <a:r>
              <a:rPr lang="en-US" sz="2400" dirty="0" err="1">
                <a:latin typeface="UTM Avo" panose="02040603050506020204" pitchFamily="18"/>
                <a:ea typeface="Cambria Math" panose="02040503050406030204" pitchFamily="18" charset="0"/>
              </a:rPr>
              <a:t>tra</a:t>
            </a:r>
            <a:r>
              <a:rPr lang="en-US" sz="2400" dirty="0">
                <a:latin typeface="UTM Avo" panose="02040603050506020204" pitchFamily="18"/>
                <a:ea typeface="Cambria Math" panose="02040503050406030204" pitchFamily="18" charset="0"/>
              </a:rPr>
              <a:t> </a:t>
            </a:r>
            <a:r>
              <a:rPr lang="en-US" sz="2400" dirty="0" err="1">
                <a:latin typeface="UTM Avo" panose="02040603050506020204" pitchFamily="18"/>
                <a:ea typeface="Cambria Math" panose="02040503050406030204" pitchFamily="18" charset="0"/>
              </a:rPr>
              <a:t>góc</a:t>
            </a:r>
            <a:r>
              <a:rPr lang="en-US" sz="2400" dirty="0">
                <a:latin typeface="UTM Avo" panose="02040603050506020204" pitchFamily="18"/>
                <a:ea typeface="Cambria Math" panose="02040503050406030204" pitchFamily="18" charset="0"/>
              </a:rPr>
              <a:t> </a:t>
            </a:r>
            <a:r>
              <a:rPr lang="en-US" sz="2400" dirty="0" err="1">
                <a:latin typeface="UTM Avo" panose="02040603050506020204" pitchFamily="18"/>
                <a:ea typeface="Cambria Math" panose="02040503050406030204" pitchFamily="18" charset="0"/>
              </a:rPr>
              <a:t>vuông</a:t>
            </a:r>
            <a:r>
              <a:rPr lang="en-US" sz="2400" dirty="0">
                <a:latin typeface="UTM Avo" panose="02040603050506020204" pitchFamily="18"/>
                <a:ea typeface="Cambria Math" panose="02040503050406030204" pitchFamily="18" charset="0"/>
              </a:rPr>
              <a:t> </a:t>
            </a:r>
          </a:p>
        </p:txBody>
      </p:sp>
      <p:grpSp>
        <p:nvGrpSpPr>
          <p:cNvPr id="6" name="Group 5">
            <a:extLst>
              <a:ext uri="{FF2B5EF4-FFF2-40B4-BE49-F238E27FC236}">
                <a16:creationId xmlns:a16="http://schemas.microsoft.com/office/drawing/2014/main" id="{05984AAD-9F2D-B302-C33D-BB4AD1FDB68A}"/>
              </a:ext>
            </a:extLst>
          </p:cNvPr>
          <p:cNvGrpSpPr/>
          <p:nvPr/>
        </p:nvGrpSpPr>
        <p:grpSpPr>
          <a:xfrm>
            <a:off x="4811614" y="1736960"/>
            <a:ext cx="2057401" cy="2108312"/>
            <a:chOff x="8166688" y="2268175"/>
            <a:chExt cx="4038600" cy="4041379"/>
          </a:xfrm>
        </p:grpSpPr>
        <p:pic>
          <p:nvPicPr>
            <p:cNvPr id="7" name="Picture 6">
              <a:extLst>
                <a:ext uri="{FF2B5EF4-FFF2-40B4-BE49-F238E27FC236}">
                  <a16:creationId xmlns:a16="http://schemas.microsoft.com/office/drawing/2014/main" id="{D14DF04B-2A50-255C-518C-99308544A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2782" y="2268175"/>
              <a:ext cx="2406415" cy="3388320"/>
            </a:xfrm>
            <a:prstGeom prst="rect">
              <a:avLst/>
            </a:prstGeom>
          </p:spPr>
        </p:pic>
        <p:sp>
          <p:nvSpPr>
            <p:cNvPr id="8" name="Rectangle 7">
              <a:extLst>
                <a:ext uri="{FF2B5EF4-FFF2-40B4-BE49-F238E27FC236}">
                  <a16:creationId xmlns:a16="http://schemas.microsoft.com/office/drawing/2014/main" id="{D2BA257C-26E4-C9E4-B431-7206334BE1E3}"/>
                </a:ext>
              </a:extLst>
            </p:cNvPr>
            <p:cNvSpPr/>
            <p:nvPr/>
          </p:nvSpPr>
          <p:spPr>
            <a:xfrm>
              <a:off x="8166688" y="5208522"/>
              <a:ext cx="4038600" cy="1101032"/>
            </a:xfrm>
            <a:prstGeom prst="rect">
              <a:avLst/>
            </a:prstGeom>
          </p:spPr>
          <p:txBody>
            <a:bodyPr wrap="square">
              <a:spAutoFit/>
            </a:bodyPr>
            <a:lstStyle/>
            <a:p>
              <a:pPr lvl="0" algn="ctr">
                <a:lnSpc>
                  <a:spcPct val="150000"/>
                </a:lnSpc>
                <a:buClrTx/>
                <a:defRPr/>
              </a:pPr>
              <a:r>
                <a:rPr lang="en-US" sz="2400" b="1" dirty="0" err="1">
                  <a:latin typeface="UTM Avo" panose="02040603050506020204" pitchFamily="18"/>
                  <a:ea typeface="Cambria Math" panose="02040503050406030204" pitchFamily="18" charset="0"/>
                </a:rPr>
                <a:t>Cái</a:t>
              </a:r>
              <a:r>
                <a:rPr lang="en-US" sz="2400" b="1" dirty="0">
                  <a:latin typeface="UTM Avo" panose="02040603050506020204" pitchFamily="18"/>
                  <a:ea typeface="Cambria Math" panose="02040503050406030204" pitchFamily="18" charset="0"/>
                </a:rPr>
                <a:t> ê </a:t>
              </a:r>
              <a:r>
                <a:rPr lang="en-US" sz="2400" b="1" dirty="0" err="1">
                  <a:latin typeface="UTM Avo" panose="02040603050506020204" pitchFamily="18"/>
                  <a:ea typeface="Cambria Math" panose="02040503050406030204" pitchFamily="18" charset="0"/>
                </a:rPr>
                <a:t>ke</a:t>
              </a:r>
              <a:endParaRPr lang="en-US" sz="2400" b="1" dirty="0">
                <a:latin typeface="UTM Avo" panose="02040603050506020204" pitchFamily="18"/>
                <a:ea typeface="Cambria Math" panose="02040503050406030204" pitchFamily="18" charset="0"/>
              </a:endParaRPr>
            </a:p>
          </p:txBody>
        </p:sp>
      </p:grpSp>
      <p:sp>
        <p:nvSpPr>
          <p:cNvPr id="9" name="Rectangle 8">
            <a:extLst>
              <a:ext uri="{FF2B5EF4-FFF2-40B4-BE49-F238E27FC236}">
                <a16:creationId xmlns:a16="http://schemas.microsoft.com/office/drawing/2014/main" id="{9A9A8EED-3942-A569-462E-9C5534C3E2A4}"/>
              </a:ext>
            </a:extLst>
          </p:cNvPr>
          <p:cNvSpPr/>
          <p:nvPr/>
        </p:nvSpPr>
        <p:spPr>
          <a:xfrm>
            <a:off x="4274252" y="4289639"/>
            <a:ext cx="1234056" cy="574388"/>
          </a:xfrm>
          <a:prstGeom prst="rect">
            <a:avLst/>
          </a:prstGeom>
        </p:spPr>
        <p:txBody>
          <a:bodyPr wrap="none">
            <a:spAutoFit/>
          </a:bodyPr>
          <a:lstStyle/>
          <a:p>
            <a:pPr algn="ctr">
              <a:lnSpc>
                <a:spcPct val="150000"/>
              </a:lnSpc>
            </a:pPr>
            <a:r>
              <a:rPr lang="en-US" sz="2400" b="1" u="sng" dirty="0" err="1">
                <a:solidFill>
                  <a:srgbClr val="C00000"/>
                </a:solidFill>
                <a:latin typeface="UTM Avo" panose="02040603050506020204" pitchFamily="18"/>
                <a:ea typeface="Cambria Math" panose="02040503050406030204" pitchFamily="18" charset="0"/>
              </a:rPr>
              <a:t>Trả</a:t>
            </a:r>
            <a:r>
              <a:rPr lang="en-US" sz="2400" b="1" u="sng" dirty="0">
                <a:solidFill>
                  <a:srgbClr val="C00000"/>
                </a:solidFill>
                <a:latin typeface="UTM Avo" panose="02040603050506020204" pitchFamily="18"/>
                <a:ea typeface="Cambria Math" panose="02040503050406030204" pitchFamily="18" charset="0"/>
              </a:rPr>
              <a:t> </a:t>
            </a:r>
            <a:r>
              <a:rPr lang="en-US" sz="2400" b="1" u="sng" dirty="0" err="1">
                <a:solidFill>
                  <a:srgbClr val="C00000"/>
                </a:solidFill>
                <a:latin typeface="UTM Avo" panose="02040603050506020204" pitchFamily="18"/>
                <a:ea typeface="Cambria Math" panose="02040503050406030204" pitchFamily="18" charset="0"/>
              </a:rPr>
              <a:t>lời</a:t>
            </a:r>
            <a:r>
              <a:rPr lang="en-US" sz="2400" b="1" u="sng" dirty="0">
                <a:solidFill>
                  <a:srgbClr val="C00000"/>
                </a:solidFill>
                <a:latin typeface="UTM Avo" panose="02040603050506020204" pitchFamily="18"/>
                <a:ea typeface="Cambria Math" panose="02040503050406030204" pitchFamily="18" charset="0"/>
              </a:rPr>
              <a:t>:</a:t>
            </a:r>
          </a:p>
        </p:txBody>
      </p:sp>
      <p:sp>
        <p:nvSpPr>
          <p:cNvPr id="10" name="Rectangle 9">
            <a:extLst>
              <a:ext uri="{FF2B5EF4-FFF2-40B4-BE49-F238E27FC236}">
                <a16:creationId xmlns:a16="http://schemas.microsoft.com/office/drawing/2014/main" id="{A0058363-4441-9971-1DD0-6029465EC072}"/>
              </a:ext>
            </a:extLst>
          </p:cNvPr>
          <p:cNvSpPr/>
          <p:nvPr/>
        </p:nvSpPr>
        <p:spPr>
          <a:xfrm>
            <a:off x="618851" y="4851097"/>
            <a:ext cx="8544859" cy="1675843"/>
          </a:xfrm>
          <a:prstGeom prst="rect">
            <a:avLst/>
          </a:prstGeom>
        </p:spPr>
        <p:txBody>
          <a:bodyPr wrap="square">
            <a:spAutoFit/>
          </a:bodyPr>
          <a:lstStyle/>
          <a:p>
            <a:pPr algn="just">
              <a:lnSpc>
                <a:spcPct val="150000"/>
              </a:lnSpc>
            </a:pPr>
            <a:r>
              <a:rPr lang="vi-VN" sz="2400" dirty="0">
                <a:solidFill>
                  <a:srgbClr val="040C28"/>
                </a:solidFill>
                <a:latin typeface="UTM Avo" panose="02040603050506020204" pitchFamily="18"/>
                <a:ea typeface="Cambria Math" panose="02040503050406030204" pitchFamily="18" charset="0"/>
              </a:rPr>
              <a:t>Đặt ê ke sao cho đỉnh góc vuông của ê ke trùng với đỉnh của góc cần kiểm tra.</a:t>
            </a:r>
            <a:r>
              <a:rPr lang="vi-VN" sz="2400" dirty="0">
                <a:solidFill>
                  <a:srgbClr val="202124"/>
                </a:solidFill>
                <a:latin typeface="UTM Avo" panose="02040603050506020204" pitchFamily="18"/>
                <a:ea typeface="Cambria Math" panose="02040503050406030204" pitchFamily="18" charset="0"/>
              </a:rPr>
              <a:t> </a:t>
            </a:r>
            <a:r>
              <a:rPr lang="vi-VN" sz="2400" dirty="0">
                <a:solidFill>
                  <a:srgbClr val="040C28"/>
                </a:solidFill>
                <a:latin typeface="UTM Avo" panose="02040603050506020204" pitchFamily="18"/>
                <a:ea typeface="Cambria Math" panose="02040503050406030204" pitchFamily="18" charset="0"/>
              </a:rPr>
              <a:t>Nếu hai cạnh của ê ke trùng với hai cạnh của góc thì góc đó là góc vuông</a:t>
            </a:r>
            <a:r>
              <a:rPr lang="en-US" sz="2400" dirty="0">
                <a:solidFill>
                  <a:srgbClr val="040C28"/>
                </a:solidFill>
                <a:latin typeface="UTM Avo" panose="02040603050506020204" pitchFamily="18"/>
                <a:ea typeface="Cambria Math" panose="02040503050406030204" pitchFamily="18" charset="0"/>
              </a:rPr>
              <a:t>.</a:t>
            </a:r>
            <a:endParaRPr lang="en-US" sz="2400" dirty="0">
              <a:latin typeface="UTM Avo" panose="02040603050506020204" pitchFamily="18"/>
              <a:ea typeface="Cambria Math" panose="02040503050406030204" pitchFamily="18" charset="0"/>
            </a:endParaRPr>
          </a:p>
        </p:txBody>
      </p:sp>
      <p:grpSp>
        <p:nvGrpSpPr>
          <p:cNvPr id="11" name="Group 10">
            <a:extLst>
              <a:ext uri="{FF2B5EF4-FFF2-40B4-BE49-F238E27FC236}">
                <a16:creationId xmlns:a16="http://schemas.microsoft.com/office/drawing/2014/main" id="{06FEB598-4E9D-16DC-CB60-9588A7DF231B}"/>
              </a:ext>
            </a:extLst>
          </p:cNvPr>
          <p:cNvGrpSpPr/>
          <p:nvPr/>
        </p:nvGrpSpPr>
        <p:grpSpPr>
          <a:xfrm>
            <a:off x="9704366" y="4576833"/>
            <a:ext cx="1605280" cy="2027359"/>
            <a:chOff x="15316200" y="6474883"/>
            <a:chExt cx="2407920" cy="3041038"/>
          </a:xfrm>
        </p:grpSpPr>
        <p:pic>
          <p:nvPicPr>
            <p:cNvPr id="12" name="Picture 11">
              <a:extLst>
                <a:ext uri="{FF2B5EF4-FFF2-40B4-BE49-F238E27FC236}">
                  <a16:creationId xmlns:a16="http://schemas.microsoft.com/office/drawing/2014/main" id="{B69BEE0D-0C0A-561F-FBCA-6BBF9F88EC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6200" y="6474883"/>
              <a:ext cx="2109069" cy="3041038"/>
            </a:xfrm>
            <a:prstGeom prst="rect">
              <a:avLst/>
            </a:prstGeom>
          </p:spPr>
        </p:pic>
        <p:cxnSp>
          <p:nvCxnSpPr>
            <p:cNvPr id="13" name="Straight Connector 12">
              <a:extLst>
                <a:ext uri="{FF2B5EF4-FFF2-40B4-BE49-F238E27FC236}">
                  <a16:creationId xmlns:a16="http://schemas.microsoft.com/office/drawing/2014/main" id="{6D95595A-9594-30F6-C018-022358C73571}"/>
                </a:ext>
              </a:extLst>
            </p:cNvPr>
            <p:cNvCxnSpPr/>
            <p:nvPr/>
          </p:nvCxnSpPr>
          <p:spPr>
            <a:xfrm>
              <a:off x="15621000" y="6474883"/>
              <a:ext cx="0" cy="280734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8F48A0C-37EE-539D-09B3-A445250C5003}"/>
                </a:ext>
              </a:extLst>
            </p:cNvPr>
            <p:cNvCxnSpPr/>
            <p:nvPr/>
          </p:nvCxnSpPr>
          <p:spPr>
            <a:xfrm rot="5400000">
              <a:off x="16672560" y="8230665"/>
              <a:ext cx="0" cy="21031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6677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4" presetClass="path" presetSubtype="0" accel="50000" decel="50000" fill="hold" grpId="0" nodeType="clickEffect">
                                  <p:stCondLst>
                                    <p:cond delay="0"/>
                                  </p:stCondLst>
                                  <p:childTnLst>
                                    <p:animMotion origin="layout" path="M -1.38889E-7 -4.69463E-6 L -0.00217 -0.73534 " pathEditMode="relative" rAng="0" ptsTypes="AA">
                                      <p:cBhvr>
                                        <p:cTn id="16" dur="500" fill="hold"/>
                                        <p:tgtEl>
                                          <p:spTgt spid="5"/>
                                        </p:tgtEl>
                                        <p:attrNameLst>
                                          <p:attrName>ppt_x</p:attrName>
                                          <p:attrName>ppt_y</p:attrName>
                                        </p:attrNameLst>
                                      </p:cBhvr>
                                      <p:rCtr x="-113" y="-36767"/>
                                    </p:animMotion>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anim calcmode="lin" valueType="num">
                                      <p:cBhvr>
                                        <p:cTn id="22" dur="500" fill="hold"/>
                                        <p:tgtEl>
                                          <p:spTgt spid="10"/>
                                        </p:tgtEl>
                                        <p:attrNameLst>
                                          <p:attrName>ppt_x</p:attrName>
                                        </p:attrNameLst>
                                      </p:cBhvr>
                                      <p:tavLst>
                                        <p:tav tm="0">
                                          <p:val>
                                            <p:strVal val="#ppt_x"/>
                                          </p:val>
                                        </p:tav>
                                        <p:tav tm="100000">
                                          <p:val>
                                            <p:strVal val="#ppt_x"/>
                                          </p:val>
                                        </p:tav>
                                      </p:tavLst>
                                    </p:anim>
                                    <p:anim calcmode="lin" valueType="num">
                                      <p:cBhvr>
                                        <p:cTn id="23" dur="5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anim calcmode="lin" valueType="num">
                                      <p:cBhvr>
                                        <p:cTn id="27" dur="500" fill="hold"/>
                                        <p:tgtEl>
                                          <p:spTgt spid="9"/>
                                        </p:tgtEl>
                                        <p:attrNameLst>
                                          <p:attrName>ppt_x</p:attrName>
                                        </p:attrNameLst>
                                      </p:cBhvr>
                                      <p:tavLst>
                                        <p:tav tm="0">
                                          <p:val>
                                            <p:strVal val="#ppt_x"/>
                                          </p:val>
                                        </p:tav>
                                        <p:tav tm="100000">
                                          <p:val>
                                            <p:strVal val="#ppt_x"/>
                                          </p:val>
                                        </p:tav>
                                      </p:tavLst>
                                    </p:anim>
                                    <p:anim calcmode="lin" valueType="num">
                                      <p:cBhvr>
                                        <p:cTn id="28" dur="5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6AE680-26AF-EB4A-4E31-341F375F2EBD}"/>
              </a:ext>
            </a:extLst>
          </p:cNvPr>
          <p:cNvSpPr/>
          <p:nvPr/>
        </p:nvSpPr>
        <p:spPr>
          <a:xfrm>
            <a:off x="5904411" y="2965269"/>
            <a:ext cx="6287589" cy="3892731"/>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5" name="Picture 14">
            <a:extLst>
              <a:ext uri="{FF2B5EF4-FFF2-40B4-BE49-F238E27FC236}">
                <a16:creationId xmlns:a16="http://schemas.microsoft.com/office/drawing/2014/main" id="{985D77C0-5436-4F43-552B-94BE2A0B3D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52205" y="1623632"/>
            <a:ext cx="6287589" cy="2127379"/>
          </a:xfrm>
          <a:prstGeom prst="rect">
            <a:avLst/>
          </a:prstGeom>
        </p:spPr>
      </p:pic>
      <p:pic>
        <p:nvPicPr>
          <p:cNvPr id="16" name="Picture 15">
            <a:extLst>
              <a:ext uri="{FF2B5EF4-FFF2-40B4-BE49-F238E27FC236}">
                <a16:creationId xmlns:a16="http://schemas.microsoft.com/office/drawing/2014/main" id="{2FF1A586-505B-0D88-5279-07D7604C56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8386" y="3880394"/>
            <a:ext cx="2692400" cy="2692400"/>
          </a:xfrm>
          <a:prstGeom prst="rect">
            <a:avLst/>
          </a:prstGeom>
        </p:spPr>
      </p:pic>
      <p:sp>
        <p:nvSpPr>
          <p:cNvPr id="17" name="Rounded Rectangular Callout 16">
            <a:extLst>
              <a:ext uri="{FF2B5EF4-FFF2-40B4-BE49-F238E27FC236}">
                <a16:creationId xmlns:a16="http://schemas.microsoft.com/office/drawing/2014/main" id="{30D5C2A3-B3E9-4F25-B61A-6E667644EE9E}"/>
              </a:ext>
            </a:extLst>
          </p:cNvPr>
          <p:cNvSpPr/>
          <p:nvPr/>
        </p:nvSpPr>
        <p:spPr>
          <a:xfrm>
            <a:off x="4201391" y="3829594"/>
            <a:ext cx="5553003" cy="2743200"/>
          </a:xfrm>
          <a:prstGeom prst="wedgeRoundRectCallout">
            <a:avLst>
              <a:gd name="adj1" fmla="val -59374"/>
              <a:gd name="adj2" fmla="val -16553"/>
              <a:gd name="adj3" fmla="val 16667"/>
            </a:avLst>
          </a:prstGeom>
          <a:solidFill>
            <a:schemeClr val="accent6">
              <a:lumMod val="20000"/>
              <a:lumOff val="80000"/>
            </a:schemeClr>
          </a:solidFill>
          <a:ln w="25400" cap="flat" cmpd="sng" algn="ctr">
            <a:solidFill>
              <a:srgbClr val="191919"/>
            </a:solidFill>
            <a:prstDash val="lgDash"/>
          </a:ln>
          <a:effectLst/>
        </p:spPr>
        <p:txBody>
          <a:bodyPr rtlCol="0" anchor="ctr"/>
          <a:lstStyle/>
          <a:p>
            <a:pPr algn="ctr" defTabSz="609630">
              <a:lnSpc>
                <a:spcPct val="150000"/>
              </a:lnSpc>
              <a:buClrTx/>
              <a:defRPr/>
            </a:pPr>
            <a:endParaRPr lang="en-US" sz="2400" dirty="0">
              <a:latin typeface="UTM Avo" panose="02040603050506020204" pitchFamily="18"/>
            </a:endParaRPr>
          </a:p>
        </p:txBody>
      </p:sp>
      <p:sp>
        <p:nvSpPr>
          <p:cNvPr id="18" name="Rectangle 17">
            <a:extLst>
              <a:ext uri="{FF2B5EF4-FFF2-40B4-BE49-F238E27FC236}">
                <a16:creationId xmlns:a16="http://schemas.microsoft.com/office/drawing/2014/main" id="{DF06D57C-C937-643B-13A4-72C2CE26125E}"/>
              </a:ext>
            </a:extLst>
          </p:cNvPr>
          <p:cNvSpPr/>
          <p:nvPr/>
        </p:nvSpPr>
        <p:spPr>
          <a:xfrm>
            <a:off x="4746155" y="4640271"/>
            <a:ext cx="4445000" cy="1121846"/>
          </a:xfrm>
          <a:prstGeom prst="rect">
            <a:avLst/>
          </a:prstGeom>
        </p:spPr>
        <p:txBody>
          <a:bodyPr wrap="square">
            <a:spAutoFit/>
          </a:bodyPr>
          <a:lstStyle/>
          <a:p>
            <a:pPr lvl="0" algn="ctr">
              <a:lnSpc>
                <a:spcPct val="150000"/>
              </a:lnSpc>
              <a:buClrTx/>
              <a:defRPr/>
            </a:pPr>
            <a:r>
              <a:rPr lang="en-US" sz="2400" dirty="0" err="1">
                <a:latin typeface="UTM Avo" panose="02040603050506020204" pitchFamily="18"/>
              </a:rPr>
              <a:t>Em</a:t>
            </a:r>
            <a:r>
              <a:rPr lang="en-US" sz="2400" dirty="0">
                <a:latin typeface="UTM Avo" panose="02040603050506020204" pitchFamily="18"/>
              </a:rPr>
              <a:t> </a:t>
            </a:r>
            <a:r>
              <a:rPr lang="en-US" sz="2400" dirty="0" err="1">
                <a:latin typeface="UTM Avo" panose="02040603050506020204" pitchFamily="18"/>
              </a:rPr>
              <a:t>hãy</a:t>
            </a:r>
            <a:r>
              <a:rPr lang="en-US" sz="2400" dirty="0">
                <a:latin typeface="UTM Avo" panose="02040603050506020204" pitchFamily="18"/>
              </a:rPr>
              <a:t> </a:t>
            </a:r>
            <a:r>
              <a:rPr lang="en-US" sz="2400" dirty="0" err="1">
                <a:latin typeface="UTM Avo" panose="02040603050506020204" pitchFamily="18"/>
              </a:rPr>
              <a:t>quan</a:t>
            </a:r>
            <a:r>
              <a:rPr lang="en-US" sz="2400" dirty="0">
                <a:latin typeface="UTM Avo" panose="02040603050506020204" pitchFamily="18"/>
              </a:rPr>
              <a:t> </a:t>
            </a:r>
            <a:r>
              <a:rPr lang="en-US" sz="2400" dirty="0" err="1">
                <a:latin typeface="UTM Avo" panose="02040603050506020204" pitchFamily="18"/>
              </a:rPr>
              <a:t>sát</a:t>
            </a:r>
            <a:r>
              <a:rPr lang="en-US" sz="2400" dirty="0">
                <a:latin typeface="UTM Avo" panose="02040603050506020204" pitchFamily="18"/>
              </a:rPr>
              <a:t> </a:t>
            </a:r>
            <a:r>
              <a:rPr lang="en-US" sz="2400" dirty="0" err="1">
                <a:latin typeface="UTM Avo" panose="02040603050506020204" pitchFamily="18"/>
              </a:rPr>
              <a:t>và</a:t>
            </a:r>
            <a:r>
              <a:rPr lang="en-US" sz="2400" dirty="0">
                <a:latin typeface="UTM Avo" panose="02040603050506020204" pitchFamily="18"/>
              </a:rPr>
              <a:t> </a:t>
            </a:r>
            <a:r>
              <a:rPr lang="en-US" sz="2400" dirty="0" err="1">
                <a:latin typeface="UTM Avo" panose="02040603050506020204" pitchFamily="18"/>
              </a:rPr>
              <a:t>chỉ</a:t>
            </a:r>
            <a:r>
              <a:rPr lang="en-US" sz="2400" dirty="0">
                <a:latin typeface="UTM Avo" panose="02040603050506020204" pitchFamily="18"/>
              </a:rPr>
              <a:t> </a:t>
            </a:r>
            <a:r>
              <a:rPr lang="en-US" sz="2400" dirty="0" err="1">
                <a:latin typeface="UTM Avo" panose="02040603050506020204" pitchFamily="18"/>
              </a:rPr>
              <a:t>ra</a:t>
            </a:r>
            <a:r>
              <a:rPr lang="en-US" sz="2400" dirty="0">
                <a:latin typeface="UTM Avo" panose="02040603050506020204" pitchFamily="18"/>
              </a:rPr>
              <a:t> </a:t>
            </a:r>
            <a:r>
              <a:rPr lang="en-US" sz="2400" dirty="0" err="1">
                <a:latin typeface="UTM Avo" panose="02040603050506020204" pitchFamily="18"/>
              </a:rPr>
              <a:t>đây</a:t>
            </a:r>
            <a:r>
              <a:rPr lang="en-US" sz="2400" dirty="0">
                <a:latin typeface="UTM Avo" panose="02040603050506020204" pitchFamily="18"/>
              </a:rPr>
              <a:t> </a:t>
            </a:r>
            <a:r>
              <a:rPr lang="en-US" sz="2400" dirty="0" err="1">
                <a:latin typeface="UTM Avo" panose="02040603050506020204" pitchFamily="18"/>
              </a:rPr>
              <a:t>là</a:t>
            </a:r>
            <a:r>
              <a:rPr lang="en-US" sz="2400" dirty="0">
                <a:latin typeface="UTM Avo" panose="02040603050506020204" pitchFamily="18"/>
              </a:rPr>
              <a:t> </a:t>
            </a:r>
            <a:r>
              <a:rPr lang="en-US" sz="2400" dirty="0" err="1">
                <a:latin typeface="UTM Avo" panose="02040603050506020204" pitchFamily="18"/>
              </a:rPr>
              <a:t>hình</a:t>
            </a:r>
            <a:r>
              <a:rPr lang="en-US" sz="2400" dirty="0">
                <a:latin typeface="UTM Avo" panose="02040603050506020204" pitchFamily="18"/>
              </a:rPr>
              <a:t> </a:t>
            </a:r>
            <a:r>
              <a:rPr lang="en-US" sz="2400" dirty="0" err="1">
                <a:latin typeface="UTM Avo" panose="02040603050506020204" pitchFamily="18"/>
              </a:rPr>
              <a:t>ảnh</a:t>
            </a:r>
            <a:r>
              <a:rPr lang="en-US" sz="2400" dirty="0">
                <a:latin typeface="UTM Avo" panose="02040603050506020204" pitchFamily="18"/>
              </a:rPr>
              <a:t> </a:t>
            </a:r>
            <a:r>
              <a:rPr lang="en-US" sz="2400" dirty="0" err="1">
                <a:latin typeface="UTM Avo" panose="02040603050506020204" pitchFamily="18"/>
              </a:rPr>
              <a:t>gì</a:t>
            </a:r>
            <a:r>
              <a:rPr lang="en-US" sz="2400" dirty="0">
                <a:latin typeface="UTM Avo" panose="02040603050506020204" pitchFamily="18"/>
              </a:rPr>
              <a:t>?</a:t>
            </a:r>
          </a:p>
        </p:txBody>
      </p:sp>
      <p:sp>
        <p:nvSpPr>
          <p:cNvPr id="19" name="Rectangle 18">
            <a:extLst>
              <a:ext uri="{FF2B5EF4-FFF2-40B4-BE49-F238E27FC236}">
                <a16:creationId xmlns:a16="http://schemas.microsoft.com/office/drawing/2014/main" id="{B4085D2A-8EE4-5411-382E-048B65E0DE27}"/>
              </a:ext>
            </a:extLst>
          </p:cNvPr>
          <p:cNvSpPr/>
          <p:nvPr/>
        </p:nvSpPr>
        <p:spPr>
          <a:xfrm>
            <a:off x="4755391" y="7416076"/>
            <a:ext cx="4445000" cy="2229841"/>
          </a:xfrm>
          <a:prstGeom prst="rect">
            <a:avLst/>
          </a:prstGeom>
        </p:spPr>
        <p:txBody>
          <a:bodyPr wrap="square">
            <a:spAutoFit/>
          </a:bodyPr>
          <a:lstStyle/>
          <a:p>
            <a:pPr lvl="0" algn="ctr">
              <a:lnSpc>
                <a:spcPct val="150000"/>
              </a:lnSpc>
              <a:buClrTx/>
              <a:defRPr/>
            </a:pPr>
            <a:r>
              <a:rPr lang="en-US" sz="2400" dirty="0" err="1">
                <a:latin typeface="UTM Avo" panose="02040603050506020204" pitchFamily="18"/>
              </a:rPr>
              <a:t>Nhận</a:t>
            </a:r>
            <a:r>
              <a:rPr lang="en-US" sz="2400" dirty="0">
                <a:latin typeface="UTM Avo" panose="02040603050506020204" pitchFamily="18"/>
              </a:rPr>
              <a:t> </a:t>
            </a:r>
            <a:r>
              <a:rPr lang="en-US" sz="2400" dirty="0" err="1">
                <a:latin typeface="UTM Avo" panose="02040603050506020204" pitchFamily="18"/>
              </a:rPr>
              <a:t>xét</a:t>
            </a:r>
            <a:r>
              <a:rPr lang="en-US" sz="2400" dirty="0">
                <a:latin typeface="UTM Avo" panose="02040603050506020204" pitchFamily="18"/>
              </a:rPr>
              <a:t> </a:t>
            </a:r>
            <a:r>
              <a:rPr lang="en-US" sz="2400" dirty="0" err="1">
                <a:latin typeface="UTM Avo" panose="02040603050506020204" pitchFamily="18"/>
              </a:rPr>
              <a:t>về</a:t>
            </a:r>
            <a:r>
              <a:rPr lang="en-US" sz="2400" dirty="0">
                <a:latin typeface="UTM Avo" panose="02040603050506020204" pitchFamily="18"/>
              </a:rPr>
              <a:t> </a:t>
            </a:r>
            <a:r>
              <a:rPr lang="en-US" sz="2400" dirty="0" err="1">
                <a:latin typeface="UTM Avo" panose="02040603050506020204" pitchFamily="18"/>
              </a:rPr>
              <a:t>những</a:t>
            </a:r>
            <a:r>
              <a:rPr lang="en-US" sz="2400" dirty="0">
                <a:latin typeface="UTM Avo" panose="02040603050506020204" pitchFamily="18"/>
              </a:rPr>
              <a:t> </a:t>
            </a:r>
            <a:r>
              <a:rPr lang="en-US" sz="2400" dirty="0" err="1">
                <a:latin typeface="UTM Avo" panose="02040603050506020204" pitchFamily="18"/>
              </a:rPr>
              <a:t>đường</a:t>
            </a:r>
            <a:r>
              <a:rPr lang="en-US" sz="2400" dirty="0">
                <a:latin typeface="UTM Avo" panose="02040603050506020204" pitchFamily="18"/>
              </a:rPr>
              <a:t> </a:t>
            </a:r>
            <a:r>
              <a:rPr lang="en-US" sz="2400" dirty="0" err="1">
                <a:latin typeface="UTM Avo" panose="02040603050506020204" pitchFamily="18"/>
              </a:rPr>
              <a:t>kẻ</a:t>
            </a:r>
            <a:r>
              <a:rPr lang="en-US" sz="2400" dirty="0">
                <a:latin typeface="UTM Avo" panose="02040603050506020204" pitchFamily="18"/>
              </a:rPr>
              <a:t> </a:t>
            </a:r>
            <a:r>
              <a:rPr lang="en-US" sz="2400" dirty="0" err="1">
                <a:latin typeface="UTM Avo" panose="02040603050506020204" pitchFamily="18"/>
              </a:rPr>
              <a:t>dọc</a:t>
            </a:r>
            <a:r>
              <a:rPr lang="en-US" sz="2400" dirty="0">
                <a:latin typeface="UTM Avo" panose="02040603050506020204" pitchFamily="18"/>
              </a:rPr>
              <a:t>, </a:t>
            </a:r>
            <a:r>
              <a:rPr lang="en-US" sz="2400" dirty="0" err="1">
                <a:latin typeface="UTM Avo" panose="02040603050506020204" pitchFamily="18"/>
              </a:rPr>
              <a:t>đường</a:t>
            </a:r>
            <a:r>
              <a:rPr lang="en-US" sz="2400" dirty="0">
                <a:latin typeface="UTM Avo" panose="02040603050506020204" pitchFamily="18"/>
              </a:rPr>
              <a:t> </a:t>
            </a:r>
            <a:r>
              <a:rPr lang="en-US" sz="2400" dirty="0" err="1">
                <a:latin typeface="UTM Avo" panose="02040603050506020204" pitchFamily="18"/>
              </a:rPr>
              <a:t>kẻ</a:t>
            </a:r>
            <a:r>
              <a:rPr lang="en-US" sz="2400" dirty="0">
                <a:latin typeface="UTM Avo" panose="02040603050506020204" pitchFamily="18"/>
              </a:rPr>
              <a:t> </a:t>
            </a:r>
            <a:r>
              <a:rPr lang="en-US" sz="2400" dirty="0" err="1">
                <a:latin typeface="UTM Avo" panose="02040603050506020204" pitchFamily="18"/>
              </a:rPr>
              <a:t>ngang</a:t>
            </a:r>
            <a:r>
              <a:rPr lang="en-US" sz="2400" dirty="0">
                <a:latin typeface="UTM Avo" panose="02040603050506020204" pitchFamily="18"/>
              </a:rPr>
              <a:t>. </a:t>
            </a:r>
            <a:r>
              <a:rPr lang="en-US" sz="2400" dirty="0" err="1">
                <a:latin typeface="UTM Avo" panose="02040603050506020204" pitchFamily="18"/>
              </a:rPr>
              <a:t>Chúng</a:t>
            </a:r>
            <a:r>
              <a:rPr lang="en-US" sz="2400" dirty="0">
                <a:latin typeface="UTM Avo" panose="02040603050506020204" pitchFamily="18"/>
              </a:rPr>
              <a:t> </a:t>
            </a:r>
            <a:r>
              <a:rPr lang="en-US" sz="2400" dirty="0" err="1">
                <a:latin typeface="UTM Avo" panose="02040603050506020204" pitchFamily="18"/>
              </a:rPr>
              <a:t>tạo</a:t>
            </a:r>
            <a:r>
              <a:rPr lang="en-US" sz="2400" dirty="0">
                <a:latin typeface="UTM Avo" panose="02040603050506020204" pitchFamily="18"/>
              </a:rPr>
              <a:t> </a:t>
            </a:r>
            <a:r>
              <a:rPr lang="en-US" sz="2400" dirty="0" err="1">
                <a:latin typeface="UTM Avo" panose="02040603050506020204" pitchFamily="18"/>
              </a:rPr>
              <a:t>với</a:t>
            </a:r>
            <a:r>
              <a:rPr lang="en-US" sz="2400" dirty="0">
                <a:latin typeface="UTM Avo" panose="02040603050506020204" pitchFamily="18"/>
              </a:rPr>
              <a:t> </a:t>
            </a:r>
            <a:r>
              <a:rPr lang="en-US" sz="2400" dirty="0" err="1">
                <a:latin typeface="UTM Avo" panose="02040603050506020204" pitchFamily="18"/>
              </a:rPr>
              <a:t>nhau</a:t>
            </a:r>
            <a:r>
              <a:rPr lang="en-US" sz="2400" dirty="0">
                <a:latin typeface="UTM Avo" panose="02040603050506020204" pitchFamily="18"/>
              </a:rPr>
              <a:t> </a:t>
            </a:r>
            <a:r>
              <a:rPr lang="en-US" sz="2400" dirty="0" err="1">
                <a:latin typeface="UTM Avo" panose="02040603050506020204" pitchFamily="18"/>
              </a:rPr>
              <a:t>những</a:t>
            </a:r>
            <a:r>
              <a:rPr lang="en-US" sz="2400" dirty="0">
                <a:latin typeface="UTM Avo" panose="02040603050506020204" pitchFamily="18"/>
              </a:rPr>
              <a:t> </a:t>
            </a:r>
            <a:r>
              <a:rPr lang="en-US" sz="2400" dirty="0" err="1">
                <a:latin typeface="UTM Avo" panose="02040603050506020204" pitchFamily="18"/>
              </a:rPr>
              <a:t>góc</a:t>
            </a:r>
            <a:r>
              <a:rPr lang="en-US" sz="2400" dirty="0">
                <a:latin typeface="UTM Avo" panose="02040603050506020204" pitchFamily="18"/>
              </a:rPr>
              <a:t> </a:t>
            </a:r>
            <a:r>
              <a:rPr lang="en-US" sz="2400" dirty="0" err="1">
                <a:latin typeface="UTM Avo" panose="02040603050506020204" pitchFamily="18"/>
              </a:rPr>
              <a:t>như</a:t>
            </a:r>
            <a:r>
              <a:rPr lang="en-US" sz="2400" dirty="0">
                <a:latin typeface="UTM Avo" panose="02040603050506020204" pitchFamily="18"/>
              </a:rPr>
              <a:t> </a:t>
            </a:r>
            <a:r>
              <a:rPr lang="en-US" sz="2400" dirty="0" err="1">
                <a:latin typeface="UTM Avo" panose="02040603050506020204" pitchFamily="18"/>
              </a:rPr>
              <a:t>thế</a:t>
            </a:r>
            <a:r>
              <a:rPr lang="en-US" sz="2400" dirty="0">
                <a:latin typeface="UTM Avo" panose="02040603050506020204" pitchFamily="18"/>
              </a:rPr>
              <a:t> </a:t>
            </a:r>
            <a:r>
              <a:rPr lang="en-US" sz="2400" dirty="0" err="1">
                <a:latin typeface="UTM Avo" panose="02040603050506020204" pitchFamily="18"/>
              </a:rPr>
              <a:t>nào</a:t>
            </a:r>
            <a:r>
              <a:rPr lang="en-US" sz="2400" dirty="0">
                <a:latin typeface="UTM Avo" panose="02040603050506020204" pitchFamily="18"/>
              </a:rPr>
              <a:t>?</a:t>
            </a:r>
          </a:p>
        </p:txBody>
      </p:sp>
      <p:sp>
        <p:nvSpPr>
          <p:cNvPr id="20" name="Rectangle 19">
            <a:extLst>
              <a:ext uri="{FF2B5EF4-FFF2-40B4-BE49-F238E27FC236}">
                <a16:creationId xmlns:a16="http://schemas.microsoft.com/office/drawing/2014/main" id="{08BC359E-B10F-00E6-E215-1CBCD16CF26E}"/>
              </a:ext>
            </a:extLst>
          </p:cNvPr>
          <p:cNvSpPr/>
          <p:nvPr/>
        </p:nvSpPr>
        <p:spPr>
          <a:xfrm>
            <a:off x="4746155" y="9981476"/>
            <a:ext cx="4445000" cy="1675843"/>
          </a:xfrm>
          <a:prstGeom prst="rect">
            <a:avLst/>
          </a:prstGeom>
        </p:spPr>
        <p:txBody>
          <a:bodyPr wrap="square">
            <a:spAutoFit/>
          </a:bodyPr>
          <a:lstStyle/>
          <a:p>
            <a:pPr lvl="0" algn="ctr">
              <a:lnSpc>
                <a:spcPct val="150000"/>
              </a:lnSpc>
              <a:buClrTx/>
              <a:defRPr/>
            </a:pPr>
            <a:r>
              <a:rPr lang="en-US" sz="2400" dirty="0" err="1">
                <a:latin typeface="UTM Avo" panose="02040603050506020204" pitchFamily="18"/>
              </a:rPr>
              <a:t>Mỗi</a:t>
            </a:r>
            <a:r>
              <a:rPr lang="en-US" sz="2400" dirty="0">
                <a:latin typeface="UTM Avo" panose="02040603050506020204" pitchFamily="18"/>
              </a:rPr>
              <a:t> ô </a:t>
            </a:r>
            <a:r>
              <a:rPr lang="en-US" sz="2400" dirty="0" err="1">
                <a:latin typeface="UTM Avo" panose="02040603050506020204" pitchFamily="18"/>
              </a:rPr>
              <a:t>được</a:t>
            </a:r>
            <a:r>
              <a:rPr lang="en-US" sz="2400" dirty="0">
                <a:latin typeface="UTM Avo" panose="02040603050506020204" pitchFamily="18"/>
              </a:rPr>
              <a:t> </a:t>
            </a:r>
            <a:r>
              <a:rPr lang="en-US" sz="2400" dirty="0" err="1">
                <a:latin typeface="UTM Avo" panose="02040603050506020204" pitchFamily="18"/>
              </a:rPr>
              <a:t>tạo</a:t>
            </a:r>
            <a:r>
              <a:rPr lang="en-US" sz="2400" dirty="0">
                <a:latin typeface="UTM Avo" panose="02040603050506020204" pitchFamily="18"/>
              </a:rPr>
              <a:t> </a:t>
            </a:r>
            <a:r>
              <a:rPr lang="en-US" sz="2400" dirty="0" err="1">
                <a:latin typeface="UTM Avo" panose="02040603050506020204" pitchFamily="18"/>
              </a:rPr>
              <a:t>thành</a:t>
            </a:r>
            <a:r>
              <a:rPr lang="en-US" sz="2400" dirty="0">
                <a:latin typeface="UTM Avo" panose="02040603050506020204" pitchFamily="18"/>
              </a:rPr>
              <a:t> </a:t>
            </a:r>
            <a:r>
              <a:rPr lang="en-US" sz="2400" dirty="0" err="1">
                <a:latin typeface="UTM Avo" panose="02040603050506020204" pitchFamily="18"/>
              </a:rPr>
              <a:t>bởi</a:t>
            </a:r>
            <a:r>
              <a:rPr lang="en-US" sz="2400" dirty="0">
                <a:latin typeface="UTM Avo" panose="02040603050506020204" pitchFamily="18"/>
              </a:rPr>
              <a:t> </a:t>
            </a:r>
            <a:r>
              <a:rPr lang="en-US" sz="2400" dirty="0" err="1">
                <a:latin typeface="UTM Avo" panose="02040603050506020204" pitchFamily="18"/>
              </a:rPr>
              <a:t>những</a:t>
            </a:r>
            <a:r>
              <a:rPr lang="en-US" sz="2400" dirty="0">
                <a:latin typeface="UTM Avo" panose="02040603050506020204" pitchFamily="18"/>
              </a:rPr>
              <a:t> </a:t>
            </a:r>
            <a:r>
              <a:rPr lang="en-US" sz="2400" dirty="0" err="1">
                <a:latin typeface="UTM Avo" panose="02040603050506020204" pitchFamily="18"/>
              </a:rPr>
              <a:t>đường</a:t>
            </a:r>
            <a:r>
              <a:rPr lang="en-US" sz="2400" dirty="0">
                <a:latin typeface="UTM Avo" panose="02040603050506020204" pitchFamily="18"/>
              </a:rPr>
              <a:t> </a:t>
            </a:r>
            <a:r>
              <a:rPr lang="en-US" sz="2400" dirty="0" err="1">
                <a:latin typeface="UTM Avo" panose="02040603050506020204" pitchFamily="18"/>
              </a:rPr>
              <a:t>kẻ</a:t>
            </a:r>
            <a:r>
              <a:rPr lang="en-US" sz="2400" dirty="0">
                <a:latin typeface="UTM Avo" panose="02040603050506020204" pitchFamily="18"/>
              </a:rPr>
              <a:t> </a:t>
            </a:r>
            <a:r>
              <a:rPr lang="en-US" sz="2400" dirty="0" err="1">
                <a:latin typeface="UTM Avo" panose="02040603050506020204" pitchFamily="18"/>
              </a:rPr>
              <a:t>chỉ</a:t>
            </a:r>
            <a:r>
              <a:rPr lang="en-US" sz="2400" dirty="0">
                <a:latin typeface="UTM Avo" panose="02040603050506020204" pitchFamily="18"/>
              </a:rPr>
              <a:t> </a:t>
            </a:r>
            <a:r>
              <a:rPr lang="en-US" sz="2400" dirty="0" err="1">
                <a:latin typeface="UTM Avo" panose="02040603050506020204" pitchFamily="18"/>
              </a:rPr>
              <a:t>cho</a:t>
            </a:r>
            <a:r>
              <a:rPr lang="en-US" sz="2400" dirty="0">
                <a:latin typeface="UTM Avo" panose="02040603050506020204" pitchFamily="18"/>
              </a:rPr>
              <a:t> </a:t>
            </a:r>
            <a:r>
              <a:rPr lang="en-US" sz="2400" dirty="0" err="1">
                <a:latin typeface="UTM Avo" panose="02040603050506020204" pitchFamily="18"/>
              </a:rPr>
              <a:t>phép</a:t>
            </a:r>
            <a:r>
              <a:rPr lang="en-US" sz="2400" dirty="0">
                <a:latin typeface="UTM Avo" panose="02040603050506020204" pitchFamily="18"/>
              </a:rPr>
              <a:t> </a:t>
            </a:r>
            <a:r>
              <a:rPr lang="en-US" sz="2400" dirty="0" err="1">
                <a:latin typeface="UTM Avo" panose="02040603050506020204" pitchFamily="18"/>
              </a:rPr>
              <a:t>đỗ</a:t>
            </a:r>
            <a:r>
              <a:rPr lang="en-US" sz="2400" dirty="0">
                <a:latin typeface="UTM Avo" panose="02040603050506020204" pitchFamily="18"/>
              </a:rPr>
              <a:t> </a:t>
            </a:r>
            <a:r>
              <a:rPr lang="en-US" sz="2400" dirty="0" err="1">
                <a:latin typeface="UTM Avo" panose="02040603050506020204" pitchFamily="18"/>
              </a:rPr>
              <a:t>một</a:t>
            </a:r>
            <a:r>
              <a:rPr lang="en-US" sz="2400" dirty="0">
                <a:latin typeface="UTM Avo" panose="02040603050506020204" pitchFamily="18"/>
              </a:rPr>
              <a:t> </a:t>
            </a:r>
            <a:r>
              <a:rPr lang="en-US" sz="2400" dirty="0" err="1">
                <a:latin typeface="UTM Avo" panose="02040603050506020204" pitchFamily="18"/>
              </a:rPr>
              <a:t>chiếc</a:t>
            </a:r>
            <a:r>
              <a:rPr lang="en-US" sz="2400" dirty="0">
                <a:latin typeface="UTM Avo" panose="02040603050506020204" pitchFamily="18"/>
              </a:rPr>
              <a:t> </a:t>
            </a:r>
            <a:r>
              <a:rPr lang="en-US" sz="2400" dirty="0" err="1">
                <a:latin typeface="UTM Avo" panose="02040603050506020204" pitchFamily="18"/>
              </a:rPr>
              <a:t>xe</a:t>
            </a:r>
            <a:r>
              <a:rPr lang="en-US" sz="2400" dirty="0">
                <a:latin typeface="UTM Avo" panose="02040603050506020204" pitchFamily="18"/>
              </a:rPr>
              <a:t> ô </a:t>
            </a:r>
            <a:r>
              <a:rPr lang="en-US" sz="2400" dirty="0" err="1">
                <a:latin typeface="UTM Avo" panose="02040603050506020204" pitchFamily="18"/>
              </a:rPr>
              <a:t>tô</a:t>
            </a:r>
            <a:r>
              <a:rPr lang="en-US" sz="2400" dirty="0">
                <a:latin typeface="UTM Avo" panose="02040603050506020204" pitchFamily="18"/>
              </a:rPr>
              <a:t>.</a:t>
            </a:r>
          </a:p>
        </p:txBody>
      </p:sp>
    </p:spTree>
    <p:extLst>
      <p:ext uri="{BB962C8B-B14F-4D97-AF65-F5344CB8AC3E}">
        <p14:creationId xmlns:p14="http://schemas.microsoft.com/office/powerpoint/2010/main" val="30170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500"/>
                                        <p:tgtEl>
                                          <p:spTgt spid="18"/>
                                        </p:tgtEl>
                                      </p:cBhvr>
                                    </p:animEffect>
                                    <p:anim calcmode="lin" valueType="num">
                                      <p:cBhvr>
                                        <p:cTn id="14" dur="500"/>
                                        <p:tgtEl>
                                          <p:spTgt spid="18"/>
                                        </p:tgtEl>
                                        <p:attrNameLst>
                                          <p:attrName>ppt_x</p:attrName>
                                        </p:attrNameLst>
                                      </p:cBhvr>
                                      <p:tavLst>
                                        <p:tav tm="0">
                                          <p:val>
                                            <p:strVal val="ppt_x"/>
                                          </p:val>
                                        </p:tav>
                                        <p:tav tm="100000">
                                          <p:val>
                                            <p:strVal val="ppt_x"/>
                                          </p:val>
                                        </p:tav>
                                      </p:tavLst>
                                    </p:anim>
                                    <p:anim calcmode="lin" valueType="num">
                                      <p:cBhvr>
                                        <p:cTn id="15" dur="500"/>
                                        <p:tgtEl>
                                          <p:spTgt spid="18"/>
                                        </p:tgtEl>
                                        <p:attrNameLst>
                                          <p:attrName>ppt_y</p:attrName>
                                        </p:attrNameLst>
                                      </p:cBhvr>
                                      <p:tavLst>
                                        <p:tav tm="0">
                                          <p:val>
                                            <p:strVal val="ppt_y"/>
                                          </p:val>
                                        </p:tav>
                                        <p:tav tm="100000">
                                          <p:val>
                                            <p:strVal val="ppt_y+.1"/>
                                          </p:val>
                                        </p:tav>
                                      </p:tavLst>
                                    </p:anim>
                                    <p:set>
                                      <p:cBhvr>
                                        <p:cTn id="16" dur="1" fill="hold">
                                          <p:stCondLst>
                                            <p:cond delay="499"/>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4" presetClass="path" presetSubtype="0" accel="50000" decel="50000" fill="hold" grpId="0" nodeType="clickEffect">
                                  <p:stCondLst>
                                    <p:cond delay="0"/>
                                  </p:stCondLst>
                                  <p:childTnLst>
                                    <p:animMotion origin="layout" path="M 9.72222E-7 -2.42443E-6 L -0.00148 -0.48149 " pathEditMode="relative" rAng="0" ptsTypes="AA">
                                      <p:cBhvr>
                                        <p:cTn id="20" dur="500" fill="hold"/>
                                        <p:tgtEl>
                                          <p:spTgt spid="19"/>
                                        </p:tgtEl>
                                        <p:attrNameLst>
                                          <p:attrName>ppt_x</p:attrName>
                                          <p:attrName>ppt_y</p:attrName>
                                        </p:attrNameLst>
                                      </p:cBhvr>
                                      <p:rCtr x="-78" y="-24075"/>
                                    </p:animMotion>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500"/>
                                        <p:tgtEl>
                                          <p:spTgt spid="19"/>
                                        </p:tgtEl>
                                      </p:cBhvr>
                                    </p:animEffect>
                                    <p:anim calcmode="lin" valueType="num">
                                      <p:cBhvr>
                                        <p:cTn id="25" dur="500"/>
                                        <p:tgtEl>
                                          <p:spTgt spid="19"/>
                                        </p:tgtEl>
                                        <p:attrNameLst>
                                          <p:attrName>ppt_x</p:attrName>
                                        </p:attrNameLst>
                                      </p:cBhvr>
                                      <p:tavLst>
                                        <p:tav tm="0">
                                          <p:val>
                                            <p:strVal val="ppt_x"/>
                                          </p:val>
                                        </p:tav>
                                        <p:tav tm="100000">
                                          <p:val>
                                            <p:strVal val="ppt_x"/>
                                          </p:val>
                                        </p:tav>
                                      </p:tavLst>
                                    </p:anim>
                                    <p:anim calcmode="lin" valueType="num">
                                      <p:cBhvr>
                                        <p:cTn id="26" dur="500"/>
                                        <p:tgtEl>
                                          <p:spTgt spid="19"/>
                                        </p:tgtEl>
                                        <p:attrNameLst>
                                          <p:attrName>ppt_y</p:attrName>
                                        </p:attrNameLst>
                                      </p:cBhvr>
                                      <p:tavLst>
                                        <p:tav tm="0">
                                          <p:val>
                                            <p:strVal val="ppt_y"/>
                                          </p:val>
                                        </p:tav>
                                        <p:tav tm="100000">
                                          <p:val>
                                            <p:strVal val="ppt_y+.1"/>
                                          </p:val>
                                        </p:tav>
                                      </p:tavLst>
                                    </p:anim>
                                    <p:set>
                                      <p:cBhvr>
                                        <p:cTn id="27" dur="1" fill="hold">
                                          <p:stCondLst>
                                            <p:cond delay="499"/>
                                          </p:stCondLst>
                                        </p:cTn>
                                        <p:tgtEl>
                                          <p:spTgt spid="1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4" presetClass="path" presetSubtype="0" accel="50000" decel="50000" fill="hold" grpId="0" nodeType="clickEffect">
                                  <p:stCondLst>
                                    <p:cond delay="0"/>
                                  </p:stCondLst>
                                  <p:childTnLst>
                                    <p:animMotion origin="layout" path="M 2.22222E-6 1.1351E-6 L -0.0007 -0.82526 " pathEditMode="relative" rAng="0" ptsTypes="AA">
                                      <p:cBhvr>
                                        <p:cTn id="31" dur="500" fill="hold"/>
                                        <p:tgtEl>
                                          <p:spTgt spid="20"/>
                                        </p:tgtEl>
                                        <p:attrNameLst>
                                          <p:attrName>ppt_x</p:attrName>
                                          <p:attrName>ppt_y</p:attrName>
                                        </p:attrNameLst>
                                      </p:cBhvr>
                                      <p:rCtr x="-35" y="-412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9AA859A-7A44-B624-E81B-3D0F90F9AE51}"/>
              </a:ext>
            </a:extLst>
          </p:cNvPr>
          <p:cNvGrpSpPr/>
          <p:nvPr/>
        </p:nvGrpSpPr>
        <p:grpSpPr>
          <a:xfrm>
            <a:off x="4727728" y="3010718"/>
            <a:ext cx="2736543" cy="1674349"/>
            <a:chOff x="309542" y="967667"/>
            <a:chExt cx="2878585" cy="1674349"/>
          </a:xfrm>
        </p:grpSpPr>
        <p:pic>
          <p:nvPicPr>
            <p:cNvPr id="6" name="Picture 5">
              <a:hlinkClick r:id="rId3"/>
              <a:extLst>
                <a:ext uri="{FF2B5EF4-FFF2-40B4-BE49-F238E27FC236}">
                  <a16:creationId xmlns:a16="http://schemas.microsoft.com/office/drawing/2014/main" id="{FBB1022E-523E-63B1-A770-B8B47C8B055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7" name="TextBox 6">
              <a:extLst>
                <a:ext uri="{FF2B5EF4-FFF2-40B4-BE49-F238E27FC236}">
                  <a16:creationId xmlns:a16="http://schemas.microsoft.com/office/drawing/2014/main" id="{71CFD17B-DF36-108F-D1DE-90F5A2DC3898}"/>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240848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ADA716-14F1-E3A8-8E77-A7C90FE43D81}"/>
              </a:ext>
            </a:extLst>
          </p:cNvPr>
          <p:cNvSpPr/>
          <p:nvPr/>
        </p:nvSpPr>
        <p:spPr>
          <a:xfrm>
            <a:off x="5904411" y="2965269"/>
            <a:ext cx="6287589" cy="3892731"/>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9" name="Rectangle 18">
            <a:extLst>
              <a:ext uri="{FF2B5EF4-FFF2-40B4-BE49-F238E27FC236}">
                <a16:creationId xmlns:a16="http://schemas.microsoft.com/office/drawing/2014/main" id="{E7B7CC2C-62E0-D6A4-0827-50AC2C4BAEF6}"/>
              </a:ext>
            </a:extLst>
          </p:cNvPr>
          <p:cNvSpPr/>
          <p:nvPr/>
        </p:nvSpPr>
        <p:spPr>
          <a:xfrm>
            <a:off x="2438400" y="1661671"/>
            <a:ext cx="7315200" cy="812800"/>
          </a:xfrm>
          <a:prstGeom prst="rect">
            <a:avLst/>
          </a:prstGeom>
          <a:solidFill>
            <a:srgbClr val="FE98B0">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FFFFFF">
                    <a:lumMod val="10000"/>
                  </a:srgbClr>
                </a:solidFill>
                <a:effectLst/>
                <a:uLnTx/>
                <a:uFillTx/>
                <a:latin typeface="UTM Avo" panose="02040603050506020204" pitchFamily="18"/>
                <a:sym typeface="Arial"/>
              </a:rPr>
              <a:t>Nhận</a:t>
            </a:r>
            <a:r>
              <a:rPr kumimoji="0" lang="en-US" sz="2800" b="1" i="0" u="none" strike="noStrike" kern="0" cap="none" spc="0" normalizeH="0" baseline="0" noProof="0" dirty="0">
                <a:ln>
                  <a:noFill/>
                </a:ln>
                <a:solidFill>
                  <a:srgbClr val="FFFFFF">
                    <a:lumMod val="10000"/>
                  </a:srgbClr>
                </a:solidFill>
                <a:effectLst/>
                <a:uLnTx/>
                <a:uFillTx/>
                <a:latin typeface="UTM Avo" panose="02040603050506020204" pitchFamily="18"/>
                <a:sym typeface="Arial"/>
              </a:rPr>
              <a:t> </a:t>
            </a:r>
            <a:r>
              <a:rPr kumimoji="0" lang="en-US" sz="2800" b="1" i="0" u="none" strike="noStrike" kern="0" cap="none" spc="0" normalizeH="0" baseline="0" noProof="0" dirty="0" err="1">
                <a:ln>
                  <a:noFill/>
                </a:ln>
                <a:solidFill>
                  <a:srgbClr val="FFFFFF">
                    <a:lumMod val="10000"/>
                  </a:srgbClr>
                </a:solidFill>
                <a:effectLst/>
                <a:uLnTx/>
                <a:uFillTx/>
                <a:latin typeface="UTM Avo" panose="02040603050506020204" pitchFamily="18"/>
                <a:sym typeface="Arial"/>
              </a:rPr>
              <a:t>biết</a:t>
            </a:r>
            <a:r>
              <a:rPr kumimoji="0" lang="en-US" sz="2800" b="1" i="0" u="none" strike="noStrike" kern="0" cap="none" spc="0" normalizeH="0" baseline="0" noProof="0" dirty="0">
                <a:ln>
                  <a:noFill/>
                </a:ln>
                <a:solidFill>
                  <a:srgbClr val="FFFFFF">
                    <a:lumMod val="10000"/>
                  </a:srgbClr>
                </a:solidFill>
                <a:effectLst/>
                <a:uLnTx/>
                <a:uFillTx/>
                <a:latin typeface="UTM Avo" panose="02040603050506020204" pitchFamily="18"/>
                <a:sym typeface="Arial"/>
              </a:rPr>
              <a:t> </a:t>
            </a:r>
            <a:r>
              <a:rPr kumimoji="0" lang="en-US" sz="2800" b="1" i="0" u="none" strike="noStrike" kern="0" cap="none" spc="0" normalizeH="0" baseline="0" noProof="0" dirty="0" err="1">
                <a:ln>
                  <a:noFill/>
                </a:ln>
                <a:solidFill>
                  <a:srgbClr val="FFFFFF">
                    <a:lumMod val="10000"/>
                  </a:srgbClr>
                </a:solidFill>
                <a:effectLst/>
                <a:uLnTx/>
                <a:uFillTx/>
                <a:latin typeface="UTM Avo" panose="02040603050506020204" pitchFamily="18"/>
                <a:sym typeface="Arial"/>
              </a:rPr>
              <a:t>hai</a:t>
            </a:r>
            <a:r>
              <a:rPr kumimoji="0" lang="en-US" sz="2800" b="1" i="0" u="none" strike="noStrike" kern="0" cap="none" spc="0" normalizeH="0" baseline="0" noProof="0" dirty="0">
                <a:ln>
                  <a:noFill/>
                </a:ln>
                <a:solidFill>
                  <a:srgbClr val="FFFFFF">
                    <a:lumMod val="10000"/>
                  </a:srgbClr>
                </a:solidFill>
                <a:effectLst/>
                <a:uLnTx/>
                <a:uFillTx/>
                <a:latin typeface="UTM Avo" panose="02040603050506020204" pitchFamily="18"/>
                <a:sym typeface="Arial"/>
              </a:rPr>
              <a:t> </a:t>
            </a:r>
            <a:r>
              <a:rPr kumimoji="0" lang="en-US" sz="2800" b="1" i="0" u="none" strike="noStrike" kern="0" cap="none" spc="0" normalizeH="0" baseline="0" noProof="0" dirty="0" err="1">
                <a:ln>
                  <a:noFill/>
                </a:ln>
                <a:solidFill>
                  <a:srgbClr val="FFFFFF">
                    <a:lumMod val="10000"/>
                  </a:srgbClr>
                </a:solidFill>
                <a:effectLst/>
                <a:uLnTx/>
                <a:uFillTx/>
                <a:latin typeface="UTM Avo" panose="02040603050506020204" pitchFamily="18"/>
                <a:sym typeface="Arial"/>
              </a:rPr>
              <a:t>đường</a:t>
            </a:r>
            <a:r>
              <a:rPr kumimoji="0" lang="en-US" sz="2800" b="1" i="0" u="none" strike="noStrike" kern="0" cap="none" spc="0" normalizeH="0" baseline="0" noProof="0" dirty="0">
                <a:ln>
                  <a:noFill/>
                </a:ln>
                <a:solidFill>
                  <a:srgbClr val="FFFFFF">
                    <a:lumMod val="10000"/>
                  </a:srgbClr>
                </a:solidFill>
                <a:effectLst/>
                <a:uLnTx/>
                <a:uFillTx/>
                <a:latin typeface="UTM Avo" panose="02040603050506020204" pitchFamily="18"/>
                <a:sym typeface="Arial"/>
              </a:rPr>
              <a:t> </a:t>
            </a:r>
            <a:r>
              <a:rPr kumimoji="0" lang="en-US" sz="2800" b="1" i="0" u="none" strike="noStrike" kern="0" cap="none" spc="0" normalizeH="0" baseline="0" noProof="0" dirty="0" err="1">
                <a:ln>
                  <a:noFill/>
                </a:ln>
                <a:solidFill>
                  <a:srgbClr val="FFFFFF">
                    <a:lumMod val="10000"/>
                  </a:srgbClr>
                </a:solidFill>
                <a:effectLst/>
                <a:uLnTx/>
                <a:uFillTx/>
                <a:latin typeface="UTM Avo" panose="02040603050506020204" pitchFamily="18"/>
                <a:sym typeface="Arial"/>
              </a:rPr>
              <a:t>thẳng</a:t>
            </a:r>
            <a:r>
              <a:rPr kumimoji="0" lang="en-US" sz="2800" b="1" i="0" u="none" strike="noStrike" kern="0" cap="none" spc="0" normalizeH="0" baseline="0" noProof="0" dirty="0">
                <a:ln>
                  <a:noFill/>
                </a:ln>
                <a:solidFill>
                  <a:srgbClr val="FFFFFF">
                    <a:lumMod val="10000"/>
                  </a:srgbClr>
                </a:solidFill>
                <a:effectLst/>
                <a:uLnTx/>
                <a:uFillTx/>
                <a:latin typeface="UTM Avo" panose="02040603050506020204" pitchFamily="18"/>
                <a:sym typeface="Arial"/>
              </a:rPr>
              <a:t> </a:t>
            </a:r>
            <a:r>
              <a:rPr kumimoji="0" lang="en-US" sz="2800" b="1" i="0" u="none" strike="noStrike" kern="0" cap="none" spc="0" normalizeH="0" baseline="0" noProof="0" dirty="0" err="1">
                <a:ln>
                  <a:noFill/>
                </a:ln>
                <a:solidFill>
                  <a:srgbClr val="FFFFFF">
                    <a:lumMod val="10000"/>
                  </a:srgbClr>
                </a:solidFill>
                <a:effectLst/>
                <a:uLnTx/>
                <a:uFillTx/>
                <a:latin typeface="UTM Avo" panose="02040603050506020204" pitchFamily="18"/>
                <a:sym typeface="Arial"/>
              </a:rPr>
              <a:t>vuông</a:t>
            </a:r>
            <a:r>
              <a:rPr kumimoji="0" lang="en-US" sz="2800" b="1" i="0" u="none" strike="noStrike" kern="0" cap="none" spc="0" normalizeH="0" baseline="0" noProof="0" dirty="0">
                <a:ln>
                  <a:noFill/>
                </a:ln>
                <a:solidFill>
                  <a:srgbClr val="FFFFFF">
                    <a:lumMod val="10000"/>
                  </a:srgbClr>
                </a:solidFill>
                <a:effectLst/>
                <a:uLnTx/>
                <a:uFillTx/>
                <a:latin typeface="UTM Avo" panose="02040603050506020204" pitchFamily="18"/>
                <a:sym typeface="Arial"/>
              </a:rPr>
              <a:t> </a:t>
            </a:r>
            <a:r>
              <a:rPr kumimoji="0" lang="en-US" sz="2800" b="1" i="0" u="none" strike="noStrike" kern="0" cap="none" spc="0" normalizeH="0" baseline="0" noProof="0" dirty="0" err="1">
                <a:ln>
                  <a:noFill/>
                </a:ln>
                <a:solidFill>
                  <a:srgbClr val="FFFFFF">
                    <a:lumMod val="10000"/>
                  </a:srgbClr>
                </a:solidFill>
                <a:effectLst/>
                <a:uLnTx/>
                <a:uFillTx/>
                <a:latin typeface="UTM Avo" panose="02040603050506020204" pitchFamily="18"/>
                <a:sym typeface="Arial"/>
              </a:rPr>
              <a:t>góc</a:t>
            </a:r>
            <a:endParaRPr kumimoji="0" lang="en-US" sz="2800" b="1" i="0" u="none" strike="noStrike" kern="0" cap="none" spc="0" normalizeH="0" baseline="0" noProof="0" dirty="0">
              <a:ln>
                <a:noFill/>
              </a:ln>
              <a:solidFill>
                <a:srgbClr val="FFFFFF">
                  <a:lumMod val="10000"/>
                </a:srgbClr>
              </a:solidFill>
              <a:effectLst/>
              <a:uLnTx/>
              <a:uFillTx/>
              <a:latin typeface="UTM Avo" panose="02040603050506020204" pitchFamily="18"/>
              <a:sym typeface="Arial"/>
            </a:endParaRPr>
          </a:p>
        </p:txBody>
      </p:sp>
      <p:grpSp>
        <p:nvGrpSpPr>
          <p:cNvPr id="20" name="Group 19">
            <a:extLst>
              <a:ext uri="{FF2B5EF4-FFF2-40B4-BE49-F238E27FC236}">
                <a16:creationId xmlns:a16="http://schemas.microsoft.com/office/drawing/2014/main" id="{28EA439B-8034-01D2-2E6F-0A13B586F369}"/>
              </a:ext>
            </a:extLst>
          </p:cNvPr>
          <p:cNvGrpSpPr/>
          <p:nvPr/>
        </p:nvGrpSpPr>
        <p:grpSpPr>
          <a:xfrm>
            <a:off x="8490474" y="2385415"/>
            <a:ext cx="2682814" cy="3295682"/>
            <a:chOff x="6696886" y="2691273"/>
            <a:chExt cx="3666314" cy="5347827"/>
          </a:xfrm>
        </p:grpSpPr>
        <p:grpSp>
          <p:nvGrpSpPr>
            <p:cNvPr id="21" name="Group 20">
              <a:extLst>
                <a:ext uri="{FF2B5EF4-FFF2-40B4-BE49-F238E27FC236}">
                  <a16:creationId xmlns:a16="http://schemas.microsoft.com/office/drawing/2014/main" id="{7E474B20-371F-2598-2EC0-B6720D585D27}"/>
                </a:ext>
              </a:extLst>
            </p:cNvPr>
            <p:cNvGrpSpPr/>
            <p:nvPr/>
          </p:nvGrpSpPr>
          <p:grpSpPr>
            <a:xfrm>
              <a:off x="6934200" y="3162300"/>
              <a:ext cx="3429000" cy="4876800"/>
              <a:chOff x="6934200" y="3162300"/>
              <a:chExt cx="3429000" cy="4876800"/>
            </a:xfrm>
          </p:grpSpPr>
          <p:cxnSp>
            <p:nvCxnSpPr>
              <p:cNvPr id="27" name="Straight Connector 26">
                <a:extLst>
                  <a:ext uri="{FF2B5EF4-FFF2-40B4-BE49-F238E27FC236}">
                    <a16:creationId xmlns:a16="http://schemas.microsoft.com/office/drawing/2014/main" id="{B80F1F9D-2724-2A9E-4845-B173DBA5E27D}"/>
                  </a:ext>
                </a:extLst>
              </p:cNvPr>
              <p:cNvCxnSpPr/>
              <p:nvPr/>
            </p:nvCxnSpPr>
            <p:spPr>
              <a:xfrm>
                <a:off x="8610600" y="3162300"/>
                <a:ext cx="0" cy="4876800"/>
              </a:xfrm>
              <a:prstGeom prst="line">
                <a:avLst/>
              </a:prstGeom>
              <a:noFill/>
              <a:ln w="38100" cap="flat" cmpd="sng" algn="ctr">
                <a:solidFill>
                  <a:srgbClr val="002969">
                    <a:lumMod val="50000"/>
                  </a:srgbClr>
                </a:solidFill>
                <a:prstDash val="solid"/>
              </a:ln>
              <a:effectLst/>
            </p:spPr>
          </p:cxnSp>
          <p:cxnSp>
            <p:nvCxnSpPr>
              <p:cNvPr id="28" name="Straight Connector 27">
                <a:extLst>
                  <a:ext uri="{FF2B5EF4-FFF2-40B4-BE49-F238E27FC236}">
                    <a16:creationId xmlns:a16="http://schemas.microsoft.com/office/drawing/2014/main" id="{AA286E61-6183-4044-AE20-0D511CE7344F}"/>
                  </a:ext>
                </a:extLst>
              </p:cNvPr>
              <p:cNvCxnSpPr/>
              <p:nvPr/>
            </p:nvCxnSpPr>
            <p:spPr>
              <a:xfrm flipH="1">
                <a:off x="6934200" y="5765800"/>
                <a:ext cx="3429000" cy="0"/>
              </a:xfrm>
              <a:prstGeom prst="line">
                <a:avLst/>
              </a:prstGeom>
              <a:noFill/>
              <a:ln w="38100" cap="flat" cmpd="sng" algn="ctr">
                <a:solidFill>
                  <a:srgbClr val="002969">
                    <a:lumMod val="50000"/>
                  </a:srgbClr>
                </a:solidFill>
                <a:prstDash val="solid"/>
              </a:ln>
              <a:effectLst/>
            </p:spPr>
          </p:cxnSp>
        </p:grpSp>
        <p:sp>
          <p:nvSpPr>
            <p:cNvPr id="22" name="Rectangle 21">
              <a:extLst>
                <a:ext uri="{FF2B5EF4-FFF2-40B4-BE49-F238E27FC236}">
                  <a16:creationId xmlns:a16="http://schemas.microsoft.com/office/drawing/2014/main" id="{9C81C4E6-6BB1-A572-F001-2AD3148E8146}"/>
                </a:ext>
              </a:extLst>
            </p:cNvPr>
            <p:cNvSpPr/>
            <p:nvPr/>
          </p:nvSpPr>
          <p:spPr>
            <a:xfrm>
              <a:off x="6696886" y="5745490"/>
              <a:ext cx="474626" cy="776197"/>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a:cs typeface="Arial"/>
                  <a:sym typeface="Arial"/>
                </a:rPr>
                <a:t>A</a:t>
              </a:r>
            </a:p>
          </p:txBody>
        </p:sp>
        <p:sp>
          <p:nvSpPr>
            <p:cNvPr id="23" name="Rectangle 22">
              <a:extLst>
                <a:ext uri="{FF2B5EF4-FFF2-40B4-BE49-F238E27FC236}">
                  <a16:creationId xmlns:a16="http://schemas.microsoft.com/office/drawing/2014/main" id="{AA633364-C0FD-73B6-4A49-59EBD0C8B128}"/>
                </a:ext>
              </a:extLst>
            </p:cNvPr>
            <p:cNvSpPr/>
            <p:nvPr/>
          </p:nvSpPr>
          <p:spPr>
            <a:xfrm>
              <a:off x="9883542" y="5765800"/>
              <a:ext cx="415575" cy="776197"/>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a:cs typeface="Arial"/>
                  <a:sym typeface="Arial"/>
                </a:rPr>
                <a:t>B</a:t>
              </a:r>
            </a:p>
          </p:txBody>
        </p:sp>
        <p:sp>
          <p:nvSpPr>
            <p:cNvPr id="24" name="Rectangle 23">
              <a:extLst>
                <a:ext uri="{FF2B5EF4-FFF2-40B4-BE49-F238E27FC236}">
                  <a16:creationId xmlns:a16="http://schemas.microsoft.com/office/drawing/2014/main" id="{3E631CB5-F67B-B6B3-01EB-0DEFC75F321D}"/>
                </a:ext>
              </a:extLst>
            </p:cNvPr>
            <p:cNvSpPr/>
            <p:nvPr/>
          </p:nvSpPr>
          <p:spPr>
            <a:xfrm>
              <a:off x="8004433" y="2691273"/>
              <a:ext cx="500461" cy="776197"/>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a:cs typeface="Arial"/>
                  <a:sym typeface="Arial"/>
                </a:rPr>
                <a:t>C</a:t>
              </a:r>
            </a:p>
          </p:txBody>
        </p:sp>
        <p:sp>
          <p:nvSpPr>
            <p:cNvPr id="25" name="Rectangle 24">
              <a:extLst>
                <a:ext uri="{FF2B5EF4-FFF2-40B4-BE49-F238E27FC236}">
                  <a16:creationId xmlns:a16="http://schemas.microsoft.com/office/drawing/2014/main" id="{5A8CA791-472B-ADD0-E60D-6EBE68D71497}"/>
                </a:ext>
              </a:extLst>
            </p:cNvPr>
            <p:cNvSpPr/>
            <p:nvPr/>
          </p:nvSpPr>
          <p:spPr>
            <a:xfrm>
              <a:off x="8017061" y="7097046"/>
              <a:ext cx="476472" cy="776197"/>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a:cs typeface="Arial"/>
                  <a:sym typeface="Arial"/>
                </a:rPr>
                <a:t>D</a:t>
              </a:r>
            </a:p>
          </p:txBody>
        </p:sp>
        <p:sp>
          <p:nvSpPr>
            <p:cNvPr id="26" name="Rectangle 25">
              <a:extLst>
                <a:ext uri="{FF2B5EF4-FFF2-40B4-BE49-F238E27FC236}">
                  <a16:creationId xmlns:a16="http://schemas.microsoft.com/office/drawing/2014/main" id="{3463F1B2-0FC0-BF22-03B6-AA678FDD5ECD}"/>
                </a:ext>
              </a:extLst>
            </p:cNvPr>
            <p:cNvSpPr/>
            <p:nvPr/>
          </p:nvSpPr>
          <p:spPr>
            <a:xfrm>
              <a:off x="8009343" y="5765800"/>
              <a:ext cx="520760" cy="776197"/>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a:cs typeface="Arial"/>
                  <a:sym typeface="Arial"/>
                </a:rPr>
                <a:t>O</a:t>
              </a:r>
            </a:p>
          </p:txBody>
        </p:sp>
      </p:grpSp>
      <p:grpSp>
        <p:nvGrpSpPr>
          <p:cNvPr id="29" name="Group 28">
            <a:extLst>
              <a:ext uri="{FF2B5EF4-FFF2-40B4-BE49-F238E27FC236}">
                <a16:creationId xmlns:a16="http://schemas.microsoft.com/office/drawing/2014/main" id="{09CFFD7B-CAE4-A37C-2523-0F6AF05E5C26}"/>
              </a:ext>
            </a:extLst>
          </p:cNvPr>
          <p:cNvGrpSpPr/>
          <p:nvPr/>
        </p:nvGrpSpPr>
        <p:grpSpPr>
          <a:xfrm>
            <a:off x="308962" y="2907050"/>
            <a:ext cx="7162800" cy="2540000"/>
            <a:chOff x="609600" y="1790700"/>
            <a:chExt cx="11430000" cy="3810000"/>
          </a:xfrm>
        </p:grpSpPr>
        <p:pic>
          <p:nvPicPr>
            <p:cNvPr id="30" name="Picture 29">
              <a:extLst>
                <a:ext uri="{FF2B5EF4-FFF2-40B4-BE49-F238E27FC236}">
                  <a16:creationId xmlns:a16="http://schemas.microsoft.com/office/drawing/2014/main" id="{1B7AA8D9-8051-8D12-D1B4-122720BF1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790700"/>
              <a:ext cx="3810000" cy="3810000"/>
            </a:xfrm>
            <a:prstGeom prst="rect">
              <a:avLst/>
            </a:prstGeom>
          </p:spPr>
        </p:pic>
        <p:sp>
          <p:nvSpPr>
            <p:cNvPr id="31" name="Rounded Rectangular Callout 30">
              <a:extLst>
                <a:ext uri="{FF2B5EF4-FFF2-40B4-BE49-F238E27FC236}">
                  <a16:creationId xmlns:a16="http://schemas.microsoft.com/office/drawing/2014/main" id="{88C47BF8-9460-D6A4-82EC-99AB9CF7A8AA}"/>
                </a:ext>
              </a:extLst>
            </p:cNvPr>
            <p:cNvSpPr/>
            <p:nvPr/>
          </p:nvSpPr>
          <p:spPr>
            <a:xfrm>
              <a:off x="4876800" y="1790700"/>
              <a:ext cx="7162800" cy="3809999"/>
            </a:xfrm>
            <a:prstGeom prst="wedgeRoundRectCallout">
              <a:avLst>
                <a:gd name="adj1" fmla="val -59374"/>
                <a:gd name="adj2" fmla="val -16553"/>
                <a:gd name="adj3" fmla="val 16667"/>
              </a:avLst>
            </a:prstGeom>
            <a:solidFill>
              <a:srgbClr val="9DDDD1">
                <a:lumMod val="20000"/>
                <a:lumOff val="80000"/>
              </a:srgbClr>
            </a:solidFill>
            <a:ln w="25400" cap="flat" cmpd="sng" algn="ctr">
              <a:solidFill>
                <a:srgbClr val="002969"/>
              </a:solidFill>
              <a:prstDash val="lgDash"/>
            </a:ln>
            <a:effectLst/>
          </p:spPr>
          <p:txBody>
            <a:bodyPr rtlCol="0" anchor="ct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sym typeface="Arial"/>
              </a:endParaRPr>
            </a:p>
          </p:txBody>
        </p:sp>
      </p:grpSp>
      <p:sp>
        <p:nvSpPr>
          <p:cNvPr id="32" name="Rectangle 31">
            <a:extLst>
              <a:ext uri="{FF2B5EF4-FFF2-40B4-BE49-F238E27FC236}">
                <a16:creationId xmlns:a16="http://schemas.microsoft.com/office/drawing/2014/main" id="{E56409E3-817F-6607-EAD1-EDC532929077}"/>
              </a:ext>
            </a:extLst>
          </p:cNvPr>
          <p:cNvSpPr/>
          <p:nvPr/>
        </p:nvSpPr>
        <p:spPr>
          <a:xfrm>
            <a:off x="3195418" y="3339127"/>
            <a:ext cx="4064000" cy="1675843"/>
          </a:xfrm>
          <a:prstGeom prst="rect">
            <a:avLst/>
          </a:prstGeom>
        </p:spPr>
        <p:txBody>
          <a:bodyPr wrap="square">
            <a:spAutoFit/>
          </a:bodyPr>
          <a:lstStyle/>
          <a:p>
            <a:pPr algn="ctr">
              <a:lnSpc>
                <a:spcPct val="150000"/>
              </a:lnSpc>
              <a:buClr>
                <a:srgbClr val="000000"/>
              </a:buClr>
              <a:buFont typeface="Arial"/>
              <a:buNone/>
            </a:pPr>
            <a:r>
              <a:rPr lang="vi-VN" sz="2400" kern="0" dirty="0">
                <a:solidFill>
                  <a:srgbClr val="000000"/>
                </a:solidFill>
                <a:latin typeface="UTM Avo" panose="02040603050506020204" pitchFamily="18"/>
                <a:cs typeface="Arial"/>
                <a:sym typeface="Arial"/>
              </a:rPr>
              <a:t>Em hãy dự đoán về góc tạo bởi hai đường thẳng AB và CD</a:t>
            </a:r>
            <a:r>
              <a:rPr lang="en-US" sz="2400" kern="0" dirty="0">
                <a:solidFill>
                  <a:srgbClr val="000000"/>
                </a:solidFill>
                <a:latin typeface="UTM Avo" panose="02040603050506020204" pitchFamily="18"/>
                <a:cs typeface="Arial"/>
                <a:sym typeface="Arial"/>
              </a:rPr>
              <a:t>.</a:t>
            </a:r>
            <a:endParaRPr lang="vi-VN" sz="2400" kern="0" dirty="0">
              <a:solidFill>
                <a:srgbClr val="000000"/>
              </a:solidFill>
              <a:latin typeface="UTM Avo" panose="02040603050506020204" pitchFamily="18"/>
              <a:cs typeface="Arial"/>
              <a:sym typeface="Arial"/>
            </a:endParaRPr>
          </a:p>
        </p:txBody>
      </p:sp>
      <p:sp>
        <p:nvSpPr>
          <p:cNvPr id="33" name="Rectangle 32">
            <a:extLst>
              <a:ext uri="{FF2B5EF4-FFF2-40B4-BE49-F238E27FC236}">
                <a16:creationId xmlns:a16="http://schemas.microsoft.com/office/drawing/2014/main" id="{BAF64625-64CB-47A6-402F-DF62E49F935D}"/>
              </a:ext>
            </a:extLst>
          </p:cNvPr>
          <p:cNvSpPr/>
          <p:nvPr/>
        </p:nvSpPr>
        <p:spPr>
          <a:xfrm>
            <a:off x="3072376" y="6059931"/>
            <a:ext cx="7435049" cy="567848"/>
          </a:xfrm>
          <a:prstGeom prst="rect">
            <a:avLst/>
          </a:prstGeom>
          <a:noFill/>
          <a:ln w="57150" cap="flat" cmpd="sng" algn="ctr">
            <a:solidFill>
              <a:srgbClr val="C0504D"/>
            </a:solidFill>
            <a:prstDash val="sysDash"/>
          </a:ln>
          <a:effectLst/>
        </p:spPr>
        <p:txBody>
          <a:bodyPr wrap="none">
            <a:spAutoFit/>
          </a:bodyPr>
          <a:lstStyle/>
          <a:p>
            <a:pPr algn="just">
              <a:lnSpc>
                <a:spcPct val="150000"/>
              </a:lnSpc>
              <a:buFont typeface="Arial"/>
              <a:buNone/>
            </a:pPr>
            <a:r>
              <a:rPr lang="vi-VN" sz="2400" kern="0" dirty="0">
                <a:solidFill>
                  <a:srgbClr val="000000"/>
                </a:solidFill>
                <a:latin typeface="UTM Avo" panose="02040603050506020204" pitchFamily="18"/>
                <a:ea typeface="Times New Roman" panose="02020603050405020304" pitchFamily="18" charset="0"/>
                <a:cs typeface="Arial" panose="020B0604020202020204" pitchFamily="34" charset="0"/>
                <a:sym typeface="Arial"/>
              </a:rPr>
              <a:t>Hai đường thẳng AB và CD vuông góc với nhau</a:t>
            </a:r>
            <a:r>
              <a:rPr lang="en-US" sz="2400" kern="0" dirty="0">
                <a:solidFill>
                  <a:srgbClr val="000000"/>
                </a:solidFill>
                <a:latin typeface="UTM Avo" panose="02040603050506020204" pitchFamily="18"/>
                <a:ea typeface="Times New Roman" panose="02020603050405020304" pitchFamily="18" charset="0"/>
                <a:cs typeface="Arial" panose="020B0604020202020204" pitchFamily="34" charset="0"/>
                <a:sym typeface="Arial"/>
              </a:rPr>
              <a:t>.</a:t>
            </a:r>
            <a:endParaRPr lang="vi-VN" sz="2400" kern="0" dirty="0">
              <a:solidFill>
                <a:srgbClr val="000000"/>
              </a:solidFill>
              <a:latin typeface="UTM Avo" panose="02040603050506020204" pitchFamily="18"/>
              <a:ea typeface="Times New Roman" panose="02020603050405020304" pitchFamily="18" charset="0"/>
              <a:cs typeface="Arial" panose="020B0604020202020204" pitchFamily="34" charset="0"/>
              <a:sym typeface="Arial"/>
            </a:endParaRPr>
          </a:p>
        </p:txBody>
      </p:sp>
      <p:pic>
        <p:nvPicPr>
          <p:cNvPr id="34" name="Picture 2">
            <a:extLst>
              <a:ext uri="{FF2B5EF4-FFF2-40B4-BE49-F238E27FC236}">
                <a16:creationId xmlns:a16="http://schemas.microsoft.com/office/drawing/2014/main" id="{ECE92E18-B838-7937-5E6A-998EE24D9AD8}"/>
              </a:ext>
            </a:extLst>
          </p:cNvPr>
          <p:cNvPicPr>
            <a:picLocks noChangeAspect="1"/>
          </p:cNvPicPr>
          <p:nvPr/>
        </p:nvPicPr>
        <p:blipFill>
          <a:blip r:embed="rId4" cstate="print">
            <a:duotone>
              <a:prstClr val="black"/>
              <a:srgbClr val="F79646">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2138219" y="6173599"/>
            <a:ext cx="531525" cy="400699"/>
          </a:xfrm>
          <a:prstGeom prst="rect">
            <a:avLst/>
          </a:prstGeom>
        </p:spPr>
      </p:pic>
    </p:spTree>
    <p:extLst>
      <p:ext uri="{BB962C8B-B14F-4D97-AF65-F5344CB8AC3E}">
        <p14:creationId xmlns:p14="http://schemas.microsoft.com/office/powerpoint/2010/main" val="312401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fill="hold"/>
                                        <p:tgtEl>
                                          <p:spTgt spid="29"/>
                                        </p:tgtEl>
                                        <p:attrNameLst>
                                          <p:attrName>ppt_x</p:attrName>
                                        </p:attrNameLst>
                                      </p:cBhvr>
                                      <p:tavLst>
                                        <p:tav tm="0">
                                          <p:val>
                                            <p:strVal val="#ppt_x"/>
                                          </p:val>
                                        </p:tav>
                                        <p:tav tm="100000">
                                          <p:val>
                                            <p:strVal val="#ppt_x"/>
                                          </p:val>
                                        </p:tav>
                                      </p:tavLst>
                                    </p:anim>
                                    <p:anim calcmode="lin" valueType="num">
                                      <p:cBhvr additive="base">
                                        <p:cTn id="15" dur="500" fill="hold"/>
                                        <p:tgtEl>
                                          <p:spTgt spid="2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par>
                                <p:cTn id="25" presetID="22" presetClass="entr" presetSubtype="4"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ADA716-14F1-E3A8-8E77-A7C90FE43D81}"/>
              </a:ext>
            </a:extLst>
          </p:cNvPr>
          <p:cNvSpPr/>
          <p:nvPr/>
        </p:nvSpPr>
        <p:spPr>
          <a:xfrm>
            <a:off x="5904411" y="2965269"/>
            <a:ext cx="6287589" cy="3892731"/>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35" name="Group 34">
            <a:extLst>
              <a:ext uri="{FF2B5EF4-FFF2-40B4-BE49-F238E27FC236}">
                <a16:creationId xmlns:a16="http://schemas.microsoft.com/office/drawing/2014/main" id="{9390BAB5-A57E-985A-8D8E-E17D78393B42}"/>
              </a:ext>
            </a:extLst>
          </p:cNvPr>
          <p:cNvGrpSpPr/>
          <p:nvPr/>
        </p:nvGrpSpPr>
        <p:grpSpPr>
          <a:xfrm>
            <a:off x="8080983" y="2544035"/>
            <a:ext cx="3184805" cy="3912349"/>
            <a:chOff x="6696887" y="2691273"/>
            <a:chExt cx="3666313" cy="5347827"/>
          </a:xfrm>
        </p:grpSpPr>
        <p:grpSp>
          <p:nvGrpSpPr>
            <p:cNvPr id="36" name="Group 35">
              <a:extLst>
                <a:ext uri="{FF2B5EF4-FFF2-40B4-BE49-F238E27FC236}">
                  <a16:creationId xmlns:a16="http://schemas.microsoft.com/office/drawing/2014/main" id="{0327E879-DD0F-C3C2-9867-E5614B921971}"/>
                </a:ext>
              </a:extLst>
            </p:cNvPr>
            <p:cNvGrpSpPr/>
            <p:nvPr/>
          </p:nvGrpSpPr>
          <p:grpSpPr>
            <a:xfrm>
              <a:off x="6934200" y="3162300"/>
              <a:ext cx="3429000" cy="4876800"/>
              <a:chOff x="6934200" y="3162300"/>
              <a:chExt cx="3429000" cy="4876800"/>
            </a:xfrm>
          </p:grpSpPr>
          <p:cxnSp>
            <p:nvCxnSpPr>
              <p:cNvPr id="42" name="Straight Connector 41">
                <a:extLst>
                  <a:ext uri="{FF2B5EF4-FFF2-40B4-BE49-F238E27FC236}">
                    <a16:creationId xmlns:a16="http://schemas.microsoft.com/office/drawing/2014/main" id="{A248A974-2851-47F9-ABD5-66DB923CDCA4}"/>
                  </a:ext>
                </a:extLst>
              </p:cNvPr>
              <p:cNvCxnSpPr/>
              <p:nvPr/>
            </p:nvCxnSpPr>
            <p:spPr>
              <a:xfrm>
                <a:off x="8610600" y="3162300"/>
                <a:ext cx="0" cy="4876800"/>
              </a:xfrm>
              <a:prstGeom prst="line">
                <a:avLst/>
              </a:prstGeom>
              <a:noFill/>
              <a:ln w="38100" cap="flat" cmpd="sng" algn="ctr">
                <a:solidFill>
                  <a:srgbClr val="002969">
                    <a:lumMod val="50000"/>
                  </a:srgbClr>
                </a:solidFill>
                <a:prstDash val="solid"/>
              </a:ln>
              <a:effectLst/>
            </p:spPr>
          </p:cxnSp>
          <p:cxnSp>
            <p:nvCxnSpPr>
              <p:cNvPr id="43" name="Straight Connector 42">
                <a:extLst>
                  <a:ext uri="{FF2B5EF4-FFF2-40B4-BE49-F238E27FC236}">
                    <a16:creationId xmlns:a16="http://schemas.microsoft.com/office/drawing/2014/main" id="{566FB4C3-2184-D1C4-3FF5-04B8F7604470}"/>
                  </a:ext>
                </a:extLst>
              </p:cNvPr>
              <p:cNvCxnSpPr/>
              <p:nvPr/>
            </p:nvCxnSpPr>
            <p:spPr>
              <a:xfrm flipH="1">
                <a:off x="6934200" y="5765800"/>
                <a:ext cx="3429000" cy="0"/>
              </a:xfrm>
              <a:prstGeom prst="line">
                <a:avLst/>
              </a:prstGeom>
              <a:noFill/>
              <a:ln w="38100" cap="flat" cmpd="sng" algn="ctr">
                <a:solidFill>
                  <a:srgbClr val="002969">
                    <a:lumMod val="50000"/>
                  </a:srgbClr>
                </a:solidFill>
                <a:prstDash val="solid"/>
              </a:ln>
              <a:effectLst/>
            </p:spPr>
          </p:cxnSp>
        </p:grpSp>
        <p:sp>
          <p:nvSpPr>
            <p:cNvPr id="37" name="Rectangle 36">
              <a:extLst>
                <a:ext uri="{FF2B5EF4-FFF2-40B4-BE49-F238E27FC236}">
                  <a16:creationId xmlns:a16="http://schemas.microsoft.com/office/drawing/2014/main" id="{BE57177B-FC83-52E6-CCC3-BAA19A1C617F}"/>
                </a:ext>
              </a:extLst>
            </p:cNvPr>
            <p:cNvSpPr/>
            <p:nvPr/>
          </p:nvSpPr>
          <p:spPr>
            <a:xfrm>
              <a:off x="6696887" y="5745490"/>
              <a:ext cx="474626" cy="776197"/>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a:cs typeface="Arial"/>
                  <a:sym typeface="Arial"/>
                </a:rPr>
                <a:t>A</a:t>
              </a:r>
            </a:p>
          </p:txBody>
        </p:sp>
        <p:sp>
          <p:nvSpPr>
            <p:cNvPr id="38" name="Rectangle 37">
              <a:extLst>
                <a:ext uri="{FF2B5EF4-FFF2-40B4-BE49-F238E27FC236}">
                  <a16:creationId xmlns:a16="http://schemas.microsoft.com/office/drawing/2014/main" id="{886EF5C9-C2F5-AE7B-657A-62C6505105C8}"/>
                </a:ext>
              </a:extLst>
            </p:cNvPr>
            <p:cNvSpPr/>
            <p:nvPr/>
          </p:nvSpPr>
          <p:spPr>
            <a:xfrm>
              <a:off x="9883543" y="5765800"/>
              <a:ext cx="415575" cy="776197"/>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a:cs typeface="Arial"/>
                  <a:sym typeface="Arial"/>
                </a:rPr>
                <a:t>B</a:t>
              </a:r>
            </a:p>
          </p:txBody>
        </p:sp>
        <p:sp>
          <p:nvSpPr>
            <p:cNvPr id="39" name="Rectangle 38">
              <a:extLst>
                <a:ext uri="{FF2B5EF4-FFF2-40B4-BE49-F238E27FC236}">
                  <a16:creationId xmlns:a16="http://schemas.microsoft.com/office/drawing/2014/main" id="{F9B448D9-24FC-64EC-2CAE-119EF3FB91BC}"/>
                </a:ext>
              </a:extLst>
            </p:cNvPr>
            <p:cNvSpPr/>
            <p:nvPr/>
          </p:nvSpPr>
          <p:spPr>
            <a:xfrm>
              <a:off x="8004434" y="2691273"/>
              <a:ext cx="500462" cy="776197"/>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a:cs typeface="Arial"/>
                  <a:sym typeface="Arial"/>
                </a:rPr>
                <a:t>C</a:t>
              </a:r>
            </a:p>
          </p:txBody>
        </p:sp>
        <p:sp>
          <p:nvSpPr>
            <p:cNvPr id="40" name="Rectangle 39">
              <a:extLst>
                <a:ext uri="{FF2B5EF4-FFF2-40B4-BE49-F238E27FC236}">
                  <a16:creationId xmlns:a16="http://schemas.microsoft.com/office/drawing/2014/main" id="{CDDBA360-E7A0-FB27-B4DE-F4ADB6868C8A}"/>
                </a:ext>
              </a:extLst>
            </p:cNvPr>
            <p:cNvSpPr/>
            <p:nvPr/>
          </p:nvSpPr>
          <p:spPr>
            <a:xfrm>
              <a:off x="8017060" y="7097046"/>
              <a:ext cx="476473" cy="776197"/>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a:cs typeface="Arial"/>
                  <a:sym typeface="Arial"/>
                </a:rPr>
                <a:t>D</a:t>
              </a:r>
            </a:p>
          </p:txBody>
        </p:sp>
        <p:sp>
          <p:nvSpPr>
            <p:cNvPr id="41" name="Rectangle 40">
              <a:extLst>
                <a:ext uri="{FF2B5EF4-FFF2-40B4-BE49-F238E27FC236}">
                  <a16:creationId xmlns:a16="http://schemas.microsoft.com/office/drawing/2014/main" id="{248A4D02-7CD3-2768-9018-A48C3A32A3E5}"/>
                </a:ext>
              </a:extLst>
            </p:cNvPr>
            <p:cNvSpPr/>
            <p:nvPr/>
          </p:nvSpPr>
          <p:spPr>
            <a:xfrm>
              <a:off x="8009344" y="5765800"/>
              <a:ext cx="520761" cy="776197"/>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a:cs typeface="Arial"/>
                  <a:sym typeface="Arial"/>
                </a:rPr>
                <a:t>O</a:t>
              </a:r>
            </a:p>
          </p:txBody>
        </p:sp>
      </p:grpSp>
      <p:grpSp>
        <p:nvGrpSpPr>
          <p:cNvPr id="44" name="Group 43">
            <a:extLst>
              <a:ext uri="{FF2B5EF4-FFF2-40B4-BE49-F238E27FC236}">
                <a16:creationId xmlns:a16="http://schemas.microsoft.com/office/drawing/2014/main" id="{970216BD-603A-5EBC-11D4-C8CA24D68CBE}"/>
              </a:ext>
            </a:extLst>
          </p:cNvPr>
          <p:cNvGrpSpPr/>
          <p:nvPr/>
        </p:nvGrpSpPr>
        <p:grpSpPr>
          <a:xfrm>
            <a:off x="190387" y="3111883"/>
            <a:ext cx="7106944" cy="2806119"/>
            <a:chOff x="609600" y="1391522"/>
            <a:chExt cx="11340868" cy="4209178"/>
          </a:xfrm>
        </p:grpSpPr>
        <p:pic>
          <p:nvPicPr>
            <p:cNvPr id="45" name="Picture 44">
              <a:extLst>
                <a:ext uri="{FF2B5EF4-FFF2-40B4-BE49-F238E27FC236}">
                  <a16:creationId xmlns:a16="http://schemas.microsoft.com/office/drawing/2014/main" id="{38A3F0A3-779A-AA13-C4A4-DA8F07637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790700"/>
              <a:ext cx="3810000" cy="3810000"/>
            </a:xfrm>
            <a:prstGeom prst="rect">
              <a:avLst/>
            </a:prstGeom>
          </p:spPr>
        </p:pic>
        <p:sp>
          <p:nvSpPr>
            <p:cNvPr id="46" name="Rounded Rectangular Callout 45">
              <a:extLst>
                <a:ext uri="{FF2B5EF4-FFF2-40B4-BE49-F238E27FC236}">
                  <a16:creationId xmlns:a16="http://schemas.microsoft.com/office/drawing/2014/main" id="{292C15B2-4459-9F26-5EBB-2923C5745CBF}"/>
                </a:ext>
              </a:extLst>
            </p:cNvPr>
            <p:cNvSpPr/>
            <p:nvPr/>
          </p:nvSpPr>
          <p:spPr>
            <a:xfrm>
              <a:off x="4787668" y="1391522"/>
              <a:ext cx="7162800" cy="3809999"/>
            </a:xfrm>
            <a:prstGeom prst="wedgeRoundRectCallout">
              <a:avLst>
                <a:gd name="adj1" fmla="val -59374"/>
                <a:gd name="adj2" fmla="val -16553"/>
                <a:gd name="adj3" fmla="val 16667"/>
              </a:avLst>
            </a:prstGeom>
            <a:solidFill>
              <a:srgbClr val="9DDDD1">
                <a:lumMod val="20000"/>
                <a:lumOff val="80000"/>
              </a:srgbClr>
            </a:solidFill>
            <a:ln w="25400" cap="flat" cmpd="sng" algn="ctr">
              <a:solidFill>
                <a:srgbClr val="002969"/>
              </a:solidFill>
              <a:prstDash val="lgDash"/>
            </a:ln>
            <a:effectLst/>
          </p:spPr>
          <p:txBody>
            <a:bodyPr rtlCol="0" anchor="ct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lumMod val="10000"/>
                    </a:srgbClr>
                  </a:solidFill>
                  <a:effectLst/>
                  <a:uLnTx/>
                  <a:uFillTx/>
                  <a:latin typeface="UTM Avo" panose="02040603050506020204" pitchFamily="18"/>
                  <a:sym typeface="Arial"/>
                </a:rPr>
                <a:t>Đường</a:t>
              </a:r>
              <a:r>
                <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sym typeface="Arial"/>
                </a:rPr>
                <a:t> </a:t>
              </a:r>
              <a:r>
                <a:rPr kumimoji="0" lang="en-US" sz="2400" b="0" i="0" u="none" strike="noStrike" kern="0" cap="none" spc="0" normalizeH="0" baseline="0" noProof="0" dirty="0" err="1">
                  <a:ln>
                    <a:noFill/>
                  </a:ln>
                  <a:solidFill>
                    <a:srgbClr val="FFFFFF">
                      <a:lumMod val="10000"/>
                    </a:srgbClr>
                  </a:solidFill>
                  <a:effectLst/>
                  <a:uLnTx/>
                  <a:uFillTx/>
                  <a:latin typeface="UTM Avo" panose="02040603050506020204" pitchFamily="18"/>
                  <a:sym typeface="Arial"/>
                </a:rPr>
                <a:t>kẻ</a:t>
              </a:r>
              <a:r>
                <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sym typeface="Arial"/>
                </a:rPr>
                <a:t> </a:t>
              </a:r>
              <a:r>
                <a:rPr kumimoji="0" lang="en-US" sz="2400" b="0" i="0" u="none" strike="noStrike" kern="0" cap="none" spc="0" normalizeH="0" baseline="0" noProof="0" dirty="0" err="1">
                  <a:ln>
                    <a:noFill/>
                  </a:ln>
                  <a:solidFill>
                    <a:srgbClr val="FFFFFF">
                      <a:lumMod val="10000"/>
                    </a:srgbClr>
                  </a:solidFill>
                  <a:effectLst/>
                  <a:uLnTx/>
                  <a:uFillTx/>
                  <a:latin typeface="UTM Avo" panose="02040603050506020204" pitchFamily="18"/>
                  <a:sym typeface="Arial"/>
                </a:rPr>
                <a:t>đỏ</a:t>
              </a:r>
              <a:r>
                <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sym typeface="Arial"/>
                </a:rPr>
                <a:t> </a:t>
              </a:r>
              <a:r>
                <a:rPr kumimoji="0" lang="en-US" sz="2400" b="0" i="0" u="none" strike="noStrike" kern="0" cap="none" spc="0" normalizeH="0" baseline="0" noProof="0" dirty="0" err="1">
                  <a:ln>
                    <a:noFill/>
                  </a:ln>
                  <a:solidFill>
                    <a:srgbClr val="FFFFFF">
                      <a:lumMod val="10000"/>
                    </a:srgbClr>
                  </a:solidFill>
                  <a:effectLst/>
                  <a:uLnTx/>
                  <a:uFillTx/>
                  <a:latin typeface="UTM Avo" panose="02040603050506020204" pitchFamily="18"/>
                  <a:sym typeface="Arial"/>
                </a:rPr>
                <a:t>là</a:t>
              </a:r>
              <a:r>
                <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sym typeface="Arial"/>
                </a:rPr>
                <a:t> </a:t>
              </a:r>
              <a:r>
                <a:rPr kumimoji="0" lang="en-US" sz="2400" b="0" i="0" u="none" strike="noStrike" kern="0" cap="none" spc="0" normalizeH="0" baseline="0" noProof="0" dirty="0" err="1">
                  <a:ln>
                    <a:noFill/>
                  </a:ln>
                  <a:solidFill>
                    <a:srgbClr val="FFFFFF">
                      <a:lumMod val="10000"/>
                    </a:srgbClr>
                  </a:solidFill>
                  <a:effectLst/>
                  <a:uLnTx/>
                  <a:uFillTx/>
                  <a:latin typeface="UTM Avo" panose="02040603050506020204" pitchFamily="18"/>
                  <a:sym typeface="Arial"/>
                </a:rPr>
                <a:t>kí</a:t>
              </a:r>
              <a:r>
                <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sym typeface="Arial"/>
                </a:rPr>
                <a:t> </a:t>
              </a:r>
              <a:r>
                <a:rPr kumimoji="0" lang="en-US" sz="2400" b="0" i="0" u="none" strike="noStrike" kern="0" cap="none" spc="0" normalizeH="0" baseline="0" noProof="0" dirty="0" err="1">
                  <a:ln>
                    <a:noFill/>
                  </a:ln>
                  <a:solidFill>
                    <a:srgbClr val="FFFFFF">
                      <a:lumMod val="10000"/>
                    </a:srgbClr>
                  </a:solidFill>
                  <a:effectLst/>
                  <a:uLnTx/>
                  <a:uFillTx/>
                  <a:latin typeface="UTM Avo" panose="02040603050506020204" pitchFamily="18"/>
                  <a:sym typeface="Arial"/>
                </a:rPr>
                <a:t>hiệu</a:t>
              </a:r>
              <a:r>
                <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sym typeface="Arial"/>
                </a:rPr>
                <a:t> </a:t>
              </a:r>
              <a:r>
                <a:rPr kumimoji="0" lang="en-US" sz="2400" b="0" i="0" u="none" strike="noStrike" kern="0" cap="none" spc="0" normalizeH="0" baseline="0" noProof="0" dirty="0" err="1">
                  <a:ln>
                    <a:noFill/>
                  </a:ln>
                  <a:solidFill>
                    <a:srgbClr val="FFFFFF">
                      <a:lumMod val="10000"/>
                    </a:srgbClr>
                  </a:solidFill>
                  <a:effectLst/>
                  <a:uLnTx/>
                  <a:uFillTx/>
                  <a:latin typeface="UTM Avo" panose="02040603050506020204" pitchFamily="18"/>
                  <a:sym typeface="Arial"/>
                </a:rPr>
                <a:t>hai</a:t>
              </a:r>
              <a:r>
                <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sym typeface="Arial"/>
                </a:rPr>
                <a:t> </a:t>
              </a:r>
              <a:r>
                <a:rPr kumimoji="0" lang="en-US" sz="2400" b="0" i="0" u="none" strike="noStrike" kern="0" cap="none" spc="0" normalizeH="0" baseline="0" noProof="0" dirty="0" err="1">
                  <a:ln>
                    <a:noFill/>
                  </a:ln>
                  <a:solidFill>
                    <a:srgbClr val="FFFFFF">
                      <a:lumMod val="10000"/>
                    </a:srgbClr>
                  </a:solidFill>
                  <a:effectLst/>
                  <a:uLnTx/>
                  <a:uFillTx/>
                  <a:latin typeface="UTM Avo" panose="02040603050506020204" pitchFamily="18"/>
                  <a:sym typeface="Arial"/>
                </a:rPr>
                <a:t>đường</a:t>
              </a:r>
              <a:r>
                <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sym typeface="Arial"/>
                </a:rPr>
                <a:t> </a:t>
              </a:r>
              <a:r>
                <a:rPr kumimoji="0" lang="en-US" sz="2400" b="0" i="0" u="none" strike="noStrike" kern="0" cap="none" spc="0" normalizeH="0" baseline="0" noProof="0" dirty="0" err="1">
                  <a:ln>
                    <a:noFill/>
                  </a:ln>
                  <a:solidFill>
                    <a:srgbClr val="FFFFFF">
                      <a:lumMod val="10000"/>
                    </a:srgbClr>
                  </a:solidFill>
                  <a:effectLst/>
                  <a:uLnTx/>
                  <a:uFillTx/>
                  <a:latin typeface="UTM Avo" panose="02040603050506020204" pitchFamily="18"/>
                  <a:sym typeface="Arial"/>
                </a:rPr>
                <a:t>thẳng</a:t>
              </a:r>
              <a:r>
                <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sym typeface="Arial"/>
                </a:rPr>
                <a:t> </a:t>
              </a:r>
              <a:r>
                <a:rPr kumimoji="0" lang="en-US" sz="2400" b="0" i="0" u="none" strike="noStrike" kern="0" cap="none" spc="0" normalizeH="0" baseline="0" noProof="0" dirty="0" err="1">
                  <a:ln>
                    <a:noFill/>
                  </a:ln>
                  <a:solidFill>
                    <a:srgbClr val="FFFFFF">
                      <a:lumMod val="10000"/>
                    </a:srgbClr>
                  </a:solidFill>
                  <a:effectLst/>
                  <a:uLnTx/>
                  <a:uFillTx/>
                  <a:latin typeface="UTM Avo" panose="02040603050506020204" pitchFamily="18"/>
                  <a:sym typeface="Arial"/>
                </a:rPr>
                <a:t>vuông</a:t>
              </a:r>
              <a:r>
                <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sym typeface="Arial"/>
                </a:rPr>
                <a:t> </a:t>
              </a:r>
              <a:r>
                <a:rPr kumimoji="0" lang="en-US" sz="2400" b="0" i="0" u="none" strike="noStrike" kern="0" cap="none" spc="0" normalizeH="0" baseline="0" noProof="0" dirty="0" err="1">
                  <a:ln>
                    <a:noFill/>
                  </a:ln>
                  <a:solidFill>
                    <a:srgbClr val="FFFFFF">
                      <a:lumMod val="10000"/>
                    </a:srgbClr>
                  </a:solidFill>
                  <a:effectLst/>
                  <a:uLnTx/>
                  <a:uFillTx/>
                  <a:latin typeface="UTM Avo" panose="02040603050506020204" pitchFamily="18"/>
                  <a:sym typeface="Arial"/>
                </a:rPr>
                <a:t>góc</a:t>
              </a:r>
              <a:r>
                <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sym typeface="Arial"/>
                </a:rPr>
                <a:t> </a:t>
              </a:r>
              <a:r>
                <a:rPr kumimoji="0" lang="en-US" sz="2400" b="0" i="0" u="none" strike="noStrike" kern="0" cap="none" spc="0" normalizeH="0" baseline="0" noProof="0" dirty="0" err="1">
                  <a:ln>
                    <a:noFill/>
                  </a:ln>
                  <a:solidFill>
                    <a:srgbClr val="FFFFFF">
                      <a:lumMod val="10000"/>
                    </a:srgbClr>
                  </a:solidFill>
                  <a:effectLst/>
                  <a:uLnTx/>
                  <a:uFillTx/>
                  <a:latin typeface="UTM Avo" panose="02040603050506020204" pitchFamily="18"/>
                  <a:sym typeface="Arial"/>
                </a:rPr>
                <a:t>với</a:t>
              </a:r>
              <a:r>
                <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sym typeface="Arial"/>
                </a:rPr>
                <a:t> </a:t>
              </a:r>
              <a:r>
                <a:rPr kumimoji="0" lang="en-US" sz="2400" b="0" i="0" u="none" strike="noStrike" kern="0" cap="none" spc="0" normalizeH="0" baseline="0" noProof="0" dirty="0" err="1">
                  <a:ln>
                    <a:noFill/>
                  </a:ln>
                  <a:solidFill>
                    <a:srgbClr val="FFFFFF">
                      <a:lumMod val="10000"/>
                    </a:srgbClr>
                  </a:solidFill>
                  <a:effectLst/>
                  <a:uLnTx/>
                  <a:uFillTx/>
                  <a:latin typeface="UTM Avo" panose="02040603050506020204" pitchFamily="18"/>
                  <a:sym typeface="Arial"/>
                </a:rPr>
                <a:t>nhau</a:t>
              </a:r>
              <a:r>
                <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sym typeface="Arial"/>
                </a:rPr>
                <a:t>. </a:t>
              </a:r>
            </a:p>
          </p:txBody>
        </p:sp>
      </p:grpSp>
      <p:sp>
        <p:nvSpPr>
          <p:cNvPr id="47" name="Rectangle 46">
            <a:extLst>
              <a:ext uri="{FF2B5EF4-FFF2-40B4-BE49-F238E27FC236}">
                <a16:creationId xmlns:a16="http://schemas.microsoft.com/office/drawing/2014/main" id="{59B83C53-6880-9EEC-EA52-1F880C2A64E5}"/>
              </a:ext>
            </a:extLst>
          </p:cNvPr>
          <p:cNvSpPr/>
          <p:nvPr/>
        </p:nvSpPr>
        <p:spPr>
          <a:xfrm>
            <a:off x="2006600" y="1682183"/>
            <a:ext cx="8178800" cy="658770"/>
          </a:xfrm>
          <a:prstGeom prst="rect">
            <a:avLst/>
          </a:prstGeom>
        </p:spPr>
        <p:txBody>
          <a:bodyPr wrap="square">
            <a:spAutoFit/>
          </a:bodyPr>
          <a:lstStyle/>
          <a:p>
            <a:pPr algn="ctr">
              <a:lnSpc>
                <a:spcPct val="150000"/>
              </a:lnSpc>
              <a:buClr>
                <a:srgbClr val="000000"/>
              </a:buClr>
              <a:buFont typeface="Arial"/>
              <a:buNone/>
            </a:pPr>
            <a:r>
              <a:rPr lang="en-US" sz="2800" b="1" kern="0" dirty="0" err="1">
                <a:solidFill>
                  <a:srgbClr val="FFFFFF">
                    <a:lumMod val="10000"/>
                  </a:srgbClr>
                </a:solidFill>
                <a:latin typeface="UTM Avo" panose="02040603050506020204" pitchFamily="18"/>
                <a:cs typeface="Arial"/>
                <a:sym typeface="Arial"/>
              </a:rPr>
              <a:t>Kí</a:t>
            </a:r>
            <a:r>
              <a:rPr lang="en-US" sz="2800" b="1" kern="0" dirty="0">
                <a:solidFill>
                  <a:srgbClr val="FFFFFF">
                    <a:lumMod val="10000"/>
                  </a:srgbClr>
                </a:solidFill>
                <a:latin typeface="UTM Avo" panose="02040603050506020204" pitchFamily="18"/>
                <a:cs typeface="Arial"/>
                <a:sym typeface="Arial"/>
              </a:rPr>
              <a:t> </a:t>
            </a:r>
            <a:r>
              <a:rPr lang="en-US" sz="2800" b="1" kern="0" dirty="0" err="1">
                <a:solidFill>
                  <a:srgbClr val="FFFFFF">
                    <a:lumMod val="10000"/>
                  </a:srgbClr>
                </a:solidFill>
                <a:latin typeface="UTM Avo" panose="02040603050506020204" pitchFamily="18"/>
                <a:cs typeface="Arial"/>
                <a:sym typeface="Arial"/>
              </a:rPr>
              <a:t>hiệu</a:t>
            </a:r>
            <a:r>
              <a:rPr lang="en-US" sz="2800" b="1" kern="0" dirty="0">
                <a:solidFill>
                  <a:srgbClr val="FFFFFF">
                    <a:lumMod val="10000"/>
                  </a:srgbClr>
                </a:solidFill>
                <a:latin typeface="UTM Avo" panose="02040603050506020204" pitchFamily="18"/>
                <a:cs typeface="Arial"/>
                <a:sym typeface="Arial"/>
              </a:rPr>
              <a:t> </a:t>
            </a:r>
            <a:r>
              <a:rPr lang="en-US" sz="2800" b="1" kern="0" dirty="0" err="1">
                <a:solidFill>
                  <a:srgbClr val="FFFFFF">
                    <a:lumMod val="10000"/>
                  </a:srgbClr>
                </a:solidFill>
                <a:latin typeface="UTM Avo" panose="02040603050506020204" pitchFamily="18"/>
                <a:cs typeface="Arial"/>
                <a:sym typeface="Arial"/>
              </a:rPr>
              <a:t>vuông</a:t>
            </a:r>
            <a:r>
              <a:rPr lang="en-US" sz="2800" b="1" kern="0" dirty="0">
                <a:solidFill>
                  <a:srgbClr val="FFFFFF">
                    <a:lumMod val="10000"/>
                  </a:srgbClr>
                </a:solidFill>
                <a:latin typeface="UTM Avo" panose="02040603050506020204" pitchFamily="18"/>
                <a:cs typeface="Arial"/>
                <a:sym typeface="Arial"/>
              </a:rPr>
              <a:t> </a:t>
            </a:r>
            <a:r>
              <a:rPr lang="en-US" sz="2800" b="1" kern="0" dirty="0" err="1">
                <a:solidFill>
                  <a:srgbClr val="FFFFFF">
                    <a:lumMod val="10000"/>
                  </a:srgbClr>
                </a:solidFill>
                <a:latin typeface="UTM Avo" panose="02040603050506020204" pitchFamily="18"/>
                <a:cs typeface="Arial"/>
                <a:sym typeface="Arial"/>
              </a:rPr>
              <a:t>góc</a:t>
            </a:r>
            <a:r>
              <a:rPr lang="en-US" sz="2800" b="1" kern="0" dirty="0">
                <a:solidFill>
                  <a:srgbClr val="FFFFFF">
                    <a:lumMod val="10000"/>
                  </a:srgbClr>
                </a:solidFill>
                <a:latin typeface="UTM Avo" panose="02040603050506020204" pitchFamily="18"/>
                <a:cs typeface="Arial"/>
                <a:sym typeface="Arial"/>
              </a:rPr>
              <a:t> </a:t>
            </a:r>
            <a:r>
              <a:rPr lang="en-US" sz="2800" b="1" kern="0" dirty="0" err="1">
                <a:solidFill>
                  <a:srgbClr val="FFFFFF">
                    <a:lumMod val="10000"/>
                  </a:srgbClr>
                </a:solidFill>
                <a:latin typeface="UTM Avo" panose="02040603050506020204" pitchFamily="18"/>
                <a:cs typeface="Arial"/>
                <a:sym typeface="Arial"/>
              </a:rPr>
              <a:t>giữa</a:t>
            </a:r>
            <a:r>
              <a:rPr lang="en-US" sz="2800" b="1" kern="0" dirty="0">
                <a:solidFill>
                  <a:srgbClr val="FFFFFF">
                    <a:lumMod val="10000"/>
                  </a:srgbClr>
                </a:solidFill>
                <a:latin typeface="UTM Avo" panose="02040603050506020204" pitchFamily="18"/>
                <a:cs typeface="Arial"/>
                <a:sym typeface="Arial"/>
              </a:rPr>
              <a:t> </a:t>
            </a:r>
            <a:r>
              <a:rPr lang="en-US" sz="2800" b="1" kern="0" dirty="0" err="1">
                <a:solidFill>
                  <a:srgbClr val="FFFFFF">
                    <a:lumMod val="10000"/>
                  </a:srgbClr>
                </a:solidFill>
                <a:latin typeface="UTM Avo" panose="02040603050506020204" pitchFamily="18"/>
                <a:cs typeface="Arial"/>
                <a:sym typeface="Arial"/>
              </a:rPr>
              <a:t>hai</a:t>
            </a:r>
            <a:r>
              <a:rPr lang="en-US" sz="2800" b="1" kern="0" dirty="0">
                <a:solidFill>
                  <a:srgbClr val="FFFFFF">
                    <a:lumMod val="10000"/>
                  </a:srgbClr>
                </a:solidFill>
                <a:latin typeface="UTM Avo" panose="02040603050506020204" pitchFamily="18"/>
                <a:cs typeface="Arial"/>
                <a:sym typeface="Arial"/>
              </a:rPr>
              <a:t> </a:t>
            </a:r>
            <a:r>
              <a:rPr lang="en-US" sz="2800" b="1" kern="0" dirty="0" err="1">
                <a:solidFill>
                  <a:srgbClr val="FFFFFF">
                    <a:lumMod val="10000"/>
                  </a:srgbClr>
                </a:solidFill>
                <a:latin typeface="UTM Avo" panose="02040603050506020204" pitchFamily="18"/>
                <a:cs typeface="Arial"/>
                <a:sym typeface="Arial"/>
              </a:rPr>
              <a:t>đường</a:t>
            </a:r>
            <a:r>
              <a:rPr lang="en-US" sz="2800" b="1" kern="0" dirty="0">
                <a:solidFill>
                  <a:srgbClr val="FFFFFF">
                    <a:lumMod val="10000"/>
                  </a:srgbClr>
                </a:solidFill>
                <a:latin typeface="UTM Avo" panose="02040603050506020204" pitchFamily="18"/>
                <a:cs typeface="Arial"/>
                <a:sym typeface="Arial"/>
              </a:rPr>
              <a:t> </a:t>
            </a:r>
            <a:r>
              <a:rPr lang="en-US" sz="2800" b="1" kern="0" dirty="0" err="1">
                <a:solidFill>
                  <a:srgbClr val="FFFFFF">
                    <a:lumMod val="10000"/>
                  </a:srgbClr>
                </a:solidFill>
                <a:latin typeface="UTM Avo" panose="02040603050506020204" pitchFamily="18"/>
                <a:cs typeface="Arial"/>
                <a:sym typeface="Arial"/>
              </a:rPr>
              <a:t>thẳng</a:t>
            </a:r>
            <a:endParaRPr lang="en-US" sz="2800" b="1" kern="0" dirty="0">
              <a:solidFill>
                <a:srgbClr val="FFFFFF">
                  <a:lumMod val="10000"/>
                </a:srgbClr>
              </a:solidFill>
              <a:latin typeface="UTM Avo" panose="02040603050506020204" pitchFamily="18"/>
              <a:cs typeface="Arial"/>
              <a:sym typeface="Arial"/>
            </a:endParaRPr>
          </a:p>
        </p:txBody>
      </p:sp>
      <p:grpSp>
        <p:nvGrpSpPr>
          <p:cNvPr id="48" name="Group 47">
            <a:extLst>
              <a:ext uri="{FF2B5EF4-FFF2-40B4-BE49-F238E27FC236}">
                <a16:creationId xmlns:a16="http://schemas.microsoft.com/office/drawing/2014/main" id="{2639FC4A-7C10-6551-18FE-9F5FF94F0989}"/>
              </a:ext>
            </a:extLst>
          </p:cNvPr>
          <p:cNvGrpSpPr/>
          <p:nvPr/>
        </p:nvGrpSpPr>
        <p:grpSpPr>
          <a:xfrm>
            <a:off x="9743362" y="4517572"/>
            <a:ext cx="223973" cy="260859"/>
            <a:chOff x="6248400" y="2171700"/>
            <a:chExt cx="457200" cy="457200"/>
          </a:xfrm>
        </p:grpSpPr>
        <p:cxnSp>
          <p:nvCxnSpPr>
            <p:cNvPr id="49" name="Straight Connector 48">
              <a:extLst>
                <a:ext uri="{FF2B5EF4-FFF2-40B4-BE49-F238E27FC236}">
                  <a16:creationId xmlns:a16="http://schemas.microsoft.com/office/drawing/2014/main" id="{B09CCF5A-8937-75E9-8B9E-9590AA609AF5}"/>
                </a:ext>
              </a:extLst>
            </p:cNvPr>
            <p:cNvCxnSpPr/>
            <p:nvPr/>
          </p:nvCxnSpPr>
          <p:spPr>
            <a:xfrm>
              <a:off x="6248400" y="2171700"/>
              <a:ext cx="457200" cy="0"/>
            </a:xfrm>
            <a:prstGeom prst="line">
              <a:avLst/>
            </a:prstGeom>
            <a:noFill/>
            <a:ln w="57150" cap="flat" cmpd="sng" algn="ctr">
              <a:solidFill>
                <a:srgbClr val="C00000"/>
              </a:solidFill>
              <a:prstDash val="solid"/>
            </a:ln>
            <a:effectLst/>
          </p:spPr>
        </p:cxnSp>
        <p:cxnSp>
          <p:nvCxnSpPr>
            <p:cNvPr id="50" name="Straight Connector 49">
              <a:extLst>
                <a:ext uri="{FF2B5EF4-FFF2-40B4-BE49-F238E27FC236}">
                  <a16:creationId xmlns:a16="http://schemas.microsoft.com/office/drawing/2014/main" id="{E09FF989-C203-03C0-DFA2-166011C796F7}"/>
                </a:ext>
              </a:extLst>
            </p:cNvPr>
            <p:cNvCxnSpPr/>
            <p:nvPr/>
          </p:nvCxnSpPr>
          <p:spPr>
            <a:xfrm rot="5400000">
              <a:off x="6451600" y="2400300"/>
              <a:ext cx="457200" cy="0"/>
            </a:xfrm>
            <a:prstGeom prst="line">
              <a:avLst/>
            </a:prstGeom>
            <a:noFill/>
            <a:ln w="57150" cap="flat" cmpd="sng" algn="ctr">
              <a:solidFill>
                <a:srgbClr val="C00000"/>
              </a:solidFill>
              <a:prstDash val="solid"/>
            </a:ln>
            <a:effectLst/>
          </p:spPr>
        </p:cxnSp>
      </p:grpSp>
    </p:spTree>
    <p:extLst>
      <p:ext uri="{BB962C8B-B14F-4D97-AF65-F5344CB8AC3E}">
        <p14:creationId xmlns:p14="http://schemas.microsoft.com/office/powerpoint/2010/main" val="109562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16" fill="hold"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Effect transition="in" filter="fade">
                                      <p:cBhvr>
                                        <p:cTn id="14" dur="50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arn(inVertical)">
                                      <p:cBhvr>
                                        <p:cTn id="1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ADA716-14F1-E3A8-8E77-A7C90FE43D81}"/>
              </a:ext>
            </a:extLst>
          </p:cNvPr>
          <p:cNvSpPr/>
          <p:nvPr/>
        </p:nvSpPr>
        <p:spPr>
          <a:xfrm>
            <a:off x="5904411" y="2965269"/>
            <a:ext cx="6287589" cy="3892731"/>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21" name="Group 20">
            <a:extLst>
              <a:ext uri="{FF2B5EF4-FFF2-40B4-BE49-F238E27FC236}">
                <a16:creationId xmlns:a16="http://schemas.microsoft.com/office/drawing/2014/main" id="{4D4C0B51-1D20-73B8-BE08-028B61835795}"/>
              </a:ext>
            </a:extLst>
          </p:cNvPr>
          <p:cNvGrpSpPr/>
          <p:nvPr/>
        </p:nvGrpSpPr>
        <p:grpSpPr>
          <a:xfrm>
            <a:off x="132146" y="1849661"/>
            <a:ext cx="11927708" cy="700140"/>
            <a:chOff x="1435610" y="3715346"/>
            <a:chExt cx="17891562" cy="1050209"/>
          </a:xfrm>
        </p:grpSpPr>
        <p:sp>
          <p:nvSpPr>
            <p:cNvPr id="22" name="Rectangle 21">
              <a:extLst>
                <a:ext uri="{FF2B5EF4-FFF2-40B4-BE49-F238E27FC236}">
                  <a16:creationId xmlns:a16="http://schemas.microsoft.com/office/drawing/2014/main" id="{138E4484-4BE4-F53D-ED26-1FB2952B2130}"/>
                </a:ext>
              </a:extLst>
            </p:cNvPr>
            <p:cNvSpPr/>
            <p:nvPr/>
          </p:nvSpPr>
          <p:spPr>
            <a:xfrm>
              <a:off x="3720253" y="3801691"/>
              <a:ext cx="15606919" cy="851772"/>
            </a:xfrm>
            <a:prstGeom prst="rect">
              <a:avLst/>
            </a:prstGeom>
            <a:solidFill>
              <a:srgbClr val="F67A62">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spAutoFit/>
            </a:bodyPr>
            <a:lstStyle/>
            <a:p>
              <a:pPr marL="0" marR="0" lvl="0" indent="0" defTabSz="609630" eaLnBrk="1" fontAlgn="auto" latinLnBrk="0" hangingPunct="1">
                <a:lnSpc>
                  <a:spcPct val="150000"/>
                </a:lnSpc>
                <a:spcBef>
                  <a:spcPts val="200"/>
                </a:spcBef>
                <a:spcAft>
                  <a:spcPts val="200"/>
                </a:spcAft>
                <a:buClrTx/>
                <a:buSzTx/>
                <a:buFont typeface="Arial"/>
                <a:buNone/>
                <a:tabLst/>
                <a:defRPr/>
              </a:pPr>
              <a:r>
                <a:rPr kumimoji="0" lang="en-US" sz="2400" b="0" i="0" u="none" strike="noStrike" kern="0" cap="none" spc="0" normalizeH="0" baseline="0" noProof="0" dirty="0" err="1">
                  <a:ln>
                    <a:noFill/>
                  </a:ln>
                  <a:solidFill>
                    <a:srgbClr val="FFFFFF">
                      <a:lumMod val="10000"/>
                    </a:srgbClr>
                  </a:solidFill>
                  <a:effectLst/>
                  <a:uLnTx/>
                  <a:uFillTx/>
                  <a:latin typeface="UTM Avo" panose="02040603050506020204" pitchFamily="18"/>
                  <a:ea typeface="Batang" panose="02030600000101010101" pitchFamily="18" charset="-127"/>
                  <a:cs typeface="Arial" panose="020B0604020202020204" pitchFamily="34" charset="0"/>
                  <a:sym typeface="Arial"/>
                </a:rPr>
                <a:t>Hai</a:t>
              </a:r>
              <a:r>
                <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ea typeface="Batang" panose="02030600000101010101" pitchFamily="18" charset="-127"/>
                  <a:cs typeface="Arial" panose="020B0604020202020204" pitchFamily="34" charset="0"/>
                  <a:sym typeface="Arial"/>
                </a:rPr>
                <a:t> </a:t>
              </a:r>
              <a:r>
                <a:rPr kumimoji="0" lang="en-US" sz="2400" b="0" i="0" u="none" strike="noStrike" kern="0" cap="none" spc="0" normalizeH="0" baseline="0" noProof="0" dirty="0" err="1">
                  <a:ln>
                    <a:noFill/>
                  </a:ln>
                  <a:solidFill>
                    <a:srgbClr val="FFFFFF">
                      <a:lumMod val="10000"/>
                    </a:srgbClr>
                  </a:solidFill>
                  <a:effectLst/>
                  <a:uLnTx/>
                  <a:uFillTx/>
                  <a:latin typeface="UTM Avo" panose="02040603050506020204" pitchFamily="18"/>
                  <a:ea typeface="Batang" panose="02030600000101010101" pitchFamily="18" charset="-127"/>
                  <a:cs typeface="Arial" panose="020B0604020202020204" pitchFamily="34" charset="0"/>
                  <a:sym typeface="Arial"/>
                </a:rPr>
                <a:t>đường</a:t>
              </a:r>
              <a:r>
                <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ea typeface="Batang" panose="02030600000101010101" pitchFamily="18" charset="-127"/>
                  <a:cs typeface="Arial" panose="020B0604020202020204" pitchFamily="34" charset="0"/>
                  <a:sym typeface="Arial"/>
                </a:rPr>
                <a:t> </a:t>
              </a:r>
              <a:r>
                <a:rPr kumimoji="0" lang="en-US" sz="2400" b="0" i="0" u="none" strike="noStrike" kern="0" cap="none" spc="0" normalizeH="0" baseline="0" noProof="0" dirty="0" err="1">
                  <a:ln>
                    <a:noFill/>
                  </a:ln>
                  <a:solidFill>
                    <a:srgbClr val="FFFFFF">
                      <a:lumMod val="10000"/>
                    </a:srgbClr>
                  </a:solidFill>
                  <a:effectLst/>
                  <a:uLnTx/>
                  <a:uFillTx/>
                  <a:latin typeface="UTM Avo" panose="02040603050506020204" pitchFamily="18"/>
                  <a:ea typeface="Batang" panose="02030600000101010101" pitchFamily="18" charset="-127"/>
                  <a:cs typeface="Arial" panose="020B0604020202020204" pitchFamily="34" charset="0"/>
                  <a:sym typeface="Arial"/>
                </a:rPr>
                <a:t>thẳng</a:t>
              </a:r>
              <a:r>
                <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ea typeface="Batang" panose="02030600000101010101" pitchFamily="18" charset="-127"/>
                  <a:cs typeface="Arial" panose="020B0604020202020204" pitchFamily="34" charset="0"/>
                  <a:sym typeface="Arial"/>
                </a:rPr>
                <a:t> </a:t>
              </a:r>
              <a:r>
                <a:rPr kumimoji="0" lang="en-US" sz="2400" b="0" i="0" u="none" strike="noStrike" kern="0" cap="none" spc="0" normalizeH="0" baseline="0" noProof="0" dirty="0" err="1">
                  <a:ln>
                    <a:noFill/>
                  </a:ln>
                  <a:solidFill>
                    <a:srgbClr val="FFFFFF">
                      <a:lumMod val="10000"/>
                    </a:srgbClr>
                  </a:solidFill>
                  <a:effectLst/>
                  <a:uLnTx/>
                  <a:uFillTx/>
                  <a:latin typeface="UTM Avo" panose="02040603050506020204" pitchFamily="18"/>
                  <a:ea typeface="Batang" panose="02030600000101010101" pitchFamily="18" charset="-127"/>
                  <a:cs typeface="Arial" panose="020B0604020202020204" pitchFamily="34" charset="0"/>
                  <a:sym typeface="Arial"/>
                </a:rPr>
                <a:t>vuông</a:t>
              </a:r>
              <a:r>
                <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ea typeface="Batang" panose="02030600000101010101" pitchFamily="18" charset="-127"/>
                  <a:cs typeface="Arial" panose="020B0604020202020204" pitchFamily="34" charset="0"/>
                  <a:sym typeface="Arial"/>
                </a:rPr>
                <a:t> </a:t>
              </a:r>
              <a:r>
                <a:rPr kumimoji="0" lang="en-US" sz="2400" b="0" i="0" u="none" strike="noStrike" kern="0" cap="none" spc="0" normalizeH="0" baseline="0" noProof="0" dirty="0" err="1">
                  <a:ln>
                    <a:noFill/>
                  </a:ln>
                  <a:solidFill>
                    <a:srgbClr val="FFFFFF">
                      <a:lumMod val="10000"/>
                    </a:srgbClr>
                  </a:solidFill>
                  <a:effectLst/>
                  <a:uLnTx/>
                  <a:uFillTx/>
                  <a:latin typeface="UTM Avo" panose="02040603050506020204" pitchFamily="18"/>
                  <a:ea typeface="Batang" panose="02030600000101010101" pitchFamily="18" charset="-127"/>
                  <a:cs typeface="Arial" panose="020B0604020202020204" pitchFamily="34" charset="0"/>
                  <a:sym typeface="Arial"/>
                </a:rPr>
                <a:t>góc</a:t>
              </a:r>
              <a:r>
                <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ea typeface="Batang" panose="02030600000101010101" pitchFamily="18" charset="-127"/>
                  <a:cs typeface="Arial" panose="020B0604020202020204" pitchFamily="34" charset="0"/>
                  <a:sym typeface="Arial"/>
                </a:rPr>
                <a:t> </a:t>
              </a:r>
              <a:r>
                <a:rPr kumimoji="0" lang="en-US" sz="2400" b="0" i="0" u="none" strike="noStrike" kern="0" cap="none" spc="0" normalizeH="0" baseline="0" noProof="0" dirty="0" err="1">
                  <a:ln>
                    <a:noFill/>
                  </a:ln>
                  <a:solidFill>
                    <a:srgbClr val="FFFFFF">
                      <a:lumMod val="10000"/>
                    </a:srgbClr>
                  </a:solidFill>
                  <a:effectLst/>
                  <a:uLnTx/>
                  <a:uFillTx/>
                  <a:latin typeface="UTM Avo" panose="02040603050506020204" pitchFamily="18"/>
                  <a:ea typeface="Batang" panose="02030600000101010101" pitchFamily="18" charset="-127"/>
                  <a:cs typeface="Arial" panose="020B0604020202020204" pitchFamily="34" charset="0"/>
                  <a:sym typeface="Arial"/>
                </a:rPr>
                <a:t>với</a:t>
              </a:r>
              <a:r>
                <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ea typeface="Batang" panose="02030600000101010101" pitchFamily="18" charset="-127"/>
                  <a:cs typeface="Arial" panose="020B0604020202020204" pitchFamily="34" charset="0"/>
                  <a:sym typeface="Arial"/>
                </a:rPr>
                <a:t> </a:t>
              </a:r>
              <a:r>
                <a:rPr kumimoji="0" lang="en-US" sz="2400" b="0" i="0" u="none" strike="noStrike" kern="0" cap="none" spc="0" normalizeH="0" baseline="0" noProof="0" dirty="0" err="1">
                  <a:ln>
                    <a:noFill/>
                  </a:ln>
                  <a:solidFill>
                    <a:srgbClr val="FFFFFF">
                      <a:lumMod val="10000"/>
                    </a:srgbClr>
                  </a:solidFill>
                  <a:effectLst/>
                  <a:uLnTx/>
                  <a:uFillTx/>
                  <a:latin typeface="UTM Avo" panose="02040603050506020204" pitchFamily="18"/>
                  <a:ea typeface="Batang" panose="02030600000101010101" pitchFamily="18" charset="-127"/>
                  <a:cs typeface="Arial" panose="020B0604020202020204" pitchFamily="34" charset="0"/>
                  <a:sym typeface="Arial"/>
                </a:rPr>
                <a:t>nhau</a:t>
              </a:r>
              <a:r>
                <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ea typeface="Batang" panose="02030600000101010101" pitchFamily="18" charset="-127"/>
                  <a:cs typeface="Arial" panose="020B0604020202020204" pitchFamily="34" charset="0"/>
                  <a:sym typeface="Arial"/>
                </a:rPr>
                <a:t> </a:t>
              </a:r>
              <a:r>
                <a:rPr kumimoji="0" lang="en-US" sz="2400" b="0" i="0" u="none" strike="noStrike" kern="0" cap="none" spc="0" normalizeH="0" baseline="0" noProof="0" dirty="0" err="1">
                  <a:ln>
                    <a:noFill/>
                  </a:ln>
                  <a:solidFill>
                    <a:srgbClr val="FFFFFF">
                      <a:lumMod val="10000"/>
                    </a:srgbClr>
                  </a:solidFill>
                  <a:effectLst/>
                  <a:uLnTx/>
                  <a:uFillTx/>
                  <a:latin typeface="UTM Avo" panose="02040603050506020204" pitchFamily="18"/>
                  <a:ea typeface="Batang" panose="02030600000101010101" pitchFamily="18" charset="-127"/>
                  <a:cs typeface="Arial" panose="020B0604020202020204" pitchFamily="34" charset="0"/>
                  <a:sym typeface="Arial"/>
                </a:rPr>
                <a:t>thì</a:t>
              </a:r>
              <a:r>
                <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ea typeface="Batang" panose="02030600000101010101" pitchFamily="18" charset="-127"/>
                  <a:cs typeface="Arial" panose="020B0604020202020204" pitchFamily="34" charset="0"/>
                  <a:sym typeface="Arial"/>
                </a:rPr>
                <a:t> </a:t>
              </a:r>
              <a:r>
                <a:rPr kumimoji="0" lang="en-US" sz="2400" b="0" i="0" u="none" strike="noStrike" kern="0" cap="none" spc="0" normalizeH="0" baseline="0" noProof="0" dirty="0" err="1">
                  <a:ln>
                    <a:noFill/>
                  </a:ln>
                  <a:solidFill>
                    <a:srgbClr val="FFFFFF">
                      <a:lumMod val="10000"/>
                    </a:srgbClr>
                  </a:solidFill>
                  <a:effectLst/>
                  <a:uLnTx/>
                  <a:uFillTx/>
                  <a:latin typeface="UTM Avo" panose="02040603050506020204" pitchFamily="18"/>
                  <a:ea typeface="Batang" panose="02030600000101010101" pitchFamily="18" charset="-127"/>
                  <a:cs typeface="Arial" panose="020B0604020202020204" pitchFamily="34" charset="0"/>
                  <a:sym typeface="Arial"/>
                </a:rPr>
                <a:t>tạo</a:t>
              </a:r>
              <a:r>
                <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ea typeface="Batang" panose="02030600000101010101" pitchFamily="18" charset="-127"/>
                  <a:cs typeface="Arial" panose="020B0604020202020204" pitchFamily="34" charset="0"/>
                  <a:sym typeface="Arial"/>
                </a:rPr>
                <a:t> </a:t>
              </a:r>
              <a:r>
                <a:rPr kumimoji="0" lang="en-US" sz="2400" b="0" i="0" u="none" strike="noStrike" kern="0" cap="none" spc="0" normalizeH="0" baseline="0" noProof="0" dirty="0" err="1">
                  <a:ln>
                    <a:noFill/>
                  </a:ln>
                  <a:solidFill>
                    <a:srgbClr val="FFFFFF">
                      <a:lumMod val="10000"/>
                    </a:srgbClr>
                  </a:solidFill>
                  <a:effectLst/>
                  <a:uLnTx/>
                  <a:uFillTx/>
                  <a:latin typeface="UTM Avo" panose="02040603050506020204" pitchFamily="18"/>
                  <a:ea typeface="Batang" panose="02030600000101010101" pitchFamily="18" charset="-127"/>
                  <a:cs typeface="Arial" panose="020B0604020202020204" pitchFamily="34" charset="0"/>
                  <a:sym typeface="Arial"/>
                </a:rPr>
                <a:t>thành</a:t>
              </a:r>
              <a:r>
                <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ea typeface="Batang" panose="02030600000101010101" pitchFamily="18" charset="-127"/>
                  <a:cs typeface="Arial" panose="020B0604020202020204" pitchFamily="34" charset="0"/>
                  <a:sym typeface="Arial"/>
                </a:rPr>
                <a:t> </a:t>
              </a:r>
              <a:r>
                <a:rPr kumimoji="0" lang="en-US" sz="2400" b="0" i="0" u="none" strike="noStrike" kern="0" cap="none" spc="0" normalizeH="0" baseline="0" noProof="0" dirty="0" err="1">
                  <a:ln>
                    <a:noFill/>
                  </a:ln>
                  <a:solidFill>
                    <a:srgbClr val="FFFFFF">
                      <a:lumMod val="10000"/>
                    </a:srgbClr>
                  </a:solidFill>
                  <a:effectLst/>
                  <a:uLnTx/>
                  <a:uFillTx/>
                  <a:latin typeface="UTM Avo" panose="02040603050506020204" pitchFamily="18"/>
                  <a:ea typeface="Batang" panose="02030600000101010101" pitchFamily="18" charset="-127"/>
                  <a:cs typeface="Arial" panose="020B0604020202020204" pitchFamily="34" charset="0"/>
                  <a:sym typeface="Arial"/>
                </a:rPr>
                <a:t>mấy</a:t>
              </a:r>
              <a:r>
                <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ea typeface="Batang" panose="02030600000101010101" pitchFamily="18" charset="-127"/>
                  <a:cs typeface="Arial" panose="020B0604020202020204" pitchFamily="34" charset="0"/>
                  <a:sym typeface="Arial"/>
                </a:rPr>
                <a:t> </a:t>
              </a:r>
              <a:r>
                <a:rPr kumimoji="0" lang="en-US" sz="2400" b="0" i="0" u="none" strike="noStrike" kern="0" cap="none" spc="0" normalizeH="0" baseline="0" noProof="0" dirty="0" err="1">
                  <a:ln>
                    <a:noFill/>
                  </a:ln>
                  <a:solidFill>
                    <a:srgbClr val="FFFFFF">
                      <a:lumMod val="10000"/>
                    </a:srgbClr>
                  </a:solidFill>
                  <a:effectLst/>
                  <a:uLnTx/>
                  <a:uFillTx/>
                  <a:latin typeface="UTM Avo" panose="02040603050506020204" pitchFamily="18"/>
                  <a:ea typeface="Batang" panose="02030600000101010101" pitchFamily="18" charset="-127"/>
                  <a:cs typeface="Arial" panose="020B0604020202020204" pitchFamily="34" charset="0"/>
                  <a:sym typeface="Arial"/>
                </a:rPr>
                <a:t>góc</a:t>
              </a:r>
              <a:r>
                <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ea typeface="Batang" panose="02030600000101010101" pitchFamily="18" charset="-127"/>
                  <a:cs typeface="Arial" panose="020B0604020202020204" pitchFamily="34" charset="0"/>
                  <a:sym typeface="Arial"/>
                </a:rPr>
                <a:t> </a:t>
              </a:r>
              <a:r>
                <a:rPr kumimoji="0" lang="en-US" sz="2400" b="0" i="0" u="none" strike="noStrike" kern="0" cap="none" spc="0" normalizeH="0" baseline="0" noProof="0" dirty="0" err="1">
                  <a:ln>
                    <a:noFill/>
                  </a:ln>
                  <a:solidFill>
                    <a:srgbClr val="FFFFFF">
                      <a:lumMod val="10000"/>
                    </a:srgbClr>
                  </a:solidFill>
                  <a:effectLst/>
                  <a:uLnTx/>
                  <a:uFillTx/>
                  <a:latin typeface="UTM Avo" panose="02040603050506020204" pitchFamily="18"/>
                  <a:ea typeface="Batang" panose="02030600000101010101" pitchFamily="18" charset="-127"/>
                  <a:cs typeface="Arial" panose="020B0604020202020204" pitchFamily="34" charset="0"/>
                  <a:sym typeface="Arial"/>
                </a:rPr>
                <a:t>vuông</a:t>
              </a:r>
              <a:r>
                <a:rPr kumimoji="0" lang="en-US" sz="2400" b="0" i="0" u="none" strike="noStrike" kern="0" cap="none" spc="0" normalizeH="0" baseline="0" noProof="0" dirty="0">
                  <a:ln>
                    <a:noFill/>
                  </a:ln>
                  <a:solidFill>
                    <a:srgbClr val="FFFFFF">
                      <a:lumMod val="10000"/>
                    </a:srgbClr>
                  </a:solidFill>
                  <a:effectLst/>
                  <a:uLnTx/>
                  <a:uFillTx/>
                  <a:latin typeface="UTM Avo" panose="02040603050506020204" pitchFamily="18"/>
                  <a:ea typeface="Batang" panose="02030600000101010101" pitchFamily="18" charset="-127"/>
                  <a:cs typeface="Arial" panose="020B0604020202020204" pitchFamily="34" charset="0"/>
                  <a:sym typeface="Arial"/>
                </a:rPr>
                <a:t>?</a:t>
              </a:r>
            </a:p>
          </p:txBody>
        </p:sp>
        <p:pic>
          <p:nvPicPr>
            <p:cNvPr id="23" name="Picture 35">
              <a:extLst>
                <a:ext uri="{FF2B5EF4-FFF2-40B4-BE49-F238E27FC236}">
                  <a16:creationId xmlns:a16="http://schemas.microsoft.com/office/drawing/2014/main" id="{9AF849AD-E95D-31D7-6A19-A3FC8D4902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35610" y="3715346"/>
              <a:ext cx="1991775" cy="1050209"/>
            </a:xfrm>
            <a:prstGeom prst="rect">
              <a:avLst/>
            </a:prstGeom>
          </p:spPr>
        </p:pic>
      </p:grpSp>
      <p:grpSp>
        <p:nvGrpSpPr>
          <p:cNvPr id="24" name="Group 23">
            <a:extLst>
              <a:ext uri="{FF2B5EF4-FFF2-40B4-BE49-F238E27FC236}">
                <a16:creationId xmlns:a16="http://schemas.microsoft.com/office/drawing/2014/main" id="{3DE33116-EB80-9D5B-DA8D-DB714A805084}"/>
              </a:ext>
            </a:extLst>
          </p:cNvPr>
          <p:cNvGrpSpPr/>
          <p:nvPr/>
        </p:nvGrpSpPr>
        <p:grpSpPr>
          <a:xfrm>
            <a:off x="4651419" y="2517274"/>
            <a:ext cx="2889162" cy="3298058"/>
            <a:chOff x="6694862" y="2691273"/>
            <a:chExt cx="3668338" cy="5347827"/>
          </a:xfrm>
        </p:grpSpPr>
        <p:grpSp>
          <p:nvGrpSpPr>
            <p:cNvPr id="25" name="Group 24">
              <a:extLst>
                <a:ext uri="{FF2B5EF4-FFF2-40B4-BE49-F238E27FC236}">
                  <a16:creationId xmlns:a16="http://schemas.microsoft.com/office/drawing/2014/main" id="{AC64E35A-CFD0-5A0D-AEF6-F18A7CCDBA92}"/>
                </a:ext>
              </a:extLst>
            </p:cNvPr>
            <p:cNvGrpSpPr/>
            <p:nvPr/>
          </p:nvGrpSpPr>
          <p:grpSpPr>
            <a:xfrm>
              <a:off x="6934200" y="3162300"/>
              <a:ext cx="3429000" cy="4876800"/>
              <a:chOff x="6934200" y="3162300"/>
              <a:chExt cx="3429000" cy="4876800"/>
            </a:xfrm>
          </p:grpSpPr>
          <p:cxnSp>
            <p:nvCxnSpPr>
              <p:cNvPr id="31" name="Straight Connector 30">
                <a:extLst>
                  <a:ext uri="{FF2B5EF4-FFF2-40B4-BE49-F238E27FC236}">
                    <a16:creationId xmlns:a16="http://schemas.microsoft.com/office/drawing/2014/main" id="{3E13E59B-F351-15B9-ABDF-0B50ED49D98E}"/>
                  </a:ext>
                </a:extLst>
              </p:cNvPr>
              <p:cNvCxnSpPr/>
              <p:nvPr/>
            </p:nvCxnSpPr>
            <p:spPr>
              <a:xfrm>
                <a:off x="8610600" y="3162300"/>
                <a:ext cx="0" cy="4876800"/>
              </a:xfrm>
              <a:prstGeom prst="line">
                <a:avLst/>
              </a:prstGeom>
              <a:noFill/>
              <a:ln w="38100" cap="flat" cmpd="sng" algn="ctr">
                <a:solidFill>
                  <a:srgbClr val="002969">
                    <a:lumMod val="50000"/>
                  </a:srgbClr>
                </a:solidFill>
                <a:prstDash val="solid"/>
              </a:ln>
              <a:effectLst/>
            </p:spPr>
          </p:cxnSp>
          <p:cxnSp>
            <p:nvCxnSpPr>
              <p:cNvPr id="32" name="Straight Connector 31">
                <a:extLst>
                  <a:ext uri="{FF2B5EF4-FFF2-40B4-BE49-F238E27FC236}">
                    <a16:creationId xmlns:a16="http://schemas.microsoft.com/office/drawing/2014/main" id="{BE4FF195-A36B-5A5A-37CC-32F547611D10}"/>
                  </a:ext>
                </a:extLst>
              </p:cNvPr>
              <p:cNvCxnSpPr/>
              <p:nvPr/>
            </p:nvCxnSpPr>
            <p:spPr>
              <a:xfrm flipH="1">
                <a:off x="6934200" y="5765800"/>
                <a:ext cx="3429000" cy="0"/>
              </a:xfrm>
              <a:prstGeom prst="line">
                <a:avLst/>
              </a:prstGeom>
              <a:noFill/>
              <a:ln w="38100" cap="flat" cmpd="sng" algn="ctr">
                <a:solidFill>
                  <a:srgbClr val="002969">
                    <a:lumMod val="50000"/>
                  </a:srgbClr>
                </a:solidFill>
                <a:prstDash val="solid"/>
              </a:ln>
              <a:effectLst/>
            </p:spPr>
          </p:cxnSp>
        </p:grpSp>
        <p:sp>
          <p:nvSpPr>
            <p:cNvPr id="26" name="Rectangle 25">
              <a:extLst>
                <a:ext uri="{FF2B5EF4-FFF2-40B4-BE49-F238E27FC236}">
                  <a16:creationId xmlns:a16="http://schemas.microsoft.com/office/drawing/2014/main" id="{CD396837-92EF-BC1E-3A2B-F6F0E51F5D82}"/>
                </a:ext>
              </a:extLst>
            </p:cNvPr>
            <p:cNvSpPr/>
            <p:nvPr/>
          </p:nvSpPr>
          <p:spPr>
            <a:xfrm>
              <a:off x="6694862" y="5745490"/>
              <a:ext cx="478673" cy="841952"/>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a:cs typeface="Arial"/>
                  <a:sym typeface="Arial"/>
                </a:rPr>
                <a:t>A</a:t>
              </a:r>
            </a:p>
          </p:txBody>
        </p:sp>
        <p:sp>
          <p:nvSpPr>
            <p:cNvPr id="27" name="Rectangle 26">
              <a:extLst>
                <a:ext uri="{FF2B5EF4-FFF2-40B4-BE49-F238E27FC236}">
                  <a16:creationId xmlns:a16="http://schemas.microsoft.com/office/drawing/2014/main" id="{234E350E-BEE4-8C2C-7E1C-11C2BF81A876}"/>
                </a:ext>
              </a:extLst>
            </p:cNvPr>
            <p:cNvSpPr/>
            <p:nvPr/>
          </p:nvSpPr>
          <p:spPr>
            <a:xfrm>
              <a:off x="9881771" y="5765801"/>
              <a:ext cx="419118" cy="841952"/>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a:cs typeface="Arial"/>
                  <a:sym typeface="Arial"/>
                </a:rPr>
                <a:t>B</a:t>
              </a:r>
            </a:p>
          </p:txBody>
        </p:sp>
        <p:sp>
          <p:nvSpPr>
            <p:cNvPr id="28" name="Rectangle 27">
              <a:extLst>
                <a:ext uri="{FF2B5EF4-FFF2-40B4-BE49-F238E27FC236}">
                  <a16:creationId xmlns:a16="http://schemas.microsoft.com/office/drawing/2014/main" id="{80031884-7C4D-CE20-2E25-225C8F9352D7}"/>
                </a:ext>
              </a:extLst>
            </p:cNvPr>
            <p:cNvSpPr/>
            <p:nvPr/>
          </p:nvSpPr>
          <p:spPr>
            <a:xfrm>
              <a:off x="8002300" y="2691273"/>
              <a:ext cx="504729" cy="841952"/>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a:cs typeface="Arial"/>
                  <a:sym typeface="Arial"/>
                </a:rPr>
                <a:t>C</a:t>
              </a:r>
            </a:p>
          </p:txBody>
        </p:sp>
        <p:sp>
          <p:nvSpPr>
            <p:cNvPr id="29" name="Rectangle 28">
              <a:extLst>
                <a:ext uri="{FF2B5EF4-FFF2-40B4-BE49-F238E27FC236}">
                  <a16:creationId xmlns:a16="http://schemas.microsoft.com/office/drawing/2014/main" id="{3E4AD499-F939-CA1E-3642-51D5FC3FDC49}"/>
                </a:ext>
              </a:extLst>
            </p:cNvPr>
            <p:cNvSpPr/>
            <p:nvPr/>
          </p:nvSpPr>
          <p:spPr>
            <a:xfrm>
              <a:off x="8015029" y="7097047"/>
              <a:ext cx="480535" cy="841952"/>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a:cs typeface="Arial"/>
                  <a:sym typeface="Arial"/>
                </a:rPr>
                <a:t>D</a:t>
              </a:r>
            </a:p>
          </p:txBody>
        </p:sp>
        <p:sp>
          <p:nvSpPr>
            <p:cNvPr id="30" name="Rectangle 29">
              <a:extLst>
                <a:ext uri="{FF2B5EF4-FFF2-40B4-BE49-F238E27FC236}">
                  <a16:creationId xmlns:a16="http://schemas.microsoft.com/office/drawing/2014/main" id="{3EA1F37A-EDAB-9684-6E7C-D2772B39B234}"/>
                </a:ext>
              </a:extLst>
            </p:cNvPr>
            <p:cNvSpPr/>
            <p:nvPr/>
          </p:nvSpPr>
          <p:spPr>
            <a:xfrm>
              <a:off x="8007124" y="5765801"/>
              <a:ext cx="525201" cy="841952"/>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a:cs typeface="Arial"/>
                  <a:sym typeface="Arial"/>
                </a:rPr>
                <a:t>O</a:t>
              </a:r>
            </a:p>
          </p:txBody>
        </p:sp>
      </p:grpSp>
      <p:sp>
        <p:nvSpPr>
          <p:cNvPr id="33" name="Rectangle 32">
            <a:extLst>
              <a:ext uri="{FF2B5EF4-FFF2-40B4-BE49-F238E27FC236}">
                <a16:creationId xmlns:a16="http://schemas.microsoft.com/office/drawing/2014/main" id="{6A19671E-F15C-7F36-E971-3DFA6F572F1B}"/>
              </a:ext>
            </a:extLst>
          </p:cNvPr>
          <p:cNvSpPr/>
          <p:nvPr/>
        </p:nvSpPr>
        <p:spPr>
          <a:xfrm>
            <a:off x="1655239" y="6098232"/>
            <a:ext cx="9987029" cy="573234"/>
          </a:xfrm>
          <a:prstGeom prst="rect">
            <a:avLst/>
          </a:prstGeom>
          <a:noFill/>
          <a:ln w="57150" cap="flat" cmpd="sng" algn="ctr">
            <a:solidFill>
              <a:srgbClr val="12B6C2"/>
            </a:solidFill>
            <a:prstDash val="sysDash"/>
          </a:ln>
          <a:effectLst/>
        </p:spPr>
        <p:txBody>
          <a:bodyPr wrap="none">
            <a:spAutoFit/>
          </a:bodyPr>
          <a:lstStyle/>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Arial" panose="020B0604020202020204" pitchFamily="34" charset="0"/>
                <a:sym typeface="Arial"/>
              </a:rPr>
              <a:t>Hai đường thẳng vuông góc với nhau tạo thành </a:t>
            </a:r>
            <a:r>
              <a:rPr kumimoji="0" lang="vi-VN" sz="2400" b="1"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Arial" panose="020B0604020202020204" pitchFamily="34" charset="0"/>
                <a:sym typeface="Arial"/>
              </a:rPr>
              <a:t>bốn góc vuông</a:t>
            </a:r>
            <a:r>
              <a:rPr kumimoji="0" lang="en-US" sz="2400" b="1"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Arial" panose="020B0604020202020204" pitchFamily="34" charset="0"/>
                <a:sym typeface="Arial"/>
              </a:rPr>
              <a:t>.</a:t>
            </a:r>
            <a:endParaRPr kumimoji="0" lang="vi-VN" sz="2400" b="1"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Arial" panose="020B0604020202020204" pitchFamily="34" charset="0"/>
              <a:sym typeface="Arial"/>
            </a:endParaRPr>
          </a:p>
        </p:txBody>
      </p:sp>
      <p:pic>
        <p:nvPicPr>
          <p:cNvPr id="34" name="Picture 2">
            <a:extLst>
              <a:ext uri="{FF2B5EF4-FFF2-40B4-BE49-F238E27FC236}">
                <a16:creationId xmlns:a16="http://schemas.microsoft.com/office/drawing/2014/main" id="{C8B3F6F1-D425-45F7-818D-F4520595030A}"/>
              </a:ext>
            </a:extLst>
          </p:cNvPr>
          <p:cNvPicPr>
            <a:picLocks noChangeAspect="1"/>
          </p:cNvPicPr>
          <p:nvPr/>
        </p:nvPicPr>
        <p:blipFill>
          <a:blip r:embed="rId5" cstate="print">
            <a:duotone>
              <a:prstClr val="black"/>
              <a:srgbClr val="FECE5F">
                <a:tint val="45000"/>
                <a:satMod val="400000"/>
              </a:srgb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940241" y="6231578"/>
            <a:ext cx="531525" cy="400699"/>
          </a:xfrm>
          <a:prstGeom prst="rect">
            <a:avLst/>
          </a:prstGeom>
          <a:ln>
            <a:noFill/>
          </a:ln>
        </p:spPr>
      </p:pic>
      <p:sp>
        <p:nvSpPr>
          <p:cNvPr id="51" name="Rectangle 50">
            <a:extLst>
              <a:ext uri="{FF2B5EF4-FFF2-40B4-BE49-F238E27FC236}">
                <a16:creationId xmlns:a16="http://schemas.microsoft.com/office/drawing/2014/main" id="{6CD0D4B4-87C8-8F8A-19A8-6EFF12BD918E}"/>
              </a:ext>
            </a:extLst>
          </p:cNvPr>
          <p:cNvSpPr/>
          <p:nvPr/>
        </p:nvSpPr>
        <p:spPr>
          <a:xfrm>
            <a:off x="5249409" y="3319595"/>
            <a:ext cx="356188" cy="577850"/>
          </a:xfrm>
          <a:prstGeom prst="rect">
            <a:avLst/>
          </a:prstGeom>
        </p:spPr>
        <p:txBody>
          <a:bodyPr wrap="square">
            <a:spAutoFit/>
          </a:bodyPr>
          <a:lstStyle/>
          <a:p>
            <a:pPr algn="ctr">
              <a:lnSpc>
                <a:spcPct val="150000"/>
              </a:lnSpc>
              <a:buClr>
                <a:srgbClr val="000000"/>
              </a:buClr>
              <a:buFont typeface="Arial"/>
              <a:buNone/>
            </a:pPr>
            <a:r>
              <a:rPr lang="en-US" sz="2400" kern="0" dirty="0">
                <a:solidFill>
                  <a:srgbClr val="C00000"/>
                </a:solidFill>
                <a:latin typeface="UTM Avo" panose="02040603050506020204" pitchFamily="18"/>
                <a:cs typeface="Arial"/>
                <a:sym typeface="Arial"/>
              </a:rPr>
              <a:t>1</a:t>
            </a:r>
          </a:p>
        </p:txBody>
      </p:sp>
      <p:sp>
        <p:nvSpPr>
          <p:cNvPr id="52" name="Rectangle 51">
            <a:extLst>
              <a:ext uri="{FF2B5EF4-FFF2-40B4-BE49-F238E27FC236}">
                <a16:creationId xmlns:a16="http://schemas.microsoft.com/office/drawing/2014/main" id="{BC43E370-CF0E-6F35-B65F-E95DE5D3DEA3}"/>
              </a:ext>
            </a:extLst>
          </p:cNvPr>
          <p:cNvSpPr/>
          <p:nvPr/>
        </p:nvSpPr>
        <p:spPr>
          <a:xfrm>
            <a:off x="6577030" y="3328801"/>
            <a:ext cx="356188" cy="577850"/>
          </a:xfrm>
          <a:prstGeom prst="rect">
            <a:avLst/>
          </a:prstGeom>
        </p:spPr>
        <p:txBody>
          <a:bodyPr wrap="none">
            <a:spAutoFit/>
          </a:bodyPr>
          <a:lstStyle/>
          <a:p>
            <a:pPr algn="ctr">
              <a:lnSpc>
                <a:spcPct val="150000"/>
              </a:lnSpc>
              <a:buClr>
                <a:srgbClr val="000000"/>
              </a:buClr>
              <a:buFont typeface="Arial"/>
              <a:buNone/>
            </a:pPr>
            <a:r>
              <a:rPr lang="en-US" sz="2400" kern="0" dirty="0">
                <a:solidFill>
                  <a:srgbClr val="C00000"/>
                </a:solidFill>
                <a:latin typeface="UTM Avo" panose="02040603050506020204" pitchFamily="18"/>
                <a:cs typeface="Arial"/>
                <a:sym typeface="Arial"/>
              </a:rPr>
              <a:t>2</a:t>
            </a:r>
          </a:p>
        </p:txBody>
      </p:sp>
      <p:sp>
        <p:nvSpPr>
          <p:cNvPr id="53" name="Rectangle 52">
            <a:extLst>
              <a:ext uri="{FF2B5EF4-FFF2-40B4-BE49-F238E27FC236}">
                <a16:creationId xmlns:a16="http://schemas.microsoft.com/office/drawing/2014/main" id="{532BE5B9-773F-60DF-E0D3-FAFF64B7D43E}"/>
              </a:ext>
            </a:extLst>
          </p:cNvPr>
          <p:cNvSpPr/>
          <p:nvPr/>
        </p:nvSpPr>
        <p:spPr>
          <a:xfrm>
            <a:off x="6577030" y="4710612"/>
            <a:ext cx="356188" cy="577850"/>
          </a:xfrm>
          <a:prstGeom prst="rect">
            <a:avLst/>
          </a:prstGeom>
        </p:spPr>
        <p:txBody>
          <a:bodyPr wrap="none">
            <a:spAutoFit/>
          </a:bodyPr>
          <a:lstStyle/>
          <a:p>
            <a:pPr algn="ctr">
              <a:lnSpc>
                <a:spcPct val="150000"/>
              </a:lnSpc>
              <a:buClr>
                <a:srgbClr val="000000"/>
              </a:buClr>
              <a:buFont typeface="Arial"/>
              <a:buNone/>
            </a:pPr>
            <a:r>
              <a:rPr lang="en-US" sz="2400" kern="0" dirty="0">
                <a:solidFill>
                  <a:srgbClr val="C00000"/>
                </a:solidFill>
                <a:latin typeface="UTM Avo" panose="02040603050506020204" pitchFamily="18"/>
                <a:cs typeface="Arial"/>
                <a:sym typeface="Arial"/>
              </a:rPr>
              <a:t>3</a:t>
            </a:r>
          </a:p>
        </p:txBody>
      </p:sp>
      <p:sp>
        <p:nvSpPr>
          <p:cNvPr id="54" name="Rectangle 53">
            <a:extLst>
              <a:ext uri="{FF2B5EF4-FFF2-40B4-BE49-F238E27FC236}">
                <a16:creationId xmlns:a16="http://schemas.microsoft.com/office/drawing/2014/main" id="{3D2778E4-6CF3-6374-5139-CE3B1C058F62}"/>
              </a:ext>
            </a:extLst>
          </p:cNvPr>
          <p:cNvSpPr/>
          <p:nvPr/>
        </p:nvSpPr>
        <p:spPr>
          <a:xfrm>
            <a:off x="5249409" y="4710612"/>
            <a:ext cx="356188" cy="577850"/>
          </a:xfrm>
          <a:prstGeom prst="rect">
            <a:avLst/>
          </a:prstGeom>
        </p:spPr>
        <p:txBody>
          <a:bodyPr wrap="none">
            <a:spAutoFit/>
          </a:bodyPr>
          <a:lstStyle/>
          <a:p>
            <a:pPr algn="ctr">
              <a:lnSpc>
                <a:spcPct val="150000"/>
              </a:lnSpc>
              <a:buClr>
                <a:srgbClr val="000000"/>
              </a:buClr>
              <a:buFont typeface="Arial"/>
              <a:buNone/>
            </a:pPr>
            <a:r>
              <a:rPr lang="en-US" sz="2400" kern="0" dirty="0">
                <a:solidFill>
                  <a:srgbClr val="C00000"/>
                </a:solidFill>
                <a:latin typeface="UTM Avo" panose="02040603050506020204" pitchFamily="18"/>
                <a:cs typeface="Arial"/>
                <a:sym typeface="Arial"/>
              </a:rPr>
              <a:t>4</a:t>
            </a:r>
          </a:p>
        </p:txBody>
      </p:sp>
    </p:spTree>
    <p:extLst>
      <p:ext uri="{BB962C8B-B14F-4D97-AF65-F5344CB8AC3E}">
        <p14:creationId xmlns:p14="http://schemas.microsoft.com/office/powerpoint/2010/main" val="148029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barn(inVertical)">
                                      <p:cBhvr>
                                        <p:cTn id="19" dur="500"/>
                                        <p:tgtEl>
                                          <p:spTgt spid="5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barn(inVertical)">
                                      <p:cBhvr>
                                        <p:cTn id="24" dur="5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barn(inVertical)">
                                      <p:cBhvr>
                                        <p:cTn id="29" dur="500"/>
                                        <p:tgtEl>
                                          <p:spTgt spid="5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barn(inVertical)">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animEffect transition="in" filter="fade">
                                      <p:cBhvr>
                                        <p:cTn id="41" dur="500"/>
                                        <p:tgtEl>
                                          <p:spTgt spid="33"/>
                                        </p:tgtEl>
                                      </p:cBhvr>
                                    </p:animEffect>
                                  </p:childTnLst>
                                </p:cTn>
                              </p:par>
                              <p:par>
                                <p:cTn id="42" presetID="53" presetClass="entr" presetSubtype="16"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1" grpId="0"/>
      <p:bldP spid="52" grpId="0"/>
      <p:bldP spid="5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B1125E-27E1-8148-BA9B-B964C0D24413}"/>
              </a:ext>
            </a:extLst>
          </p:cNvPr>
          <p:cNvGrpSpPr/>
          <p:nvPr/>
        </p:nvGrpSpPr>
        <p:grpSpPr>
          <a:xfrm>
            <a:off x="4727728" y="3010718"/>
            <a:ext cx="2736543" cy="1674349"/>
            <a:chOff x="309542" y="967667"/>
            <a:chExt cx="2878585" cy="1674349"/>
          </a:xfrm>
        </p:grpSpPr>
        <p:pic>
          <p:nvPicPr>
            <p:cNvPr id="3" name="Picture 2">
              <a:hlinkClick r:id="rId3"/>
              <a:extLst>
                <a:ext uri="{FF2B5EF4-FFF2-40B4-BE49-F238E27FC236}">
                  <a16:creationId xmlns:a16="http://schemas.microsoft.com/office/drawing/2014/main" id="{D2B6185D-EA0F-CBD5-132D-5F31D6AB167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4" name="TextBox 3">
              <a:extLst>
                <a:ext uri="{FF2B5EF4-FFF2-40B4-BE49-F238E27FC236}">
                  <a16:creationId xmlns:a16="http://schemas.microsoft.com/office/drawing/2014/main" id="{83363AC7-56E6-42B4-1BD1-003B23B39EBD}"/>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946045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mẫu Toán 4</Template>
  <TotalTime>47</TotalTime>
  <Words>739</Words>
  <Application>Microsoft Office PowerPoint</Application>
  <PresentationFormat>Widescreen</PresentationFormat>
  <Paragraphs>101</Paragraphs>
  <Slides>21</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Calibri</vt:lpstr>
      <vt:lpstr>UTM Avo</vt:lpstr>
      <vt:lpstr>Calibri Light</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13</cp:revision>
  <dcterms:created xsi:type="dcterms:W3CDTF">2023-10-24T04:45:10Z</dcterms:created>
  <dcterms:modified xsi:type="dcterms:W3CDTF">2024-01-04T08:11:27Z</dcterms:modified>
</cp:coreProperties>
</file>