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2" r:id="rId2"/>
    <p:sldMasterId id="2147483674" r:id="rId3"/>
    <p:sldMasterId id="2147483686" r:id="rId4"/>
  </p:sldMasterIdLst>
  <p:notesMasterIdLst>
    <p:notesMasterId r:id="rId39"/>
  </p:notesMasterIdLst>
  <p:sldIdLst>
    <p:sldId id="256" r:id="rId5"/>
    <p:sldId id="264" r:id="rId6"/>
    <p:sldId id="269" r:id="rId7"/>
    <p:sldId id="272" r:id="rId8"/>
    <p:sldId id="263" r:id="rId9"/>
    <p:sldId id="273" r:id="rId10"/>
    <p:sldId id="274" r:id="rId11"/>
    <p:sldId id="275" r:id="rId12"/>
    <p:sldId id="265" r:id="rId13"/>
    <p:sldId id="276" r:id="rId14"/>
    <p:sldId id="277" r:id="rId15"/>
    <p:sldId id="278" r:id="rId16"/>
    <p:sldId id="279" r:id="rId17"/>
    <p:sldId id="311"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310" r:id="rId35"/>
    <p:sldId id="262" r:id="rId36"/>
    <p:sldId id="267" r:id="rId37"/>
    <p:sldId id="270" r:id="rId38"/>
  </p:sldIdLst>
  <p:sldSz cx="12192000" cy="6858000"/>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06" d="100"/>
          <a:sy n="106" d="100"/>
        </p:scale>
        <p:origin x="24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Bấm</a:t>
            </a:r>
            <a:r>
              <a:rPr lang="vi-VN" baseline="0" dirty="0"/>
              <a:t> «Quay» để quay vòng quay. Bấm vào tâm vòng quay để dừng quay. Sau khi trả lười hết câu hỏi, bấm trái</a:t>
            </a:r>
            <a:r>
              <a:rPr lang="en-US" baseline="0" dirty="0"/>
              <a:t> </a:t>
            </a:r>
            <a:r>
              <a:rPr lang="en-US" baseline="0" dirty="0" err="1"/>
              <a:t>tim</a:t>
            </a:r>
            <a:r>
              <a:rPr lang="vi-VN" baseline="0" dirty="0"/>
              <a:t> để đến nội dung tiếp 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7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r>
              <a:rPr lang="vi-VN" dirty="0"/>
              <a:t>Sau khi hiển</a:t>
            </a:r>
            <a:r>
              <a:rPr lang="vi-VN" baseline="0" dirty="0"/>
              <a:t> thị đáp án, bấm nút «Quay 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44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51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01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2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Đ/S</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hiển</a:t>
            </a:r>
            <a:r>
              <a:rPr lang="vi-VN" baseline="0" dirty="0"/>
              <a:t> thị đáp án, bấm nút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7925C-1339-4E79-A9FC-0AA76CFE7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5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12521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26224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1099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4637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16002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055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9988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3843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50782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57966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58515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UTM Avo" panose="02040603050506020204" pitchFamily="18"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Click to edit Master subtitle style</a:t>
            </a:r>
            <a:endParaRPr lang="vi-VN" dirty="0"/>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98733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196620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574451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419591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173064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2941879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800793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53285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atin typeface="UTM Avo" panose="02040603050506020204" pitchFamily="18"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776632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815996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1526377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4428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4417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56768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79576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8701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0520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65174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10718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6544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4440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18223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6C3A04DF-BD24-D43D-DC5E-BC8581DEF7C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209C0B3C-A76A-1698-580C-A71A555E2E4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580945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7D93E04-D30E-86BF-BDFB-3344DECD07A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defRPr/>
            </a:pPr>
            <a:fld id="{DBA32C21-FD13-4697-ADCD-F9E33DDFF06F}" type="datetimeFigureOut">
              <a:rPr lang="vi-VN" smtClean="0">
                <a:solidFill>
                  <a:prstClr val="black">
                    <a:tint val="75000"/>
                  </a:prstClr>
                </a:solidFill>
              </a:rPr>
              <a:pPr>
                <a:defRPr/>
              </a:pPr>
              <a:t>30/11/2023</a:t>
            </a:fld>
            <a:endParaRPr lang="vi-VN"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defRPr/>
            </a:pPr>
            <a:endParaRPr lang="vi-VN"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defRPr/>
            </a:pPr>
            <a:fld id="{2885D699-091F-4322-9983-565B97A178FD}" type="slidenum">
              <a:rPr lang="vi-VN" smtClean="0">
                <a:solidFill>
                  <a:prstClr val="black">
                    <a:tint val="75000"/>
                  </a:prstClr>
                </a:solidFill>
              </a:rPr>
              <a:pPr>
                <a:defRPr/>
              </a:pPr>
              <a:t>‹#›</a:t>
            </a:fld>
            <a:endParaRPr lang="vi-VN" dirty="0">
              <a:solidFill>
                <a:prstClr val="black">
                  <a:tint val="75000"/>
                </a:prstClr>
              </a:solidFill>
            </a:endParaRPr>
          </a:p>
        </p:txBody>
      </p:sp>
    </p:spTree>
    <p:extLst>
      <p:ext uri="{BB962C8B-B14F-4D97-AF65-F5344CB8AC3E}">
        <p14:creationId xmlns:p14="http://schemas.microsoft.com/office/powerpoint/2010/main" val="3575788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F91813B-A584-DDE5-12FE-3899B8984BD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332882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hyperlink" Target="https://hoc10.vn/doc-sach/khoa-hoc-4/1/393/3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2.jpg"/><Relationship Id="rId1" Type="http://schemas.openxmlformats.org/officeDocument/2006/relationships/slideLayout" Target="../slideLayouts/slideLayout18.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4.svg"/><Relationship Id="rId9" Type="http://schemas.openxmlformats.org/officeDocument/2006/relationships/image" Target="../media/image21.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4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8.xml"/><Relationship Id="rId1" Type="http://schemas.openxmlformats.org/officeDocument/2006/relationships/tags" Target="../tags/tag15.xml"/><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23.xml"/><Relationship Id="rId18" Type="http://schemas.openxmlformats.org/officeDocument/2006/relationships/image" Target="../media/image7.png"/><Relationship Id="rId3" Type="http://schemas.openxmlformats.org/officeDocument/2006/relationships/audio" Target="../media/media1.wav"/><Relationship Id="rId21" Type="http://schemas.openxmlformats.org/officeDocument/2006/relationships/image" Target="../media/image54.png"/><Relationship Id="rId7" Type="http://schemas.openxmlformats.org/officeDocument/2006/relationships/image" Target="../media/image48.svg"/><Relationship Id="rId12" Type="http://schemas.openxmlformats.org/officeDocument/2006/relationships/slide" Target="slide22.xml"/><Relationship Id="rId17" Type="http://schemas.openxmlformats.org/officeDocument/2006/relationships/slide" Target="slide24.xml"/><Relationship Id="rId2" Type="http://schemas.microsoft.com/office/2007/relationships/media" Target="../media/media1.wav"/><Relationship Id="rId16" Type="http://schemas.openxmlformats.org/officeDocument/2006/relationships/image" Target="../media/image52.png"/><Relationship Id="rId20" Type="http://schemas.openxmlformats.org/officeDocument/2006/relationships/image" Target="../media/image53.png"/><Relationship Id="rId1" Type="http://schemas.openxmlformats.org/officeDocument/2006/relationships/tags" Target="../tags/tag16.xml"/><Relationship Id="rId6" Type="http://schemas.openxmlformats.org/officeDocument/2006/relationships/image" Target="../media/image47.png"/><Relationship Id="rId11" Type="http://schemas.openxmlformats.org/officeDocument/2006/relationships/slide" Target="slide21.xml"/><Relationship Id="rId5" Type="http://schemas.openxmlformats.org/officeDocument/2006/relationships/notesSlide" Target="../notesSlides/notesSlide2.xml"/><Relationship Id="rId15" Type="http://schemas.openxmlformats.org/officeDocument/2006/relationships/image" Target="../media/image51.gif"/><Relationship Id="rId10" Type="http://schemas.openxmlformats.org/officeDocument/2006/relationships/slide" Target="slide20.xml"/><Relationship Id="rId19" Type="http://schemas.openxmlformats.org/officeDocument/2006/relationships/image" Target="../media/image8.svg"/><Relationship Id="rId4" Type="http://schemas.openxmlformats.org/officeDocument/2006/relationships/slideLayout" Target="../slideLayouts/slideLayout24.xml"/><Relationship Id="rId9" Type="http://schemas.openxmlformats.org/officeDocument/2006/relationships/slide" Target="slide19.xml"/><Relationship Id="rId14" Type="http://schemas.openxmlformats.org/officeDocument/2006/relationships/image" Target="../media/image50.gif"/></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slide" Target="slide18.xml"/><Relationship Id="rId3" Type="http://schemas.openxmlformats.org/officeDocument/2006/relationships/notesSlide" Target="../notesSlides/notesSlide3.xml"/><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slideLayout" Target="../slideLayouts/slideLayout23.xml"/><Relationship Id="rId16" Type="http://schemas.openxmlformats.org/officeDocument/2006/relationships/image" Target="../media/image64.png"/><Relationship Id="rId20" Type="http://schemas.openxmlformats.org/officeDocument/2006/relationships/image" Target="../media/image54.png"/><Relationship Id="rId1" Type="http://schemas.openxmlformats.org/officeDocument/2006/relationships/tags" Target="../tags/tag17.xml"/><Relationship Id="rId6" Type="http://schemas.openxmlformats.org/officeDocument/2006/relationships/audio" Target="../media/audio3.wav"/><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6.png"/><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hyperlink" Target="https://hoc10.vn/doc-sach/khoa-hoc-4/1/393/29/"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notesSlide" Target="../notesSlides/notesSlide4.xml"/><Relationship Id="rId21"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3.png"/><Relationship Id="rId2" Type="http://schemas.openxmlformats.org/officeDocument/2006/relationships/slideLayout" Target="../slideLayouts/slideLayout23.xml"/><Relationship Id="rId16" Type="http://schemas.openxmlformats.org/officeDocument/2006/relationships/image" Target="../media/image68.png"/><Relationship Id="rId20" Type="http://schemas.openxmlformats.org/officeDocument/2006/relationships/image" Target="../media/image66.png"/><Relationship Id="rId1" Type="http://schemas.openxmlformats.org/officeDocument/2006/relationships/tags" Target="../tags/tag18.xml"/><Relationship Id="rId6" Type="http://schemas.openxmlformats.org/officeDocument/2006/relationships/audio" Target="../media/audio2.wav"/><Relationship Id="rId11" Type="http://schemas.openxmlformats.org/officeDocument/2006/relationships/image" Target="../media/image59.png"/><Relationship Id="rId5" Type="http://schemas.openxmlformats.org/officeDocument/2006/relationships/audio" Target="../media/audio3.wav"/><Relationship Id="rId15" Type="http://schemas.openxmlformats.org/officeDocument/2006/relationships/image" Target="../media/image67.png"/><Relationship Id="rId10" Type="http://schemas.openxmlformats.org/officeDocument/2006/relationships/image" Target="../media/image58.svg"/><Relationship Id="rId19" Type="http://schemas.openxmlformats.org/officeDocument/2006/relationships/slide" Target="slide18.xml"/><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notesSlide" Target="../notesSlides/notesSlide5.xml"/><Relationship Id="rId21"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4.png"/><Relationship Id="rId2" Type="http://schemas.openxmlformats.org/officeDocument/2006/relationships/slideLayout" Target="../slideLayouts/slideLayout23.xml"/><Relationship Id="rId16" Type="http://schemas.openxmlformats.org/officeDocument/2006/relationships/image" Target="../media/image68.png"/><Relationship Id="rId20" Type="http://schemas.openxmlformats.org/officeDocument/2006/relationships/image" Target="../media/image66.png"/><Relationship Id="rId1" Type="http://schemas.openxmlformats.org/officeDocument/2006/relationships/tags" Target="../tags/tag19.xml"/><Relationship Id="rId6" Type="http://schemas.openxmlformats.org/officeDocument/2006/relationships/audio" Target="../media/audio3.wav"/><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slide" Target="slide18.xml"/><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notesSlide" Target="../notesSlides/notesSlide6.xml"/><Relationship Id="rId21"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4.png"/><Relationship Id="rId2" Type="http://schemas.openxmlformats.org/officeDocument/2006/relationships/slideLayout" Target="../slideLayouts/slideLayout23.xml"/><Relationship Id="rId16" Type="http://schemas.openxmlformats.org/officeDocument/2006/relationships/image" Target="../media/image68.png"/><Relationship Id="rId20" Type="http://schemas.openxmlformats.org/officeDocument/2006/relationships/image" Target="../media/image66.png"/><Relationship Id="rId1" Type="http://schemas.openxmlformats.org/officeDocument/2006/relationships/tags" Target="../tags/tag20.xml"/><Relationship Id="rId6" Type="http://schemas.openxmlformats.org/officeDocument/2006/relationships/audio" Target="../media/audio3.wav"/><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slide" Target="slide18.xml"/><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2.svg"/></Relationships>
</file>

<file path=ppt/slides/_rels/slide2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3.png"/><Relationship Id="rId3" Type="http://schemas.openxmlformats.org/officeDocument/2006/relationships/notesSlide" Target="../notesSlides/notesSlide7.xml"/><Relationship Id="rId21" Type="http://schemas.openxmlformats.org/officeDocument/2006/relationships/image" Target="../media/image54.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8.png"/><Relationship Id="rId2" Type="http://schemas.openxmlformats.org/officeDocument/2006/relationships/slideLayout" Target="../slideLayouts/slideLayout23.xml"/><Relationship Id="rId16" Type="http://schemas.openxmlformats.org/officeDocument/2006/relationships/image" Target="../media/image67.png"/><Relationship Id="rId20" Type="http://schemas.openxmlformats.org/officeDocument/2006/relationships/image" Target="../media/image66.png"/><Relationship Id="rId1" Type="http://schemas.openxmlformats.org/officeDocument/2006/relationships/tags" Target="../tags/tag21.xml"/><Relationship Id="rId6" Type="http://schemas.openxmlformats.org/officeDocument/2006/relationships/audio" Target="../media/audio2.wav"/><Relationship Id="rId11" Type="http://schemas.openxmlformats.org/officeDocument/2006/relationships/image" Target="../media/image59.png"/><Relationship Id="rId5" Type="http://schemas.openxmlformats.org/officeDocument/2006/relationships/audio" Target="../media/audio3.wav"/><Relationship Id="rId15" Type="http://schemas.openxmlformats.org/officeDocument/2006/relationships/image" Target="../media/image65.png"/><Relationship Id="rId10" Type="http://schemas.openxmlformats.org/officeDocument/2006/relationships/image" Target="../media/image58.svg"/><Relationship Id="rId19" Type="http://schemas.openxmlformats.org/officeDocument/2006/relationships/slide" Target="slide18.xml"/><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hyperlink" Target="https://hoc10.vn/doc-sach/khoa-hoc-4/1/393/3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jpg"/><Relationship Id="rId7" Type="http://schemas.openxmlformats.org/officeDocument/2006/relationships/image" Target="../media/image74.png"/><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73.png"/><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7.png"/><Relationship Id="rId2" Type="http://schemas.openxmlformats.org/officeDocument/2006/relationships/slideLayout" Target="../slideLayouts/slideLayout18.xml"/><Relationship Id="rId1" Type="http://schemas.openxmlformats.org/officeDocument/2006/relationships/tags" Target="../tags/tag26.xml"/><Relationship Id="rId6" Type="http://schemas.openxmlformats.org/officeDocument/2006/relationships/image" Target="../media/image76.png"/><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8.xml"/><Relationship Id="rId1" Type="http://schemas.openxmlformats.org/officeDocument/2006/relationships/tags" Target="../tags/tag27.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4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4.svg"/><Relationship Id="rId2" Type="http://schemas.openxmlformats.org/officeDocument/2006/relationships/slideLayout" Target="../slideLayouts/slideLayout40.xml"/><Relationship Id="rId1" Type="http://schemas.openxmlformats.org/officeDocument/2006/relationships/tags" Target="../tags/tag29.xml"/><Relationship Id="rId6" Type="http://schemas.openxmlformats.org/officeDocument/2006/relationships/image" Target="../media/image83.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40.xml"/><Relationship Id="rId1" Type="http://schemas.openxmlformats.org/officeDocument/2006/relationships/tags" Target="../tags/tag30.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89.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hyperlink" Target="https://hoc10.vn/doc-sach/khoa-hoc-4/1/393/3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svg"/><Relationship Id="rId2" Type="http://schemas.openxmlformats.org/officeDocument/2006/relationships/image" Target="../media/image12.jpg"/><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jpg"/><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hyperlink" Target="https://hoc10.vn/doc-sach/khoa-hoc-4/1/393/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Khoa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1" y="2873844"/>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 </a:t>
            </a:r>
            <a:r>
              <a:rPr lang="en-US" sz="5200" b="1" dirty="0" err="1">
                <a:solidFill>
                  <a:srgbClr val="002060"/>
                </a:solidFill>
                <a:latin typeface="UTM Avo" panose="02040603050506020204" pitchFamily="18" charset="0"/>
              </a:rPr>
              <a:t>Năng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lượng</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7: </a:t>
            </a:r>
            <a:r>
              <a:rPr lang="en-US" sz="5200" b="1" dirty="0" err="1">
                <a:solidFill>
                  <a:srgbClr val="FF0000"/>
                </a:solidFill>
                <a:latin typeface="UTM Avo" panose="02040603050506020204" pitchFamily="18" charset="0"/>
                <a:cs typeface="Arial" panose="020B0604020202020204" pitchFamily="34" charset="0"/>
              </a:rPr>
              <a:t>Sự</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truyền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ánh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sáng</a:t>
            </a:r>
            <a:r>
              <a:rPr lang="en-US" sz="5200" b="1" dirty="0">
                <a:solidFill>
                  <a:srgbClr val="FF0000"/>
                </a:solidFill>
                <a:latin typeface="UTM Avo" panose="02040603050506020204" pitchFamily="18" charset="0"/>
                <a:cs typeface="Arial" panose="020B0604020202020204" pitchFamily="34" charset="0"/>
              </a:rPr>
              <a:t> </a:t>
            </a:r>
          </a:p>
          <a:p>
            <a:pPr algn="ctr" defTabSz="914377">
              <a:lnSpc>
                <a:spcPct val="150000"/>
              </a:lnSpc>
              <a:defRPr/>
            </a:pPr>
            <a:r>
              <a:rPr lang="en-US" sz="5200" b="1" dirty="0">
                <a:solidFill>
                  <a:srgbClr val="FF0000"/>
                </a:solidFill>
                <a:latin typeface="UTM Avo" panose="02040603050506020204" pitchFamily="18" charset="0"/>
                <a:cs typeface="Arial" panose="020B0604020202020204" pitchFamily="34" charset="0"/>
              </a:rPr>
              <a:t>(</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1)</a:t>
            </a: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770655" y="1595447"/>
            <a:ext cx="9446847" cy="670250"/>
            <a:chOff x="1439762" y="1443376"/>
            <a:chExt cx="14170270" cy="1005375"/>
          </a:xfrm>
        </p:grpSpPr>
        <p:sp>
          <p:nvSpPr>
            <p:cNvPr id="14" name="Rectangle 13"/>
            <p:cNvSpPr/>
            <p:nvPr/>
          </p:nvSpPr>
          <p:spPr>
            <a:xfrm>
              <a:off x="2521833" y="1740865"/>
              <a:ext cx="13088199" cy="692498"/>
            </a:xfrm>
            <a:prstGeom prst="rect">
              <a:avLst/>
            </a:prstGeom>
          </p:spPr>
          <p:txBody>
            <a:bodyPr wrap="none">
              <a:spAutoFit/>
            </a:bodyPr>
            <a:lstStyle/>
            <a:p>
              <a:pPr defTabSz="609630">
                <a:buClrTx/>
              </a:pPr>
              <a:r>
                <a:rPr lang="vi-VN" sz="2400" kern="1200" dirty="0">
                  <a:solidFill>
                    <a:prstClr val="black"/>
                  </a:solidFill>
                  <a:latin typeface="+mn-lt"/>
                  <a:ea typeface="+mn-ea"/>
                  <a:cs typeface="Arial" panose="020B0604020202020204" pitchFamily="34" charset="0"/>
                </a:rPr>
                <a:t>Lấy thêm ví dụ về vật chiếu sáng và vật được phát sáng.</a:t>
              </a:r>
              <a:endParaRPr lang="en-US" sz="2400" kern="1200" dirty="0">
                <a:solidFill>
                  <a:prstClr val="black"/>
                </a:solidFill>
                <a:latin typeface="+mn-lt"/>
                <a:ea typeface="+mn-ea"/>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1439762" y="1443376"/>
              <a:ext cx="963265" cy="1005375"/>
            </a:xfrm>
            <a:prstGeom prst="rect">
              <a:avLst/>
            </a:prstGeom>
          </p:spPr>
        </p:pic>
      </p:grpSp>
      <p:sp>
        <p:nvSpPr>
          <p:cNvPr id="17" name="Rounded Rectangle 16"/>
          <p:cNvSpPr/>
          <p:nvPr/>
        </p:nvSpPr>
        <p:spPr>
          <a:xfrm>
            <a:off x="1044332" y="2338605"/>
            <a:ext cx="1422400" cy="711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609630">
              <a:buClrTx/>
            </a:pPr>
            <a:r>
              <a:rPr lang="vi-VN" sz="2400" b="1" kern="1200" dirty="0">
                <a:solidFill>
                  <a:prstClr val="white"/>
                </a:solidFill>
                <a:cs typeface="Arial" panose="020B0604020202020204" pitchFamily="34" charset="0"/>
              </a:rPr>
              <a:t>Ví dụ:</a:t>
            </a:r>
            <a:endParaRPr lang="en-US" sz="2400" b="1" kern="1200" dirty="0">
              <a:solidFill>
                <a:prstClr val="white"/>
              </a:solidFill>
              <a:cs typeface="Arial" panose="020B0604020202020204" pitchFamily="34" charset="0"/>
            </a:endParaRPr>
          </a:p>
        </p:txBody>
      </p:sp>
      <p:sp>
        <p:nvSpPr>
          <p:cNvPr id="19" name="TextBox 18"/>
          <p:cNvSpPr txBox="1"/>
          <p:nvPr/>
        </p:nvSpPr>
        <p:spPr>
          <a:xfrm>
            <a:off x="2680092" y="2483182"/>
            <a:ext cx="2484841" cy="461665"/>
          </a:xfrm>
          <a:prstGeom prst="rect">
            <a:avLst/>
          </a:prstGeom>
          <a:noFill/>
        </p:spPr>
        <p:txBody>
          <a:bodyPr wrap="square" rtlCol="0">
            <a:spAutoFit/>
          </a:bodyPr>
          <a:lstStyle/>
          <a:p>
            <a:pPr defTabSz="609630">
              <a:buClrTx/>
            </a:pPr>
            <a:r>
              <a:rPr lang="vi-VN" sz="2400" b="1" kern="1200" dirty="0">
                <a:solidFill>
                  <a:prstClr val="black"/>
                </a:solidFill>
                <a:latin typeface="+mn-lt"/>
                <a:ea typeface="+mn-ea"/>
                <a:cs typeface="Arial" panose="020B0604020202020204" pitchFamily="34" charset="0"/>
              </a:rPr>
              <a:t>Trong lớp học</a:t>
            </a:r>
            <a:endParaRPr lang="en-US" sz="2400" b="1" kern="1200" dirty="0">
              <a:solidFill>
                <a:prstClr val="black"/>
              </a:solidFill>
              <a:latin typeface="+mn-lt"/>
              <a:ea typeface="+mn-ea"/>
              <a:cs typeface="Arial" panose="020B0604020202020204" pitchFamily="34" charset="0"/>
            </a:endParaRPr>
          </a:p>
        </p:txBody>
      </p:sp>
      <p:sp>
        <p:nvSpPr>
          <p:cNvPr id="21" name="Rectangle 20"/>
          <p:cNvSpPr/>
          <p:nvPr/>
        </p:nvSpPr>
        <p:spPr>
          <a:xfrm>
            <a:off x="199697" y="3277549"/>
            <a:ext cx="5042447" cy="3396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Calibri"/>
            </a:endParaRPr>
          </a:p>
        </p:txBody>
      </p:sp>
      <p:sp>
        <p:nvSpPr>
          <p:cNvPr id="22" name="TextBox 21"/>
          <p:cNvSpPr txBox="1"/>
          <p:nvPr/>
        </p:nvSpPr>
        <p:spPr>
          <a:xfrm>
            <a:off x="313568" y="3759314"/>
            <a:ext cx="4733047" cy="2237985"/>
          </a:xfrm>
          <a:prstGeom prst="rect">
            <a:avLst/>
          </a:prstGeom>
          <a:noFill/>
        </p:spPr>
        <p:txBody>
          <a:bodyPr wrap="square" rtlCol="0">
            <a:spAutoFit/>
          </a:bodyPr>
          <a:lstStyle/>
          <a:p>
            <a:pPr marL="381019" indent="-381019"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Vật chiếu sáng: bóng đèn</a:t>
            </a:r>
          </a:p>
          <a:p>
            <a:pPr marL="381019" indent="-381019"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Vật được chiếu sáng: con người, các vật chứa trong phòng</a:t>
            </a:r>
            <a:endParaRPr lang="en-US" sz="2400" kern="1200" dirty="0">
              <a:solidFill>
                <a:prstClr val="black"/>
              </a:solidFill>
              <a:latin typeface="+mn-lt"/>
              <a:ea typeface="+mn-ea"/>
              <a:cs typeface="Arial" panose="020B0604020202020204" pitchFamily="34" charset="0"/>
            </a:endParaRPr>
          </a:p>
        </p:txBody>
      </p:sp>
      <p:pic>
        <p:nvPicPr>
          <p:cNvPr id="30" name="Picture 29"/>
          <p:cNvPicPr>
            <a:picLocks noChangeAspect="1"/>
          </p:cNvPicPr>
          <p:nvPr/>
        </p:nvPicPr>
        <p:blipFill>
          <a:blip r:embed="rId5"/>
          <a:stretch>
            <a:fillRect/>
          </a:stretch>
        </p:blipFill>
        <p:spPr>
          <a:xfrm>
            <a:off x="5654566" y="2229553"/>
            <a:ext cx="6562114" cy="4636914"/>
          </a:xfrm>
          <a:prstGeom prst="rect">
            <a:avLst/>
          </a:prstGeom>
        </p:spPr>
      </p:pic>
    </p:spTree>
    <p:custDataLst>
      <p:tags r:id="rId1"/>
    </p:custDataLst>
    <p:extLst>
      <p:ext uri="{BB962C8B-B14F-4D97-AF65-F5344CB8AC3E}">
        <p14:creationId xmlns:p14="http://schemas.microsoft.com/office/powerpoint/2010/main" val="8136392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ppt_x</p:attrName>
                                        </p:attrNameLst>
                                      </p:cBhvr>
                                      <p:tavLst>
                                        <p:tav tm="0">
                                          <p:val>
                                            <p:strVal val="#ppt_x"/>
                                          </p:val>
                                        </p:tav>
                                        <p:tav tm="100000">
                                          <p:val>
                                            <p:strVal val="#ppt_x"/>
                                          </p:val>
                                        </p:tav>
                                      </p:tavLst>
                                    </p:anim>
                                    <p:anim calcmode="lin" valueType="num">
                                      <p:cBhvr>
                                        <p:cTn id="26" dur="5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3148417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822235" y="1869024"/>
            <a:ext cx="8048983" cy="4610488"/>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pPr defTabSz="609630">
                <a:buClrTx/>
              </a:pPr>
              <a:endParaRPr lang="en-US" sz="1200" kern="1200" dirty="0">
                <a:solidFill>
                  <a:prstClr val="black"/>
                </a:solidFill>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grpSp>
        <p:nvGrpSpPr>
          <p:cNvPr id="6" name="Group 6"/>
          <p:cNvGrpSpPr/>
          <p:nvPr/>
        </p:nvGrpSpPr>
        <p:grpSpPr>
          <a:xfrm>
            <a:off x="1822235" y="1788634"/>
            <a:ext cx="8048983" cy="4634227"/>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pPr defTabSz="609630">
                <a:buClrTx/>
              </a:pPr>
              <a:endParaRPr lang="en-US" sz="1200" kern="1200" dirty="0">
                <a:solidFill>
                  <a:prstClr val="black"/>
                </a:solidFill>
                <a:latin typeface="Calibri"/>
                <a:ea typeface="+mn-ea"/>
                <a:cs typeface="+mn-cs"/>
              </a:endParaRPr>
            </a:p>
          </p:txBody>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10" name="Freeform 10"/>
          <p:cNvSpPr/>
          <p:nvPr/>
        </p:nvSpPr>
        <p:spPr>
          <a:xfrm rot="-5400000">
            <a:off x="9372956" y="1653535"/>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rot="-5400000">
            <a:off x="9372956" y="2482905"/>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rot="-5400000">
            <a:off x="9372956" y="3312276"/>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3" name="Freeform 13"/>
          <p:cNvSpPr/>
          <p:nvPr/>
        </p:nvSpPr>
        <p:spPr>
          <a:xfrm rot="-5400000">
            <a:off x="9372956" y="4968994"/>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rot="-5400000">
            <a:off x="9372956" y="1585959"/>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6" name="Freeform 16"/>
          <p:cNvSpPr/>
          <p:nvPr/>
        </p:nvSpPr>
        <p:spPr>
          <a:xfrm rot="-5400000">
            <a:off x="9372956" y="2415985"/>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7" name="Freeform 17"/>
          <p:cNvSpPr/>
          <p:nvPr/>
        </p:nvSpPr>
        <p:spPr>
          <a:xfrm rot="-5400000">
            <a:off x="9372956" y="3245356"/>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8" name="Freeform 18"/>
          <p:cNvSpPr/>
          <p:nvPr/>
        </p:nvSpPr>
        <p:spPr>
          <a:xfrm rot="-5400000">
            <a:off x="9372956" y="4904097"/>
            <a:ext cx="452085" cy="944302"/>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9" name="Group 19"/>
          <p:cNvGrpSpPr/>
          <p:nvPr/>
        </p:nvGrpSpPr>
        <p:grpSpPr>
          <a:xfrm>
            <a:off x="1595120" y="1788634"/>
            <a:ext cx="8048983" cy="4634227"/>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pPr defTabSz="609630">
                <a:buClrTx/>
              </a:pPr>
              <a:endParaRPr lang="en-US" sz="1200" kern="1200" dirty="0">
                <a:solidFill>
                  <a:prstClr val="black"/>
                </a:solidFill>
                <a:latin typeface="Calibri"/>
                <a:ea typeface="+mn-ea"/>
                <a:cs typeface="+mn-cs"/>
              </a:endParaRPr>
            </a:p>
          </p:txBody>
        </p:sp>
        <p:sp>
          <p:nvSpPr>
            <p:cNvPr id="21" name="TextBox 21"/>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22" name="Freeform 22"/>
          <p:cNvSpPr/>
          <p:nvPr/>
        </p:nvSpPr>
        <p:spPr>
          <a:xfrm>
            <a:off x="1467674" y="2180560"/>
            <a:ext cx="372536" cy="41392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3"/>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 name="TextBox 1"/>
          <p:cNvSpPr txBox="1"/>
          <p:nvPr/>
        </p:nvSpPr>
        <p:spPr>
          <a:xfrm>
            <a:off x="4750839" y="3235664"/>
            <a:ext cx="1797621" cy="707886"/>
          </a:xfrm>
          <a:prstGeom prst="rect">
            <a:avLst/>
          </a:prstGeom>
          <a:noFill/>
        </p:spPr>
        <p:txBody>
          <a:bodyPr wrap="square" rtlCol="0">
            <a:spAutoFit/>
          </a:bodyPr>
          <a:lstStyle/>
          <a:p>
            <a:pPr algn="ctr" defTabSz="609630">
              <a:buClrTx/>
            </a:pPr>
            <a:r>
              <a:rPr lang="vi-VN" sz="4000" b="1" kern="1200" dirty="0">
                <a:solidFill>
                  <a:srgbClr val="C00000"/>
                </a:solidFill>
                <a:latin typeface="+mn-lt"/>
                <a:ea typeface="+mn-ea"/>
                <a:cs typeface="Arial" panose="020B0604020202020204" pitchFamily="34" charset="0"/>
              </a:rPr>
              <a:t>02</a:t>
            </a:r>
            <a:endParaRPr lang="en-US" sz="4000" b="1" kern="1200" dirty="0">
              <a:solidFill>
                <a:srgbClr val="C00000"/>
              </a:solidFill>
              <a:latin typeface="+mn-lt"/>
              <a:ea typeface="+mn-ea"/>
              <a:cs typeface="Arial" panose="020B0604020202020204" pitchFamily="34" charset="0"/>
            </a:endParaRPr>
          </a:p>
        </p:txBody>
      </p:sp>
      <p:sp>
        <p:nvSpPr>
          <p:cNvPr id="32" name="TextBox 31"/>
          <p:cNvSpPr txBox="1"/>
          <p:nvPr/>
        </p:nvSpPr>
        <p:spPr>
          <a:xfrm>
            <a:off x="2709144" y="3984804"/>
            <a:ext cx="6145550" cy="1682384"/>
          </a:xfrm>
          <a:prstGeom prst="rect">
            <a:avLst/>
          </a:prstGeom>
          <a:noFill/>
        </p:spPr>
        <p:txBody>
          <a:bodyPr wrap="square" rtlCol="0">
            <a:spAutoFit/>
          </a:bodyPr>
          <a:lstStyle/>
          <a:p>
            <a:pPr algn="ctr" defTabSz="609630">
              <a:lnSpc>
                <a:spcPct val="150000"/>
              </a:lnSpc>
              <a:buClrTx/>
            </a:pPr>
            <a:r>
              <a:rPr lang="vi-VN" sz="2400" b="1" kern="1200" dirty="0">
                <a:solidFill>
                  <a:srgbClr val="4F81BD">
                    <a:lumMod val="50000"/>
                  </a:srgbClr>
                </a:solidFill>
                <a:latin typeface="+mn-lt"/>
                <a:ea typeface="+mn-ea"/>
                <a:cs typeface="Arial" panose="020B0604020202020204" pitchFamily="34" charset="0"/>
              </a:rPr>
              <a:t>SỰ TRUYỀN THẲNG CỦA ÁNH SÁNG. VẬT CHO ÁNH SÁNG TRUYỀN QUA VÀ VẬT CẢN ÁNH SÁNG</a:t>
            </a:r>
            <a:endParaRPr lang="en-US" sz="2400" b="1" kern="1200" dirty="0">
              <a:solidFill>
                <a:srgbClr val="4F81BD">
                  <a:lumMod val="50000"/>
                </a:srgbClr>
              </a:solidFill>
              <a:latin typeface="+mn-lt"/>
              <a:ea typeface="+mn-ea"/>
              <a:cs typeface="Arial" panose="020B0604020202020204" pitchFamily="34" charset="0"/>
            </a:endParaRPr>
          </a:p>
        </p:txBody>
      </p:sp>
      <p:sp>
        <p:nvSpPr>
          <p:cNvPr id="27" name="Freeform 4"/>
          <p:cNvSpPr/>
          <p:nvPr/>
        </p:nvSpPr>
        <p:spPr>
          <a:xfrm>
            <a:off x="1619137" y="2480665"/>
            <a:ext cx="2097219" cy="1509997"/>
          </a:xfrm>
          <a:custGeom>
            <a:avLst/>
            <a:gdLst/>
            <a:ahLst/>
            <a:cxnLst/>
            <a:rect l="l" t="t" r="r" b="b"/>
            <a:pathLst>
              <a:path w="2032445" h="1463360">
                <a:moveTo>
                  <a:pt x="0" y="0"/>
                </a:moveTo>
                <a:lnTo>
                  <a:pt x="2032445" y="0"/>
                </a:lnTo>
                <a:lnTo>
                  <a:pt x="2032445" y="1463360"/>
                </a:lnTo>
                <a:lnTo>
                  <a:pt x="0" y="1463360"/>
                </a:lnTo>
                <a:lnTo>
                  <a:pt x="0" y="0"/>
                </a:lnTo>
                <a:close/>
              </a:path>
            </a:pathLst>
          </a:custGeom>
          <a:blipFill>
            <a:blip r:embed="rId1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8" name="Freeform 4"/>
          <p:cNvSpPr/>
          <p:nvPr/>
        </p:nvSpPr>
        <p:spPr>
          <a:xfrm flipH="1">
            <a:off x="7546884" y="2426100"/>
            <a:ext cx="2097219" cy="1509997"/>
          </a:xfrm>
          <a:custGeom>
            <a:avLst/>
            <a:gdLst/>
            <a:ahLst/>
            <a:cxnLst/>
            <a:rect l="l" t="t" r="r" b="b"/>
            <a:pathLst>
              <a:path w="2032445" h="1463360">
                <a:moveTo>
                  <a:pt x="0" y="0"/>
                </a:moveTo>
                <a:lnTo>
                  <a:pt x="2032445" y="0"/>
                </a:lnTo>
                <a:lnTo>
                  <a:pt x="2032445" y="1463360"/>
                </a:lnTo>
                <a:lnTo>
                  <a:pt x="0" y="1463360"/>
                </a:lnTo>
                <a:lnTo>
                  <a:pt x="0" y="0"/>
                </a:lnTo>
                <a:close/>
              </a:path>
            </a:pathLst>
          </a:custGeom>
          <a:blipFill>
            <a:blip r:embed="rId14"/>
            <a:stretch>
              <a:fillRect/>
            </a:stretch>
          </a:blipFill>
        </p:spPr>
        <p:txBody>
          <a:bodyPr/>
          <a:lstStyle/>
          <a:p>
            <a:pPr defTabSz="609630">
              <a:buClrTx/>
            </a:pPr>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464522600"/>
      </p:ext>
    </p:extLst>
  </p:cSld>
  <p:clrMapOvr>
    <a:masterClrMapping/>
  </p:clrMapOvr>
  <p:transition spd="med">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055520" y="1503910"/>
            <a:ext cx="7125925" cy="523220"/>
          </a:xfrm>
          <a:prstGeom prst="rect">
            <a:avLst/>
          </a:prstGeom>
        </p:spPr>
        <p:txBody>
          <a:bodyPr wrap="none">
            <a:spAutoFit/>
          </a:bodyPr>
          <a:lstStyle/>
          <a:p>
            <a:pPr defTabSz="609630">
              <a:buClrTx/>
            </a:pPr>
            <a:r>
              <a:rPr lang="vi-VN" sz="2800" b="1" kern="1200" dirty="0">
                <a:solidFill>
                  <a:srgbClr val="C00000"/>
                </a:solidFill>
                <a:latin typeface="+mn-lt"/>
                <a:ea typeface="+mn-ea"/>
                <a:cs typeface="Arial" panose="020B0604020202020204" pitchFamily="34" charset="0"/>
              </a:rPr>
              <a:t>1. Tìm hiểu về đường truyền ánh sáng</a:t>
            </a:r>
            <a:endParaRPr lang="en-US" sz="2800" b="1" kern="1200" dirty="0">
              <a:solidFill>
                <a:srgbClr val="C00000"/>
              </a:solidFill>
              <a:latin typeface="+mn-lt"/>
              <a:ea typeface="+mn-ea"/>
              <a:cs typeface="Arial" panose="020B0604020202020204" pitchFamily="34" charset="0"/>
            </a:endParaRPr>
          </a:p>
        </p:txBody>
      </p:sp>
      <p:sp>
        <p:nvSpPr>
          <p:cNvPr id="15" name="Pentagon 14"/>
          <p:cNvSpPr/>
          <p:nvPr/>
        </p:nvSpPr>
        <p:spPr>
          <a:xfrm>
            <a:off x="-11280" y="1999474"/>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Chuẩn bị:</a:t>
            </a:r>
            <a:endParaRPr lang="en-US" sz="2400" b="1" kern="1200" dirty="0">
              <a:solidFill>
                <a:sysClr val="windowText" lastClr="000000"/>
              </a:solidFill>
              <a:cs typeface="Arial" panose="020B0604020202020204" pitchFamily="34" charset="0"/>
            </a:endParaRPr>
          </a:p>
        </p:txBody>
      </p:sp>
      <p:sp>
        <p:nvSpPr>
          <p:cNvPr id="16" name="Pentagon 15"/>
          <p:cNvSpPr/>
          <p:nvPr/>
        </p:nvSpPr>
        <p:spPr>
          <a:xfrm>
            <a:off x="0" y="2871361"/>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Tiến hành:</a:t>
            </a:r>
            <a:endParaRPr lang="en-US" sz="2400" b="1" kern="1200" dirty="0">
              <a:solidFill>
                <a:sysClr val="windowText" lastClr="000000"/>
              </a:solidFill>
              <a:cs typeface="Arial" panose="020B0604020202020204" pitchFamily="34" charset="0"/>
            </a:endParaRPr>
          </a:p>
        </p:txBody>
      </p:sp>
      <p:grpSp>
        <p:nvGrpSpPr>
          <p:cNvPr id="5" name="Group 4"/>
          <p:cNvGrpSpPr/>
          <p:nvPr/>
        </p:nvGrpSpPr>
        <p:grpSpPr>
          <a:xfrm>
            <a:off x="2306649" y="1759842"/>
            <a:ext cx="6629926" cy="1232589"/>
            <a:chOff x="3476893" y="2269452"/>
            <a:chExt cx="9944890" cy="1848884"/>
          </a:xfrm>
        </p:grpSpPr>
        <p:sp>
          <p:nvSpPr>
            <p:cNvPr id="17" name="Rectangle 16"/>
            <p:cNvSpPr/>
            <p:nvPr/>
          </p:nvSpPr>
          <p:spPr>
            <a:xfrm>
              <a:off x="3476893" y="2806400"/>
              <a:ext cx="6858128" cy="692498"/>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b</a:t>
              </a:r>
              <a:r>
                <a:rPr lang="vi-VN" sz="2400" kern="1200" dirty="0">
                  <a:solidFill>
                    <a:prstClr val="black"/>
                  </a:solidFill>
                  <a:latin typeface="+mn-lt"/>
                  <a:ea typeface="+mn-ea"/>
                  <a:cs typeface="Arial" panose="020B0604020202020204" pitchFamily="34" charset="0"/>
                </a:rPr>
                <a:t>ì</a:t>
              </a:r>
              <a:r>
                <a:rPr lang="en-US" sz="2400" kern="1200" dirty="0">
                  <a:solidFill>
                    <a:prstClr val="black"/>
                  </a:solidFill>
                  <a:latin typeface="+mn-lt"/>
                  <a:ea typeface="+mn-ea"/>
                  <a:cs typeface="Arial" panose="020B0604020202020204" pitchFamily="34" charset="0"/>
                </a:rPr>
                <a:t>a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hẹp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đèn</a:t>
              </a:r>
              <a:r>
                <a:rPr lang="en-US" sz="2400" kern="1200" dirty="0">
                  <a:solidFill>
                    <a:prstClr val="black"/>
                  </a:solidFill>
                  <a:latin typeface="+mn-lt"/>
                  <a:ea typeface="+mn-ea"/>
                  <a:cs typeface="Arial" panose="020B0604020202020204" pitchFamily="34" charset="0"/>
                </a:rPr>
                <a:t> pin.</a:t>
              </a:r>
            </a:p>
          </p:txBody>
        </p:sp>
        <p:pic>
          <p:nvPicPr>
            <p:cNvPr id="18" name="Picture 17"/>
            <p:cNvPicPr>
              <a:picLocks noChangeAspect="1"/>
            </p:cNvPicPr>
            <p:nvPr/>
          </p:nvPicPr>
          <p:blipFill>
            <a:blip r:embed="rId4"/>
            <a:stretch>
              <a:fillRect/>
            </a:stretch>
          </p:blipFill>
          <p:spPr>
            <a:xfrm>
              <a:off x="11156391" y="2269452"/>
              <a:ext cx="2265392" cy="1848884"/>
            </a:xfrm>
            <a:prstGeom prst="rect">
              <a:avLst/>
            </a:prstGeom>
          </p:spPr>
        </p:pic>
      </p:grpSp>
      <p:sp>
        <p:nvSpPr>
          <p:cNvPr id="19" name="Rectangle 18"/>
          <p:cNvSpPr/>
          <p:nvPr/>
        </p:nvSpPr>
        <p:spPr>
          <a:xfrm>
            <a:off x="4150511" y="2670149"/>
            <a:ext cx="7501299" cy="3891835"/>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Đặt đèn pin và tấm bia có khe hẹp trên bản (hình 6). Hãy dự đoán về đường truyền của ánh sáng phía sau khe hẹp của tấm bia nếu bật đèn pin.</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Làm thí nghiệm để kiểm tra dự đoán của em.</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Nhận xét về đường truyền của ánh sáng trong không khí.</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37" y="3733800"/>
            <a:ext cx="3292349" cy="2795717"/>
          </a:xfrm>
          <a:prstGeom prst="rect">
            <a:avLst/>
          </a:prstGeom>
        </p:spPr>
      </p:pic>
    </p:spTree>
    <p:custDataLst>
      <p:tags r:id="rId1"/>
    </p:custDataLst>
    <p:extLst>
      <p:ext uri="{BB962C8B-B14F-4D97-AF65-F5344CB8AC3E}">
        <p14:creationId xmlns:p14="http://schemas.microsoft.com/office/powerpoint/2010/main" val="37950607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3" presetClass="entr" presetSubtype="5"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vertical)">
                                      <p:cBhvr>
                                        <p:cTn id="27" dur="500"/>
                                        <p:tgtEl>
                                          <p:spTgt spid="20"/>
                                        </p:tgtEl>
                                      </p:cBhvr>
                                    </p:animEffect>
                                  </p:childTnLst>
                                </p:cTn>
                              </p:par>
                              <p:par>
                                <p:cTn id="28" presetID="3" presetClass="entr" presetSubtype="5"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down)">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down)">
                                      <p:cBhvr>
                                        <p:cTn id="40" dur="500"/>
                                        <p:tgtEl>
                                          <p:spTgt spid="1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xEl>
                                              <p:pRg st="2" end="2"/>
                                            </p:txEl>
                                          </p:spTgt>
                                        </p:tgtEl>
                                        <p:attrNameLst>
                                          <p:attrName>style.visibility</p:attrName>
                                        </p:attrNameLst>
                                      </p:cBhvr>
                                      <p:to>
                                        <p:strVal val="visible"/>
                                      </p:to>
                                    </p:set>
                                    <p:animEffect transition="in" filter="wipe(down)">
                                      <p:cBhvr>
                                        <p:cTn id="4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055520" y="1503910"/>
            <a:ext cx="7125925" cy="523220"/>
          </a:xfrm>
          <a:prstGeom prst="rect">
            <a:avLst/>
          </a:prstGeom>
        </p:spPr>
        <p:txBody>
          <a:bodyPr wrap="none">
            <a:spAutoFit/>
          </a:bodyPr>
          <a:lstStyle/>
          <a:p>
            <a:pPr defTabSz="609630">
              <a:buClrTx/>
            </a:pPr>
            <a:r>
              <a:rPr lang="vi-VN" sz="2800" b="1" kern="1200" dirty="0">
                <a:solidFill>
                  <a:srgbClr val="C00000"/>
                </a:solidFill>
                <a:latin typeface="+mn-lt"/>
                <a:ea typeface="+mn-ea"/>
                <a:cs typeface="Arial" panose="020B0604020202020204" pitchFamily="34" charset="0"/>
              </a:rPr>
              <a:t>1. Tìm hiểu về đường truyền ánh sáng</a:t>
            </a:r>
            <a:endParaRPr lang="en-US" sz="2800" b="1" kern="1200" dirty="0">
              <a:solidFill>
                <a:srgbClr val="C00000"/>
              </a:solidFill>
              <a:latin typeface="+mn-lt"/>
              <a:ea typeface="+mn-ea"/>
              <a:cs typeface="Arial" panose="020B0604020202020204" pitchFamily="34" charset="0"/>
            </a:endParaRPr>
          </a:p>
        </p:txBody>
      </p:sp>
      <p:sp>
        <p:nvSpPr>
          <p:cNvPr id="15" name="Pentagon 14"/>
          <p:cNvSpPr/>
          <p:nvPr/>
        </p:nvSpPr>
        <p:spPr>
          <a:xfrm>
            <a:off x="-11280" y="1999474"/>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Chuẩn bị:</a:t>
            </a:r>
            <a:endParaRPr lang="en-US" sz="2400" b="1" kern="1200" dirty="0">
              <a:solidFill>
                <a:sysClr val="windowText" lastClr="000000"/>
              </a:solidFill>
              <a:cs typeface="Arial" panose="020B0604020202020204" pitchFamily="34" charset="0"/>
            </a:endParaRPr>
          </a:p>
        </p:txBody>
      </p:sp>
      <p:sp>
        <p:nvSpPr>
          <p:cNvPr id="16" name="Pentagon 15"/>
          <p:cNvSpPr/>
          <p:nvPr/>
        </p:nvSpPr>
        <p:spPr>
          <a:xfrm>
            <a:off x="0" y="2871361"/>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Tiến hành:</a:t>
            </a:r>
            <a:endParaRPr lang="en-US" sz="2400" b="1" kern="1200" dirty="0">
              <a:solidFill>
                <a:sysClr val="windowText" lastClr="000000"/>
              </a:solidFill>
              <a:cs typeface="Arial" panose="020B0604020202020204" pitchFamily="34" charset="0"/>
            </a:endParaRPr>
          </a:p>
        </p:txBody>
      </p:sp>
      <p:grpSp>
        <p:nvGrpSpPr>
          <p:cNvPr id="5" name="Group 4"/>
          <p:cNvGrpSpPr/>
          <p:nvPr/>
        </p:nvGrpSpPr>
        <p:grpSpPr>
          <a:xfrm>
            <a:off x="2306649" y="1759842"/>
            <a:ext cx="6629926" cy="1232589"/>
            <a:chOff x="3476893" y="2269452"/>
            <a:chExt cx="9944890" cy="1848884"/>
          </a:xfrm>
        </p:grpSpPr>
        <p:sp>
          <p:nvSpPr>
            <p:cNvPr id="17" name="Rectangle 16"/>
            <p:cNvSpPr/>
            <p:nvPr/>
          </p:nvSpPr>
          <p:spPr>
            <a:xfrm>
              <a:off x="3476893" y="2806400"/>
              <a:ext cx="6858128" cy="692498"/>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b</a:t>
              </a:r>
              <a:r>
                <a:rPr lang="vi-VN" sz="2400" kern="1200" dirty="0">
                  <a:solidFill>
                    <a:prstClr val="black"/>
                  </a:solidFill>
                  <a:latin typeface="+mn-lt"/>
                  <a:ea typeface="+mn-ea"/>
                  <a:cs typeface="Arial" panose="020B0604020202020204" pitchFamily="34" charset="0"/>
                </a:rPr>
                <a:t>ì</a:t>
              </a:r>
              <a:r>
                <a:rPr lang="en-US" sz="2400" kern="1200" dirty="0">
                  <a:solidFill>
                    <a:prstClr val="black"/>
                  </a:solidFill>
                  <a:latin typeface="+mn-lt"/>
                  <a:ea typeface="+mn-ea"/>
                  <a:cs typeface="Arial" panose="020B0604020202020204" pitchFamily="34" charset="0"/>
                </a:rPr>
                <a:t>a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khe</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hẹp</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đèn</a:t>
              </a:r>
              <a:r>
                <a:rPr lang="en-US" sz="2400" kern="1200" dirty="0">
                  <a:solidFill>
                    <a:prstClr val="black"/>
                  </a:solidFill>
                  <a:latin typeface="+mn-lt"/>
                  <a:ea typeface="+mn-ea"/>
                  <a:cs typeface="Arial" panose="020B0604020202020204" pitchFamily="34" charset="0"/>
                </a:rPr>
                <a:t> pin.</a:t>
              </a:r>
            </a:p>
          </p:txBody>
        </p:sp>
        <p:pic>
          <p:nvPicPr>
            <p:cNvPr id="18" name="Picture 17"/>
            <p:cNvPicPr>
              <a:picLocks noChangeAspect="1"/>
            </p:cNvPicPr>
            <p:nvPr/>
          </p:nvPicPr>
          <p:blipFill>
            <a:blip r:embed="rId4"/>
            <a:stretch>
              <a:fillRect/>
            </a:stretch>
          </p:blipFill>
          <p:spPr>
            <a:xfrm>
              <a:off x="11156391" y="2269452"/>
              <a:ext cx="2265392" cy="1848884"/>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37" y="3733800"/>
            <a:ext cx="3292349" cy="2795717"/>
          </a:xfrm>
          <a:prstGeom prst="rect">
            <a:avLst/>
          </a:prstGeom>
        </p:spPr>
      </p:pic>
      <p:grpSp>
        <p:nvGrpSpPr>
          <p:cNvPr id="2" name="Group 1">
            <a:extLst>
              <a:ext uri="{FF2B5EF4-FFF2-40B4-BE49-F238E27FC236}">
                <a16:creationId xmlns:a16="http://schemas.microsoft.com/office/drawing/2014/main" id="{9849427B-EBC9-570C-6953-81361C57AF4E}"/>
              </a:ext>
            </a:extLst>
          </p:cNvPr>
          <p:cNvGrpSpPr/>
          <p:nvPr/>
        </p:nvGrpSpPr>
        <p:grpSpPr>
          <a:xfrm>
            <a:off x="4292600" y="3545229"/>
            <a:ext cx="7501811" cy="3090799"/>
            <a:chOff x="6438900" y="5317844"/>
            <a:chExt cx="11252716" cy="4636198"/>
          </a:xfrm>
        </p:grpSpPr>
        <p:sp>
          <p:nvSpPr>
            <p:cNvPr id="3" name="Rounded Rectangular Callout 4">
              <a:extLst>
                <a:ext uri="{FF2B5EF4-FFF2-40B4-BE49-F238E27FC236}">
                  <a16:creationId xmlns:a16="http://schemas.microsoft.com/office/drawing/2014/main" id="{D60415E8-9897-448B-AC14-E6D0284FF44D}"/>
                </a:ext>
              </a:extLst>
            </p:cNvPr>
            <p:cNvSpPr/>
            <p:nvPr/>
          </p:nvSpPr>
          <p:spPr>
            <a:xfrm>
              <a:off x="6438900" y="5317844"/>
              <a:ext cx="7162800" cy="3270812"/>
            </a:xfrm>
            <a:prstGeom prst="wedgeRoundRectCallout">
              <a:avLst>
                <a:gd name="adj1" fmla="val 61371"/>
                <a:gd name="adj2" fmla="val 4130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609630">
                <a:lnSpc>
                  <a:spcPct val="150000"/>
                </a:lnSpc>
                <a:buClrTx/>
              </a:pPr>
              <a:r>
                <a:rPr lang="vi-VN" sz="2400" b="1" kern="1200" dirty="0">
                  <a:solidFill>
                    <a:prstClr val="black"/>
                  </a:solidFill>
                  <a:cs typeface="Arial" panose="020B0604020202020204" pitchFamily="34" charset="0"/>
                </a:rPr>
                <a:t>Nhận xét: </a:t>
              </a:r>
              <a:r>
                <a:rPr lang="vi-VN" sz="2400" kern="1200" dirty="0">
                  <a:solidFill>
                    <a:prstClr val="black"/>
                  </a:solidFill>
                  <a:cs typeface="Arial" panose="020B0604020202020204" pitchFamily="34" charset="0"/>
                </a:rPr>
                <a:t>Đường truyền của ánh sáng trong không khí là một đường thẳng.</a:t>
              </a:r>
              <a:endParaRPr lang="en-US" sz="2400" kern="12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1CDB98EC-1274-2CCE-CD47-965E62C03061}"/>
                </a:ext>
              </a:extLst>
            </p:cNvPr>
            <p:cNvPicPr>
              <a:picLocks noChangeAspect="1"/>
            </p:cNvPicPr>
            <p:nvPr/>
          </p:nvPicPr>
          <p:blipFill>
            <a:blip r:embed="rId6"/>
            <a:stretch>
              <a:fillRect/>
            </a:stretch>
          </p:blipFill>
          <p:spPr>
            <a:xfrm flipH="1">
              <a:off x="14249400" y="5494356"/>
              <a:ext cx="3442216" cy="4459686"/>
            </a:xfrm>
            <a:prstGeom prst="rect">
              <a:avLst/>
            </a:prstGeom>
          </p:spPr>
        </p:pic>
      </p:grpSp>
    </p:spTree>
    <p:custDataLst>
      <p:tags r:id="rId1"/>
    </p:custDataLst>
    <p:extLst>
      <p:ext uri="{BB962C8B-B14F-4D97-AF65-F5344CB8AC3E}">
        <p14:creationId xmlns:p14="http://schemas.microsoft.com/office/powerpoint/2010/main" val="6736635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3" presetClass="entr" presetSubtype="5"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vertical)">
                                      <p:cBhvr>
                                        <p:cTn id="27" dur="500"/>
                                        <p:tgtEl>
                                          <p:spTgt spid="20"/>
                                        </p:tgtEl>
                                      </p:cBhvr>
                                    </p:animEffect>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730284" y="1535042"/>
            <a:ext cx="10247957" cy="1128386"/>
          </a:xfrm>
          <a:prstGeom prst="rect">
            <a:avLst/>
          </a:prstGeom>
        </p:spPr>
        <p:txBody>
          <a:bodyPr wrap="square">
            <a:spAutoFit/>
          </a:bodyPr>
          <a:lstStyle/>
          <a:p>
            <a:pPr defTabSz="609630">
              <a:lnSpc>
                <a:spcPct val="150000"/>
              </a:lnSpc>
              <a:buClrTx/>
            </a:pPr>
            <a:r>
              <a:rPr lang="vi-VN" sz="2400" b="1" kern="1200" dirty="0">
                <a:solidFill>
                  <a:srgbClr val="C00000"/>
                </a:solidFill>
                <a:latin typeface="+mn-lt"/>
                <a:ea typeface="+mn-ea"/>
                <a:cs typeface="Arial" panose="020B0604020202020204" pitchFamily="34" charset="0"/>
              </a:rPr>
              <a:t>2. </a:t>
            </a:r>
            <a:r>
              <a:rPr lang="en-US" sz="2400" b="1" kern="1200" dirty="0" err="1">
                <a:solidFill>
                  <a:srgbClr val="C00000"/>
                </a:solidFill>
                <a:latin typeface="+mn-lt"/>
                <a:ea typeface="+mn-ea"/>
                <a:cs typeface="Arial" panose="020B0604020202020204" pitchFamily="34" charset="0"/>
              </a:rPr>
              <a:t>Tìm</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hiểu</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về</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một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số</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vật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cho</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ánh</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sáng</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truyền</a:t>
            </a:r>
            <a:r>
              <a:rPr lang="en-US" sz="2400" b="1" kern="1200" dirty="0">
                <a:solidFill>
                  <a:srgbClr val="C00000"/>
                </a:solidFill>
                <a:latin typeface="+mn-lt"/>
                <a:ea typeface="+mn-ea"/>
                <a:cs typeface="Arial" panose="020B0604020202020204" pitchFamily="34" charset="0"/>
              </a:rPr>
              <a:t> qua </a:t>
            </a:r>
            <a:r>
              <a:rPr lang="en-US" sz="2400" b="1" kern="1200" dirty="0" err="1">
                <a:solidFill>
                  <a:srgbClr val="C00000"/>
                </a:solidFill>
                <a:latin typeface="+mn-lt"/>
                <a:ea typeface="+mn-ea"/>
                <a:cs typeface="Arial" panose="020B0604020202020204" pitchFamily="34" charset="0"/>
              </a:rPr>
              <a:t>và</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một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số</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vật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cản</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ánh</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sáng</a:t>
            </a:r>
            <a:endParaRPr lang="en-US" sz="2400" b="1" kern="1200" dirty="0">
              <a:solidFill>
                <a:srgbClr val="C00000"/>
              </a:solidFill>
              <a:latin typeface="+mn-lt"/>
              <a:ea typeface="+mn-ea"/>
              <a:cs typeface="Arial" panose="020B0604020202020204" pitchFamily="34" charset="0"/>
            </a:endParaRPr>
          </a:p>
        </p:txBody>
      </p:sp>
      <p:sp>
        <p:nvSpPr>
          <p:cNvPr id="15" name="Pentagon 14"/>
          <p:cNvSpPr/>
          <p:nvPr/>
        </p:nvSpPr>
        <p:spPr>
          <a:xfrm>
            <a:off x="0" y="2871940"/>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b="1" kern="1200" dirty="0">
                <a:solidFill>
                  <a:sysClr val="windowText" lastClr="000000"/>
                </a:solidFill>
                <a:cs typeface="Arial" panose="020B0604020202020204" pitchFamily="34" charset="0"/>
              </a:rPr>
              <a:t>Chuẩn bị:</a:t>
            </a:r>
            <a:endParaRPr lang="en-US" sz="2400" b="1" kern="1200" dirty="0">
              <a:solidFill>
                <a:sysClr val="windowText" lastClr="000000"/>
              </a:solidFill>
              <a:cs typeface="Arial" panose="020B0604020202020204" pitchFamily="34" charset="0"/>
            </a:endParaRPr>
          </a:p>
        </p:txBody>
      </p:sp>
      <p:sp>
        <p:nvSpPr>
          <p:cNvPr id="16" name="Pentagon 15"/>
          <p:cNvSpPr/>
          <p:nvPr/>
        </p:nvSpPr>
        <p:spPr>
          <a:xfrm>
            <a:off x="0" y="3990700"/>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a:solidFill>
                  <a:sysClr val="windowText" lastClr="000000"/>
                </a:solidFill>
                <a:cs typeface="Arial" panose="020B0604020202020204" pitchFamily="34" charset="0"/>
              </a:rPr>
              <a:t>Thảo luận</a:t>
            </a:r>
            <a:endParaRPr lang="en-US" sz="2400" b="1" kern="1200" dirty="0">
              <a:solidFill>
                <a:sysClr val="windowText" lastClr="000000"/>
              </a:solidFill>
              <a:cs typeface="Arial" panose="020B0604020202020204" pitchFamily="34" charset="0"/>
            </a:endParaRPr>
          </a:p>
        </p:txBody>
      </p:sp>
      <p:grpSp>
        <p:nvGrpSpPr>
          <p:cNvPr id="5" name="Group 4"/>
          <p:cNvGrpSpPr/>
          <p:nvPr/>
        </p:nvGrpSpPr>
        <p:grpSpPr>
          <a:xfrm>
            <a:off x="2317929" y="2871940"/>
            <a:ext cx="9025197" cy="1232589"/>
            <a:chOff x="3442257" y="3472337"/>
            <a:chExt cx="13537796" cy="1848884"/>
          </a:xfrm>
        </p:grpSpPr>
        <p:sp>
          <p:nvSpPr>
            <p:cNvPr id="17" name="Rectangle 16"/>
            <p:cNvSpPr/>
            <p:nvPr/>
          </p:nvSpPr>
          <p:spPr>
            <a:xfrm>
              <a:off x="3442257" y="3649837"/>
              <a:ext cx="11186237" cy="692498"/>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Đèn</a:t>
              </a:r>
              <a:r>
                <a:rPr lang="en-US" sz="2400" kern="1200" dirty="0">
                  <a:solidFill>
                    <a:prstClr val="black"/>
                  </a:solidFill>
                  <a:latin typeface="+mn-lt"/>
                  <a:ea typeface="+mn-ea"/>
                  <a:cs typeface="Arial" panose="020B0604020202020204" pitchFamily="34" charset="0"/>
                </a:rPr>
                <a:t> pin, </a:t>
              </a: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bia</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trong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tấm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kính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mờ</a:t>
              </a:r>
              <a:r>
                <a:rPr lang="en-US" sz="2400" kern="1200" dirty="0">
                  <a:solidFill>
                    <a:prstClr val="black"/>
                  </a:solidFill>
                  <a:latin typeface="+mn-lt"/>
                  <a:ea typeface="+mn-ea"/>
                  <a:cs typeface="Arial" panose="020B0604020202020204" pitchFamily="34" charset="0"/>
                </a:rPr>
                <a:t>,... </a:t>
              </a:r>
            </a:p>
          </p:txBody>
        </p:sp>
        <p:pic>
          <p:nvPicPr>
            <p:cNvPr id="19" name="Picture 18"/>
            <p:cNvPicPr>
              <a:picLocks noChangeAspect="1"/>
            </p:cNvPicPr>
            <p:nvPr/>
          </p:nvPicPr>
          <p:blipFill>
            <a:blip r:embed="rId4"/>
            <a:stretch>
              <a:fillRect/>
            </a:stretch>
          </p:blipFill>
          <p:spPr>
            <a:xfrm>
              <a:off x="14714662" y="3472337"/>
              <a:ext cx="2265391" cy="1848884"/>
            </a:xfrm>
            <a:prstGeom prst="rect">
              <a:avLst/>
            </a:prstGeom>
          </p:spPr>
        </p:pic>
      </p:grpSp>
      <p:sp>
        <p:nvSpPr>
          <p:cNvPr id="7" name="Rectangle 6"/>
          <p:cNvSpPr/>
          <p:nvPr/>
        </p:nvSpPr>
        <p:spPr>
          <a:xfrm>
            <a:off x="2304074" y="3868962"/>
            <a:ext cx="5197007" cy="2783839"/>
          </a:xfrm>
          <a:prstGeom prst="rect">
            <a:avLst/>
          </a:prstGeom>
        </p:spPr>
        <p:txBody>
          <a:bodyPr wrap="square">
            <a:spAutoFit/>
          </a:bodyPr>
          <a:lstStyle/>
          <a:p>
            <a:pPr algn="just" defTabSz="609630">
              <a:lnSpc>
                <a:spcPct val="150000"/>
              </a:lnSpc>
              <a:buClrTx/>
            </a:pPr>
            <a:r>
              <a:rPr lang="en-US" sz="2400" kern="1200" dirty="0" err="1">
                <a:solidFill>
                  <a:prstClr val="black"/>
                </a:solidFill>
                <a:latin typeface="+mn-lt"/>
                <a:ea typeface="+mn-ea"/>
                <a:cs typeface="Arial" panose="020B0604020202020204" pitchFamily="34" charset="0"/>
              </a:rPr>
              <a:t>Trao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đổi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với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bạn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về</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nghiệm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để</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biết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trong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đã</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chuẩn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bị</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thì</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truyền</a:t>
            </a:r>
            <a:r>
              <a:rPr lang="en-US" sz="2400" kern="1200" dirty="0">
                <a:solidFill>
                  <a:prstClr val="black"/>
                </a:solidFill>
                <a:latin typeface="+mn-lt"/>
                <a:ea typeface="+mn-ea"/>
                <a:cs typeface="Arial" panose="020B0604020202020204" pitchFamily="34" charset="0"/>
              </a:rPr>
              <a:t> qua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cản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884" y="3421074"/>
            <a:ext cx="4620561" cy="3434617"/>
          </a:xfrm>
          <a:prstGeom prst="rect">
            <a:avLst/>
          </a:prstGeom>
        </p:spPr>
      </p:pic>
    </p:spTree>
    <p:custDataLst>
      <p:tags r:id="rId1"/>
    </p:custDataLst>
    <p:extLst>
      <p:ext uri="{BB962C8B-B14F-4D97-AF65-F5344CB8AC3E}">
        <p14:creationId xmlns:p14="http://schemas.microsoft.com/office/powerpoint/2010/main" val="168538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3"/>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Pentagon 14"/>
          <p:cNvSpPr/>
          <p:nvPr/>
        </p:nvSpPr>
        <p:spPr>
          <a:xfrm>
            <a:off x="739" y="1744341"/>
            <a:ext cx="2133600" cy="673869"/>
          </a:xfrm>
          <a:prstGeom prst="homePlat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en-US" sz="2400" b="1" kern="1200">
                <a:solidFill>
                  <a:sysClr val="windowText" lastClr="000000"/>
                </a:solidFill>
                <a:cs typeface="Arial" panose="020B0604020202020204" pitchFamily="34" charset="0"/>
              </a:rPr>
              <a:t>Kết quả</a:t>
            </a:r>
            <a:endParaRPr lang="en-US" sz="2400" b="1" kern="1200" dirty="0">
              <a:solidFill>
                <a:sysClr val="windowText" lastClr="000000"/>
              </a:solidFill>
              <a:cs typeface="Arial" panose="020B0604020202020204" pitchFamily="34" charset="0"/>
            </a:endParaRPr>
          </a:p>
        </p:txBody>
      </p:sp>
      <p:sp>
        <p:nvSpPr>
          <p:cNvPr id="17" name="Rectangle 16"/>
          <p:cNvSpPr/>
          <p:nvPr/>
        </p:nvSpPr>
        <p:spPr>
          <a:xfrm>
            <a:off x="2419420" y="1547016"/>
            <a:ext cx="6096000" cy="1121846"/>
          </a:xfrm>
          <a:prstGeom prst="rect">
            <a:avLst/>
          </a:prstGeom>
        </p:spPr>
        <p:txBody>
          <a:bodyPr>
            <a:spAutoFit/>
          </a:bodyPr>
          <a:lstStyle/>
          <a:p>
            <a:pPr marL="381019" indent="-381019" algn="just" defTabSz="609630">
              <a:lnSpc>
                <a:spcPct val="150000"/>
              </a:lnSpc>
              <a:buClrTx/>
              <a:buFont typeface="Wingdings" panose="05000000000000000000" pitchFamily="2" charset="2"/>
              <a:buChar char="§"/>
            </a:pPr>
            <a:r>
              <a:rPr lang="en-US" sz="2400" kern="1200" dirty="0" err="1">
                <a:solidFill>
                  <a:prstClr val="black"/>
                </a:solidFill>
                <a:latin typeface="+mn-lt"/>
                <a:ea typeface="+mn-ea"/>
                <a:cs typeface="Arial" panose="020B0604020202020204" pitchFamily="34" charset="0"/>
              </a:rPr>
              <a:t>Làm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thí</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nghiệm</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theo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cách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đã</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chọn</a:t>
            </a:r>
            <a:r>
              <a:rPr lang="en-US" sz="2400" kern="1200" dirty="0">
                <a:solidFill>
                  <a:prstClr val="black"/>
                </a:solidFill>
                <a:latin typeface="+mn-lt"/>
                <a:ea typeface="+mn-ea"/>
                <a:cs typeface="Arial" panose="020B0604020202020204" pitchFamily="34" charset="0"/>
              </a:rPr>
              <a:t>.</a:t>
            </a:r>
          </a:p>
          <a:p>
            <a:pPr marL="381019" indent="-381019" algn="just" defTabSz="609630">
              <a:lnSpc>
                <a:spcPct val="150000"/>
              </a:lnSpc>
              <a:buClrTx/>
              <a:buFont typeface="Wingdings" panose="05000000000000000000" pitchFamily="2" charset="2"/>
              <a:buChar char="§"/>
            </a:pPr>
            <a:r>
              <a:rPr lang="en-US" sz="2400" kern="1200" dirty="0" err="1">
                <a:solidFill>
                  <a:prstClr val="black"/>
                </a:solidFill>
                <a:latin typeface="+mn-lt"/>
                <a:ea typeface="+mn-ea"/>
                <a:cs typeface="Arial" panose="020B0604020202020204" pitchFamily="34" charset="0"/>
              </a:rPr>
              <a:t>Ghi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kết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quả</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vào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vở</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theo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gợi</a:t>
            </a:r>
            <a:r>
              <a:rPr lang="en-US" sz="2400" kern="1200" dirty="0">
                <a:solidFill>
                  <a:prstClr val="black"/>
                </a:solidFill>
                <a:latin typeface="+mn-lt"/>
                <a:ea typeface="+mn-ea"/>
                <a:cs typeface="Arial" panose="020B0604020202020204" pitchFamily="34" charset="0"/>
              </a:rPr>
              <a:t> ý </a:t>
            </a:r>
            <a:r>
              <a:rPr lang="en-US" sz="2400" kern="1200" dirty="0" err="1">
                <a:solidFill>
                  <a:prstClr val="black"/>
                </a:solidFill>
                <a:latin typeface="+mn-lt"/>
                <a:ea typeface="+mn-ea"/>
                <a:cs typeface="Arial" panose="020B0604020202020204" pitchFamily="34" charset="0"/>
              </a:rPr>
              <a:t>sau</a:t>
            </a:r>
            <a:r>
              <a:rPr lang="en-US" sz="2400" kern="1200" dirty="0">
                <a:solidFill>
                  <a:prstClr val="black"/>
                </a:solidFill>
                <a:latin typeface="+mn-lt"/>
                <a:ea typeface="+mn-ea"/>
                <a:cs typeface="Arial" panose="020B0604020202020204" pitchFamily="34" charset="0"/>
              </a:rPr>
              <a:t>:</a:t>
            </a:r>
          </a:p>
        </p:txBody>
      </p:sp>
      <p:graphicFrame>
        <p:nvGraphicFramePr>
          <p:cNvPr id="18" name="Table 17"/>
          <p:cNvGraphicFramePr>
            <a:graphicFrameLocks noGrp="1"/>
          </p:cNvGraphicFramePr>
          <p:nvPr>
            <p:extLst>
              <p:ext uri="{D42A27DB-BD31-4B8C-83A1-F6EECF244321}">
                <p14:modId xmlns:p14="http://schemas.microsoft.com/office/powerpoint/2010/main" val="289218017"/>
              </p:ext>
            </p:extLst>
          </p:nvPr>
        </p:nvGraphicFramePr>
        <p:xfrm>
          <a:off x="262702" y="2832834"/>
          <a:ext cx="7819795" cy="3342337"/>
        </p:xfrm>
        <a:graphic>
          <a:graphicData uri="http://schemas.openxmlformats.org/drawingml/2006/table">
            <a:tbl>
              <a:tblPr bandRow="1"/>
              <a:tblGrid>
                <a:gridCol w="2603768">
                  <a:extLst>
                    <a:ext uri="{9D8B030D-6E8A-4147-A177-3AD203B41FA5}">
                      <a16:colId xmlns:a16="http://schemas.microsoft.com/office/drawing/2014/main" val="20000"/>
                    </a:ext>
                  </a:extLst>
                </a:gridCol>
                <a:gridCol w="2410911">
                  <a:extLst>
                    <a:ext uri="{9D8B030D-6E8A-4147-A177-3AD203B41FA5}">
                      <a16:colId xmlns:a16="http://schemas.microsoft.com/office/drawing/2014/main" val="20001"/>
                    </a:ext>
                  </a:extLst>
                </a:gridCol>
                <a:gridCol w="2805116">
                  <a:extLst>
                    <a:ext uri="{9D8B030D-6E8A-4147-A177-3AD203B41FA5}">
                      <a16:colId xmlns:a16="http://schemas.microsoft.com/office/drawing/2014/main" val="20002"/>
                    </a:ext>
                  </a:extLst>
                </a:gridCol>
              </a:tblGrid>
              <a:tr h="693281">
                <a:tc gridSpan="2">
                  <a:txBody>
                    <a:bodyPr/>
                    <a:lstStyle/>
                    <a:p>
                      <a:pPr algn="ctr">
                        <a:lnSpc>
                          <a:spcPct val="150000"/>
                        </a:lnSpc>
                        <a:spcBef>
                          <a:spcPts val="100"/>
                        </a:spcBef>
                        <a:spcAft>
                          <a:spcPts val="100"/>
                        </a:spcAft>
                      </a:pPr>
                      <a:r>
                        <a:rPr lang="en-US" sz="2400" b="1" dirty="0" err="1">
                          <a:solidFill>
                            <a:srgbClr val="000000"/>
                          </a:solidFill>
                          <a:effectLst/>
                          <a:latin typeface="+mn-lt"/>
                          <a:ea typeface="Times New Roman" panose="02020603050405020304" pitchFamily="18" charset="0"/>
                          <a:cs typeface="Arial" panose="020B0604020202020204" pitchFamily="34" charset="0"/>
                        </a:rPr>
                        <a:t>Vật</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cho</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ánh</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sáng</a:t>
                      </a:r>
                      <a:r>
                        <a:rPr lang="en-US" sz="2400" b="1" dirty="0">
                          <a:solidFill>
                            <a:srgbClr val="000000"/>
                          </a:solidFill>
                          <a:effectLst/>
                          <a:latin typeface="+mn-lt"/>
                          <a:ea typeface="Times New Roman" panose="02020603050405020304" pitchFamily="18" charset="0"/>
                          <a:cs typeface="Arial" panose="020B0604020202020204" pitchFamily="34" charset="0"/>
                        </a:rPr>
                        <a:t> </a:t>
                      </a:r>
                      <a:r>
                        <a:rPr lang="en-US" sz="2400" b="1" dirty="0" err="1">
                          <a:solidFill>
                            <a:srgbClr val="000000"/>
                          </a:solidFill>
                          <a:effectLst/>
                          <a:latin typeface="+mn-lt"/>
                          <a:ea typeface="Times New Roman" panose="02020603050405020304" pitchFamily="18" charset="0"/>
                          <a:cs typeface="Arial" panose="020B0604020202020204" pitchFamily="34" charset="0"/>
                        </a:rPr>
                        <a:t>truyền</a:t>
                      </a:r>
                      <a:r>
                        <a:rPr lang="en-US" sz="2400" b="1" dirty="0">
                          <a:solidFill>
                            <a:srgbClr val="000000"/>
                          </a:solidFill>
                          <a:effectLst/>
                          <a:latin typeface="+mn-lt"/>
                          <a:ea typeface="Times New Roman" panose="02020603050405020304" pitchFamily="18" charset="0"/>
                          <a:cs typeface="Arial" panose="020B0604020202020204" pitchFamily="34" charset="0"/>
                        </a:rPr>
                        <a:t> qua</a:t>
                      </a:r>
                      <a:endParaRPr lang="en-US" sz="2400" b="1"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hMerge="1">
                  <a:txBody>
                    <a:bodyPr/>
                    <a:lstStyle/>
                    <a:p>
                      <a:endParaRPr lang="en-US"/>
                    </a:p>
                  </a:txBody>
                  <a:tcPr/>
                </a:tc>
                <a:tc rowSpan="2">
                  <a:txBody>
                    <a:bodyPr/>
                    <a:lstStyle/>
                    <a:p>
                      <a:pPr>
                        <a:lnSpc>
                          <a:spcPct val="150000"/>
                        </a:lnSpc>
                        <a:spcBef>
                          <a:spcPts val="100"/>
                        </a:spcBef>
                        <a:spcAft>
                          <a:spcPts val="100"/>
                        </a:spcAft>
                      </a:pPr>
                      <a:r>
                        <a:rPr lang="en-US" sz="2400" b="1" dirty="0">
                          <a:solidFill>
                            <a:srgbClr val="000000"/>
                          </a:solidFill>
                          <a:effectLst/>
                          <a:latin typeface="+mn-lt"/>
                          <a:ea typeface="Times New Roman" panose="02020603050405020304" pitchFamily="18" charset="0"/>
                          <a:cs typeface="Arial" panose="020B0604020202020204" pitchFamily="34" charset="0"/>
                        </a:rPr>
                        <a:t> </a:t>
                      </a:r>
                      <a:endParaRPr lang="en-US" sz="2400" b="1" dirty="0">
                        <a:effectLst/>
                        <a:latin typeface="+mn-lt"/>
                        <a:ea typeface="Calibri" panose="020F0502020204030204" pitchFamily="34" charset="0"/>
                        <a:cs typeface="Arial" panose="020B0604020202020204" pitchFamily="34" charset="0"/>
                      </a:endParaRPr>
                    </a:p>
                    <a:p>
                      <a:pPr algn="ctr">
                        <a:lnSpc>
                          <a:spcPct val="150000"/>
                        </a:lnSpc>
                        <a:spcBef>
                          <a:spcPts val="100"/>
                        </a:spcBef>
                        <a:spcAft>
                          <a:spcPts val="100"/>
                        </a:spcAft>
                      </a:pPr>
                      <a:r>
                        <a:rPr lang="nl-NL" sz="2400" b="1">
                          <a:solidFill>
                            <a:srgbClr val="000000"/>
                          </a:solidFill>
                          <a:effectLst/>
                          <a:latin typeface="+mn-lt"/>
                          <a:ea typeface="Times New Roman" panose="02020603050405020304" pitchFamily="18" charset="0"/>
                          <a:cs typeface="Arial" panose="020B0604020202020204" pitchFamily="34" charset="0"/>
                        </a:rPr>
                        <a:t>Vật cản</a:t>
                      </a:r>
                    </a:p>
                    <a:p>
                      <a:pPr algn="ctr">
                        <a:lnSpc>
                          <a:spcPct val="150000"/>
                        </a:lnSpc>
                        <a:spcBef>
                          <a:spcPts val="100"/>
                        </a:spcBef>
                        <a:spcAft>
                          <a:spcPts val="100"/>
                        </a:spcAft>
                      </a:pPr>
                      <a:r>
                        <a:rPr lang="nl-NL" sz="2400" b="1">
                          <a:effectLst/>
                          <a:latin typeface="+mn-lt"/>
                          <a:ea typeface="Times New Roman" panose="02020603050405020304" pitchFamily="18" charset="0"/>
                          <a:cs typeface="Arial" panose="020B0604020202020204" pitchFamily="34" charset="0"/>
                        </a:rPr>
                        <a:t>ánh</a:t>
                      </a:r>
                      <a:r>
                        <a:rPr lang="nl-NL" sz="2400" b="1">
                          <a:solidFill>
                            <a:srgbClr val="000000"/>
                          </a:solidFill>
                          <a:effectLst/>
                          <a:latin typeface="+mn-lt"/>
                          <a:ea typeface="Times New Roman" panose="02020603050405020304" pitchFamily="18" charset="0"/>
                          <a:cs typeface="Arial" panose="020B0604020202020204" pitchFamily="34" charset="0"/>
                        </a:rPr>
                        <a:t> </a:t>
                      </a:r>
                      <a:r>
                        <a:rPr lang="nl-NL" sz="2400" b="1" dirty="0">
                          <a:solidFill>
                            <a:srgbClr val="000000"/>
                          </a:solidFill>
                          <a:effectLst/>
                          <a:latin typeface="+mn-lt"/>
                          <a:ea typeface="Times New Roman" panose="02020603050405020304" pitchFamily="18" charset="0"/>
                          <a:cs typeface="Arial" panose="020B0604020202020204" pitchFamily="34" charset="0"/>
                        </a:rPr>
                        <a:t>sáng</a:t>
                      </a:r>
                      <a:endParaRPr lang="en-US" sz="2400" b="1" dirty="0">
                        <a:effectLst/>
                        <a:latin typeface="+mn-lt"/>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extLst>
                  <a:ext uri="{0D108BD9-81ED-4DB2-BD59-A6C34878D82A}">
                    <a16:rowId xmlns:a16="http://schemas.microsoft.com/office/drawing/2014/main" val="10000"/>
                  </a:ext>
                </a:extLst>
              </a:tr>
              <a:tr h="1487024">
                <a:tc>
                  <a:txBody>
                    <a:bodyPr/>
                    <a:lstStyle/>
                    <a:p>
                      <a:pPr algn="ctr">
                        <a:lnSpc>
                          <a:spcPct val="150000"/>
                        </a:lnSpc>
                        <a:spcBef>
                          <a:spcPts val="100"/>
                        </a:spcBef>
                        <a:spcAft>
                          <a:spcPts val="100"/>
                        </a:spcAft>
                      </a:pPr>
                      <a:r>
                        <a:rPr lang="nl-NL" sz="2400" b="0" dirty="0">
                          <a:solidFill>
                            <a:srgbClr val="000000"/>
                          </a:solidFill>
                          <a:effectLst/>
                          <a:latin typeface="+mn-lt"/>
                          <a:ea typeface="Times New Roman" panose="02020603050405020304" pitchFamily="18" charset="0"/>
                          <a:cs typeface="Arial" panose="020B0604020202020204" pitchFamily="34" charset="0"/>
                        </a:rPr>
                        <a:t>Vật cho hầu hết ánh sáng đi qua</a:t>
                      </a:r>
                      <a:endParaRPr lang="en-US" sz="2400" b="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a:txBody>
                    <a:bodyPr/>
                    <a:lstStyle/>
                    <a:p>
                      <a:pPr algn="ctr">
                        <a:lnSpc>
                          <a:spcPct val="150000"/>
                        </a:lnSpc>
                        <a:spcBef>
                          <a:spcPts val="100"/>
                        </a:spcBef>
                        <a:spcAft>
                          <a:spcPts val="100"/>
                        </a:spcAft>
                      </a:pPr>
                      <a:r>
                        <a:rPr lang="nl-NL" sz="2400" b="0" dirty="0">
                          <a:solidFill>
                            <a:srgbClr val="000000"/>
                          </a:solidFill>
                          <a:effectLst/>
                          <a:latin typeface="+mn-lt"/>
                          <a:ea typeface="Times New Roman" panose="02020603050405020304" pitchFamily="18" charset="0"/>
                          <a:cs typeface="Arial" panose="020B0604020202020204" pitchFamily="34" charset="0"/>
                        </a:rPr>
                        <a:t>Vật chỉ cho một phần ánh sáng đi qua</a:t>
                      </a:r>
                      <a:endParaRPr lang="en-US" sz="2400" b="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vMerge="1">
                  <a:txBody>
                    <a:bodyPr/>
                    <a:lstStyle/>
                    <a:p>
                      <a:endParaRPr lang="en-US"/>
                    </a:p>
                  </a:txBody>
                  <a:tcPr/>
                </a:tc>
                <a:extLst>
                  <a:ext uri="{0D108BD9-81ED-4DB2-BD59-A6C34878D82A}">
                    <a16:rowId xmlns:a16="http://schemas.microsoft.com/office/drawing/2014/main" val="10001"/>
                  </a:ext>
                </a:extLst>
              </a:tr>
              <a:tr h="1080860">
                <a:tc>
                  <a:txBody>
                    <a:bodyPr/>
                    <a:lstStyle/>
                    <a:p>
                      <a:pPr algn="ctr">
                        <a:lnSpc>
                          <a:spcPct val="150000"/>
                        </a:lnSpc>
                        <a:spcBef>
                          <a:spcPts val="100"/>
                        </a:spcBef>
                        <a:spcAft>
                          <a:spcPts val="100"/>
                        </a:spcAft>
                      </a:pPr>
                      <a:r>
                        <a:rPr lang="vi-VN" sz="2400" dirty="0">
                          <a:effectLst/>
                          <a:latin typeface="+mn-lt"/>
                          <a:ea typeface="Calibri" panose="020F0502020204030204" pitchFamily="34" charset="0"/>
                          <a:cs typeface="Arial" panose="020B0604020202020204" pitchFamily="34" charset="0"/>
                        </a:rPr>
                        <a:t>?</a:t>
                      </a:r>
                      <a:endParaRPr lang="en-US" sz="240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vi-VN" sz="2400" dirty="0">
                          <a:effectLst/>
                          <a:latin typeface="+mn-lt"/>
                          <a:ea typeface="Calibri" panose="020F0502020204030204" pitchFamily="34" charset="0"/>
                          <a:cs typeface="Arial" panose="020B0604020202020204" pitchFamily="34" charset="0"/>
                        </a:rPr>
                        <a:t>?</a:t>
                      </a:r>
                      <a:endParaRPr lang="en-US" sz="240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vi-VN" sz="2400" dirty="0">
                          <a:effectLst/>
                          <a:latin typeface="+mn-lt"/>
                          <a:ea typeface="Calibri" panose="020F0502020204030204" pitchFamily="34" charset="0"/>
                          <a:cs typeface="Arial" panose="020B0604020202020204" pitchFamily="34" charset="0"/>
                        </a:rPr>
                        <a:t>?</a:t>
                      </a:r>
                      <a:endParaRPr lang="en-US" sz="2400" dirty="0">
                        <a:effectLst/>
                        <a:latin typeface="+mn-lt"/>
                        <a:ea typeface="Calibri" panose="020F0502020204030204" pitchFamily="34" charset="0"/>
                        <a:cs typeface="Arial" panose="020B0604020202020204" pitchFamily="34" charset="0"/>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9" name="Rectangle 18"/>
          <p:cNvSpPr/>
          <p:nvPr/>
        </p:nvSpPr>
        <p:spPr>
          <a:xfrm>
            <a:off x="394613" y="5305093"/>
            <a:ext cx="2367956" cy="567848"/>
          </a:xfrm>
          <a:prstGeom prst="rect">
            <a:avLst/>
          </a:prstGeom>
          <a:solidFill>
            <a:schemeClr val="bg1"/>
          </a:solidFill>
        </p:spPr>
        <p:txBody>
          <a:bodyPr wrap="none">
            <a:spAutoFit/>
          </a:bodyPr>
          <a:lstStyle/>
          <a:p>
            <a:pPr algn="ctr" defTabSz="609630">
              <a:lnSpc>
                <a:spcPct val="150000"/>
              </a:lnSpc>
              <a:spcBef>
                <a:spcPts val="67"/>
              </a:spcBef>
              <a:spcAft>
                <a:spcPts val="67"/>
              </a:spcAft>
              <a:buClrTx/>
            </a:pPr>
            <a:r>
              <a:rPr lang="nl-NL" sz="2400" kern="1200" dirty="0">
                <a:solidFill>
                  <a:schemeClr val="tx1"/>
                </a:solidFill>
                <a:latin typeface="+mn-lt"/>
                <a:ea typeface="Times New Roman" panose="02020603050405020304" pitchFamily="18" charset="0"/>
                <a:cs typeface="Arial" panose="020B0604020202020204" pitchFamily="34" charset="0"/>
              </a:rPr>
              <a:t>Tấm kính trong</a:t>
            </a:r>
            <a:endParaRPr lang="en-US" sz="2400" kern="1200" dirty="0">
              <a:solidFill>
                <a:schemeClr val="tx1"/>
              </a:solidFill>
              <a:latin typeface="+mn-lt"/>
              <a:ea typeface="Calibri" panose="020F0502020204030204" pitchFamily="34" charset="0"/>
              <a:cs typeface="Arial" panose="020B0604020202020204" pitchFamily="34" charset="0"/>
            </a:endParaRPr>
          </a:p>
        </p:txBody>
      </p:sp>
      <p:sp>
        <p:nvSpPr>
          <p:cNvPr id="20" name="Rectangle 19"/>
          <p:cNvSpPr/>
          <p:nvPr/>
        </p:nvSpPr>
        <p:spPr>
          <a:xfrm>
            <a:off x="2957542" y="5335309"/>
            <a:ext cx="2064989" cy="567848"/>
          </a:xfrm>
          <a:prstGeom prst="rect">
            <a:avLst/>
          </a:prstGeom>
          <a:solidFill>
            <a:schemeClr val="bg1"/>
          </a:solidFill>
        </p:spPr>
        <p:txBody>
          <a:bodyPr wrap="none">
            <a:spAutoFit/>
          </a:bodyPr>
          <a:lstStyle/>
          <a:p>
            <a:pPr algn="ctr" defTabSz="609630">
              <a:lnSpc>
                <a:spcPct val="150000"/>
              </a:lnSpc>
              <a:spcBef>
                <a:spcPts val="67"/>
              </a:spcBef>
              <a:spcAft>
                <a:spcPts val="67"/>
              </a:spcAft>
              <a:buClrTx/>
            </a:pPr>
            <a:r>
              <a:rPr lang="nl-NL" sz="2400" kern="1200" dirty="0">
                <a:solidFill>
                  <a:schemeClr val="tx1"/>
                </a:solidFill>
                <a:latin typeface="+mn-lt"/>
                <a:ea typeface="Times New Roman" panose="02020603050405020304" pitchFamily="18" charset="0"/>
                <a:cs typeface="Arial" panose="020B0604020202020204" pitchFamily="34" charset="0"/>
              </a:rPr>
              <a:t>Tấm kính mờ</a:t>
            </a:r>
            <a:endParaRPr lang="en-US" sz="2400" kern="1200" dirty="0">
              <a:solidFill>
                <a:schemeClr val="tx1"/>
              </a:solidFill>
              <a:latin typeface="+mn-lt"/>
              <a:ea typeface="Calibri" panose="020F0502020204030204" pitchFamily="34" charset="0"/>
              <a:cs typeface="Arial" panose="020B0604020202020204" pitchFamily="34" charset="0"/>
            </a:endParaRPr>
          </a:p>
        </p:txBody>
      </p:sp>
      <p:sp>
        <p:nvSpPr>
          <p:cNvPr id="21" name="Rectangle 20"/>
          <p:cNvSpPr/>
          <p:nvPr/>
        </p:nvSpPr>
        <p:spPr>
          <a:xfrm>
            <a:off x="5862261" y="5335309"/>
            <a:ext cx="1380506" cy="567848"/>
          </a:xfrm>
          <a:prstGeom prst="rect">
            <a:avLst/>
          </a:prstGeom>
          <a:solidFill>
            <a:schemeClr val="bg1"/>
          </a:solidFill>
        </p:spPr>
        <p:txBody>
          <a:bodyPr wrap="none">
            <a:spAutoFit/>
          </a:bodyPr>
          <a:lstStyle/>
          <a:p>
            <a:pPr algn="ctr" defTabSz="609630">
              <a:lnSpc>
                <a:spcPct val="150000"/>
              </a:lnSpc>
              <a:spcBef>
                <a:spcPts val="67"/>
              </a:spcBef>
              <a:spcAft>
                <a:spcPts val="67"/>
              </a:spcAft>
              <a:buClrTx/>
            </a:pPr>
            <a:r>
              <a:rPr lang="nl-NL" sz="2400" kern="1200" dirty="0">
                <a:solidFill>
                  <a:schemeClr val="tx1"/>
                </a:solidFill>
                <a:latin typeface="+mn-lt"/>
                <a:ea typeface="Times New Roman" panose="02020603050405020304" pitchFamily="18" charset="0"/>
                <a:cs typeface="Arial" panose="020B0604020202020204" pitchFamily="34" charset="0"/>
              </a:rPr>
              <a:t>T</a:t>
            </a:r>
            <a:r>
              <a:rPr lang="vi-VN" sz="2400" kern="1200" dirty="0">
                <a:solidFill>
                  <a:schemeClr val="tx1"/>
                </a:solidFill>
                <a:latin typeface="+mn-lt"/>
                <a:ea typeface="Times New Roman" panose="02020603050405020304" pitchFamily="18" charset="0"/>
                <a:cs typeface="Arial" panose="020B0604020202020204" pitchFamily="34" charset="0"/>
              </a:rPr>
              <a:t>ấ</a:t>
            </a:r>
            <a:r>
              <a:rPr lang="nl-NL" sz="2400" kern="1200" dirty="0">
                <a:solidFill>
                  <a:schemeClr val="tx1"/>
                </a:solidFill>
                <a:latin typeface="+mn-lt"/>
                <a:ea typeface="Times New Roman" panose="02020603050405020304" pitchFamily="18" charset="0"/>
                <a:cs typeface="Arial" panose="020B0604020202020204" pitchFamily="34" charset="0"/>
              </a:rPr>
              <a:t>m bìa</a:t>
            </a:r>
            <a:endParaRPr lang="en-US" sz="2400" kern="1200" dirty="0">
              <a:solidFill>
                <a:schemeClr val="tx1"/>
              </a:solidFill>
              <a:latin typeface="+mn-lt"/>
              <a:ea typeface="Calibri" panose="020F050202020403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9549661" y="1005491"/>
            <a:ext cx="2641600" cy="1903856"/>
          </a:xfrm>
          <a:prstGeom prst="rect">
            <a:avLst/>
          </a:prstGeom>
        </p:spPr>
      </p:pic>
      <p:sp>
        <p:nvSpPr>
          <p:cNvPr id="23" name="Rectangle 22"/>
          <p:cNvSpPr/>
          <p:nvPr/>
        </p:nvSpPr>
        <p:spPr>
          <a:xfrm>
            <a:off x="8392764" y="3359176"/>
            <a:ext cx="3799236" cy="2229841"/>
          </a:xfrm>
          <a:prstGeom prst="rect">
            <a:avLst/>
          </a:prstGeom>
        </p:spPr>
        <p:txBody>
          <a:bodyPr wrap="square">
            <a:spAutoFit/>
          </a:bodyPr>
          <a:lstStyle/>
          <a:p>
            <a:pPr defTabSz="609630">
              <a:lnSpc>
                <a:spcPct val="150000"/>
              </a:lnSpc>
              <a:buClrTx/>
            </a:pPr>
            <a:r>
              <a:rPr lang="en-US" sz="2400" b="1" kern="1200" dirty="0" err="1">
                <a:solidFill>
                  <a:srgbClr val="002060"/>
                </a:solidFill>
                <a:latin typeface="+mn-lt"/>
                <a:ea typeface="+mn-ea"/>
                <a:cs typeface="Arial" panose="020B0604020202020204" pitchFamily="34" charset="0"/>
              </a:rPr>
              <a:t>Nhận</a:t>
            </a:r>
            <a:r>
              <a:rPr lang="en-US" sz="2400" b="1" kern="1200" dirty="0">
                <a:solidFill>
                  <a:srgbClr val="002060"/>
                </a:solidFill>
                <a:latin typeface="+mn-lt"/>
                <a:ea typeface="+mn-ea"/>
                <a:cs typeface="Arial" panose="020B0604020202020204" pitchFamily="34" charset="0"/>
              </a:rPr>
              <a:t> </a:t>
            </a:r>
            <a:r>
              <a:rPr lang="en-US" sz="2400" b="1" kern="1200" dirty="0" err="1">
                <a:solidFill>
                  <a:srgbClr val="002060"/>
                </a:solidFill>
                <a:latin typeface="+mn-lt"/>
                <a:ea typeface="+mn-ea"/>
                <a:cs typeface="Arial" panose="020B0604020202020204" pitchFamily="34" charset="0"/>
              </a:rPr>
              <a:t>xét</a:t>
            </a:r>
            <a:r>
              <a:rPr lang="en-US" sz="2400" b="1" kern="1200" dirty="0">
                <a:solidFill>
                  <a:srgbClr val="002060"/>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Một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cho</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truyền</a:t>
            </a:r>
            <a:r>
              <a:rPr lang="en-US" sz="2400" kern="1200" dirty="0">
                <a:solidFill>
                  <a:prstClr val="black"/>
                </a:solidFill>
                <a:latin typeface="+mn-lt"/>
                <a:ea typeface="+mn-ea"/>
                <a:cs typeface="Arial" panose="020B0604020202020204" pitchFamily="34" charset="0"/>
              </a:rPr>
              <a:t> qua </a:t>
            </a:r>
            <a:r>
              <a:rPr lang="en-US" sz="2400" kern="1200" dirty="0" err="1">
                <a:solidFill>
                  <a:prstClr val="black"/>
                </a:solidFill>
                <a:latin typeface="+mn-lt"/>
                <a:ea typeface="+mn-ea"/>
                <a:cs typeface="Arial" panose="020B0604020202020204" pitchFamily="34" charset="0"/>
              </a:rPr>
              <a:t>và</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một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số</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cản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1004871" y="2303777"/>
            <a:ext cx="10304174" cy="3580998"/>
          </a:xfrm>
          <a:custGeom>
            <a:avLst/>
            <a:gdLst/>
            <a:ahLst/>
            <a:cxnLst/>
            <a:rect l="l" t="t" r="r" b="b"/>
            <a:pathLst>
              <a:path w="2362317" h="1750096">
                <a:moveTo>
                  <a:pt x="44020" y="0"/>
                </a:moveTo>
                <a:lnTo>
                  <a:pt x="2318297" y="0"/>
                </a:lnTo>
                <a:cubicBezTo>
                  <a:pt x="2329972" y="0"/>
                  <a:pt x="2341168" y="4638"/>
                  <a:pt x="2349424" y="12893"/>
                </a:cubicBezTo>
                <a:cubicBezTo>
                  <a:pt x="2357679" y="21149"/>
                  <a:pt x="2362317" y="32345"/>
                  <a:pt x="2362317" y="44020"/>
                </a:cubicBezTo>
                <a:lnTo>
                  <a:pt x="2362317" y="1706076"/>
                </a:lnTo>
                <a:cubicBezTo>
                  <a:pt x="2362317" y="1717751"/>
                  <a:pt x="2357679" y="1728947"/>
                  <a:pt x="2349424" y="1737203"/>
                </a:cubicBezTo>
                <a:cubicBezTo>
                  <a:pt x="2341168" y="1745458"/>
                  <a:pt x="2329972" y="1750096"/>
                  <a:pt x="2318297" y="1750096"/>
                </a:cubicBezTo>
                <a:lnTo>
                  <a:pt x="44020" y="1750096"/>
                </a:lnTo>
                <a:cubicBezTo>
                  <a:pt x="32345" y="1750096"/>
                  <a:pt x="21149" y="1745458"/>
                  <a:pt x="12893" y="1737203"/>
                </a:cubicBezTo>
                <a:cubicBezTo>
                  <a:pt x="4638" y="1728947"/>
                  <a:pt x="0" y="1717751"/>
                  <a:pt x="0" y="1706076"/>
                </a:cubicBezTo>
                <a:lnTo>
                  <a:pt x="0" y="44020"/>
                </a:lnTo>
                <a:cubicBezTo>
                  <a:pt x="0" y="32345"/>
                  <a:pt x="4638" y="21149"/>
                  <a:pt x="12893" y="12893"/>
                </a:cubicBezTo>
                <a:cubicBezTo>
                  <a:pt x="21149" y="4638"/>
                  <a:pt x="32345" y="0"/>
                  <a:pt x="44020" y="0"/>
                </a:cubicBezTo>
                <a:close/>
              </a:path>
            </a:pathLst>
          </a:custGeom>
          <a:solidFill>
            <a:schemeClr val="bg1"/>
          </a:solidFill>
        </p:spPr>
        <p:txBody>
          <a:bodyPr/>
          <a:lstStyle/>
          <a:p>
            <a:pPr defTabSz="609630">
              <a:buClrTx/>
            </a:pPr>
            <a:endParaRPr lang="en-US" sz="1200" kern="1200" dirty="0">
              <a:solidFill>
                <a:prstClr val="black"/>
              </a:solidFill>
              <a:latin typeface="Calibri"/>
              <a:ea typeface="+mn-ea"/>
              <a:cs typeface="+mn-cs"/>
            </a:endParaRPr>
          </a:p>
        </p:txBody>
      </p:sp>
      <p:sp>
        <p:nvSpPr>
          <p:cNvPr id="4" name="TextBox 4"/>
          <p:cNvSpPr txBox="1"/>
          <p:nvPr/>
        </p:nvSpPr>
        <p:spPr>
          <a:xfrm>
            <a:off x="3106193" y="844316"/>
            <a:ext cx="2057400" cy="2153841"/>
          </a:xfrm>
          <a:prstGeom prst="rect">
            <a:avLst/>
          </a:prstGeom>
        </p:spPr>
        <p:txBody>
          <a:bodyPr lIns="33867" tIns="33867" rIns="33867" bIns="33867" rtlCol="0" anchor="ctr"/>
          <a:lstStyle/>
          <a:p>
            <a:pPr algn="ctr" defTabSz="609630">
              <a:lnSpc>
                <a:spcPts val="1773"/>
              </a:lnSpc>
              <a:buClrTx/>
            </a:pPr>
            <a:endParaRPr sz="1200" kern="1200" dirty="0">
              <a:solidFill>
                <a:prstClr val="black"/>
              </a:solidFill>
              <a:latin typeface="Calibri"/>
              <a:ea typeface="+mn-ea"/>
              <a:cs typeface="+mn-cs"/>
            </a:endParaRPr>
          </a:p>
        </p:txBody>
      </p:sp>
      <p:sp>
        <p:nvSpPr>
          <p:cNvPr id="9" name="Freeform 9"/>
          <p:cNvSpPr/>
          <p:nvPr/>
        </p:nvSpPr>
        <p:spPr>
          <a:xfrm flipH="1">
            <a:off x="-1270543" y="2860526"/>
            <a:ext cx="2922609" cy="1339087"/>
          </a:xfrm>
          <a:custGeom>
            <a:avLst/>
            <a:gdLst/>
            <a:ahLst/>
            <a:cxnLst/>
            <a:rect l="l" t="t" r="r" b="b"/>
            <a:pathLst>
              <a:path w="4383914" h="2008630">
                <a:moveTo>
                  <a:pt x="4383914" y="0"/>
                </a:moveTo>
                <a:lnTo>
                  <a:pt x="0" y="0"/>
                </a:lnTo>
                <a:lnTo>
                  <a:pt x="0" y="2008630"/>
                </a:lnTo>
                <a:lnTo>
                  <a:pt x="4383914" y="2008630"/>
                </a:lnTo>
                <a:lnTo>
                  <a:pt x="438391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0" name="Freeform 10"/>
          <p:cNvSpPr/>
          <p:nvPr/>
        </p:nvSpPr>
        <p:spPr>
          <a:xfrm>
            <a:off x="10184358" y="2166401"/>
            <a:ext cx="3029911" cy="1388250"/>
          </a:xfrm>
          <a:custGeom>
            <a:avLst/>
            <a:gdLst/>
            <a:ahLst/>
            <a:cxnLst/>
            <a:rect l="l" t="t" r="r" b="b"/>
            <a:pathLst>
              <a:path w="4544867" h="2082375">
                <a:moveTo>
                  <a:pt x="0" y="0"/>
                </a:moveTo>
                <a:lnTo>
                  <a:pt x="4544867" y="0"/>
                </a:lnTo>
                <a:lnTo>
                  <a:pt x="4544867" y="2082375"/>
                </a:lnTo>
                <a:lnTo>
                  <a:pt x="0" y="2082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flipH="1">
            <a:off x="9463806" y="857410"/>
            <a:ext cx="1845239" cy="845455"/>
          </a:xfrm>
          <a:custGeom>
            <a:avLst/>
            <a:gdLst/>
            <a:ahLst/>
            <a:cxnLst/>
            <a:rect l="l" t="t" r="r" b="b"/>
            <a:pathLst>
              <a:path w="2767858" h="1268182">
                <a:moveTo>
                  <a:pt x="2767858" y="0"/>
                </a:moveTo>
                <a:lnTo>
                  <a:pt x="0" y="0"/>
                </a:lnTo>
                <a:lnTo>
                  <a:pt x="0" y="1268182"/>
                </a:lnTo>
                <a:lnTo>
                  <a:pt x="2767858" y="1268182"/>
                </a:lnTo>
                <a:lnTo>
                  <a:pt x="276785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3" name="TextBox 72"/>
          <p:cNvSpPr txBox="1"/>
          <p:nvPr/>
        </p:nvSpPr>
        <p:spPr>
          <a:xfrm>
            <a:off x="4134893" y="1445228"/>
            <a:ext cx="3911600" cy="523220"/>
          </a:xfrm>
          <a:prstGeom prst="rect">
            <a:avLst/>
          </a:prstGeom>
          <a:noFill/>
        </p:spPr>
        <p:txBody>
          <a:bodyPr wrap="square" rtlCol="0">
            <a:spAutoFit/>
          </a:bodyPr>
          <a:lstStyle/>
          <a:p>
            <a:pPr algn="ctr" defTabSz="609630">
              <a:buClrTx/>
            </a:pPr>
            <a:r>
              <a:rPr lang="vi-VN" sz="2800" b="1" kern="1200" dirty="0">
                <a:solidFill>
                  <a:srgbClr val="C00000"/>
                </a:solidFill>
                <a:latin typeface="+mn-lt"/>
                <a:ea typeface="+mn-ea"/>
                <a:cs typeface="Arial" panose="020B0604020202020204" pitchFamily="34" charset="0"/>
              </a:rPr>
              <a:t>GHI NHỚ</a:t>
            </a:r>
            <a:endParaRPr lang="en-US" sz="2800" b="1" kern="1200" dirty="0">
              <a:solidFill>
                <a:srgbClr val="C00000"/>
              </a:solidFill>
              <a:latin typeface="+mn-lt"/>
              <a:ea typeface="+mn-ea"/>
              <a:cs typeface="Arial" panose="020B0604020202020204" pitchFamily="34" charset="0"/>
            </a:endParaRPr>
          </a:p>
        </p:txBody>
      </p:sp>
      <p:sp>
        <p:nvSpPr>
          <p:cNvPr id="74" name="Rectangle 73"/>
          <p:cNvSpPr/>
          <p:nvPr/>
        </p:nvSpPr>
        <p:spPr>
          <a:xfrm>
            <a:off x="1301554" y="2385394"/>
            <a:ext cx="9483616" cy="2783839"/>
          </a:xfrm>
          <a:prstGeom prst="rect">
            <a:avLst/>
          </a:prstGeom>
        </p:spPr>
        <p:txBody>
          <a:bodyPr wrap="square">
            <a:spAutoFit/>
          </a:bodyPr>
          <a:lstStyle/>
          <a:p>
            <a:pPr marL="495325" indent="-495325" algn="just" defTabSz="609630">
              <a:lnSpc>
                <a:spcPct val="150000"/>
              </a:lnSpc>
              <a:buClrTx/>
              <a:buFont typeface="Wingdings" panose="05000000000000000000" pitchFamily="2" charset="2"/>
              <a:buChar char="Ø"/>
            </a:pPr>
            <a:r>
              <a:rPr lang="en-US" sz="2400" kern="1200" dirty="0" err="1">
                <a:solidFill>
                  <a:prstClr val="black"/>
                </a:solidFill>
                <a:latin typeface="+mn-lt"/>
                <a:ea typeface="+mn-ea"/>
                <a:cs typeface="Arial" panose="020B0604020202020204" pitchFamily="34" charset="0"/>
              </a:rPr>
              <a:t>Mắt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chỉ</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nhìn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thấy</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ánh</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sáng</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từ</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truyền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tới</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mắt</a:t>
            </a:r>
            <a:r>
              <a:rPr lang="vi-VN" sz="2400" kern="1200" dirty="0">
                <a:solidFill>
                  <a:prstClr val="black"/>
                </a:solidFill>
                <a:latin typeface="+mn-lt"/>
                <a:ea typeface="+mn-ea"/>
                <a:cs typeface="Arial" panose="020B0604020202020204" pitchFamily="34" charset="0"/>
              </a:rPr>
              <a:t>.</a:t>
            </a:r>
          </a:p>
          <a:p>
            <a:pPr marL="495325" indent="-495325" algn="just" defTabSz="609630">
              <a:lnSpc>
                <a:spcPct val="150000"/>
              </a:lnSpc>
              <a:buClrTx/>
              <a:buFont typeface="Wingdings" panose="05000000000000000000" pitchFamily="2" charset="2"/>
              <a:buChar char="Ø"/>
            </a:pPr>
            <a:r>
              <a:rPr lang="vi-VN" sz="2400" kern="1200" dirty="0">
                <a:solidFill>
                  <a:prstClr val="black"/>
                </a:solidFill>
                <a:latin typeface="+mn-lt"/>
                <a:ea typeface="+mn-ea"/>
                <a:cs typeface="Arial" panose="020B0604020202020204" pitchFamily="34" charset="0"/>
              </a:rPr>
              <a:t>Ví dụ chứng minh: K</a:t>
            </a:r>
            <a:r>
              <a:rPr lang="nl-NL" sz="2400" kern="1200" dirty="0">
                <a:solidFill>
                  <a:prstClr val="black"/>
                </a:solidFill>
                <a:latin typeface="+mn-lt"/>
                <a:ea typeface="+mn-ea"/>
                <a:cs typeface="Arial" panose="020B0604020202020204" pitchFamily="34" charset="0"/>
              </a:rPr>
              <a:t>hi ta nhìn thấy ngọn nến là do ánh sáng từ ngọn nến truyền tới mắt ta; khi ta nhìn thấy quyển sách là do có ánh sáng phản chiếu từ quyển sách truyền tới mắt ta,...</a:t>
            </a:r>
            <a:endParaRPr lang="en-US" sz="2400" kern="1200" dirty="0">
              <a:solidFill>
                <a:prstClr val="black"/>
              </a:solidFill>
              <a:latin typeface="+mn-lt"/>
              <a:ea typeface="+mn-ea"/>
              <a:cs typeface="Arial" panose="020B0604020202020204" pitchFamily="34" charset="0"/>
            </a:endParaRPr>
          </a:p>
        </p:txBody>
      </p:sp>
    </p:spTree>
    <p:custDataLst>
      <p:tags r:id="rId1"/>
    </p:custData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anim calcmode="lin" valueType="num">
                                      <p:cBhvr>
                                        <p:cTn id="8"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4">
                                            <p:txEl>
                                              <p:pRg st="1" end="1"/>
                                            </p:txEl>
                                          </p:spTgt>
                                        </p:tgtEl>
                                        <p:attrNameLst>
                                          <p:attrName>style.visibility</p:attrName>
                                        </p:attrNameLst>
                                      </p:cBhvr>
                                      <p:to>
                                        <p:strVal val="visible"/>
                                      </p:to>
                                    </p:set>
                                    <p:animEffect transition="in" filter="fade">
                                      <p:cBhvr>
                                        <p:cTn id="14" dur="500"/>
                                        <p:tgtEl>
                                          <p:spTgt spid="74">
                                            <p:txEl>
                                              <p:pRg st="1" end="1"/>
                                            </p:txEl>
                                          </p:spTgt>
                                        </p:tgtEl>
                                      </p:cBhvr>
                                    </p:animEffect>
                                    <p:anim calcmode="lin" valueType="num">
                                      <p:cBhvr>
                                        <p:cTn id="15" dur="500" fill="hold"/>
                                        <p:tgtEl>
                                          <p:spTgt spid="7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A5FDA24-04E2-8F02-119B-C3C5A4D354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80588" y="478509"/>
            <a:ext cx="4767729" cy="6379492"/>
          </a:xfrm>
          <a:prstGeom prst="rect">
            <a:avLst/>
          </a:prstGeom>
        </p:spPr>
      </p:pic>
      <p:pic>
        <p:nvPicPr>
          <p:cNvPr id="8" name="Picture 7" descr="Shape&#10;&#10;Description automatically generated">
            <a:extLst>
              <a:ext uri="{FF2B5EF4-FFF2-40B4-BE49-F238E27FC236}">
                <a16:creationId xmlns:a16="http://schemas.microsoft.com/office/drawing/2014/main" id="{27CAC473-4769-F68D-9BA4-A2A7805AB3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8733" y="69746"/>
            <a:ext cx="5494212" cy="5496959"/>
          </a:xfrm>
          <a:prstGeom prst="rect">
            <a:avLst/>
          </a:prstGeom>
        </p:spPr>
      </p:pic>
      <p:sp>
        <p:nvSpPr>
          <p:cNvPr id="23" name="Isosceles Triangle 2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26" name="Rounded Rectangle 25">
            <a:hlinkClick r:id="rId9" action="ppaction://hlinksldjump"/>
          </p:cNvPr>
          <p:cNvSpPr/>
          <p:nvPr/>
        </p:nvSpPr>
        <p:spPr>
          <a:xfrm>
            <a:off x="933510" y="281822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1</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10" action="ppaction://hlinksldjump"/>
          </p:cNvPr>
          <p:cNvSpPr/>
          <p:nvPr/>
        </p:nvSpPr>
        <p:spPr>
          <a:xfrm>
            <a:off x="2431427" y="281822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2</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11" action="ppaction://hlinksldjump"/>
          </p:cNvPr>
          <p:cNvSpPr/>
          <p:nvPr/>
        </p:nvSpPr>
        <p:spPr>
          <a:xfrm>
            <a:off x="3929343" y="281822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3</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2" action="ppaction://hlinksldjump"/>
          </p:cNvPr>
          <p:cNvSpPr/>
          <p:nvPr/>
        </p:nvSpPr>
        <p:spPr>
          <a:xfrm>
            <a:off x="1671832" y="4394200"/>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4</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3" action="ppaction://hlinksldjump"/>
          </p:cNvPr>
          <p:cNvSpPr/>
          <p:nvPr/>
        </p:nvSpPr>
        <p:spPr>
          <a:xfrm>
            <a:off x="3169749" y="4394200"/>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GB" sz="4400" b="1" kern="1200" dirty="0">
                <a:solidFill>
                  <a:prstClr val="black"/>
                </a:solidFill>
                <a:latin typeface="UTM Avo" panose="02040603050506020204" pitchFamily="18" charset="0"/>
                <a:ea typeface="Tahoma" panose="020B0604030504040204" pitchFamily="34" charset="0"/>
                <a:cs typeface="Arial" panose="020B0604020202020204" pitchFamily="34" charset="0"/>
              </a:rPr>
              <a:t>5</a:t>
            </a:r>
            <a:endParaRPr lang="vi-VN" sz="44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582207" y="406157"/>
            <a:ext cx="5121916" cy="1938992"/>
          </a:xfrm>
          <a:prstGeom prst="rect">
            <a:avLst/>
          </a:prstGeom>
          <a:noFill/>
        </p:spPr>
        <p:txBody>
          <a:bodyPr wrap="none" lIns="91440" tIns="45720" rIns="91440" bIns="45720">
            <a:spAutoFit/>
          </a:bodyPr>
          <a:lstStyle/>
          <a:p>
            <a:pPr algn="ctr" defTabSz="609630">
              <a:buClrTx/>
              <a:defRPr/>
            </a:pPr>
            <a:r>
              <a:rPr lang="en-US" sz="6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09630">
              <a:buClrTx/>
              <a:defRPr/>
            </a:pPr>
            <a:r>
              <a:rPr lang="en-US" sz="60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4588" y="1156578"/>
            <a:ext cx="495300" cy="438150"/>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9520" y="1518518"/>
            <a:ext cx="495300" cy="438150"/>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931" y="991324"/>
            <a:ext cx="495300" cy="438150"/>
          </a:xfrm>
          <a:prstGeom prst="rect">
            <a:avLst/>
          </a:prstGeom>
        </p:spPr>
      </p:pic>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3"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32" name="Isosceles Triangle 31"/>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33" name="Isosceles Triangle 3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34" name="Isosceles Triangle 33"/>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2" name="Isosceles Triangle 41"/>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3" name="Isosceles Triangle 4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8" name="Isosceles Triangle 47"/>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49" name="Isosceles Triangle 48"/>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0" name="Isosceles Triangle 49"/>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1" name="Isosceles Triangle 50"/>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2" name="Isosceles Triangle 51"/>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3" name="Isosceles Triangle 52"/>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4" name="Isosceles Triangle 53"/>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5" name="Isosceles Triangle 54"/>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6" name="Isosceles Triangle 55"/>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7" name="Isosceles Triangle 56"/>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8" name="Isosceles Triangle 57"/>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59" name="Isosceles Triangle 58"/>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60" name="Isosceles Triangle 59"/>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61" name="Isosceles Triangle 60"/>
          <p:cNvSpPr/>
          <p:nvPr/>
        </p:nvSpPr>
        <p:spPr>
          <a:xfrm rot="16200000">
            <a:off x="10840537"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24" name="Heart 23">
            <a:hlinkClick r:id="rId17" action="ppaction://hlinksldjump"/>
          </p:cNvPr>
          <p:cNvSpPr/>
          <p:nvPr/>
        </p:nvSpPr>
        <p:spPr>
          <a:xfrm rot="5400000">
            <a:off x="11351621" y="2586450"/>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pic>
        <p:nvPicPr>
          <p:cNvPr id="6" name="Picture 15">
            <a:hlinkClick r:id="rId12" action="ppaction://hlinksldjump"/>
            <a:extLst>
              <a:ext uri="{FF2B5EF4-FFF2-40B4-BE49-F238E27FC236}">
                <a16:creationId xmlns:a16="http://schemas.microsoft.com/office/drawing/2014/main" id="{21E6A706-007E-1E71-2D0F-FE9E728920B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1391" y="6175064"/>
            <a:ext cx="991560" cy="682937"/>
          </a:xfrm>
          <a:prstGeom prst="rect">
            <a:avLst/>
          </a:prstGeom>
        </p:spPr>
      </p:pic>
      <p:pic>
        <p:nvPicPr>
          <p:cNvPr id="14" name="Picture 13" descr="Logo, icon&#10;&#10;Description automatically generated">
            <a:extLst>
              <a:ext uri="{FF2B5EF4-FFF2-40B4-BE49-F238E27FC236}">
                <a16:creationId xmlns:a16="http://schemas.microsoft.com/office/drawing/2014/main" id="{1C9F16F1-3C10-0F3C-2793-B1B97D37643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792270" y="5486087"/>
            <a:ext cx="1337689" cy="1337689"/>
          </a:xfrm>
          <a:prstGeom prst="rect">
            <a:avLst/>
          </a:prstGeom>
        </p:spPr>
      </p:pic>
      <p:pic>
        <p:nvPicPr>
          <p:cNvPr id="4" name="Picture 3">
            <a:extLst>
              <a:ext uri="{FF2B5EF4-FFF2-40B4-BE49-F238E27FC236}">
                <a16:creationId xmlns:a16="http://schemas.microsoft.com/office/drawing/2014/main" id="{91DD3818-AE6F-5B1B-6FCE-F445C33D6F0B}"/>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76172519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2.96296E-6 L -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9F7906"/>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9F7906"/>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9F7906"/>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9F7906"/>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9F7906"/>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5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EC58BA63-930A-7B38-52AE-ED4BC535FC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00363043-F791-C736-BEB0-68037E9A5007}"/>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D47080C9-88B2-BDB4-3C55-EF965D5F2F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468B14F3-15B6-CAE6-6637-0CA8255187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77F9F8FC-4761-4B3D-37A4-F33EE1C654C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6300BD93-1447-7AA2-95B5-F6899C1C7BC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6394" y="3920308"/>
            <a:ext cx="3980198" cy="2378168"/>
          </a:xfrm>
          <a:prstGeom prst="rect">
            <a:avLst/>
          </a:prstGeom>
        </p:spPr>
      </p:pic>
      <p:sp>
        <p:nvSpPr>
          <p:cNvPr id="14" name="Cloud 13">
            <a:extLst>
              <a:ext uri="{FF2B5EF4-FFF2-40B4-BE49-F238E27FC236}">
                <a16:creationId xmlns:a16="http://schemas.microsoft.com/office/drawing/2014/main" id="{D52D1857-A8C7-A4CD-B72D-3C8D68F8E137}"/>
              </a:ext>
            </a:extLst>
          </p:cNvPr>
          <p:cNvSpPr/>
          <p:nvPr/>
        </p:nvSpPr>
        <p:spPr>
          <a:xfrm>
            <a:off x="-706459" y="54403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sp>
        <p:nvSpPr>
          <p:cNvPr id="15" name="Cloud 14">
            <a:extLst>
              <a:ext uri="{FF2B5EF4-FFF2-40B4-BE49-F238E27FC236}">
                <a16:creationId xmlns:a16="http://schemas.microsoft.com/office/drawing/2014/main" id="{EA2D8737-743B-3D6B-B5C5-8CBD52442891}"/>
              </a:ext>
            </a:extLst>
          </p:cNvPr>
          <p:cNvSpPr/>
          <p:nvPr/>
        </p:nvSpPr>
        <p:spPr>
          <a:xfrm>
            <a:off x="12555471" y="489145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sp>
        <p:nvSpPr>
          <p:cNvPr id="4" name="Snip Diagonal Corner Rectangle 3"/>
          <p:cNvSpPr/>
          <p:nvPr/>
        </p:nvSpPr>
        <p:spPr>
          <a:xfrm>
            <a:off x="832636" y="3395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1: </a:t>
            </a:r>
            <a:r>
              <a:rPr lang="en-US" sz="2800" kern="1200" dirty="0" err="1">
                <a:solidFill>
                  <a:schemeClr val="tx1"/>
                </a:solidFill>
                <a:cs typeface="Arial" panose="020B0604020202020204" pitchFamily="34" charset="0"/>
              </a:rPr>
              <a:t>Vật</a:t>
            </a:r>
            <a:r>
              <a:rPr lang="en-US" sz="2800" kern="1200" dirty="0">
                <a:solidFill>
                  <a:schemeClr val="tx1"/>
                </a:solidFill>
                <a:cs typeface="Arial" panose="020B0604020202020204" pitchFamily="34" charset="0"/>
              </a:rPr>
              <a:t> </a:t>
            </a:r>
            <a:r>
              <a:rPr lang="en-US" sz="2800" b="1" kern="1200" dirty="0" err="1">
                <a:solidFill>
                  <a:schemeClr val="tx1"/>
                </a:solidFill>
                <a:cs typeface="Arial" panose="020B0604020202020204" pitchFamily="34" charset="0"/>
              </a:rPr>
              <a:t>không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cho</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ánh</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truyền</a:t>
            </a:r>
            <a:r>
              <a:rPr lang="en-US" sz="2800" kern="1200" dirty="0">
                <a:solidFill>
                  <a:schemeClr val="tx1"/>
                </a:solidFill>
                <a:cs typeface="Arial" panose="020B0604020202020204" pitchFamily="34" charset="0"/>
              </a:rPr>
              <a:t> qua </a:t>
            </a:r>
            <a:r>
              <a:rPr lang="en-US" sz="2800" kern="1200" dirty="0" err="1">
                <a:solidFill>
                  <a:schemeClr val="tx1"/>
                </a:solidFill>
                <a:cs typeface="Arial" panose="020B0604020202020204" pitchFamily="34" charset="0"/>
              </a:rPr>
              <a:t>là</a:t>
            </a:r>
            <a:endParaRPr lang="en-US" sz="2800" kern="1200" dirty="0">
              <a:solidFill>
                <a:schemeClr val="tx1"/>
              </a:solidFill>
              <a:cs typeface="Arial" panose="020B0604020202020204" pitchFamily="34" charset="0"/>
            </a:endParaRPr>
          </a:p>
        </p:txBody>
      </p:sp>
      <p:sp>
        <p:nvSpPr>
          <p:cNvPr id="26" name="Rectangle 25"/>
          <p:cNvSpPr/>
          <p:nvPr/>
        </p:nvSpPr>
        <p:spPr>
          <a:xfrm>
            <a:off x="1110220" y="2089046"/>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A. Ly thủy tinh</a:t>
            </a:r>
          </a:p>
        </p:txBody>
      </p:sp>
      <p:sp>
        <p:nvSpPr>
          <p:cNvPr id="42" name="Rectangle 41"/>
          <p:cNvSpPr/>
          <p:nvPr/>
        </p:nvSpPr>
        <p:spPr>
          <a:xfrm>
            <a:off x="6130616" y="2093235"/>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B. Nước sạch</a:t>
            </a:r>
          </a:p>
        </p:txBody>
      </p:sp>
      <p:sp>
        <p:nvSpPr>
          <p:cNvPr id="43" name="Rectangle 42"/>
          <p:cNvSpPr/>
          <p:nvPr/>
        </p:nvSpPr>
        <p:spPr>
          <a:xfrm>
            <a:off x="1110220" y="342271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C. Miếng sắt</a:t>
            </a:r>
          </a:p>
        </p:txBody>
      </p:sp>
      <p:sp>
        <p:nvSpPr>
          <p:cNvPr id="44" name="Rectangle 43"/>
          <p:cNvSpPr/>
          <p:nvPr/>
        </p:nvSpPr>
        <p:spPr>
          <a:xfrm>
            <a:off x="6130616" y="3426907"/>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D. Không khí</a:t>
            </a: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2343122"/>
            <a:ext cx="805722" cy="708059"/>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2482" y="3651412"/>
            <a:ext cx="804536"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2" y="3632780"/>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04821" y="2394794"/>
            <a:ext cx="732592" cy="643793"/>
          </a:xfrm>
          <a:prstGeom prst="rect">
            <a:avLst/>
          </a:prstGeom>
        </p:spPr>
      </p:pic>
      <p:pic>
        <p:nvPicPr>
          <p:cNvPr id="16" name="Picture 22">
            <a:extLst>
              <a:ext uri="{FF2B5EF4-FFF2-40B4-BE49-F238E27FC236}">
                <a16:creationId xmlns:a16="http://schemas.microsoft.com/office/drawing/2014/main" id="{CECFB613-87BB-D592-29FE-01548E5BD653}"/>
              </a:ext>
            </a:extLst>
          </p:cNvPr>
          <p:cNvPicPr>
            <a:picLocks noChangeAspect="1"/>
          </p:cNvPicPr>
          <p:nvPr/>
        </p:nvPicPr>
        <p:blipFill>
          <a:blip r:embed="rId17"/>
          <a:srcRect/>
          <a:stretch>
            <a:fillRect/>
          </a:stretch>
        </p:blipFill>
        <p:spPr>
          <a:xfrm>
            <a:off x="8163111" y="5457483"/>
            <a:ext cx="1016000" cy="965200"/>
          </a:xfrm>
          <a:prstGeom prst="rect">
            <a:avLst/>
          </a:prstGeom>
        </p:spPr>
      </p:pic>
      <p:pic>
        <p:nvPicPr>
          <p:cNvPr id="17" name="Picture 16">
            <a:hlinkClick r:id="rId18" action="ppaction://hlinksldjump"/>
            <a:extLst>
              <a:ext uri="{FF2B5EF4-FFF2-40B4-BE49-F238E27FC236}">
                <a16:creationId xmlns:a16="http://schemas.microsoft.com/office/drawing/2014/main" id="{5FC8C91A-7344-E662-1CCA-CCB29DD268CB}"/>
              </a:ext>
            </a:extLst>
          </p:cNvPr>
          <p:cNvPicPr>
            <a:picLocks noChangeAspect="1"/>
          </p:cNvPicPr>
          <p:nvPr/>
        </p:nvPicPr>
        <p:blipFill>
          <a:blip r:embed="rId19"/>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77D3C1BE-F3D8-09BC-0DE3-4194213CE351}"/>
              </a:ext>
            </a:extLst>
          </p:cNvPr>
          <p:cNvPicPr>
            <a:picLocks noChangeAspect="1"/>
          </p:cNvPicPr>
          <p:nvPr/>
        </p:nvPicPr>
        <p:blipFill>
          <a:blip r:embed="rId20"/>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2308808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0" fill="hold"/>
                                        <p:tgtEl>
                                          <p:spTgt spid="14"/>
                                        </p:tgtEl>
                                        <p:attrNameLst>
                                          <p:attrName>ppt_x</p:attrName>
                                        </p:attrNameLst>
                                      </p:cBhvr>
                                      <p:tavLst>
                                        <p:tav tm="0">
                                          <p:val>
                                            <p:strVal val="1+#ppt_w/2"/>
                                          </p:val>
                                        </p:tav>
                                        <p:tav tm="100000">
                                          <p:val>
                                            <p:strVal val="#ppt_x"/>
                                          </p:val>
                                        </p:tav>
                                      </p:tavLst>
                                    </p:anim>
                                    <p:anim calcmode="lin" valueType="num">
                                      <p:cBhvr additive="base">
                                        <p:cTn id="37" dur="200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0" fill="hold"/>
                                        <p:tgtEl>
                                          <p:spTgt spid="15"/>
                                        </p:tgtEl>
                                        <p:attrNameLst>
                                          <p:attrName>ppt_x</p:attrName>
                                        </p:attrNameLst>
                                      </p:cBhvr>
                                      <p:tavLst>
                                        <p:tav tm="0">
                                          <p:val>
                                            <p:strVal val="0-#ppt_w/2"/>
                                          </p:val>
                                        </p:tav>
                                        <p:tav tm="100000">
                                          <p:val>
                                            <p:strVal val="#ppt_x"/>
                                          </p:val>
                                        </p:tav>
                                      </p:tavLst>
                                    </p:anim>
                                    <p:anim calcmode="lin" valueType="num">
                                      <p:cBhvr additive="base">
                                        <p:cTn id="41"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Check mark.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00B05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4" grpId="0" animBg="1"/>
      <p:bldP spid="15" grpId="0" animBg="1"/>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0">
            <a:extLst>
              <a:ext uri="{FF2B5EF4-FFF2-40B4-BE49-F238E27FC236}">
                <a16:creationId xmlns:a16="http://schemas.microsoft.com/office/drawing/2014/main" id="{415CA964-FA72-BF53-3436-DB9BFB1566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535" y="4002078"/>
            <a:ext cx="1717259" cy="2498658"/>
          </a:xfrm>
          <a:prstGeom prst="rect">
            <a:avLst/>
          </a:prstGeom>
        </p:spPr>
      </p:pic>
      <p:grpSp>
        <p:nvGrpSpPr>
          <p:cNvPr id="14" name="Group 13">
            <a:extLst>
              <a:ext uri="{FF2B5EF4-FFF2-40B4-BE49-F238E27FC236}">
                <a16:creationId xmlns:a16="http://schemas.microsoft.com/office/drawing/2014/main" id="{7B8503BE-4E12-C9C2-CC98-C6806EB0AB4F}"/>
              </a:ext>
            </a:extLst>
          </p:cNvPr>
          <p:cNvGrpSpPr/>
          <p:nvPr/>
        </p:nvGrpSpPr>
        <p:grpSpPr>
          <a:xfrm>
            <a:off x="-1" y="6028700"/>
            <a:ext cx="12192001" cy="832104"/>
            <a:chOff x="-2222169" y="6025896"/>
            <a:chExt cx="14463783" cy="832104"/>
          </a:xfrm>
        </p:grpSpPr>
        <p:pic>
          <p:nvPicPr>
            <p:cNvPr id="12" name="Picture 16">
              <a:extLst>
                <a:ext uri="{FF2B5EF4-FFF2-40B4-BE49-F238E27FC236}">
                  <a16:creationId xmlns:a16="http://schemas.microsoft.com/office/drawing/2014/main" id="{341D1224-18B6-FCE4-4AD1-C3E85EE232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26414" y="6025896"/>
              <a:ext cx="7315200" cy="832104"/>
            </a:xfrm>
            <a:prstGeom prst="rect">
              <a:avLst/>
            </a:prstGeom>
          </p:spPr>
        </p:pic>
        <p:pic>
          <p:nvPicPr>
            <p:cNvPr id="13" name="Picture 16">
              <a:extLst>
                <a:ext uri="{FF2B5EF4-FFF2-40B4-BE49-F238E27FC236}">
                  <a16:creationId xmlns:a16="http://schemas.microsoft.com/office/drawing/2014/main" id="{3CAF1281-595D-3CD3-D575-F0F6C7FCE9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2169" y="6025896"/>
              <a:ext cx="7315200" cy="832104"/>
            </a:xfrm>
            <a:prstGeom prst="rect">
              <a:avLst/>
            </a:prstGeom>
          </p:spPr>
        </p:pic>
      </p:grpSp>
      <p:pic>
        <p:nvPicPr>
          <p:cNvPr id="18" name="Picture 12">
            <a:extLst>
              <a:ext uri="{FF2B5EF4-FFF2-40B4-BE49-F238E27FC236}">
                <a16:creationId xmlns:a16="http://schemas.microsoft.com/office/drawing/2014/main" id="{D1A052B0-7030-A656-038B-EE7691D419E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09101" y="3790914"/>
            <a:ext cx="2735597" cy="2670938"/>
          </a:xfrm>
          <a:prstGeom prst="rect">
            <a:avLst/>
          </a:prstGeom>
        </p:spPr>
      </p:pic>
      <p:pic>
        <p:nvPicPr>
          <p:cNvPr id="10" name="Picture 8">
            <a:extLst>
              <a:ext uri="{FF2B5EF4-FFF2-40B4-BE49-F238E27FC236}">
                <a16:creationId xmlns:a16="http://schemas.microsoft.com/office/drawing/2014/main" id="{00D1DF03-2420-2C5E-FE2C-8F14ACBEA58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6394" y="3920308"/>
            <a:ext cx="3980198" cy="2378168"/>
          </a:xfrm>
          <a:prstGeom prst="rect">
            <a:avLst/>
          </a:prstGeom>
        </p:spPr>
      </p:pic>
      <p:sp>
        <p:nvSpPr>
          <p:cNvPr id="4" name="Snip Diagonal Corner Rectangle 3"/>
          <p:cNvSpPr/>
          <p:nvPr/>
        </p:nvSpPr>
        <p:spPr>
          <a:xfrm>
            <a:off x="883436" y="397891"/>
            <a:ext cx="10526728" cy="1613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chemeClr val="tx1"/>
                </a:solidFill>
              </a:rPr>
              <a:t>Câu</a:t>
            </a:r>
            <a:r>
              <a:rPr lang="en-US" sz="2800" b="1" kern="1200" dirty="0">
                <a:solidFill>
                  <a:schemeClr val="tx1"/>
                </a:solidFill>
              </a:rPr>
              <a:t> </a:t>
            </a:r>
            <a:r>
              <a:rPr lang="vi-VN" sz="2800" b="1" kern="1200" dirty="0">
                <a:solidFill>
                  <a:schemeClr val="tx1"/>
                </a:solidFill>
              </a:rPr>
              <a:t>2: </a:t>
            </a:r>
            <a:r>
              <a:rPr lang="vi-VN" sz="2800" kern="1200" dirty="0">
                <a:solidFill>
                  <a:schemeClr val="tx1"/>
                </a:solidFill>
              </a:rPr>
              <a:t>Đâu là nguồn sáng?</a:t>
            </a:r>
          </a:p>
        </p:txBody>
      </p:sp>
      <p:sp>
        <p:nvSpPr>
          <p:cNvPr id="26" name="Rectangle 25"/>
          <p:cNvSpPr/>
          <p:nvPr/>
        </p:nvSpPr>
        <p:spPr>
          <a:xfrm>
            <a:off x="1161020" y="2271035"/>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A. </a:t>
            </a:r>
            <a:r>
              <a:rPr lang="vi-VN" sz="2800" kern="1200">
                <a:solidFill>
                  <a:schemeClr val="tx1"/>
                </a:solidFill>
              </a:rPr>
              <a:t>Mặt </a:t>
            </a:r>
            <a:r>
              <a:rPr lang="en-US" sz="2800" kern="1200">
                <a:solidFill>
                  <a:schemeClr val="tx1"/>
                </a:solidFill>
              </a:rPr>
              <a:t>T</a:t>
            </a:r>
            <a:r>
              <a:rPr lang="vi-VN" sz="2800" kern="1200">
                <a:solidFill>
                  <a:schemeClr val="tx1"/>
                </a:solidFill>
              </a:rPr>
              <a:t>rời</a:t>
            </a:r>
            <a:endParaRPr lang="vi-VN" sz="2800" kern="1200" dirty="0">
              <a:solidFill>
                <a:schemeClr val="tx1"/>
              </a:solidFill>
            </a:endParaRPr>
          </a:p>
        </p:txBody>
      </p:sp>
      <p:sp>
        <p:nvSpPr>
          <p:cNvPr id="42" name="Rectangle 41"/>
          <p:cNvSpPr/>
          <p:nvPr/>
        </p:nvSpPr>
        <p:spPr>
          <a:xfrm>
            <a:off x="6181416" y="2271035"/>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B. </a:t>
            </a:r>
            <a:r>
              <a:rPr lang="vi-VN" sz="2800" kern="1200">
                <a:solidFill>
                  <a:schemeClr val="tx1"/>
                </a:solidFill>
              </a:rPr>
              <a:t>Mặt </a:t>
            </a:r>
            <a:r>
              <a:rPr lang="en-US" sz="2800" kern="1200">
                <a:solidFill>
                  <a:schemeClr val="tx1"/>
                </a:solidFill>
              </a:rPr>
              <a:t>T</a:t>
            </a:r>
            <a:r>
              <a:rPr lang="vi-VN" sz="2800" kern="1200">
                <a:solidFill>
                  <a:schemeClr val="tx1"/>
                </a:solidFill>
              </a:rPr>
              <a:t>răng</a:t>
            </a:r>
            <a:endParaRPr lang="vi-VN" sz="2800" kern="1200" dirty="0">
              <a:solidFill>
                <a:schemeClr val="tx1"/>
              </a:solidFill>
            </a:endParaRPr>
          </a:p>
        </p:txBody>
      </p:sp>
      <p:sp>
        <p:nvSpPr>
          <p:cNvPr id="43" name="Rectangle 42"/>
          <p:cNvSpPr/>
          <p:nvPr/>
        </p:nvSpPr>
        <p:spPr>
          <a:xfrm>
            <a:off x="1161020" y="3680907"/>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C. Cái cây</a:t>
            </a:r>
          </a:p>
        </p:txBody>
      </p:sp>
      <p:sp>
        <p:nvSpPr>
          <p:cNvPr id="44" name="Rectangle 43"/>
          <p:cNvSpPr/>
          <p:nvPr/>
        </p:nvSpPr>
        <p:spPr>
          <a:xfrm>
            <a:off x="6181416" y="3680907"/>
            <a:ext cx="4906798" cy="12339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D. Các loài động vật</a:t>
            </a:r>
          </a:p>
        </p:txBody>
      </p:sp>
      <p:pic>
        <p:nvPicPr>
          <p:cNvPr id="47" name="Picture 46"/>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82682" y="2533622"/>
            <a:ext cx="885137"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3282" y="39005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3472" y="3912180"/>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83472" y="2553592"/>
            <a:ext cx="804742" cy="707197"/>
          </a:xfrm>
          <a:prstGeom prst="rect">
            <a:avLst/>
          </a:prstGeom>
        </p:spPr>
      </p:pic>
      <p:sp>
        <p:nvSpPr>
          <p:cNvPr id="21" name="Cloud 20">
            <a:extLst>
              <a:ext uri="{FF2B5EF4-FFF2-40B4-BE49-F238E27FC236}">
                <a16:creationId xmlns:a16="http://schemas.microsoft.com/office/drawing/2014/main" id="{E9E84419-69D1-9C73-BBAB-14949BFF64FE}"/>
              </a:ext>
            </a:extLst>
          </p:cNvPr>
          <p:cNvSpPr/>
          <p:nvPr/>
        </p:nvSpPr>
        <p:spPr>
          <a:xfrm>
            <a:off x="-706459" y="55038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sp>
        <p:nvSpPr>
          <p:cNvPr id="22" name="Cloud 21">
            <a:extLst>
              <a:ext uri="{FF2B5EF4-FFF2-40B4-BE49-F238E27FC236}">
                <a16:creationId xmlns:a16="http://schemas.microsoft.com/office/drawing/2014/main" id="{91C0DBA4-E3AD-2EAE-F897-91B4D2F3C980}"/>
              </a:ext>
            </a:extLst>
          </p:cNvPr>
          <p:cNvSpPr/>
          <p:nvPr/>
        </p:nvSpPr>
        <p:spPr>
          <a:xfrm>
            <a:off x="12555471" y="510939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000" kern="1200" dirty="0">
              <a:solidFill>
                <a:schemeClr val="tx1"/>
              </a:solidFill>
              <a:latin typeface="Arial" panose="020B0604020202020204" pitchFamily="34" charset="0"/>
            </a:endParaRPr>
          </a:p>
        </p:txBody>
      </p:sp>
      <p:pic>
        <p:nvPicPr>
          <p:cNvPr id="23" name="Picture 22">
            <a:extLst>
              <a:ext uri="{FF2B5EF4-FFF2-40B4-BE49-F238E27FC236}">
                <a16:creationId xmlns:a16="http://schemas.microsoft.com/office/drawing/2014/main" id="{5175EC59-E11C-5CE2-A1C9-C8AB0B1E3E15}"/>
              </a:ext>
            </a:extLst>
          </p:cNvPr>
          <p:cNvPicPr>
            <a:picLocks noChangeAspect="1"/>
          </p:cNvPicPr>
          <p:nvPr/>
        </p:nvPicPr>
        <p:blipFill>
          <a:blip r:embed="rId18"/>
          <a:srcRect/>
          <a:stretch>
            <a:fillRect/>
          </a:stretch>
        </p:blipFill>
        <p:spPr>
          <a:xfrm>
            <a:off x="8163111" y="5457483"/>
            <a:ext cx="1016000" cy="965200"/>
          </a:xfrm>
          <a:prstGeom prst="rect">
            <a:avLst/>
          </a:prstGeom>
        </p:spPr>
      </p:pic>
      <p:pic>
        <p:nvPicPr>
          <p:cNvPr id="27" name="Picture 26">
            <a:hlinkClick r:id="rId19" action="ppaction://hlinksldjump"/>
            <a:extLst>
              <a:ext uri="{FF2B5EF4-FFF2-40B4-BE49-F238E27FC236}">
                <a16:creationId xmlns:a16="http://schemas.microsoft.com/office/drawing/2014/main" id="{F92468E5-6551-D0A2-480D-7064725794E1}"/>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1C5CCCC8-1CA7-AB75-969F-326DBB0977FD}"/>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122966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20000" fill="hold"/>
                                        <p:tgtEl>
                                          <p:spTgt spid="21"/>
                                        </p:tgtEl>
                                        <p:attrNameLst>
                                          <p:attrName>ppt_x</p:attrName>
                                        </p:attrNameLst>
                                      </p:cBhvr>
                                      <p:tavLst>
                                        <p:tav tm="0">
                                          <p:val>
                                            <p:strVal val="1+#ppt_w/2"/>
                                          </p:val>
                                        </p:tav>
                                        <p:tav tm="100000">
                                          <p:val>
                                            <p:strVal val="#ppt_x"/>
                                          </p:val>
                                        </p:tav>
                                      </p:tavLst>
                                    </p:anim>
                                    <p:anim calcmode="lin" valueType="num">
                                      <p:cBhvr additive="base">
                                        <p:cTn id="37" dur="20000" fill="hold"/>
                                        <p:tgtEl>
                                          <p:spTgt spid="21"/>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20000" fill="hold"/>
                                        <p:tgtEl>
                                          <p:spTgt spid="22"/>
                                        </p:tgtEl>
                                        <p:attrNameLst>
                                          <p:attrName>ppt_x</p:attrName>
                                        </p:attrNameLst>
                                      </p:cBhvr>
                                      <p:tavLst>
                                        <p:tav tm="0">
                                          <p:val>
                                            <p:strVal val="0-#ppt_w/2"/>
                                          </p:val>
                                        </p:tav>
                                        <p:tav tm="100000">
                                          <p:val>
                                            <p:strVal val="#ppt_x"/>
                                          </p:val>
                                        </p:tav>
                                      </p:tavLst>
                                    </p:anim>
                                    <p:anim calcmode="lin" valueType="num">
                                      <p:cBhvr additive="base">
                                        <p:cTn id="41" dur="20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6"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19723A50-CA3A-052E-608D-23EB83E5DA6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658604E0-443F-CF10-BFBA-AA9D29339D5A}"/>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6DD026E5-3242-1FB3-DD88-624E815E05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136886EC-FE72-478F-EBF8-0EF2BE45D2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891F1480-3A2D-14F7-EDAD-9ABC4FBE39A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05B9028B-607F-D272-1BAB-73A41131B7E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6394" y="3920308"/>
            <a:ext cx="3980198" cy="2378168"/>
          </a:xfrm>
          <a:prstGeom prst="rect">
            <a:avLst/>
          </a:prstGeom>
        </p:spPr>
      </p:pic>
      <p:sp>
        <p:nvSpPr>
          <p:cNvPr id="14" name="Cloud 13">
            <a:extLst>
              <a:ext uri="{FF2B5EF4-FFF2-40B4-BE49-F238E27FC236}">
                <a16:creationId xmlns:a16="http://schemas.microsoft.com/office/drawing/2014/main" id="{D7B22D4C-AA67-1B83-0894-118A5F871FFF}"/>
              </a:ext>
            </a:extLst>
          </p:cNvPr>
          <p:cNvSpPr/>
          <p:nvPr/>
        </p:nvSpPr>
        <p:spPr>
          <a:xfrm>
            <a:off x="-706459" y="6023194"/>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prstClr val="white"/>
              </a:solidFill>
              <a:latin typeface="Arial" panose="020B0604020202020204" pitchFamily="34" charset="0"/>
            </a:endParaRPr>
          </a:p>
        </p:txBody>
      </p:sp>
      <p:sp>
        <p:nvSpPr>
          <p:cNvPr id="15" name="Cloud 14">
            <a:extLst>
              <a:ext uri="{FF2B5EF4-FFF2-40B4-BE49-F238E27FC236}">
                <a16:creationId xmlns:a16="http://schemas.microsoft.com/office/drawing/2014/main" id="{AFE2AA4C-4DDA-F03B-C2C9-A1B389400CA5}"/>
              </a:ext>
            </a:extLst>
          </p:cNvPr>
          <p:cNvSpPr/>
          <p:nvPr/>
        </p:nvSpPr>
        <p:spPr>
          <a:xfrm>
            <a:off x="12555471" y="5474287"/>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prstClr val="white"/>
              </a:solidFill>
              <a:latin typeface="Arial" panose="020B0604020202020204" pitchFamily="34" charset="0"/>
            </a:endParaRPr>
          </a:p>
        </p:txBody>
      </p:sp>
      <p:sp>
        <p:nvSpPr>
          <p:cNvPr id="4" name="Snip Diagonal Corner Rectangle 3"/>
          <p:cNvSpPr/>
          <p:nvPr/>
        </p:nvSpPr>
        <p:spPr>
          <a:xfrm>
            <a:off x="832636" y="3776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3: </a:t>
            </a:r>
            <a:r>
              <a:rPr lang="en-US" sz="2800" kern="1200" dirty="0" err="1">
                <a:solidFill>
                  <a:schemeClr val="tx1"/>
                </a:solidFill>
                <a:cs typeface="Arial" panose="020B0604020202020204" pitchFamily="34" charset="0"/>
              </a:rPr>
              <a:t>Mặc</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dù</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được</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chiếu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nhưng</a:t>
            </a:r>
            <a:r>
              <a:rPr lang="en-US" sz="2800" kern="1200" dirty="0">
                <a:solidFill>
                  <a:schemeClr val="tx1"/>
                </a:solidFill>
                <a:cs typeface="Arial" panose="020B0604020202020204" pitchFamily="34" charset="0"/>
              </a:rPr>
              <a:t> ta </a:t>
            </a:r>
            <a:r>
              <a:rPr lang="en-US" sz="2800" kern="1200" dirty="0" err="1">
                <a:solidFill>
                  <a:schemeClr val="tx1"/>
                </a:solidFill>
                <a:cs typeface="Arial" panose="020B0604020202020204" pitchFamily="34" charset="0"/>
              </a:rPr>
              <a:t>vẫn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thấy</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một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số</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vật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màu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đen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vì</a:t>
            </a:r>
            <a:endParaRPr lang="en-US" sz="2800" kern="1200" dirty="0">
              <a:solidFill>
                <a:schemeClr val="tx1"/>
              </a:solidFill>
              <a:cs typeface="Arial" panose="020B0604020202020204" pitchFamily="34" charset="0"/>
            </a:endParaRPr>
          </a:p>
        </p:txBody>
      </p:sp>
      <p:sp>
        <p:nvSpPr>
          <p:cNvPr id="26" name="Rectangle 25"/>
          <p:cNvSpPr/>
          <p:nvPr/>
        </p:nvSpPr>
        <p:spPr>
          <a:xfrm>
            <a:off x="1110220" y="2404932"/>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A</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v</a:t>
            </a:r>
            <a:r>
              <a:rPr lang="vi-VN" sz="2800" kern="1200">
                <a:solidFill>
                  <a:schemeClr val="tx1"/>
                </a:solidFill>
                <a:cs typeface="Arial" panose="020B0604020202020204" pitchFamily="34" charset="0"/>
              </a:rPr>
              <a:t>ật </a:t>
            </a:r>
            <a:r>
              <a:rPr lang="vi-VN" sz="2800" kern="1200" dirty="0">
                <a:solidFill>
                  <a:schemeClr val="tx1"/>
                </a:solidFill>
                <a:cs typeface="Arial" panose="020B0604020202020204" pitchFamily="34" charset="0"/>
              </a:rPr>
              <a:t>phát ra ánh sáng </a:t>
            </a:r>
            <a:r>
              <a:rPr lang="vi-VN" sz="2800" kern="1200">
                <a:solidFill>
                  <a:schemeClr val="tx1"/>
                </a:solidFill>
                <a:cs typeface="Arial" panose="020B0604020202020204" pitchFamily="34" charset="0"/>
              </a:rPr>
              <a:t>màu đen</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sp>
        <p:nvSpPr>
          <p:cNvPr id="42" name="Rectangle 41"/>
          <p:cNvSpPr/>
          <p:nvPr/>
        </p:nvSpPr>
        <p:spPr>
          <a:xfrm>
            <a:off x="6161629" y="411861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prstClr val="black"/>
                </a:solidFill>
                <a:cs typeface="Arial" panose="020B0604020202020204" pitchFamily="34" charset="0"/>
              </a:rPr>
              <a:t>D</a:t>
            </a:r>
            <a:r>
              <a:rPr lang="vi-VN" sz="2800" kern="1200">
                <a:solidFill>
                  <a:prstClr val="black"/>
                </a:solidFill>
                <a:cs typeface="Arial" panose="020B0604020202020204" pitchFamily="34" charset="0"/>
              </a:rPr>
              <a:t>. </a:t>
            </a:r>
            <a:r>
              <a:rPr lang="en-US" sz="2800" kern="1200">
                <a:solidFill>
                  <a:prstClr val="black"/>
                </a:solidFill>
                <a:cs typeface="Arial" panose="020B0604020202020204" pitchFamily="34" charset="0"/>
              </a:rPr>
              <a:t>vật </a:t>
            </a:r>
            <a:r>
              <a:rPr lang="en-US" sz="2800" kern="1200" dirty="0" err="1">
                <a:solidFill>
                  <a:prstClr val="black"/>
                </a:solidFill>
                <a:cs typeface="Arial" panose="020B0604020202020204" pitchFamily="34" charset="0"/>
              </a:rPr>
              <a:t>hấp</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thụ</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toàn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bộ</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ánh</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sáng</a:t>
            </a:r>
            <a:r>
              <a:rPr lang="en-US" sz="2800" kern="1200" dirty="0">
                <a:solidFill>
                  <a:prstClr val="black"/>
                </a:solidFill>
                <a:cs typeface="Arial" panose="020B0604020202020204" pitchFamily="34" charset="0"/>
              </a:rPr>
              <a:t> </a:t>
            </a:r>
            <a:r>
              <a:rPr lang="en-US" sz="2800" kern="1200" err="1">
                <a:solidFill>
                  <a:prstClr val="black"/>
                </a:solidFill>
                <a:cs typeface="Arial" panose="020B0604020202020204" pitchFamily="34" charset="0"/>
              </a:rPr>
              <a:t>chiếu</a:t>
            </a:r>
            <a:r>
              <a:rPr lang="en-US" sz="2800" kern="1200">
                <a:solidFill>
                  <a:prstClr val="black"/>
                </a:solidFill>
                <a:cs typeface="Arial" panose="020B0604020202020204" pitchFamily="34" charset="0"/>
              </a:rPr>
              <a:t> vào.</a:t>
            </a:r>
            <a:endParaRPr lang="vi-VN" sz="2800" kern="1200" dirty="0">
              <a:solidFill>
                <a:prstClr val="black"/>
              </a:solidFill>
              <a:cs typeface="Arial" panose="020B0604020202020204" pitchFamily="34" charset="0"/>
            </a:endParaRPr>
          </a:p>
        </p:txBody>
      </p:sp>
      <p:sp>
        <p:nvSpPr>
          <p:cNvPr id="43" name="Rectangle 42"/>
          <p:cNvSpPr/>
          <p:nvPr/>
        </p:nvSpPr>
        <p:spPr>
          <a:xfrm>
            <a:off x="1110220" y="4119854"/>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prstClr val="black"/>
                </a:solidFill>
                <a:cs typeface="Arial" panose="020B0604020202020204" pitchFamily="34" charset="0"/>
              </a:rPr>
              <a:t>C</a:t>
            </a:r>
            <a:r>
              <a:rPr lang="vi-VN" sz="2800" kern="1200">
                <a:solidFill>
                  <a:prstClr val="black"/>
                </a:solidFill>
                <a:cs typeface="Arial" panose="020B0604020202020204" pitchFamily="34" charset="0"/>
              </a:rPr>
              <a:t>. </a:t>
            </a:r>
            <a:r>
              <a:rPr lang="en-US" sz="2800" kern="1200">
                <a:solidFill>
                  <a:prstClr val="black"/>
                </a:solidFill>
                <a:cs typeface="Arial" panose="020B0604020202020204" pitchFamily="34" charset="0"/>
              </a:rPr>
              <a:t>vật </a:t>
            </a:r>
            <a:r>
              <a:rPr lang="en-US" sz="2800" kern="1200" dirty="0" err="1">
                <a:solidFill>
                  <a:prstClr val="black"/>
                </a:solidFill>
                <a:cs typeface="Arial" panose="020B0604020202020204" pitchFamily="34" charset="0"/>
              </a:rPr>
              <a:t>phản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xạ</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toàn</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bộ</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ánh</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sáng</a:t>
            </a:r>
            <a:r>
              <a:rPr lang="en-US" sz="2800" kern="1200" dirty="0">
                <a:solidFill>
                  <a:prstClr val="black"/>
                </a:solidFill>
                <a:cs typeface="Arial" panose="020B0604020202020204" pitchFamily="34" charset="0"/>
              </a:rPr>
              <a:t> </a:t>
            </a:r>
            <a:r>
              <a:rPr lang="en-US" sz="2800" kern="1200" dirty="0" err="1">
                <a:solidFill>
                  <a:prstClr val="black"/>
                </a:solidFill>
                <a:cs typeface="Arial" panose="020B0604020202020204" pitchFamily="34" charset="0"/>
              </a:rPr>
              <a:t>được</a:t>
            </a:r>
            <a:r>
              <a:rPr lang="en-US" sz="2800" kern="1200" dirty="0">
                <a:solidFill>
                  <a:prstClr val="black"/>
                </a:solidFill>
                <a:cs typeface="Arial" panose="020B0604020202020204" pitchFamily="34" charset="0"/>
              </a:rPr>
              <a:t> </a:t>
            </a:r>
            <a:r>
              <a:rPr lang="en-US" sz="2800" kern="1200" err="1">
                <a:solidFill>
                  <a:prstClr val="black"/>
                </a:solidFill>
                <a:cs typeface="Arial" panose="020B0604020202020204" pitchFamily="34" charset="0"/>
              </a:rPr>
              <a:t>chiếu</a:t>
            </a:r>
            <a:r>
              <a:rPr lang="en-US" sz="2800" kern="1200">
                <a:solidFill>
                  <a:prstClr val="black"/>
                </a:solidFill>
                <a:cs typeface="Arial" panose="020B0604020202020204" pitchFamily="34" charset="0"/>
              </a:rPr>
              <a:t> vào.</a:t>
            </a:r>
            <a:endParaRPr lang="vi-VN" sz="2800" kern="1200" dirty="0">
              <a:solidFill>
                <a:prstClr val="black"/>
              </a:solidFill>
              <a:cs typeface="Arial" panose="020B0604020202020204" pitchFamily="34" charset="0"/>
            </a:endParaRPr>
          </a:p>
        </p:txBody>
      </p:sp>
      <p:sp>
        <p:nvSpPr>
          <p:cNvPr id="44" name="Rectangle 43"/>
          <p:cNvSpPr/>
          <p:nvPr/>
        </p:nvSpPr>
        <p:spPr>
          <a:xfrm>
            <a:off x="6161629" y="241043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B</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v</a:t>
            </a:r>
            <a:r>
              <a:rPr lang="vi-VN" sz="2800" kern="1200">
                <a:solidFill>
                  <a:schemeClr val="tx1"/>
                </a:solidFill>
                <a:cs typeface="Arial" panose="020B0604020202020204" pitchFamily="34" charset="0"/>
              </a:rPr>
              <a:t>ật </a:t>
            </a:r>
            <a:r>
              <a:rPr lang="vi-VN" sz="2800" kern="1200" dirty="0">
                <a:solidFill>
                  <a:schemeClr val="tx1"/>
                </a:solidFill>
                <a:cs typeface="Arial" panose="020B0604020202020204" pitchFamily="34" charset="0"/>
              </a:rPr>
              <a:t>phản xạ ánh sáng </a:t>
            </a:r>
            <a:r>
              <a:rPr lang="vi-VN" sz="2800" kern="1200">
                <a:solidFill>
                  <a:schemeClr val="tx1"/>
                </a:solidFill>
                <a:cs typeface="Arial" panose="020B0604020202020204" pitchFamily="34" charset="0"/>
              </a:rPr>
              <a:t>màu xanh</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3003864"/>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02495" y="480195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63685" y="2980516"/>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3685" y="4674090"/>
            <a:ext cx="804742" cy="643793"/>
          </a:xfrm>
          <a:prstGeom prst="rect">
            <a:avLst/>
          </a:prstGeom>
        </p:spPr>
      </p:pic>
      <p:pic>
        <p:nvPicPr>
          <p:cNvPr id="19" name="Picture 22">
            <a:extLst>
              <a:ext uri="{FF2B5EF4-FFF2-40B4-BE49-F238E27FC236}">
                <a16:creationId xmlns:a16="http://schemas.microsoft.com/office/drawing/2014/main" id="{F840E210-0DD4-8F1E-141B-BCFD0A5853C2}"/>
              </a:ext>
            </a:extLst>
          </p:cNvPr>
          <p:cNvPicPr>
            <a:picLocks noChangeAspect="1"/>
          </p:cNvPicPr>
          <p:nvPr/>
        </p:nvPicPr>
        <p:blipFill>
          <a:blip r:embed="rId18"/>
          <a:srcRect/>
          <a:stretch>
            <a:fillRect/>
          </a:stretch>
        </p:blipFill>
        <p:spPr>
          <a:xfrm>
            <a:off x="8163111" y="5457483"/>
            <a:ext cx="1016000" cy="965200"/>
          </a:xfrm>
          <a:prstGeom prst="rect">
            <a:avLst/>
          </a:prstGeom>
        </p:spPr>
      </p:pic>
      <p:pic>
        <p:nvPicPr>
          <p:cNvPr id="20" name="Picture 19">
            <a:hlinkClick r:id="rId19" action="ppaction://hlinksldjump"/>
            <a:extLst>
              <a:ext uri="{FF2B5EF4-FFF2-40B4-BE49-F238E27FC236}">
                <a16:creationId xmlns:a16="http://schemas.microsoft.com/office/drawing/2014/main" id="{DA803480-E5C4-EC21-52C9-C0C9FD96CE44}"/>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297AA6E3-A52D-FA72-D4F3-FFE3121C0304}"/>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61881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anim calcmode="lin" valueType="num">
                                      <p:cBhvr>
                                        <p:cTn id="32" dur="500" fill="hold"/>
                                        <p:tgtEl>
                                          <p:spTgt spid="42"/>
                                        </p:tgtEl>
                                        <p:attrNameLst>
                                          <p:attrName>ppt_x</p:attrName>
                                        </p:attrNameLst>
                                      </p:cBhvr>
                                      <p:tavLst>
                                        <p:tav tm="0">
                                          <p:val>
                                            <p:strVal val="#ppt_x"/>
                                          </p:val>
                                        </p:tav>
                                        <p:tav tm="100000">
                                          <p:val>
                                            <p:strVal val="#ppt_x"/>
                                          </p:val>
                                        </p:tav>
                                      </p:tavLst>
                                    </p:anim>
                                    <p:anim calcmode="lin" valueType="num">
                                      <p:cBhvr>
                                        <p:cTn id="33" dur="500" fill="hold"/>
                                        <p:tgtEl>
                                          <p:spTgt spid="42"/>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0" fill="hold"/>
                                        <p:tgtEl>
                                          <p:spTgt spid="14"/>
                                        </p:tgtEl>
                                        <p:attrNameLst>
                                          <p:attrName>ppt_x</p:attrName>
                                        </p:attrNameLst>
                                      </p:cBhvr>
                                      <p:tavLst>
                                        <p:tav tm="0">
                                          <p:val>
                                            <p:strVal val="1+#ppt_w/2"/>
                                          </p:val>
                                        </p:tav>
                                        <p:tav tm="100000">
                                          <p:val>
                                            <p:strVal val="#ppt_x"/>
                                          </p:val>
                                        </p:tav>
                                      </p:tavLst>
                                    </p:anim>
                                    <p:anim calcmode="lin" valueType="num">
                                      <p:cBhvr additive="base">
                                        <p:cTn id="37" dur="200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0" fill="hold"/>
                                        <p:tgtEl>
                                          <p:spTgt spid="15"/>
                                        </p:tgtEl>
                                        <p:attrNameLst>
                                          <p:attrName>ppt_x</p:attrName>
                                        </p:attrNameLst>
                                      </p:cBhvr>
                                      <p:tavLst>
                                        <p:tav tm="0">
                                          <p:val>
                                            <p:strVal val="0-#ppt_w/2"/>
                                          </p:val>
                                        </p:tav>
                                        <p:tav tm="100000">
                                          <p:val>
                                            <p:strVal val="#ppt_x"/>
                                          </p:val>
                                        </p:tav>
                                      </p:tavLst>
                                    </p:anim>
                                    <p:anim calcmode="lin" valueType="num">
                                      <p:cBhvr additive="base">
                                        <p:cTn id="41"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4" grpId="0" animBg="1"/>
      <p:bldP spid="15" grpId="0" animBg="1"/>
      <p:bldP spid="4" grpId="0" animBg="1"/>
      <p:bldP spid="26"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8014719D-D33F-71D2-AB42-F23438AAD9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32A92E96-995B-2D8A-8D4C-6971FFAF2E4B}"/>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DF075652-9388-B1E1-2727-1CAA9697C9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508F6CC7-D715-2DA6-D4DE-BED2C605A9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DBE2A454-A811-F98D-2C1C-9EC8CCA623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CBB08029-DA83-036A-8DD4-D9F932240F0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6394" y="3920308"/>
            <a:ext cx="3980198" cy="2378168"/>
          </a:xfrm>
          <a:prstGeom prst="rect">
            <a:avLst/>
          </a:prstGeom>
        </p:spPr>
      </p:pic>
      <p:sp>
        <p:nvSpPr>
          <p:cNvPr id="4" name="Snip Diagonal Corner Rectangle 3"/>
          <p:cNvSpPr/>
          <p:nvPr/>
        </p:nvSpPr>
        <p:spPr>
          <a:xfrm>
            <a:off x="832636" y="4157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4: </a:t>
            </a:r>
            <a:r>
              <a:rPr lang="vi-VN" sz="2800" kern="1200" dirty="0">
                <a:solidFill>
                  <a:schemeClr val="tx1"/>
                </a:solidFill>
                <a:cs typeface="Arial" panose="020B0604020202020204" pitchFamily="34" charset="0"/>
              </a:rPr>
              <a:t>Ta nhìn thấy các vật nhờ</a:t>
            </a:r>
          </a:p>
        </p:txBody>
      </p:sp>
      <p:sp>
        <p:nvSpPr>
          <p:cNvPr id="26" name="Rectangle 25"/>
          <p:cNvSpPr/>
          <p:nvPr/>
        </p:nvSpPr>
        <p:spPr>
          <a:xfrm>
            <a:off x="1110220" y="2216046"/>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A</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ánh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truyền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từ</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không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khí</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đến</a:t>
            </a:r>
            <a:r>
              <a:rPr lang="en-US" sz="2800" kern="1200" dirty="0">
                <a:solidFill>
                  <a:schemeClr val="tx1"/>
                </a:solidFill>
                <a:cs typeface="Arial" panose="020B0604020202020204" pitchFamily="34" charset="0"/>
              </a:rPr>
              <a:t> </a:t>
            </a:r>
            <a:r>
              <a:rPr lang="en-US" sz="2800" kern="1200" err="1">
                <a:solidFill>
                  <a:schemeClr val="tx1"/>
                </a:solidFill>
                <a:cs typeface="Arial" panose="020B0604020202020204" pitchFamily="34" charset="0"/>
              </a:rPr>
              <a:t>các</a:t>
            </a:r>
            <a:r>
              <a:rPr lang="en-US" sz="2800" kern="1200">
                <a:solidFill>
                  <a:schemeClr val="tx1"/>
                </a:solidFill>
                <a:cs typeface="Arial" panose="020B0604020202020204" pitchFamily="34" charset="0"/>
              </a:rPr>
              <a:t> vật.</a:t>
            </a:r>
            <a:endParaRPr lang="vi-VN" sz="2800" kern="1200" dirty="0">
              <a:solidFill>
                <a:schemeClr val="tx1"/>
              </a:solidFill>
              <a:cs typeface="Arial" panose="020B0604020202020204" pitchFamily="34" charset="0"/>
            </a:endParaRPr>
          </a:p>
        </p:txBody>
      </p:sp>
      <p:sp>
        <p:nvSpPr>
          <p:cNvPr id="40" name="Cloud 39"/>
          <p:cNvSpPr/>
          <p:nvPr/>
        </p:nvSpPr>
        <p:spPr>
          <a:xfrm>
            <a:off x="-706459" y="54403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schemeClr val="tx1"/>
              </a:solidFill>
              <a:latin typeface="Arial" panose="020B0604020202020204" pitchFamily="34" charset="0"/>
            </a:endParaRPr>
          </a:p>
        </p:txBody>
      </p:sp>
      <p:sp>
        <p:nvSpPr>
          <p:cNvPr id="41" name="Cloud 40"/>
          <p:cNvSpPr/>
          <p:nvPr/>
        </p:nvSpPr>
        <p:spPr>
          <a:xfrm>
            <a:off x="12441171" y="538710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schemeClr val="tx1"/>
              </a:solidFill>
              <a:latin typeface="Arial" panose="020B0604020202020204" pitchFamily="34" charset="0"/>
            </a:endParaRPr>
          </a:p>
        </p:txBody>
      </p:sp>
      <p:sp>
        <p:nvSpPr>
          <p:cNvPr id="42" name="Rectangle 41"/>
          <p:cNvSpPr/>
          <p:nvPr/>
        </p:nvSpPr>
        <p:spPr>
          <a:xfrm>
            <a:off x="6130616" y="2220235"/>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B</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a:t>
            </a:r>
            <a:r>
              <a:rPr lang="vi-VN" sz="2800" kern="1200">
                <a:solidFill>
                  <a:schemeClr val="tx1"/>
                </a:solidFill>
                <a:cs typeface="Arial" panose="020B0604020202020204" pitchFamily="34" charset="0"/>
              </a:rPr>
              <a:t>nh </a:t>
            </a:r>
            <a:r>
              <a:rPr lang="vi-VN" sz="2800" kern="1200" dirty="0">
                <a:solidFill>
                  <a:schemeClr val="tx1"/>
                </a:solidFill>
                <a:cs typeface="Arial" panose="020B0604020202020204" pitchFamily="34" charset="0"/>
              </a:rPr>
              <a:t>sáng phản chiếu từ các vật </a:t>
            </a:r>
            <a:r>
              <a:rPr lang="vi-VN" sz="2800" kern="1200">
                <a:solidFill>
                  <a:schemeClr val="tx1"/>
                </a:solidFill>
                <a:cs typeface="Arial" panose="020B0604020202020204" pitchFamily="34" charset="0"/>
              </a:rPr>
              <a:t>đến mắt</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sp>
        <p:nvSpPr>
          <p:cNvPr id="43" name="Rectangle 42"/>
          <p:cNvSpPr/>
          <p:nvPr/>
        </p:nvSpPr>
        <p:spPr>
          <a:xfrm>
            <a:off x="1110220" y="4058070"/>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C</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ánh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phản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chiếu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từ</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mắt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đến</a:t>
            </a:r>
            <a:r>
              <a:rPr lang="en-US" sz="2800" kern="1200" dirty="0">
                <a:solidFill>
                  <a:schemeClr val="tx1"/>
                </a:solidFill>
                <a:cs typeface="Arial" panose="020B0604020202020204" pitchFamily="34" charset="0"/>
              </a:rPr>
              <a:t> </a:t>
            </a:r>
            <a:r>
              <a:rPr lang="en-US" sz="2800" kern="1200" err="1">
                <a:solidFill>
                  <a:schemeClr val="tx1"/>
                </a:solidFill>
                <a:cs typeface="Arial" panose="020B0604020202020204" pitchFamily="34" charset="0"/>
              </a:rPr>
              <a:t>các</a:t>
            </a:r>
            <a:r>
              <a:rPr lang="en-US" sz="2800" kern="1200">
                <a:solidFill>
                  <a:schemeClr val="tx1"/>
                </a:solidFill>
                <a:cs typeface="Arial" panose="020B0604020202020204" pitchFamily="34" charset="0"/>
              </a:rPr>
              <a:t> vật.</a:t>
            </a:r>
            <a:endParaRPr lang="vi-VN" sz="2800" kern="1200" dirty="0">
              <a:solidFill>
                <a:schemeClr val="tx1"/>
              </a:solidFill>
              <a:cs typeface="Arial" panose="020B0604020202020204" pitchFamily="34" charset="0"/>
            </a:endParaRPr>
          </a:p>
        </p:txBody>
      </p:sp>
      <p:sp>
        <p:nvSpPr>
          <p:cNvPr id="44" name="Rectangle 43"/>
          <p:cNvSpPr/>
          <p:nvPr/>
        </p:nvSpPr>
        <p:spPr>
          <a:xfrm>
            <a:off x="6130616" y="4062259"/>
            <a:ext cx="4906798" cy="11995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30000"/>
              </a:lnSpc>
              <a:buClrTx/>
              <a:defRPr/>
            </a:pPr>
            <a:r>
              <a:rPr lang="vi-VN" sz="2800" kern="1200" dirty="0">
                <a:solidFill>
                  <a:schemeClr val="tx1"/>
                </a:solidFill>
                <a:cs typeface="Arial" panose="020B0604020202020204" pitchFamily="34" charset="0"/>
              </a:rPr>
              <a:t>D</a:t>
            </a:r>
            <a:r>
              <a:rPr lang="vi-VN" sz="2800" kern="1200">
                <a:solidFill>
                  <a:schemeClr val="tx1"/>
                </a:solidFill>
                <a:cs typeface="Arial" panose="020B0604020202020204" pitchFamily="34" charset="0"/>
              </a:rPr>
              <a:t>. </a:t>
            </a:r>
            <a:r>
              <a:rPr lang="en-US" sz="2800" kern="1200">
                <a:solidFill>
                  <a:schemeClr val="tx1"/>
                </a:solidFill>
                <a:cs typeface="Arial" panose="020B0604020202020204" pitchFamily="34" charset="0"/>
              </a:rPr>
              <a:t>á</a:t>
            </a:r>
            <a:r>
              <a:rPr lang="vi-VN" sz="2800" kern="1200">
                <a:solidFill>
                  <a:schemeClr val="tx1"/>
                </a:solidFill>
                <a:cs typeface="Arial" panose="020B0604020202020204" pitchFamily="34" charset="0"/>
              </a:rPr>
              <a:t>nh </a:t>
            </a:r>
            <a:r>
              <a:rPr lang="vi-VN" sz="2800" kern="1200" dirty="0">
                <a:solidFill>
                  <a:schemeClr val="tx1"/>
                </a:solidFill>
                <a:cs typeface="Arial" panose="020B0604020202020204" pitchFamily="34" charset="0"/>
              </a:rPr>
              <a:t>sáng từ nước truyền </a:t>
            </a:r>
            <a:r>
              <a:rPr lang="vi-VN" sz="2800" kern="1200">
                <a:solidFill>
                  <a:schemeClr val="tx1"/>
                </a:solidFill>
                <a:cs typeface="Arial" panose="020B0604020202020204" pitchFamily="34" charset="0"/>
              </a:rPr>
              <a:t>vào mắt</a:t>
            </a:r>
            <a:r>
              <a:rPr lang="en-US" sz="2800" kern="120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3731" y="2830990"/>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4917" y="4772895"/>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2" y="4679906"/>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94308" y="2781721"/>
            <a:ext cx="804742" cy="643793"/>
          </a:xfrm>
          <a:prstGeom prst="rect">
            <a:avLst/>
          </a:prstGeom>
        </p:spPr>
      </p:pic>
      <p:pic>
        <p:nvPicPr>
          <p:cNvPr id="14" name="Picture 22">
            <a:extLst>
              <a:ext uri="{FF2B5EF4-FFF2-40B4-BE49-F238E27FC236}">
                <a16:creationId xmlns:a16="http://schemas.microsoft.com/office/drawing/2014/main" id="{2734FE66-70A9-EC95-BDEB-9F6951BD30DC}"/>
              </a:ext>
            </a:extLst>
          </p:cNvPr>
          <p:cNvPicPr>
            <a:picLocks noChangeAspect="1"/>
          </p:cNvPicPr>
          <p:nvPr/>
        </p:nvPicPr>
        <p:blipFill>
          <a:blip r:embed="rId18"/>
          <a:srcRect/>
          <a:stretch>
            <a:fillRect/>
          </a:stretch>
        </p:blipFill>
        <p:spPr>
          <a:xfrm>
            <a:off x="8163111" y="5457483"/>
            <a:ext cx="1016000" cy="965200"/>
          </a:xfrm>
          <a:prstGeom prst="rect">
            <a:avLst/>
          </a:prstGeom>
        </p:spPr>
      </p:pic>
      <p:pic>
        <p:nvPicPr>
          <p:cNvPr id="15" name="Picture 14">
            <a:hlinkClick r:id="rId19" action="ppaction://hlinksldjump"/>
            <a:extLst>
              <a:ext uri="{FF2B5EF4-FFF2-40B4-BE49-F238E27FC236}">
                <a16:creationId xmlns:a16="http://schemas.microsoft.com/office/drawing/2014/main" id="{5801EEE0-9079-84D7-E9BD-97773B581E64}"/>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30987ABA-A80A-ABB3-1B9A-E148139FC79B}"/>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115743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20000" fill="hold"/>
                                        <p:tgtEl>
                                          <p:spTgt spid="40"/>
                                        </p:tgtEl>
                                        <p:attrNameLst>
                                          <p:attrName>ppt_x</p:attrName>
                                        </p:attrNameLst>
                                      </p:cBhvr>
                                      <p:tavLst>
                                        <p:tav tm="0">
                                          <p:val>
                                            <p:strVal val="1+#ppt_w/2"/>
                                          </p:val>
                                        </p:tav>
                                        <p:tav tm="100000">
                                          <p:val>
                                            <p:strVal val="#ppt_x"/>
                                          </p:val>
                                        </p:tav>
                                      </p:tavLst>
                                    </p:anim>
                                    <p:anim calcmode="lin" valueType="num">
                                      <p:cBhvr additive="base">
                                        <p:cTn id="37" dur="20000" fill="hold"/>
                                        <p:tgtEl>
                                          <p:spTgt spid="4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20000" fill="hold"/>
                                        <p:tgtEl>
                                          <p:spTgt spid="41"/>
                                        </p:tgtEl>
                                        <p:attrNameLst>
                                          <p:attrName>ppt_x</p:attrName>
                                        </p:attrNameLst>
                                      </p:cBhvr>
                                      <p:tavLst>
                                        <p:tav tm="0">
                                          <p:val>
                                            <p:strVal val="0-#ppt_w/2"/>
                                          </p:val>
                                        </p:tav>
                                        <p:tav tm="100000">
                                          <p:val>
                                            <p:strVal val="#ppt_x"/>
                                          </p:val>
                                        </p:tav>
                                      </p:tavLst>
                                    </p:anim>
                                    <p:anim calcmode="lin" valueType="num">
                                      <p:cBhvr additive="base">
                                        <p:cTn id="41"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FFFF0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Check mark.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00B05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51759721-EA94-2A1B-76A3-B2B5BE93DB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535" y="4002078"/>
            <a:ext cx="1717259" cy="2498658"/>
          </a:xfrm>
          <a:prstGeom prst="rect">
            <a:avLst/>
          </a:prstGeom>
        </p:spPr>
      </p:pic>
      <p:grpSp>
        <p:nvGrpSpPr>
          <p:cNvPr id="3" name="Group 2">
            <a:extLst>
              <a:ext uri="{FF2B5EF4-FFF2-40B4-BE49-F238E27FC236}">
                <a16:creationId xmlns:a16="http://schemas.microsoft.com/office/drawing/2014/main" id="{9B06B22C-7594-119D-6B8B-2051D23C5216}"/>
              </a:ext>
            </a:extLst>
          </p:cNvPr>
          <p:cNvGrpSpPr/>
          <p:nvPr/>
        </p:nvGrpSpPr>
        <p:grpSpPr>
          <a:xfrm>
            <a:off x="-1" y="6028700"/>
            <a:ext cx="12192001" cy="832104"/>
            <a:chOff x="-2222169" y="6025896"/>
            <a:chExt cx="14463783" cy="832104"/>
          </a:xfrm>
        </p:grpSpPr>
        <p:pic>
          <p:nvPicPr>
            <p:cNvPr id="5" name="Picture 16">
              <a:extLst>
                <a:ext uri="{FF2B5EF4-FFF2-40B4-BE49-F238E27FC236}">
                  <a16:creationId xmlns:a16="http://schemas.microsoft.com/office/drawing/2014/main" id="{A2690C8E-0516-D02A-7AFC-BFF51ACE10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26414" y="6025896"/>
              <a:ext cx="7315200" cy="832104"/>
            </a:xfrm>
            <a:prstGeom prst="rect">
              <a:avLst/>
            </a:prstGeom>
          </p:spPr>
        </p:pic>
        <p:pic>
          <p:nvPicPr>
            <p:cNvPr id="6" name="Picture 16">
              <a:extLst>
                <a:ext uri="{FF2B5EF4-FFF2-40B4-BE49-F238E27FC236}">
                  <a16:creationId xmlns:a16="http://schemas.microsoft.com/office/drawing/2014/main" id="{C703EABD-59A3-7192-5CCB-6B349FCE0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2169" y="6025896"/>
              <a:ext cx="7315200" cy="832104"/>
            </a:xfrm>
            <a:prstGeom prst="rect">
              <a:avLst/>
            </a:prstGeom>
          </p:spPr>
        </p:pic>
      </p:grpSp>
      <p:pic>
        <p:nvPicPr>
          <p:cNvPr id="10" name="Picture 12">
            <a:extLst>
              <a:ext uri="{FF2B5EF4-FFF2-40B4-BE49-F238E27FC236}">
                <a16:creationId xmlns:a16="http://schemas.microsoft.com/office/drawing/2014/main" id="{D4C57C10-28E5-59C1-1A21-162D47AF349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09101" y="3790914"/>
            <a:ext cx="2735597" cy="2670938"/>
          </a:xfrm>
          <a:prstGeom prst="rect">
            <a:avLst/>
          </a:prstGeom>
        </p:spPr>
      </p:pic>
      <p:pic>
        <p:nvPicPr>
          <p:cNvPr id="12" name="Picture 8">
            <a:extLst>
              <a:ext uri="{FF2B5EF4-FFF2-40B4-BE49-F238E27FC236}">
                <a16:creationId xmlns:a16="http://schemas.microsoft.com/office/drawing/2014/main" id="{99B79748-8B24-ED57-54A7-6200F95F90C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06394" y="3920308"/>
            <a:ext cx="3980198" cy="2378168"/>
          </a:xfrm>
          <a:prstGeom prst="rect">
            <a:avLst/>
          </a:prstGeom>
        </p:spPr>
      </p:pic>
      <p:pic>
        <p:nvPicPr>
          <p:cNvPr id="13" name="Picture 22">
            <a:extLst>
              <a:ext uri="{FF2B5EF4-FFF2-40B4-BE49-F238E27FC236}">
                <a16:creationId xmlns:a16="http://schemas.microsoft.com/office/drawing/2014/main" id="{82E6EE0D-D04C-C181-C361-796230BB0668}"/>
              </a:ext>
            </a:extLst>
          </p:cNvPr>
          <p:cNvPicPr>
            <a:picLocks noChangeAspect="1"/>
          </p:cNvPicPr>
          <p:nvPr/>
        </p:nvPicPr>
        <p:blipFill>
          <a:blip r:embed="rId15"/>
          <a:srcRect/>
          <a:stretch>
            <a:fillRect/>
          </a:stretch>
        </p:blipFill>
        <p:spPr>
          <a:xfrm>
            <a:off x="8163111" y="5457483"/>
            <a:ext cx="1016000" cy="965200"/>
          </a:xfrm>
          <a:prstGeom prst="rect">
            <a:avLst/>
          </a:prstGeom>
        </p:spPr>
      </p:pic>
      <p:sp>
        <p:nvSpPr>
          <p:cNvPr id="14" name="Cloud 13">
            <a:extLst>
              <a:ext uri="{FF2B5EF4-FFF2-40B4-BE49-F238E27FC236}">
                <a16:creationId xmlns:a16="http://schemas.microsoft.com/office/drawing/2014/main" id="{4ADF0C80-62C4-1B3F-8BFC-6B3456316DAC}"/>
              </a:ext>
            </a:extLst>
          </p:cNvPr>
          <p:cNvSpPr/>
          <p:nvPr/>
        </p:nvSpPr>
        <p:spPr>
          <a:xfrm>
            <a:off x="-706459" y="5440358"/>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1800" kern="1200" dirty="0">
              <a:solidFill>
                <a:prstClr val="white"/>
              </a:solidFill>
              <a:latin typeface="Arial" panose="020B0604020202020204" pitchFamily="34" charset="0"/>
            </a:endParaRPr>
          </a:p>
        </p:txBody>
      </p:sp>
      <p:sp>
        <p:nvSpPr>
          <p:cNvPr id="15" name="Cloud 14">
            <a:extLst>
              <a:ext uri="{FF2B5EF4-FFF2-40B4-BE49-F238E27FC236}">
                <a16:creationId xmlns:a16="http://schemas.microsoft.com/office/drawing/2014/main" id="{061DB2B4-CC02-5A65-D0FD-563B75424371}"/>
              </a:ext>
            </a:extLst>
          </p:cNvPr>
          <p:cNvSpPr/>
          <p:nvPr/>
        </p:nvSpPr>
        <p:spPr>
          <a:xfrm>
            <a:off x="12555471" y="489145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defRPr/>
            </a:pPr>
            <a:endParaRPr lang="vi-VN" sz="2800" kern="1200" dirty="0">
              <a:solidFill>
                <a:schemeClr val="tx1"/>
              </a:solidFill>
              <a:latin typeface="Arial" panose="020B0604020202020204" pitchFamily="34" charset="0"/>
            </a:endParaRPr>
          </a:p>
        </p:txBody>
      </p:sp>
      <p:sp>
        <p:nvSpPr>
          <p:cNvPr id="4" name="Snip Diagonal Corner Rectangle 3"/>
          <p:cNvSpPr/>
          <p:nvPr/>
        </p:nvSpPr>
        <p:spPr>
          <a:xfrm>
            <a:off x="832636" y="3395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defRPr/>
            </a:pPr>
            <a:r>
              <a:rPr lang="en-US" sz="2800" b="1" kern="1200" dirty="0" err="1">
                <a:solidFill>
                  <a:schemeClr val="tx1"/>
                </a:solidFill>
                <a:cs typeface="Arial" panose="020B0604020202020204" pitchFamily="34" charset="0"/>
              </a:rPr>
              <a:t>Câu</a:t>
            </a:r>
            <a:r>
              <a:rPr lang="en-US" sz="2800" b="1" kern="1200" dirty="0">
                <a:solidFill>
                  <a:schemeClr val="tx1"/>
                </a:solidFill>
                <a:cs typeface="Arial" panose="020B0604020202020204" pitchFamily="34" charset="0"/>
              </a:rPr>
              <a:t> </a:t>
            </a:r>
            <a:r>
              <a:rPr lang="vi-VN" sz="2800" b="1" kern="1200" dirty="0">
                <a:solidFill>
                  <a:schemeClr val="tx1"/>
                </a:solidFill>
                <a:cs typeface="Arial" panose="020B0604020202020204" pitchFamily="34" charset="0"/>
              </a:rPr>
              <a:t>5: </a:t>
            </a:r>
            <a:r>
              <a:rPr lang="en-US" sz="2800" kern="1200" dirty="0" err="1">
                <a:solidFill>
                  <a:schemeClr val="tx1"/>
                </a:solidFill>
                <a:cs typeface="Arial" panose="020B0604020202020204" pitchFamily="34" charset="0"/>
              </a:rPr>
              <a:t>Bộ</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phận</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nào</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của</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xe</a:t>
            </a:r>
            <a:r>
              <a:rPr lang="en-US" sz="2800" kern="1200" dirty="0">
                <a:solidFill>
                  <a:schemeClr val="tx1"/>
                </a:solidFill>
                <a:cs typeface="Arial" panose="020B0604020202020204" pitchFamily="34" charset="0"/>
              </a:rPr>
              <a:t> ô </a:t>
            </a:r>
            <a:r>
              <a:rPr lang="en-US" sz="2800" kern="1200" dirty="0" err="1">
                <a:solidFill>
                  <a:schemeClr val="tx1"/>
                </a:solidFill>
                <a:cs typeface="Arial" panose="020B0604020202020204" pitchFamily="34" charset="0"/>
              </a:rPr>
              <a:t>tô</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làm</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bằng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vật</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liệu</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mà</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ánh</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sáng</a:t>
            </a:r>
            <a:r>
              <a:rPr lang="en-US" sz="2800" kern="1200" dirty="0">
                <a:solidFill>
                  <a:schemeClr val="tx1"/>
                </a:solidFill>
                <a:cs typeface="Arial" panose="020B0604020202020204" pitchFamily="34" charset="0"/>
              </a:rPr>
              <a:t> </a:t>
            </a:r>
            <a:r>
              <a:rPr lang="en-US" sz="2800" kern="1200" dirty="0" err="1">
                <a:solidFill>
                  <a:schemeClr val="tx1"/>
                </a:solidFill>
                <a:cs typeface="Arial" panose="020B0604020202020204" pitchFamily="34" charset="0"/>
              </a:rPr>
              <a:t>truyền</a:t>
            </a:r>
            <a:r>
              <a:rPr lang="en-US" sz="2800" kern="1200" dirty="0">
                <a:solidFill>
                  <a:schemeClr val="tx1"/>
                </a:solidFill>
                <a:cs typeface="Arial" panose="020B0604020202020204" pitchFamily="34" charset="0"/>
              </a:rPr>
              <a:t> qua </a:t>
            </a:r>
            <a:r>
              <a:rPr lang="en-US" sz="2800" kern="1200" dirty="0" err="1">
                <a:solidFill>
                  <a:schemeClr val="tx1"/>
                </a:solidFill>
                <a:cs typeface="Arial" panose="020B0604020202020204" pitchFamily="34" charset="0"/>
              </a:rPr>
              <a:t>được</a:t>
            </a:r>
            <a:r>
              <a:rPr lang="en-US" sz="2800" kern="1200" dirty="0">
                <a:solidFill>
                  <a:schemeClr val="tx1"/>
                </a:solidFill>
                <a:cs typeface="Arial" panose="020B0604020202020204" pitchFamily="34" charset="0"/>
              </a:rPr>
              <a:t>?</a:t>
            </a:r>
            <a:endParaRPr lang="vi-VN" sz="2800" kern="1200" dirty="0">
              <a:solidFill>
                <a:schemeClr val="tx1"/>
              </a:solidFill>
              <a:cs typeface="Arial" panose="020B0604020202020204" pitchFamily="34" charset="0"/>
            </a:endParaRPr>
          </a:p>
        </p:txBody>
      </p:sp>
      <p:sp>
        <p:nvSpPr>
          <p:cNvPr id="26" name="Rectangle 25"/>
          <p:cNvSpPr/>
          <p:nvPr/>
        </p:nvSpPr>
        <p:spPr>
          <a:xfrm>
            <a:off x="1110220" y="2089046"/>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A. Cửa kính</a:t>
            </a:r>
          </a:p>
        </p:txBody>
      </p:sp>
      <p:sp>
        <p:nvSpPr>
          <p:cNvPr id="42" name="Rectangle 41"/>
          <p:cNvSpPr/>
          <p:nvPr/>
        </p:nvSpPr>
        <p:spPr>
          <a:xfrm>
            <a:off x="6130616" y="2093235"/>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B. Bánh xe</a:t>
            </a:r>
          </a:p>
        </p:txBody>
      </p:sp>
      <p:sp>
        <p:nvSpPr>
          <p:cNvPr id="43" name="Rectangle 42"/>
          <p:cNvSpPr/>
          <p:nvPr/>
        </p:nvSpPr>
        <p:spPr>
          <a:xfrm>
            <a:off x="1110220" y="3511618"/>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C. Gương chiếu hậu</a:t>
            </a:r>
          </a:p>
        </p:txBody>
      </p:sp>
      <p:sp>
        <p:nvSpPr>
          <p:cNvPr id="44" name="Rectangle 43"/>
          <p:cNvSpPr/>
          <p:nvPr/>
        </p:nvSpPr>
        <p:spPr>
          <a:xfrm>
            <a:off x="6130616" y="3515807"/>
            <a:ext cx="4906798" cy="11978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buClrTx/>
              <a:defRPr/>
            </a:pPr>
            <a:r>
              <a:rPr lang="vi-VN" sz="2800" kern="1200" dirty="0">
                <a:solidFill>
                  <a:schemeClr val="tx1"/>
                </a:solidFill>
              </a:rPr>
              <a:t>D. Khung xe</a:t>
            </a:r>
          </a:p>
        </p:txBody>
      </p:sp>
      <p:pic>
        <p:nvPicPr>
          <p:cNvPr id="47" name="Picture 46"/>
          <p:cNvPicPr>
            <a:picLocks noChangeAspect="1"/>
          </p:cNvPicPr>
          <p:nvPr/>
        </p:nvPicPr>
        <p:blipFill rotWithShape="1">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2343122"/>
            <a:ext cx="885137" cy="708059"/>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748182"/>
            <a:ext cx="804536" cy="704088"/>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2" y="3759780"/>
            <a:ext cx="804742"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2" y="2363092"/>
            <a:ext cx="804742" cy="707197"/>
          </a:xfrm>
          <a:prstGeom prst="rect">
            <a:avLst/>
          </a:prstGeom>
        </p:spPr>
      </p:pic>
      <p:pic>
        <p:nvPicPr>
          <p:cNvPr id="16" name="Picture 15">
            <a:hlinkClick r:id="rId19" action="ppaction://hlinksldjump"/>
            <a:extLst>
              <a:ext uri="{FF2B5EF4-FFF2-40B4-BE49-F238E27FC236}">
                <a16:creationId xmlns:a16="http://schemas.microsoft.com/office/drawing/2014/main" id="{35D09610-58D4-BC47-1B72-CF6AE0519134}"/>
              </a:ext>
            </a:extLst>
          </p:cNvPr>
          <p:cNvPicPr>
            <a:picLocks noChangeAspect="1"/>
          </p:cNvPicPr>
          <p:nvPr/>
        </p:nvPicPr>
        <p:blipFill>
          <a:blip r:embed="rId20"/>
          <a:stretch>
            <a:fillRect/>
          </a:stretch>
        </p:blipFill>
        <p:spPr>
          <a:xfrm>
            <a:off x="10871555" y="5599666"/>
            <a:ext cx="1357477" cy="1258335"/>
          </a:xfrm>
          <a:prstGeom prst="rect">
            <a:avLst/>
          </a:prstGeom>
        </p:spPr>
      </p:pic>
      <p:pic>
        <p:nvPicPr>
          <p:cNvPr id="7" name="Picture 6">
            <a:extLst>
              <a:ext uri="{FF2B5EF4-FFF2-40B4-BE49-F238E27FC236}">
                <a16:creationId xmlns:a16="http://schemas.microsoft.com/office/drawing/2014/main" id="{8AC346F7-7796-3DAC-08C2-F778E2890FD3}"/>
              </a:ext>
            </a:extLst>
          </p:cNvPr>
          <p:cNvPicPr>
            <a:picLocks noChangeAspect="1"/>
          </p:cNvPicPr>
          <p:nvPr/>
        </p:nvPicPr>
        <p:blipFill>
          <a:blip r:embed="rId21"/>
          <a:stretch>
            <a:fillRect/>
          </a:stretch>
        </p:blipFill>
        <p:spPr>
          <a:xfrm>
            <a:off x="-21391" y="989"/>
            <a:ext cx="728919" cy="812800"/>
          </a:xfrm>
          <a:prstGeom prst="rect">
            <a:avLst/>
          </a:prstGeom>
        </p:spPr>
      </p:pic>
    </p:spTree>
    <p:custDataLst>
      <p:tags r:id="rId1"/>
    </p:custDataLst>
    <p:extLst>
      <p:ext uri="{BB962C8B-B14F-4D97-AF65-F5344CB8AC3E}">
        <p14:creationId xmlns:p14="http://schemas.microsoft.com/office/powerpoint/2010/main" val="40195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0000" fill="hold"/>
                                        <p:tgtEl>
                                          <p:spTgt spid="14"/>
                                        </p:tgtEl>
                                        <p:attrNameLst>
                                          <p:attrName>ppt_x</p:attrName>
                                        </p:attrNameLst>
                                      </p:cBhvr>
                                      <p:tavLst>
                                        <p:tav tm="0">
                                          <p:val>
                                            <p:strVal val="1+#ppt_w/2"/>
                                          </p:val>
                                        </p:tav>
                                        <p:tav tm="100000">
                                          <p:val>
                                            <p:strVal val="#ppt_x"/>
                                          </p:val>
                                        </p:tav>
                                      </p:tavLst>
                                    </p:anim>
                                    <p:anim calcmode="lin" valueType="num">
                                      <p:cBhvr additive="base">
                                        <p:cTn id="37" dur="200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20000" fill="hold"/>
                                        <p:tgtEl>
                                          <p:spTgt spid="15"/>
                                        </p:tgtEl>
                                        <p:attrNameLst>
                                          <p:attrName>ppt_x</p:attrName>
                                        </p:attrNameLst>
                                      </p:cBhvr>
                                      <p:tavLst>
                                        <p:tav tm="0">
                                          <p:val>
                                            <p:strVal val="0-#ppt_w/2"/>
                                          </p:val>
                                        </p:tav>
                                        <p:tav tm="100000">
                                          <p:val>
                                            <p:strVal val="#ppt_x"/>
                                          </p:val>
                                        </p:tav>
                                      </p:tavLst>
                                    </p:anim>
                                    <p:anim calcmode="lin" valueType="num">
                                      <p:cBhvr additive="base">
                                        <p:cTn id="41"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6"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43"/>
                                        </p:tgtEl>
                                        <p:attrNameLst>
                                          <p:attrName>fillcolor</p:attrName>
                                        </p:attrNameLst>
                                      </p:cBhvr>
                                      <p:to>
                                        <a:srgbClr val="FFF2CC"/>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250" fill="hold"/>
                                        <p:tgtEl>
                                          <p:spTgt spid="51"/>
                                        </p:tgtEl>
                                        <p:attrNameLst>
                                          <p:attrName>ppt_w</p:attrName>
                                        </p:attrNameLst>
                                      </p:cBhvr>
                                      <p:tavLst>
                                        <p:tav tm="0">
                                          <p:val>
                                            <p:strVal val="4*#ppt_w"/>
                                          </p:val>
                                        </p:tav>
                                        <p:tav tm="100000">
                                          <p:val>
                                            <p:strVal val="#ppt_w"/>
                                          </p:val>
                                        </p:tav>
                                      </p:tavLst>
                                    </p:anim>
                                    <p:anim calcmode="lin" valueType="num">
                                      <p:cBhvr>
                                        <p:cTn id="8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Wrong Buzzer.wav"/>
                                        </p:tgtEl>
                                      </p:cMediaNode>
                                    </p:audio>
                                  </p:subTnLst>
                                </p:cTn>
                              </p:par>
                              <p:par>
                                <p:cTn id="83" presetID="1" presetClass="emph" presetSubtype="2" fill="hold" nodeType="withEffect">
                                  <p:stCondLst>
                                    <p:cond delay="1000"/>
                                  </p:stCondLst>
                                  <p:childTnLst>
                                    <p:animClr clrSpc="rgb" dir="cw">
                                      <p:cBhvr>
                                        <p:cTn id="84" dur="250" fill="hold"/>
                                        <p:tgtEl>
                                          <p:spTgt spid="43"/>
                                        </p:tgtEl>
                                        <p:attrNameLst>
                                          <p:attrName>fillcolor</p:attrName>
                                        </p:attrNameLst>
                                      </p:cBhvr>
                                      <p:to>
                                        <a:srgbClr val="FFFF00"/>
                                      </p:to>
                                    </p:animClr>
                                    <p:set>
                                      <p:cBhvr>
                                        <p:cTn id="85" dur="250" fill="hold"/>
                                        <p:tgtEl>
                                          <p:spTgt spid="43"/>
                                        </p:tgtEl>
                                        <p:attrNameLst>
                                          <p:attrName>fill.type</p:attrName>
                                        </p:attrNameLst>
                                      </p:cBhvr>
                                      <p:to>
                                        <p:strVal val="solid"/>
                                      </p:to>
                                    </p:set>
                                    <p:set>
                                      <p:cBhvr>
                                        <p:cTn id="8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7" restart="whenNotActive" fill="hold" evtFilter="cancelBubble" nodeType="interactiveSeq">
                <p:stCondLst>
                  <p:cond evt="onClick" delay="0">
                    <p:tgtEl>
                      <p:spTgt spid="4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44"/>
                                        </p:tgtEl>
                                        <p:attrNameLst>
                                          <p:attrName>fillcolor</p:attrName>
                                        </p:attrNameLst>
                                      </p:cBhvr>
                                      <p:to>
                                        <a:srgbClr val="FFF2CC"/>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49"/>
                                        </p:tgtEl>
                                        <p:attrNameLst>
                                          <p:attrName>style.visibility</p:attrName>
                                        </p:attrNameLst>
                                      </p:cBhvr>
                                      <p:to>
                                        <p:strVal val="visible"/>
                                      </p:to>
                                    </p:set>
                                    <p:anim calcmode="lin" valueType="num">
                                      <p:cBhvr>
                                        <p:cTn id="96" dur="250" fill="hold"/>
                                        <p:tgtEl>
                                          <p:spTgt spid="49"/>
                                        </p:tgtEl>
                                        <p:attrNameLst>
                                          <p:attrName>ppt_w</p:attrName>
                                        </p:attrNameLst>
                                      </p:cBhvr>
                                      <p:tavLst>
                                        <p:tav tm="0">
                                          <p:val>
                                            <p:strVal val="4*#ppt_w"/>
                                          </p:val>
                                        </p:tav>
                                        <p:tav tm="100000">
                                          <p:val>
                                            <p:strVal val="#ppt_w"/>
                                          </p:val>
                                        </p:tav>
                                      </p:tavLst>
                                    </p:anim>
                                    <p:anim calcmode="lin" valueType="num">
                                      <p:cBhvr>
                                        <p:cTn id="9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6" name="Wrong Buzzer.wav"/>
                                        </p:tgtEl>
                                      </p:cMediaNode>
                                    </p:audio>
                                  </p:subTnLst>
                                </p:cTn>
                              </p:par>
                              <p:par>
                                <p:cTn id="98" presetID="1" presetClass="emph" presetSubtype="2" fill="hold" nodeType="withEffect">
                                  <p:stCondLst>
                                    <p:cond delay="1000"/>
                                  </p:stCondLst>
                                  <p:childTnLst>
                                    <p:animClr clrSpc="rgb" dir="cw">
                                      <p:cBhvr>
                                        <p:cTn id="99" dur="250" fill="hold"/>
                                        <p:tgtEl>
                                          <p:spTgt spid="44"/>
                                        </p:tgtEl>
                                        <p:attrNameLst>
                                          <p:attrName>fillcolor</p:attrName>
                                        </p:attrNameLst>
                                      </p:cBhvr>
                                      <p:to>
                                        <a:srgbClr val="FFFF00"/>
                                      </p:to>
                                    </p:animClr>
                                    <p:set>
                                      <p:cBhvr>
                                        <p:cTn id="100" dur="250" fill="hold"/>
                                        <p:tgtEl>
                                          <p:spTgt spid="44"/>
                                        </p:tgtEl>
                                        <p:attrNameLst>
                                          <p:attrName>fill.type</p:attrName>
                                        </p:attrNameLst>
                                      </p:cBhvr>
                                      <p:to>
                                        <p:strVal val="solid"/>
                                      </p:to>
                                    </p:set>
                                    <p:set>
                                      <p:cBhvr>
                                        <p:cTn id="10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4" grpId="0" animBg="1"/>
      <p:bldP spid="15" grpId="0" animBg="1"/>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71756770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16"/>
          <p:cNvSpPr/>
          <p:nvPr/>
        </p:nvSpPr>
        <p:spPr>
          <a:xfrm>
            <a:off x="743284" y="2112089"/>
            <a:ext cx="4898392" cy="461665"/>
          </a:xfrm>
          <a:prstGeom prst="rect">
            <a:avLst/>
          </a:prstGeom>
        </p:spPr>
        <p:txBody>
          <a:bodyPr wrap="none">
            <a:spAutoFit/>
          </a:bodyPr>
          <a:lstStyle/>
          <a:p>
            <a:pPr defTabSz="609630">
              <a:buClrTx/>
            </a:pPr>
            <a:r>
              <a:rPr lang="en-US" sz="2400" b="1" kern="1200" dirty="0" err="1">
                <a:solidFill>
                  <a:schemeClr val="tx1"/>
                </a:solidFill>
                <a:latin typeface="+mn-lt"/>
                <a:ea typeface="+mn-ea"/>
                <a:cs typeface="Arial" panose="020B0604020202020204" pitchFamily="34" charset="0"/>
              </a:rPr>
              <a:t>Vật</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cho</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ánh</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sáng</a:t>
            </a:r>
            <a:r>
              <a:rPr lang="en-US" sz="2400" b="1" kern="1200" dirty="0">
                <a:solidFill>
                  <a:schemeClr val="tx1"/>
                </a:solidFill>
                <a:latin typeface="+mn-lt"/>
                <a:ea typeface="+mn-ea"/>
                <a:cs typeface="Arial" panose="020B0604020202020204" pitchFamily="34" charset="0"/>
              </a:rPr>
              <a:t> </a:t>
            </a:r>
            <a:r>
              <a:rPr lang="en-US" sz="2400" b="1" kern="1200" dirty="0" err="1">
                <a:solidFill>
                  <a:schemeClr val="tx1"/>
                </a:solidFill>
                <a:latin typeface="+mn-lt"/>
                <a:ea typeface="+mn-ea"/>
                <a:cs typeface="Arial" panose="020B0604020202020204" pitchFamily="34" charset="0"/>
              </a:rPr>
              <a:t>truyền</a:t>
            </a:r>
            <a:r>
              <a:rPr lang="en-US" sz="2400" b="1" kern="1200" dirty="0">
                <a:solidFill>
                  <a:schemeClr val="tx1"/>
                </a:solidFill>
                <a:latin typeface="+mn-lt"/>
                <a:ea typeface="+mn-ea"/>
                <a:cs typeface="Arial" panose="020B0604020202020204" pitchFamily="34" charset="0"/>
              </a:rPr>
              <a:t> qua:</a:t>
            </a:r>
          </a:p>
        </p:txBody>
      </p:sp>
      <p:sp>
        <p:nvSpPr>
          <p:cNvPr id="3" name="Rectangle 2"/>
          <p:cNvSpPr/>
          <p:nvPr/>
        </p:nvSpPr>
        <p:spPr>
          <a:xfrm>
            <a:off x="322443" y="1556144"/>
            <a:ext cx="11703140" cy="461665"/>
          </a:xfrm>
          <a:prstGeom prst="rect">
            <a:avLst/>
          </a:prstGeom>
        </p:spPr>
        <p:txBody>
          <a:bodyPr wrap="none">
            <a:spAutoFit/>
          </a:bodyPr>
          <a:lstStyle/>
          <a:p>
            <a:pPr defTabSz="609630">
              <a:buClrTx/>
            </a:pPr>
            <a:r>
              <a:rPr lang="en-US" sz="2400" b="1" kern="1200" dirty="0">
                <a:solidFill>
                  <a:schemeClr val="tx1"/>
                </a:solidFill>
                <a:latin typeface="+mn-lt"/>
                <a:ea typeface="+mn-ea"/>
                <a:cs typeface="Arial" panose="020B0604020202020204" pitchFamily="34" charset="0"/>
              </a:rPr>
              <a:t>1. </a:t>
            </a:r>
            <a:r>
              <a:rPr lang="en-US" sz="2400" kern="1200" dirty="0" err="1">
                <a:solidFill>
                  <a:schemeClr val="tx1"/>
                </a:solidFill>
                <a:latin typeface="+mn-lt"/>
                <a:ea typeface="+mn-ea"/>
                <a:cs typeface="Arial" panose="020B0604020202020204" pitchFamily="34" charset="0"/>
              </a:rPr>
              <a:t>Kể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thêm</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cho</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và</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cản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a:t>
            </a:r>
          </a:p>
        </p:txBody>
      </p:sp>
      <p:grpSp>
        <p:nvGrpSpPr>
          <p:cNvPr id="9" name="Group 8"/>
          <p:cNvGrpSpPr/>
          <p:nvPr/>
        </p:nvGrpSpPr>
        <p:grpSpPr>
          <a:xfrm>
            <a:off x="1059782" y="2846207"/>
            <a:ext cx="2234899" cy="3537165"/>
            <a:chOff x="1762000" y="4092185"/>
            <a:chExt cx="3352348" cy="530574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837" y="4092185"/>
              <a:ext cx="3114675" cy="4324350"/>
            </a:xfrm>
            <a:prstGeom prst="rect">
              <a:avLst/>
            </a:prstGeom>
          </p:spPr>
        </p:pic>
        <p:sp>
          <p:nvSpPr>
            <p:cNvPr id="8" name="TextBox 7"/>
            <p:cNvSpPr txBox="1"/>
            <p:nvPr/>
          </p:nvSpPr>
          <p:spPr>
            <a:xfrm>
              <a:off x="1762000" y="8705435"/>
              <a:ext cx="3352348"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Cốc thủy tinh</a:t>
              </a:r>
              <a:endParaRPr lang="en-US" sz="2400" kern="1200" dirty="0">
                <a:solidFill>
                  <a:schemeClr val="tx1"/>
                </a:solidFill>
                <a:latin typeface="+mn-lt"/>
                <a:ea typeface="+mn-ea"/>
                <a:cs typeface="Arial" panose="020B0604020202020204" pitchFamily="34" charset="0"/>
              </a:endParaRPr>
            </a:p>
          </p:txBody>
        </p:sp>
      </p:grpSp>
      <p:grpSp>
        <p:nvGrpSpPr>
          <p:cNvPr id="10" name="Group 9"/>
          <p:cNvGrpSpPr/>
          <p:nvPr/>
        </p:nvGrpSpPr>
        <p:grpSpPr>
          <a:xfrm>
            <a:off x="3975089" y="2668034"/>
            <a:ext cx="3759200" cy="4014748"/>
            <a:chOff x="6248400" y="4092185"/>
            <a:chExt cx="5638800" cy="6022122"/>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092185"/>
              <a:ext cx="5638800" cy="4354286"/>
            </a:xfrm>
            <a:prstGeom prst="rect">
              <a:avLst/>
            </a:prstGeom>
          </p:spPr>
        </p:pic>
        <p:sp>
          <p:nvSpPr>
            <p:cNvPr id="14" name="TextBox 13"/>
            <p:cNvSpPr txBox="1"/>
            <p:nvPr/>
          </p:nvSpPr>
          <p:spPr>
            <a:xfrm>
              <a:off x="6835590" y="8416535"/>
              <a:ext cx="4419375" cy="1697772"/>
            </a:xfrm>
            <a:prstGeom prst="rect">
              <a:avLst/>
            </a:prstGeom>
            <a:noFill/>
          </p:spPr>
          <p:txBody>
            <a:bodyPr wrap="square" rtlCol="0">
              <a:spAutoFit/>
            </a:bodyPr>
            <a:lstStyle/>
            <a:p>
              <a:pPr algn="ctr" defTabSz="609630">
                <a:lnSpc>
                  <a:spcPct val="150000"/>
                </a:lnSpc>
                <a:buClrTx/>
              </a:pPr>
              <a:r>
                <a:rPr lang="vi-VN" sz="2400" kern="1200" dirty="0">
                  <a:solidFill>
                    <a:schemeClr val="tx1"/>
                  </a:solidFill>
                  <a:latin typeface="+mn-lt"/>
                  <a:ea typeface="+mn-ea"/>
                  <a:cs typeface="Arial" panose="020B0604020202020204" pitchFamily="34" charset="0"/>
                </a:rPr>
                <a:t>Cửa sổ bằng kính trong suốt</a:t>
              </a:r>
              <a:endParaRPr lang="en-US" sz="2400" kern="1200" dirty="0">
                <a:solidFill>
                  <a:schemeClr val="tx1"/>
                </a:solidFill>
                <a:latin typeface="+mn-lt"/>
                <a:ea typeface="+mn-ea"/>
                <a:cs typeface="Arial" panose="020B0604020202020204" pitchFamily="34" charset="0"/>
              </a:endParaRPr>
            </a:p>
          </p:txBody>
        </p:sp>
      </p:grpSp>
      <p:grpSp>
        <p:nvGrpSpPr>
          <p:cNvPr id="15" name="Group 14"/>
          <p:cNvGrpSpPr/>
          <p:nvPr/>
        </p:nvGrpSpPr>
        <p:grpSpPr>
          <a:xfrm>
            <a:off x="8210142" y="2599417"/>
            <a:ext cx="3531661" cy="3922019"/>
            <a:chOff x="12664683" y="3405508"/>
            <a:chExt cx="5297491" cy="5883028"/>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4683" y="3405508"/>
              <a:ext cx="5297491" cy="5297491"/>
            </a:xfrm>
            <a:prstGeom prst="rect">
              <a:avLst/>
            </a:prstGeom>
          </p:spPr>
        </p:pic>
        <p:sp>
          <p:nvSpPr>
            <p:cNvPr id="16" name="TextBox 15"/>
            <p:cNvSpPr txBox="1"/>
            <p:nvPr/>
          </p:nvSpPr>
          <p:spPr>
            <a:xfrm>
              <a:off x="12729543" y="8596039"/>
              <a:ext cx="5085535" cy="692497"/>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Chai nhựa trong suốt</a:t>
              </a:r>
              <a:endParaRPr lang="en-US" sz="2400" kern="1200" dirty="0">
                <a:solidFill>
                  <a:schemeClr val="tx1"/>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9741947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Freeform 16"/>
          <p:cNvSpPr/>
          <p:nvPr/>
        </p:nvSpPr>
        <p:spPr>
          <a:xfrm flipH="1">
            <a:off x="-152400" y="5562600"/>
            <a:ext cx="1791368" cy="820772"/>
          </a:xfrm>
          <a:custGeom>
            <a:avLst/>
            <a:gdLst/>
            <a:ahLst/>
            <a:cxnLst/>
            <a:rect l="l" t="t" r="r" b="b"/>
            <a:pathLst>
              <a:path w="2687052" h="1231158">
                <a:moveTo>
                  <a:pt x="2687052" y="0"/>
                </a:moveTo>
                <a:lnTo>
                  <a:pt x="0" y="0"/>
                </a:lnTo>
                <a:lnTo>
                  <a:pt x="0" y="1231158"/>
                </a:lnTo>
                <a:lnTo>
                  <a:pt x="2687052" y="1231158"/>
                </a:lnTo>
                <a:lnTo>
                  <a:pt x="268705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schemeClr val="tx1"/>
              </a:solidFill>
              <a:latin typeface="Calibri"/>
              <a:ea typeface="+mn-ea"/>
              <a:cs typeface="+mn-cs"/>
            </a:endParaRPr>
          </a:p>
        </p:txBody>
      </p:sp>
      <p:sp>
        <p:nvSpPr>
          <p:cNvPr id="17" name="Rectangle 16"/>
          <p:cNvSpPr/>
          <p:nvPr/>
        </p:nvSpPr>
        <p:spPr>
          <a:xfrm>
            <a:off x="682949" y="2151185"/>
            <a:ext cx="3103735" cy="461665"/>
          </a:xfrm>
          <a:prstGeom prst="rect">
            <a:avLst/>
          </a:prstGeom>
        </p:spPr>
        <p:txBody>
          <a:bodyPr wrap="none">
            <a:spAutoFit/>
          </a:bodyPr>
          <a:lstStyle/>
          <a:p>
            <a:pPr defTabSz="609630">
              <a:buClrTx/>
            </a:pPr>
            <a:r>
              <a:rPr lang="en-US" sz="2400" b="1" kern="1200" dirty="0" err="1">
                <a:solidFill>
                  <a:schemeClr val="tx1"/>
                </a:solidFill>
                <a:latin typeface="+mn-lt"/>
                <a:ea typeface="+mn-ea"/>
                <a:cs typeface="Arial" panose="020B0604020202020204" pitchFamily="34" charset="0"/>
              </a:rPr>
              <a:t>Vật</a:t>
            </a:r>
            <a:r>
              <a:rPr lang="en-US" sz="2400" b="1" kern="1200" dirty="0">
                <a:solidFill>
                  <a:schemeClr val="tx1"/>
                </a:solidFill>
                <a:latin typeface="+mn-lt"/>
                <a:ea typeface="+mn-ea"/>
                <a:cs typeface="Arial" panose="020B0604020202020204" pitchFamily="34" charset="0"/>
              </a:rPr>
              <a:t> </a:t>
            </a:r>
            <a:r>
              <a:rPr lang="vi-VN" sz="2400" b="1" kern="1200" dirty="0">
                <a:solidFill>
                  <a:schemeClr val="tx1"/>
                </a:solidFill>
                <a:latin typeface="+mn-lt"/>
                <a:ea typeface="+mn-ea"/>
                <a:cs typeface="Arial" panose="020B0604020202020204" pitchFamily="34" charset="0"/>
              </a:rPr>
              <a:t>cản ánh sáng</a:t>
            </a:r>
            <a:r>
              <a:rPr lang="en-US" sz="2400" b="1" kern="1200" dirty="0">
                <a:solidFill>
                  <a:schemeClr val="tx1"/>
                </a:solidFill>
                <a:latin typeface="+mn-lt"/>
                <a:ea typeface="+mn-ea"/>
                <a:cs typeface="Arial" panose="020B0604020202020204" pitchFamily="34" charset="0"/>
              </a:rPr>
              <a:t>:</a:t>
            </a:r>
          </a:p>
        </p:txBody>
      </p:sp>
      <p:sp>
        <p:nvSpPr>
          <p:cNvPr id="3" name="Rectangle 2"/>
          <p:cNvSpPr/>
          <p:nvPr/>
        </p:nvSpPr>
        <p:spPr>
          <a:xfrm>
            <a:off x="296209" y="1581340"/>
            <a:ext cx="11703140" cy="461665"/>
          </a:xfrm>
          <a:prstGeom prst="rect">
            <a:avLst/>
          </a:prstGeom>
        </p:spPr>
        <p:txBody>
          <a:bodyPr wrap="none">
            <a:spAutoFit/>
          </a:bodyPr>
          <a:lstStyle/>
          <a:p>
            <a:pPr defTabSz="609630">
              <a:buClrTx/>
            </a:pPr>
            <a:r>
              <a:rPr lang="en-US" sz="2400" b="1" kern="1200" dirty="0">
                <a:solidFill>
                  <a:schemeClr val="tx1"/>
                </a:solidFill>
                <a:latin typeface="+mn-lt"/>
                <a:ea typeface="+mn-ea"/>
                <a:cs typeface="Arial" panose="020B0604020202020204" pitchFamily="34" charset="0"/>
              </a:rPr>
              <a:t>1. </a:t>
            </a:r>
            <a:r>
              <a:rPr lang="en-US" sz="2400" kern="1200" dirty="0" err="1">
                <a:solidFill>
                  <a:schemeClr val="tx1"/>
                </a:solidFill>
                <a:latin typeface="+mn-lt"/>
                <a:ea typeface="+mn-ea"/>
                <a:cs typeface="Arial" panose="020B0604020202020204" pitchFamily="34" charset="0"/>
              </a:rPr>
              <a:t>Kể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thêm</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cho</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và</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một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số</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cản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a:t>
            </a:r>
          </a:p>
        </p:txBody>
      </p:sp>
      <p:grpSp>
        <p:nvGrpSpPr>
          <p:cNvPr id="22" name="Group 21"/>
          <p:cNvGrpSpPr/>
          <p:nvPr/>
        </p:nvGrpSpPr>
        <p:grpSpPr>
          <a:xfrm>
            <a:off x="807257" y="2795819"/>
            <a:ext cx="3131827" cy="3430979"/>
            <a:chOff x="1198821" y="4120170"/>
            <a:chExt cx="4697740" cy="5146468"/>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9427" y="4120170"/>
              <a:ext cx="4348534" cy="4348534"/>
            </a:xfrm>
            <a:prstGeom prst="rect">
              <a:avLst/>
            </a:prstGeom>
          </p:spPr>
        </p:pic>
        <p:sp>
          <p:nvSpPr>
            <p:cNvPr id="21" name="TextBox 20"/>
            <p:cNvSpPr txBox="1"/>
            <p:nvPr/>
          </p:nvSpPr>
          <p:spPr>
            <a:xfrm>
              <a:off x="1198821" y="8574140"/>
              <a:ext cx="4697740"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Khúc gỗ</a:t>
              </a:r>
              <a:endParaRPr lang="en-US" sz="2400" kern="1200" dirty="0">
                <a:solidFill>
                  <a:schemeClr val="tx1"/>
                </a:solidFill>
                <a:latin typeface="+mn-lt"/>
                <a:ea typeface="+mn-ea"/>
                <a:cs typeface="Arial" panose="020B0604020202020204" pitchFamily="34" charset="0"/>
              </a:endParaRPr>
            </a:p>
          </p:txBody>
        </p:sp>
      </p:grpSp>
      <p:grpSp>
        <p:nvGrpSpPr>
          <p:cNvPr id="24" name="Group 23"/>
          <p:cNvGrpSpPr/>
          <p:nvPr/>
        </p:nvGrpSpPr>
        <p:grpSpPr>
          <a:xfrm>
            <a:off x="4115779" y="2199579"/>
            <a:ext cx="4064000" cy="4094779"/>
            <a:chOff x="6041056" y="3203531"/>
            <a:chExt cx="6096000" cy="6142168"/>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056" y="3203531"/>
              <a:ext cx="6096000" cy="6096000"/>
            </a:xfrm>
            <a:prstGeom prst="rect">
              <a:avLst/>
            </a:prstGeom>
          </p:spPr>
        </p:pic>
        <p:sp>
          <p:nvSpPr>
            <p:cNvPr id="23" name="TextBox 22"/>
            <p:cNvSpPr txBox="1"/>
            <p:nvPr/>
          </p:nvSpPr>
          <p:spPr>
            <a:xfrm>
              <a:off x="6886825" y="8653201"/>
              <a:ext cx="4697741"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Cặp sách</a:t>
              </a:r>
              <a:endParaRPr lang="en-US" sz="2400" kern="1200" dirty="0">
                <a:solidFill>
                  <a:schemeClr val="tx1"/>
                </a:solidFill>
                <a:latin typeface="+mn-lt"/>
                <a:ea typeface="+mn-ea"/>
                <a:cs typeface="Arial" panose="020B0604020202020204" pitchFamily="34" charset="0"/>
              </a:endParaRPr>
            </a:p>
          </p:txBody>
        </p:sp>
      </p:grpSp>
      <p:grpSp>
        <p:nvGrpSpPr>
          <p:cNvPr id="26" name="Group 25"/>
          <p:cNvGrpSpPr/>
          <p:nvPr/>
        </p:nvGrpSpPr>
        <p:grpSpPr>
          <a:xfrm>
            <a:off x="8428334" y="3182696"/>
            <a:ext cx="3131827" cy="3040279"/>
            <a:chOff x="12630436" y="4700485"/>
            <a:chExt cx="4697740" cy="4560419"/>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09425" y="4700485"/>
              <a:ext cx="3643415" cy="3643415"/>
            </a:xfrm>
            <a:prstGeom prst="rect">
              <a:avLst/>
            </a:prstGeom>
          </p:spPr>
        </p:pic>
        <p:sp>
          <p:nvSpPr>
            <p:cNvPr id="25" name="TextBox 24"/>
            <p:cNvSpPr txBox="1"/>
            <p:nvPr/>
          </p:nvSpPr>
          <p:spPr>
            <a:xfrm>
              <a:off x="12630436" y="8568406"/>
              <a:ext cx="4697740" cy="692498"/>
            </a:xfrm>
            <a:prstGeom prst="rect">
              <a:avLst/>
            </a:prstGeom>
            <a:noFill/>
          </p:spPr>
          <p:txBody>
            <a:bodyPr wrap="square" rtlCol="0">
              <a:spAutoFit/>
            </a:bodyPr>
            <a:lstStyle/>
            <a:p>
              <a:pPr algn="ctr" defTabSz="609630">
                <a:buClrTx/>
              </a:pPr>
              <a:r>
                <a:rPr lang="vi-VN" sz="2400" kern="1200" dirty="0">
                  <a:solidFill>
                    <a:schemeClr val="tx1"/>
                  </a:solidFill>
                  <a:latin typeface="+mn-lt"/>
                  <a:ea typeface="+mn-ea"/>
                  <a:cs typeface="Arial" panose="020B0604020202020204" pitchFamily="34" charset="0"/>
                </a:rPr>
                <a:t>Chậu sứ</a:t>
              </a:r>
              <a:endParaRPr lang="en-US" sz="2400" kern="1200" dirty="0">
                <a:solidFill>
                  <a:schemeClr val="tx1"/>
                </a:solidFill>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59687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22215" y="1415582"/>
            <a:ext cx="9601200" cy="1675843"/>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n-lt"/>
                <a:ea typeface="+mn-ea"/>
                <a:cs typeface="Arial" panose="020B0604020202020204" pitchFamily="34" charset="0"/>
              </a:rPr>
              <a:t>2. </a:t>
            </a:r>
            <a:r>
              <a:rPr lang="vi-VN" sz="2400" kern="1200" dirty="0">
                <a:solidFill>
                  <a:schemeClr val="tx1"/>
                </a:solidFill>
                <a:latin typeface="+mn-lt"/>
                <a:ea typeface="+mn-ea"/>
                <a:cs typeface="Arial" panose="020B0604020202020204" pitchFamily="34" charset="0"/>
              </a:rPr>
              <a:t>Quan sát các vật trong mỗi hình dưới đây, nêu tên bộ phận của vật cho ánh sáng truyền qua. Vì sao các bộ phận đó phải làm bằng vật liệu mà ánh sáng truyền qua được?</a:t>
            </a:r>
            <a:endParaRPr lang="en-US" sz="2400" kern="1200" dirty="0">
              <a:solidFill>
                <a:schemeClr val="tx1"/>
              </a:solidFill>
              <a:latin typeface="+mn-lt"/>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215" y="3213912"/>
            <a:ext cx="9601200" cy="198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476488" y="5435228"/>
            <a:ext cx="2587057" cy="1121846"/>
          </a:xfrm>
          <a:prstGeom prst="rect">
            <a:avLst/>
          </a:prstGeom>
        </p:spPr>
        <p:txBody>
          <a:bodyPr wrap="square">
            <a:spAutoFit/>
          </a:bodyPr>
          <a:lstStyle/>
          <a:p>
            <a:pPr algn="ctr" defTabSz="609630">
              <a:lnSpc>
                <a:spcPct val="150000"/>
              </a:lnSpc>
              <a:buClrTx/>
            </a:pPr>
            <a:r>
              <a:rPr lang="en-US" sz="2400" kern="1200" dirty="0" err="1">
                <a:solidFill>
                  <a:schemeClr val="tx1"/>
                </a:solidFill>
                <a:latin typeface="+mn-lt"/>
                <a:ea typeface="+mn-ea"/>
                <a:cs typeface="Arial" panose="020B0604020202020204" pitchFamily="34" charset="0"/>
              </a:rPr>
              <a:t>Vỏ</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thủy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tinh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bóng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đèn</a:t>
            </a:r>
            <a:r>
              <a:rPr lang="en-US" sz="2400" kern="1200" dirty="0">
                <a:solidFill>
                  <a:schemeClr val="tx1"/>
                </a:solidFill>
                <a:latin typeface="+mn-lt"/>
                <a:ea typeface="+mn-ea"/>
                <a:cs typeface="Arial" panose="020B0604020202020204" pitchFamily="34" charset="0"/>
              </a:rPr>
              <a:t> pin</a:t>
            </a:r>
          </a:p>
        </p:txBody>
      </p:sp>
      <p:cxnSp>
        <p:nvCxnSpPr>
          <p:cNvPr id="10" name="Straight Arrow Connector 9"/>
          <p:cNvCxnSpPr/>
          <p:nvPr/>
        </p:nvCxnSpPr>
        <p:spPr>
          <a:xfrm>
            <a:off x="27432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928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36117" y="5807574"/>
            <a:ext cx="2821606"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đồng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hồ</a:t>
            </a:r>
            <a:endParaRPr lang="en-US" sz="2400" kern="1200" dirty="0">
              <a:solidFill>
                <a:schemeClr val="tx1"/>
              </a:solidFill>
              <a:latin typeface="+mn-lt"/>
              <a:ea typeface="+mn-ea"/>
              <a:cs typeface="Arial" panose="020B0604020202020204" pitchFamily="34" charset="0"/>
            </a:endParaRPr>
          </a:p>
        </p:txBody>
      </p:sp>
      <p:cxnSp>
        <p:nvCxnSpPr>
          <p:cNvPr id="28" name="Straight Arrow Connector 27"/>
          <p:cNvCxnSpPr/>
          <p:nvPr/>
        </p:nvCxnSpPr>
        <p:spPr>
          <a:xfrm>
            <a:off x="9257499" y="4808572"/>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978729" y="5811247"/>
            <a:ext cx="2561342"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vi-VN" sz="2400" kern="1200" dirty="0">
                <a:solidFill>
                  <a:schemeClr val="tx1"/>
                </a:solidFill>
                <a:latin typeface="+mn-lt"/>
                <a:ea typeface="+mn-ea"/>
                <a:cs typeface="Arial" panose="020B0604020202020204" pitchFamily="34" charset="0"/>
              </a:rPr>
              <a:t>xe ô tô</a:t>
            </a:r>
            <a:endParaRPr lang="en-US" sz="2400" kern="1200" dirty="0">
              <a:solidFill>
                <a:schemeClr val="tx1"/>
              </a:solidFill>
              <a:latin typeface="+mn-lt"/>
              <a:ea typeface="+mn-ea"/>
              <a:cs typeface="Arial" panose="020B0604020202020204" pitchFamily="34" charset="0"/>
            </a:endParaRPr>
          </a:p>
        </p:txBody>
      </p:sp>
      <p:pic>
        <p:nvPicPr>
          <p:cNvPr id="14" name="Picture 13"/>
          <p:cNvPicPr>
            <a:picLocks noChangeAspect="1"/>
          </p:cNvPicPr>
          <p:nvPr/>
        </p:nvPicPr>
        <p:blipFill>
          <a:blip r:embed="rId5"/>
          <a:stretch>
            <a:fillRect/>
          </a:stretch>
        </p:blipFill>
        <p:spPr>
          <a:xfrm>
            <a:off x="0" y="1513475"/>
            <a:ext cx="1007959" cy="1052667"/>
          </a:xfrm>
          <a:prstGeom prst="rect">
            <a:avLst/>
          </a:prstGeom>
        </p:spPr>
      </p:pic>
    </p:spTree>
    <p:custDataLst>
      <p:tags r:id="rId1"/>
    </p:custDataLst>
    <p:extLst>
      <p:ext uri="{BB962C8B-B14F-4D97-AF65-F5344CB8AC3E}">
        <p14:creationId xmlns:p14="http://schemas.microsoft.com/office/powerpoint/2010/main" val="606221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Freeform 16"/>
          <p:cNvSpPr/>
          <p:nvPr/>
        </p:nvSpPr>
        <p:spPr>
          <a:xfrm flipH="1">
            <a:off x="-152400" y="5562600"/>
            <a:ext cx="1791368" cy="820772"/>
          </a:xfrm>
          <a:custGeom>
            <a:avLst/>
            <a:gdLst/>
            <a:ahLst/>
            <a:cxnLst/>
            <a:rect l="l" t="t" r="r" b="b"/>
            <a:pathLst>
              <a:path w="2687052" h="1231158">
                <a:moveTo>
                  <a:pt x="2687052" y="0"/>
                </a:moveTo>
                <a:lnTo>
                  <a:pt x="0" y="0"/>
                </a:lnTo>
                <a:lnTo>
                  <a:pt x="0" y="1231158"/>
                </a:lnTo>
                <a:lnTo>
                  <a:pt x="2687052" y="1231158"/>
                </a:lnTo>
                <a:lnTo>
                  <a:pt x="268705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pPr>
            <a:endParaRPr lang="en-US" sz="1200" kern="1200" dirty="0">
              <a:solidFill>
                <a:schemeClr val="tx1"/>
              </a:solidFill>
              <a:latin typeface="Calibri"/>
              <a:ea typeface="+mn-ea"/>
              <a:cs typeface="+mn-cs"/>
            </a:endParaRPr>
          </a:p>
        </p:txBody>
      </p:sp>
      <p:sp>
        <p:nvSpPr>
          <p:cNvPr id="4" name="Rectangle 3"/>
          <p:cNvSpPr/>
          <p:nvPr/>
        </p:nvSpPr>
        <p:spPr>
          <a:xfrm>
            <a:off x="1295399" y="1505663"/>
            <a:ext cx="9601200" cy="1675843"/>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n-lt"/>
                <a:ea typeface="+mn-ea"/>
                <a:cs typeface="Arial" panose="020B0604020202020204" pitchFamily="34" charset="0"/>
              </a:rPr>
              <a:t>Giải thích: </a:t>
            </a:r>
            <a:r>
              <a:rPr lang="en-US" sz="2400" kern="1200" dirty="0" err="1">
                <a:solidFill>
                  <a:schemeClr val="tx1"/>
                </a:solidFill>
                <a:latin typeface="+mn-lt"/>
                <a:ea typeface="+mn-ea"/>
                <a:cs typeface="Arial" panose="020B0604020202020204" pitchFamily="34" charset="0"/>
              </a:rPr>
              <a:t>Khi</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làm</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bằng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liệu</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mà</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được</a:t>
            </a:r>
            <a:r>
              <a:rPr lang="vi-VN" sz="2400" kern="1200" dirty="0">
                <a:solidFill>
                  <a:schemeClr val="tx1"/>
                </a:solidFill>
                <a:latin typeface="+mn-lt"/>
                <a:ea typeface="+mn-ea"/>
                <a:cs typeface="Arial" panose="020B0604020202020204" pitchFamily="34" charset="0"/>
              </a:rPr>
              <a: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mắt</a:t>
            </a:r>
            <a:r>
              <a:rPr lang="en-US" sz="2400" kern="1200" dirty="0">
                <a:solidFill>
                  <a:schemeClr val="tx1"/>
                </a:solidFill>
                <a:latin typeface="+mn-lt"/>
                <a:ea typeface="+mn-ea"/>
                <a:cs typeface="Arial" panose="020B0604020202020204" pitchFamily="34" charset="0"/>
              </a:rPr>
              <a:t> ta </a:t>
            </a:r>
            <a:r>
              <a:rPr lang="en-US" sz="2400" kern="1200" dirty="0" err="1">
                <a:solidFill>
                  <a:schemeClr val="tx1"/>
                </a:solidFill>
                <a:latin typeface="+mn-lt"/>
                <a:ea typeface="+mn-ea"/>
                <a:cs typeface="Arial" panose="020B0604020202020204" pitchFamily="34" charset="0"/>
              </a:rPr>
              <a:t>mới</a:t>
            </a:r>
            <a:r>
              <a:rPr lang="vi-VN" sz="2400" kern="1200" dirty="0">
                <a:solidFill>
                  <a:schemeClr val="tx1"/>
                </a:solidFill>
                <a:latin typeface="+mn-lt"/>
                <a:ea typeface="+mn-ea"/>
                <a:cs typeface="Arial" panose="020B0604020202020204" pitchFamily="34" charset="0"/>
              </a:rPr>
              <a:t> có thể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nhìn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thấy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vi-VN"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còn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không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thì</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sẽ</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không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nhìn</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thấy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được</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vật</a:t>
            </a:r>
            <a:r>
              <a:rPr lang="en-US" sz="2400" kern="1200" dirty="0">
                <a:solidFill>
                  <a:schemeClr val="tx1"/>
                </a:solidFill>
                <a:latin typeface="+mn-lt"/>
                <a:ea typeface="+mn-ea"/>
                <a:cs typeface="Arial" panose="020B0604020202020204" pitchFamily="34" charset="0"/>
              </a:rPr>
              <a: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399" y="3274350"/>
            <a:ext cx="9601200" cy="198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449672" y="5435228"/>
            <a:ext cx="2587057" cy="1121846"/>
          </a:xfrm>
          <a:prstGeom prst="rect">
            <a:avLst/>
          </a:prstGeom>
        </p:spPr>
        <p:txBody>
          <a:bodyPr wrap="square">
            <a:spAutoFit/>
          </a:bodyPr>
          <a:lstStyle/>
          <a:p>
            <a:pPr algn="ctr" defTabSz="609630">
              <a:lnSpc>
                <a:spcPct val="150000"/>
              </a:lnSpc>
              <a:buClrTx/>
            </a:pPr>
            <a:r>
              <a:rPr lang="en-US" sz="2400" kern="1200" dirty="0" err="1">
                <a:solidFill>
                  <a:schemeClr val="tx1"/>
                </a:solidFill>
                <a:latin typeface="+mn-lt"/>
                <a:ea typeface="+mn-ea"/>
                <a:cs typeface="Arial" panose="020B0604020202020204" pitchFamily="34" charset="0"/>
              </a:rPr>
              <a:t>Vỏ</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thủy</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tinh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bóng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đèn</a:t>
            </a:r>
            <a:r>
              <a:rPr lang="en-US" sz="2400" kern="1200" dirty="0">
                <a:solidFill>
                  <a:schemeClr val="tx1"/>
                </a:solidFill>
                <a:latin typeface="+mn-lt"/>
                <a:ea typeface="+mn-ea"/>
                <a:cs typeface="Arial" panose="020B0604020202020204" pitchFamily="34" charset="0"/>
              </a:rPr>
              <a:t> pin</a:t>
            </a:r>
          </a:p>
        </p:txBody>
      </p:sp>
      <p:cxnSp>
        <p:nvCxnSpPr>
          <p:cNvPr id="10" name="Straight Arrow Connector 9"/>
          <p:cNvCxnSpPr/>
          <p:nvPr/>
        </p:nvCxnSpPr>
        <p:spPr>
          <a:xfrm>
            <a:off x="27432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92800" y="48006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09301" y="5807574"/>
            <a:ext cx="2821606"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đồng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hồ</a:t>
            </a:r>
            <a:endParaRPr lang="en-US" sz="2400" kern="1200" dirty="0">
              <a:solidFill>
                <a:schemeClr val="tx1"/>
              </a:solidFill>
              <a:latin typeface="+mn-lt"/>
              <a:ea typeface="+mn-ea"/>
              <a:cs typeface="Arial" panose="020B0604020202020204" pitchFamily="34" charset="0"/>
            </a:endParaRPr>
          </a:p>
        </p:txBody>
      </p:sp>
      <p:cxnSp>
        <p:nvCxnSpPr>
          <p:cNvPr id="28" name="Straight Arrow Connector 27"/>
          <p:cNvCxnSpPr/>
          <p:nvPr/>
        </p:nvCxnSpPr>
        <p:spPr>
          <a:xfrm>
            <a:off x="9257499" y="4808572"/>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978729" y="5811247"/>
            <a:ext cx="2561342"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kính</a:t>
            </a:r>
            <a:r>
              <a:rPr lang="en-US" sz="2400" kern="1200" dirty="0">
                <a:solidFill>
                  <a:schemeClr val="tx1"/>
                </a:solidFill>
                <a:latin typeface="+mn-lt"/>
                <a:ea typeface="+mn-ea"/>
                <a:cs typeface="Arial" panose="020B0604020202020204" pitchFamily="34" charset="0"/>
              </a:rPr>
              <a:t> </a:t>
            </a:r>
            <a:r>
              <a:rPr lang="vi-VN" sz="2400" kern="1200" dirty="0">
                <a:solidFill>
                  <a:schemeClr val="tx1"/>
                </a:solidFill>
                <a:latin typeface="+mn-lt"/>
                <a:ea typeface="+mn-ea"/>
                <a:cs typeface="Arial" panose="020B0604020202020204" pitchFamily="34" charset="0"/>
              </a:rPr>
              <a:t>xe ô tô</a:t>
            </a:r>
            <a:endParaRPr lang="en-US" sz="2400" kern="1200" dirty="0">
              <a:solidFill>
                <a:schemeClr val="tx1"/>
              </a:solidFill>
              <a:latin typeface="+mn-lt"/>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0" y="1678331"/>
            <a:ext cx="1007959" cy="1052667"/>
          </a:xfrm>
          <a:prstGeom prst="rect">
            <a:avLst/>
          </a:prstGeom>
        </p:spPr>
      </p:pic>
    </p:spTree>
    <p:custDataLst>
      <p:tags r:id="rId1"/>
    </p:custDataLst>
    <p:extLst>
      <p:ext uri="{BB962C8B-B14F-4D97-AF65-F5344CB8AC3E}">
        <p14:creationId xmlns:p14="http://schemas.microsoft.com/office/powerpoint/2010/main" val="117441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09083" y="1426150"/>
            <a:ext cx="9982199" cy="1121846"/>
          </a:xfrm>
          <a:prstGeom prst="rect">
            <a:avLst/>
          </a:prstGeom>
        </p:spPr>
        <p:txBody>
          <a:bodyPr wrap="square">
            <a:spAutoFit/>
          </a:bodyPr>
          <a:lstStyle/>
          <a:p>
            <a:pPr defTabSz="609630">
              <a:lnSpc>
                <a:spcPct val="150000"/>
              </a:lnSpc>
              <a:buClrTx/>
            </a:pPr>
            <a:r>
              <a:rPr lang="nl-NL" sz="2400" b="1" kern="1200" dirty="0">
                <a:solidFill>
                  <a:schemeClr val="tx1"/>
                </a:solidFill>
                <a:latin typeface="+mn-lt"/>
                <a:ea typeface="+mn-ea"/>
                <a:cs typeface="Arial" panose="020B0604020202020204" pitchFamily="34" charset="0"/>
              </a:rPr>
              <a:t>3. </a:t>
            </a:r>
            <a:r>
              <a:rPr lang="nl-NL" sz="2400" kern="1200" dirty="0">
                <a:solidFill>
                  <a:schemeClr val="tx1"/>
                </a:solidFill>
                <a:latin typeface="+mn-lt"/>
                <a:ea typeface="+mn-ea"/>
                <a:cs typeface="Arial" panose="020B0604020202020204" pitchFamily="34" charset="0"/>
              </a:rPr>
              <a:t>Dựa vào các hình dưới đây, cho biết không khí xung quanh ta có cho ánh sáng truyền qua không? </a:t>
            </a:r>
            <a:endParaRPr lang="en-US" sz="2400" kern="1200" dirty="0">
              <a:solidFill>
                <a:schemeClr val="tx1"/>
              </a:solidFill>
              <a:latin typeface="+mn-lt"/>
              <a:ea typeface="+mn-ea"/>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083" y="2846651"/>
            <a:ext cx="9973833" cy="2678355"/>
          </a:xfrm>
          <a:prstGeom prst="rect">
            <a:avLst/>
          </a:prstGeom>
        </p:spPr>
      </p:pic>
      <p:sp>
        <p:nvSpPr>
          <p:cNvPr id="15" name="Rectangle 14"/>
          <p:cNvSpPr/>
          <p:nvPr/>
        </p:nvSpPr>
        <p:spPr>
          <a:xfrm>
            <a:off x="2829676" y="5880606"/>
            <a:ext cx="7961731" cy="461665"/>
          </a:xfrm>
          <a:prstGeom prst="rect">
            <a:avLst/>
          </a:prstGeom>
        </p:spPr>
        <p:txBody>
          <a:bodyPr wrap="none">
            <a:spAutoFit/>
          </a:bodyPr>
          <a:lstStyle/>
          <a:p>
            <a:pPr defTabSz="609630">
              <a:buClrTx/>
            </a:pPr>
            <a:r>
              <a:rPr lang="en-US" sz="2400" kern="1200" dirty="0" err="1">
                <a:solidFill>
                  <a:schemeClr val="tx1"/>
                </a:solidFill>
                <a:latin typeface="+mn-lt"/>
                <a:ea typeface="+mn-ea"/>
                <a:cs typeface="Arial" panose="020B0604020202020204" pitchFamily="34" charset="0"/>
              </a:rPr>
              <a:t>Không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khí</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xung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quanh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có</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cho</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truyền</a:t>
            </a:r>
            <a:r>
              <a:rPr lang="en-US" sz="2400" kern="1200" dirty="0">
                <a:solidFill>
                  <a:schemeClr val="tx1"/>
                </a:solidFill>
                <a:latin typeface="+mn-lt"/>
                <a:ea typeface="+mn-ea"/>
                <a:cs typeface="Arial" panose="020B0604020202020204" pitchFamily="34" charset="0"/>
              </a:rPr>
              <a:t> qua.</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114" y="5204349"/>
            <a:ext cx="1009229" cy="1148181"/>
          </a:xfrm>
          <a:prstGeom prst="rect">
            <a:avLst/>
          </a:prstGeom>
        </p:spPr>
      </p:pic>
    </p:spTree>
    <p:custDataLst>
      <p:tags r:id="rId1"/>
    </p:custDataLst>
    <p:extLst>
      <p:ext uri="{BB962C8B-B14F-4D97-AF65-F5344CB8AC3E}">
        <p14:creationId xmlns:p14="http://schemas.microsoft.com/office/powerpoint/2010/main" val="109569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61" y="2668497"/>
            <a:ext cx="6282621" cy="3519696"/>
          </a:xfrm>
          <a:prstGeom prst="rect">
            <a:avLst/>
          </a:prstGeom>
        </p:spPr>
      </p:pic>
      <p:sp>
        <p:nvSpPr>
          <p:cNvPr id="9" name="Freeform 9"/>
          <p:cNvSpPr/>
          <p:nvPr/>
        </p:nvSpPr>
        <p:spPr>
          <a:xfrm flipH="1">
            <a:off x="8970574" y="5334178"/>
            <a:ext cx="3566054" cy="1676045"/>
          </a:xfrm>
          <a:custGeom>
            <a:avLst/>
            <a:gdLst/>
            <a:ahLst/>
            <a:cxnLst/>
            <a:rect l="l" t="t" r="r" b="b"/>
            <a:pathLst>
              <a:path w="5349081" h="2514068">
                <a:moveTo>
                  <a:pt x="5349082" y="0"/>
                </a:moveTo>
                <a:lnTo>
                  <a:pt x="0" y="0"/>
                </a:lnTo>
                <a:lnTo>
                  <a:pt x="0" y="2514068"/>
                </a:lnTo>
                <a:lnTo>
                  <a:pt x="5349082" y="2514068"/>
                </a:lnTo>
                <a:lnTo>
                  <a:pt x="534908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36" name="Group 35"/>
          <p:cNvGrpSpPr/>
          <p:nvPr/>
        </p:nvGrpSpPr>
        <p:grpSpPr>
          <a:xfrm>
            <a:off x="852701" y="1575647"/>
            <a:ext cx="6194061" cy="926867"/>
            <a:chOff x="1605904" y="1533560"/>
            <a:chExt cx="9291091" cy="1390301"/>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5904" y="1533560"/>
              <a:ext cx="1517392" cy="1390301"/>
            </a:xfrm>
            <a:prstGeom prst="rect">
              <a:avLst/>
            </a:prstGeom>
          </p:spPr>
        </p:pic>
        <p:sp>
          <p:nvSpPr>
            <p:cNvPr id="35" name="TextBox 34"/>
            <p:cNvSpPr txBox="1"/>
            <p:nvPr/>
          </p:nvSpPr>
          <p:spPr>
            <a:xfrm>
              <a:off x="3123296" y="2214103"/>
              <a:ext cx="7773699" cy="692498"/>
            </a:xfrm>
            <a:prstGeom prst="rect">
              <a:avLst/>
            </a:prstGeom>
            <a:noFill/>
          </p:spPr>
          <p:txBody>
            <a:bodyPr wrap="square" rtlCol="0">
              <a:spAutoFit/>
            </a:bodyPr>
            <a:lstStyle/>
            <a:p>
              <a:pPr defTabSz="609630">
                <a:buClrTx/>
              </a:pPr>
              <a:r>
                <a:rPr lang="vi-VN" sz="2400" i="1" kern="1200" dirty="0">
                  <a:solidFill>
                    <a:prstClr val="black"/>
                  </a:solidFill>
                  <a:latin typeface="+mn-lt"/>
                  <a:ea typeface="+mn-ea"/>
                  <a:cs typeface="Arial" panose="020B0604020202020204" pitchFamily="34" charset="0"/>
                </a:rPr>
                <a:t>Quan sát hình ảnh và cho biết:</a:t>
              </a:r>
              <a:endParaRPr lang="en-US" sz="2400" i="1" kern="1200" dirty="0">
                <a:solidFill>
                  <a:prstClr val="black"/>
                </a:solidFill>
                <a:latin typeface="+mn-lt"/>
                <a:ea typeface="+mn-ea"/>
                <a:cs typeface="Arial" panose="020B0604020202020204" pitchFamily="34" charset="0"/>
              </a:endParaRPr>
            </a:p>
          </p:txBody>
        </p:sp>
      </p:grpSp>
      <p:sp>
        <p:nvSpPr>
          <p:cNvPr id="37" name="Rectangle 36"/>
          <p:cNvSpPr/>
          <p:nvPr/>
        </p:nvSpPr>
        <p:spPr>
          <a:xfrm>
            <a:off x="7168243" y="2846344"/>
            <a:ext cx="3848581" cy="2783839"/>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Vì sao có bóng cây?</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n-lt"/>
                <a:ea typeface="+mn-ea"/>
                <a:cs typeface="Arial" panose="020B0604020202020204" pitchFamily="34" charset="0"/>
              </a:rPr>
              <a:t>Cho biết ánh sáng chiếu đến cây từ phía nào? Vì sao em có ý kiến như vậy?</a:t>
            </a:r>
          </a:p>
        </p:txBody>
      </p:sp>
    </p:spTree>
    <p:custDataLst>
      <p:tags r:id="rId1"/>
    </p:custDataLst>
    <p:extLst>
      <p:ext uri="{BB962C8B-B14F-4D97-AF65-F5344CB8AC3E}">
        <p14:creationId xmlns:p14="http://schemas.microsoft.com/office/powerpoint/2010/main" val="6269080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anim calcmode="lin" valueType="num">
                                      <p:cBhvr>
                                        <p:cTn id="17" dur="500" fill="hold"/>
                                        <p:tgtEl>
                                          <p:spTgt spid="37"/>
                                        </p:tgtEl>
                                        <p:attrNameLst>
                                          <p:attrName>ppt_x</p:attrName>
                                        </p:attrNameLst>
                                      </p:cBhvr>
                                      <p:tavLst>
                                        <p:tav tm="0">
                                          <p:val>
                                            <p:strVal val="#ppt_x"/>
                                          </p:val>
                                        </p:tav>
                                        <p:tav tm="100000">
                                          <p:val>
                                            <p:strVal val="#ppt_x"/>
                                          </p:val>
                                        </p:tav>
                                      </p:tavLst>
                                    </p:anim>
                                    <p:anim calcmode="lin" valueType="num">
                                      <p:cBhvr>
                                        <p:cTn id="1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37482" y="1708827"/>
            <a:ext cx="5728776" cy="2229841"/>
          </a:xfrm>
          <a:prstGeom prst="rect">
            <a:avLst/>
          </a:prstGeom>
        </p:spPr>
        <p:txBody>
          <a:bodyPr wrap="square">
            <a:spAutoFit/>
          </a:bodyPr>
          <a:lstStyle/>
          <a:p>
            <a:pPr algn="just" defTabSz="609630">
              <a:lnSpc>
                <a:spcPct val="150000"/>
              </a:lnSpc>
              <a:buClrTx/>
            </a:pPr>
            <a:r>
              <a:rPr lang="nl-NL" sz="2400" b="1" kern="1200" dirty="0">
                <a:solidFill>
                  <a:schemeClr val="tx1"/>
                </a:solidFill>
                <a:latin typeface="+mn-lt"/>
                <a:ea typeface="+mn-ea"/>
                <a:cs typeface="Arial" panose="020B0604020202020204" pitchFamily="34" charset="0"/>
              </a:rPr>
              <a:t>4. </a:t>
            </a:r>
            <a:r>
              <a:rPr lang="nl-NL" sz="2400" kern="1200" dirty="0">
                <a:solidFill>
                  <a:schemeClr val="tx1"/>
                </a:solidFill>
                <a:latin typeface="+mn-lt"/>
                <a:ea typeface="+mn-ea"/>
                <a:cs typeface="Arial" panose="020B0604020202020204" pitchFamily="34" charset="0"/>
              </a:rPr>
              <a:t>Vì sao chúng ta có thể nhìn thấy cá bơi trong hồ khi nước trong? Khi cá bơi phía sau tảng đá, chúng ta có nhìn thấy cá nữa không? Vì sao?</a:t>
            </a:r>
            <a:endParaRPr lang="en-US" sz="2400" kern="1200" dirty="0">
              <a:solidFill>
                <a:schemeClr val="tx1"/>
              </a:solidFill>
              <a:latin typeface="+mn-lt"/>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227" y="1696127"/>
            <a:ext cx="4900832" cy="27863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0330" y="4082265"/>
            <a:ext cx="1140076" cy="1012108"/>
          </a:xfrm>
          <a:prstGeom prst="rect">
            <a:avLst/>
          </a:prstGeom>
        </p:spPr>
      </p:pic>
      <p:sp>
        <p:nvSpPr>
          <p:cNvPr id="10" name="Rectangle 9"/>
          <p:cNvSpPr/>
          <p:nvPr/>
        </p:nvSpPr>
        <p:spPr>
          <a:xfrm>
            <a:off x="1483195" y="4790440"/>
            <a:ext cx="10426839" cy="461665"/>
          </a:xfrm>
          <a:prstGeom prst="rect">
            <a:avLst/>
          </a:prstGeom>
        </p:spPr>
        <p:txBody>
          <a:bodyPr wrap="square">
            <a:spAutoFit/>
          </a:bodyPr>
          <a:lstStyle/>
          <a:p>
            <a:pPr defTabSz="609630">
              <a:buClrTx/>
            </a:pPr>
            <a:r>
              <a:rPr lang="vi-VN" sz="2400" kern="1200" dirty="0">
                <a:solidFill>
                  <a:schemeClr val="tx1"/>
                </a:solidFill>
                <a:latin typeface="+mn-lt"/>
                <a:ea typeface="+mn-ea"/>
                <a:cs typeface="Arial" panose="020B0604020202020204" pitchFamily="34" charset="0"/>
              </a:rPr>
              <a:t>V</a:t>
            </a:r>
            <a:r>
              <a:rPr lang="en-US" sz="2400" kern="1200" dirty="0">
                <a:solidFill>
                  <a:schemeClr val="tx1"/>
                </a:solidFill>
                <a:latin typeface="+mn-lt"/>
                <a:ea typeface="+mn-ea"/>
                <a:cs typeface="Arial" panose="020B0604020202020204" pitchFamily="34" charset="0"/>
              </a:rPr>
              <a:t>ì</a:t>
            </a:r>
            <a:r>
              <a:rPr lang="vi-VN" sz="2400" kern="1200" dirty="0">
                <a:solidFill>
                  <a:schemeClr val="tx1"/>
                </a:solidFill>
                <a:latin typeface="+mn-lt"/>
                <a:ea typeface="+mn-ea"/>
                <a:cs typeface="Arial" panose="020B0604020202020204" pitchFamily="34" charset="0"/>
              </a:rPr>
              <a:t> khi nước trong,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ánh</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sáng</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có</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thể</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chiếu</a:t>
            </a:r>
            <a:r>
              <a:rPr lang="en-US" sz="2400" kern="1200" dirty="0">
                <a:solidFill>
                  <a:schemeClr val="tx1"/>
                </a:solidFill>
                <a:latin typeface="+mn-lt"/>
                <a:ea typeface="+mn-ea"/>
                <a:cs typeface="Arial" panose="020B0604020202020204" pitchFamily="34" charset="0"/>
              </a:rPr>
              <a:t> qua </a:t>
            </a:r>
            <a:r>
              <a:rPr lang="en-US" sz="2400" kern="1200" dirty="0" err="1">
                <a:solidFill>
                  <a:schemeClr val="tx1"/>
                </a:solidFill>
                <a:latin typeface="+mn-lt"/>
                <a:ea typeface="+mn-ea"/>
                <a:cs typeface="Arial" panose="020B0604020202020204" pitchFamily="34" charset="0"/>
              </a:rPr>
              <a:t>mặt</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nước</a:t>
            </a:r>
            <a:r>
              <a:rPr lang="en-US" sz="2400" kern="1200" dirty="0">
                <a:solidFill>
                  <a:schemeClr val="tx1"/>
                </a:solidFill>
                <a:latin typeface="+mn-lt"/>
                <a:ea typeface="+mn-ea"/>
                <a:cs typeface="Arial" panose="020B0604020202020204" pitchFamily="34" charset="0"/>
              </a:rPr>
              <a:t> </a:t>
            </a:r>
            <a:r>
              <a:rPr lang="en-US" sz="2400" kern="1200" dirty="0" err="1">
                <a:solidFill>
                  <a:schemeClr val="tx1"/>
                </a:solidFill>
                <a:latin typeface="+mn-lt"/>
                <a:ea typeface="+mn-ea"/>
                <a:cs typeface="Arial" panose="020B0604020202020204" pitchFamily="34" charset="0"/>
              </a:rPr>
              <a:t>đến</a:t>
            </a:r>
            <a:r>
              <a:rPr lang="en-US" sz="2400" kern="1200" dirty="0">
                <a:solidFill>
                  <a:schemeClr val="tx1"/>
                </a:solidFill>
                <a:latin typeface="+mn-lt"/>
                <a:ea typeface="+mn-ea"/>
                <a:cs typeface="Arial" panose="020B0604020202020204" pitchFamily="34" charset="0"/>
              </a:rPr>
              <a:t> con </a:t>
            </a:r>
            <a:r>
              <a:rPr lang="en-US" sz="2400" kern="1200" dirty="0" err="1">
                <a:solidFill>
                  <a:schemeClr val="tx1"/>
                </a:solidFill>
                <a:latin typeface="+mn-lt"/>
                <a:ea typeface="+mn-ea"/>
                <a:cs typeface="Arial" panose="020B0604020202020204" pitchFamily="34" charset="0"/>
              </a:rPr>
              <a:t>cá</a:t>
            </a:r>
            <a:r>
              <a:rPr lang="en-US" sz="2400" kern="1200" dirty="0">
                <a:solidFill>
                  <a:schemeClr val="tx1"/>
                </a:solidFill>
                <a:latin typeface="+mn-lt"/>
                <a:ea typeface="+mn-ea"/>
                <a:cs typeface="Arial" panose="020B0604020202020204" pitchFamily="34" charset="0"/>
              </a:rPr>
              <a:t>.</a:t>
            </a:r>
          </a:p>
        </p:txBody>
      </p:sp>
      <p:sp>
        <p:nvSpPr>
          <p:cNvPr id="11" name="Rectangle 10"/>
          <p:cNvSpPr/>
          <p:nvPr/>
        </p:nvSpPr>
        <p:spPr>
          <a:xfrm>
            <a:off x="1483195" y="5264134"/>
            <a:ext cx="10197432" cy="1121846"/>
          </a:xfrm>
          <a:prstGeom prst="rect">
            <a:avLst/>
          </a:prstGeom>
        </p:spPr>
        <p:txBody>
          <a:bodyPr wrap="square">
            <a:spAutoFit/>
          </a:bodyPr>
          <a:lstStyle/>
          <a:p>
            <a:pPr algn="just" defTabSz="609630">
              <a:lnSpc>
                <a:spcPct val="150000"/>
              </a:lnSpc>
              <a:buClrTx/>
            </a:pPr>
            <a:r>
              <a:rPr lang="vi-VN" sz="2400" kern="1200" dirty="0">
                <a:solidFill>
                  <a:schemeClr val="tx1"/>
                </a:solidFill>
                <a:latin typeface="+mn-lt"/>
                <a:ea typeface="+mn-ea"/>
                <a:cs typeface="+mn-cs"/>
              </a:rPr>
              <a:t>Khi cá bơi phía sau tảng đá, chúng ta không nhìn thấy cá nữa. Vì ánh sáng không chiếu xuyên qua tảng đá đến con cá được. </a:t>
            </a:r>
            <a:endParaRPr lang="en-US" sz="2400" kern="1200" dirty="0">
              <a:solidFill>
                <a:schemeClr val="tx1"/>
              </a:solidFill>
              <a:latin typeface="+mn-lt"/>
              <a:ea typeface="+mn-ea"/>
              <a:cs typeface="+mn-cs"/>
            </a:endParaRPr>
          </a:p>
        </p:txBody>
      </p:sp>
      <p:pic>
        <p:nvPicPr>
          <p:cNvPr id="14" name="Picture 13"/>
          <p:cNvPicPr>
            <a:picLocks noChangeAspect="1"/>
          </p:cNvPicPr>
          <p:nvPr/>
        </p:nvPicPr>
        <p:blipFill>
          <a:blip r:embed="rId6"/>
          <a:stretch>
            <a:fillRect/>
          </a:stretch>
        </p:blipFill>
        <p:spPr>
          <a:xfrm>
            <a:off x="0" y="4947122"/>
            <a:ext cx="1290315" cy="1671714"/>
          </a:xfrm>
          <a:prstGeom prst="rect">
            <a:avLst/>
          </a:prstGeom>
        </p:spPr>
      </p:pic>
    </p:spTree>
    <p:custDataLst>
      <p:tags r:id="rId1"/>
    </p:custDataLst>
    <p:extLst>
      <p:ext uri="{BB962C8B-B14F-4D97-AF65-F5344CB8AC3E}">
        <p14:creationId xmlns:p14="http://schemas.microsoft.com/office/powerpoint/2010/main" val="399672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1071822" y="1644877"/>
            <a:ext cx="10249721" cy="4429931"/>
          </a:xfrm>
          <a:custGeom>
            <a:avLst/>
            <a:gdLst/>
            <a:ahLst/>
            <a:cxnLst/>
            <a:rect l="l" t="t" r="r" b="b"/>
            <a:pathLst>
              <a:path w="2362317" h="1750096">
                <a:moveTo>
                  <a:pt x="44020" y="0"/>
                </a:moveTo>
                <a:lnTo>
                  <a:pt x="2318297" y="0"/>
                </a:lnTo>
                <a:cubicBezTo>
                  <a:pt x="2329972" y="0"/>
                  <a:pt x="2341168" y="4638"/>
                  <a:pt x="2349424" y="12893"/>
                </a:cubicBezTo>
                <a:cubicBezTo>
                  <a:pt x="2357679" y="21149"/>
                  <a:pt x="2362317" y="32345"/>
                  <a:pt x="2362317" y="44020"/>
                </a:cubicBezTo>
                <a:lnTo>
                  <a:pt x="2362317" y="1706076"/>
                </a:lnTo>
                <a:cubicBezTo>
                  <a:pt x="2362317" y="1717751"/>
                  <a:pt x="2357679" y="1728947"/>
                  <a:pt x="2349424" y="1737203"/>
                </a:cubicBezTo>
                <a:cubicBezTo>
                  <a:pt x="2341168" y="1745458"/>
                  <a:pt x="2329972" y="1750096"/>
                  <a:pt x="2318297" y="1750096"/>
                </a:cubicBezTo>
                <a:lnTo>
                  <a:pt x="44020" y="1750096"/>
                </a:lnTo>
                <a:cubicBezTo>
                  <a:pt x="32345" y="1750096"/>
                  <a:pt x="21149" y="1745458"/>
                  <a:pt x="12893" y="1737203"/>
                </a:cubicBezTo>
                <a:cubicBezTo>
                  <a:pt x="4638" y="1728947"/>
                  <a:pt x="0" y="1717751"/>
                  <a:pt x="0" y="1706076"/>
                </a:cubicBezTo>
                <a:lnTo>
                  <a:pt x="0" y="44020"/>
                </a:lnTo>
                <a:cubicBezTo>
                  <a:pt x="0" y="32345"/>
                  <a:pt x="4638" y="21149"/>
                  <a:pt x="12893" y="12893"/>
                </a:cubicBezTo>
                <a:cubicBezTo>
                  <a:pt x="21149" y="4638"/>
                  <a:pt x="32345" y="0"/>
                  <a:pt x="44020" y="0"/>
                </a:cubicBezTo>
                <a:close/>
              </a:path>
            </a:pathLst>
          </a:custGeom>
          <a:solidFill>
            <a:schemeClr val="bg1"/>
          </a:solidFill>
        </p:spPr>
        <p:txBody>
          <a:bodyPr/>
          <a:lstStyle/>
          <a:p>
            <a:pPr defTabSz="609660">
              <a:buClrTx/>
            </a:pPr>
            <a:endParaRPr lang="en-US" sz="1200" kern="1200" dirty="0">
              <a:solidFill>
                <a:prstClr val="black"/>
              </a:solidFill>
              <a:latin typeface="Calibri"/>
              <a:ea typeface="+mn-ea"/>
              <a:cs typeface="+mn-cs"/>
            </a:endParaRPr>
          </a:p>
        </p:txBody>
      </p:sp>
      <p:sp>
        <p:nvSpPr>
          <p:cNvPr id="4" name="TextBox 4"/>
          <p:cNvSpPr txBox="1"/>
          <p:nvPr/>
        </p:nvSpPr>
        <p:spPr>
          <a:xfrm>
            <a:off x="3106193" y="844317"/>
            <a:ext cx="2057400" cy="2153841"/>
          </a:xfrm>
          <a:prstGeom prst="rect">
            <a:avLst/>
          </a:prstGeom>
        </p:spPr>
        <p:txBody>
          <a:bodyPr lIns="33867" tIns="33867" rIns="33867" bIns="33867" rtlCol="0" anchor="ctr"/>
          <a:lstStyle/>
          <a:p>
            <a:pPr algn="ctr" defTabSz="609660">
              <a:lnSpc>
                <a:spcPts val="1773"/>
              </a:lnSpc>
              <a:buClrTx/>
            </a:pPr>
            <a:endParaRPr sz="1200" kern="1200" dirty="0">
              <a:solidFill>
                <a:prstClr val="black"/>
              </a:solidFill>
              <a:latin typeface="Calibri"/>
              <a:ea typeface="+mn-ea"/>
              <a:cs typeface="+mn-cs"/>
            </a:endParaRPr>
          </a:p>
        </p:txBody>
      </p:sp>
      <p:sp>
        <p:nvSpPr>
          <p:cNvPr id="5" name="Freeform 5"/>
          <p:cNvSpPr/>
          <p:nvPr/>
        </p:nvSpPr>
        <p:spPr>
          <a:xfrm>
            <a:off x="2174980" y="5398417"/>
            <a:ext cx="3358663" cy="1578572"/>
          </a:xfrm>
          <a:custGeom>
            <a:avLst/>
            <a:gdLst/>
            <a:ahLst/>
            <a:cxnLst/>
            <a:rect l="l" t="t" r="r" b="b"/>
            <a:pathLst>
              <a:path w="5037995" h="2367858">
                <a:moveTo>
                  <a:pt x="0" y="0"/>
                </a:moveTo>
                <a:lnTo>
                  <a:pt x="5037995" y="0"/>
                </a:lnTo>
                <a:lnTo>
                  <a:pt x="5037995" y="2367858"/>
                </a:lnTo>
                <a:lnTo>
                  <a:pt x="0" y="2367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6" name="Freeform 6"/>
          <p:cNvSpPr/>
          <p:nvPr/>
        </p:nvSpPr>
        <p:spPr>
          <a:xfrm flipH="1">
            <a:off x="-164510" y="4916868"/>
            <a:ext cx="2581019" cy="2060123"/>
          </a:xfrm>
          <a:custGeom>
            <a:avLst/>
            <a:gdLst/>
            <a:ahLst/>
            <a:cxnLst/>
            <a:rect l="l" t="t" r="r" b="b"/>
            <a:pathLst>
              <a:path w="3871529" h="3090184">
                <a:moveTo>
                  <a:pt x="3871529" y="0"/>
                </a:moveTo>
                <a:lnTo>
                  <a:pt x="0" y="0"/>
                </a:lnTo>
                <a:lnTo>
                  <a:pt x="0" y="3090184"/>
                </a:lnTo>
                <a:lnTo>
                  <a:pt x="3871529" y="3090184"/>
                </a:lnTo>
                <a:lnTo>
                  <a:pt x="38715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7" name="Freeform 7"/>
          <p:cNvSpPr/>
          <p:nvPr/>
        </p:nvSpPr>
        <p:spPr>
          <a:xfrm flipH="1">
            <a:off x="6888674" y="5398417"/>
            <a:ext cx="3358663" cy="1578572"/>
          </a:xfrm>
          <a:custGeom>
            <a:avLst/>
            <a:gdLst/>
            <a:ahLst/>
            <a:cxnLst/>
            <a:rect l="l" t="t" r="r" b="b"/>
            <a:pathLst>
              <a:path w="5037995" h="2367858">
                <a:moveTo>
                  <a:pt x="5037995" y="0"/>
                </a:moveTo>
                <a:lnTo>
                  <a:pt x="0" y="0"/>
                </a:lnTo>
                <a:lnTo>
                  <a:pt x="0" y="2367858"/>
                </a:lnTo>
                <a:lnTo>
                  <a:pt x="5037995" y="2367858"/>
                </a:lnTo>
                <a:lnTo>
                  <a:pt x="50379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8" name="Freeform 8"/>
          <p:cNvSpPr/>
          <p:nvPr/>
        </p:nvSpPr>
        <p:spPr>
          <a:xfrm>
            <a:off x="9906382" y="4916868"/>
            <a:ext cx="2581019" cy="2060123"/>
          </a:xfrm>
          <a:custGeom>
            <a:avLst/>
            <a:gdLst/>
            <a:ahLst/>
            <a:cxnLst/>
            <a:rect l="l" t="t" r="r" b="b"/>
            <a:pathLst>
              <a:path w="3871529" h="3090184">
                <a:moveTo>
                  <a:pt x="0" y="0"/>
                </a:moveTo>
                <a:lnTo>
                  <a:pt x="3871529" y="0"/>
                </a:lnTo>
                <a:lnTo>
                  <a:pt x="3871529" y="3090184"/>
                </a:lnTo>
                <a:lnTo>
                  <a:pt x="0" y="3090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73" name="TextBox 72"/>
          <p:cNvSpPr txBox="1"/>
          <p:nvPr/>
        </p:nvSpPr>
        <p:spPr>
          <a:xfrm>
            <a:off x="3971261" y="959231"/>
            <a:ext cx="3911600" cy="646331"/>
          </a:xfrm>
          <a:prstGeom prst="rect">
            <a:avLst/>
          </a:prstGeom>
          <a:noFill/>
        </p:spPr>
        <p:txBody>
          <a:bodyPr wrap="square" rtlCol="0">
            <a:spAutoFit/>
          </a:bodyPr>
          <a:lstStyle/>
          <a:p>
            <a:pPr algn="ctr" defTabSz="609660">
              <a:buClrTx/>
            </a:pPr>
            <a:r>
              <a:rPr lang="vi-VN" sz="3600" b="1" kern="1200" dirty="0">
                <a:solidFill>
                  <a:srgbClr val="C00000"/>
                </a:solidFill>
                <a:latin typeface="+mn-lt"/>
                <a:ea typeface="+mn-ea"/>
                <a:cs typeface="Arial" panose="020B0604020202020204" pitchFamily="34" charset="0"/>
              </a:rPr>
              <a:t>TỔNG KẾT</a:t>
            </a:r>
            <a:endParaRPr lang="en-US" sz="3600" b="1" kern="1200" dirty="0">
              <a:solidFill>
                <a:srgbClr val="C00000"/>
              </a:solidFill>
              <a:latin typeface="+mn-lt"/>
              <a:ea typeface="+mn-ea"/>
              <a:cs typeface="Arial" panose="020B0604020202020204" pitchFamily="34" charset="0"/>
            </a:endParaRPr>
          </a:p>
        </p:txBody>
      </p:sp>
      <p:sp>
        <p:nvSpPr>
          <p:cNvPr id="74" name="Rectangle 73"/>
          <p:cNvSpPr/>
          <p:nvPr/>
        </p:nvSpPr>
        <p:spPr>
          <a:xfrm>
            <a:off x="1071822" y="1758802"/>
            <a:ext cx="9710478" cy="2408032"/>
          </a:xfrm>
          <a:prstGeom prst="rect">
            <a:avLst/>
          </a:prstGeom>
        </p:spPr>
        <p:txBody>
          <a:bodyPr wrap="square">
            <a:spAutoFit/>
          </a:bodyPr>
          <a:lstStyle/>
          <a:p>
            <a:pPr marL="381038" indent="-381038" algn="just" defTabSz="609660">
              <a:lnSpc>
                <a:spcPct val="150000"/>
              </a:lnSpc>
              <a:buClrTx/>
              <a:buFont typeface="Wingdings" panose="05000000000000000000" pitchFamily="2" charset="2"/>
              <a:buChar char="Ø"/>
            </a:pPr>
            <a:r>
              <a:rPr lang="en-US" sz="2600" kern="1200" dirty="0" err="1">
                <a:solidFill>
                  <a:prstClr val="black"/>
                </a:solidFill>
                <a:latin typeface="+mn-lt"/>
                <a:ea typeface="+mn-ea"/>
                <a:cs typeface="Arial" panose="020B0604020202020204" pitchFamily="34" charset="0"/>
              </a:rPr>
              <a:t>Xung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quanh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chúng</a:t>
            </a:r>
            <a:r>
              <a:rPr lang="en-US" sz="2600" kern="1200" dirty="0">
                <a:solidFill>
                  <a:prstClr val="black"/>
                </a:solidFill>
                <a:latin typeface="+mn-lt"/>
                <a:ea typeface="+mn-ea"/>
                <a:cs typeface="Arial" panose="020B0604020202020204" pitchFamily="34" charset="0"/>
              </a:rPr>
              <a:t> ta </a:t>
            </a:r>
            <a:r>
              <a:rPr lang="en-US" sz="2600" kern="1200" dirty="0" err="1">
                <a:solidFill>
                  <a:prstClr val="black"/>
                </a:solidFill>
                <a:latin typeface="+mn-lt"/>
                <a:ea typeface="+mn-ea"/>
                <a:cs typeface="Arial" panose="020B0604020202020204" pitchFamily="34" charset="0"/>
              </a:rPr>
              <a:t>có</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những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vật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phát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gọi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là</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nguồn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như</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Mặt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Trời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đèn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điện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khi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bật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lửa</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và</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có</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những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vật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được</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chiếu</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như</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Mặt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Trăng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quyển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sách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cây</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cối</a:t>
            </a:r>
            <a:r>
              <a:rPr lang="en-US" sz="2600" kern="1200" dirty="0">
                <a:solidFill>
                  <a:prstClr val="black"/>
                </a:solidFill>
                <a:latin typeface="+mn-lt"/>
                <a:ea typeface="+mn-ea"/>
                <a:cs typeface="Arial" panose="020B0604020202020204" pitchFamily="34" charset="0"/>
              </a:rPr>
              <a:t>,...</a:t>
            </a:r>
          </a:p>
        </p:txBody>
      </p:sp>
      <p:sp>
        <p:nvSpPr>
          <p:cNvPr id="2" name="Rectangle 1"/>
          <p:cNvSpPr/>
          <p:nvPr/>
        </p:nvSpPr>
        <p:spPr>
          <a:xfrm>
            <a:off x="1071822" y="4320074"/>
            <a:ext cx="9710478" cy="1207703"/>
          </a:xfrm>
          <a:prstGeom prst="rect">
            <a:avLst/>
          </a:prstGeom>
        </p:spPr>
        <p:txBody>
          <a:bodyPr wrap="square">
            <a:spAutoFit/>
          </a:bodyPr>
          <a:lstStyle/>
          <a:p>
            <a:pPr marL="381038" indent="-381038" algn="just" defTabSz="609660">
              <a:lnSpc>
                <a:spcPct val="150000"/>
              </a:lnSpc>
              <a:buClrTx/>
              <a:buFont typeface="Wingdings" panose="05000000000000000000" pitchFamily="2" charset="2"/>
              <a:buChar char="Ø"/>
            </a:pPr>
            <a:r>
              <a:rPr lang="en-US" sz="2600" kern="1200" dirty="0" err="1">
                <a:solidFill>
                  <a:prstClr val="black"/>
                </a:solidFill>
                <a:latin typeface="+mn-lt"/>
                <a:ea typeface="+mn-ea"/>
                <a:cs typeface="Arial" panose="020B0604020202020204" pitchFamily="34" charset="0"/>
              </a:rPr>
              <a:t>Trong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một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môi</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trường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trong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suốt</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như</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không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khí</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nước</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thuỷ</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tinh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ánh</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sáng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truyền</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theo</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đường</a:t>
            </a:r>
            <a:r>
              <a:rPr lang="en-US" sz="2600" kern="1200" dirty="0">
                <a:solidFill>
                  <a:prstClr val="black"/>
                </a:solidFill>
                <a:latin typeface="+mn-lt"/>
                <a:ea typeface="+mn-ea"/>
                <a:cs typeface="Arial" panose="020B0604020202020204" pitchFamily="34" charset="0"/>
              </a:rPr>
              <a:t> </a:t>
            </a:r>
            <a:r>
              <a:rPr lang="en-US" sz="2600" kern="1200" dirty="0" err="1">
                <a:solidFill>
                  <a:prstClr val="black"/>
                </a:solidFill>
                <a:latin typeface="+mn-lt"/>
                <a:ea typeface="+mn-ea"/>
                <a:cs typeface="Arial" panose="020B0604020202020204" pitchFamily="34" charset="0"/>
              </a:rPr>
              <a:t>thẳng</a:t>
            </a:r>
            <a:r>
              <a:rPr lang="en-US" sz="2600" kern="1200" dirty="0">
                <a:solidFill>
                  <a:prstClr val="black"/>
                </a:solidFill>
                <a:latin typeface="+mn-lt"/>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6668075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reeform 7"/>
          <p:cNvSpPr/>
          <p:nvPr/>
        </p:nvSpPr>
        <p:spPr>
          <a:xfrm>
            <a:off x="-697347" y="5657647"/>
            <a:ext cx="3801790" cy="1682292"/>
          </a:xfrm>
          <a:custGeom>
            <a:avLst/>
            <a:gdLst/>
            <a:ahLst/>
            <a:cxnLst/>
            <a:rect l="l" t="t" r="r" b="b"/>
            <a:pathLst>
              <a:path w="5702685" h="2523438">
                <a:moveTo>
                  <a:pt x="0" y="0"/>
                </a:moveTo>
                <a:lnTo>
                  <a:pt x="5702685" y="0"/>
                </a:lnTo>
                <a:lnTo>
                  <a:pt x="5702685" y="2523438"/>
                </a:lnTo>
                <a:lnTo>
                  <a:pt x="0" y="2523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8" name="Freeform 8"/>
          <p:cNvSpPr/>
          <p:nvPr/>
        </p:nvSpPr>
        <p:spPr>
          <a:xfrm flipH="1">
            <a:off x="8939094" y="5657647"/>
            <a:ext cx="3801790" cy="1682292"/>
          </a:xfrm>
          <a:custGeom>
            <a:avLst/>
            <a:gdLst/>
            <a:ahLst/>
            <a:cxnLst/>
            <a:rect l="l" t="t" r="r" b="b"/>
            <a:pathLst>
              <a:path w="5702685" h="2523438">
                <a:moveTo>
                  <a:pt x="5702685" y="0"/>
                </a:moveTo>
                <a:lnTo>
                  <a:pt x="0" y="0"/>
                </a:lnTo>
                <a:lnTo>
                  <a:pt x="0" y="2523438"/>
                </a:lnTo>
                <a:lnTo>
                  <a:pt x="5702685" y="2523438"/>
                </a:lnTo>
                <a:lnTo>
                  <a:pt x="570268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60">
              <a:buClrTx/>
            </a:pPr>
            <a:endParaRPr lang="en-US" sz="1200" kern="1200" dirty="0">
              <a:solidFill>
                <a:prstClr val="black"/>
              </a:solidFill>
              <a:latin typeface="Calibri"/>
              <a:ea typeface="+mn-ea"/>
              <a:cs typeface="+mn-cs"/>
            </a:endParaRPr>
          </a:p>
        </p:txBody>
      </p:sp>
      <p:sp>
        <p:nvSpPr>
          <p:cNvPr id="9" name="TextBox 9"/>
          <p:cNvSpPr txBox="1"/>
          <p:nvPr/>
        </p:nvSpPr>
        <p:spPr>
          <a:xfrm>
            <a:off x="2585034" y="795082"/>
            <a:ext cx="6909346" cy="635495"/>
          </a:xfrm>
          <a:prstGeom prst="rect">
            <a:avLst/>
          </a:prstGeom>
        </p:spPr>
        <p:txBody>
          <a:bodyPr lIns="0" tIns="0" rIns="0" bIns="0" rtlCol="0" anchor="t">
            <a:spAutoFit/>
          </a:bodyPr>
          <a:lstStyle/>
          <a:p>
            <a:pPr algn="ctr" defTabSz="609660">
              <a:lnSpc>
                <a:spcPts val="5800"/>
              </a:lnSpc>
              <a:buClrTx/>
            </a:pPr>
            <a:r>
              <a:rPr lang="vi-VN" sz="2800" b="1" kern="1200" dirty="0">
                <a:solidFill>
                  <a:srgbClr val="002060"/>
                </a:solidFill>
                <a:latin typeface="+mn-lt"/>
                <a:ea typeface="+mn-ea"/>
                <a:cs typeface="Arial" panose="020B0604020202020204" pitchFamily="34" charset="0"/>
              </a:rPr>
              <a:t>HƯỚNG DẪN VỀ NHÀ</a:t>
            </a:r>
            <a:endParaRPr lang="en-US" sz="2800" b="1" kern="1200" dirty="0">
              <a:solidFill>
                <a:srgbClr val="002060"/>
              </a:solidFill>
              <a:latin typeface="+mn-lt"/>
              <a:ea typeface="+mn-ea"/>
              <a:cs typeface="Arial" panose="020B0604020202020204" pitchFamily="34" charset="0"/>
            </a:endParaRPr>
          </a:p>
        </p:txBody>
      </p:sp>
      <p:grpSp>
        <p:nvGrpSpPr>
          <p:cNvPr id="10" name="Group 10"/>
          <p:cNvGrpSpPr/>
          <p:nvPr/>
        </p:nvGrpSpPr>
        <p:grpSpPr>
          <a:xfrm>
            <a:off x="1930400" y="1984434"/>
            <a:ext cx="3657600" cy="3113891"/>
            <a:chOff x="0" y="0"/>
            <a:chExt cx="2362317" cy="2181198"/>
          </a:xfrm>
        </p:grpSpPr>
        <p:sp>
          <p:nvSpPr>
            <p:cNvPr id="11" name="Freeform 11"/>
            <p:cNvSpPr/>
            <p:nvPr/>
          </p:nvSpPr>
          <p:spPr>
            <a:xfrm>
              <a:off x="0" y="0"/>
              <a:ext cx="2362317" cy="2181198"/>
            </a:xfrm>
            <a:custGeom>
              <a:avLst/>
              <a:gdLst/>
              <a:ahLst/>
              <a:cxnLst/>
              <a:rect l="l" t="t" r="r" b="b"/>
              <a:pathLst>
                <a:path w="2362317" h="2181198">
                  <a:moveTo>
                    <a:pt x="78051" y="0"/>
                  </a:moveTo>
                  <a:lnTo>
                    <a:pt x="2284266" y="0"/>
                  </a:lnTo>
                  <a:cubicBezTo>
                    <a:pt x="2304966" y="0"/>
                    <a:pt x="2324819" y="8223"/>
                    <a:pt x="2339456" y="22861"/>
                  </a:cubicBezTo>
                  <a:cubicBezTo>
                    <a:pt x="2354094" y="37498"/>
                    <a:pt x="2362317" y="57351"/>
                    <a:pt x="2362317" y="78051"/>
                  </a:cubicBezTo>
                  <a:lnTo>
                    <a:pt x="2362317" y="2103146"/>
                  </a:lnTo>
                  <a:cubicBezTo>
                    <a:pt x="2362317" y="2146253"/>
                    <a:pt x="2327372" y="2181198"/>
                    <a:pt x="2284266" y="2181198"/>
                  </a:cubicBezTo>
                  <a:lnTo>
                    <a:pt x="78051" y="2181198"/>
                  </a:lnTo>
                  <a:cubicBezTo>
                    <a:pt x="57351" y="2181198"/>
                    <a:pt x="37498" y="2172975"/>
                    <a:pt x="22861" y="2158337"/>
                  </a:cubicBezTo>
                  <a:cubicBezTo>
                    <a:pt x="8223" y="2143700"/>
                    <a:pt x="0" y="2123847"/>
                    <a:pt x="0" y="2103146"/>
                  </a:cubicBezTo>
                  <a:lnTo>
                    <a:pt x="0" y="78051"/>
                  </a:lnTo>
                  <a:cubicBezTo>
                    <a:pt x="0" y="57351"/>
                    <a:pt x="8223" y="37498"/>
                    <a:pt x="22861" y="22861"/>
                  </a:cubicBezTo>
                  <a:cubicBezTo>
                    <a:pt x="37498" y="8223"/>
                    <a:pt x="57351" y="0"/>
                    <a:pt x="78051" y="0"/>
                  </a:cubicBezTo>
                  <a:close/>
                </a:path>
              </a:pathLst>
            </a:custGeom>
            <a:solidFill>
              <a:srgbClr val="FFEDCB"/>
            </a:solidFill>
          </p:spPr>
          <p:txBody>
            <a:bodyPr/>
            <a:lstStyle/>
            <a:p>
              <a:pPr defTabSz="609660">
                <a:buClrTx/>
              </a:pPr>
              <a:endParaRPr lang="en-US" sz="2800" kern="1200" dirty="0">
                <a:solidFill>
                  <a:prstClr val="black"/>
                </a:solidFill>
                <a:latin typeface="+mn-lt"/>
                <a:ea typeface="+mn-ea"/>
                <a:cs typeface="+mn-cs"/>
              </a:endParaRPr>
            </a:p>
          </p:txBody>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60">
                <a:lnSpc>
                  <a:spcPts val="1773"/>
                </a:lnSpc>
                <a:buClrTx/>
              </a:pPr>
              <a:endParaRPr sz="2800" kern="1200" dirty="0">
                <a:solidFill>
                  <a:prstClr val="black"/>
                </a:solidFill>
                <a:latin typeface="+mn-lt"/>
                <a:ea typeface="+mn-ea"/>
                <a:cs typeface="+mn-cs"/>
              </a:endParaRPr>
            </a:p>
          </p:txBody>
        </p:sp>
      </p:grpSp>
      <p:grpSp>
        <p:nvGrpSpPr>
          <p:cNvPr id="86" name="Group 86"/>
          <p:cNvGrpSpPr/>
          <p:nvPr/>
        </p:nvGrpSpPr>
        <p:grpSpPr>
          <a:xfrm>
            <a:off x="6523853" y="1930042"/>
            <a:ext cx="4067946" cy="3168283"/>
            <a:chOff x="-1" y="-38100"/>
            <a:chExt cx="2627345" cy="2219298"/>
          </a:xfrm>
        </p:grpSpPr>
        <p:sp>
          <p:nvSpPr>
            <p:cNvPr id="87" name="Freeform 87"/>
            <p:cNvSpPr/>
            <p:nvPr/>
          </p:nvSpPr>
          <p:spPr>
            <a:xfrm>
              <a:off x="-1" y="0"/>
              <a:ext cx="2627345" cy="2181198"/>
            </a:xfrm>
            <a:custGeom>
              <a:avLst/>
              <a:gdLst/>
              <a:ahLst/>
              <a:cxnLst/>
              <a:rect l="l" t="t" r="r" b="b"/>
              <a:pathLst>
                <a:path w="2362317" h="2181198">
                  <a:moveTo>
                    <a:pt x="78051" y="0"/>
                  </a:moveTo>
                  <a:lnTo>
                    <a:pt x="2284266" y="0"/>
                  </a:lnTo>
                  <a:cubicBezTo>
                    <a:pt x="2304966" y="0"/>
                    <a:pt x="2324819" y="8223"/>
                    <a:pt x="2339456" y="22861"/>
                  </a:cubicBezTo>
                  <a:cubicBezTo>
                    <a:pt x="2354094" y="37498"/>
                    <a:pt x="2362317" y="57351"/>
                    <a:pt x="2362317" y="78051"/>
                  </a:cubicBezTo>
                  <a:lnTo>
                    <a:pt x="2362317" y="2103146"/>
                  </a:lnTo>
                  <a:cubicBezTo>
                    <a:pt x="2362317" y="2146253"/>
                    <a:pt x="2327372" y="2181198"/>
                    <a:pt x="2284266" y="2181198"/>
                  </a:cubicBezTo>
                  <a:lnTo>
                    <a:pt x="78051" y="2181198"/>
                  </a:lnTo>
                  <a:cubicBezTo>
                    <a:pt x="57351" y="2181198"/>
                    <a:pt x="37498" y="2172975"/>
                    <a:pt x="22861" y="2158337"/>
                  </a:cubicBezTo>
                  <a:cubicBezTo>
                    <a:pt x="8223" y="2143700"/>
                    <a:pt x="0" y="2123847"/>
                    <a:pt x="0" y="2103146"/>
                  </a:cubicBezTo>
                  <a:lnTo>
                    <a:pt x="0" y="78051"/>
                  </a:lnTo>
                  <a:cubicBezTo>
                    <a:pt x="0" y="57351"/>
                    <a:pt x="8223" y="37498"/>
                    <a:pt x="22861" y="22861"/>
                  </a:cubicBezTo>
                  <a:cubicBezTo>
                    <a:pt x="37498" y="8223"/>
                    <a:pt x="57351" y="0"/>
                    <a:pt x="78051" y="0"/>
                  </a:cubicBezTo>
                  <a:close/>
                </a:path>
              </a:pathLst>
            </a:custGeom>
            <a:solidFill>
              <a:srgbClr val="FFEDCB"/>
            </a:solidFill>
          </p:spPr>
          <p:txBody>
            <a:bodyPr/>
            <a:lstStyle/>
            <a:p>
              <a:pPr defTabSz="609660">
                <a:buClrTx/>
              </a:pPr>
              <a:endParaRPr lang="en-US" sz="2800" kern="1200" dirty="0">
                <a:solidFill>
                  <a:prstClr val="black"/>
                </a:solidFill>
                <a:latin typeface="+mn-lt"/>
                <a:ea typeface="+mn-ea"/>
                <a:cs typeface="+mn-cs"/>
              </a:endParaRPr>
            </a:p>
          </p:txBody>
        </p:sp>
        <p:sp>
          <p:nvSpPr>
            <p:cNvPr id="88" name="TextBox 88"/>
            <p:cNvSpPr txBox="1"/>
            <p:nvPr/>
          </p:nvSpPr>
          <p:spPr>
            <a:xfrm>
              <a:off x="0" y="-38100"/>
              <a:ext cx="812800" cy="850900"/>
            </a:xfrm>
            <a:prstGeom prst="rect">
              <a:avLst/>
            </a:prstGeom>
          </p:spPr>
          <p:txBody>
            <a:bodyPr lIns="33867" tIns="33867" rIns="33867" bIns="33867" rtlCol="0" anchor="ctr"/>
            <a:lstStyle/>
            <a:p>
              <a:pPr algn="ctr" defTabSz="609660">
                <a:lnSpc>
                  <a:spcPts val="1773"/>
                </a:lnSpc>
                <a:buClrTx/>
              </a:pPr>
              <a:endParaRPr sz="2800" kern="1200" dirty="0">
                <a:solidFill>
                  <a:prstClr val="black"/>
                </a:solidFill>
                <a:latin typeface="+mn-lt"/>
                <a:ea typeface="+mn-ea"/>
                <a:cs typeface="+mn-cs"/>
              </a:endParaRPr>
            </a:p>
          </p:txBody>
        </p:sp>
      </p:grpSp>
      <p:sp>
        <p:nvSpPr>
          <p:cNvPr id="129" name="TextBox 128"/>
          <p:cNvSpPr txBox="1"/>
          <p:nvPr/>
        </p:nvSpPr>
        <p:spPr>
          <a:xfrm>
            <a:off x="1930400" y="2547595"/>
            <a:ext cx="3333167" cy="1293496"/>
          </a:xfrm>
          <a:prstGeom prst="rect">
            <a:avLst/>
          </a:prstGeom>
          <a:noFill/>
        </p:spPr>
        <p:txBody>
          <a:bodyPr wrap="square" rtlCol="0">
            <a:spAutoFit/>
          </a:bodyPr>
          <a:lstStyle/>
          <a:p>
            <a:pPr algn="ctr" defTabSz="609660">
              <a:lnSpc>
                <a:spcPct val="150000"/>
              </a:lnSpc>
              <a:buClrTx/>
            </a:pPr>
            <a:r>
              <a:rPr lang="vi-VN" sz="2800" kern="1200" dirty="0">
                <a:solidFill>
                  <a:prstClr val="black"/>
                </a:solidFill>
                <a:latin typeface="+mn-lt"/>
                <a:ea typeface="+mn-ea"/>
                <a:cs typeface="Arial" panose="020B0604020202020204" pitchFamily="34" charset="0"/>
              </a:rPr>
              <a:t>Ôn lại kiến thức đã học trong bài</a:t>
            </a:r>
            <a:endParaRPr lang="en-US" sz="2800" kern="1200" dirty="0">
              <a:solidFill>
                <a:prstClr val="black"/>
              </a:solidFill>
              <a:latin typeface="+mn-lt"/>
              <a:ea typeface="+mn-ea"/>
              <a:cs typeface="Arial" panose="020B0604020202020204" pitchFamily="34" charset="0"/>
            </a:endParaRPr>
          </a:p>
        </p:txBody>
      </p:sp>
      <p:sp>
        <p:nvSpPr>
          <p:cNvPr id="130" name="TextBox 129"/>
          <p:cNvSpPr txBox="1"/>
          <p:nvPr/>
        </p:nvSpPr>
        <p:spPr>
          <a:xfrm>
            <a:off x="6686983" y="2494938"/>
            <a:ext cx="3657600" cy="1947393"/>
          </a:xfrm>
          <a:prstGeom prst="rect">
            <a:avLst/>
          </a:prstGeom>
          <a:noFill/>
        </p:spPr>
        <p:txBody>
          <a:bodyPr wrap="square" rtlCol="0">
            <a:spAutoFit/>
          </a:bodyPr>
          <a:lstStyle/>
          <a:p>
            <a:pPr algn="ctr" defTabSz="609660">
              <a:lnSpc>
                <a:spcPct val="150000"/>
              </a:lnSpc>
              <a:buClrTx/>
            </a:pPr>
            <a:r>
              <a:rPr lang="en-US" sz="2800" kern="1200" dirty="0" err="1">
                <a:solidFill>
                  <a:prstClr val="black"/>
                </a:solidFill>
                <a:latin typeface="+mn-lt"/>
                <a:ea typeface="+mn-ea"/>
                <a:cs typeface="Arial" panose="020B0604020202020204" pitchFamily="34" charset="0"/>
              </a:rPr>
              <a:t>Đọc</a:t>
            </a:r>
            <a:r>
              <a:rPr lang="en-US" sz="2800" kern="1200" dirty="0">
                <a:solidFill>
                  <a:prstClr val="black"/>
                </a:solidFill>
                <a:latin typeface="+mn-lt"/>
                <a:ea typeface="+mn-ea"/>
                <a:cs typeface="Arial" panose="020B0604020202020204" pitchFamily="34" charset="0"/>
              </a:rPr>
              <a:t> </a:t>
            </a:r>
            <a:r>
              <a:rPr lang="en-US" sz="2800" kern="1200" dirty="0" err="1">
                <a:solidFill>
                  <a:prstClr val="black"/>
                </a:solidFill>
                <a:latin typeface="+mn-lt"/>
                <a:ea typeface="+mn-ea"/>
                <a:cs typeface="Arial" panose="020B0604020202020204" pitchFamily="34" charset="0"/>
              </a:rPr>
              <a:t>trước</a:t>
            </a:r>
            <a:r>
              <a:rPr lang="en-US" sz="2800"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phần</a:t>
            </a:r>
            <a:r>
              <a:rPr lang="en-US" sz="2800" b="1" kern="1200" dirty="0">
                <a:solidFill>
                  <a:prstClr val="black"/>
                </a:solidFill>
                <a:latin typeface="+mn-lt"/>
                <a:ea typeface="+mn-ea"/>
                <a:cs typeface="Arial" panose="020B0604020202020204" pitchFamily="34" charset="0"/>
              </a:rPr>
              <a:t> 3. </a:t>
            </a:r>
            <a:r>
              <a:rPr lang="en-US" sz="2800" b="1" kern="1200" dirty="0" err="1">
                <a:solidFill>
                  <a:prstClr val="black"/>
                </a:solidFill>
                <a:latin typeface="+mn-lt"/>
                <a:ea typeface="+mn-ea"/>
                <a:cs typeface="Arial" panose="020B0604020202020204" pitchFamily="34" charset="0"/>
              </a:rPr>
              <a:t>Sự</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tạo</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thành</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bóng</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của</a:t>
            </a:r>
            <a:r>
              <a:rPr lang="en-US" sz="2800" b="1" kern="1200" dirty="0">
                <a:solidFill>
                  <a:prstClr val="black"/>
                </a:solidFill>
                <a:latin typeface="+mn-lt"/>
                <a:ea typeface="+mn-ea"/>
                <a:cs typeface="Arial" panose="020B0604020202020204" pitchFamily="34" charset="0"/>
              </a:rPr>
              <a:t> </a:t>
            </a:r>
            <a:r>
              <a:rPr lang="en-US" sz="2800" b="1" kern="1200" dirty="0" err="1">
                <a:solidFill>
                  <a:prstClr val="black"/>
                </a:solidFill>
                <a:latin typeface="+mn-lt"/>
                <a:ea typeface="+mn-ea"/>
                <a:cs typeface="Arial" panose="020B0604020202020204" pitchFamily="34" charset="0"/>
              </a:rPr>
              <a:t>vật</a:t>
            </a:r>
            <a:endParaRPr lang="en-US" sz="2800" b="1" kern="1200" dirty="0">
              <a:solidFill>
                <a:prstClr val="black"/>
              </a:solidFill>
              <a:latin typeface="+mn-lt"/>
              <a:ea typeface="+mn-ea"/>
              <a:cs typeface="Arial" panose="020B0604020202020204" pitchFamily="34" charset="0"/>
            </a:endParaRPr>
          </a:p>
        </p:txBody>
      </p:sp>
      <p:pic>
        <p:nvPicPr>
          <p:cNvPr id="131" name="Picture 1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7913" y="3762756"/>
            <a:ext cx="3181643" cy="3181643"/>
          </a:xfrm>
          <a:prstGeom prst="rect">
            <a:avLst/>
          </a:prstGeom>
          <a:effectLst>
            <a:outerShdw blurRad="50800" dist="38100" dir="18900000" algn="bl" rotWithShape="0">
              <a:prstClr val="black">
                <a:alpha val="40000"/>
              </a:prstClr>
            </a:outerShdw>
          </a:effectLst>
        </p:spPr>
      </p:pic>
    </p:spTree>
    <p:custDataLst>
      <p:tags r:id="rId1"/>
    </p:custData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fltVal val="0"/>
                                          </p:val>
                                        </p:tav>
                                        <p:tav tm="100000">
                                          <p:val>
                                            <p:strVal val="#ppt_w"/>
                                          </p:val>
                                        </p:tav>
                                      </p:tavLst>
                                    </p:anim>
                                    <p:anim calcmode="lin" valueType="num">
                                      <p:cBhvr>
                                        <p:cTn id="8" dur="500" fill="hold"/>
                                        <p:tgtEl>
                                          <p:spTgt spid="129"/>
                                        </p:tgtEl>
                                        <p:attrNameLst>
                                          <p:attrName>ppt_h</p:attrName>
                                        </p:attrNameLst>
                                      </p:cBhvr>
                                      <p:tavLst>
                                        <p:tav tm="0">
                                          <p:val>
                                            <p:fltVal val="0"/>
                                          </p:val>
                                        </p:tav>
                                        <p:tav tm="100000">
                                          <p:val>
                                            <p:strVal val="#ppt_h"/>
                                          </p:val>
                                        </p:tav>
                                      </p:tavLst>
                                    </p:anim>
                                    <p:animEffect transition="in" filter="fade">
                                      <p:cBhvr>
                                        <p:cTn id="9" dur="500"/>
                                        <p:tgtEl>
                                          <p:spTgt spid="12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0"/>
                                        </p:tgtEl>
                                        <p:attrNameLst>
                                          <p:attrName>style.visibility</p:attrName>
                                        </p:attrNameLst>
                                      </p:cBhvr>
                                      <p:to>
                                        <p:strVal val="visible"/>
                                      </p:to>
                                    </p:set>
                                    <p:anim calcmode="lin" valueType="num">
                                      <p:cBhvr>
                                        <p:cTn id="13" dur="500" fill="hold"/>
                                        <p:tgtEl>
                                          <p:spTgt spid="130"/>
                                        </p:tgtEl>
                                        <p:attrNameLst>
                                          <p:attrName>ppt_w</p:attrName>
                                        </p:attrNameLst>
                                      </p:cBhvr>
                                      <p:tavLst>
                                        <p:tav tm="0">
                                          <p:val>
                                            <p:fltVal val="0"/>
                                          </p:val>
                                        </p:tav>
                                        <p:tav tm="100000">
                                          <p:val>
                                            <p:strVal val="#ppt_w"/>
                                          </p:val>
                                        </p:tav>
                                      </p:tavLst>
                                    </p:anim>
                                    <p:anim calcmode="lin" valueType="num">
                                      <p:cBhvr>
                                        <p:cTn id="14" dur="500" fill="hold"/>
                                        <p:tgtEl>
                                          <p:spTgt spid="130"/>
                                        </p:tgtEl>
                                        <p:attrNameLst>
                                          <p:attrName>ppt_h</p:attrName>
                                        </p:attrNameLst>
                                      </p:cBhvr>
                                      <p:tavLst>
                                        <p:tav tm="0">
                                          <p:val>
                                            <p:fltVal val="0"/>
                                          </p:val>
                                        </p:tav>
                                        <p:tav tm="100000">
                                          <p:val>
                                            <p:strVal val="#ppt_h"/>
                                          </p:val>
                                        </p:tav>
                                      </p:tavLst>
                                    </p:anim>
                                    <p:animEffect transition="in" filter="fade">
                                      <p:cBhvr>
                                        <p:cTn id="1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a:hlinkClick r:id="rId4"/>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2159000"/>
            <a:ext cx="7419490" cy="4156601"/>
          </a:xfrm>
          <a:prstGeom prst="rect">
            <a:avLst/>
          </a:prstGeom>
        </p:spPr>
      </p:pic>
      <p:sp>
        <p:nvSpPr>
          <p:cNvPr id="9" name="Freeform 9"/>
          <p:cNvSpPr/>
          <p:nvPr/>
        </p:nvSpPr>
        <p:spPr>
          <a:xfrm flipH="1">
            <a:off x="8970574" y="5334178"/>
            <a:ext cx="3566054" cy="1676045"/>
          </a:xfrm>
          <a:custGeom>
            <a:avLst/>
            <a:gdLst/>
            <a:ahLst/>
            <a:cxnLst/>
            <a:rect l="l" t="t" r="r" b="b"/>
            <a:pathLst>
              <a:path w="5349081" h="2514068">
                <a:moveTo>
                  <a:pt x="5349082" y="0"/>
                </a:moveTo>
                <a:lnTo>
                  <a:pt x="0" y="0"/>
                </a:lnTo>
                <a:lnTo>
                  <a:pt x="0" y="2514068"/>
                </a:lnTo>
                <a:lnTo>
                  <a:pt x="5349082" y="2514068"/>
                </a:lnTo>
                <a:lnTo>
                  <a:pt x="534908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7" name="Rectangle 6"/>
          <p:cNvSpPr/>
          <p:nvPr/>
        </p:nvSpPr>
        <p:spPr>
          <a:xfrm>
            <a:off x="465848" y="1450112"/>
            <a:ext cx="7195111" cy="461665"/>
          </a:xfrm>
          <a:prstGeom prst="rect">
            <a:avLst/>
          </a:prstGeom>
        </p:spPr>
        <p:txBody>
          <a:bodyPr wrap="none">
            <a:spAutoFit/>
          </a:bodyPr>
          <a:lstStyle/>
          <a:p>
            <a:pPr defTabSz="609630">
              <a:buClrTx/>
            </a:pPr>
            <a:r>
              <a:rPr lang="en-US" sz="2400" kern="1200" dirty="0" err="1">
                <a:solidFill>
                  <a:srgbClr val="002060"/>
                </a:solidFill>
                <a:latin typeface="+mn-lt"/>
                <a:ea typeface="+mn-ea"/>
                <a:cs typeface="Arial" panose="020B0604020202020204" pitchFamily="34" charset="0"/>
              </a:rPr>
              <a:t>Cây</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có</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bóng</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vì</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có</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ánh</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mặt</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trời</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chiếu</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vào</a:t>
            </a:r>
            <a:r>
              <a:rPr lang="en-US" sz="2400" kern="1200" dirty="0">
                <a:solidFill>
                  <a:srgbClr val="002060"/>
                </a:solidFill>
                <a:latin typeface="+mn-lt"/>
                <a:ea typeface="+mn-ea"/>
                <a:cs typeface="Arial" panose="020B0604020202020204" pitchFamily="34" charset="0"/>
              </a:rPr>
              <a:t> </a:t>
            </a:r>
            <a:r>
              <a:rPr lang="en-US" sz="2400" kern="1200" dirty="0" err="1">
                <a:solidFill>
                  <a:srgbClr val="002060"/>
                </a:solidFill>
                <a:latin typeface="+mn-lt"/>
                <a:ea typeface="+mn-ea"/>
                <a:cs typeface="Arial" panose="020B0604020202020204" pitchFamily="34" charset="0"/>
              </a:rPr>
              <a:t>cây</a:t>
            </a:r>
            <a:r>
              <a:rPr lang="en-US" sz="2400" kern="1200" dirty="0">
                <a:solidFill>
                  <a:srgbClr val="002060"/>
                </a:solidFill>
                <a:latin typeface="+mn-lt"/>
                <a:ea typeface="+mn-ea"/>
                <a:cs typeface="Arial" panose="020B0604020202020204" pitchFamily="34" charset="0"/>
              </a:rPr>
              <a:t>.</a:t>
            </a:r>
          </a:p>
        </p:txBody>
      </p:sp>
      <p:pic>
        <p:nvPicPr>
          <p:cNvPr id="10" name="Picture 9"/>
          <p:cNvPicPr>
            <a:picLocks noChangeAspect="1"/>
          </p:cNvPicPr>
          <p:nvPr/>
        </p:nvPicPr>
        <p:blipFill>
          <a:blip r:embed="rId7"/>
          <a:stretch>
            <a:fillRect/>
          </a:stretch>
        </p:blipFill>
        <p:spPr>
          <a:xfrm>
            <a:off x="6752172" y="1903774"/>
            <a:ext cx="1669751" cy="1585899"/>
          </a:xfrm>
          <a:prstGeom prst="rect">
            <a:avLst/>
          </a:prstGeom>
          <a:effectLst>
            <a:outerShdw blurRad="50800" dist="38100" dir="18900000" algn="bl" rotWithShape="0">
              <a:prstClr val="black">
                <a:alpha val="40000"/>
              </a:prstClr>
            </a:outerShdw>
          </a:effectLst>
        </p:spPr>
      </p:pic>
      <p:cxnSp>
        <p:nvCxnSpPr>
          <p:cNvPr id="12" name="Straight Arrow Connector 11"/>
          <p:cNvCxnSpPr/>
          <p:nvPr/>
        </p:nvCxnSpPr>
        <p:spPr>
          <a:xfrm flipH="1">
            <a:off x="5689601" y="2616200"/>
            <a:ext cx="1062571" cy="50800"/>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943600" y="2819400"/>
            <a:ext cx="914400" cy="415047"/>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04000" y="3124200"/>
            <a:ext cx="457200" cy="679173"/>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66000" y="3234447"/>
            <a:ext cx="0" cy="753353"/>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123771" y="2819400"/>
            <a:ext cx="3718569" cy="2783839"/>
          </a:xfrm>
          <a:prstGeom prst="rect">
            <a:avLst/>
          </a:prstGeom>
        </p:spPr>
        <p:txBody>
          <a:bodyPr wrap="square">
            <a:spAutoFit/>
          </a:bodyPr>
          <a:lstStyle/>
          <a:p>
            <a:pPr algn="just" defTabSz="609630">
              <a:lnSpc>
                <a:spcPct val="150000"/>
              </a:lnSpc>
              <a:buClrTx/>
            </a:pPr>
            <a:r>
              <a:rPr lang="vi-VN" sz="2400" kern="1200" dirty="0">
                <a:solidFill>
                  <a:srgbClr val="002060"/>
                </a:solidFill>
                <a:latin typeface="+mn-lt"/>
                <a:ea typeface="+mn-ea"/>
                <a:cs typeface="+mn-cs"/>
              </a:rPr>
              <a:t>Ánh sáng chiếu chéo từ phải sang trái theo hướng từ trên xuống do bóng của cây nằm phía bên trái so với cây.</a:t>
            </a:r>
            <a:endParaRPr lang="en-US" sz="2400" kern="1200" dirty="0">
              <a:solidFill>
                <a:srgbClr val="002060"/>
              </a:solidFill>
              <a:latin typeface="+mn-lt"/>
              <a:ea typeface="+mn-ea"/>
              <a:cs typeface="+mn-cs"/>
            </a:endParaRPr>
          </a:p>
        </p:txBody>
      </p:sp>
    </p:spTree>
    <p:custDataLst>
      <p:tags r:id="rId1"/>
    </p:custDataLst>
    <p:extLst>
      <p:ext uri="{BB962C8B-B14F-4D97-AF65-F5344CB8AC3E}">
        <p14:creationId xmlns:p14="http://schemas.microsoft.com/office/powerpoint/2010/main" val="1039979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2" repeatCount="indefinite"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par>
                                <p:cTn id="25" presetID="22" presetClass="entr" presetSubtype="1" repeatCount="indefinite"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repeatCount="indefinite"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950812" y="1815192"/>
            <a:ext cx="8542969" cy="4893445"/>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pPr defTabSz="609630">
                <a:buClrTx/>
              </a:pPr>
              <a:endParaRPr lang="en-US" sz="1200" kern="1200" dirty="0">
                <a:solidFill>
                  <a:prstClr val="black"/>
                </a:solidFill>
                <a:latin typeface="Calibri"/>
                <a:ea typeface="+mn-ea"/>
                <a:cs typeface="+mn-cs"/>
              </a:endParaRPr>
            </a:p>
          </p:txBody>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grpSp>
        <p:nvGrpSpPr>
          <p:cNvPr id="6" name="Group 6"/>
          <p:cNvGrpSpPr/>
          <p:nvPr/>
        </p:nvGrpSpPr>
        <p:grpSpPr>
          <a:xfrm>
            <a:off x="1950812" y="1733345"/>
            <a:ext cx="8542969" cy="4918641"/>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pPr defTabSz="609630">
                <a:buClrTx/>
              </a:pPr>
              <a:endParaRPr lang="en-US" sz="1200" kern="1200" dirty="0">
                <a:solidFill>
                  <a:prstClr val="black"/>
                </a:solidFill>
                <a:latin typeface="Calibri"/>
                <a:ea typeface="+mn-ea"/>
                <a:cs typeface="+mn-cs"/>
              </a:endParaRPr>
            </a:p>
          </p:txBody>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9" name="Freeform 9"/>
          <p:cNvSpPr/>
          <p:nvPr/>
        </p:nvSpPr>
        <p:spPr>
          <a:xfrm rot="-5400000">
            <a:off x="9952670" y="1010974"/>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0" name="Freeform 10"/>
          <p:cNvSpPr/>
          <p:nvPr/>
        </p:nvSpPr>
        <p:spPr>
          <a:xfrm rot="-5400000">
            <a:off x="9952670" y="1839810"/>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1" name="Freeform 11"/>
          <p:cNvSpPr/>
          <p:nvPr/>
        </p:nvSpPr>
        <p:spPr>
          <a:xfrm rot="-5400000">
            <a:off x="9952670" y="2669180"/>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2" name="Freeform 12"/>
          <p:cNvSpPr/>
          <p:nvPr/>
        </p:nvSpPr>
        <p:spPr>
          <a:xfrm rot="-5400000">
            <a:off x="9952670" y="3498551"/>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3" name="Freeform 13"/>
          <p:cNvSpPr/>
          <p:nvPr/>
        </p:nvSpPr>
        <p:spPr>
          <a:xfrm rot="-5400000">
            <a:off x="9952670" y="5155269"/>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4" name="Freeform 14"/>
          <p:cNvSpPr/>
          <p:nvPr/>
        </p:nvSpPr>
        <p:spPr>
          <a:xfrm rot="-5400000">
            <a:off x="9952670" y="962542"/>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5" name="Freeform 15"/>
          <p:cNvSpPr/>
          <p:nvPr/>
        </p:nvSpPr>
        <p:spPr>
          <a:xfrm rot="-5400000">
            <a:off x="9952670" y="1772234"/>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6" name="Freeform 16"/>
          <p:cNvSpPr/>
          <p:nvPr/>
        </p:nvSpPr>
        <p:spPr>
          <a:xfrm rot="-5400000">
            <a:off x="9952670" y="2602260"/>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7" name="Freeform 17"/>
          <p:cNvSpPr/>
          <p:nvPr/>
        </p:nvSpPr>
        <p:spPr>
          <a:xfrm rot="-5400000">
            <a:off x="9952670" y="3431631"/>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18" name="Freeform 18"/>
          <p:cNvSpPr/>
          <p:nvPr/>
        </p:nvSpPr>
        <p:spPr>
          <a:xfrm rot="-5400000">
            <a:off x="9952670" y="5090372"/>
            <a:ext cx="479830" cy="1002256"/>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grpSp>
        <p:nvGrpSpPr>
          <p:cNvPr id="19" name="Group 19"/>
          <p:cNvGrpSpPr/>
          <p:nvPr/>
        </p:nvGrpSpPr>
        <p:grpSpPr>
          <a:xfrm>
            <a:off x="1723697" y="1733345"/>
            <a:ext cx="8542969" cy="4918641"/>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pPr defTabSz="609630">
                <a:buClrTx/>
              </a:pPr>
              <a:endParaRPr lang="en-US" sz="1200" kern="1200" dirty="0">
                <a:solidFill>
                  <a:prstClr val="black"/>
                </a:solidFill>
                <a:latin typeface="Calibri"/>
                <a:ea typeface="+mn-ea"/>
                <a:cs typeface="+mn-cs"/>
              </a:endParaRPr>
            </a:p>
          </p:txBody>
        </p:sp>
        <p:sp>
          <p:nvSpPr>
            <p:cNvPr id="21" name="TextBox 21"/>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buClrTx/>
              </a:pPr>
              <a:endParaRPr sz="1200" kern="1200" dirty="0">
                <a:solidFill>
                  <a:prstClr val="black"/>
                </a:solidFill>
                <a:latin typeface="Calibri"/>
                <a:ea typeface="+mn-ea"/>
                <a:cs typeface="+mn-cs"/>
              </a:endParaRPr>
            </a:p>
          </p:txBody>
        </p:sp>
      </p:grpSp>
      <p:sp>
        <p:nvSpPr>
          <p:cNvPr id="22" name="Freeform 22"/>
          <p:cNvSpPr/>
          <p:nvPr/>
        </p:nvSpPr>
        <p:spPr>
          <a:xfrm>
            <a:off x="1578289" y="1976010"/>
            <a:ext cx="395399" cy="4393328"/>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txBody>
          <a:bodyPr/>
          <a:lstStyle/>
          <a:p>
            <a:pPr defTabSz="609630">
              <a:buClrTx/>
            </a:pPr>
            <a:endParaRPr lang="en-US" sz="1200" kern="1200" dirty="0">
              <a:solidFill>
                <a:prstClr val="black"/>
              </a:solidFill>
              <a:latin typeface="Calibri"/>
              <a:ea typeface="+mn-ea"/>
              <a:cs typeface="+mn-cs"/>
            </a:endParaRPr>
          </a:p>
        </p:txBody>
      </p:sp>
      <p:sp>
        <p:nvSpPr>
          <p:cNvPr id="29" name="Freeform 29"/>
          <p:cNvSpPr/>
          <p:nvPr/>
        </p:nvSpPr>
        <p:spPr>
          <a:xfrm>
            <a:off x="8941957" y="901872"/>
            <a:ext cx="738124" cy="425428"/>
          </a:xfrm>
          <a:custGeom>
            <a:avLst/>
            <a:gdLst/>
            <a:ahLst/>
            <a:cxnLst/>
            <a:rect l="l" t="t" r="r" b="b"/>
            <a:pathLst>
              <a:path w="1375279" h="792661">
                <a:moveTo>
                  <a:pt x="0" y="0"/>
                </a:moveTo>
                <a:lnTo>
                  <a:pt x="1375278" y="0"/>
                </a:lnTo>
                <a:lnTo>
                  <a:pt x="1375278" y="792660"/>
                </a:lnTo>
                <a:lnTo>
                  <a:pt x="0" y="792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buClrTx/>
            </a:pPr>
            <a:endParaRPr lang="en-US" sz="1200" kern="1200" dirty="0">
              <a:solidFill>
                <a:prstClr val="black"/>
              </a:solidFill>
              <a:latin typeface="Calibri"/>
              <a:ea typeface="+mn-ea"/>
              <a:cs typeface="+mn-cs"/>
            </a:endParaRPr>
          </a:p>
        </p:txBody>
      </p:sp>
      <p:pic>
        <p:nvPicPr>
          <p:cNvPr id="34" name="Picture 33"/>
          <p:cNvPicPr>
            <a:picLocks noChangeAspect="1"/>
          </p:cNvPicPr>
          <p:nvPr/>
        </p:nvPicPr>
        <p:blipFill>
          <a:blip r:embed="rId18"/>
          <a:stretch>
            <a:fillRect/>
          </a:stretch>
        </p:blipFill>
        <p:spPr>
          <a:xfrm flipH="1">
            <a:off x="1694302" y="1728732"/>
            <a:ext cx="2101000" cy="965203"/>
          </a:xfrm>
          <a:prstGeom prst="rect">
            <a:avLst/>
          </a:prstGeom>
        </p:spPr>
      </p:pic>
      <p:sp>
        <p:nvSpPr>
          <p:cNvPr id="2" name="TextBox 1"/>
          <p:cNvSpPr txBox="1"/>
          <p:nvPr/>
        </p:nvSpPr>
        <p:spPr>
          <a:xfrm>
            <a:off x="4432241" y="2721622"/>
            <a:ext cx="2453829" cy="707886"/>
          </a:xfrm>
          <a:prstGeom prst="rect">
            <a:avLst/>
          </a:prstGeom>
          <a:noFill/>
        </p:spPr>
        <p:txBody>
          <a:bodyPr wrap="square" rtlCol="0">
            <a:spAutoFit/>
          </a:bodyPr>
          <a:lstStyle/>
          <a:p>
            <a:pPr algn="ctr" defTabSz="609630">
              <a:buClrTx/>
            </a:pPr>
            <a:r>
              <a:rPr lang="vi-VN" sz="4000" b="1" kern="1200" dirty="0">
                <a:solidFill>
                  <a:srgbClr val="C00000"/>
                </a:solidFill>
                <a:latin typeface="+mn-lt"/>
                <a:ea typeface="+mn-ea"/>
                <a:cs typeface="Arial" panose="020B0604020202020204" pitchFamily="34" charset="0"/>
              </a:rPr>
              <a:t>01</a:t>
            </a:r>
            <a:endParaRPr lang="en-US" sz="4000" b="1" kern="1200" dirty="0">
              <a:solidFill>
                <a:srgbClr val="C00000"/>
              </a:solidFill>
              <a:latin typeface="+mn-lt"/>
              <a:ea typeface="+mn-ea"/>
              <a:cs typeface="Arial" panose="020B0604020202020204" pitchFamily="34" charset="0"/>
            </a:endParaRPr>
          </a:p>
        </p:txBody>
      </p:sp>
      <p:sp>
        <p:nvSpPr>
          <p:cNvPr id="32" name="TextBox 31"/>
          <p:cNvSpPr txBox="1"/>
          <p:nvPr/>
        </p:nvSpPr>
        <p:spPr>
          <a:xfrm>
            <a:off x="2610627" y="3457194"/>
            <a:ext cx="6202351" cy="1301062"/>
          </a:xfrm>
          <a:prstGeom prst="rect">
            <a:avLst/>
          </a:prstGeom>
          <a:noFill/>
        </p:spPr>
        <p:txBody>
          <a:bodyPr wrap="square" rtlCol="0">
            <a:spAutoFit/>
          </a:bodyPr>
          <a:lstStyle/>
          <a:p>
            <a:pPr algn="ctr" defTabSz="609630">
              <a:lnSpc>
                <a:spcPct val="150000"/>
              </a:lnSpc>
              <a:buClrTx/>
            </a:pPr>
            <a:r>
              <a:rPr lang="vi-VN" sz="2800" b="1" kern="1200" dirty="0">
                <a:solidFill>
                  <a:srgbClr val="1F497D">
                    <a:lumMod val="75000"/>
                  </a:srgbClr>
                </a:solidFill>
                <a:latin typeface="+mn-lt"/>
                <a:ea typeface="+mn-ea"/>
                <a:cs typeface="Arial" panose="020B0604020202020204" pitchFamily="34" charset="0"/>
              </a:rPr>
              <a:t>VẬT PHÁT SÁNG VÀ </a:t>
            </a:r>
          </a:p>
          <a:p>
            <a:pPr algn="ctr" defTabSz="609630">
              <a:lnSpc>
                <a:spcPct val="150000"/>
              </a:lnSpc>
              <a:buClrTx/>
            </a:pPr>
            <a:r>
              <a:rPr lang="vi-VN" sz="2800" b="1" kern="1200" dirty="0">
                <a:solidFill>
                  <a:srgbClr val="1F497D">
                    <a:lumMod val="75000"/>
                  </a:srgbClr>
                </a:solidFill>
                <a:latin typeface="+mn-lt"/>
                <a:ea typeface="+mn-ea"/>
                <a:cs typeface="Arial" panose="020B0604020202020204" pitchFamily="34" charset="0"/>
              </a:rPr>
              <a:t>VẬT ĐƯỢC CHIẾU SÁNG</a:t>
            </a:r>
            <a:endParaRPr lang="en-US" sz="2800" b="1" kern="1200" dirty="0">
              <a:solidFill>
                <a:srgbClr val="1F497D">
                  <a:lumMod val="75000"/>
                </a:srgbClr>
              </a:solidFill>
              <a:latin typeface="+mn-lt"/>
              <a:ea typeface="+mn-ea"/>
              <a:cs typeface="Arial" panose="020B0604020202020204" pitchFamily="34" charset="0"/>
            </a:endParaRPr>
          </a:p>
        </p:txBody>
      </p:sp>
    </p:spTree>
    <p:extLst>
      <p:ext uri="{BB962C8B-B14F-4D97-AF65-F5344CB8AC3E}">
        <p14:creationId xmlns:p14="http://schemas.microsoft.com/office/powerpoint/2010/main" val="287969267"/>
      </p:ext>
    </p:extLst>
  </p:cSld>
  <p:clrMapOvr>
    <a:masterClrMapping/>
  </p:clrMapOvr>
  <p:transition spd="med">
    <p:plus/>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549013" y="1559025"/>
            <a:ext cx="10491572" cy="970280"/>
            <a:chOff x="918113" y="1257300"/>
            <a:chExt cx="15737356" cy="1455420"/>
          </a:xfrm>
        </p:grpSpPr>
        <p:sp>
          <p:nvSpPr>
            <p:cNvPr id="5" name="Rectangle 4"/>
            <p:cNvSpPr/>
            <p:nvPr/>
          </p:nvSpPr>
          <p:spPr>
            <a:xfrm>
              <a:off x="1958274" y="1827846"/>
              <a:ext cx="14697195" cy="784830"/>
            </a:xfrm>
            <a:prstGeom prst="rect">
              <a:avLst/>
            </a:prstGeom>
          </p:spPr>
          <p:txBody>
            <a:bodyPr wrap="none">
              <a:spAutoFit/>
            </a:bodyPr>
            <a:lstStyle/>
            <a:p>
              <a:pPr defTabSz="609630">
                <a:buClrTx/>
              </a:pPr>
              <a:r>
                <a:rPr lang="vi-VN" sz="2800" i="1" kern="1200" dirty="0" err="1">
                  <a:solidFill>
                    <a:srgbClr val="002060"/>
                  </a:solidFill>
                  <a:latin typeface="+mn-lt"/>
                  <a:ea typeface="+mn-ea"/>
                  <a:cs typeface="Arial" panose="020B0604020202020204" pitchFamily="34" charset="0"/>
                </a:rPr>
                <a:t>Q</a:t>
              </a:r>
              <a:r>
                <a:rPr lang="en-US" sz="2800" i="1" kern="1200" dirty="0" err="1">
                  <a:solidFill>
                    <a:srgbClr val="002060"/>
                  </a:solidFill>
                  <a:latin typeface="+mn-lt"/>
                  <a:ea typeface="+mn-ea"/>
                  <a:cs typeface="Arial" panose="020B0604020202020204" pitchFamily="34" charset="0"/>
                </a:rPr>
                <a:t>uan</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sát</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các</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hình</a:t>
              </a:r>
              <a:r>
                <a:rPr lang="en-US" sz="2800" i="1" kern="1200" dirty="0">
                  <a:solidFill>
                    <a:srgbClr val="002060"/>
                  </a:solidFill>
                  <a:latin typeface="+mn-lt"/>
                  <a:ea typeface="+mn-ea"/>
                  <a:cs typeface="Arial" panose="020B0604020202020204" pitchFamily="34" charset="0"/>
                </a:rPr>
                <a:t> 2 </a:t>
              </a:r>
              <a:r>
                <a:rPr lang="vi-VN" sz="2800" i="1" kern="1200" dirty="0">
                  <a:solidFill>
                    <a:srgbClr val="002060"/>
                  </a:solidFill>
                  <a:latin typeface="+mn-lt"/>
                  <a:ea typeface="+mn-ea"/>
                  <a:cs typeface="Arial" panose="020B0604020202020204" pitchFamily="34" charset="0"/>
                </a:rPr>
                <a:t>- </a:t>
              </a:r>
              <a:r>
                <a:rPr lang="en-US" sz="2800" i="1" kern="1200" dirty="0">
                  <a:solidFill>
                    <a:srgbClr val="002060"/>
                  </a:solidFill>
                  <a:latin typeface="+mn-lt"/>
                  <a:ea typeface="+mn-ea"/>
                  <a:cs typeface="Arial" panose="020B0604020202020204" pitchFamily="34" charset="0"/>
                </a:rPr>
                <a:t>5 </a:t>
              </a:r>
              <a:r>
                <a:rPr lang="en-US" sz="2800" i="1" kern="1200" dirty="0" err="1">
                  <a:solidFill>
                    <a:srgbClr val="002060"/>
                  </a:solidFill>
                  <a:latin typeface="+mn-lt"/>
                  <a:ea typeface="+mn-ea"/>
                  <a:cs typeface="Arial" panose="020B0604020202020204" pitchFamily="34" charset="0"/>
                </a:rPr>
                <a:t>trang</a:t>
              </a:r>
              <a:r>
                <a:rPr lang="en-US" sz="2800" i="1" kern="1200" dirty="0">
                  <a:solidFill>
                    <a:srgbClr val="002060"/>
                  </a:solidFill>
                  <a:latin typeface="+mn-lt"/>
                  <a:ea typeface="+mn-ea"/>
                  <a:cs typeface="Arial" panose="020B0604020202020204" pitchFamily="34" charset="0"/>
                </a:rPr>
                <a:t> 30 SGK </a:t>
              </a:r>
              <a:r>
                <a:rPr lang="en-US" sz="2800" i="1" kern="1200" dirty="0" err="1">
                  <a:solidFill>
                    <a:srgbClr val="002060"/>
                  </a:solidFill>
                  <a:latin typeface="+mn-lt"/>
                  <a:ea typeface="+mn-ea"/>
                  <a:cs typeface="Arial" panose="020B0604020202020204" pitchFamily="34" charset="0"/>
                </a:rPr>
                <a:t>và</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trả</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lời</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câu</a:t>
              </a:r>
              <a:r>
                <a:rPr lang="en-US" sz="2800" i="1" kern="1200" dirty="0">
                  <a:solidFill>
                    <a:srgbClr val="002060"/>
                  </a:solidFill>
                  <a:latin typeface="+mn-lt"/>
                  <a:ea typeface="+mn-ea"/>
                  <a:cs typeface="Arial" panose="020B0604020202020204" pitchFamily="34" charset="0"/>
                </a:rPr>
                <a:t> </a:t>
              </a:r>
              <a:r>
                <a:rPr lang="en-US" sz="2800" i="1" kern="1200" dirty="0" err="1">
                  <a:solidFill>
                    <a:srgbClr val="002060"/>
                  </a:solidFill>
                  <a:latin typeface="+mn-lt"/>
                  <a:ea typeface="+mn-ea"/>
                  <a:cs typeface="Arial" panose="020B0604020202020204" pitchFamily="34" charset="0"/>
                </a:rPr>
                <a:t>hỏi</a:t>
              </a:r>
              <a:r>
                <a:rPr lang="en-US" sz="2800" i="1" kern="1200" dirty="0">
                  <a:solidFill>
                    <a:srgbClr val="002060"/>
                  </a:solidFill>
                  <a:latin typeface="+mn-lt"/>
                  <a:ea typeface="+mn-ea"/>
                  <a:cs typeface="Arial" panose="020B0604020202020204" pitchFamily="34" charset="0"/>
                </a:rPr>
                <a:t>: </a:t>
              </a:r>
            </a:p>
          </p:txBody>
        </p:sp>
        <p:pic>
          <p:nvPicPr>
            <p:cNvPr id="6" name="Picture 5"/>
            <p:cNvPicPr>
              <a:picLocks noChangeAspect="1"/>
            </p:cNvPicPr>
            <p:nvPr/>
          </p:nvPicPr>
          <p:blipFill>
            <a:blip r:embed="rId3"/>
            <a:stretch>
              <a:fillRect/>
            </a:stretch>
          </p:blipFill>
          <p:spPr>
            <a:xfrm>
              <a:off x="918113" y="1257300"/>
              <a:ext cx="1040161" cy="1455420"/>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160" y="2968514"/>
            <a:ext cx="5209558" cy="3397238"/>
          </a:xfrm>
          <a:prstGeom prst="rect">
            <a:avLst/>
          </a:prstGeom>
        </p:spPr>
      </p:pic>
      <p:grpSp>
        <p:nvGrpSpPr>
          <p:cNvPr id="11" name="Group 10"/>
          <p:cNvGrpSpPr/>
          <p:nvPr/>
        </p:nvGrpSpPr>
        <p:grpSpPr>
          <a:xfrm>
            <a:off x="6832846" y="2784714"/>
            <a:ext cx="3759200" cy="3221356"/>
            <a:chOff x="12314551" y="3207080"/>
            <a:chExt cx="5638800" cy="4832034"/>
          </a:xfrm>
        </p:grpSpPr>
        <p:sp>
          <p:nvSpPr>
            <p:cNvPr id="9" name="Oval Callout 8"/>
            <p:cNvSpPr/>
            <p:nvPr/>
          </p:nvSpPr>
          <p:spPr>
            <a:xfrm>
              <a:off x="12314551" y="3207080"/>
              <a:ext cx="5638800" cy="4832034"/>
            </a:xfrm>
            <a:prstGeom prst="wedgeEllipseCallout">
              <a:avLst>
                <a:gd name="adj1" fmla="val -46779"/>
                <a:gd name="adj2" fmla="val 50725"/>
              </a:avLst>
            </a:prstGeom>
            <a:solidFill>
              <a:srgbClr val="CDEFF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endParaRPr>
            </a:p>
          </p:txBody>
        </p:sp>
        <p:sp>
          <p:nvSpPr>
            <p:cNvPr id="10" name="Rectangle 9"/>
            <p:cNvSpPr/>
            <p:nvPr/>
          </p:nvSpPr>
          <p:spPr>
            <a:xfrm>
              <a:off x="12520290" y="4076701"/>
              <a:ext cx="5257802" cy="2513765"/>
            </a:xfrm>
            <a:prstGeom prst="rect">
              <a:avLst/>
            </a:prstGeom>
          </p:spPr>
          <p:txBody>
            <a:bodyPr wrap="square">
              <a:spAutoFit/>
            </a:bodyPr>
            <a:lstStyle/>
            <a:p>
              <a:pPr algn="ctr" defTabSz="609630">
                <a:lnSpc>
                  <a:spcPct val="150000"/>
                </a:lnSpc>
                <a:buClrTx/>
              </a:pPr>
              <a:r>
                <a:rPr lang="vi-VN" sz="2400" kern="1200" dirty="0">
                  <a:solidFill>
                    <a:prstClr val="black"/>
                  </a:solidFill>
                  <a:latin typeface="+mn-lt"/>
                  <a:ea typeface="+mn-ea"/>
                  <a:cs typeface="+mn-cs"/>
                </a:rPr>
                <a:t>Những vật nào phát sáng? Những vật nào được chiếu sáng?</a:t>
              </a:r>
              <a:endParaRPr lang="en-US" sz="2400" kern="1200" dirty="0">
                <a:solidFill>
                  <a:prstClr val="black"/>
                </a:solidFill>
                <a:latin typeface="+mn-lt"/>
                <a:ea typeface="+mn-ea"/>
                <a:cs typeface="+mn-cs"/>
              </a:endParaRPr>
            </a:p>
          </p:txBody>
        </p:sp>
      </p:grpSp>
    </p:spTree>
    <p:extLst>
      <p:ext uri="{BB962C8B-B14F-4D97-AF65-F5344CB8AC3E}">
        <p14:creationId xmlns:p14="http://schemas.microsoft.com/office/powerpoint/2010/main" val="12691953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96074170"/>
              </p:ext>
            </p:extLst>
          </p:nvPr>
        </p:nvGraphicFramePr>
        <p:xfrm>
          <a:off x="266320" y="1700103"/>
          <a:ext cx="11683999" cy="4966410"/>
        </p:xfrm>
        <a:graphic>
          <a:graphicData uri="http://schemas.openxmlformats.org/drawingml/2006/table">
            <a:tbl>
              <a:tblPr bandRow="1"/>
              <a:tblGrid>
                <a:gridCol w="2231035">
                  <a:extLst>
                    <a:ext uri="{9D8B030D-6E8A-4147-A177-3AD203B41FA5}">
                      <a16:colId xmlns:a16="http://schemas.microsoft.com/office/drawing/2014/main" val="20000"/>
                    </a:ext>
                  </a:extLst>
                </a:gridCol>
                <a:gridCol w="3840574">
                  <a:extLst>
                    <a:ext uri="{9D8B030D-6E8A-4147-A177-3AD203B41FA5}">
                      <a16:colId xmlns:a16="http://schemas.microsoft.com/office/drawing/2014/main" val="20001"/>
                    </a:ext>
                  </a:extLst>
                </a:gridCol>
                <a:gridCol w="5612390">
                  <a:extLst>
                    <a:ext uri="{9D8B030D-6E8A-4147-A177-3AD203B41FA5}">
                      <a16:colId xmlns:a16="http://schemas.microsoft.com/office/drawing/2014/main" val="20002"/>
                    </a:ext>
                  </a:extLst>
                </a:gridCol>
              </a:tblGrid>
              <a:tr h="700104">
                <a:tc>
                  <a:txBody>
                    <a:bodyPr/>
                    <a:lstStyle/>
                    <a:p>
                      <a:pPr algn="ctr">
                        <a:lnSpc>
                          <a:spcPct val="150000"/>
                        </a:lnSpc>
                        <a:spcBef>
                          <a:spcPts val="100"/>
                        </a:spcBef>
                        <a:spcAft>
                          <a:spcPts val="100"/>
                        </a:spcAft>
                      </a:pPr>
                      <a:r>
                        <a:rPr lang="nl-NL" sz="2400" b="1" i="0" dirty="0">
                          <a:effectLst/>
                          <a:latin typeface="UTM Avo" panose="02040603050506020204" pitchFamily="18" charset="0"/>
                          <a:ea typeface="Times New Roman" panose="02020603050405020304" pitchFamily="18" charset="0"/>
                          <a:cs typeface="Arial" panose="020B0604020202020204" pitchFamily="34" charset="0"/>
                        </a:rPr>
                        <a:t>Hình</a:t>
                      </a:r>
                      <a:endParaRPr lang="en-US" sz="2400" b="1"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a:txBody>
                    <a:bodyPr/>
                    <a:lstStyle/>
                    <a:p>
                      <a:pPr algn="ctr">
                        <a:lnSpc>
                          <a:spcPct val="150000"/>
                        </a:lnSpc>
                        <a:spcBef>
                          <a:spcPts val="100"/>
                        </a:spcBef>
                        <a:spcAft>
                          <a:spcPts val="100"/>
                        </a:spcAft>
                      </a:pPr>
                      <a:r>
                        <a:rPr lang="nl-NL" sz="2400" b="1" i="0" dirty="0">
                          <a:effectLst/>
                          <a:latin typeface="UTM Avo" panose="02040603050506020204" pitchFamily="18" charset="0"/>
                          <a:ea typeface="Times New Roman" panose="02020603050405020304" pitchFamily="18" charset="0"/>
                          <a:cs typeface="Arial" panose="020B0604020202020204" pitchFamily="34" charset="0"/>
                        </a:rPr>
                        <a:t>Vật sáng</a:t>
                      </a:r>
                      <a:endParaRPr lang="en-US" sz="2400" b="1"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tc>
                  <a:txBody>
                    <a:bodyPr/>
                    <a:lstStyle/>
                    <a:p>
                      <a:pPr algn="ctr">
                        <a:lnSpc>
                          <a:spcPct val="150000"/>
                        </a:lnSpc>
                        <a:spcBef>
                          <a:spcPts val="100"/>
                        </a:spcBef>
                        <a:spcAft>
                          <a:spcPts val="100"/>
                        </a:spcAft>
                      </a:pPr>
                      <a:r>
                        <a:rPr lang="nl-NL" sz="2400" b="1" i="0" dirty="0">
                          <a:solidFill>
                            <a:srgbClr val="000000"/>
                          </a:solidFill>
                          <a:effectLst/>
                          <a:latin typeface="UTM Avo" panose="02040603050506020204" pitchFamily="18" charset="0"/>
                          <a:ea typeface="Times New Roman" panose="02020603050405020304" pitchFamily="18" charset="0"/>
                          <a:cs typeface="Arial" panose="020B0604020202020204" pitchFamily="34" charset="0"/>
                        </a:rPr>
                        <a:t>Vật được chiếu sáng</a:t>
                      </a:r>
                      <a:endParaRPr lang="en-US" sz="2400" b="1"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DEFFC"/>
                    </a:solidFill>
                  </a:tcPr>
                </a:tc>
                <a:extLst>
                  <a:ext uri="{0D108BD9-81ED-4DB2-BD59-A6C34878D82A}">
                    <a16:rowId xmlns:a16="http://schemas.microsoft.com/office/drawing/2014/main" val="10000"/>
                  </a:ext>
                </a:extLst>
              </a:tr>
              <a:tr h="970007">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49936">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58694">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87669">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4"/>
          <a:stretch>
            <a:fillRect/>
          </a:stretch>
        </p:blipFill>
        <p:spPr>
          <a:xfrm>
            <a:off x="658564" y="2415557"/>
            <a:ext cx="1524132" cy="874772"/>
          </a:xfrm>
          <a:prstGeom prst="rect">
            <a:avLst/>
          </a:prstGeom>
        </p:spPr>
      </p:pic>
      <p:pic>
        <p:nvPicPr>
          <p:cNvPr id="9" name="Picture 8"/>
          <p:cNvPicPr>
            <a:picLocks noChangeAspect="1"/>
          </p:cNvPicPr>
          <p:nvPr/>
        </p:nvPicPr>
        <p:blipFill>
          <a:blip r:embed="rId5"/>
          <a:stretch>
            <a:fillRect/>
          </a:stretch>
        </p:blipFill>
        <p:spPr>
          <a:xfrm>
            <a:off x="658564" y="3458048"/>
            <a:ext cx="1524132" cy="874772"/>
          </a:xfrm>
          <a:prstGeom prst="rect">
            <a:avLst/>
          </a:prstGeom>
        </p:spPr>
      </p:pic>
      <p:pic>
        <p:nvPicPr>
          <p:cNvPr id="10" name="Picture 9"/>
          <p:cNvPicPr>
            <a:picLocks noChangeAspect="1"/>
          </p:cNvPicPr>
          <p:nvPr/>
        </p:nvPicPr>
        <p:blipFill>
          <a:blip r:embed="rId6"/>
          <a:stretch>
            <a:fillRect/>
          </a:stretch>
        </p:blipFill>
        <p:spPr>
          <a:xfrm>
            <a:off x="760324" y="4543664"/>
            <a:ext cx="1446848" cy="874772"/>
          </a:xfrm>
          <a:prstGeom prst="rect">
            <a:avLst/>
          </a:prstGeom>
        </p:spPr>
      </p:pic>
      <p:pic>
        <p:nvPicPr>
          <p:cNvPr id="11" name="Picture 10"/>
          <p:cNvPicPr>
            <a:picLocks noChangeAspect="1"/>
          </p:cNvPicPr>
          <p:nvPr/>
        </p:nvPicPr>
        <p:blipFill>
          <a:blip r:embed="rId7"/>
          <a:stretch>
            <a:fillRect/>
          </a:stretch>
        </p:blipFill>
        <p:spPr>
          <a:xfrm>
            <a:off x="532913" y="5627801"/>
            <a:ext cx="1775435" cy="977966"/>
          </a:xfrm>
          <a:prstGeom prst="rect">
            <a:avLst/>
          </a:prstGeom>
        </p:spPr>
      </p:pic>
      <p:sp>
        <p:nvSpPr>
          <p:cNvPr id="12" name="Rectangle 11"/>
          <p:cNvSpPr/>
          <p:nvPr/>
        </p:nvSpPr>
        <p:spPr>
          <a:xfrm>
            <a:off x="3642019" y="2622111"/>
            <a:ext cx="1306768" cy="461665"/>
          </a:xfrm>
          <a:prstGeom prst="rect">
            <a:avLst/>
          </a:prstGeom>
        </p:spPr>
        <p:txBody>
          <a:bodyPr wrap="none">
            <a:spAutoFit/>
          </a:bodyPr>
          <a:lstStyle/>
          <a:p>
            <a:pPr defTabSz="609630">
              <a:buClrTx/>
            </a:pPr>
            <a:r>
              <a:rPr lang="en-US" sz="2400" kern="1200" dirty="0" err="1">
                <a:solidFill>
                  <a:prstClr val="black"/>
                </a:solidFill>
                <a:latin typeface="UTM Avo" panose="02040603050506020204" pitchFamily="18" charset="0"/>
                <a:ea typeface="+mn-ea"/>
                <a:cs typeface="Arial" panose="020B0604020202020204" pitchFamily="34" charset="0"/>
              </a:rPr>
              <a:t>Mặt</a:t>
            </a:r>
            <a:r>
              <a:rPr lang="en-US" sz="2400" kern="1200" dirty="0">
                <a:solidFill>
                  <a:prstClr val="black"/>
                </a:solidFill>
                <a:latin typeface="UTM Avo" panose="02040603050506020204" pitchFamily="18" charset="0"/>
                <a:ea typeface="+mn-ea"/>
                <a:cs typeface="Arial" panose="020B0604020202020204" pitchFamily="34" charset="0"/>
              </a:rPr>
              <a:t> </a:t>
            </a:r>
            <a:r>
              <a:rPr lang="vi-VN" sz="2400" kern="1200" dirty="0" err="1">
                <a:solidFill>
                  <a:prstClr val="black"/>
                </a:solidFill>
                <a:latin typeface="Arial" panose="020B0604020202020204" pitchFamily="34" charset="0"/>
                <a:ea typeface="+mn-ea"/>
                <a:cs typeface="Arial" panose="020B0604020202020204" pitchFamily="34" charset="0"/>
              </a:rPr>
              <a:t>t</a:t>
            </a:r>
            <a:r>
              <a:rPr lang="en-US" sz="2400" kern="1200" dirty="0" err="1">
                <a:solidFill>
                  <a:prstClr val="black"/>
                </a:solidFill>
                <a:latin typeface="UTM Avo" panose="02040603050506020204" pitchFamily="18" charset="0"/>
                <a:ea typeface="+mn-ea"/>
                <a:cs typeface="Arial" panose="020B0604020202020204" pitchFamily="34" charset="0"/>
              </a:rPr>
              <a:t>rời</a:t>
            </a:r>
            <a:endParaRPr lang="en-US" sz="2400" kern="1200" dirty="0">
              <a:solidFill>
                <a:prstClr val="black"/>
              </a:solidFill>
              <a:latin typeface="UTM Avo" panose="02040603050506020204" pitchFamily="18" charset="0"/>
              <a:ea typeface="+mn-ea"/>
              <a:cs typeface="Arial" panose="020B0604020202020204" pitchFamily="34" charset="0"/>
            </a:endParaRPr>
          </a:p>
        </p:txBody>
      </p:sp>
      <p:sp>
        <p:nvSpPr>
          <p:cNvPr id="13" name="Rectangle 12"/>
          <p:cNvSpPr/>
          <p:nvPr/>
        </p:nvSpPr>
        <p:spPr>
          <a:xfrm>
            <a:off x="6468736" y="2662478"/>
            <a:ext cx="5423280" cy="461665"/>
          </a:xfrm>
          <a:prstGeom prst="rect">
            <a:avLst/>
          </a:prstGeom>
        </p:spPr>
        <p:txBody>
          <a:bodyPr wrap="none">
            <a:spAutoFit/>
          </a:bodyPr>
          <a:lstStyle/>
          <a:p>
            <a:pPr defTabSz="609630">
              <a:buClrTx/>
            </a:pPr>
            <a:r>
              <a:rPr lang="en-US" sz="2400" kern="1200" dirty="0" err="1">
                <a:solidFill>
                  <a:prstClr val="black"/>
                </a:solidFill>
                <a:latin typeface="+mn-lt"/>
                <a:ea typeface="+mn-ea"/>
                <a:cs typeface="Arial" panose="020B0604020202020204" pitchFamily="34" charset="0"/>
              </a:rPr>
              <a:t>Các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vật</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thể</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khác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trên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trên</a:t>
            </a:r>
            <a:r>
              <a:rPr lang="en-US" sz="2400" kern="1200" dirty="0">
                <a:solidFill>
                  <a:prstClr val="black"/>
                </a:solidFill>
                <a:latin typeface="+mn-lt"/>
                <a:ea typeface="+mn-ea"/>
                <a:cs typeface="Arial" panose="020B0604020202020204" pitchFamily="34" charset="0"/>
              </a:rPr>
              <a:t> </a:t>
            </a:r>
            <a:r>
              <a:rPr lang="vi-VN" sz="2400" kern="1200" dirty="0" err="1">
                <a:solidFill>
                  <a:prstClr val="black"/>
                </a:solidFill>
                <a:latin typeface="+mn-lt"/>
                <a:ea typeface="+mn-ea"/>
                <a:cs typeface="Arial" panose="020B0604020202020204" pitchFamily="34" charset="0"/>
              </a:rPr>
              <a:t>T</a:t>
            </a:r>
            <a:r>
              <a:rPr lang="en-US" sz="2400" kern="1200" dirty="0" err="1">
                <a:solidFill>
                  <a:prstClr val="black"/>
                </a:solidFill>
                <a:latin typeface="+mn-lt"/>
                <a:ea typeface="+mn-ea"/>
                <a:cs typeface="Arial" panose="020B0604020202020204" pitchFamily="34" charset="0"/>
              </a:rPr>
              <a:t>rái</a:t>
            </a:r>
            <a:r>
              <a:rPr lang="en-US" sz="2400" kern="1200" dirty="0">
                <a:solidFill>
                  <a:prstClr val="black"/>
                </a:solidFill>
                <a:latin typeface="+mn-lt"/>
                <a:ea typeface="+mn-ea"/>
                <a:cs typeface="Arial" panose="020B0604020202020204" pitchFamily="34" charset="0"/>
              </a:rPr>
              <a:t> </a:t>
            </a:r>
            <a:r>
              <a:rPr lang="vi-VN" sz="2400" kern="1200" dirty="0" err="1">
                <a:solidFill>
                  <a:prstClr val="black"/>
                </a:solidFill>
                <a:latin typeface="+mn-lt"/>
                <a:ea typeface="+mn-ea"/>
                <a:cs typeface="Arial" panose="020B0604020202020204" pitchFamily="34" charset="0"/>
              </a:rPr>
              <a:t>Đ</a:t>
            </a:r>
            <a:r>
              <a:rPr lang="en-US" sz="2400" kern="1200" dirty="0" err="1">
                <a:solidFill>
                  <a:prstClr val="black"/>
                </a:solidFill>
                <a:latin typeface="+mn-lt"/>
                <a:ea typeface="+mn-ea"/>
                <a:cs typeface="Arial" panose="020B0604020202020204" pitchFamily="34" charset="0"/>
              </a:rPr>
              <a:t>ất</a:t>
            </a:r>
            <a:endParaRPr lang="en-US" sz="2400" kern="1200" dirty="0">
              <a:solidFill>
                <a:prstClr val="black"/>
              </a:solidFill>
              <a:latin typeface="+mn-lt"/>
              <a:ea typeface="+mn-ea"/>
              <a:cs typeface="Arial" panose="020B0604020202020204" pitchFamily="34" charset="0"/>
            </a:endParaRPr>
          </a:p>
        </p:txBody>
      </p:sp>
      <p:sp>
        <p:nvSpPr>
          <p:cNvPr id="14" name="Rectangle 13"/>
          <p:cNvSpPr/>
          <p:nvPr/>
        </p:nvSpPr>
        <p:spPr>
          <a:xfrm>
            <a:off x="2741132" y="3533306"/>
            <a:ext cx="3108543"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dirty="0">
                <a:latin typeface="UTM Avo" panose="02040603050506020204" pitchFamily="18" charset="0"/>
                <a:ea typeface="Times New Roman" panose="02020603050405020304" pitchFamily="18" charset="0"/>
                <a:cs typeface="Arial" panose="020B0604020202020204" pitchFamily="34" charset="0"/>
              </a:rPr>
              <a:t>Đuôi con đom đóm</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5" name="Rectangle 14"/>
          <p:cNvSpPr/>
          <p:nvPr/>
        </p:nvSpPr>
        <p:spPr>
          <a:xfrm>
            <a:off x="6987483" y="3273462"/>
            <a:ext cx="4239317" cy="1121846"/>
          </a:xfrm>
          <a:prstGeom prst="rect">
            <a:avLst/>
          </a:prstGeom>
        </p:spPr>
        <p:txBody>
          <a:bodyPr wrap="square">
            <a:spAutoFit/>
          </a:bodyPr>
          <a:lstStyle/>
          <a:p>
            <a:pPr algn="ctr" defTabSz="609630">
              <a:lnSpc>
                <a:spcPct val="150000"/>
              </a:lnSpc>
              <a:spcBef>
                <a:spcPts val="67"/>
              </a:spcBef>
              <a:spcAft>
                <a:spcPts val="67"/>
              </a:spcAft>
              <a:buClrTx/>
            </a:pPr>
            <a:r>
              <a:rPr lang="nl-NL" sz="2400" kern="1200" dirty="0">
                <a:latin typeface="UTM Avo" panose="02040603050506020204" pitchFamily="18" charset="0"/>
                <a:ea typeface="Times New Roman" panose="02020603050405020304" pitchFamily="18" charset="0"/>
                <a:cs typeface="Arial" panose="020B0604020202020204" pitchFamily="34" charset="0"/>
              </a:rPr>
              <a:t>Cây cối, lá và không gian xung quanh</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6" name="Rectangle 15"/>
          <p:cNvSpPr/>
          <p:nvPr/>
        </p:nvSpPr>
        <p:spPr>
          <a:xfrm>
            <a:off x="3621470" y="4562168"/>
            <a:ext cx="1347869"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a:latin typeface="UTM Avo" panose="02040603050506020204" pitchFamily="18" charset="0"/>
                <a:ea typeface="Times New Roman" panose="02020603050405020304" pitchFamily="18" charset="0"/>
                <a:cs typeface="Arial" panose="020B0604020202020204" pitchFamily="34" charset="0"/>
              </a:rPr>
              <a:t>Mặt Trời</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7" name="Rectangle 16"/>
          <p:cNvSpPr/>
          <p:nvPr/>
        </p:nvSpPr>
        <p:spPr>
          <a:xfrm>
            <a:off x="8335723" y="4666412"/>
            <a:ext cx="1689309"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a:latin typeface="UTM Avo" panose="02040603050506020204" pitchFamily="18" charset="0"/>
                <a:ea typeface="Times New Roman" panose="02020603050405020304" pitchFamily="18" charset="0"/>
                <a:cs typeface="Arial" panose="020B0604020202020204" pitchFamily="34" charset="0"/>
              </a:rPr>
              <a:t>Mặt Trăng</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8" name="Rectangle 17"/>
          <p:cNvSpPr/>
          <p:nvPr/>
        </p:nvSpPr>
        <p:spPr>
          <a:xfrm>
            <a:off x="3086580" y="5752888"/>
            <a:ext cx="2417650" cy="567848"/>
          </a:xfrm>
          <a:prstGeom prst="rect">
            <a:avLst/>
          </a:prstGeom>
        </p:spPr>
        <p:txBody>
          <a:bodyPr wrap="none">
            <a:spAutoFit/>
          </a:bodyPr>
          <a:lstStyle/>
          <a:p>
            <a:pPr algn="ctr" defTabSz="609630">
              <a:lnSpc>
                <a:spcPct val="150000"/>
              </a:lnSpc>
              <a:spcBef>
                <a:spcPts val="67"/>
              </a:spcBef>
              <a:spcAft>
                <a:spcPts val="67"/>
              </a:spcAft>
              <a:buClrTx/>
            </a:pPr>
            <a:r>
              <a:rPr lang="nl-NL" sz="2400" kern="1200" dirty="0">
                <a:latin typeface="UTM Avo" panose="02040603050506020204" pitchFamily="18" charset="0"/>
                <a:ea typeface="Times New Roman" panose="02020603050405020304" pitchFamily="18" charset="0"/>
                <a:cs typeface="Arial" panose="020B0604020202020204" pitchFamily="34" charset="0"/>
              </a:rPr>
              <a:t>Các bóng đèn</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19" name="Rectangle 18"/>
          <p:cNvSpPr/>
          <p:nvPr/>
        </p:nvSpPr>
        <p:spPr>
          <a:xfrm>
            <a:off x="6941442" y="5667459"/>
            <a:ext cx="4230645" cy="567848"/>
          </a:xfrm>
          <a:prstGeom prst="rect">
            <a:avLst/>
          </a:prstGeom>
        </p:spPr>
        <p:txBody>
          <a:bodyPr wrap="none">
            <a:spAutoFit/>
          </a:bodyPr>
          <a:lstStyle/>
          <a:p>
            <a:pPr algn="ctr" defTabSz="609630">
              <a:lnSpc>
                <a:spcPct val="150000"/>
              </a:lnSpc>
              <a:spcBef>
                <a:spcPts val="67"/>
              </a:spcBef>
              <a:spcAft>
                <a:spcPts val="67"/>
              </a:spcAft>
              <a:buClrTx/>
            </a:pPr>
            <a:r>
              <a:rPr lang="en-US" sz="2400" kern="1200" err="1">
                <a:latin typeface="UTM Avo" panose="02040603050506020204" pitchFamily="18" charset="0"/>
                <a:ea typeface="Times New Roman" panose="02020603050405020304" pitchFamily="18" charset="0"/>
                <a:cs typeface="Arial" panose="020B0604020202020204" pitchFamily="34" charset="0"/>
              </a:rPr>
              <a:t>Vật</a:t>
            </a:r>
            <a:r>
              <a:rPr lang="en-US" sz="2400" kern="1200">
                <a:latin typeface="UTM Avo" panose="02040603050506020204" pitchFamily="18" charset="0"/>
                <a:ea typeface="Times New Roman" panose="02020603050405020304" pitchFamily="18" charset="0"/>
                <a:cs typeface="Arial" panose="020B0604020202020204" pitchFamily="34" charset="0"/>
              </a:rPr>
              <a:t> dụng </a:t>
            </a:r>
            <a:r>
              <a:rPr lang="en-US" sz="2400" kern="1200" dirty="0" err="1">
                <a:latin typeface="UTM Avo" panose="02040603050506020204" pitchFamily="18" charset="0"/>
                <a:ea typeface="Times New Roman" panose="02020603050405020304" pitchFamily="18" charset="0"/>
                <a:cs typeface="Arial" panose="020B0604020202020204" pitchFamily="34" charset="0"/>
              </a:rPr>
              <a:t>trong</a:t>
            </a:r>
            <a:r>
              <a:rPr lang="en-US" sz="2400" kern="1200" dirty="0">
                <a:latin typeface="UTM Avo" panose="02040603050506020204" pitchFamily="18" charset="0"/>
                <a:ea typeface="Times New Roman" panose="02020603050405020304" pitchFamily="18" charset="0"/>
                <a:cs typeface="Arial" panose="020B0604020202020204" pitchFamily="34" charset="0"/>
              </a:rPr>
              <a:t> </a:t>
            </a:r>
            <a:r>
              <a:rPr lang="en-US" sz="2400" kern="1200" dirty="0" err="1">
                <a:latin typeface="UTM Avo" panose="02040603050506020204" pitchFamily="18" charset="0"/>
                <a:ea typeface="Times New Roman" panose="02020603050405020304" pitchFamily="18" charset="0"/>
                <a:cs typeface="Arial" panose="020B0604020202020204" pitchFamily="34" charset="0"/>
              </a:rPr>
              <a:t>căn</a:t>
            </a:r>
            <a:r>
              <a:rPr lang="en-US" sz="2400" kern="1200" dirty="0">
                <a:latin typeface="UTM Avo" panose="02040603050506020204" pitchFamily="18" charset="0"/>
                <a:ea typeface="Times New Roman" panose="02020603050405020304" pitchFamily="18" charset="0"/>
                <a:cs typeface="Arial" panose="020B0604020202020204" pitchFamily="34" charset="0"/>
              </a:rPr>
              <a:t> </a:t>
            </a:r>
            <a:r>
              <a:rPr lang="en-US" sz="2400" kern="1200" dirty="0" err="1">
                <a:latin typeface="UTM Avo" panose="02040603050506020204" pitchFamily="18" charset="0"/>
                <a:ea typeface="Times New Roman" panose="02020603050405020304" pitchFamily="18" charset="0"/>
                <a:cs typeface="Arial" panose="020B0604020202020204" pitchFamily="34" charset="0"/>
              </a:rPr>
              <a:t>phòng</a:t>
            </a:r>
            <a:endParaRPr lang="en-US" sz="2400"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8"/>
          <a:stretch>
            <a:fillRect/>
          </a:stretch>
        </p:blipFill>
        <p:spPr>
          <a:xfrm>
            <a:off x="10742140" y="6156771"/>
            <a:ext cx="1371600" cy="843855"/>
          </a:xfrm>
          <a:prstGeom prst="rect">
            <a:avLst/>
          </a:prstGeom>
        </p:spPr>
      </p:pic>
    </p:spTree>
    <p:custDataLst>
      <p:tags r:id="rId1"/>
    </p:custDataLst>
    <p:extLst>
      <p:ext uri="{BB962C8B-B14F-4D97-AF65-F5344CB8AC3E}">
        <p14:creationId xmlns:p14="http://schemas.microsoft.com/office/powerpoint/2010/main" val="6990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4"/>
            <a:extLst>
              <a:ext uri="{FF2B5EF4-FFF2-40B4-BE49-F238E27FC236}">
                <a16:creationId xmlns:a16="http://schemas.microsoft.com/office/drawing/2014/main" id="{6B316360-6F2D-6657-D4DC-656D67DC89E8}"/>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124</TotalTime>
  <Words>1383</Words>
  <Application>Microsoft Office PowerPoint</Application>
  <PresentationFormat>Widescreen</PresentationFormat>
  <Paragraphs>151</Paragraphs>
  <Slides>34</Slides>
  <Notes>8</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34</vt:i4>
      </vt:variant>
    </vt:vector>
  </HeadingPairs>
  <TitlesOfParts>
    <vt:vector size="43" baseType="lpstr">
      <vt:lpstr>Arial</vt:lpstr>
      <vt:lpstr>Calibri</vt:lpstr>
      <vt:lpstr>Tahoma</vt:lpstr>
      <vt:lpstr>UTM Avo</vt:lpstr>
      <vt:lpstr>Wingdings</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Thuynt</cp:lastModifiedBy>
  <cp:revision>30</cp:revision>
  <dcterms:modified xsi:type="dcterms:W3CDTF">2023-11-30T10:25:29Z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