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69" r:id="rId3"/>
    <p:sldId id="270" r:id="rId4"/>
    <p:sldId id="275" r:id="rId5"/>
    <p:sldId id="277" r:id="rId6"/>
    <p:sldId id="281" r:id="rId7"/>
    <p:sldId id="282" r:id="rId8"/>
    <p:sldId id="283" r:id="rId9"/>
    <p:sldId id="284" r:id="rId10"/>
    <p:sldId id="285" r:id="rId11"/>
    <p:sldId id="286" r:id="rId12"/>
    <p:sldId id="287" r:id="rId13"/>
    <p:sldId id="288" r:id="rId14"/>
    <p:sldId id="289" r:id="rId15"/>
    <p:sldId id="290" r:id="rId16"/>
    <p:sldId id="291" r:id="rId17"/>
    <p:sldId id="292" r:id="rId18"/>
    <p:sldId id="293" r:id="rId19"/>
    <p:sldId id="294" r:id="rId20"/>
    <p:sldId id="295" r:id="rId21"/>
    <p:sldId id="271" r:id="rId22"/>
    <p:sldId id="274" r:id="rId23"/>
    <p:sldId id="296" r:id="rId24"/>
    <p:sldId id="297" r:id="rId25"/>
    <p:sldId id="278" r:id="rId26"/>
    <p:sldId id="279" r:id="rId27"/>
    <p:sldId id="300" r:id="rId28"/>
    <p:sldId id="301" r:id="rId29"/>
    <p:sldId id="265" r:id="rId30"/>
    <p:sldId id="268" r:id="rId31"/>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UTM Avo" panose="02040603050506020204" pitchFamily="18"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275" autoAdjust="0"/>
    <p:restoredTop sz="94660"/>
  </p:normalViewPr>
  <p:slideViewPr>
    <p:cSldViewPr snapToGrid="0">
      <p:cViewPr varScale="1">
        <p:scale>
          <a:sx n="108" d="100"/>
          <a:sy n="108" d="100"/>
        </p:scale>
        <p:origin x="16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76369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093633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669212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05919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6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43745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12/14/2023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179777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12/14/2023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026553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12/14/2023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569394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7506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823468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12/14/2023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1321066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2.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1.sv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5.sv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lich-su-va-dia-li-4/1/332/19/"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21.xml.rels><?xml version="1.0" encoding="UTF-8" standalone="yes"?>
<Relationships xmlns="http://schemas.openxmlformats.org/package/2006/relationships"><Relationship Id="rId3" Type="http://schemas.openxmlformats.org/officeDocument/2006/relationships/hyperlink" Target="https://hoc10.vn/doc-sach/lich-su-va-dia-li-4/1/332/19/" TargetMode="External"/><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7.png"/><Relationship Id="rId7" Type="http://schemas.openxmlformats.org/officeDocument/2006/relationships/image" Target="../media/image53.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48.svg"/></Relationships>
</file>

<file path=ppt/slides/_rels/slide24.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5.png"/><Relationship Id="rId7" Type="http://schemas.openxmlformats.org/officeDocument/2006/relationships/image" Target="../media/image51.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54.svg"/><Relationship Id="rId4" Type="http://schemas.openxmlformats.org/officeDocument/2006/relationships/image" Target="../media/image46.svg"/><Relationship Id="rId9"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hyperlink" Target="https://hoc10.vn/doc-sach/lich-su-va-dia-li-4/1/332/19/" TargetMode="External"/><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slides/_rels/slide27.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5.png"/><Relationship Id="rId7" Type="http://schemas.openxmlformats.org/officeDocument/2006/relationships/image" Target="../media/image5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54.svg"/><Relationship Id="rId4" Type="http://schemas.openxmlformats.org/officeDocument/2006/relationships/image" Target="../media/image46.svg"/><Relationship Id="rId9" Type="http://schemas.openxmlformats.org/officeDocument/2006/relationships/image" Target="../media/image53.png"/></Relationships>
</file>

<file path=ppt/slides/_rels/slide28.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6.png"/><Relationship Id="rId18" Type="http://schemas.openxmlformats.org/officeDocument/2006/relationships/image" Target="../media/image71.sv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46.svg"/><Relationship Id="rId17" Type="http://schemas.openxmlformats.org/officeDocument/2006/relationships/image" Target="../media/image70.png"/><Relationship Id="rId2" Type="http://schemas.openxmlformats.org/officeDocument/2006/relationships/image" Target="../media/image57.jpg"/><Relationship Id="rId16" Type="http://schemas.openxmlformats.org/officeDocument/2006/relationships/image" Target="../media/image69.svg"/><Relationship Id="rId20" Type="http://schemas.openxmlformats.org/officeDocument/2006/relationships/image" Target="../media/image73.svg"/><Relationship Id="rId1" Type="http://schemas.openxmlformats.org/officeDocument/2006/relationships/slideLayout" Target="../slideLayouts/slideLayout2.xml"/><Relationship Id="rId6" Type="http://schemas.openxmlformats.org/officeDocument/2006/relationships/image" Target="../media/image61.svg"/><Relationship Id="rId11" Type="http://schemas.openxmlformats.org/officeDocument/2006/relationships/image" Target="../media/image45.png"/><Relationship Id="rId5" Type="http://schemas.openxmlformats.org/officeDocument/2006/relationships/image" Target="../media/image60.png"/><Relationship Id="rId15" Type="http://schemas.openxmlformats.org/officeDocument/2006/relationships/image" Target="../media/image68.png"/><Relationship Id="rId10" Type="http://schemas.openxmlformats.org/officeDocument/2006/relationships/image" Target="../media/image65.svg"/><Relationship Id="rId19" Type="http://schemas.openxmlformats.org/officeDocument/2006/relationships/image" Target="../media/image72.png"/><Relationship Id="rId4" Type="http://schemas.openxmlformats.org/officeDocument/2006/relationships/image" Target="../media/image59.svg"/><Relationship Id="rId9" Type="http://schemas.openxmlformats.org/officeDocument/2006/relationships/image" Target="../media/image64.png"/><Relationship Id="rId14" Type="http://schemas.openxmlformats.org/officeDocument/2006/relationships/image" Target="../media/image67.svg"/></Relationships>
</file>

<file path=ppt/slides/_rels/slide29.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hyperlink" Target="https://www.facebook.com/hoc10fb/" TargetMode="External"/><Relationship Id="rId2" Type="http://schemas.openxmlformats.org/officeDocument/2006/relationships/image" Target="../media/image57.jpg"/><Relationship Id="rId1" Type="http://schemas.openxmlformats.org/officeDocument/2006/relationships/slideLayout" Target="../slideLayouts/slideLayout1.xml"/><Relationship Id="rId6" Type="http://schemas.openxmlformats.org/officeDocument/2006/relationships/image" Target="../media/image76.png"/><Relationship Id="rId5" Type="http://schemas.microsoft.com/office/2007/relationships/hdphoto" Target="../media/hdphoto1.wdp"/><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lich-su-va-dia-li-4/1/332/19/"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1.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5263B06-4DC5-D9CB-CF88-7E3578A4FDD3}"/>
              </a:ext>
            </a:extLst>
          </p:cNvPr>
          <p:cNvSpPr txBox="1">
            <a:spLocks/>
          </p:cNvSpPr>
          <p:nvPr/>
        </p:nvSpPr>
        <p:spPr>
          <a:xfrm>
            <a:off x="8079699" y="17686"/>
            <a:ext cx="4005683"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20000"/>
              </a:lnSpc>
            </a:pP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Lịch</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sử</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và</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Địa</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lí</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4</a:t>
            </a:r>
          </a:p>
        </p:txBody>
      </p:sp>
      <p:sp>
        <p:nvSpPr>
          <p:cNvPr id="5" name="Subtitle 2">
            <a:extLst>
              <a:ext uri="{FF2B5EF4-FFF2-40B4-BE49-F238E27FC236}">
                <a16:creationId xmlns:a16="http://schemas.microsoft.com/office/drawing/2014/main" id="{4245C066-4CCC-9D63-EA6C-3A8A236F07CB}"/>
              </a:ext>
            </a:extLst>
          </p:cNvPr>
          <p:cNvSpPr txBox="1">
            <a:spLocks/>
          </p:cNvSpPr>
          <p:nvPr/>
        </p:nvSpPr>
        <p:spPr>
          <a:xfrm>
            <a:off x="-74247" y="2583420"/>
            <a:ext cx="12280142" cy="258379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vi-VN" sz="5400" b="1" dirty="0">
                <a:solidFill>
                  <a:srgbClr val="FF0000"/>
                </a:solidFill>
                <a:latin typeface="UTM Avo" panose="02040603050506020204" pitchFamily="18" charset="0"/>
              </a:rPr>
              <a:t>Bài </a:t>
            </a:r>
            <a:r>
              <a:rPr lang="en-US" sz="5400" b="1" dirty="0">
                <a:solidFill>
                  <a:srgbClr val="FF0000"/>
                </a:solidFill>
                <a:latin typeface="UTM Avo" panose="02040603050506020204" pitchFamily="18" charset="0"/>
              </a:rPr>
              <a:t>4:</a:t>
            </a:r>
            <a:r>
              <a:rPr lang="vi-VN"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Dân</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cư</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hoạt</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động</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sản</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xuất</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và</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một</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số</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nét</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văn</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hóa</a:t>
            </a:r>
            <a:r>
              <a:rPr lang="en-US" sz="5400" b="1" dirty="0">
                <a:solidFill>
                  <a:srgbClr val="FF0000"/>
                </a:solidFill>
                <a:latin typeface="UTM Avo" panose="02040603050506020204" pitchFamily="18" charset="0"/>
              </a:rPr>
              <a:t> ở </a:t>
            </a:r>
            <a:r>
              <a:rPr lang="en-US" sz="5400" b="1" dirty="0" err="1">
                <a:solidFill>
                  <a:srgbClr val="FF0000"/>
                </a:solidFill>
                <a:latin typeface="UTM Avo" panose="02040603050506020204" pitchFamily="18" charset="0"/>
              </a:rPr>
              <a:t>vùng</a:t>
            </a:r>
            <a:r>
              <a:rPr lang="en-US" sz="5400" b="1" dirty="0">
                <a:solidFill>
                  <a:srgbClr val="FF0000"/>
                </a:solidFill>
                <a:latin typeface="UTM Avo" panose="02040603050506020204" pitchFamily="18" charset="0"/>
              </a:rPr>
              <a:t> Trung du </a:t>
            </a:r>
            <a:r>
              <a:rPr lang="en-US" sz="5400" b="1" dirty="0" err="1">
                <a:solidFill>
                  <a:srgbClr val="FF0000"/>
                </a:solidFill>
                <a:latin typeface="UTM Avo" panose="02040603050506020204" pitchFamily="18" charset="0"/>
              </a:rPr>
              <a:t>và</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miền</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núi</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Bắc</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bộ</a:t>
            </a:r>
            <a:endParaRPr lang="en-US" sz="5400" b="1" dirty="0">
              <a:solidFill>
                <a:srgbClr val="FF0000"/>
              </a:solidFill>
              <a:latin typeface="UTM Avo" panose="02040603050506020204" pitchFamily="18" charset="0"/>
            </a:endParaRPr>
          </a:p>
          <a:p>
            <a:pPr>
              <a:lnSpc>
                <a:spcPct val="100000"/>
              </a:lnSpc>
              <a:spcBef>
                <a:spcPts val="0"/>
              </a:spcBef>
            </a:pPr>
            <a:r>
              <a:rPr lang="en-US" sz="5400" b="1" dirty="0">
                <a:solidFill>
                  <a:srgbClr val="FF0000"/>
                </a:solidFill>
                <a:latin typeface="UTM Avo" panose="02040603050506020204" pitchFamily="18" charset="0"/>
              </a:rPr>
              <a:t>(</a:t>
            </a:r>
            <a:r>
              <a:rPr lang="en-US" sz="5400" b="1" dirty="0" err="1">
                <a:solidFill>
                  <a:srgbClr val="FF0000"/>
                </a:solidFill>
                <a:latin typeface="UTM Avo" panose="02040603050506020204" pitchFamily="18" charset="0"/>
              </a:rPr>
              <a:t>Phần</a:t>
            </a:r>
            <a:r>
              <a:rPr lang="en-US" sz="5400" b="1" dirty="0">
                <a:solidFill>
                  <a:srgbClr val="FF0000"/>
                </a:solidFill>
                <a:latin typeface="UTM Avo" panose="02040603050506020204" pitchFamily="18" charset="0"/>
              </a:rPr>
              <a:t> 1, 2)</a:t>
            </a:r>
          </a:p>
        </p:txBody>
      </p:sp>
      <p:sp>
        <p:nvSpPr>
          <p:cNvPr id="6" name="TextBox 5">
            <a:extLst>
              <a:ext uri="{FF2B5EF4-FFF2-40B4-BE49-F238E27FC236}">
                <a16:creationId xmlns:a16="http://schemas.microsoft.com/office/drawing/2014/main" id="{E8459B75-503A-9C3A-B8CD-BDC2F51FB568}"/>
              </a:ext>
            </a:extLst>
          </p:cNvPr>
          <p:cNvSpPr txBox="1"/>
          <p:nvPr/>
        </p:nvSpPr>
        <p:spPr>
          <a:xfrm>
            <a:off x="-129309" y="1562243"/>
            <a:ext cx="12450618" cy="1021177"/>
          </a:xfrm>
          <a:prstGeom prst="rect">
            <a:avLst/>
          </a:prstGeom>
          <a:noFill/>
        </p:spPr>
        <p:txBody>
          <a:bodyPr wrap="square">
            <a:spAutoFit/>
          </a:bodyPr>
          <a:lstStyle/>
          <a:p>
            <a:pPr algn="ctr">
              <a:lnSpc>
                <a:spcPct val="125000"/>
              </a:lnSpc>
              <a:spcBef>
                <a:spcPts val="0"/>
              </a:spcBef>
            </a:pPr>
            <a:r>
              <a:rPr lang="en-US" sz="5400" b="1" dirty="0" err="1">
                <a:solidFill>
                  <a:srgbClr val="002060"/>
                </a:solidFill>
                <a:latin typeface="UTM Avo" panose="02040603050506020204" pitchFamily="18" charset="0"/>
              </a:rPr>
              <a:t>Vùng</a:t>
            </a:r>
            <a:r>
              <a:rPr lang="en-US" sz="5400" b="1" dirty="0">
                <a:solidFill>
                  <a:srgbClr val="002060"/>
                </a:solidFill>
                <a:latin typeface="UTM Avo" panose="02040603050506020204" pitchFamily="18" charset="0"/>
              </a:rPr>
              <a:t> Trung du </a:t>
            </a:r>
            <a:r>
              <a:rPr lang="en-US" sz="5400" b="1" dirty="0" err="1">
                <a:solidFill>
                  <a:srgbClr val="002060"/>
                </a:solidFill>
                <a:latin typeface="UTM Avo" panose="02040603050506020204" pitchFamily="18" charset="0"/>
              </a:rPr>
              <a:t>và</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miền</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núi</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Bắc</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bộ</a:t>
            </a:r>
            <a:endParaRPr lang="en-US" sz="5400" b="1" dirty="0">
              <a:solidFill>
                <a:srgbClr val="FF0000"/>
              </a:solidFill>
              <a:latin typeface="UTM Avo" panose="02040603050506020204" pitchFamily="18" charset="0"/>
            </a:endParaRP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5848B23-5A0B-1152-4FE9-31AB1D21DA04}"/>
              </a:ext>
            </a:extLst>
          </p:cNvPr>
          <p:cNvGrpSpPr/>
          <p:nvPr/>
        </p:nvGrpSpPr>
        <p:grpSpPr>
          <a:xfrm>
            <a:off x="3510125" y="2183424"/>
            <a:ext cx="5171752" cy="444738"/>
            <a:chOff x="5373262" y="985508"/>
            <a:chExt cx="7757628" cy="667106"/>
          </a:xfrm>
        </p:grpSpPr>
        <p:pic>
          <p:nvPicPr>
            <p:cNvPr id="9" name="Picture 5">
              <a:extLst>
                <a:ext uri="{FF2B5EF4-FFF2-40B4-BE49-F238E27FC236}">
                  <a16:creationId xmlns:a16="http://schemas.microsoft.com/office/drawing/2014/main" id="{FFD5C2A0-4AE6-4F8C-5FDB-9A6577546B3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875326">
              <a:off x="11476941" y="868695"/>
              <a:ext cx="264901" cy="498528"/>
            </a:xfrm>
            <a:prstGeom prst="rect">
              <a:avLst/>
            </a:prstGeom>
          </p:spPr>
        </p:pic>
        <p:sp>
          <p:nvSpPr>
            <p:cNvPr id="10" name="TextBox 11">
              <a:extLst>
                <a:ext uri="{FF2B5EF4-FFF2-40B4-BE49-F238E27FC236}">
                  <a16:creationId xmlns:a16="http://schemas.microsoft.com/office/drawing/2014/main" id="{DC601962-006D-42A9-BEF0-4F303E412FAC}"/>
                </a:ext>
              </a:extLst>
            </p:cNvPr>
            <p:cNvSpPr txBox="1"/>
            <p:nvPr/>
          </p:nvSpPr>
          <p:spPr>
            <a:xfrm>
              <a:off x="5373262" y="1098615"/>
              <a:ext cx="7757628" cy="553999"/>
            </a:xfrm>
            <a:prstGeom prst="rect">
              <a:avLst/>
            </a:prstGeom>
          </p:spPr>
          <p:txBody>
            <a:bodyPr wrap="square" lIns="0" tIns="0" rIns="0" bIns="0" rtlCol="0" anchor="t">
              <a:spAutoFit/>
            </a:bodyPr>
            <a:lstStyle/>
            <a:p>
              <a:pPr algn="ctr">
                <a:spcBef>
                  <a:spcPct val="0"/>
                </a:spcBef>
              </a:pPr>
              <a:r>
                <a:rPr lang="en-US" sz="2400" b="1" dirty="0">
                  <a:latin typeface="UTM Avo" panose="02040603050506020204" pitchFamily="18"/>
                  <a:cs typeface="Arial" panose="020B0604020202020204" pitchFamily="34" charset="0"/>
                </a:rPr>
                <a:t>HOẠT ĐỘNG NHÓM</a:t>
              </a:r>
            </a:p>
          </p:txBody>
        </p:sp>
      </p:grpSp>
      <p:grpSp>
        <p:nvGrpSpPr>
          <p:cNvPr id="16" name="Group 15">
            <a:extLst>
              <a:ext uri="{FF2B5EF4-FFF2-40B4-BE49-F238E27FC236}">
                <a16:creationId xmlns:a16="http://schemas.microsoft.com/office/drawing/2014/main" id="{1CA2C043-0431-232D-7A20-90ECD60A6FDA}"/>
              </a:ext>
            </a:extLst>
          </p:cNvPr>
          <p:cNvGrpSpPr/>
          <p:nvPr/>
        </p:nvGrpSpPr>
        <p:grpSpPr>
          <a:xfrm>
            <a:off x="111948" y="2873872"/>
            <a:ext cx="7173299" cy="3944713"/>
            <a:chOff x="1035163" y="2687955"/>
            <a:chExt cx="9796484" cy="5339739"/>
          </a:xfrm>
        </p:grpSpPr>
        <p:grpSp>
          <p:nvGrpSpPr>
            <p:cNvPr id="17" name="Group 2">
              <a:extLst>
                <a:ext uri="{FF2B5EF4-FFF2-40B4-BE49-F238E27FC236}">
                  <a16:creationId xmlns:a16="http://schemas.microsoft.com/office/drawing/2014/main" id="{11956BEE-04F8-6351-6F3B-E781833CE6E6}"/>
                </a:ext>
              </a:extLst>
            </p:cNvPr>
            <p:cNvGrpSpPr/>
            <p:nvPr/>
          </p:nvGrpSpPr>
          <p:grpSpPr>
            <a:xfrm>
              <a:off x="1035163" y="2946554"/>
              <a:ext cx="9796484" cy="5081140"/>
              <a:chOff x="-4213" y="0"/>
              <a:chExt cx="2878137" cy="1492803"/>
            </a:xfrm>
          </p:grpSpPr>
          <p:sp>
            <p:nvSpPr>
              <p:cNvPr id="25" name="Freeform 3">
                <a:extLst>
                  <a:ext uri="{FF2B5EF4-FFF2-40B4-BE49-F238E27FC236}">
                    <a16:creationId xmlns:a16="http://schemas.microsoft.com/office/drawing/2014/main" id="{0900DDA3-52F4-C979-BDA0-662F4E0EB902}"/>
                  </a:ext>
                </a:extLst>
              </p:cNvPr>
              <p:cNvSpPr/>
              <p:nvPr/>
            </p:nvSpPr>
            <p:spPr>
              <a:xfrm>
                <a:off x="-4213" y="0"/>
                <a:ext cx="2878137" cy="1492803"/>
              </a:xfrm>
              <a:custGeom>
                <a:avLst/>
                <a:gdLst/>
                <a:ahLst/>
                <a:cxnLst/>
                <a:rect l="l" t="t" r="r" b="b"/>
                <a:pathLst>
                  <a:path w="2816990" h="1884183">
                    <a:moveTo>
                      <a:pt x="278431" y="16918"/>
                    </a:moveTo>
                    <a:cubicBezTo>
                      <a:pt x="278431" y="16918"/>
                      <a:pt x="604014" y="12258"/>
                      <a:pt x="920251" y="12454"/>
                    </a:cubicBezTo>
                    <a:cubicBezTo>
                      <a:pt x="1822293" y="12671"/>
                      <a:pt x="2542922" y="0"/>
                      <a:pt x="2542922" y="0"/>
                    </a:cubicBezTo>
                    <a:cubicBezTo>
                      <a:pt x="2610385" y="0"/>
                      <a:pt x="2686323" y="0"/>
                      <a:pt x="2765095" y="85073"/>
                    </a:cubicBezTo>
                    <a:cubicBezTo>
                      <a:pt x="2808074" y="131488"/>
                      <a:pt x="2809142" y="240224"/>
                      <a:pt x="2809547" y="320281"/>
                    </a:cubicBezTo>
                    <a:cubicBezTo>
                      <a:pt x="2809547" y="320281"/>
                      <a:pt x="2807842" y="936483"/>
                      <a:pt x="2807842" y="1121599"/>
                    </a:cubicBezTo>
                    <a:cubicBezTo>
                      <a:pt x="2807842" y="1335758"/>
                      <a:pt x="2816990" y="1634937"/>
                      <a:pt x="2816990" y="1634937"/>
                    </a:cubicBezTo>
                    <a:cubicBezTo>
                      <a:pt x="2816990" y="1763606"/>
                      <a:pt x="2812821" y="1884183"/>
                      <a:pt x="2559983" y="1876049"/>
                    </a:cubicBezTo>
                    <a:cubicBezTo>
                      <a:pt x="2559983" y="1876049"/>
                      <a:pt x="2183510" y="1855751"/>
                      <a:pt x="1854598" y="1863349"/>
                    </a:cubicBezTo>
                    <a:cubicBezTo>
                      <a:pt x="1092983" y="1871483"/>
                      <a:pt x="304023" y="1884183"/>
                      <a:pt x="304023" y="1884183"/>
                    </a:cubicBezTo>
                    <a:cubicBezTo>
                      <a:pt x="132548" y="1884183"/>
                      <a:pt x="4213" y="1783114"/>
                      <a:pt x="8532" y="1580567"/>
                    </a:cubicBezTo>
                    <a:cubicBezTo>
                      <a:pt x="8532" y="1580567"/>
                      <a:pt x="9630" y="1082026"/>
                      <a:pt x="4815" y="933265"/>
                    </a:cubicBezTo>
                    <a:cubicBezTo>
                      <a:pt x="0" y="663668"/>
                      <a:pt x="25592" y="330596"/>
                      <a:pt x="25592" y="330596"/>
                    </a:cubicBezTo>
                    <a:cubicBezTo>
                      <a:pt x="27224" y="150571"/>
                      <a:pt x="143504" y="16918"/>
                      <a:pt x="278431" y="16918"/>
                    </a:cubicBezTo>
                    <a:close/>
                  </a:path>
                </a:pathLst>
              </a:custGeom>
              <a:solidFill>
                <a:srgbClr val="9AC6AF"/>
              </a:solidFill>
            </p:spPr>
            <p:txBody>
              <a:bodyPr/>
              <a:lstStyle/>
              <a:p>
                <a:endParaRPr lang="en-US" sz="800">
                  <a:latin typeface="UTM Avo" panose="02040603050506020204" pitchFamily="18"/>
                </a:endParaRPr>
              </a:p>
            </p:txBody>
          </p:sp>
        </p:grpSp>
        <p:grpSp>
          <p:nvGrpSpPr>
            <p:cNvPr id="18" name="Group 4">
              <a:extLst>
                <a:ext uri="{FF2B5EF4-FFF2-40B4-BE49-F238E27FC236}">
                  <a16:creationId xmlns:a16="http://schemas.microsoft.com/office/drawing/2014/main" id="{1427D2EF-31C7-5260-18AA-FC66335C8531}"/>
                </a:ext>
              </a:extLst>
            </p:cNvPr>
            <p:cNvGrpSpPr/>
            <p:nvPr/>
          </p:nvGrpSpPr>
          <p:grpSpPr>
            <a:xfrm>
              <a:off x="1247856" y="3267973"/>
              <a:ext cx="9379875" cy="4469084"/>
              <a:chOff x="-80306" y="-52401"/>
              <a:chExt cx="3658920" cy="1743309"/>
            </a:xfrm>
          </p:grpSpPr>
          <p:sp>
            <p:nvSpPr>
              <p:cNvPr id="24" name="Freeform 5">
                <a:extLst>
                  <a:ext uri="{FF2B5EF4-FFF2-40B4-BE49-F238E27FC236}">
                    <a16:creationId xmlns:a16="http://schemas.microsoft.com/office/drawing/2014/main" id="{528DF0F2-4834-49E6-9786-A7C8FFF9F9C6}"/>
                  </a:ext>
                </a:extLst>
              </p:cNvPr>
              <p:cNvSpPr/>
              <p:nvPr/>
            </p:nvSpPr>
            <p:spPr>
              <a:xfrm>
                <a:off x="-80306" y="-52401"/>
                <a:ext cx="3658920" cy="1743309"/>
              </a:xfrm>
              <a:custGeom>
                <a:avLst/>
                <a:gdLst/>
                <a:ahLst/>
                <a:cxnLst/>
                <a:rect l="l" t="t" r="r" b="b"/>
                <a:pathLst>
                  <a:path w="3407273" h="2115014">
                    <a:moveTo>
                      <a:pt x="278431" y="16918"/>
                    </a:moveTo>
                    <a:cubicBezTo>
                      <a:pt x="278431" y="16918"/>
                      <a:pt x="604014" y="12258"/>
                      <a:pt x="930760" y="12454"/>
                    </a:cubicBezTo>
                    <a:cubicBezTo>
                      <a:pt x="2337917" y="12671"/>
                      <a:pt x="3133206" y="0"/>
                      <a:pt x="3133206" y="0"/>
                    </a:cubicBezTo>
                    <a:cubicBezTo>
                      <a:pt x="3200669" y="0"/>
                      <a:pt x="3276606" y="0"/>
                      <a:pt x="3355379" y="85073"/>
                    </a:cubicBezTo>
                    <a:cubicBezTo>
                      <a:pt x="3398357" y="131488"/>
                      <a:pt x="3399426" y="240224"/>
                      <a:pt x="3399831" y="320281"/>
                    </a:cubicBezTo>
                    <a:cubicBezTo>
                      <a:pt x="3399831" y="320281"/>
                      <a:pt x="3398126" y="1127467"/>
                      <a:pt x="3398126" y="1352430"/>
                    </a:cubicBezTo>
                    <a:cubicBezTo>
                      <a:pt x="3398126" y="1566589"/>
                      <a:pt x="3407274" y="1865768"/>
                      <a:pt x="3407274" y="1865768"/>
                    </a:cubicBezTo>
                    <a:cubicBezTo>
                      <a:pt x="3407274" y="1994436"/>
                      <a:pt x="3403105" y="2115014"/>
                      <a:pt x="3150267" y="2106880"/>
                    </a:cubicBezTo>
                    <a:cubicBezTo>
                      <a:pt x="3150267" y="2106880"/>
                      <a:pt x="2773794" y="2086581"/>
                      <a:pt x="2388311" y="2094180"/>
                    </a:cubicBezTo>
                    <a:cubicBezTo>
                      <a:pt x="1200217" y="2102314"/>
                      <a:pt x="304023" y="2115014"/>
                      <a:pt x="304023" y="2115014"/>
                    </a:cubicBezTo>
                    <a:cubicBezTo>
                      <a:pt x="132548" y="2115014"/>
                      <a:pt x="4213" y="2013945"/>
                      <a:pt x="8532" y="1811398"/>
                    </a:cubicBezTo>
                    <a:cubicBezTo>
                      <a:pt x="8532" y="1811398"/>
                      <a:pt x="9630" y="1312857"/>
                      <a:pt x="4815" y="965787"/>
                    </a:cubicBezTo>
                    <a:cubicBezTo>
                      <a:pt x="0" y="663668"/>
                      <a:pt x="25592" y="330596"/>
                      <a:pt x="25592" y="330596"/>
                    </a:cubicBezTo>
                    <a:cubicBezTo>
                      <a:pt x="27224" y="150571"/>
                      <a:pt x="143504" y="16918"/>
                      <a:pt x="278431" y="16918"/>
                    </a:cubicBezTo>
                    <a:close/>
                  </a:path>
                </a:pathLst>
              </a:custGeom>
              <a:solidFill>
                <a:srgbClr val="FDFCF7"/>
              </a:solidFill>
            </p:spPr>
            <p:txBody>
              <a:bodyPr/>
              <a:lstStyle/>
              <a:p>
                <a:endParaRPr lang="en-US" sz="800">
                  <a:latin typeface="UTM Avo" panose="02040603050506020204" pitchFamily="18"/>
                </a:endParaRPr>
              </a:p>
            </p:txBody>
          </p:sp>
        </p:grpSp>
        <p:pic>
          <p:nvPicPr>
            <p:cNvPr id="19" name="Picture 10">
              <a:extLst>
                <a:ext uri="{FF2B5EF4-FFF2-40B4-BE49-F238E27FC236}">
                  <a16:creationId xmlns:a16="http://schemas.microsoft.com/office/drawing/2014/main" id="{D98EDF8B-5D6C-437C-C443-06D7B3C3B73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81260" y="2687955"/>
              <a:ext cx="3117703" cy="705380"/>
            </a:xfrm>
            <a:prstGeom prst="rect">
              <a:avLst/>
            </a:prstGeom>
          </p:spPr>
        </p:pic>
      </p:grpSp>
      <p:sp>
        <p:nvSpPr>
          <p:cNvPr id="26" name="Rectangle 25">
            <a:extLst>
              <a:ext uri="{FF2B5EF4-FFF2-40B4-BE49-F238E27FC236}">
                <a16:creationId xmlns:a16="http://schemas.microsoft.com/office/drawing/2014/main" id="{36962D48-3BF3-70EE-A6A3-19D1977ABA8A}"/>
              </a:ext>
            </a:extLst>
          </p:cNvPr>
          <p:cNvSpPr/>
          <p:nvPr/>
        </p:nvSpPr>
        <p:spPr>
          <a:xfrm>
            <a:off x="351184" y="3539120"/>
            <a:ext cx="6694825" cy="2805255"/>
          </a:xfrm>
          <a:prstGeom prst="rect">
            <a:avLst/>
          </a:prstGeom>
        </p:spPr>
        <p:txBody>
          <a:bodyPr wrap="square" anchor="t">
            <a:spAutoFit/>
          </a:bodyPr>
          <a:lstStyle/>
          <a:p>
            <a:pPr algn="ctr">
              <a:lnSpc>
                <a:spcPct val="150000"/>
              </a:lnSpc>
            </a:pPr>
            <a:r>
              <a:rPr lang="en-US" sz="2000" b="1" dirty="0" err="1">
                <a:latin typeface="UTM Avo" panose="02040603050506020204" pitchFamily="18"/>
                <a:ea typeface="Calibri" panose="020F0502020204030204" pitchFamily="34" charset="0"/>
                <a:cs typeface="Arial" panose="020B0604020202020204" pitchFamily="34" charset="0"/>
              </a:rPr>
              <a:t>Nhóm</a:t>
            </a:r>
            <a:r>
              <a:rPr lang="en-US" sz="2000" b="1" dirty="0">
                <a:latin typeface="UTM Avo" panose="02040603050506020204" pitchFamily="18"/>
                <a:ea typeface="Calibri" panose="020F0502020204030204" pitchFamily="34" charset="0"/>
                <a:cs typeface="Arial" panose="020B0604020202020204" pitchFamily="34" charset="0"/>
              </a:rPr>
              <a:t> 2, 5: </a:t>
            </a:r>
            <a:r>
              <a:rPr lang="vi-VN" sz="2000" i="1" dirty="0">
                <a:latin typeface="UTM Avo" panose="02040603050506020204" pitchFamily="18"/>
                <a:cs typeface="Arial" panose="020B0604020202020204" pitchFamily="34" charset="0"/>
              </a:rPr>
              <a:t>Tìm hiểu về hoạt động </a:t>
            </a:r>
            <a:r>
              <a:rPr lang="en-US" sz="2000" i="1" dirty="0" err="1">
                <a:latin typeface="UTM Avo" panose="02040603050506020204" pitchFamily="18"/>
                <a:cs typeface="Arial" panose="020B0604020202020204" pitchFamily="34" charset="0"/>
              </a:rPr>
              <a:t>xây</a:t>
            </a:r>
            <a:r>
              <a:rPr lang="en-US" sz="2000" i="1" dirty="0">
                <a:latin typeface="UTM Avo" panose="02040603050506020204" pitchFamily="18"/>
                <a:cs typeface="Arial" panose="020B0604020202020204" pitchFamily="34" charset="0"/>
              </a:rPr>
              <a:t> </a:t>
            </a:r>
            <a:r>
              <a:rPr lang="en-US" sz="2000" i="1" dirty="0" err="1">
                <a:latin typeface="UTM Avo" panose="02040603050506020204" pitchFamily="18"/>
                <a:cs typeface="Arial" panose="020B0604020202020204" pitchFamily="34" charset="0"/>
              </a:rPr>
              <a:t>dựng</a:t>
            </a:r>
            <a:r>
              <a:rPr lang="en-US" sz="2000" i="1" dirty="0">
                <a:latin typeface="UTM Avo" panose="02040603050506020204" pitchFamily="18"/>
                <a:cs typeface="Arial" panose="020B0604020202020204" pitchFamily="34" charset="0"/>
              </a:rPr>
              <a:t> </a:t>
            </a:r>
          </a:p>
          <a:p>
            <a:pPr algn="ctr">
              <a:lnSpc>
                <a:spcPct val="150000"/>
              </a:lnSpc>
            </a:pPr>
            <a:r>
              <a:rPr lang="en-US" sz="2000" i="1" dirty="0" err="1">
                <a:latin typeface="UTM Avo" panose="02040603050506020204" pitchFamily="18"/>
                <a:cs typeface="Arial" panose="020B0604020202020204" pitchFamily="34" charset="0"/>
              </a:rPr>
              <a:t>các</a:t>
            </a:r>
            <a:r>
              <a:rPr lang="en-US" sz="2000" i="1" dirty="0">
                <a:latin typeface="UTM Avo" panose="02040603050506020204" pitchFamily="18"/>
                <a:cs typeface="Arial" panose="020B0604020202020204" pitchFamily="34" charset="0"/>
              </a:rPr>
              <a:t> </a:t>
            </a:r>
            <a:r>
              <a:rPr lang="en-US" sz="2000" i="1" dirty="0" err="1">
                <a:latin typeface="UTM Avo" panose="02040603050506020204" pitchFamily="18"/>
                <a:cs typeface="Arial" panose="020B0604020202020204" pitchFamily="34" charset="0"/>
              </a:rPr>
              <a:t>công</a:t>
            </a:r>
            <a:r>
              <a:rPr lang="en-US" sz="2000" i="1" dirty="0">
                <a:latin typeface="UTM Avo" panose="02040603050506020204" pitchFamily="18"/>
                <a:cs typeface="Arial" panose="020B0604020202020204" pitchFamily="34" charset="0"/>
              </a:rPr>
              <a:t> </a:t>
            </a:r>
            <a:r>
              <a:rPr lang="en-US" sz="2000" i="1" dirty="0" err="1">
                <a:latin typeface="UTM Avo" panose="02040603050506020204" pitchFamily="18"/>
                <a:cs typeface="Arial" panose="020B0604020202020204" pitchFamily="34" charset="0"/>
              </a:rPr>
              <a:t>trình</a:t>
            </a:r>
            <a:r>
              <a:rPr lang="en-US" sz="2000" i="1" dirty="0">
                <a:latin typeface="UTM Avo" panose="02040603050506020204" pitchFamily="18"/>
                <a:cs typeface="Arial" panose="020B0604020202020204" pitchFamily="34" charset="0"/>
              </a:rPr>
              <a:t> </a:t>
            </a:r>
            <a:r>
              <a:rPr lang="en-US" sz="2000" i="1" dirty="0" err="1">
                <a:latin typeface="UTM Avo" panose="02040603050506020204" pitchFamily="18"/>
                <a:cs typeface="Arial" panose="020B0604020202020204" pitchFamily="34" charset="0"/>
              </a:rPr>
              <a:t>thuỷ</a:t>
            </a:r>
            <a:r>
              <a:rPr lang="en-US" sz="2000" i="1" dirty="0">
                <a:latin typeface="UTM Avo" panose="02040603050506020204" pitchFamily="18"/>
                <a:cs typeface="Arial" panose="020B0604020202020204" pitchFamily="34" charset="0"/>
              </a:rPr>
              <a:t> </a:t>
            </a:r>
            <a:r>
              <a:rPr lang="en-US" sz="2000" i="1" dirty="0" err="1">
                <a:latin typeface="UTM Avo" panose="02040603050506020204" pitchFamily="18"/>
                <a:cs typeface="Arial" panose="020B0604020202020204" pitchFamily="34" charset="0"/>
              </a:rPr>
              <a:t>điện</a:t>
            </a:r>
            <a:endParaRPr lang="en-US" sz="2000" dirty="0">
              <a:latin typeface="UTM Avo" panose="02040603050506020204" pitchFamily="18"/>
              <a:cs typeface="Arial" panose="020B0604020202020204" pitchFamily="34" charset="0"/>
            </a:endParaRPr>
          </a:p>
          <a:p>
            <a:pPr marL="304815" indent="-304815" algn="just">
              <a:lnSpc>
                <a:spcPct val="150000"/>
              </a:lnSpc>
              <a:buFont typeface="Wingdings" panose="05000000000000000000" pitchFamily="2" charset="2"/>
              <a:buChar char="§"/>
            </a:pPr>
            <a:r>
              <a:rPr lang="vi-VN" sz="2000" dirty="0">
                <a:latin typeface="UTM Avo" panose="02040603050506020204" pitchFamily="18"/>
                <a:cs typeface="Arial" panose="020B0604020202020204" pitchFamily="34" charset="0"/>
              </a:rPr>
              <a:t>Nêu cách khai thác sức nước để sản xuất điện.</a:t>
            </a:r>
            <a:endParaRPr lang="en-US" sz="2000" dirty="0">
              <a:latin typeface="UTM Avo" panose="02040603050506020204" pitchFamily="18"/>
              <a:cs typeface="Arial" panose="020B0604020202020204" pitchFamily="34" charset="0"/>
            </a:endParaRPr>
          </a:p>
          <a:p>
            <a:pPr marL="304815" indent="-304815" algn="just">
              <a:lnSpc>
                <a:spcPct val="150000"/>
              </a:lnSpc>
              <a:buFont typeface="Wingdings" panose="05000000000000000000" pitchFamily="2" charset="2"/>
              <a:buChar char="§"/>
            </a:pPr>
            <a:r>
              <a:rPr lang="vi-VN" sz="2000" dirty="0">
                <a:latin typeface="UTM Avo" panose="02040603050506020204" pitchFamily="18"/>
                <a:cs typeface="Arial" panose="020B0604020202020204" pitchFamily="34" charset="0"/>
              </a:rPr>
              <a:t>Tìm và chỉ hai nhà máy thủy điện Hòa Bình và Sơn La trên hình 1 bài 3. Chia sẻ những thông tin em biết về hai nhà máy thủy điện này.</a:t>
            </a:r>
            <a:endParaRPr lang="en-US" sz="2000" dirty="0">
              <a:latin typeface="UTM Avo" panose="02040603050506020204" pitchFamily="18"/>
              <a:cs typeface="Arial" panose="020B0604020202020204" pitchFamily="34" charset="0"/>
            </a:endParaRPr>
          </a:p>
        </p:txBody>
      </p:sp>
      <p:grpSp>
        <p:nvGrpSpPr>
          <p:cNvPr id="27" name="Group 26">
            <a:extLst>
              <a:ext uri="{FF2B5EF4-FFF2-40B4-BE49-F238E27FC236}">
                <a16:creationId xmlns:a16="http://schemas.microsoft.com/office/drawing/2014/main" id="{4F717288-1138-D512-2F41-4F2CA778E591}"/>
              </a:ext>
            </a:extLst>
          </p:cNvPr>
          <p:cNvGrpSpPr/>
          <p:nvPr/>
        </p:nvGrpSpPr>
        <p:grpSpPr>
          <a:xfrm>
            <a:off x="7506808" y="2731808"/>
            <a:ext cx="4417503" cy="4033915"/>
            <a:chOff x="11298360" y="3151961"/>
            <a:chExt cx="6626255" cy="6050872"/>
          </a:xfrm>
        </p:grpSpPr>
        <p:pic>
          <p:nvPicPr>
            <p:cNvPr id="28" name="Picture 2" descr="https://www.vietnamonline.com/media/uploads/froala_editor/images/vno_HB2.jpg">
              <a:extLst>
                <a:ext uri="{FF2B5EF4-FFF2-40B4-BE49-F238E27FC236}">
                  <a16:creationId xmlns:a16="http://schemas.microsoft.com/office/drawing/2014/main" id="{781AFA98-4A4B-FF04-C817-80662C93DF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19357" y="3151961"/>
              <a:ext cx="6184263" cy="453738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83BB868-9B9D-468C-29CB-818EF9584CE7}"/>
                </a:ext>
              </a:extLst>
            </p:cNvPr>
            <p:cNvSpPr txBox="1"/>
            <p:nvPr/>
          </p:nvSpPr>
          <p:spPr>
            <a:xfrm>
              <a:off x="11298360" y="7764843"/>
              <a:ext cx="6626255" cy="1437990"/>
            </a:xfrm>
            <a:prstGeom prst="rect">
              <a:avLst/>
            </a:prstGeom>
            <a:noFill/>
          </p:spPr>
          <p:txBody>
            <a:bodyPr wrap="square" rtlCol="0">
              <a:spAutoFit/>
            </a:bodyPr>
            <a:lstStyle/>
            <a:p>
              <a:pPr algn="ctr">
                <a:lnSpc>
                  <a:spcPct val="150000"/>
                </a:lnSpc>
              </a:pPr>
              <a:r>
                <a:rPr lang="en-US" sz="2000" i="1">
                  <a:latin typeface="UTM Avo" panose="02040603050506020204" pitchFamily="18"/>
                  <a:ea typeface="Tahoma" panose="020B0604030504040204" pitchFamily="34" charset="0"/>
                  <a:cs typeface="Arial" panose="020B0604020202020204" pitchFamily="34" charset="0"/>
                </a:rPr>
                <a:t>Hình 3. Một góc Nhà máy Thuỷ điện Hoà Bình (tỉnh Hoà Bình)</a:t>
              </a:r>
            </a:p>
          </p:txBody>
        </p:sp>
      </p:grpSp>
    </p:spTree>
    <p:extLst>
      <p:ext uri="{BB962C8B-B14F-4D97-AF65-F5344CB8AC3E}">
        <p14:creationId xmlns:p14="http://schemas.microsoft.com/office/powerpoint/2010/main" val="178954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6">
                                            <p:txEl>
                                              <p:pRg st="1" end="1"/>
                                            </p:txEl>
                                          </p:spTgt>
                                        </p:tgtEl>
                                        <p:attrNameLst>
                                          <p:attrName>style.visibility</p:attrName>
                                        </p:attrNameLst>
                                      </p:cBhvr>
                                      <p:to>
                                        <p:strVal val="visible"/>
                                      </p:to>
                                    </p:set>
                                    <p:animEffect transition="in" filter="fade">
                                      <p:cBhvr>
                                        <p:cTn id="10" dur="500"/>
                                        <p:tgtEl>
                                          <p:spTgt spid="2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15" dur="500"/>
                                        <p:tgtEl>
                                          <p:spTgt spid="26">
                                            <p:txEl>
                                              <p:pRg st="2" end="2"/>
                                            </p:txEl>
                                          </p:spTgt>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26">
                                            <p:txEl>
                                              <p:pRg st="3" end="3"/>
                                            </p:txEl>
                                          </p:spTgt>
                                        </p:tgtEl>
                                        <p:attrNameLst>
                                          <p:attrName>style.visibility</p:attrName>
                                        </p:attrNameLst>
                                      </p:cBhvr>
                                      <p:to>
                                        <p:strVal val="visible"/>
                                      </p:to>
                                    </p:set>
                                    <p:animEffect transition="in" filter="randombar(horizontal)">
                                      <p:cBhvr>
                                        <p:cTn id="19" dur="500"/>
                                        <p:tgtEl>
                                          <p:spTgt spid="26">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in)">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5848B23-5A0B-1152-4FE9-31AB1D21DA04}"/>
              </a:ext>
            </a:extLst>
          </p:cNvPr>
          <p:cNvGrpSpPr/>
          <p:nvPr/>
        </p:nvGrpSpPr>
        <p:grpSpPr>
          <a:xfrm>
            <a:off x="3510125" y="2183424"/>
            <a:ext cx="5171752" cy="444738"/>
            <a:chOff x="5373262" y="985508"/>
            <a:chExt cx="7757628" cy="667106"/>
          </a:xfrm>
        </p:grpSpPr>
        <p:pic>
          <p:nvPicPr>
            <p:cNvPr id="9" name="Picture 5">
              <a:extLst>
                <a:ext uri="{FF2B5EF4-FFF2-40B4-BE49-F238E27FC236}">
                  <a16:creationId xmlns:a16="http://schemas.microsoft.com/office/drawing/2014/main" id="{FFD5C2A0-4AE6-4F8C-5FDB-9A6577546B3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875326">
              <a:off x="11476941" y="868695"/>
              <a:ext cx="264901" cy="498528"/>
            </a:xfrm>
            <a:prstGeom prst="rect">
              <a:avLst/>
            </a:prstGeom>
          </p:spPr>
        </p:pic>
        <p:sp>
          <p:nvSpPr>
            <p:cNvPr id="10" name="TextBox 11">
              <a:extLst>
                <a:ext uri="{FF2B5EF4-FFF2-40B4-BE49-F238E27FC236}">
                  <a16:creationId xmlns:a16="http://schemas.microsoft.com/office/drawing/2014/main" id="{DC601962-006D-42A9-BEF0-4F303E412FAC}"/>
                </a:ext>
              </a:extLst>
            </p:cNvPr>
            <p:cNvSpPr txBox="1"/>
            <p:nvPr/>
          </p:nvSpPr>
          <p:spPr>
            <a:xfrm>
              <a:off x="5373262" y="1098615"/>
              <a:ext cx="7757628" cy="553999"/>
            </a:xfrm>
            <a:prstGeom prst="rect">
              <a:avLst/>
            </a:prstGeom>
          </p:spPr>
          <p:txBody>
            <a:bodyPr wrap="square" lIns="0" tIns="0" rIns="0" bIns="0" rtlCol="0" anchor="t">
              <a:spAutoFit/>
            </a:bodyPr>
            <a:lstStyle/>
            <a:p>
              <a:pPr algn="ctr">
                <a:spcBef>
                  <a:spcPct val="0"/>
                </a:spcBef>
              </a:pPr>
              <a:r>
                <a:rPr lang="en-US" sz="2400" b="1" dirty="0">
                  <a:latin typeface="UTM Avo" panose="02040603050506020204" pitchFamily="18"/>
                  <a:cs typeface="Arial" panose="020B0604020202020204" pitchFamily="34" charset="0"/>
                </a:rPr>
                <a:t>HOẠT ĐỘNG NHÓM</a:t>
              </a:r>
            </a:p>
          </p:txBody>
        </p:sp>
      </p:grpSp>
      <p:grpSp>
        <p:nvGrpSpPr>
          <p:cNvPr id="16" name="Group 15">
            <a:extLst>
              <a:ext uri="{FF2B5EF4-FFF2-40B4-BE49-F238E27FC236}">
                <a16:creationId xmlns:a16="http://schemas.microsoft.com/office/drawing/2014/main" id="{1CA2C043-0431-232D-7A20-90ECD60A6FDA}"/>
              </a:ext>
            </a:extLst>
          </p:cNvPr>
          <p:cNvGrpSpPr/>
          <p:nvPr/>
        </p:nvGrpSpPr>
        <p:grpSpPr>
          <a:xfrm>
            <a:off x="111948" y="2873872"/>
            <a:ext cx="7173299" cy="3944713"/>
            <a:chOff x="1035163" y="2687955"/>
            <a:chExt cx="9796484" cy="5339739"/>
          </a:xfrm>
        </p:grpSpPr>
        <p:grpSp>
          <p:nvGrpSpPr>
            <p:cNvPr id="17" name="Group 2">
              <a:extLst>
                <a:ext uri="{FF2B5EF4-FFF2-40B4-BE49-F238E27FC236}">
                  <a16:creationId xmlns:a16="http://schemas.microsoft.com/office/drawing/2014/main" id="{11956BEE-04F8-6351-6F3B-E781833CE6E6}"/>
                </a:ext>
              </a:extLst>
            </p:cNvPr>
            <p:cNvGrpSpPr/>
            <p:nvPr/>
          </p:nvGrpSpPr>
          <p:grpSpPr>
            <a:xfrm>
              <a:off x="1035163" y="2946554"/>
              <a:ext cx="9796484" cy="5081140"/>
              <a:chOff x="-4213" y="0"/>
              <a:chExt cx="2878137" cy="1492803"/>
            </a:xfrm>
          </p:grpSpPr>
          <p:sp>
            <p:nvSpPr>
              <p:cNvPr id="25" name="Freeform 3">
                <a:extLst>
                  <a:ext uri="{FF2B5EF4-FFF2-40B4-BE49-F238E27FC236}">
                    <a16:creationId xmlns:a16="http://schemas.microsoft.com/office/drawing/2014/main" id="{0900DDA3-52F4-C979-BDA0-662F4E0EB902}"/>
                  </a:ext>
                </a:extLst>
              </p:cNvPr>
              <p:cNvSpPr/>
              <p:nvPr/>
            </p:nvSpPr>
            <p:spPr>
              <a:xfrm>
                <a:off x="-4213" y="0"/>
                <a:ext cx="2878137" cy="1492803"/>
              </a:xfrm>
              <a:custGeom>
                <a:avLst/>
                <a:gdLst/>
                <a:ahLst/>
                <a:cxnLst/>
                <a:rect l="l" t="t" r="r" b="b"/>
                <a:pathLst>
                  <a:path w="2816990" h="1884183">
                    <a:moveTo>
                      <a:pt x="278431" y="16918"/>
                    </a:moveTo>
                    <a:cubicBezTo>
                      <a:pt x="278431" y="16918"/>
                      <a:pt x="604014" y="12258"/>
                      <a:pt x="920251" y="12454"/>
                    </a:cubicBezTo>
                    <a:cubicBezTo>
                      <a:pt x="1822293" y="12671"/>
                      <a:pt x="2542922" y="0"/>
                      <a:pt x="2542922" y="0"/>
                    </a:cubicBezTo>
                    <a:cubicBezTo>
                      <a:pt x="2610385" y="0"/>
                      <a:pt x="2686323" y="0"/>
                      <a:pt x="2765095" y="85073"/>
                    </a:cubicBezTo>
                    <a:cubicBezTo>
                      <a:pt x="2808074" y="131488"/>
                      <a:pt x="2809142" y="240224"/>
                      <a:pt x="2809547" y="320281"/>
                    </a:cubicBezTo>
                    <a:cubicBezTo>
                      <a:pt x="2809547" y="320281"/>
                      <a:pt x="2807842" y="936483"/>
                      <a:pt x="2807842" y="1121599"/>
                    </a:cubicBezTo>
                    <a:cubicBezTo>
                      <a:pt x="2807842" y="1335758"/>
                      <a:pt x="2816990" y="1634937"/>
                      <a:pt x="2816990" y="1634937"/>
                    </a:cubicBezTo>
                    <a:cubicBezTo>
                      <a:pt x="2816990" y="1763606"/>
                      <a:pt x="2812821" y="1884183"/>
                      <a:pt x="2559983" y="1876049"/>
                    </a:cubicBezTo>
                    <a:cubicBezTo>
                      <a:pt x="2559983" y="1876049"/>
                      <a:pt x="2183510" y="1855751"/>
                      <a:pt x="1854598" y="1863349"/>
                    </a:cubicBezTo>
                    <a:cubicBezTo>
                      <a:pt x="1092983" y="1871483"/>
                      <a:pt x="304023" y="1884183"/>
                      <a:pt x="304023" y="1884183"/>
                    </a:cubicBezTo>
                    <a:cubicBezTo>
                      <a:pt x="132548" y="1884183"/>
                      <a:pt x="4213" y="1783114"/>
                      <a:pt x="8532" y="1580567"/>
                    </a:cubicBezTo>
                    <a:cubicBezTo>
                      <a:pt x="8532" y="1580567"/>
                      <a:pt x="9630" y="1082026"/>
                      <a:pt x="4815" y="933265"/>
                    </a:cubicBezTo>
                    <a:cubicBezTo>
                      <a:pt x="0" y="663668"/>
                      <a:pt x="25592" y="330596"/>
                      <a:pt x="25592" y="330596"/>
                    </a:cubicBezTo>
                    <a:cubicBezTo>
                      <a:pt x="27224" y="150571"/>
                      <a:pt x="143504" y="16918"/>
                      <a:pt x="278431" y="16918"/>
                    </a:cubicBezTo>
                    <a:close/>
                  </a:path>
                </a:pathLst>
              </a:custGeom>
              <a:solidFill>
                <a:srgbClr val="9AC6AF"/>
              </a:solidFill>
            </p:spPr>
            <p:txBody>
              <a:bodyPr/>
              <a:lstStyle/>
              <a:p>
                <a:endParaRPr lang="en-US" sz="800">
                  <a:latin typeface="UTM Avo" panose="02040603050506020204" pitchFamily="18"/>
                </a:endParaRPr>
              </a:p>
            </p:txBody>
          </p:sp>
        </p:grpSp>
        <p:grpSp>
          <p:nvGrpSpPr>
            <p:cNvPr id="18" name="Group 4">
              <a:extLst>
                <a:ext uri="{FF2B5EF4-FFF2-40B4-BE49-F238E27FC236}">
                  <a16:creationId xmlns:a16="http://schemas.microsoft.com/office/drawing/2014/main" id="{1427D2EF-31C7-5260-18AA-FC66335C8531}"/>
                </a:ext>
              </a:extLst>
            </p:cNvPr>
            <p:cNvGrpSpPr/>
            <p:nvPr/>
          </p:nvGrpSpPr>
          <p:grpSpPr>
            <a:xfrm>
              <a:off x="1247856" y="3267973"/>
              <a:ext cx="9379875" cy="4469084"/>
              <a:chOff x="-80306" y="-52401"/>
              <a:chExt cx="3658920" cy="1743309"/>
            </a:xfrm>
          </p:grpSpPr>
          <p:sp>
            <p:nvSpPr>
              <p:cNvPr id="24" name="Freeform 5">
                <a:extLst>
                  <a:ext uri="{FF2B5EF4-FFF2-40B4-BE49-F238E27FC236}">
                    <a16:creationId xmlns:a16="http://schemas.microsoft.com/office/drawing/2014/main" id="{528DF0F2-4834-49E6-9786-A7C8FFF9F9C6}"/>
                  </a:ext>
                </a:extLst>
              </p:cNvPr>
              <p:cNvSpPr/>
              <p:nvPr/>
            </p:nvSpPr>
            <p:spPr>
              <a:xfrm>
                <a:off x="-80306" y="-52401"/>
                <a:ext cx="3658920" cy="1743309"/>
              </a:xfrm>
              <a:custGeom>
                <a:avLst/>
                <a:gdLst/>
                <a:ahLst/>
                <a:cxnLst/>
                <a:rect l="l" t="t" r="r" b="b"/>
                <a:pathLst>
                  <a:path w="3407273" h="2115014">
                    <a:moveTo>
                      <a:pt x="278431" y="16918"/>
                    </a:moveTo>
                    <a:cubicBezTo>
                      <a:pt x="278431" y="16918"/>
                      <a:pt x="604014" y="12258"/>
                      <a:pt x="930760" y="12454"/>
                    </a:cubicBezTo>
                    <a:cubicBezTo>
                      <a:pt x="2337917" y="12671"/>
                      <a:pt x="3133206" y="0"/>
                      <a:pt x="3133206" y="0"/>
                    </a:cubicBezTo>
                    <a:cubicBezTo>
                      <a:pt x="3200669" y="0"/>
                      <a:pt x="3276606" y="0"/>
                      <a:pt x="3355379" y="85073"/>
                    </a:cubicBezTo>
                    <a:cubicBezTo>
                      <a:pt x="3398357" y="131488"/>
                      <a:pt x="3399426" y="240224"/>
                      <a:pt x="3399831" y="320281"/>
                    </a:cubicBezTo>
                    <a:cubicBezTo>
                      <a:pt x="3399831" y="320281"/>
                      <a:pt x="3398126" y="1127467"/>
                      <a:pt x="3398126" y="1352430"/>
                    </a:cubicBezTo>
                    <a:cubicBezTo>
                      <a:pt x="3398126" y="1566589"/>
                      <a:pt x="3407274" y="1865768"/>
                      <a:pt x="3407274" y="1865768"/>
                    </a:cubicBezTo>
                    <a:cubicBezTo>
                      <a:pt x="3407274" y="1994436"/>
                      <a:pt x="3403105" y="2115014"/>
                      <a:pt x="3150267" y="2106880"/>
                    </a:cubicBezTo>
                    <a:cubicBezTo>
                      <a:pt x="3150267" y="2106880"/>
                      <a:pt x="2773794" y="2086581"/>
                      <a:pt x="2388311" y="2094180"/>
                    </a:cubicBezTo>
                    <a:cubicBezTo>
                      <a:pt x="1200217" y="2102314"/>
                      <a:pt x="304023" y="2115014"/>
                      <a:pt x="304023" y="2115014"/>
                    </a:cubicBezTo>
                    <a:cubicBezTo>
                      <a:pt x="132548" y="2115014"/>
                      <a:pt x="4213" y="2013945"/>
                      <a:pt x="8532" y="1811398"/>
                    </a:cubicBezTo>
                    <a:cubicBezTo>
                      <a:pt x="8532" y="1811398"/>
                      <a:pt x="9630" y="1312857"/>
                      <a:pt x="4815" y="965787"/>
                    </a:cubicBezTo>
                    <a:cubicBezTo>
                      <a:pt x="0" y="663668"/>
                      <a:pt x="25592" y="330596"/>
                      <a:pt x="25592" y="330596"/>
                    </a:cubicBezTo>
                    <a:cubicBezTo>
                      <a:pt x="27224" y="150571"/>
                      <a:pt x="143504" y="16918"/>
                      <a:pt x="278431" y="16918"/>
                    </a:cubicBezTo>
                    <a:close/>
                  </a:path>
                </a:pathLst>
              </a:custGeom>
              <a:solidFill>
                <a:srgbClr val="FDFCF7"/>
              </a:solidFill>
            </p:spPr>
            <p:txBody>
              <a:bodyPr/>
              <a:lstStyle/>
              <a:p>
                <a:endParaRPr lang="en-US" sz="800">
                  <a:latin typeface="UTM Avo" panose="02040603050506020204" pitchFamily="18"/>
                </a:endParaRPr>
              </a:p>
            </p:txBody>
          </p:sp>
        </p:grpSp>
        <p:pic>
          <p:nvPicPr>
            <p:cNvPr id="19" name="Picture 10">
              <a:extLst>
                <a:ext uri="{FF2B5EF4-FFF2-40B4-BE49-F238E27FC236}">
                  <a16:creationId xmlns:a16="http://schemas.microsoft.com/office/drawing/2014/main" id="{D98EDF8B-5D6C-437C-C443-06D7B3C3B73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81260" y="2687955"/>
              <a:ext cx="3117703" cy="705380"/>
            </a:xfrm>
            <a:prstGeom prst="rect">
              <a:avLst/>
            </a:prstGeom>
          </p:spPr>
        </p:pic>
      </p:grpSp>
      <p:sp>
        <p:nvSpPr>
          <p:cNvPr id="2" name="Rectangle 1">
            <a:extLst>
              <a:ext uri="{FF2B5EF4-FFF2-40B4-BE49-F238E27FC236}">
                <a16:creationId xmlns:a16="http://schemas.microsoft.com/office/drawing/2014/main" id="{50BA1B53-935F-921F-BF94-4DA381AE9812}"/>
              </a:ext>
            </a:extLst>
          </p:cNvPr>
          <p:cNvSpPr/>
          <p:nvPr/>
        </p:nvSpPr>
        <p:spPr>
          <a:xfrm>
            <a:off x="330148" y="3535433"/>
            <a:ext cx="6745349" cy="2812629"/>
          </a:xfrm>
          <a:prstGeom prst="rect">
            <a:avLst/>
          </a:prstGeom>
        </p:spPr>
        <p:txBody>
          <a:bodyPr wrap="square" anchor="t">
            <a:spAutoFit/>
          </a:bodyPr>
          <a:lstStyle/>
          <a:p>
            <a:pPr algn="ctr">
              <a:lnSpc>
                <a:spcPct val="150000"/>
              </a:lnSpc>
            </a:pPr>
            <a:r>
              <a:rPr lang="en-US" sz="2000" b="1" dirty="0" err="1">
                <a:latin typeface="UTM Avo" panose="02040603050506020204" pitchFamily="18"/>
                <a:ea typeface="Calibri" panose="020F0502020204030204" pitchFamily="34" charset="0"/>
                <a:cs typeface="Arial" panose="020B0604020202020204" pitchFamily="34" charset="0"/>
              </a:rPr>
              <a:t>Nhóm</a:t>
            </a:r>
            <a:r>
              <a:rPr lang="en-US" sz="2000" b="1" dirty="0">
                <a:latin typeface="UTM Avo" panose="02040603050506020204" pitchFamily="18"/>
                <a:ea typeface="Calibri" panose="020F0502020204030204" pitchFamily="34" charset="0"/>
                <a:cs typeface="Arial" panose="020B0604020202020204" pitchFamily="34" charset="0"/>
              </a:rPr>
              <a:t> 3, 6</a:t>
            </a:r>
          </a:p>
          <a:p>
            <a:pPr algn="ctr">
              <a:lnSpc>
                <a:spcPct val="150000"/>
              </a:lnSpc>
            </a:pPr>
            <a:r>
              <a:rPr lang="vi-VN" sz="2000" i="1" dirty="0">
                <a:latin typeface="UTM Avo" panose="02040603050506020204" pitchFamily="18"/>
              </a:rPr>
              <a:t>Tìm hiểu về hoạt động </a:t>
            </a:r>
            <a:r>
              <a:rPr lang="en-US" sz="2000" i="1" dirty="0" err="1">
                <a:latin typeface="UTM Avo" panose="02040603050506020204" pitchFamily="18"/>
                <a:cs typeface="Arial" panose="020B0604020202020204" pitchFamily="34" charset="0"/>
              </a:rPr>
              <a:t>khai</a:t>
            </a:r>
            <a:r>
              <a:rPr lang="en-US" sz="2000" i="1" dirty="0">
                <a:latin typeface="UTM Avo" panose="02040603050506020204" pitchFamily="18"/>
                <a:cs typeface="Arial" panose="020B0604020202020204" pitchFamily="34" charset="0"/>
              </a:rPr>
              <a:t> </a:t>
            </a:r>
            <a:r>
              <a:rPr lang="en-US" sz="2000" i="1" dirty="0" err="1">
                <a:latin typeface="UTM Avo" panose="02040603050506020204" pitchFamily="18"/>
                <a:cs typeface="Arial" panose="020B0604020202020204" pitchFamily="34" charset="0"/>
              </a:rPr>
              <a:t>thác</a:t>
            </a:r>
            <a:r>
              <a:rPr lang="en-US" sz="2000" i="1" dirty="0">
                <a:latin typeface="UTM Avo" panose="02040603050506020204" pitchFamily="18"/>
                <a:cs typeface="Arial" panose="020B0604020202020204" pitchFamily="34" charset="0"/>
              </a:rPr>
              <a:t> </a:t>
            </a:r>
            <a:r>
              <a:rPr lang="en-US" sz="2000" i="1" dirty="0" err="1">
                <a:latin typeface="UTM Avo" panose="02040603050506020204" pitchFamily="18"/>
                <a:cs typeface="Arial" panose="020B0604020202020204" pitchFamily="34" charset="0"/>
              </a:rPr>
              <a:t>khoáng</a:t>
            </a:r>
            <a:r>
              <a:rPr lang="en-US" sz="2000" i="1" dirty="0">
                <a:latin typeface="UTM Avo" panose="02040603050506020204" pitchFamily="18"/>
                <a:cs typeface="Arial" panose="020B0604020202020204" pitchFamily="34" charset="0"/>
              </a:rPr>
              <a:t> </a:t>
            </a:r>
            <a:r>
              <a:rPr lang="en-US" sz="2000" i="1" dirty="0" err="1">
                <a:latin typeface="UTM Avo" panose="02040603050506020204" pitchFamily="18"/>
                <a:cs typeface="Arial" panose="020B0604020202020204" pitchFamily="34" charset="0"/>
              </a:rPr>
              <a:t>sản</a:t>
            </a:r>
            <a:endParaRPr lang="en-US" sz="2000" dirty="0">
              <a:latin typeface="UTM Avo" panose="02040603050506020204" pitchFamily="18"/>
              <a:cs typeface="Arial" panose="020B0604020202020204" pitchFamily="34" charset="0"/>
            </a:endParaRPr>
          </a:p>
          <a:p>
            <a:pPr marL="381019" indent="-381019" algn="just">
              <a:lnSpc>
                <a:spcPct val="150000"/>
              </a:lnSpc>
              <a:buFont typeface="Wingdings" panose="05000000000000000000" pitchFamily="2" charset="2"/>
              <a:buChar char="§"/>
            </a:pPr>
            <a:r>
              <a:rPr lang="vi-VN" sz="2000" dirty="0">
                <a:latin typeface="UTM Avo" panose="02040603050506020204" pitchFamily="18"/>
              </a:rPr>
              <a:t>Tìm và chỉ vị trí các mỏ: than đá, sắt, đồng, thiếc, a-pa-tit trên hình 1 bài 3.</a:t>
            </a:r>
            <a:endParaRPr lang="en-US" sz="2000" dirty="0">
              <a:latin typeface="UTM Avo" panose="02040603050506020204" pitchFamily="18"/>
            </a:endParaRPr>
          </a:p>
          <a:p>
            <a:pPr marL="381019" indent="-381019" algn="just">
              <a:lnSpc>
                <a:spcPct val="150000"/>
              </a:lnSpc>
              <a:buFont typeface="Wingdings" panose="05000000000000000000" pitchFamily="2" charset="2"/>
              <a:buChar char="§"/>
            </a:pPr>
            <a:r>
              <a:rPr lang="vi-VN" sz="2000" dirty="0">
                <a:latin typeface="UTM Avo" panose="02040603050506020204" pitchFamily="18"/>
              </a:rPr>
              <a:t>Khai thác khoáng sản ở mỏ lộ thiên khác với khai thác trong hầm lò như thế nào?</a:t>
            </a:r>
            <a:endParaRPr lang="en-US" sz="2000" dirty="0">
              <a:latin typeface="UTM Avo" panose="02040603050506020204" pitchFamily="18"/>
            </a:endParaRPr>
          </a:p>
        </p:txBody>
      </p:sp>
      <p:grpSp>
        <p:nvGrpSpPr>
          <p:cNvPr id="3" name="Group 2">
            <a:extLst>
              <a:ext uri="{FF2B5EF4-FFF2-40B4-BE49-F238E27FC236}">
                <a16:creationId xmlns:a16="http://schemas.microsoft.com/office/drawing/2014/main" id="{D07D3A1C-5DA7-4CE5-5A39-B11295E587A9}"/>
              </a:ext>
            </a:extLst>
          </p:cNvPr>
          <p:cNvGrpSpPr/>
          <p:nvPr/>
        </p:nvGrpSpPr>
        <p:grpSpPr>
          <a:xfrm>
            <a:off x="7484390" y="2873872"/>
            <a:ext cx="4513766" cy="3911338"/>
            <a:chOff x="11225232" y="3277742"/>
            <a:chExt cx="6770649" cy="5867007"/>
          </a:xfrm>
        </p:grpSpPr>
        <p:pic>
          <p:nvPicPr>
            <p:cNvPr id="4" name="Picture 2" descr="Vietnam allows three firms to export unsold iron ore">
              <a:extLst>
                <a:ext uri="{FF2B5EF4-FFF2-40B4-BE49-F238E27FC236}">
                  <a16:creationId xmlns:a16="http://schemas.microsoft.com/office/drawing/2014/main" id="{9A0B2786-AD7F-FC23-9B7C-C248637335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18598" y="3277742"/>
              <a:ext cx="6566193" cy="43611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19CE62B-907E-721A-5657-6A42AE5D06AD}"/>
                </a:ext>
              </a:extLst>
            </p:cNvPr>
            <p:cNvSpPr txBox="1"/>
            <p:nvPr/>
          </p:nvSpPr>
          <p:spPr>
            <a:xfrm>
              <a:off x="11225232" y="7719261"/>
              <a:ext cx="6770649" cy="1425488"/>
            </a:xfrm>
            <a:prstGeom prst="rect">
              <a:avLst/>
            </a:prstGeom>
            <a:noFill/>
          </p:spPr>
          <p:txBody>
            <a:bodyPr wrap="square" rtlCol="0">
              <a:spAutoFit/>
            </a:bodyPr>
            <a:lstStyle/>
            <a:p>
              <a:pPr algn="ctr">
                <a:lnSpc>
                  <a:spcPct val="150000"/>
                </a:lnSpc>
              </a:pPr>
              <a:r>
                <a:rPr lang="en-US" sz="2000" i="1">
                  <a:latin typeface="UTM Avo" panose="02040603050506020204" pitchFamily="18"/>
                  <a:ea typeface="Tahoma" panose="020B0604030504040204" pitchFamily="34" charset="0"/>
                  <a:cs typeface="Arial" panose="020B0604020202020204" pitchFamily="34" charset="0"/>
                </a:rPr>
                <a:t>Hình 4. Khai thác sắt ở </a:t>
              </a:r>
            </a:p>
            <a:p>
              <a:pPr algn="ctr">
                <a:lnSpc>
                  <a:spcPct val="150000"/>
                </a:lnSpc>
              </a:pPr>
              <a:r>
                <a:rPr lang="en-US" sz="2000" i="1">
                  <a:latin typeface="UTM Avo" panose="02040603050506020204" pitchFamily="18"/>
                  <a:ea typeface="Tahoma" panose="020B0604030504040204" pitchFamily="34" charset="0"/>
                  <a:cs typeface="Arial" panose="020B0604020202020204" pitchFamily="34" charset="0"/>
                </a:rPr>
                <a:t>tỉnh Hà Giang</a:t>
              </a:r>
            </a:p>
          </p:txBody>
        </p:sp>
      </p:grpSp>
    </p:spTree>
    <p:extLst>
      <p:ext uri="{BB962C8B-B14F-4D97-AF65-F5344CB8AC3E}">
        <p14:creationId xmlns:p14="http://schemas.microsoft.com/office/powerpoint/2010/main" val="337257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6" dur="500"/>
                                        <p:tgtEl>
                                          <p:spTgt spid="2">
                                            <p:txEl>
                                              <p:pRg st="2" end="2"/>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strips(downLeft)">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5848B23-5A0B-1152-4FE9-31AB1D21DA04}"/>
              </a:ext>
            </a:extLst>
          </p:cNvPr>
          <p:cNvGrpSpPr/>
          <p:nvPr/>
        </p:nvGrpSpPr>
        <p:grpSpPr>
          <a:xfrm>
            <a:off x="3536506" y="1724355"/>
            <a:ext cx="5171752" cy="444738"/>
            <a:chOff x="5373262" y="985508"/>
            <a:chExt cx="7757628" cy="667106"/>
          </a:xfrm>
        </p:grpSpPr>
        <p:pic>
          <p:nvPicPr>
            <p:cNvPr id="9" name="Picture 5">
              <a:extLst>
                <a:ext uri="{FF2B5EF4-FFF2-40B4-BE49-F238E27FC236}">
                  <a16:creationId xmlns:a16="http://schemas.microsoft.com/office/drawing/2014/main" id="{FFD5C2A0-4AE6-4F8C-5FDB-9A6577546B3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875326">
              <a:off x="11476941" y="868695"/>
              <a:ext cx="264901" cy="498528"/>
            </a:xfrm>
            <a:prstGeom prst="rect">
              <a:avLst/>
            </a:prstGeom>
          </p:spPr>
        </p:pic>
        <p:sp>
          <p:nvSpPr>
            <p:cNvPr id="10" name="TextBox 11">
              <a:extLst>
                <a:ext uri="{FF2B5EF4-FFF2-40B4-BE49-F238E27FC236}">
                  <a16:creationId xmlns:a16="http://schemas.microsoft.com/office/drawing/2014/main" id="{DC601962-006D-42A9-BEF0-4F303E412FAC}"/>
                </a:ext>
              </a:extLst>
            </p:cNvPr>
            <p:cNvSpPr txBox="1"/>
            <p:nvPr/>
          </p:nvSpPr>
          <p:spPr>
            <a:xfrm>
              <a:off x="5373262" y="1098615"/>
              <a:ext cx="7757628" cy="553999"/>
            </a:xfrm>
            <a:prstGeom prst="rect">
              <a:avLst/>
            </a:prstGeom>
          </p:spPr>
          <p:txBody>
            <a:bodyPr wrap="square" lIns="0" tIns="0" rIns="0" bIns="0" rtlCol="0" anchor="t">
              <a:spAutoFit/>
            </a:bodyPr>
            <a:lstStyle/>
            <a:p>
              <a:pPr algn="ctr">
                <a:spcBef>
                  <a:spcPct val="0"/>
                </a:spcBef>
              </a:pPr>
              <a:r>
                <a:rPr lang="en-US" sz="2400" b="1" dirty="0">
                  <a:latin typeface="UTM Avo" panose="02040603050506020204" pitchFamily="18"/>
                  <a:cs typeface="Arial" panose="020B0604020202020204" pitchFamily="34" charset="0"/>
                </a:rPr>
                <a:t>HOẠT ĐỘNG NHÓM</a:t>
              </a:r>
            </a:p>
          </p:txBody>
        </p:sp>
      </p:grpSp>
      <p:grpSp>
        <p:nvGrpSpPr>
          <p:cNvPr id="15" name="Group 14">
            <a:extLst>
              <a:ext uri="{FF2B5EF4-FFF2-40B4-BE49-F238E27FC236}">
                <a16:creationId xmlns:a16="http://schemas.microsoft.com/office/drawing/2014/main" id="{07D221A3-F0BD-FCEE-B415-A7AEAF533A99}"/>
              </a:ext>
            </a:extLst>
          </p:cNvPr>
          <p:cNvGrpSpPr/>
          <p:nvPr/>
        </p:nvGrpSpPr>
        <p:grpSpPr>
          <a:xfrm>
            <a:off x="3684054" y="2232509"/>
            <a:ext cx="5171752" cy="4625491"/>
            <a:chOff x="4036725" y="2628162"/>
            <a:chExt cx="5171752" cy="4625491"/>
          </a:xfrm>
        </p:grpSpPr>
        <p:sp>
          <p:nvSpPr>
            <p:cNvPr id="12" name="TextBox 11">
              <a:extLst>
                <a:ext uri="{FF2B5EF4-FFF2-40B4-BE49-F238E27FC236}">
                  <a16:creationId xmlns:a16="http://schemas.microsoft.com/office/drawing/2014/main" id="{8A4D8B87-D8D4-B71D-9D72-71EDB1D043F6}"/>
                </a:ext>
              </a:extLst>
            </p:cNvPr>
            <p:cNvSpPr txBox="1"/>
            <p:nvPr/>
          </p:nvSpPr>
          <p:spPr>
            <a:xfrm>
              <a:off x="4432929" y="6303328"/>
              <a:ext cx="4521200" cy="950325"/>
            </a:xfrm>
            <a:prstGeom prst="rect">
              <a:avLst/>
            </a:prstGeom>
            <a:noFill/>
          </p:spPr>
          <p:txBody>
            <a:bodyPr wrap="square" rtlCol="0">
              <a:spAutoFit/>
            </a:bodyPr>
            <a:lstStyle/>
            <a:p>
              <a:pPr algn="ctr">
                <a:lnSpc>
                  <a:spcPct val="150000"/>
                </a:lnSpc>
              </a:pPr>
              <a:r>
                <a:rPr lang="en-US" sz="2000" i="1" dirty="0" err="1">
                  <a:latin typeface="UTM Avo" panose="02040603050506020204" pitchFamily="18"/>
                  <a:ea typeface="Tahoma" panose="020B0604030504040204" pitchFamily="34" charset="0"/>
                  <a:cs typeface="Arial" panose="020B0604020202020204" pitchFamily="34" charset="0"/>
                </a:rPr>
                <a:t>Hình</a:t>
              </a:r>
              <a:r>
                <a:rPr lang="en-US" sz="2000" i="1" dirty="0">
                  <a:latin typeface="UTM Avo" panose="02040603050506020204" pitchFamily="18"/>
                  <a:ea typeface="Tahoma" panose="020B0604030504040204" pitchFamily="34" charset="0"/>
                  <a:cs typeface="Arial" panose="020B0604020202020204" pitchFamily="34" charset="0"/>
                </a:rPr>
                <a:t> 1 (</a:t>
              </a:r>
              <a:r>
                <a:rPr lang="en-US" sz="2000" i="1" dirty="0" err="1">
                  <a:latin typeface="UTM Avo" panose="02040603050506020204" pitchFamily="18"/>
                  <a:ea typeface="Tahoma" panose="020B0604030504040204" pitchFamily="34" charset="0"/>
                  <a:cs typeface="Arial" panose="020B0604020202020204" pitchFamily="34" charset="0"/>
                </a:rPr>
                <a:t>Bài</a:t>
              </a:r>
              <a:r>
                <a:rPr lang="en-US" sz="2000" i="1" dirty="0">
                  <a:latin typeface="UTM Avo" panose="02040603050506020204" pitchFamily="18"/>
                  <a:ea typeface="Tahoma" panose="020B0604030504040204" pitchFamily="34" charset="0"/>
                  <a:cs typeface="Arial" panose="020B0604020202020204" pitchFamily="34" charset="0"/>
                </a:rPr>
                <a:t> 3). </a:t>
              </a:r>
              <a:r>
                <a:rPr lang="en-US" sz="2000" i="1" dirty="0" err="1">
                  <a:latin typeface="UTM Avo" panose="02040603050506020204" pitchFamily="18"/>
                  <a:ea typeface="Tahoma" panose="020B0604030504040204" pitchFamily="34" charset="0"/>
                  <a:cs typeface="Arial" panose="020B0604020202020204" pitchFamily="34" charset="0"/>
                </a:rPr>
                <a:t>Lược</a:t>
              </a:r>
              <a:r>
                <a:rPr lang="en-US" sz="2000" i="1" dirty="0">
                  <a:latin typeface="UTM Avo" panose="02040603050506020204" pitchFamily="18"/>
                  <a:ea typeface="Tahoma" panose="020B0604030504040204" pitchFamily="34" charset="0"/>
                  <a:cs typeface="Arial" panose="020B0604020202020204" pitchFamily="34" charset="0"/>
                </a:rPr>
                <a:t> </a:t>
              </a:r>
              <a:r>
                <a:rPr lang="en-US" sz="2000" i="1" dirty="0" err="1">
                  <a:latin typeface="UTM Avo" panose="02040603050506020204" pitchFamily="18"/>
                  <a:ea typeface="Tahoma" panose="020B0604030504040204" pitchFamily="34" charset="0"/>
                  <a:cs typeface="Arial" panose="020B0604020202020204" pitchFamily="34" charset="0"/>
                </a:rPr>
                <a:t>đồ</a:t>
              </a:r>
              <a:r>
                <a:rPr lang="en-US" sz="2000" i="1" dirty="0">
                  <a:latin typeface="UTM Avo" panose="02040603050506020204" pitchFamily="18"/>
                  <a:ea typeface="Tahoma" panose="020B0604030504040204" pitchFamily="34" charset="0"/>
                  <a:cs typeface="Arial" panose="020B0604020202020204" pitchFamily="34" charset="0"/>
                </a:rPr>
                <a:t> </a:t>
              </a:r>
              <a:r>
                <a:rPr lang="en-US" sz="2000" i="1" dirty="0" err="1">
                  <a:latin typeface="UTM Avo" panose="02040603050506020204" pitchFamily="18"/>
                  <a:ea typeface="Tahoma" panose="020B0604030504040204" pitchFamily="34" charset="0"/>
                  <a:cs typeface="Arial" panose="020B0604020202020204" pitchFamily="34" charset="0"/>
                </a:rPr>
                <a:t>tự</a:t>
              </a:r>
              <a:r>
                <a:rPr lang="en-US" sz="2000" i="1" dirty="0">
                  <a:latin typeface="UTM Avo" panose="02040603050506020204" pitchFamily="18"/>
                  <a:ea typeface="Tahoma" panose="020B0604030504040204" pitchFamily="34" charset="0"/>
                  <a:cs typeface="Arial" panose="020B0604020202020204" pitchFamily="34" charset="0"/>
                </a:rPr>
                <a:t> </a:t>
              </a:r>
              <a:r>
                <a:rPr lang="en-US" sz="2000" i="1" dirty="0" err="1">
                  <a:latin typeface="UTM Avo" panose="02040603050506020204" pitchFamily="18"/>
                  <a:ea typeface="Tahoma" panose="020B0604030504040204" pitchFamily="34" charset="0"/>
                  <a:cs typeface="Arial" panose="020B0604020202020204" pitchFamily="34" charset="0"/>
                </a:rPr>
                <a:t>nhiên</a:t>
              </a:r>
              <a:r>
                <a:rPr lang="en-US" sz="2000" i="1" dirty="0">
                  <a:latin typeface="UTM Avo" panose="02040603050506020204" pitchFamily="18"/>
                  <a:ea typeface="Tahoma" panose="020B0604030504040204" pitchFamily="34" charset="0"/>
                  <a:cs typeface="Arial" panose="020B0604020202020204" pitchFamily="34" charset="0"/>
                </a:rPr>
                <a:t> </a:t>
              </a:r>
              <a:r>
                <a:rPr lang="en-US" sz="2000" i="1" dirty="0" err="1">
                  <a:latin typeface="UTM Avo" panose="02040603050506020204" pitchFamily="18"/>
                  <a:ea typeface="Tahoma" panose="020B0604030504040204" pitchFamily="34" charset="0"/>
                  <a:cs typeface="Arial" panose="020B0604020202020204" pitchFamily="34" charset="0"/>
                </a:rPr>
                <a:t>vùng</a:t>
              </a:r>
              <a:r>
                <a:rPr lang="en-US" sz="2000" i="1" dirty="0">
                  <a:latin typeface="UTM Avo" panose="02040603050506020204" pitchFamily="18"/>
                  <a:ea typeface="Tahoma" panose="020B0604030504040204" pitchFamily="34" charset="0"/>
                  <a:cs typeface="Arial" panose="020B0604020202020204" pitchFamily="34" charset="0"/>
                </a:rPr>
                <a:t> </a:t>
              </a:r>
              <a:r>
                <a:rPr lang="en-US" sz="2000" i="1" dirty="0" err="1">
                  <a:latin typeface="UTM Avo" panose="02040603050506020204" pitchFamily="18"/>
                  <a:ea typeface="Tahoma" panose="020B0604030504040204" pitchFamily="34" charset="0"/>
                  <a:cs typeface="Arial" panose="020B0604020202020204" pitchFamily="34" charset="0"/>
                </a:rPr>
                <a:t>trung</a:t>
              </a:r>
              <a:r>
                <a:rPr lang="en-US" sz="2000" i="1" dirty="0">
                  <a:latin typeface="UTM Avo" panose="02040603050506020204" pitchFamily="18"/>
                  <a:ea typeface="Tahoma" panose="020B0604030504040204" pitchFamily="34" charset="0"/>
                  <a:cs typeface="Arial" panose="020B0604020202020204" pitchFamily="34" charset="0"/>
                </a:rPr>
                <a:t> du </a:t>
              </a:r>
              <a:r>
                <a:rPr lang="en-US" sz="2000" i="1" dirty="0" err="1">
                  <a:latin typeface="UTM Avo" panose="02040603050506020204" pitchFamily="18"/>
                  <a:ea typeface="Tahoma" panose="020B0604030504040204" pitchFamily="34" charset="0"/>
                  <a:cs typeface="Arial" panose="020B0604020202020204" pitchFamily="34" charset="0"/>
                </a:rPr>
                <a:t>và</a:t>
              </a:r>
              <a:r>
                <a:rPr lang="en-US" sz="2000" i="1" dirty="0">
                  <a:latin typeface="UTM Avo" panose="02040603050506020204" pitchFamily="18"/>
                  <a:ea typeface="Tahoma" panose="020B0604030504040204" pitchFamily="34" charset="0"/>
                  <a:cs typeface="Arial" panose="020B0604020202020204" pitchFamily="34" charset="0"/>
                </a:rPr>
                <a:t> </a:t>
              </a:r>
              <a:r>
                <a:rPr lang="en-US" sz="2000" i="1" dirty="0" err="1">
                  <a:latin typeface="UTM Avo" panose="02040603050506020204" pitchFamily="18"/>
                  <a:ea typeface="Tahoma" panose="020B0604030504040204" pitchFamily="34" charset="0"/>
                  <a:cs typeface="Arial" panose="020B0604020202020204" pitchFamily="34" charset="0"/>
                </a:rPr>
                <a:t>miền</a:t>
              </a:r>
              <a:r>
                <a:rPr lang="en-US" sz="2000" i="1" dirty="0">
                  <a:latin typeface="UTM Avo" panose="02040603050506020204" pitchFamily="18"/>
                  <a:ea typeface="Tahoma" panose="020B0604030504040204" pitchFamily="34" charset="0"/>
                  <a:cs typeface="Arial" panose="020B0604020202020204" pitchFamily="34" charset="0"/>
                </a:rPr>
                <a:t> </a:t>
              </a:r>
              <a:r>
                <a:rPr lang="en-US" sz="2000" i="1" dirty="0" err="1">
                  <a:latin typeface="UTM Avo" panose="02040603050506020204" pitchFamily="18"/>
                  <a:ea typeface="Tahoma" panose="020B0604030504040204" pitchFamily="34" charset="0"/>
                  <a:cs typeface="Arial" panose="020B0604020202020204" pitchFamily="34" charset="0"/>
                </a:rPr>
                <a:t>núi</a:t>
              </a:r>
              <a:r>
                <a:rPr lang="en-US" sz="2000" i="1" dirty="0">
                  <a:latin typeface="UTM Avo" panose="02040603050506020204" pitchFamily="18"/>
                  <a:ea typeface="Tahoma" panose="020B0604030504040204" pitchFamily="34" charset="0"/>
                  <a:cs typeface="Arial" panose="020B0604020202020204" pitchFamily="34" charset="0"/>
                </a:rPr>
                <a:t> </a:t>
              </a:r>
              <a:r>
                <a:rPr lang="en-US" sz="2000" i="1" dirty="0" err="1">
                  <a:latin typeface="UTM Avo" panose="02040603050506020204" pitchFamily="18"/>
                  <a:ea typeface="Tahoma" panose="020B0604030504040204" pitchFamily="34" charset="0"/>
                  <a:cs typeface="Arial" panose="020B0604020202020204" pitchFamily="34" charset="0"/>
                </a:rPr>
                <a:t>Bắc</a:t>
              </a:r>
              <a:r>
                <a:rPr lang="en-US" sz="2000" i="1" dirty="0">
                  <a:latin typeface="UTM Avo" panose="02040603050506020204" pitchFamily="18"/>
                  <a:ea typeface="Tahoma" panose="020B0604030504040204" pitchFamily="34" charset="0"/>
                  <a:cs typeface="Arial" panose="020B0604020202020204" pitchFamily="34" charset="0"/>
                </a:rPr>
                <a:t> </a:t>
              </a:r>
              <a:r>
                <a:rPr lang="en-US" sz="2000" i="1" dirty="0" err="1">
                  <a:latin typeface="UTM Avo" panose="02040603050506020204" pitchFamily="18"/>
                  <a:ea typeface="Tahoma" panose="020B0604030504040204" pitchFamily="34" charset="0"/>
                  <a:cs typeface="Arial" panose="020B0604020202020204" pitchFamily="34" charset="0"/>
                </a:rPr>
                <a:t>Bộ</a:t>
              </a:r>
              <a:endParaRPr lang="en-US" sz="2000" i="1" dirty="0">
                <a:latin typeface="UTM Avo" panose="02040603050506020204" pitchFamily="18"/>
                <a:ea typeface="Tahoma" panose="020B060403050404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B818A0E3-74D4-617B-0BFF-28AA5B419D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6725" y="2628162"/>
              <a:ext cx="5171752" cy="3712829"/>
            </a:xfrm>
            <a:prstGeom prst="rect">
              <a:avLst/>
            </a:prstGeom>
            <a:ln>
              <a:solidFill>
                <a:schemeClr val="tx1"/>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404896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9">
            <a:extLst>
              <a:ext uri="{FF2B5EF4-FFF2-40B4-BE49-F238E27FC236}">
                <a16:creationId xmlns:a16="http://schemas.microsoft.com/office/drawing/2014/main" id="{4396C5A8-D612-79BE-425E-8DC49B13C920}"/>
              </a:ext>
            </a:extLst>
          </p:cNvPr>
          <p:cNvSpPr txBox="1"/>
          <p:nvPr/>
        </p:nvSpPr>
        <p:spPr>
          <a:xfrm>
            <a:off x="-49646" y="1633385"/>
            <a:ext cx="12192000" cy="564322"/>
          </a:xfrm>
          <a:prstGeom prst="rect">
            <a:avLst/>
          </a:prstGeom>
        </p:spPr>
        <p:txBody>
          <a:bodyPr wrap="square" lIns="0" tIns="0" rIns="0" bIns="0" rtlCol="0" anchor="t">
            <a:spAutoFit/>
          </a:bodyPr>
          <a:lstStyle/>
          <a:p>
            <a:pPr algn="ctr">
              <a:spcBef>
                <a:spcPct val="0"/>
              </a:spcBef>
            </a:pPr>
            <a:r>
              <a:rPr lang="en-US" sz="3667" b="1" dirty="0" err="1">
                <a:latin typeface="UTM Avo" panose="02040603050506020204" pitchFamily="18"/>
                <a:cs typeface="Arial" panose="020B0604020202020204" pitchFamily="34" charset="0"/>
              </a:rPr>
              <a:t>Làm</a:t>
            </a:r>
            <a:r>
              <a:rPr lang="en-US" sz="3667" b="1" dirty="0">
                <a:latin typeface="UTM Avo" panose="02040603050506020204" pitchFamily="18"/>
                <a:cs typeface="Arial" panose="020B0604020202020204" pitchFamily="34" charset="0"/>
              </a:rPr>
              <a:t> </a:t>
            </a:r>
            <a:r>
              <a:rPr lang="en-US" sz="3667" b="1" dirty="0" err="1">
                <a:latin typeface="UTM Avo" panose="02040603050506020204" pitchFamily="18"/>
                <a:cs typeface="Arial" panose="020B0604020202020204" pitchFamily="34" charset="0"/>
              </a:rPr>
              <a:t>ruộng</a:t>
            </a:r>
            <a:r>
              <a:rPr lang="en-US" sz="3667" b="1" dirty="0">
                <a:latin typeface="UTM Avo" panose="02040603050506020204" pitchFamily="18"/>
                <a:cs typeface="Arial" panose="020B0604020202020204" pitchFamily="34" charset="0"/>
              </a:rPr>
              <a:t> </a:t>
            </a:r>
            <a:r>
              <a:rPr lang="en-US" sz="3667" b="1" dirty="0" err="1">
                <a:latin typeface="UTM Avo" panose="02040603050506020204" pitchFamily="18"/>
                <a:cs typeface="Arial" panose="020B0604020202020204" pitchFamily="34" charset="0"/>
              </a:rPr>
              <a:t>bậc</a:t>
            </a:r>
            <a:r>
              <a:rPr lang="en-US" sz="3667" b="1" dirty="0">
                <a:latin typeface="UTM Avo" panose="02040603050506020204" pitchFamily="18"/>
                <a:cs typeface="Arial" panose="020B0604020202020204" pitchFamily="34" charset="0"/>
              </a:rPr>
              <a:t> thang</a:t>
            </a:r>
          </a:p>
        </p:txBody>
      </p:sp>
      <p:grpSp>
        <p:nvGrpSpPr>
          <p:cNvPr id="3" name="Group 2">
            <a:extLst>
              <a:ext uri="{FF2B5EF4-FFF2-40B4-BE49-F238E27FC236}">
                <a16:creationId xmlns:a16="http://schemas.microsoft.com/office/drawing/2014/main" id="{E13ACCA1-9799-03BC-BE58-9D0B1E8139F2}"/>
              </a:ext>
            </a:extLst>
          </p:cNvPr>
          <p:cNvGrpSpPr/>
          <p:nvPr/>
        </p:nvGrpSpPr>
        <p:grpSpPr>
          <a:xfrm>
            <a:off x="305953" y="2608276"/>
            <a:ext cx="9245601" cy="1121846"/>
            <a:chOff x="761998" y="1790700"/>
            <a:chExt cx="13868403" cy="1682769"/>
          </a:xfrm>
        </p:grpSpPr>
        <p:sp>
          <p:nvSpPr>
            <p:cNvPr id="4" name="Rectangle 3">
              <a:extLst>
                <a:ext uri="{FF2B5EF4-FFF2-40B4-BE49-F238E27FC236}">
                  <a16:creationId xmlns:a16="http://schemas.microsoft.com/office/drawing/2014/main" id="{B291CD4B-9ABE-08A6-3932-B5965DDB4860}"/>
                </a:ext>
              </a:extLst>
            </p:cNvPr>
            <p:cNvSpPr/>
            <p:nvPr/>
          </p:nvSpPr>
          <p:spPr>
            <a:xfrm>
              <a:off x="1981200" y="1790700"/>
              <a:ext cx="12649201" cy="1682769"/>
            </a:xfrm>
            <a:prstGeom prst="rect">
              <a:avLst/>
            </a:prstGeom>
            <a:solidFill>
              <a:srgbClr val="FFE9AB"/>
            </a:solidFill>
            <a:effectLst>
              <a:outerShdw blurRad="50800" dist="38100" dir="2700000" algn="tl" rotWithShape="0">
                <a:prstClr val="black">
                  <a:alpha val="40000"/>
                </a:prstClr>
              </a:outerShdw>
            </a:effectLst>
          </p:spPr>
          <p:txBody>
            <a:bodyPr wrap="square">
              <a:spAutoFit/>
            </a:bodyPr>
            <a:lstStyle/>
            <a:p>
              <a:pPr algn="just">
                <a:lnSpc>
                  <a:spcPct val="150000"/>
                </a:lnSpc>
              </a:pPr>
              <a:r>
                <a:rPr lang="en-US" sz="2400" b="1" dirty="0" err="1">
                  <a:latin typeface="UTM Avo" panose="02040603050506020204" pitchFamily="18"/>
                  <a:cs typeface="Arial" panose="020B0604020202020204" pitchFamily="34" charset="0"/>
                </a:rPr>
                <a:t>Vị</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trí</a:t>
              </a:r>
              <a:r>
                <a:rPr lang="en-US" sz="2400" b="1" dirty="0">
                  <a:latin typeface="UTM Avo" panose="02040603050506020204" pitchFamily="18"/>
                  <a:cs typeface="Arial" panose="020B0604020202020204" pitchFamily="34" charset="0"/>
                </a:rPr>
                <a:t>: </a:t>
              </a:r>
              <a:r>
                <a:rPr lang="en-US" sz="2400" dirty="0">
                  <a:latin typeface="UTM Avo" panose="02040603050506020204" pitchFamily="18"/>
                  <a:cs typeface="Arial" panose="020B0604020202020204" pitchFamily="34" charset="0"/>
                </a:rPr>
                <a:t>T</a:t>
              </a:r>
              <a:r>
                <a:rPr lang="vi-VN" sz="2400" dirty="0">
                  <a:latin typeface="UTM Avo" panose="02040603050506020204" pitchFamily="18"/>
                </a:rPr>
                <a:t>hường được làm ở sườn núi, sườn đồi có nguồn nước từ khe suối, có khả năng tạo mặt bằng, ít sỏi đá</a:t>
              </a:r>
              <a:endParaRPr lang="en-US" sz="2400" dirty="0">
                <a:latin typeface="UTM Avo" panose="02040603050506020204" pitchFamily="18"/>
              </a:endParaRPr>
            </a:p>
          </p:txBody>
        </p:sp>
        <p:pic>
          <p:nvPicPr>
            <p:cNvPr id="5" name="Picture 31">
              <a:extLst>
                <a:ext uri="{FF2B5EF4-FFF2-40B4-BE49-F238E27FC236}">
                  <a16:creationId xmlns:a16="http://schemas.microsoft.com/office/drawing/2014/main" id="{558ECEC0-1D94-BA60-D2DA-3BD40D40EF5E}"/>
                </a:ext>
              </a:extLst>
            </p:cNvPr>
            <p:cNvPicPr>
              <a:picLocks noChangeAspect="1"/>
            </p:cNvPicPr>
            <p:nvPr/>
          </p:nvPicPr>
          <p:blipFill>
            <a:blip r:embed="rId3"/>
            <a:srcRect/>
            <a:stretch>
              <a:fillRect/>
            </a:stretch>
          </p:blipFill>
          <p:spPr>
            <a:xfrm>
              <a:off x="761998" y="1986426"/>
              <a:ext cx="929987" cy="1287921"/>
            </a:xfrm>
            <a:prstGeom prst="rect">
              <a:avLst/>
            </a:prstGeom>
          </p:spPr>
        </p:pic>
      </p:grpSp>
      <p:grpSp>
        <p:nvGrpSpPr>
          <p:cNvPr id="7" name="Group 6">
            <a:extLst>
              <a:ext uri="{FF2B5EF4-FFF2-40B4-BE49-F238E27FC236}">
                <a16:creationId xmlns:a16="http://schemas.microsoft.com/office/drawing/2014/main" id="{D1D1D31B-9D6E-8B55-F0C1-6B70E72B3C9E}"/>
              </a:ext>
            </a:extLst>
          </p:cNvPr>
          <p:cNvGrpSpPr/>
          <p:nvPr/>
        </p:nvGrpSpPr>
        <p:grpSpPr>
          <a:xfrm>
            <a:off x="1534407" y="4012916"/>
            <a:ext cx="10275455" cy="1121846"/>
            <a:chOff x="762000" y="1790700"/>
            <a:chExt cx="15413183" cy="1682769"/>
          </a:xfrm>
        </p:grpSpPr>
        <p:sp>
          <p:nvSpPr>
            <p:cNvPr id="11" name="Rectangle 10">
              <a:extLst>
                <a:ext uri="{FF2B5EF4-FFF2-40B4-BE49-F238E27FC236}">
                  <a16:creationId xmlns:a16="http://schemas.microsoft.com/office/drawing/2014/main" id="{28A914A7-E88F-FAAE-57EC-DEA3AAEDBDC3}"/>
                </a:ext>
              </a:extLst>
            </p:cNvPr>
            <p:cNvSpPr/>
            <p:nvPr/>
          </p:nvSpPr>
          <p:spPr>
            <a:xfrm>
              <a:off x="1981200" y="1790700"/>
              <a:ext cx="14193983" cy="1682769"/>
            </a:xfrm>
            <a:prstGeom prst="rect">
              <a:avLst/>
            </a:prstGeom>
            <a:solidFill>
              <a:srgbClr val="FFE9AB"/>
            </a:solidFill>
            <a:effectLst>
              <a:outerShdw blurRad="50800" dist="38100" dir="2700000" algn="tl" rotWithShape="0">
                <a:prstClr val="black">
                  <a:alpha val="40000"/>
                </a:prstClr>
              </a:outerShdw>
            </a:effectLst>
          </p:spPr>
          <p:txBody>
            <a:bodyPr wrap="square">
              <a:spAutoFit/>
            </a:bodyPr>
            <a:lstStyle/>
            <a:p>
              <a:pPr algn="just">
                <a:lnSpc>
                  <a:spcPct val="150000"/>
                </a:lnSpc>
              </a:pPr>
              <a:r>
                <a:rPr lang="en-US" sz="2400" b="1" dirty="0" err="1">
                  <a:latin typeface="UTM Avo" panose="02040603050506020204" pitchFamily="18"/>
                  <a:cs typeface="Arial" panose="020B0604020202020204" pitchFamily="34" charset="0"/>
                </a:rPr>
                <a:t>Cách</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làm</a:t>
              </a:r>
              <a:r>
                <a:rPr lang="en-US" sz="2400" b="1" dirty="0">
                  <a:latin typeface="UTM Avo" panose="02040603050506020204" pitchFamily="18"/>
                  <a:cs typeface="Arial" panose="020B0604020202020204" pitchFamily="34" charset="0"/>
                </a:rPr>
                <a:t>: </a:t>
              </a:r>
              <a:r>
                <a:rPr lang="en-US" sz="2400" dirty="0">
                  <a:latin typeface="UTM Avo" panose="02040603050506020204" pitchFamily="18"/>
                  <a:cs typeface="Arial" panose="020B0604020202020204" pitchFamily="34" charset="0"/>
                </a:rPr>
                <a:t>S</a:t>
              </a:r>
              <a:r>
                <a:rPr lang="vi-VN" sz="2400" dirty="0">
                  <a:latin typeface="UTM Avo" panose="02040603050506020204" pitchFamily="18"/>
                </a:rPr>
                <a:t>an thành các mặt bằng ruộng nối tiếp nhau như bậc thang và làm bờ để giữ nước, chặn đất khỏi bị xói mòn</a:t>
              </a:r>
              <a:endParaRPr lang="en-US" sz="2400" dirty="0">
                <a:latin typeface="UTM Avo" panose="02040603050506020204" pitchFamily="18"/>
              </a:endParaRPr>
            </a:p>
          </p:txBody>
        </p:sp>
        <p:pic>
          <p:nvPicPr>
            <p:cNvPr id="13" name="Picture 31">
              <a:extLst>
                <a:ext uri="{FF2B5EF4-FFF2-40B4-BE49-F238E27FC236}">
                  <a16:creationId xmlns:a16="http://schemas.microsoft.com/office/drawing/2014/main" id="{ACDAF7C6-B752-B464-DC9F-3E235BCAFEAA}"/>
                </a:ext>
              </a:extLst>
            </p:cNvPr>
            <p:cNvPicPr>
              <a:picLocks noChangeAspect="1"/>
            </p:cNvPicPr>
            <p:nvPr/>
          </p:nvPicPr>
          <p:blipFill>
            <a:blip r:embed="rId3"/>
            <a:srcRect/>
            <a:stretch>
              <a:fillRect/>
            </a:stretch>
          </p:blipFill>
          <p:spPr>
            <a:xfrm>
              <a:off x="762000" y="1985105"/>
              <a:ext cx="929987" cy="1287921"/>
            </a:xfrm>
            <a:prstGeom prst="rect">
              <a:avLst/>
            </a:prstGeom>
          </p:spPr>
        </p:pic>
      </p:grpSp>
      <p:grpSp>
        <p:nvGrpSpPr>
          <p:cNvPr id="16" name="Group 15">
            <a:extLst>
              <a:ext uri="{FF2B5EF4-FFF2-40B4-BE49-F238E27FC236}">
                <a16:creationId xmlns:a16="http://schemas.microsoft.com/office/drawing/2014/main" id="{0F026B20-6288-3FA7-DE5D-DF7E3F0C5C31}"/>
              </a:ext>
            </a:extLst>
          </p:cNvPr>
          <p:cNvGrpSpPr/>
          <p:nvPr/>
        </p:nvGrpSpPr>
        <p:grpSpPr>
          <a:xfrm>
            <a:off x="2644646" y="5587923"/>
            <a:ext cx="8023162" cy="858615"/>
            <a:chOff x="-2363932" y="2116234"/>
            <a:chExt cx="12034743" cy="1287922"/>
          </a:xfrm>
        </p:grpSpPr>
        <p:sp>
          <p:nvSpPr>
            <p:cNvPr id="17" name="Rectangle 16">
              <a:extLst>
                <a:ext uri="{FF2B5EF4-FFF2-40B4-BE49-F238E27FC236}">
                  <a16:creationId xmlns:a16="http://schemas.microsoft.com/office/drawing/2014/main" id="{B3822149-BFBA-2535-31CF-65A49138F7C5}"/>
                </a:ext>
              </a:extLst>
            </p:cNvPr>
            <p:cNvSpPr/>
            <p:nvPr/>
          </p:nvSpPr>
          <p:spPr>
            <a:xfrm>
              <a:off x="-1144732" y="2330269"/>
              <a:ext cx="10815543" cy="859851"/>
            </a:xfrm>
            <a:prstGeom prst="rect">
              <a:avLst/>
            </a:prstGeom>
            <a:solidFill>
              <a:srgbClr val="FFE9AB"/>
            </a:solidFill>
            <a:effectLst>
              <a:outerShdw blurRad="50800" dist="38100" dir="2700000" algn="tl" rotWithShape="0">
                <a:prstClr val="black">
                  <a:alpha val="40000"/>
                </a:prstClr>
              </a:outerShdw>
            </a:effectLst>
          </p:spPr>
          <p:txBody>
            <a:bodyPr wrap="square" anchor="ctr">
              <a:spAutoFit/>
            </a:bodyPr>
            <a:lstStyle/>
            <a:p>
              <a:pPr algn="just">
                <a:lnSpc>
                  <a:spcPct val="150000"/>
                </a:lnSpc>
                <a:spcBef>
                  <a:spcPts val="400"/>
                </a:spcBef>
                <a:spcAft>
                  <a:spcPts val="400"/>
                </a:spcAft>
              </a:pPr>
              <a:r>
                <a:rPr lang="en-US" sz="2400" b="1" dirty="0" err="1">
                  <a:latin typeface="UTM Avo" panose="02040603050506020204" pitchFamily="18"/>
                  <a:cs typeface="Arial" panose="020B0604020202020204" pitchFamily="34" charset="0"/>
                </a:rPr>
                <a:t>Cây</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trồng</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trên</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ruộng</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bậc</a:t>
              </a:r>
              <a:r>
                <a:rPr lang="en-US" sz="2400" b="1" dirty="0">
                  <a:latin typeface="UTM Avo" panose="02040603050506020204" pitchFamily="18"/>
                  <a:cs typeface="Arial" panose="020B0604020202020204" pitchFamily="34" charset="0"/>
                </a:rPr>
                <a:t> thang: </a:t>
              </a:r>
              <a:r>
                <a:rPr lang="en-US" sz="2400" dirty="0" err="1">
                  <a:latin typeface="UTM Avo" panose="02040603050506020204" pitchFamily="18"/>
                  <a:cs typeface="Arial" panose="020B0604020202020204" pitchFamily="34" charset="0"/>
                </a:rPr>
                <a:t>Lúa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nước</a:t>
              </a:r>
              <a:endParaRPr lang="en-US" sz="2400" dirty="0">
                <a:latin typeface="UTM Avo" panose="02040603050506020204" pitchFamily="18"/>
              </a:endParaRPr>
            </a:p>
          </p:txBody>
        </p:sp>
        <p:pic>
          <p:nvPicPr>
            <p:cNvPr id="18" name="Picture 31">
              <a:extLst>
                <a:ext uri="{FF2B5EF4-FFF2-40B4-BE49-F238E27FC236}">
                  <a16:creationId xmlns:a16="http://schemas.microsoft.com/office/drawing/2014/main" id="{B3B25981-0479-9478-EAC9-61C3998D77D5}"/>
                </a:ext>
              </a:extLst>
            </p:cNvPr>
            <p:cNvPicPr>
              <a:picLocks noChangeAspect="1"/>
            </p:cNvPicPr>
            <p:nvPr/>
          </p:nvPicPr>
          <p:blipFill>
            <a:blip r:embed="rId3"/>
            <a:srcRect/>
            <a:stretch>
              <a:fillRect/>
            </a:stretch>
          </p:blipFill>
          <p:spPr>
            <a:xfrm>
              <a:off x="-2363932" y="2116234"/>
              <a:ext cx="929987" cy="1287922"/>
            </a:xfrm>
            <a:prstGeom prst="rect">
              <a:avLst/>
            </a:prstGeom>
          </p:spPr>
        </p:pic>
      </p:grpSp>
      <p:pic>
        <p:nvPicPr>
          <p:cNvPr id="19" name="Picture 7">
            <a:extLst>
              <a:ext uri="{FF2B5EF4-FFF2-40B4-BE49-F238E27FC236}">
                <a16:creationId xmlns:a16="http://schemas.microsoft.com/office/drawing/2014/main" id="{649F8616-F0AC-FEED-585A-697ED3F87962}"/>
              </a:ext>
            </a:extLst>
          </p:cNvPr>
          <p:cNvPicPr>
            <a:picLocks noChangeAspect="1"/>
          </p:cNvPicPr>
          <p:nvPr/>
        </p:nvPicPr>
        <p:blipFill>
          <a:blip r:embed="rId4"/>
          <a:srcRect/>
          <a:stretch>
            <a:fillRect/>
          </a:stretch>
        </p:blipFill>
        <p:spPr>
          <a:xfrm>
            <a:off x="9105338" y="1221906"/>
            <a:ext cx="1979308" cy="1036663"/>
          </a:xfrm>
          <a:prstGeom prst="rect">
            <a:avLst/>
          </a:prstGeom>
        </p:spPr>
      </p:pic>
      <p:pic>
        <p:nvPicPr>
          <p:cNvPr id="20" name="Picture 4">
            <a:extLst>
              <a:ext uri="{FF2B5EF4-FFF2-40B4-BE49-F238E27FC236}">
                <a16:creationId xmlns:a16="http://schemas.microsoft.com/office/drawing/2014/main" id="{335216D1-9154-AFA1-91D0-3B2F53619A09}"/>
              </a:ext>
            </a:extLst>
          </p:cNvPr>
          <p:cNvPicPr>
            <a:picLocks noChangeAspect="1"/>
          </p:cNvPicPr>
          <p:nvPr/>
        </p:nvPicPr>
        <p:blipFill>
          <a:blip r:embed="rId5"/>
          <a:srcRect/>
          <a:stretch>
            <a:fillRect/>
          </a:stretch>
        </p:blipFill>
        <p:spPr>
          <a:xfrm>
            <a:off x="2015860" y="1671954"/>
            <a:ext cx="938781" cy="491687"/>
          </a:xfrm>
          <a:prstGeom prst="rect">
            <a:avLst/>
          </a:prstGeom>
        </p:spPr>
      </p:pic>
      <p:pic>
        <p:nvPicPr>
          <p:cNvPr id="21" name="Picture 2" descr="https://o.remove.bg/downloads/3b6f773c-2eef-495e-b519-1cc43e519639/_Pngtree_terraced_field_5638806-removebg-preview.png">
            <a:extLst>
              <a:ext uri="{FF2B5EF4-FFF2-40B4-BE49-F238E27FC236}">
                <a16:creationId xmlns:a16="http://schemas.microsoft.com/office/drawing/2014/main" id="{3D5E3B43-CD29-CE62-71C2-245495D376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61" y="5073620"/>
            <a:ext cx="2694708" cy="1796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01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anim calcmode="lin" valueType="num">
                                      <p:cBhvr>
                                        <p:cTn id="19" dur="500" fill="hold"/>
                                        <p:tgtEl>
                                          <p:spTgt spid="7"/>
                                        </p:tgtEl>
                                        <p:attrNameLst>
                                          <p:attrName>ppt_x</p:attrName>
                                        </p:attrNameLst>
                                      </p:cBhvr>
                                      <p:tavLst>
                                        <p:tav tm="0">
                                          <p:val>
                                            <p:strVal val="#ppt_x"/>
                                          </p:val>
                                        </p:tav>
                                        <p:tav tm="100000">
                                          <p:val>
                                            <p:strVal val="#ppt_x"/>
                                          </p:val>
                                        </p:tav>
                                      </p:tavLst>
                                    </p:anim>
                                    <p:anim calcmode="lin" valueType="num">
                                      <p:cBhvr>
                                        <p:cTn id="20" dur="5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anim calcmode="lin" valueType="num">
                                      <p:cBhvr>
                                        <p:cTn id="25" dur="500" fill="hold"/>
                                        <p:tgtEl>
                                          <p:spTgt spid="16"/>
                                        </p:tgtEl>
                                        <p:attrNameLst>
                                          <p:attrName>ppt_x</p:attrName>
                                        </p:attrNameLst>
                                      </p:cBhvr>
                                      <p:tavLst>
                                        <p:tav tm="0">
                                          <p:val>
                                            <p:strVal val="#ppt_x"/>
                                          </p:val>
                                        </p:tav>
                                        <p:tav tm="100000">
                                          <p:val>
                                            <p:strVal val="#ppt_x"/>
                                          </p:val>
                                        </p:tav>
                                      </p:tavLst>
                                    </p:anim>
                                    <p:anim calcmode="lin" valueType="num">
                                      <p:cBhvr>
                                        <p:cTn id="26"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6BD5B167-1FC6-0C07-61A9-D031295ABC92}"/>
              </a:ext>
            </a:extLst>
          </p:cNvPr>
          <p:cNvGrpSpPr/>
          <p:nvPr/>
        </p:nvGrpSpPr>
        <p:grpSpPr>
          <a:xfrm>
            <a:off x="495228" y="2312787"/>
            <a:ext cx="4933128" cy="4177523"/>
            <a:chOff x="914400" y="863852"/>
            <a:chExt cx="8187594" cy="6933503"/>
          </a:xfrm>
        </p:grpSpPr>
        <p:sp>
          <p:nvSpPr>
            <p:cNvPr id="26" name="Rectangle 25">
              <a:extLst>
                <a:ext uri="{FF2B5EF4-FFF2-40B4-BE49-F238E27FC236}">
                  <a16:creationId xmlns:a16="http://schemas.microsoft.com/office/drawing/2014/main" id="{C90ECA7E-A36A-C83A-667F-69D67F3EA037}"/>
                </a:ext>
              </a:extLst>
            </p:cNvPr>
            <p:cNvSpPr/>
            <p:nvPr/>
          </p:nvSpPr>
          <p:spPr>
            <a:xfrm>
              <a:off x="914401" y="6554568"/>
              <a:ext cx="8187593" cy="1242787"/>
            </a:xfrm>
            <a:prstGeom prst="rect">
              <a:avLst/>
            </a:prstGeom>
          </p:spPr>
          <p:txBody>
            <a:bodyPr wrap="square">
              <a:spAutoFit/>
            </a:bodyPr>
            <a:lstStyle/>
            <a:p>
              <a:pPr algn="ctr"/>
              <a:r>
                <a:rPr lang="en-US" sz="2133" i="1" dirty="0" err="1">
                  <a:solidFill>
                    <a:srgbClr val="000000"/>
                  </a:solidFill>
                  <a:latin typeface="UTM Avo" panose="02040603050506020204" pitchFamily="18"/>
                  <a:ea typeface="Calibri" panose="020F0502020204030204" pitchFamily="34" charset="0"/>
                  <a:cs typeface="Arial" panose="020B0604020202020204" pitchFamily="34" charset="0"/>
                </a:rPr>
                <a:t>Ruộng</a:t>
              </a:r>
              <a:r>
                <a:rPr lang="en-US" sz="2133" i="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133" i="1" dirty="0" err="1">
                  <a:solidFill>
                    <a:srgbClr val="000000"/>
                  </a:solidFill>
                  <a:latin typeface="UTM Avo" panose="02040603050506020204" pitchFamily="18"/>
                  <a:ea typeface="Calibri" panose="020F0502020204030204" pitchFamily="34" charset="0"/>
                  <a:cs typeface="Arial" panose="020B0604020202020204" pitchFamily="34" charset="0"/>
                </a:rPr>
                <a:t>bậc</a:t>
              </a:r>
              <a:r>
                <a:rPr lang="en-US" sz="2133" i="1" dirty="0">
                  <a:solidFill>
                    <a:srgbClr val="000000"/>
                  </a:solidFill>
                  <a:latin typeface="UTM Avo" panose="02040603050506020204" pitchFamily="18"/>
                  <a:ea typeface="Calibri" panose="020F0502020204030204" pitchFamily="34" charset="0"/>
                  <a:cs typeface="Arial" panose="020B0604020202020204" pitchFamily="34" charset="0"/>
                </a:rPr>
                <a:t> thang </a:t>
              </a:r>
              <a:r>
                <a:rPr lang="en-US" sz="2133" i="1" dirty="0" err="1">
                  <a:solidFill>
                    <a:srgbClr val="000000"/>
                  </a:solidFill>
                  <a:latin typeface="UTM Avo" panose="02040603050506020204" pitchFamily="18"/>
                  <a:ea typeface="Calibri" panose="020F0502020204030204" pitchFamily="34" charset="0"/>
                  <a:cs typeface="Arial" panose="020B0604020202020204" pitchFamily="34" charset="0"/>
                </a:rPr>
                <a:t>Hoàng</a:t>
              </a:r>
              <a:r>
                <a:rPr lang="en-US" sz="2133" i="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133" i="1" dirty="0" err="1">
                  <a:solidFill>
                    <a:srgbClr val="000000"/>
                  </a:solidFill>
                  <a:latin typeface="UTM Avo" panose="02040603050506020204" pitchFamily="18"/>
                  <a:ea typeface="Calibri" panose="020F0502020204030204" pitchFamily="34" charset="0"/>
                  <a:cs typeface="Arial" panose="020B0604020202020204" pitchFamily="34" charset="0"/>
                </a:rPr>
                <a:t>Su</a:t>
              </a:r>
              <a:r>
                <a:rPr lang="en-US" sz="2133" i="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133" i="1" dirty="0" err="1">
                  <a:solidFill>
                    <a:srgbClr val="000000"/>
                  </a:solidFill>
                  <a:latin typeface="UTM Avo" panose="02040603050506020204" pitchFamily="18"/>
                  <a:ea typeface="Calibri" panose="020F0502020204030204" pitchFamily="34" charset="0"/>
                  <a:cs typeface="Arial" panose="020B0604020202020204" pitchFamily="34" charset="0"/>
                </a:rPr>
                <a:t>Phì</a:t>
              </a:r>
              <a:r>
                <a:rPr lang="en-US" sz="2133" i="1" dirty="0">
                  <a:solidFill>
                    <a:srgbClr val="000000"/>
                  </a:solidFill>
                  <a:latin typeface="UTM Avo" panose="02040603050506020204" pitchFamily="18"/>
                  <a:ea typeface="Calibri" panose="020F0502020204030204" pitchFamily="34" charset="0"/>
                  <a:cs typeface="Arial" panose="020B0604020202020204" pitchFamily="34" charset="0"/>
                </a:rPr>
                <a:t> </a:t>
              </a:r>
              <a:br>
                <a:rPr lang="en-US" sz="2133" i="1" dirty="0">
                  <a:solidFill>
                    <a:srgbClr val="000000"/>
                  </a:solidFill>
                  <a:latin typeface="UTM Avo" panose="02040603050506020204" pitchFamily="18"/>
                  <a:ea typeface="Calibri" panose="020F0502020204030204" pitchFamily="34" charset="0"/>
                  <a:cs typeface="Arial" panose="020B0604020202020204" pitchFamily="34" charset="0"/>
                </a:rPr>
              </a:br>
              <a:r>
                <a:rPr lang="en-US" sz="2133" i="1" dirty="0">
                  <a:solidFill>
                    <a:srgbClr val="000000"/>
                  </a:solidFill>
                  <a:latin typeface="UTM Avo" panose="02040603050506020204" pitchFamily="18"/>
                  <a:ea typeface="Calibri" panose="020F0502020204030204" pitchFamily="34" charset="0"/>
                  <a:cs typeface="Arial" panose="020B0604020202020204" pitchFamily="34" charset="0"/>
                </a:rPr>
                <a:t>(</a:t>
              </a:r>
              <a:r>
                <a:rPr lang="en-US" sz="2133" i="1" dirty="0" err="1">
                  <a:solidFill>
                    <a:srgbClr val="000000"/>
                  </a:solidFill>
                  <a:latin typeface="UTM Avo" panose="02040603050506020204" pitchFamily="18"/>
                  <a:ea typeface="Calibri" panose="020F0502020204030204" pitchFamily="34" charset="0"/>
                  <a:cs typeface="Arial" panose="020B0604020202020204" pitchFamily="34" charset="0"/>
                </a:rPr>
                <a:t>Hà</a:t>
              </a:r>
              <a:r>
                <a:rPr lang="en-US" sz="2133" i="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133" i="1" dirty="0" err="1">
                  <a:solidFill>
                    <a:srgbClr val="000000"/>
                  </a:solidFill>
                  <a:latin typeface="UTM Avo" panose="02040603050506020204" pitchFamily="18"/>
                  <a:ea typeface="Calibri" panose="020F0502020204030204" pitchFamily="34" charset="0"/>
                  <a:cs typeface="Arial" panose="020B0604020202020204" pitchFamily="34" charset="0"/>
                </a:rPr>
                <a:t>Giang</a:t>
              </a:r>
              <a:r>
                <a:rPr lang="en-US" sz="2133" i="1" dirty="0">
                  <a:solidFill>
                    <a:srgbClr val="000000"/>
                  </a:solidFill>
                  <a:latin typeface="UTM Avo" panose="02040603050506020204" pitchFamily="18"/>
                  <a:ea typeface="Calibri" panose="020F0502020204030204" pitchFamily="34" charset="0"/>
                  <a:cs typeface="Arial" panose="020B0604020202020204" pitchFamily="34" charset="0"/>
                </a:rPr>
                <a:t>)</a:t>
              </a:r>
              <a:endParaRPr lang="en-US" sz="2133" dirty="0">
                <a:latin typeface="UTM Avo" panose="02040603050506020204" pitchFamily="18"/>
                <a:cs typeface="Arial" panose="020B0604020202020204" pitchFamily="34" charset="0"/>
              </a:endParaRPr>
            </a:p>
          </p:txBody>
        </p:sp>
        <p:pic>
          <p:nvPicPr>
            <p:cNvPr id="27" name="Picture 2" descr="Mê hoặc mùa vàng trên những thửa ruộng bậc thang nơi rẻo cao Tây Bắc - Ảnh 10">
              <a:extLst>
                <a:ext uri="{FF2B5EF4-FFF2-40B4-BE49-F238E27FC236}">
                  <a16:creationId xmlns:a16="http://schemas.microsoft.com/office/drawing/2014/main" id="{B7017C92-F8CF-436E-82EC-224B423EE2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863852"/>
              <a:ext cx="8187593" cy="53448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0C8A2A67-54D9-E87B-06A4-678528B110AD}"/>
              </a:ext>
            </a:extLst>
          </p:cNvPr>
          <p:cNvGrpSpPr/>
          <p:nvPr/>
        </p:nvGrpSpPr>
        <p:grpSpPr>
          <a:xfrm>
            <a:off x="6227885" y="2331089"/>
            <a:ext cx="5340362" cy="4159220"/>
            <a:chOff x="9232205" y="4075179"/>
            <a:chExt cx="8745665" cy="6811362"/>
          </a:xfrm>
        </p:grpSpPr>
        <p:sp>
          <p:nvSpPr>
            <p:cNvPr id="30" name="Rectangle 29">
              <a:extLst>
                <a:ext uri="{FF2B5EF4-FFF2-40B4-BE49-F238E27FC236}">
                  <a16:creationId xmlns:a16="http://schemas.microsoft.com/office/drawing/2014/main" id="{5E6F58CC-C734-24F0-F883-A48D21009B31}"/>
                </a:ext>
              </a:extLst>
            </p:cNvPr>
            <p:cNvSpPr/>
            <p:nvPr/>
          </p:nvSpPr>
          <p:spPr>
            <a:xfrm>
              <a:off x="9232205" y="9660274"/>
              <a:ext cx="8745665" cy="1226267"/>
            </a:xfrm>
            <a:prstGeom prst="rect">
              <a:avLst/>
            </a:prstGeom>
          </p:spPr>
          <p:txBody>
            <a:bodyPr wrap="square">
              <a:spAutoFit/>
            </a:bodyPr>
            <a:lstStyle/>
            <a:p>
              <a:pPr algn="ctr"/>
              <a:r>
                <a:rPr lang="en-US" sz="2133" i="1" dirty="0" err="1">
                  <a:solidFill>
                    <a:srgbClr val="000000"/>
                  </a:solidFill>
                  <a:latin typeface="UTM Avo" panose="02040603050506020204" pitchFamily="18"/>
                  <a:cs typeface="Arial" panose="020B0604020202020204" pitchFamily="34" charset="0"/>
                </a:rPr>
                <a:t>Ruộng</a:t>
              </a:r>
              <a:r>
                <a:rPr lang="en-US" sz="2133" i="1" dirty="0">
                  <a:solidFill>
                    <a:srgbClr val="000000"/>
                  </a:solidFill>
                  <a:latin typeface="UTM Avo" panose="02040603050506020204" pitchFamily="18"/>
                  <a:cs typeface="Arial" panose="020B0604020202020204" pitchFamily="34" charset="0"/>
                </a:rPr>
                <a:t> </a:t>
              </a:r>
              <a:r>
                <a:rPr lang="en-US" sz="2133" i="1" dirty="0" err="1">
                  <a:solidFill>
                    <a:srgbClr val="000000"/>
                  </a:solidFill>
                  <a:latin typeface="UTM Avo" panose="02040603050506020204" pitchFamily="18"/>
                  <a:cs typeface="Arial" panose="020B0604020202020204" pitchFamily="34" charset="0"/>
                </a:rPr>
                <a:t>bậc</a:t>
              </a:r>
              <a:r>
                <a:rPr lang="en-US" sz="2133" i="1" dirty="0">
                  <a:solidFill>
                    <a:srgbClr val="000000"/>
                  </a:solidFill>
                  <a:latin typeface="UTM Avo" panose="02040603050506020204" pitchFamily="18"/>
                  <a:cs typeface="Arial" panose="020B0604020202020204" pitchFamily="34" charset="0"/>
                </a:rPr>
                <a:t> thang </a:t>
              </a:r>
              <a:r>
                <a:rPr lang="en-US" sz="2133" i="1" dirty="0" err="1">
                  <a:solidFill>
                    <a:srgbClr val="000000"/>
                  </a:solidFill>
                  <a:latin typeface="UTM Avo" panose="02040603050506020204" pitchFamily="18"/>
                  <a:cs typeface="Arial" panose="020B0604020202020204" pitchFamily="34" charset="0"/>
                </a:rPr>
                <a:t>Mù</a:t>
              </a:r>
              <a:r>
                <a:rPr lang="en-US" sz="2133" i="1" dirty="0">
                  <a:solidFill>
                    <a:srgbClr val="000000"/>
                  </a:solidFill>
                  <a:latin typeface="UTM Avo" panose="02040603050506020204" pitchFamily="18"/>
                  <a:cs typeface="Arial" panose="020B0604020202020204" pitchFamily="34" charset="0"/>
                </a:rPr>
                <a:t> </a:t>
              </a:r>
              <a:r>
                <a:rPr lang="en-US" sz="2133" i="1" dirty="0" err="1">
                  <a:solidFill>
                    <a:srgbClr val="000000"/>
                  </a:solidFill>
                  <a:latin typeface="UTM Avo" panose="02040603050506020204" pitchFamily="18"/>
                  <a:cs typeface="Arial" panose="020B0604020202020204" pitchFamily="34" charset="0"/>
                </a:rPr>
                <a:t>Căng</a:t>
              </a:r>
              <a:r>
                <a:rPr lang="en-US" sz="2133" i="1" dirty="0">
                  <a:solidFill>
                    <a:srgbClr val="000000"/>
                  </a:solidFill>
                  <a:latin typeface="UTM Avo" panose="02040603050506020204" pitchFamily="18"/>
                  <a:cs typeface="Arial" panose="020B0604020202020204" pitchFamily="34" charset="0"/>
                </a:rPr>
                <a:t> </a:t>
              </a:r>
              <a:r>
                <a:rPr lang="en-US" sz="2133" i="1" dirty="0" err="1">
                  <a:solidFill>
                    <a:srgbClr val="000000"/>
                  </a:solidFill>
                  <a:latin typeface="UTM Avo" panose="02040603050506020204" pitchFamily="18"/>
                  <a:cs typeface="Arial" panose="020B0604020202020204" pitchFamily="34" charset="0"/>
                </a:rPr>
                <a:t>Chải</a:t>
              </a:r>
              <a:r>
                <a:rPr lang="en-US" sz="2133" i="1" dirty="0">
                  <a:solidFill>
                    <a:srgbClr val="000000"/>
                  </a:solidFill>
                  <a:latin typeface="UTM Avo" panose="02040603050506020204" pitchFamily="18"/>
                  <a:cs typeface="Arial" panose="020B0604020202020204" pitchFamily="34" charset="0"/>
                </a:rPr>
                <a:t> </a:t>
              </a:r>
            </a:p>
            <a:p>
              <a:pPr algn="ctr"/>
              <a:r>
                <a:rPr lang="en-US" sz="2133" i="1" dirty="0">
                  <a:solidFill>
                    <a:srgbClr val="000000"/>
                  </a:solidFill>
                  <a:latin typeface="UTM Avo" panose="02040603050506020204" pitchFamily="18"/>
                  <a:cs typeface="Arial" panose="020B0604020202020204" pitchFamily="34" charset="0"/>
                </a:rPr>
                <a:t>(</a:t>
              </a:r>
              <a:r>
                <a:rPr lang="en-US" sz="2133" i="1" dirty="0" err="1">
                  <a:solidFill>
                    <a:srgbClr val="000000"/>
                  </a:solidFill>
                  <a:latin typeface="UTM Avo" panose="02040603050506020204" pitchFamily="18"/>
                  <a:cs typeface="Arial" panose="020B0604020202020204" pitchFamily="34" charset="0"/>
                </a:rPr>
                <a:t>Yên</a:t>
              </a:r>
              <a:r>
                <a:rPr lang="en-US" sz="2133" i="1" dirty="0">
                  <a:solidFill>
                    <a:srgbClr val="000000"/>
                  </a:solidFill>
                  <a:latin typeface="UTM Avo" panose="02040603050506020204" pitchFamily="18"/>
                  <a:cs typeface="Arial" panose="020B0604020202020204" pitchFamily="34" charset="0"/>
                </a:rPr>
                <a:t> </a:t>
              </a:r>
              <a:r>
                <a:rPr lang="en-US" sz="2133" i="1" dirty="0" err="1">
                  <a:solidFill>
                    <a:srgbClr val="000000"/>
                  </a:solidFill>
                  <a:latin typeface="UTM Avo" panose="02040603050506020204" pitchFamily="18"/>
                  <a:cs typeface="Arial" panose="020B0604020202020204" pitchFamily="34" charset="0"/>
                </a:rPr>
                <a:t>Bái</a:t>
              </a:r>
              <a:r>
                <a:rPr lang="en-US" sz="2133" i="1" dirty="0">
                  <a:solidFill>
                    <a:srgbClr val="000000"/>
                  </a:solidFill>
                  <a:latin typeface="UTM Avo" panose="02040603050506020204" pitchFamily="18"/>
                  <a:cs typeface="Arial" panose="020B0604020202020204" pitchFamily="34" charset="0"/>
                </a:rPr>
                <a:t>)</a:t>
              </a:r>
              <a:endParaRPr lang="en-US" sz="2133" i="1" dirty="0">
                <a:latin typeface="UTM Avo" panose="02040603050506020204" pitchFamily="18"/>
                <a:cs typeface="Arial" panose="020B0604020202020204" pitchFamily="34" charset="0"/>
              </a:endParaRPr>
            </a:p>
          </p:txBody>
        </p:sp>
        <p:pic>
          <p:nvPicPr>
            <p:cNvPr id="31" name="Picture 4" descr="Bay trải nghiệm ruộng bậc thang Mù Cang Chải chỉ 3 ngày duy nhất  25-27/9/2020">
              <a:extLst>
                <a:ext uri="{FF2B5EF4-FFF2-40B4-BE49-F238E27FC236}">
                  <a16:creationId xmlns:a16="http://schemas.microsoft.com/office/drawing/2014/main" id="{D246C6E7-54A1-FB46-9692-9A20F11137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3657" y="4075179"/>
              <a:ext cx="7910783" cy="524384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4135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500"/>
                                        <p:tgtEl>
                                          <p:spTgt spid="25"/>
                                        </p:tgtEl>
                                      </p:cBhvr>
                                    </p:animEffect>
                                  </p:childTnLst>
                                </p:cTn>
                              </p:par>
                              <p:par>
                                <p:cTn id="8" presetID="21" presetClass="entr" presetSubtype="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heel(1)">
                                      <p:cBhvr>
                                        <p:cTn id="1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9">
            <a:extLst>
              <a:ext uri="{FF2B5EF4-FFF2-40B4-BE49-F238E27FC236}">
                <a16:creationId xmlns:a16="http://schemas.microsoft.com/office/drawing/2014/main" id="{06BF4428-505C-8364-EC1B-6E32E8592849}"/>
              </a:ext>
            </a:extLst>
          </p:cNvPr>
          <p:cNvSpPr txBox="1"/>
          <p:nvPr/>
        </p:nvSpPr>
        <p:spPr>
          <a:xfrm>
            <a:off x="0" y="1587945"/>
            <a:ext cx="12192000" cy="430887"/>
          </a:xfrm>
          <a:prstGeom prst="rect">
            <a:avLst/>
          </a:prstGeom>
        </p:spPr>
        <p:txBody>
          <a:bodyPr wrap="square" lIns="0" tIns="0" rIns="0" bIns="0" rtlCol="0" anchor="t">
            <a:spAutoFit/>
          </a:bodyPr>
          <a:lstStyle/>
          <a:p>
            <a:pPr algn="ctr">
              <a:spcBef>
                <a:spcPct val="0"/>
              </a:spcBef>
            </a:pPr>
            <a:r>
              <a:rPr lang="en-US" sz="2800" b="1" dirty="0" err="1">
                <a:latin typeface="UTM Avo" panose="02040603050506020204" pitchFamily="18"/>
                <a:cs typeface="Arial" panose="020B0604020202020204" pitchFamily="34" charset="0"/>
              </a:rPr>
              <a:t>Xây</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dựng</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các</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công</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trình</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thuỷ</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điện</a:t>
            </a:r>
            <a:endParaRPr lang="en-US" sz="2800" b="1" dirty="0">
              <a:latin typeface="UTM Avo" panose="02040603050506020204" pitchFamily="18"/>
              <a:cs typeface="Arial" panose="020B0604020202020204" pitchFamily="34" charset="0"/>
            </a:endParaRPr>
          </a:p>
        </p:txBody>
      </p:sp>
      <p:sp>
        <p:nvSpPr>
          <p:cNvPr id="3" name="Rectangle 2">
            <a:extLst>
              <a:ext uri="{FF2B5EF4-FFF2-40B4-BE49-F238E27FC236}">
                <a16:creationId xmlns:a16="http://schemas.microsoft.com/office/drawing/2014/main" id="{E3F9208D-B855-211F-73C9-FF58F611D079}"/>
              </a:ext>
            </a:extLst>
          </p:cNvPr>
          <p:cNvSpPr/>
          <p:nvPr/>
        </p:nvSpPr>
        <p:spPr>
          <a:xfrm>
            <a:off x="671623" y="2231596"/>
            <a:ext cx="7513595" cy="461665"/>
          </a:xfrm>
          <a:prstGeom prst="rect">
            <a:avLst/>
          </a:prstGeom>
        </p:spPr>
        <p:txBody>
          <a:bodyPr wrap="none">
            <a:spAutoFit/>
          </a:bodyPr>
          <a:lstStyle/>
          <a:p>
            <a:pPr marL="381019" indent="-381019">
              <a:buFont typeface="Wingdings" panose="05000000000000000000" pitchFamily="2" charset="2"/>
              <a:buChar char="q"/>
            </a:pPr>
            <a:r>
              <a:rPr lang="vi-VN" sz="2400" b="1" dirty="0">
                <a:latin typeface="UTM Avo" panose="02040603050506020204" pitchFamily="18"/>
                <a:ea typeface="Calibri" panose="020F0502020204030204" pitchFamily="34" charset="0"/>
                <a:cs typeface="Times New Roman" panose="02020603050405020304" pitchFamily="18" charset="0"/>
              </a:rPr>
              <a:t>Cách khai thác sức nước để sản xuất điện: </a:t>
            </a:r>
            <a:endParaRPr lang="en-US" sz="2400" b="1" dirty="0">
              <a:latin typeface="UTM Avo" panose="02040603050506020204" pitchFamily="18"/>
            </a:endParaRPr>
          </a:p>
        </p:txBody>
      </p:sp>
      <p:sp>
        <p:nvSpPr>
          <p:cNvPr id="4" name="Rectangle: Rounded Corners 4">
            <a:extLst>
              <a:ext uri="{FF2B5EF4-FFF2-40B4-BE49-F238E27FC236}">
                <a16:creationId xmlns:a16="http://schemas.microsoft.com/office/drawing/2014/main" id="{190C0DD2-50E0-CF04-5450-218DC22354B8}"/>
              </a:ext>
            </a:extLst>
          </p:cNvPr>
          <p:cNvSpPr/>
          <p:nvPr/>
        </p:nvSpPr>
        <p:spPr>
          <a:xfrm>
            <a:off x="671623" y="2820261"/>
            <a:ext cx="3173559" cy="1447037"/>
          </a:xfrm>
          <a:prstGeom prst="roundRect">
            <a:avLst>
              <a:gd name="adj" fmla="val 9161"/>
            </a:avLst>
          </a:prstGeom>
          <a:solidFill>
            <a:schemeClr val="bg1"/>
          </a:solidFill>
          <a:ln w="57150">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a:cs typeface="Arial" panose="020B0604020202020204" pitchFamily="34" charset="0"/>
              </a:rPr>
              <a:t>Đắp đập, ngăn sông</a:t>
            </a:r>
            <a:endParaRPr lang="vi-VN" sz="2400" dirty="0">
              <a:solidFill>
                <a:schemeClr val="tx1"/>
              </a:solidFill>
              <a:latin typeface="UTM Avo" panose="02040603050506020204" pitchFamily="18"/>
              <a:cs typeface="Arial" panose="020B0604020202020204" pitchFamily="34" charset="0"/>
            </a:endParaRPr>
          </a:p>
        </p:txBody>
      </p:sp>
      <p:cxnSp>
        <p:nvCxnSpPr>
          <p:cNvPr id="5" name="Straight Arrow Connector 4">
            <a:extLst>
              <a:ext uri="{FF2B5EF4-FFF2-40B4-BE49-F238E27FC236}">
                <a16:creationId xmlns:a16="http://schemas.microsoft.com/office/drawing/2014/main" id="{990C70CD-DB71-6DE6-B1F0-9AB961E062DC}"/>
              </a:ext>
            </a:extLst>
          </p:cNvPr>
          <p:cNvCxnSpPr/>
          <p:nvPr/>
        </p:nvCxnSpPr>
        <p:spPr>
          <a:xfrm>
            <a:off x="3989241" y="3528993"/>
            <a:ext cx="1125941" cy="0"/>
          </a:xfrm>
          <a:prstGeom prst="straightConnector1">
            <a:avLst/>
          </a:prstGeom>
          <a:ln w="57150">
            <a:solidFill>
              <a:srgbClr val="5E3023"/>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8">
            <a:extLst>
              <a:ext uri="{FF2B5EF4-FFF2-40B4-BE49-F238E27FC236}">
                <a16:creationId xmlns:a16="http://schemas.microsoft.com/office/drawing/2014/main" id="{BA97461D-F4F9-F561-6CE3-7DD8DE8009BE}"/>
              </a:ext>
            </a:extLst>
          </p:cNvPr>
          <p:cNvSpPr/>
          <p:nvPr/>
        </p:nvSpPr>
        <p:spPr>
          <a:xfrm>
            <a:off x="5259241" y="2820261"/>
            <a:ext cx="3173559" cy="1447037"/>
          </a:xfrm>
          <a:prstGeom prst="roundRect">
            <a:avLst>
              <a:gd name="adj" fmla="val 9161"/>
            </a:avLst>
          </a:prstGeom>
          <a:solidFill>
            <a:schemeClr val="bg1"/>
          </a:solidFill>
          <a:ln w="57150">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a:cs typeface="Arial" panose="020B0604020202020204" pitchFamily="34" charset="0"/>
              </a:rPr>
              <a:t>Tạo thành hồ lớn</a:t>
            </a:r>
            <a:endParaRPr lang="vi-VN" sz="2400" dirty="0">
              <a:solidFill>
                <a:schemeClr val="tx1"/>
              </a:solidFill>
              <a:latin typeface="UTM Avo" panose="02040603050506020204" pitchFamily="18"/>
              <a:cs typeface="Arial" panose="020B0604020202020204" pitchFamily="34" charset="0"/>
            </a:endParaRPr>
          </a:p>
        </p:txBody>
      </p:sp>
      <p:cxnSp>
        <p:nvCxnSpPr>
          <p:cNvPr id="11" name="Straight Arrow Connector 10">
            <a:extLst>
              <a:ext uri="{FF2B5EF4-FFF2-40B4-BE49-F238E27FC236}">
                <a16:creationId xmlns:a16="http://schemas.microsoft.com/office/drawing/2014/main" id="{FE5C3ECA-5B3E-7FB7-8164-62C528674C91}"/>
              </a:ext>
            </a:extLst>
          </p:cNvPr>
          <p:cNvCxnSpPr/>
          <p:nvPr/>
        </p:nvCxnSpPr>
        <p:spPr>
          <a:xfrm>
            <a:off x="6846020" y="4420813"/>
            <a:ext cx="0" cy="762000"/>
          </a:xfrm>
          <a:prstGeom prst="straightConnector1">
            <a:avLst/>
          </a:prstGeom>
          <a:ln w="57150">
            <a:solidFill>
              <a:srgbClr val="5E3023"/>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8">
            <a:extLst>
              <a:ext uri="{FF2B5EF4-FFF2-40B4-BE49-F238E27FC236}">
                <a16:creationId xmlns:a16="http://schemas.microsoft.com/office/drawing/2014/main" id="{C05138AB-03AA-8012-D285-E38692ECA53E}"/>
              </a:ext>
            </a:extLst>
          </p:cNvPr>
          <p:cNvSpPr/>
          <p:nvPr/>
        </p:nvSpPr>
        <p:spPr>
          <a:xfrm>
            <a:off x="5259241" y="5336329"/>
            <a:ext cx="3173559" cy="1447037"/>
          </a:xfrm>
          <a:prstGeom prst="roundRect">
            <a:avLst>
              <a:gd name="adj" fmla="val 9161"/>
            </a:avLst>
          </a:prstGeom>
          <a:solidFill>
            <a:schemeClr val="bg1"/>
          </a:solidFill>
          <a:ln w="57150">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dirty="0" err="1">
                <a:solidFill>
                  <a:schemeClr val="tx1"/>
                </a:solidFill>
                <a:latin typeface="UTM Avo" panose="02040603050506020204" pitchFamily="18"/>
                <a:cs typeface="Arial" panose="020B0604020202020204" pitchFamily="34" charset="0"/>
              </a:rPr>
              <a:t>Dùng</a:t>
            </a:r>
            <a:r>
              <a:rPr lang="en-US" sz="2200" dirty="0">
                <a:solidFill>
                  <a:schemeClr val="tx1"/>
                </a:solidFill>
                <a:latin typeface="UTM Avo" panose="02040603050506020204" pitchFamily="18"/>
                <a:cs typeface="Arial" panose="020B0604020202020204" pitchFamily="34" charset="0"/>
              </a:rPr>
              <a:t> </a:t>
            </a:r>
            <a:r>
              <a:rPr lang="en-US" sz="2200" dirty="0" err="1">
                <a:solidFill>
                  <a:schemeClr val="tx1"/>
                </a:solidFill>
                <a:latin typeface="UTM Avo" panose="02040603050506020204" pitchFamily="18"/>
                <a:cs typeface="Arial" panose="020B0604020202020204" pitchFamily="34" charset="0"/>
              </a:rPr>
              <a:t>sức</a:t>
            </a:r>
            <a:r>
              <a:rPr lang="en-US" sz="2200" dirty="0">
                <a:solidFill>
                  <a:schemeClr val="tx1"/>
                </a:solidFill>
                <a:latin typeface="UTM Avo" panose="02040603050506020204" pitchFamily="18"/>
                <a:cs typeface="Arial" panose="020B0604020202020204" pitchFamily="34" charset="0"/>
              </a:rPr>
              <a:t> </a:t>
            </a:r>
            <a:r>
              <a:rPr lang="en-US" sz="2200" dirty="0" err="1">
                <a:solidFill>
                  <a:schemeClr val="tx1"/>
                </a:solidFill>
                <a:latin typeface="UTM Avo" panose="02040603050506020204" pitchFamily="18"/>
                <a:cs typeface="Arial" panose="020B0604020202020204" pitchFamily="34" charset="0"/>
              </a:rPr>
              <a:t>nước</a:t>
            </a:r>
            <a:r>
              <a:rPr lang="en-US" sz="2200" dirty="0">
                <a:solidFill>
                  <a:schemeClr val="tx1"/>
                </a:solidFill>
                <a:latin typeface="UTM Avo" panose="02040603050506020204" pitchFamily="18"/>
                <a:cs typeface="Arial" panose="020B0604020202020204" pitchFamily="34" charset="0"/>
              </a:rPr>
              <a:t> </a:t>
            </a:r>
            <a:r>
              <a:rPr lang="en-US" sz="2200" dirty="0" err="1">
                <a:solidFill>
                  <a:schemeClr val="tx1"/>
                </a:solidFill>
                <a:latin typeface="UTM Avo" panose="02040603050506020204" pitchFamily="18"/>
                <a:cs typeface="Arial" panose="020B0604020202020204" pitchFamily="34" charset="0"/>
              </a:rPr>
              <a:t>từ</a:t>
            </a:r>
            <a:r>
              <a:rPr lang="en-US" sz="2200" dirty="0">
                <a:solidFill>
                  <a:schemeClr val="tx1"/>
                </a:solidFill>
                <a:latin typeface="UTM Avo" panose="02040603050506020204" pitchFamily="18"/>
                <a:cs typeface="Arial" panose="020B0604020202020204" pitchFamily="34" charset="0"/>
              </a:rPr>
              <a:t> </a:t>
            </a:r>
            <a:r>
              <a:rPr lang="en-US" sz="2200" dirty="0" err="1">
                <a:solidFill>
                  <a:schemeClr val="tx1"/>
                </a:solidFill>
                <a:latin typeface="UTM Avo" panose="02040603050506020204" pitchFamily="18"/>
                <a:cs typeface="Arial" panose="020B0604020202020204" pitchFamily="34" charset="0"/>
              </a:rPr>
              <a:t>trên</a:t>
            </a:r>
            <a:r>
              <a:rPr lang="en-US" sz="2200" dirty="0">
                <a:solidFill>
                  <a:schemeClr val="tx1"/>
                </a:solidFill>
                <a:latin typeface="UTM Avo" panose="02040603050506020204" pitchFamily="18"/>
                <a:cs typeface="Arial" panose="020B0604020202020204" pitchFamily="34" charset="0"/>
              </a:rPr>
              <a:t> </a:t>
            </a:r>
            <a:r>
              <a:rPr lang="en-US" sz="2200" dirty="0" err="1">
                <a:solidFill>
                  <a:schemeClr val="tx1"/>
                </a:solidFill>
                <a:latin typeface="UTM Avo" panose="02040603050506020204" pitchFamily="18"/>
                <a:cs typeface="Arial" panose="020B0604020202020204" pitchFamily="34" charset="0"/>
              </a:rPr>
              <a:t>cao</a:t>
            </a:r>
            <a:r>
              <a:rPr lang="en-US" sz="2200" dirty="0">
                <a:solidFill>
                  <a:schemeClr val="tx1"/>
                </a:solidFill>
                <a:latin typeface="UTM Avo" panose="02040603050506020204" pitchFamily="18"/>
                <a:cs typeface="Arial" panose="020B0604020202020204" pitchFamily="34" charset="0"/>
              </a:rPr>
              <a:t> </a:t>
            </a:r>
            <a:r>
              <a:rPr lang="en-US" sz="2200" dirty="0" err="1">
                <a:solidFill>
                  <a:schemeClr val="tx1"/>
                </a:solidFill>
                <a:latin typeface="UTM Avo" panose="02040603050506020204" pitchFamily="18"/>
                <a:cs typeface="Arial" panose="020B0604020202020204" pitchFamily="34" charset="0"/>
              </a:rPr>
              <a:t>chảy</a:t>
            </a:r>
            <a:r>
              <a:rPr lang="en-US" sz="2200" dirty="0">
                <a:solidFill>
                  <a:schemeClr val="tx1"/>
                </a:solidFill>
                <a:latin typeface="UTM Avo" panose="02040603050506020204" pitchFamily="18"/>
                <a:cs typeface="Arial" panose="020B0604020202020204" pitchFamily="34" charset="0"/>
              </a:rPr>
              <a:t> </a:t>
            </a:r>
            <a:r>
              <a:rPr lang="en-US" sz="2200" dirty="0" err="1">
                <a:solidFill>
                  <a:schemeClr val="tx1"/>
                </a:solidFill>
                <a:latin typeface="UTM Avo" panose="02040603050506020204" pitchFamily="18"/>
                <a:cs typeface="Arial" panose="020B0604020202020204" pitchFamily="34" charset="0"/>
              </a:rPr>
              <a:t>xuống</a:t>
            </a:r>
            <a:endParaRPr lang="vi-VN" sz="2200" dirty="0">
              <a:solidFill>
                <a:schemeClr val="tx1"/>
              </a:solidFill>
              <a:latin typeface="UTM Avo" panose="02040603050506020204" pitchFamily="18"/>
              <a:cs typeface="Arial" panose="020B0604020202020204" pitchFamily="34" charset="0"/>
            </a:endParaRPr>
          </a:p>
        </p:txBody>
      </p:sp>
      <p:sp>
        <p:nvSpPr>
          <p:cNvPr id="16" name="Rectangle: Rounded Corners 4">
            <a:extLst>
              <a:ext uri="{FF2B5EF4-FFF2-40B4-BE49-F238E27FC236}">
                <a16:creationId xmlns:a16="http://schemas.microsoft.com/office/drawing/2014/main" id="{88F1033C-3767-E658-AF21-CAD39F68D1B7}"/>
              </a:ext>
            </a:extLst>
          </p:cNvPr>
          <p:cNvSpPr/>
          <p:nvPr/>
        </p:nvSpPr>
        <p:spPr>
          <a:xfrm>
            <a:off x="671623" y="5336329"/>
            <a:ext cx="3173559" cy="1447037"/>
          </a:xfrm>
          <a:prstGeom prst="roundRect">
            <a:avLst>
              <a:gd name="adj" fmla="val 9161"/>
            </a:avLst>
          </a:prstGeom>
          <a:solidFill>
            <a:schemeClr val="bg1"/>
          </a:solidFill>
          <a:ln w="57150">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chemeClr val="tx1"/>
                </a:solidFill>
                <a:latin typeface="UTM Avo" panose="02040603050506020204" pitchFamily="18"/>
                <a:cs typeface="Arial" panose="020B0604020202020204" pitchFamily="34" charset="0"/>
              </a:rPr>
              <a:t>Chạy tua bin để sản xuất điện</a:t>
            </a:r>
            <a:endParaRPr lang="vi-VN" sz="2400" dirty="0">
              <a:solidFill>
                <a:schemeClr val="tx1"/>
              </a:solidFill>
              <a:latin typeface="UTM Avo" panose="02040603050506020204" pitchFamily="18"/>
              <a:cs typeface="Arial" panose="020B0604020202020204" pitchFamily="34" charset="0"/>
            </a:endParaRPr>
          </a:p>
        </p:txBody>
      </p:sp>
      <p:cxnSp>
        <p:nvCxnSpPr>
          <p:cNvPr id="17" name="Straight Arrow Connector 16">
            <a:extLst>
              <a:ext uri="{FF2B5EF4-FFF2-40B4-BE49-F238E27FC236}">
                <a16:creationId xmlns:a16="http://schemas.microsoft.com/office/drawing/2014/main" id="{F418D910-A111-08F6-1FFD-A1AFBEF0AF7C}"/>
              </a:ext>
            </a:extLst>
          </p:cNvPr>
          <p:cNvCxnSpPr/>
          <p:nvPr/>
        </p:nvCxnSpPr>
        <p:spPr>
          <a:xfrm flipH="1">
            <a:off x="3989241" y="6059846"/>
            <a:ext cx="1125941" cy="0"/>
          </a:xfrm>
          <a:prstGeom prst="straightConnector1">
            <a:avLst/>
          </a:prstGeom>
          <a:ln w="57150">
            <a:solidFill>
              <a:srgbClr val="5E3023"/>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2" descr="https://o.remove.bg/downloads/7f6599a6-9a26-4256-99c6-dfff7c759671/Lovepik_com-401057926-hydroelectric-power-generation-removebg-preview.png">
            <a:extLst>
              <a:ext uri="{FF2B5EF4-FFF2-40B4-BE49-F238E27FC236}">
                <a16:creationId xmlns:a16="http://schemas.microsoft.com/office/drawing/2014/main" id="{93BEC340-B449-36FE-FFAA-1A637C1C76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00" y="2036919"/>
            <a:ext cx="3302000" cy="4821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3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randombar(horizont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right)">
                                      <p:cBhvr>
                                        <p:cTn id="40" dur="500"/>
                                        <p:tgtEl>
                                          <p:spTgt spid="17"/>
                                        </p:tgtEl>
                                      </p:cBhvr>
                                    </p:animEffect>
                                  </p:childTnLst>
                                </p:cTn>
                              </p:par>
                            </p:childTnLst>
                          </p:cTn>
                        </p:par>
                        <p:par>
                          <p:cTn id="41" fill="hold">
                            <p:stCondLst>
                              <p:cond delay="500"/>
                            </p:stCondLst>
                            <p:childTnLst>
                              <p:par>
                                <p:cTn id="42" presetID="14" presetClass="entr" presetSubtype="10"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randombar(horizontal)">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7" grpId="0" animBg="1"/>
      <p:bldP spid="13"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Arrow: Pentagon 5">
            <a:extLst>
              <a:ext uri="{FF2B5EF4-FFF2-40B4-BE49-F238E27FC236}">
                <a16:creationId xmlns:a16="http://schemas.microsoft.com/office/drawing/2014/main" id="{E873F41A-D5A7-0385-4D7F-E3665580E4D9}"/>
              </a:ext>
            </a:extLst>
          </p:cNvPr>
          <p:cNvSpPr/>
          <p:nvPr/>
        </p:nvSpPr>
        <p:spPr>
          <a:xfrm>
            <a:off x="0" y="1711960"/>
            <a:ext cx="4724399" cy="711200"/>
          </a:xfrm>
          <a:prstGeom prst="homePlate">
            <a:avLst/>
          </a:prstGeom>
          <a:solidFill>
            <a:srgbClr val="920000"/>
          </a:solidFill>
          <a:ln>
            <a:solidFill>
              <a:srgbClr val="92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UTM Avo" panose="02040603050506020204" pitchFamily="18"/>
                <a:cs typeface="Arial" panose="020B0604020202020204" pitchFamily="34" charset="0"/>
              </a:rPr>
              <a:t>Mở</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rộng</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kiến</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thức</a:t>
            </a:r>
            <a:endParaRPr lang="en-US" sz="2800" b="1" dirty="0">
              <a:latin typeface="UTM Avo" panose="02040603050506020204" pitchFamily="18"/>
              <a:cs typeface="Arial" panose="020B0604020202020204" pitchFamily="34" charset="0"/>
            </a:endParaRPr>
          </a:p>
        </p:txBody>
      </p:sp>
      <p:sp>
        <p:nvSpPr>
          <p:cNvPr id="8" name="Rectangle 7">
            <a:extLst>
              <a:ext uri="{FF2B5EF4-FFF2-40B4-BE49-F238E27FC236}">
                <a16:creationId xmlns:a16="http://schemas.microsoft.com/office/drawing/2014/main" id="{B506E87C-759B-988C-E4BC-683E75961C12}"/>
              </a:ext>
            </a:extLst>
          </p:cNvPr>
          <p:cNvSpPr/>
          <p:nvPr/>
        </p:nvSpPr>
        <p:spPr>
          <a:xfrm>
            <a:off x="6319521" y="2255670"/>
            <a:ext cx="5689601" cy="4609723"/>
          </a:xfrm>
          <a:prstGeom prst="rect">
            <a:avLst/>
          </a:prstGeom>
        </p:spPr>
        <p:txBody>
          <a:bodyPr wrap="square">
            <a:spAutoFit/>
          </a:bodyPr>
          <a:lstStyle/>
          <a:p>
            <a:pPr marL="381019" indent="-381019" algn="just">
              <a:lnSpc>
                <a:spcPct val="150000"/>
              </a:lnSpc>
              <a:spcBef>
                <a:spcPts val="67"/>
              </a:spcBef>
              <a:spcAft>
                <a:spcPts val="67"/>
              </a:spcAft>
              <a:buFont typeface="Wingdings" panose="05000000000000000000" pitchFamily="2" charset="2"/>
              <a:buChar char="§"/>
            </a:pP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Đ</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ược xây dựng tại tỉnh Hòa Bình, trên dòng sông Đà</a:t>
            </a:r>
            <a:endParaRPr lang="en-US" sz="2400" dirty="0">
              <a:solidFill>
                <a:srgbClr val="000000"/>
              </a:solidFill>
              <a:latin typeface="UTM Avo" panose="02040603050506020204" pitchFamily="18"/>
              <a:ea typeface="Calibri" panose="020F0502020204030204" pitchFamily="34" charset="0"/>
              <a:cs typeface="Arial" panose="020B0604020202020204" pitchFamily="34" charset="0"/>
            </a:endParaRPr>
          </a:p>
          <a:p>
            <a:pPr marL="381019" indent="-381019" algn="just">
              <a:lnSpc>
                <a:spcPct val="150000"/>
              </a:lnSpc>
              <a:spcBef>
                <a:spcPts val="67"/>
              </a:spcBef>
              <a:spcAft>
                <a:spcPts val="67"/>
              </a:spcAft>
              <a:buFont typeface="Wingdings" panose="05000000000000000000" pitchFamily="2" charset="2"/>
              <a:buChar char="§"/>
            </a:pP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K</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hánh thàn</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h:</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 năm 1994</a:t>
            </a:r>
            <a:endParaRPr lang="en-US" sz="2400" dirty="0">
              <a:solidFill>
                <a:srgbClr val="000000"/>
              </a:solidFill>
              <a:latin typeface="UTM Avo" panose="02040603050506020204" pitchFamily="18"/>
              <a:ea typeface="Calibri" panose="020F0502020204030204" pitchFamily="34" charset="0"/>
              <a:cs typeface="Arial" panose="020B0604020202020204" pitchFamily="34" charset="0"/>
            </a:endParaRPr>
          </a:p>
          <a:p>
            <a:pPr marL="381019" indent="-381019" algn="just">
              <a:lnSpc>
                <a:spcPct val="150000"/>
              </a:lnSpc>
              <a:spcBef>
                <a:spcPts val="67"/>
              </a:spcBef>
              <a:spcAft>
                <a:spcPts val="67"/>
              </a:spcAft>
              <a:buFont typeface="Wingdings" panose="05000000000000000000" pitchFamily="2" charset="2"/>
              <a:buChar char="§"/>
            </a:pP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C</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ông dụng: </a:t>
            </a:r>
            <a:endParaRPr lang="en-US" sz="2400" dirty="0">
              <a:solidFill>
                <a:srgbClr val="000000"/>
              </a:solidFill>
              <a:latin typeface="UTM Avo" panose="02040603050506020204" pitchFamily="18"/>
              <a:ea typeface="Calibri" panose="020F0502020204030204" pitchFamily="34" charset="0"/>
              <a:cs typeface="Arial" panose="020B0604020202020204" pitchFamily="34" charset="0"/>
            </a:endParaRPr>
          </a:p>
          <a:p>
            <a:pPr marL="685834" lvl="1" indent="-381019" algn="just">
              <a:lnSpc>
                <a:spcPct val="150000"/>
              </a:lnSpc>
              <a:spcBef>
                <a:spcPts val="67"/>
              </a:spcBef>
              <a:spcAft>
                <a:spcPts val="67"/>
              </a:spcAft>
              <a:buFont typeface="Wingdings" panose="05000000000000000000" pitchFamily="2" charset="2"/>
              <a:buChar char="ü"/>
            </a:pP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P</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hòng chống lũ lụt</a:t>
            </a:r>
            <a:endParaRPr lang="en-US" sz="2400" dirty="0">
              <a:solidFill>
                <a:srgbClr val="000000"/>
              </a:solidFill>
              <a:latin typeface="UTM Avo" panose="02040603050506020204" pitchFamily="18"/>
              <a:ea typeface="Calibri" panose="020F0502020204030204" pitchFamily="34" charset="0"/>
              <a:cs typeface="Arial" panose="020B0604020202020204" pitchFamily="34" charset="0"/>
            </a:endParaRPr>
          </a:p>
          <a:p>
            <a:pPr marL="685834" lvl="1" indent="-381019" algn="just">
              <a:lnSpc>
                <a:spcPct val="150000"/>
              </a:lnSpc>
              <a:spcBef>
                <a:spcPts val="67"/>
              </a:spcBef>
              <a:spcAft>
                <a:spcPts val="67"/>
              </a:spcAft>
              <a:buFont typeface="Wingdings" panose="05000000000000000000" pitchFamily="2" charset="2"/>
              <a:buChar char="ü"/>
            </a:pP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P</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hát điện</a:t>
            </a:r>
            <a:endParaRPr lang="en-US" sz="2400" dirty="0">
              <a:solidFill>
                <a:srgbClr val="000000"/>
              </a:solidFill>
              <a:latin typeface="UTM Avo" panose="02040603050506020204" pitchFamily="18"/>
              <a:ea typeface="Calibri" panose="020F0502020204030204" pitchFamily="34" charset="0"/>
              <a:cs typeface="Arial" panose="020B0604020202020204" pitchFamily="34" charset="0"/>
            </a:endParaRPr>
          </a:p>
          <a:p>
            <a:pPr marL="685834" lvl="1" indent="-381019" algn="just">
              <a:lnSpc>
                <a:spcPct val="150000"/>
              </a:lnSpc>
              <a:spcBef>
                <a:spcPts val="67"/>
              </a:spcBef>
              <a:spcAft>
                <a:spcPts val="67"/>
              </a:spcAft>
              <a:buFont typeface="Wingdings" panose="05000000000000000000" pitchFamily="2" charset="2"/>
              <a:buChar char="ü"/>
            </a:pP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C</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ung cấp nước tưới tiêu</a:t>
            </a:r>
            <a:endParaRPr lang="en-US" sz="2400" dirty="0">
              <a:solidFill>
                <a:srgbClr val="000000"/>
              </a:solidFill>
              <a:latin typeface="UTM Avo" panose="02040603050506020204" pitchFamily="18"/>
              <a:ea typeface="Calibri" panose="020F0502020204030204" pitchFamily="34" charset="0"/>
              <a:cs typeface="Arial" panose="020B0604020202020204" pitchFamily="34" charset="0"/>
            </a:endParaRPr>
          </a:p>
          <a:p>
            <a:pPr marL="685834" lvl="1" indent="-381019" algn="just">
              <a:lnSpc>
                <a:spcPct val="150000"/>
              </a:lnSpc>
              <a:spcBef>
                <a:spcPts val="67"/>
              </a:spcBef>
              <a:spcAft>
                <a:spcPts val="67"/>
              </a:spcAft>
              <a:buFont typeface="Wingdings" panose="05000000000000000000" pitchFamily="2" charset="2"/>
              <a:buChar char="ü"/>
            </a:pP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P</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hục vụ giao thông vận tải</a:t>
            </a:r>
            <a:endParaRPr lang="en-US" sz="2400" dirty="0">
              <a:latin typeface="UTM Avo" panose="02040603050506020204" pitchFamily="18"/>
              <a:ea typeface="Calibri" panose="020F050202020403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2A0C368A-2AF4-6681-828B-EDC0BBBA8579}"/>
              </a:ext>
            </a:extLst>
          </p:cNvPr>
          <p:cNvGrpSpPr/>
          <p:nvPr/>
        </p:nvGrpSpPr>
        <p:grpSpPr>
          <a:xfrm>
            <a:off x="304801" y="2506753"/>
            <a:ext cx="5892800" cy="4233203"/>
            <a:chOff x="609600" y="2933700"/>
            <a:chExt cx="8839200" cy="6349805"/>
          </a:xfrm>
        </p:grpSpPr>
        <p:pic>
          <p:nvPicPr>
            <p:cNvPr id="10" name="Picture 2" descr="Đánh giá lại tài sản, vốn 3 nhà máy thủy điện của EVN - Ảnh 1.">
              <a:extLst>
                <a:ext uri="{FF2B5EF4-FFF2-40B4-BE49-F238E27FC236}">
                  <a16:creationId xmlns:a16="http://schemas.microsoft.com/office/drawing/2014/main" id="{675FD620-6529-A7AD-B708-ED1C50A34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933700"/>
              <a:ext cx="8839200" cy="55625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676847D6-377A-2428-C1FF-37C4EC80D67D}"/>
                </a:ext>
              </a:extLst>
            </p:cNvPr>
            <p:cNvSpPr/>
            <p:nvPr/>
          </p:nvSpPr>
          <p:spPr>
            <a:xfrm>
              <a:off x="1876653" y="8621688"/>
              <a:ext cx="6305093" cy="661817"/>
            </a:xfrm>
            <a:prstGeom prst="rect">
              <a:avLst/>
            </a:prstGeom>
          </p:spPr>
          <p:txBody>
            <a:bodyPr wrap="none">
              <a:spAutoFit/>
            </a:bodyPr>
            <a:lstStyle/>
            <a:p>
              <a:pPr algn="ctr"/>
              <a:r>
                <a:rPr lang="vi-VN" sz="2267" i="1" dirty="0">
                  <a:solidFill>
                    <a:srgbClr val="000000"/>
                  </a:solidFill>
                  <a:latin typeface="UTM Avo" panose="02040603050506020204" pitchFamily="18"/>
                  <a:ea typeface="Calibri" panose="020F0502020204030204" pitchFamily="34" charset="0"/>
                  <a:cs typeface="Times New Roman" panose="02020603050405020304" pitchFamily="18" charset="0"/>
                </a:rPr>
                <a:t>Nhà máy thủy điện Hòa Bình</a:t>
              </a:r>
              <a:endParaRPr lang="en-US" sz="2267" dirty="0">
                <a:latin typeface="UTM Avo" panose="02040603050506020204" pitchFamily="18"/>
                <a:cs typeface="Arial" panose="020B0604020202020204" pitchFamily="34" charset="0"/>
              </a:endParaRPr>
            </a:p>
          </p:txBody>
        </p:sp>
      </p:grpSp>
    </p:spTree>
    <p:extLst>
      <p:ext uri="{BB962C8B-B14F-4D97-AF65-F5344CB8AC3E}">
        <p14:creationId xmlns:p14="http://schemas.microsoft.com/office/powerpoint/2010/main" val="350486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 calcmode="lin" valueType="num">
                                      <p:cBhvr>
                                        <p:cTn id="14" dur="500" fill="hold"/>
                                        <p:tgtEl>
                                          <p:spTgt spid="9"/>
                                        </p:tgtEl>
                                        <p:attrNameLst>
                                          <p:attrName>style.rotation</p:attrName>
                                        </p:attrNameLst>
                                      </p:cBhvr>
                                      <p:tavLst>
                                        <p:tav tm="0">
                                          <p:val>
                                            <p:fltVal val="90"/>
                                          </p:val>
                                        </p:tav>
                                        <p:tav tm="100000">
                                          <p:val>
                                            <p:fltVal val="0"/>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500"/>
                                        <p:tgtEl>
                                          <p:spTgt spid="8">
                                            <p:txEl>
                                              <p:pRg st="0" end="0"/>
                                            </p:txEl>
                                          </p:spTgt>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fade">
                                      <p:cBhvr>
                                        <p:cTn id="24" dur="500"/>
                                        <p:tgtEl>
                                          <p:spTgt spid="8">
                                            <p:txEl>
                                              <p:pRg st="1" end="1"/>
                                            </p:txEl>
                                          </p:spTgt>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fade">
                                      <p:cBhvr>
                                        <p:cTn id="28" dur="500"/>
                                        <p:tgtEl>
                                          <p:spTgt spid="8">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8">
                                            <p:txEl>
                                              <p:pRg st="3" end="3"/>
                                            </p:txEl>
                                          </p:spTgt>
                                        </p:tgtEl>
                                        <p:attrNameLst>
                                          <p:attrName>style.visibility</p:attrName>
                                        </p:attrNameLst>
                                      </p:cBhvr>
                                      <p:to>
                                        <p:strVal val="visible"/>
                                      </p:to>
                                    </p:set>
                                    <p:animEffect transition="in" filter="wipe(down)">
                                      <p:cBhvr>
                                        <p:cTn id="33" dur="500"/>
                                        <p:tgtEl>
                                          <p:spTgt spid="8">
                                            <p:txEl>
                                              <p:pRg st="3" end="3"/>
                                            </p:txEl>
                                          </p:spTgt>
                                        </p:tgtEl>
                                      </p:cBhvr>
                                    </p:animEffect>
                                  </p:childTnLst>
                                </p:cTn>
                              </p:par>
                            </p:childTnLst>
                          </p:cTn>
                        </p:par>
                        <p:par>
                          <p:cTn id="34" fill="hold">
                            <p:stCondLst>
                              <p:cond delay="500"/>
                            </p:stCondLst>
                            <p:childTnLst>
                              <p:par>
                                <p:cTn id="35" presetID="22" presetClass="entr" presetSubtype="4" fill="hold" nodeType="after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Effect transition="in" filter="wipe(down)">
                                      <p:cBhvr>
                                        <p:cTn id="37" dur="500"/>
                                        <p:tgtEl>
                                          <p:spTgt spid="8">
                                            <p:txEl>
                                              <p:pRg st="4" end="4"/>
                                            </p:txEl>
                                          </p:spTgt>
                                        </p:tgtEl>
                                      </p:cBhvr>
                                    </p:animEffect>
                                  </p:childTnLst>
                                </p:cTn>
                              </p:par>
                            </p:childTnLst>
                          </p:cTn>
                        </p:par>
                        <p:par>
                          <p:cTn id="38" fill="hold">
                            <p:stCondLst>
                              <p:cond delay="1000"/>
                            </p:stCondLst>
                            <p:childTnLst>
                              <p:par>
                                <p:cTn id="39" presetID="22" presetClass="entr" presetSubtype="4" fill="hold" nodeType="afterEffect">
                                  <p:stCondLst>
                                    <p:cond delay="0"/>
                                  </p:stCondLst>
                                  <p:childTnLst>
                                    <p:set>
                                      <p:cBhvr>
                                        <p:cTn id="40" dur="1" fill="hold">
                                          <p:stCondLst>
                                            <p:cond delay="0"/>
                                          </p:stCondLst>
                                        </p:cTn>
                                        <p:tgtEl>
                                          <p:spTgt spid="8">
                                            <p:txEl>
                                              <p:pRg st="5" end="5"/>
                                            </p:txEl>
                                          </p:spTgt>
                                        </p:tgtEl>
                                        <p:attrNameLst>
                                          <p:attrName>style.visibility</p:attrName>
                                        </p:attrNameLst>
                                      </p:cBhvr>
                                      <p:to>
                                        <p:strVal val="visible"/>
                                      </p:to>
                                    </p:set>
                                    <p:animEffect transition="in" filter="wipe(down)">
                                      <p:cBhvr>
                                        <p:cTn id="41" dur="500"/>
                                        <p:tgtEl>
                                          <p:spTgt spid="8">
                                            <p:txEl>
                                              <p:pRg st="5" end="5"/>
                                            </p:txEl>
                                          </p:spTgt>
                                        </p:tgtEl>
                                      </p:cBhvr>
                                    </p:animEffect>
                                  </p:childTnLst>
                                </p:cTn>
                              </p:par>
                            </p:childTnLst>
                          </p:cTn>
                        </p:par>
                        <p:par>
                          <p:cTn id="42" fill="hold">
                            <p:stCondLst>
                              <p:cond delay="1500"/>
                            </p:stCondLst>
                            <p:childTnLst>
                              <p:par>
                                <p:cTn id="43" presetID="22" presetClass="entr" presetSubtype="4" fill="hold" nodeType="afterEffect">
                                  <p:stCondLst>
                                    <p:cond delay="0"/>
                                  </p:stCondLst>
                                  <p:childTnLst>
                                    <p:set>
                                      <p:cBhvr>
                                        <p:cTn id="44" dur="1" fill="hold">
                                          <p:stCondLst>
                                            <p:cond delay="0"/>
                                          </p:stCondLst>
                                        </p:cTn>
                                        <p:tgtEl>
                                          <p:spTgt spid="8">
                                            <p:txEl>
                                              <p:pRg st="6" end="6"/>
                                            </p:txEl>
                                          </p:spTgt>
                                        </p:tgtEl>
                                        <p:attrNameLst>
                                          <p:attrName>style.visibility</p:attrName>
                                        </p:attrNameLst>
                                      </p:cBhvr>
                                      <p:to>
                                        <p:strVal val="visible"/>
                                      </p:to>
                                    </p:set>
                                    <p:animEffect transition="in" filter="wipe(down)">
                                      <p:cBhvr>
                                        <p:cTn id="45"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Arrow: Pentagon 5">
            <a:extLst>
              <a:ext uri="{FF2B5EF4-FFF2-40B4-BE49-F238E27FC236}">
                <a16:creationId xmlns:a16="http://schemas.microsoft.com/office/drawing/2014/main" id="{E873F41A-D5A7-0385-4D7F-E3665580E4D9}"/>
              </a:ext>
            </a:extLst>
          </p:cNvPr>
          <p:cNvSpPr/>
          <p:nvPr/>
        </p:nvSpPr>
        <p:spPr>
          <a:xfrm>
            <a:off x="0" y="1711960"/>
            <a:ext cx="4724399" cy="711200"/>
          </a:xfrm>
          <a:prstGeom prst="homePlate">
            <a:avLst/>
          </a:prstGeom>
          <a:solidFill>
            <a:srgbClr val="920000"/>
          </a:solidFill>
          <a:ln>
            <a:solidFill>
              <a:srgbClr val="92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UTM Avo" panose="02040603050506020204" pitchFamily="18"/>
                <a:cs typeface="Arial" panose="020B0604020202020204" pitchFamily="34" charset="0"/>
              </a:rPr>
              <a:t>Mở</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rộng</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kiến</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thức</a:t>
            </a:r>
            <a:endParaRPr lang="en-US" sz="2800" b="1" dirty="0">
              <a:latin typeface="UTM Avo" panose="02040603050506020204" pitchFamily="18"/>
              <a:cs typeface="Arial" panose="020B0604020202020204" pitchFamily="34" charset="0"/>
            </a:endParaRPr>
          </a:p>
        </p:txBody>
      </p:sp>
      <p:grpSp>
        <p:nvGrpSpPr>
          <p:cNvPr id="3" name="Group 2">
            <a:extLst>
              <a:ext uri="{FF2B5EF4-FFF2-40B4-BE49-F238E27FC236}">
                <a16:creationId xmlns:a16="http://schemas.microsoft.com/office/drawing/2014/main" id="{5E09AB0B-F8AB-9CB3-BDFD-06276E38D929}"/>
              </a:ext>
            </a:extLst>
          </p:cNvPr>
          <p:cNvGrpSpPr/>
          <p:nvPr/>
        </p:nvGrpSpPr>
        <p:grpSpPr>
          <a:xfrm>
            <a:off x="1111737" y="2846849"/>
            <a:ext cx="4724399" cy="3551899"/>
            <a:chOff x="1667607" y="2768111"/>
            <a:chExt cx="7086599" cy="5327847"/>
          </a:xfrm>
        </p:grpSpPr>
        <p:sp>
          <p:nvSpPr>
            <p:cNvPr id="4" name="Rectangle 3">
              <a:extLst>
                <a:ext uri="{FF2B5EF4-FFF2-40B4-BE49-F238E27FC236}">
                  <a16:creationId xmlns:a16="http://schemas.microsoft.com/office/drawing/2014/main" id="{F7C92B04-B0FA-061E-5A0D-7445D6D8B24E}"/>
                </a:ext>
              </a:extLst>
            </p:cNvPr>
            <p:cNvSpPr/>
            <p:nvPr/>
          </p:nvSpPr>
          <p:spPr>
            <a:xfrm>
              <a:off x="2300012" y="7434142"/>
              <a:ext cx="5821788" cy="661816"/>
            </a:xfrm>
            <a:prstGeom prst="rect">
              <a:avLst/>
            </a:prstGeom>
          </p:spPr>
          <p:txBody>
            <a:bodyPr wrap="none">
              <a:spAutoFit/>
            </a:bodyPr>
            <a:lstStyle/>
            <a:p>
              <a:pPr algn="ctr"/>
              <a:r>
                <a:rPr lang="vi-VN" sz="2267" i="1" dirty="0">
                  <a:solidFill>
                    <a:srgbClr val="000000"/>
                  </a:solidFill>
                  <a:latin typeface="UTM Avo" panose="02040603050506020204" pitchFamily="18"/>
                  <a:ea typeface="Calibri" panose="020F0502020204030204" pitchFamily="34" charset="0"/>
                  <a:cs typeface="Times New Roman" panose="02020603050405020304" pitchFamily="18" charset="0"/>
                </a:rPr>
                <a:t>Nhà máy thủy điện </a:t>
              </a:r>
              <a:r>
                <a:rPr lang="en-US" sz="2267" i="1" dirty="0" err="1">
                  <a:solidFill>
                    <a:srgbClr val="000000"/>
                  </a:solidFill>
                  <a:latin typeface="UTM Avo" panose="02040603050506020204" pitchFamily="18"/>
                  <a:ea typeface="Calibri" panose="020F0502020204030204" pitchFamily="34" charset="0"/>
                  <a:cs typeface="Arial" panose="020B0604020202020204" pitchFamily="34" charset="0"/>
                </a:rPr>
                <a:t>Sơn</a:t>
              </a:r>
              <a:r>
                <a:rPr lang="en-US" sz="2267" i="1" dirty="0">
                  <a:solidFill>
                    <a:srgbClr val="000000"/>
                  </a:solidFill>
                  <a:latin typeface="UTM Avo" panose="02040603050506020204" pitchFamily="18"/>
                  <a:ea typeface="Calibri" panose="020F0502020204030204" pitchFamily="34" charset="0"/>
                  <a:cs typeface="Arial" panose="020B0604020202020204" pitchFamily="34" charset="0"/>
                </a:rPr>
                <a:t> La</a:t>
              </a:r>
              <a:endParaRPr lang="en-US" sz="2267" dirty="0">
                <a:latin typeface="UTM Avo" panose="02040603050506020204" pitchFamily="18"/>
                <a:cs typeface="Arial" panose="020B0604020202020204" pitchFamily="34" charset="0"/>
              </a:endParaRPr>
            </a:p>
          </p:txBody>
        </p:sp>
        <p:pic>
          <p:nvPicPr>
            <p:cNvPr id="5" name="Picture 2" descr="Bộ Công Thương đánh giá, đa số chủ đập thủy điện đã thực hiện tốt các quy định về quản lý an toàn đập - Ảnh minh họa.">
              <a:extLst>
                <a:ext uri="{FF2B5EF4-FFF2-40B4-BE49-F238E27FC236}">
                  <a16:creationId xmlns:a16="http://schemas.microsoft.com/office/drawing/2014/main" id="{F7A99F30-A198-A310-735B-F045DC14BD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7607" y="2768111"/>
              <a:ext cx="7086599" cy="44596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7" name="Rounded Rectangle 6">
            <a:extLst>
              <a:ext uri="{FF2B5EF4-FFF2-40B4-BE49-F238E27FC236}">
                <a16:creationId xmlns:a16="http://schemas.microsoft.com/office/drawing/2014/main" id="{FF0F47EE-7055-08D9-DAD1-FE2CF5309960}"/>
              </a:ext>
            </a:extLst>
          </p:cNvPr>
          <p:cNvSpPr/>
          <p:nvPr/>
        </p:nvSpPr>
        <p:spPr>
          <a:xfrm>
            <a:off x="6756401" y="2560774"/>
            <a:ext cx="5080000" cy="1183638"/>
          </a:xfrm>
          <a:prstGeom prst="roundRect">
            <a:avLst/>
          </a:prstGeom>
          <a:solidFill>
            <a:schemeClr val="bg1"/>
          </a:solidFill>
          <a:ln w="57150">
            <a:solidFill>
              <a:schemeClr val="accent6"/>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spcBef>
                <a:spcPts val="67"/>
              </a:spcBef>
              <a:spcAft>
                <a:spcPts val="67"/>
              </a:spcAft>
            </a:pP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Đ</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ược xây dựng tại tỉnh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Sơn</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La</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 trên dòng sông Đà</a:t>
            </a:r>
            <a:endParaRPr lang="en-US" sz="2400" dirty="0">
              <a:solidFill>
                <a:srgbClr val="000000"/>
              </a:solidFill>
              <a:latin typeface="UTM Avo" panose="02040603050506020204" pitchFamily="18"/>
              <a:ea typeface="Calibri" panose="020F0502020204030204" pitchFamily="34" charset="0"/>
              <a:cs typeface="Arial" panose="020B0604020202020204" pitchFamily="34" charset="0"/>
            </a:endParaRPr>
          </a:p>
        </p:txBody>
      </p:sp>
      <p:sp>
        <p:nvSpPr>
          <p:cNvPr id="11" name="Rounded Rectangle 10">
            <a:extLst>
              <a:ext uri="{FF2B5EF4-FFF2-40B4-BE49-F238E27FC236}">
                <a16:creationId xmlns:a16="http://schemas.microsoft.com/office/drawing/2014/main" id="{9D2A7D86-BC00-ABB4-87A0-69712A369D8D}"/>
              </a:ext>
            </a:extLst>
          </p:cNvPr>
          <p:cNvSpPr/>
          <p:nvPr/>
        </p:nvSpPr>
        <p:spPr>
          <a:xfrm>
            <a:off x="6756401" y="4030980"/>
            <a:ext cx="5080000" cy="1183639"/>
          </a:xfrm>
          <a:prstGeom prst="roundRect">
            <a:avLst/>
          </a:prstGeom>
          <a:solidFill>
            <a:schemeClr val="bg1"/>
          </a:solidFill>
          <a:ln w="57150">
            <a:solidFill>
              <a:schemeClr val="accent6"/>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spcBef>
                <a:spcPts val="67"/>
              </a:spcBef>
              <a:spcAft>
                <a:spcPts val="67"/>
              </a:spcAft>
            </a:pPr>
            <a:r>
              <a:rPr lang="en-US" sz="2400">
                <a:solidFill>
                  <a:srgbClr val="000000"/>
                </a:solidFill>
                <a:latin typeface="UTM Avo" panose="02040603050506020204" pitchFamily="18"/>
                <a:ea typeface="Calibri" panose="020F0502020204030204" pitchFamily="34" charset="0"/>
                <a:cs typeface="Arial" panose="020B0604020202020204" pitchFamily="34" charset="0"/>
              </a:rPr>
              <a:t>K</a:t>
            </a:r>
            <a:r>
              <a:rPr lang="vi-VN" sz="2400">
                <a:solidFill>
                  <a:srgbClr val="000000"/>
                </a:solidFill>
                <a:latin typeface="UTM Avo" panose="02040603050506020204" pitchFamily="18"/>
                <a:ea typeface="Calibri" panose="020F0502020204030204" pitchFamily="34" charset="0"/>
                <a:cs typeface="Arial" panose="020B0604020202020204" pitchFamily="34" charset="0"/>
              </a:rPr>
              <a:t>hánh thàn</a:t>
            </a:r>
            <a:r>
              <a:rPr lang="en-US" sz="2400">
                <a:solidFill>
                  <a:srgbClr val="000000"/>
                </a:solidFill>
                <a:latin typeface="UTM Avo" panose="02040603050506020204" pitchFamily="18"/>
                <a:ea typeface="Calibri" panose="020F0502020204030204" pitchFamily="34" charset="0"/>
                <a:cs typeface="Arial" panose="020B0604020202020204" pitchFamily="34" charset="0"/>
              </a:rPr>
              <a:t>h:</a:t>
            </a:r>
            <a:r>
              <a:rPr lang="vi-VN" sz="2400">
                <a:solidFill>
                  <a:srgbClr val="000000"/>
                </a:solidFill>
                <a:latin typeface="UTM Avo" panose="02040603050506020204" pitchFamily="18"/>
                <a:ea typeface="Calibri" panose="020F0502020204030204" pitchFamily="34" charset="0"/>
                <a:cs typeface="Arial" panose="020B0604020202020204" pitchFamily="34" charset="0"/>
              </a:rPr>
              <a:t> năm </a:t>
            </a:r>
            <a:r>
              <a:rPr lang="en-US" sz="2400">
                <a:solidFill>
                  <a:srgbClr val="000000"/>
                </a:solidFill>
                <a:latin typeface="UTM Avo" panose="02040603050506020204" pitchFamily="18"/>
                <a:ea typeface="Calibri" panose="020F0502020204030204" pitchFamily="34" charset="0"/>
                <a:cs typeface="Arial" panose="020B0604020202020204" pitchFamily="34" charset="0"/>
              </a:rPr>
              <a:t>2012</a:t>
            </a:r>
          </a:p>
        </p:txBody>
      </p:sp>
      <p:sp>
        <p:nvSpPr>
          <p:cNvPr id="13" name="Rounded Rectangle 12">
            <a:extLst>
              <a:ext uri="{FF2B5EF4-FFF2-40B4-BE49-F238E27FC236}">
                <a16:creationId xmlns:a16="http://schemas.microsoft.com/office/drawing/2014/main" id="{C8151EAF-5145-C499-BD62-224B478D645C}"/>
              </a:ext>
            </a:extLst>
          </p:cNvPr>
          <p:cNvSpPr/>
          <p:nvPr/>
        </p:nvSpPr>
        <p:spPr>
          <a:xfrm>
            <a:off x="6756401" y="5484237"/>
            <a:ext cx="5080000" cy="1183639"/>
          </a:xfrm>
          <a:prstGeom prst="roundRect">
            <a:avLst/>
          </a:prstGeom>
          <a:solidFill>
            <a:schemeClr val="bg1"/>
          </a:solidFill>
          <a:ln w="57150">
            <a:solidFill>
              <a:schemeClr val="accent6"/>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spcBef>
                <a:spcPts val="67"/>
              </a:spcBef>
              <a:spcAft>
                <a:spcPts val="67"/>
              </a:spcAft>
            </a:pPr>
            <a:r>
              <a:rPr lang="en-US" sz="2400" dirty="0">
                <a:solidFill>
                  <a:srgbClr val="000000"/>
                </a:solidFill>
                <a:latin typeface="UTM Avo" panose="02040603050506020204" pitchFamily="18"/>
                <a:cs typeface="Arial" panose="020B0604020202020204" pitchFamily="34" charset="0"/>
              </a:rPr>
              <a:t>L</a:t>
            </a:r>
            <a:r>
              <a:rPr lang="vi-VN" sz="2400" dirty="0">
                <a:latin typeface="UTM Avo" panose="02040603050506020204" pitchFamily="18"/>
                <a:cs typeface="Arial" panose="020B0604020202020204" pitchFamily="34" charset="0"/>
              </a:rPr>
              <a:t>à nhà máy thủy điện lớn nhất </a:t>
            </a:r>
            <a:endParaRPr lang="en-US" sz="2400" dirty="0">
              <a:latin typeface="UTM Avo" panose="02040603050506020204" pitchFamily="18"/>
              <a:cs typeface="Arial" panose="020B0604020202020204" pitchFamily="34" charset="0"/>
            </a:endParaRPr>
          </a:p>
          <a:p>
            <a:pPr algn="ctr">
              <a:lnSpc>
                <a:spcPct val="150000"/>
              </a:lnSpc>
              <a:spcBef>
                <a:spcPts val="67"/>
              </a:spcBef>
              <a:spcAft>
                <a:spcPts val="67"/>
              </a:spcAft>
            </a:pPr>
            <a:r>
              <a:rPr lang="vi-VN" sz="2400" dirty="0">
                <a:latin typeface="UTM Avo" panose="02040603050506020204" pitchFamily="18"/>
                <a:cs typeface="Arial" panose="020B0604020202020204" pitchFamily="34" charset="0"/>
              </a:rPr>
              <a:t>Việt Nam</a:t>
            </a:r>
            <a:endParaRPr lang="en-US" sz="2400" dirty="0">
              <a:solidFill>
                <a:srgbClr val="000000"/>
              </a:solidFill>
              <a:latin typeface="UTM Avo" panose="02040603050506020204" pitchFamily="18"/>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1451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par>
                          <p:cTn id="24" fill="hold">
                            <p:stCondLst>
                              <p:cond delay="1000"/>
                            </p:stCondLst>
                            <p:childTnLst>
                              <p:par>
                                <p:cTn id="25" presetID="16" presetClass="entr" presetSubtype="21"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9">
            <a:extLst>
              <a:ext uri="{FF2B5EF4-FFF2-40B4-BE49-F238E27FC236}">
                <a16:creationId xmlns:a16="http://schemas.microsoft.com/office/drawing/2014/main" id="{014CB9E1-86DA-C88F-DDDA-C37FB791F615}"/>
              </a:ext>
            </a:extLst>
          </p:cNvPr>
          <p:cNvSpPr txBox="1"/>
          <p:nvPr/>
        </p:nvSpPr>
        <p:spPr>
          <a:xfrm>
            <a:off x="0" y="1410215"/>
            <a:ext cx="12192000" cy="430887"/>
          </a:xfrm>
          <a:prstGeom prst="rect">
            <a:avLst/>
          </a:prstGeom>
        </p:spPr>
        <p:txBody>
          <a:bodyPr wrap="square" lIns="0" tIns="0" rIns="0" bIns="0" rtlCol="0" anchor="t">
            <a:spAutoFit/>
          </a:bodyPr>
          <a:lstStyle/>
          <a:p>
            <a:pPr algn="ctr">
              <a:spcBef>
                <a:spcPct val="0"/>
              </a:spcBef>
            </a:pPr>
            <a:r>
              <a:rPr lang="en-US" sz="2800" b="1" dirty="0" err="1">
                <a:latin typeface="UTM Avo" panose="02040603050506020204" pitchFamily="18"/>
                <a:cs typeface="Arial" panose="020B0604020202020204" pitchFamily="34" charset="0"/>
              </a:rPr>
              <a:t>Khai</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thác</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khoáng</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sản</a:t>
            </a:r>
            <a:endParaRPr lang="en-US" sz="2800" b="1" dirty="0">
              <a:latin typeface="UTM Avo" panose="02040603050506020204" pitchFamily="18"/>
              <a:cs typeface="Arial" panose="020B0604020202020204" pitchFamily="34" charset="0"/>
            </a:endParaRPr>
          </a:p>
        </p:txBody>
      </p:sp>
      <p:sp>
        <p:nvSpPr>
          <p:cNvPr id="8" name="Rectangle 7">
            <a:extLst>
              <a:ext uri="{FF2B5EF4-FFF2-40B4-BE49-F238E27FC236}">
                <a16:creationId xmlns:a16="http://schemas.microsoft.com/office/drawing/2014/main" id="{8B086DC6-6035-32D6-C089-3D04E7A06521}"/>
              </a:ext>
            </a:extLst>
          </p:cNvPr>
          <p:cNvSpPr/>
          <p:nvPr/>
        </p:nvSpPr>
        <p:spPr>
          <a:xfrm>
            <a:off x="1356681" y="1869055"/>
            <a:ext cx="9185391" cy="1694695"/>
          </a:xfrm>
          <a:prstGeom prst="rect">
            <a:avLst/>
          </a:prstGeom>
        </p:spPr>
        <p:txBody>
          <a:bodyPr wrap="square">
            <a:spAutoFit/>
          </a:bodyPr>
          <a:lstStyle/>
          <a:p>
            <a:pPr marL="381019" indent="-381019" algn="just">
              <a:lnSpc>
                <a:spcPct val="150000"/>
              </a:lnSpc>
              <a:buFont typeface="Wingdings" panose="05000000000000000000" pitchFamily="2" charset="2"/>
              <a:buChar char="q"/>
            </a:pPr>
            <a:r>
              <a:rPr lang="vi-VN" sz="2400" dirty="0">
                <a:latin typeface="UTM Avo" panose="02040603050506020204" pitchFamily="18"/>
              </a:rPr>
              <a:t>Vùng Trung du và miền núi Bắc Bộ là nơi có nhiều loại kho</a:t>
            </a:r>
            <a:r>
              <a:rPr lang="en-US" sz="2400" dirty="0" err="1">
                <a:latin typeface="UTM Avo" panose="02040603050506020204" pitchFamily="18"/>
                <a:cs typeface="Arial" panose="020B0604020202020204" pitchFamily="34" charset="0"/>
              </a:rPr>
              <a:t>á</a:t>
            </a:r>
            <a:r>
              <a:rPr lang="vi-VN" sz="2400" dirty="0">
                <a:latin typeface="UTM Avo" panose="02040603050506020204" pitchFamily="18"/>
              </a:rPr>
              <a:t>ng sản nhất nước ta.</a:t>
            </a:r>
            <a:endParaRPr lang="en-US" sz="2400" dirty="0">
              <a:latin typeface="UTM Avo" panose="02040603050506020204" pitchFamily="18"/>
            </a:endParaRPr>
          </a:p>
          <a:p>
            <a:pPr marL="381019" indent="-381019" algn="just">
              <a:lnSpc>
                <a:spcPct val="150000"/>
              </a:lnSpc>
              <a:buFont typeface="Wingdings" panose="05000000000000000000" pitchFamily="2" charset="2"/>
              <a:buChar char="q"/>
            </a:pPr>
            <a:r>
              <a:rPr lang="vi-VN" sz="2400" dirty="0">
                <a:latin typeface="UTM Avo" panose="02040603050506020204" pitchFamily="18"/>
              </a:rPr>
              <a:t>Các hình thức khai thác:</a:t>
            </a:r>
            <a:endParaRPr lang="en-US" sz="2400" dirty="0">
              <a:latin typeface="UTM Avo" panose="02040603050506020204" pitchFamily="18"/>
            </a:endParaRPr>
          </a:p>
        </p:txBody>
      </p:sp>
      <p:sp>
        <p:nvSpPr>
          <p:cNvPr id="9" name="Rounded Rectangle 8">
            <a:extLst>
              <a:ext uri="{FF2B5EF4-FFF2-40B4-BE49-F238E27FC236}">
                <a16:creationId xmlns:a16="http://schemas.microsoft.com/office/drawing/2014/main" id="{5C72F92A-218F-BE25-06A4-BDE520F378A7}"/>
              </a:ext>
            </a:extLst>
          </p:cNvPr>
          <p:cNvSpPr/>
          <p:nvPr/>
        </p:nvSpPr>
        <p:spPr>
          <a:xfrm>
            <a:off x="1559375" y="3900334"/>
            <a:ext cx="3098800" cy="677847"/>
          </a:xfrm>
          <a:prstGeom prst="roundRect">
            <a:avLst/>
          </a:prstGeom>
          <a:ln w="38100">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a:solidFill>
                  <a:schemeClr val="tx1"/>
                </a:solidFill>
                <a:latin typeface="UTM Avo" panose="02040603050506020204" pitchFamily="18"/>
                <a:cs typeface="Arial" panose="020B0604020202020204" pitchFamily="34" charset="0"/>
              </a:rPr>
              <a:t>Với mỏ lộ thiên</a:t>
            </a:r>
            <a:endParaRPr lang="en-US" sz="2400" dirty="0">
              <a:solidFill>
                <a:schemeClr val="tx1"/>
              </a:solidFill>
              <a:latin typeface="UTM Avo" panose="02040603050506020204" pitchFamily="18"/>
              <a:cs typeface="Arial" panose="020B0604020202020204" pitchFamily="34" charset="0"/>
            </a:endParaRPr>
          </a:p>
        </p:txBody>
      </p:sp>
      <p:sp>
        <p:nvSpPr>
          <p:cNvPr id="10" name="Rounded Rectangle 9">
            <a:extLst>
              <a:ext uri="{FF2B5EF4-FFF2-40B4-BE49-F238E27FC236}">
                <a16:creationId xmlns:a16="http://schemas.microsoft.com/office/drawing/2014/main" id="{84E2C7CB-1C54-C7A2-E70A-357096B07F9F}"/>
              </a:ext>
            </a:extLst>
          </p:cNvPr>
          <p:cNvSpPr/>
          <p:nvPr/>
        </p:nvSpPr>
        <p:spPr>
          <a:xfrm>
            <a:off x="204797" y="4904793"/>
            <a:ext cx="5744580" cy="1694696"/>
          </a:xfrm>
          <a:prstGeom prst="roundRect">
            <a:avLst/>
          </a:prstGeom>
          <a:ln w="38100">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2400" dirty="0">
                <a:solidFill>
                  <a:schemeClr val="tx1"/>
                </a:solidFill>
                <a:latin typeface="UTM Avo" panose="02040603050506020204" pitchFamily="18"/>
                <a:cs typeface="Arial" panose="020B0604020202020204" pitchFamily="34" charset="0"/>
              </a:rPr>
              <a:t>C</a:t>
            </a:r>
            <a:r>
              <a:rPr lang="vi-VN" sz="2400" dirty="0">
                <a:solidFill>
                  <a:schemeClr val="tx1"/>
                </a:solidFill>
                <a:latin typeface="UTM Avo" panose="02040603050506020204" pitchFamily="18"/>
                <a:cs typeface="Arial" panose="020B0604020202020204" pitchFamily="34" charset="0"/>
              </a:rPr>
              <a:t>hỉ cần bóc đi lớp đất, đá bên trên</a:t>
            </a:r>
            <a:endParaRPr lang="en-US" sz="2400" dirty="0">
              <a:solidFill>
                <a:schemeClr val="tx1"/>
              </a:solidFill>
              <a:latin typeface="UTM Avo" panose="02040603050506020204" pitchFamily="18"/>
              <a:cs typeface="Arial" panose="020B0604020202020204" pitchFamily="34" charset="0"/>
            </a:endParaRPr>
          </a:p>
          <a:p>
            <a:pPr algn="ctr">
              <a:lnSpc>
                <a:spcPct val="150000"/>
              </a:lnSpc>
            </a:pPr>
            <a:r>
              <a:rPr lang="vi-VN" sz="2400" dirty="0">
                <a:solidFill>
                  <a:schemeClr val="tx1"/>
                </a:solidFill>
                <a:latin typeface="UTM Avo" panose="02040603050506020204" pitchFamily="18"/>
                <a:cs typeface="Arial" panose="020B0604020202020204" pitchFamily="34" charset="0"/>
                <a:sym typeface="Symbol" panose="05050102010706020507" pitchFamily="18" charset="2"/>
              </a:rPr>
              <a:t></a:t>
            </a:r>
            <a:r>
              <a:rPr lang="en-US" sz="2400" dirty="0">
                <a:solidFill>
                  <a:schemeClr val="tx1"/>
                </a:solidFill>
                <a:latin typeface="UTM Avo" panose="02040603050506020204" pitchFamily="18"/>
                <a:cs typeface="Arial" panose="020B0604020202020204" pitchFamily="34" charset="0"/>
                <a:sym typeface="Symbol" panose="05050102010706020507" pitchFamily="18" charset="2"/>
              </a:rPr>
              <a:t> L</a:t>
            </a:r>
            <a:r>
              <a:rPr lang="vi-VN" sz="2400" dirty="0">
                <a:solidFill>
                  <a:schemeClr val="tx1"/>
                </a:solidFill>
                <a:latin typeface="UTM Avo" panose="02040603050506020204" pitchFamily="18"/>
                <a:cs typeface="Arial" panose="020B0604020202020204" pitchFamily="34" charset="0"/>
              </a:rPr>
              <a:t>ấy được khoáng sản</a:t>
            </a:r>
            <a:endParaRPr lang="en-US" sz="2400" dirty="0">
              <a:solidFill>
                <a:schemeClr val="tx1"/>
              </a:solidFill>
              <a:latin typeface="UTM Avo" panose="02040603050506020204" pitchFamily="18"/>
              <a:cs typeface="Arial" panose="020B0604020202020204" pitchFamily="34" charset="0"/>
            </a:endParaRPr>
          </a:p>
        </p:txBody>
      </p:sp>
      <p:sp>
        <p:nvSpPr>
          <p:cNvPr id="12" name="Down Arrow 11">
            <a:extLst>
              <a:ext uri="{FF2B5EF4-FFF2-40B4-BE49-F238E27FC236}">
                <a16:creationId xmlns:a16="http://schemas.microsoft.com/office/drawing/2014/main" id="{3900EDEA-BC7F-F716-A759-679CD7F3CA8E}"/>
              </a:ext>
            </a:extLst>
          </p:cNvPr>
          <p:cNvSpPr/>
          <p:nvPr/>
        </p:nvSpPr>
        <p:spPr>
          <a:xfrm>
            <a:off x="2880175" y="4458902"/>
            <a:ext cx="457200" cy="561288"/>
          </a:xfrm>
          <a:prstGeom prst="down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tx1"/>
              </a:solidFill>
              <a:latin typeface="UTM Avo" panose="02040603050506020204" pitchFamily="18"/>
            </a:endParaRPr>
          </a:p>
        </p:txBody>
      </p:sp>
      <p:sp>
        <p:nvSpPr>
          <p:cNvPr id="14" name="Rounded Rectangle 13">
            <a:extLst>
              <a:ext uri="{FF2B5EF4-FFF2-40B4-BE49-F238E27FC236}">
                <a16:creationId xmlns:a16="http://schemas.microsoft.com/office/drawing/2014/main" id="{ACC512FA-8BC4-E039-1A11-5A184BE9C92E}"/>
              </a:ext>
            </a:extLst>
          </p:cNvPr>
          <p:cNvSpPr/>
          <p:nvPr/>
        </p:nvSpPr>
        <p:spPr>
          <a:xfrm>
            <a:off x="6563175" y="3900334"/>
            <a:ext cx="4515134" cy="677847"/>
          </a:xfrm>
          <a:prstGeom prst="roundRect">
            <a:avLst/>
          </a:prstGeom>
          <a:ln w="38100">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30000"/>
              </a:lnSpc>
            </a:pPr>
            <a:r>
              <a:rPr lang="en-US" sz="2400" b="1" dirty="0" err="1">
                <a:solidFill>
                  <a:schemeClr val="tx1"/>
                </a:solidFill>
                <a:latin typeface="UTM Avo" panose="02040603050506020204" pitchFamily="18"/>
                <a:cs typeface="Arial" panose="020B0604020202020204" pitchFamily="34" charset="0"/>
              </a:rPr>
              <a:t>Với</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khai</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thác</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trong</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hầm</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lò</a:t>
            </a:r>
            <a:endParaRPr lang="en-US" sz="2400" dirty="0">
              <a:solidFill>
                <a:schemeClr val="tx1"/>
              </a:solidFill>
              <a:latin typeface="UTM Avo" panose="02040603050506020204" pitchFamily="18"/>
              <a:cs typeface="Arial" panose="020B0604020202020204" pitchFamily="34" charset="0"/>
            </a:endParaRPr>
          </a:p>
        </p:txBody>
      </p:sp>
      <p:sp>
        <p:nvSpPr>
          <p:cNvPr id="15" name="Rounded Rectangle 14">
            <a:extLst>
              <a:ext uri="{FF2B5EF4-FFF2-40B4-BE49-F238E27FC236}">
                <a16:creationId xmlns:a16="http://schemas.microsoft.com/office/drawing/2014/main" id="{3E6DCBA0-C5FA-3470-E10B-98081AEC40D3}"/>
              </a:ext>
            </a:extLst>
          </p:cNvPr>
          <p:cNvSpPr/>
          <p:nvPr/>
        </p:nvSpPr>
        <p:spPr>
          <a:xfrm>
            <a:off x="6283775" y="4884580"/>
            <a:ext cx="5744580" cy="1694695"/>
          </a:xfrm>
          <a:prstGeom prst="roundRect">
            <a:avLst/>
          </a:prstGeom>
          <a:ln w="38100">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2400">
                <a:solidFill>
                  <a:schemeClr val="tx1"/>
                </a:solidFill>
                <a:latin typeface="UTM Avo" panose="02040603050506020204" pitchFamily="18"/>
                <a:cs typeface="Arial" panose="020B0604020202020204" pitchFamily="34" charset="0"/>
              </a:rPr>
              <a:t>R</a:t>
            </a:r>
            <a:r>
              <a:rPr lang="vi-VN" sz="2400">
                <a:solidFill>
                  <a:schemeClr val="tx1"/>
                </a:solidFill>
                <a:latin typeface="UTM Avo" panose="02040603050506020204" pitchFamily="18"/>
                <a:cs typeface="Arial" panose="020B0604020202020204" pitchFamily="34" charset="0"/>
              </a:rPr>
              <a:t>ất vất vả và nguy hiểm</a:t>
            </a:r>
            <a:r>
              <a:rPr lang="en-US" sz="2400">
                <a:solidFill>
                  <a:schemeClr val="tx1"/>
                </a:solidFill>
                <a:latin typeface="UTM Avo" panose="02040603050506020204" pitchFamily="18"/>
                <a:cs typeface="Arial" panose="020B0604020202020204" pitchFamily="34" charset="0"/>
              </a:rPr>
              <a:t> </a:t>
            </a:r>
            <a:r>
              <a:rPr lang="vi-VN" sz="2400">
                <a:solidFill>
                  <a:schemeClr val="tx1"/>
                </a:solidFill>
                <a:latin typeface="UTM Avo" panose="02040603050506020204" pitchFamily="18"/>
                <a:cs typeface="Arial" panose="020B0604020202020204" pitchFamily="34" charset="0"/>
                <a:sym typeface="Symbol" panose="05050102010706020507" pitchFamily="18" charset="2"/>
              </a:rPr>
              <a:t> </a:t>
            </a:r>
            <a:r>
              <a:rPr lang="en-US" sz="2400">
                <a:solidFill>
                  <a:schemeClr val="tx1"/>
                </a:solidFill>
                <a:latin typeface="UTM Avo" panose="02040603050506020204" pitchFamily="18"/>
                <a:cs typeface="Arial" panose="020B0604020202020204" pitchFamily="34" charset="0"/>
                <a:sym typeface="Symbol" panose="05050102010706020507" pitchFamily="18" charset="2"/>
              </a:rPr>
              <a:t>C</a:t>
            </a:r>
            <a:r>
              <a:rPr lang="vi-VN" sz="2400">
                <a:solidFill>
                  <a:schemeClr val="tx1"/>
                </a:solidFill>
                <a:latin typeface="UTM Avo" panose="02040603050506020204" pitchFamily="18"/>
                <a:cs typeface="Arial" panose="020B0604020202020204" pitchFamily="34" charset="0"/>
              </a:rPr>
              <a:t>ần có biện pháp để bảo đảm an toàn cho công nhân</a:t>
            </a:r>
            <a:endParaRPr lang="en-US" sz="2400" dirty="0">
              <a:solidFill>
                <a:schemeClr val="tx1"/>
              </a:solidFill>
              <a:latin typeface="UTM Avo" panose="02040603050506020204" pitchFamily="18"/>
              <a:cs typeface="Arial" panose="020B0604020202020204" pitchFamily="34" charset="0"/>
            </a:endParaRPr>
          </a:p>
        </p:txBody>
      </p:sp>
      <p:sp>
        <p:nvSpPr>
          <p:cNvPr id="16" name="Down Arrow 15">
            <a:extLst>
              <a:ext uri="{FF2B5EF4-FFF2-40B4-BE49-F238E27FC236}">
                <a16:creationId xmlns:a16="http://schemas.microsoft.com/office/drawing/2014/main" id="{65ECC7BA-4DD4-7743-09A1-976F09039A35}"/>
              </a:ext>
            </a:extLst>
          </p:cNvPr>
          <p:cNvSpPr/>
          <p:nvPr/>
        </p:nvSpPr>
        <p:spPr>
          <a:xfrm>
            <a:off x="8608449" y="4461088"/>
            <a:ext cx="457200" cy="561288"/>
          </a:xfrm>
          <a:prstGeom prst="down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tx1"/>
              </a:solidFill>
              <a:latin typeface="UTM Avo" panose="02040603050506020204" pitchFamily="18"/>
            </a:endParaRPr>
          </a:p>
        </p:txBody>
      </p:sp>
      <p:pic>
        <p:nvPicPr>
          <p:cNvPr id="17" name="Picture 6">
            <a:extLst>
              <a:ext uri="{FF2B5EF4-FFF2-40B4-BE49-F238E27FC236}">
                <a16:creationId xmlns:a16="http://schemas.microsoft.com/office/drawing/2014/main" id="{88C0700A-2AD8-6C97-ADF5-C9A89013D54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917372" y="1736827"/>
            <a:ext cx="1126855" cy="881764"/>
          </a:xfrm>
          <a:prstGeom prst="rect">
            <a:avLst/>
          </a:prstGeom>
        </p:spPr>
      </p:pic>
    </p:spTree>
    <p:extLst>
      <p:ext uri="{BB962C8B-B14F-4D97-AF65-F5344CB8AC3E}">
        <p14:creationId xmlns:p14="http://schemas.microsoft.com/office/powerpoint/2010/main" val="42264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2" dur="500"/>
                                        <p:tgtEl>
                                          <p:spTgt spid="8">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6" dur="5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childTnLst>
                          </p:cTn>
                        </p:par>
                        <p:par>
                          <p:cTn id="26" fill="hold">
                            <p:stCondLst>
                              <p:cond delay="100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up)">
                                      <p:cBhvr>
                                        <p:cTn id="38" dur="500"/>
                                        <p:tgtEl>
                                          <p:spTgt spid="16"/>
                                        </p:tgtEl>
                                      </p:cBhvr>
                                    </p:animEffect>
                                  </p:childTnLst>
                                </p:cTn>
                              </p:par>
                            </p:childTnLst>
                          </p:cTn>
                        </p:par>
                        <p:par>
                          <p:cTn id="39" fill="hold">
                            <p:stCondLst>
                              <p:cond delay="1000"/>
                            </p:stCondLst>
                            <p:childTnLst>
                              <p:par>
                                <p:cTn id="40" presetID="16" presetClass="entr" presetSubtype="21"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animBg="1"/>
      <p:bldP spid="12" grpId="0" animBg="1"/>
      <p:bldP spid="14"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Freeform 4">
            <a:extLst>
              <a:ext uri="{FF2B5EF4-FFF2-40B4-BE49-F238E27FC236}">
                <a16:creationId xmlns:a16="http://schemas.microsoft.com/office/drawing/2014/main" id="{F613501F-15BF-E333-8D39-C5E5F460FF29}"/>
              </a:ext>
            </a:extLst>
          </p:cNvPr>
          <p:cNvSpPr/>
          <p:nvPr/>
        </p:nvSpPr>
        <p:spPr>
          <a:xfrm>
            <a:off x="342900" y="1841157"/>
            <a:ext cx="11506200" cy="4929757"/>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txBody>
          <a:bodyPr/>
          <a:lstStyle/>
          <a:p>
            <a:endParaRPr lang="en-US" sz="800">
              <a:latin typeface="UTM Avo" panose="02040603050506020204" pitchFamily="18"/>
            </a:endParaRPr>
          </a:p>
        </p:txBody>
      </p:sp>
      <p:grpSp>
        <p:nvGrpSpPr>
          <p:cNvPr id="21" name="Group 20">
            <a:extLst>
              <a:ext uri="{FF2B5EF4-FFF2-40B4-BE49-F238E27FC236}">
                <a16:creationId xmlns:a16="http://schemas.microsoft.com/office/drawing/2014/main" id="{9B8D092B-52CF-0776-46BC-13169EA4B148}"/>
              </a:ext>
            </a:extLst>
          </p:cNvPr>
          <p:cNvGrpSpPr/>
          <p:nvPr/>
        </p:nvGrpSpPr>
        <p:grpSpPr>
          <a:xfrm>
            <a:off x="1116882" y="2591535"/>
            <a:ext cx="4541939" cy="3429000"/>
            <a:chOff x="1352549" y="839297"/>
            <a:chExt cx="8610601" cy="6500694"/>
          </a:xfrm>
        </p:grpSpPr>
        <p:sp>
          <p:nvSpPr>
            <p:cNvPr id="22" name="Rectangle 21">
              <a:extLst>
                <a:ext uri="{FF2B5EF4-FFF2-40B4-BE49-F238E27FC236}">
                  <a16:creationId xmlns:a16="http://schemas.microsoft.com/office/drawing/2014/main" id="{8848B206-2783-5F62-A5F8-1ED0A4EA6659}"/>
                </a:ext>
              </a:extLst>
            </p:cNvPr>
            <p:cNvSpPr/>
            <p:nvPr/>
          </p:nvSpPr>
          <p:spPr>
            <a:xfrm>
              <a:off x="2443988" y="6709145"/>
              <a:ext cx="6427722" cy="630846"/>
            </a:xfrm>
            <a:prstGeom prst="rect">
              <a:avLst/>
            </a:prstGeom>
          </p:spPr>
          <p:txBody>
            <a:bodyPr wrap="none">
              <a:spAutoFit/>
            </a:bodyPr>
            <a:lstStyle/>
            <a:p>
              <a:pPr algn="ctr"/>
              <a:r>
                <a:rPr lang="en-US" sz="2133" i="1" dirty="0" err="1">
                  <a:solidFill>
                    <a:srgbClr val="000000"/>
                  </a:solidFill>
                  <a:latin typeface="UTM Avo" panose="02040603050506020204" pitchFamily="18"/>
                  <a:ea typeface="Calibri" panose="020F0502020204030204" pitchFamily="34" charset="0"/>
                  <a:cs typeface="Arial" panose="020B0604020202020204" pitchFamily="34" charset="0"/>
                </a:rPr>
                <a:t>Mỏ</a:t>
              </a:r>
              <a:r>
                <a:rPr lang="en-US" sz="2133" i="1" dirty="0">
                  <a:solidFill>
                    <a:srgbClr val="000000"/>
                  </a:solidFill>
                  <a:latin typeface="UTM Avo" panose="02040603050506020204" pitchFamily="18"/>
                  <a:ea typeface="Calibri" panose="020F0502020204030204" pitchFamily="34" charset="0"/>
                  <a:cs typeface="Arial" panose="020B0604020202020204" pitchFamily="34" charset="0"/>
                </a:rPr>
                <a:t> than </a:t>
              </a:r>
              <a:r>
                <a:rPr lang="en-US" sz="2133" i="1" dirty="0" err="1">
                  <a:solidFill>
                    <a:srgbClr val="000000"/>
                  </a:solidFill>
                  <a:latin typeface="UTM Avo" panose="02040603050506020204" pitchFamily="18"/>
                  <a:ea typeface="Calibri" panose="020F0502020204030204" pitchFamily="34" charset="0"/>
                  <a:cs typeface="Arial" panose="020B0604020202020204" pitchFamily="34" charset="0"/>
                </a:rPr>
                <a:t>lộ</a:t>
              </a:r>
              <a:r>
                <a:rPr lang="en-US" sz="2133" i="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133" i="1" dirty="0" err="1">
                  <a:solidFill>
                    <a:srgbClr val="000000"/>
                  </a:solidFill>
                  <a:latin typeface="UTM Avo" panose="02040603050506020204" pitchFamily="18"/>
                  <a:ea typeface="Calibri" panose="020F0502020204030204" pitchFamily="34" charset="0"/>
                  <a:cs typeface="Arial" panose="020B0604020202020204" pitchFamily="34" charset="0"/>
                </a:rPr>
                <a:t>thiên</a:t>
              </a:r>
              <a:r>
                <a:rPr lang="en-US" sz="2133" i="1" dirty="0">
                  <a:solidFill>
                    <a:srgbClr val="000000"/>
                  </a:solidFill>
                  <a:latin typeface="UTM Avo" panose="02040603050506020204" pitchFamily="18"/>
                  <a:ea typeface="Calibri" panose="020F0502020204030204" pitchFamily="34" charset="0"/>
                  <a:cs typeface="Arial" panose="020B0604020202020204" pitchFamily="34" charset="0"/>
                </a:rPr>
                <a:t> ở </a:t>
              </a:r>
              <a:r>
                <a:rPr lang="en-US" sz="2133" i="1" dirty="0" err="1">
                  <a:solidFill>
                    <a:srgbClr val="000000"/>
                  </a:solidFill>
                  <a:latin typeface="UTM Avo" panose="02040603050506020204" pitchFamily="18"/>
                  <a:ea typeface="Calibri" panose="020F0502020204030204" pitchFamily="34" charset="0"/>
                  <a:cs typeface="Arial" panose="020B0604020202020204" pitchFamily="34" charset="0"/>
                </a:rPr>
                <a:t>Quảng</a:t>
              </a:r>
              <a:r>
                <a:rPr lang="en-US" sz="2133" i="1" dirty="0">
                  <a:solidFill>
                    <a:srgbClr val="000000"/>
                  </a:solidFill>
                  <a:latin typeface="UTM Avo" panose="02040603050506020204" pitchFamily="18"/>
                  <a:ea typeface="Calibri" panose="020F0502020204030204" pitchFamily="34" charset="0"/>
                  <a:cs typeface="Arial" panose="020B0604020202020204" pitchFamily="34" charset="0"/>
                </a:rPr>
                <a:t> Ninh</a:t>
              </a:r>
              <a:endParaRPr lang="en-US" sz="2133" dirty="0">
                <a:latin typeface="UTM Avo" panose="02040603050506020204" pitchFamily="18"/>
                <a:cs typeface="Arial" panose="020B0604020202020204" pitchFamily="34" charset="0"/>
              </a:endParaRPr>
            </a:p>
          </p:txBody>
        </p:sp>
        <p:pic>
          <p:nvPicPr>
            <p:cNvPr id="23" name="Picture 2" descr="Đúng, đó là Quảng Ninh - VnExpress">
              <a:extLst>
                <a:ext uri="{FF2B5EF4-FFF2-40B4-BE49-F238E27FC236}">
                  <a16:creationId xmlns:a16="http://schemas.microsoft.com/office/drawing/2014/main" id="{5D71A043-81BB-FD4B-D180-01A64F386A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549" y="839297"/>
              <a:ext cx="8610601" cy="562101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B94D6FC9-BBA7-7649-043D-A7115329B209}"/>
              </a:ext>
            </a:extLst>
          </p:cNvPr>
          <p:cNvGrpSpPr/>
          <p:nvPr/>
        </p:nvGrpSpPr>
        <p:grpSpPr>
          <a:xfrm>
            <a:off x="6765058" y="1841156"/>
            <a:ext cx="4718205" cy="4837865"/>
            <a:chOff x="10853350" y="2089323"/>
            <a:chExt cx="6962930" cy="7139517"/>
          </a:xfrm>
        </p:grpSpPr>
        <p:sp>
          <p:nvSpPr>
            <p:cNvPr id="25" name="Rectangle 24">
              <a:extLst>
                <a:ext uri="{FF2B5EF4-FFF2-40B4-BE49-F238E27FC236}">
                  <a16:creationId xmlns:a16="http://schemas.microsoft.com/office/drawing/2014/main" id="{0C4DD245-CE31-DE21-09B7-58662188001E}"/>
                </a:ext>
              </a:extLst>
            </p:cNvPr>
            <p:cNvSpPr/>
            <p:nvPr/>
          </p:nvSpPr>
          <p:spPr>
            <a:xfrm>
              <a:off x="10853350" y="7704385"/>
              <a:ext cx="6962930" cy="1524455"/>
            </a:xfrm>
            <a:prstGeom prst="rect">
              <a:avLst/>
            </a:prstGeom>
          </p:spPr>
          <p:txBody>
            <a:bodyPr wrap="square">
              <a:spAutoFit/>
            </a:bodyPr>
            <a:lstStyle/>
            <a:p>
              <a:pPr algn="ctr">
                <a:lnSpc>
                  <a:spcPct val="150000"/>
                </a:lnSpc>
              </a:pPr>
              <a:r>
                <a:rPr lang="en-US" sz="2133" i="1" dirty="0" err="1">
                  <a:solidFill>
                    <a:srgbClr val="000000"/>
                  </a:solidFill>
                  <a:latin typeface="UTM Avo" panose="02040603050506020204" pitchFamily="18"/>
                  <a:cs typeface="Arial" panose="020B0604020202020204" pitchFamily="34" charset="0"/>
                </a:rPr>
                <a:t>Bên</a:t>
              </a:r>
              <a:r>
                <a:rPr lang="en-US" sz="2133" i="1" dirty="0">
                  <a:solidFill>
                    <a:srgbClr val="000000"/>
                  </a:solidFill>
                  <a:latin typeface="UTM Avo" panose="02040603050506020204" pitchFamily="18"/>
                  <a:cs typeface="Arial" panose="020B0604020202020204" pitchFamily="34" charset="0"/>
                </a:rPr>
                <a:t> </a:t>
              </a:r>
              <a:r>
                <a:rPr lang="en-US" sz="2133" i="1" dirty="0" err="1">
                  <a:solidFill>
                    <a:srgbClr val="000000"/>
                  </a:solidFill>
                  <a:latin typeface="UTM Avo" panose="02040603050506020204" pitchFamily="18"/>
                  <a:cs typeface="Arial" panose="020B0604020202020204" pitchFamily="34" charset="0"/>
                </a:rPr>
                <a:t>trong</a:t>
              </a:r>
              <a:r>
                <a:rPr lang="en-US" sz="2133" i="1" dirty="0">
                  <a:solidFill>
                    <a:srgbClr val="000000"/>
                  </a:solidFill>
                  <a:latin typeface="UTM Avo" panose="02040603050506020204" pitchFamily="18"/>
                  <a:cs typeface="Arial" panose="020B0604020202020204" pitchFamily="34" charset="0"/>
                </a:rPr>
                <a:t> </a:t>
              </a:r>
              <a:r>
                <a:rPr lang="en-US" sz="2133" i="1" dirty="0" err="1">
                  <a:solidFill>
                    <a:srgbClr val="000000"/>
                  </a:solidFill>
                  <a:latin typeface="UTM Avo" panose="02040603050506020204" pitchFamily="18"/>
                  <a:cs typeface="Arial" panose="020B0604020202020204" pitchFamily="34" charset="0"/>
                </a:rPr>
                <a:t>một</a:t>
              </a:r>
              <a:r>
                <a:rPr lang="en-US" sz="2133" i="1" dirty="0">
                  <a:solidFill>
                    <a:srgbClr val="000000"/>
                  </a:solidFill>
                  <a:latin typeface="UTM Avo" panose="02040603050506020204" pitchFamily="18"/>
                  <a:cs typeface="Arial" panose="020B0604020202020204" pitchFamily="34" charset="0"/>
                </a:rPr>
                <a:t> </a:t>
              </a:r>
              <a:r>
                <a:rPr lang="en-US" sz="2133" i="1" dirty="0" err="1">
                  <a:solidFill>
                    <a:srgbClr val="000000"/>
                  </a:solidFill>
                  <a:latin typeface="UTM Avo" panose="02040603050506020204" pitchFamily="18"/>
                  <a:cs typeface="Arial" panose="020B0604020202020204" pitchFamily="34" charset="0"/>
                </a:rPr>
                <a:t>hầm</a:t>
              </a:r>
              <a:r>
                <a:rPr lang="en-US" sz="2133" i="1" dirty="0">
                  <a:solidFill>
                    <a:srgbClr val="000000"/>
                  </a:solidFill>
                  <a:latin typeface="UTM Avo" panose="02040603050506020204" pitchFamily="18"/>
                  <a:cs typeface="Arial" panose="020B0604020202020204" pitchFamily="34" charset="0"/>
                </a:rPr>
                <a:t> </a:t>
              </a:r>
              <a:r>
                <a:rPr lang="en-US" sz="2133" i="1" dirty="0" err="1">
                  <a:solidFill>
                    <a:srgbClr val="000000"/>
                  </a:solidFill>
                  <a:latin typeface="UTM Avo" panose="02040603050506020204" pitchFamily="18"/>
                  <a:cs typeface="Arial" panose="020B0604020202020204" pitchFamily="34" charset="0"/>
                </a:rPr>
                <a:t>khai</a:t>
              </a:r>
              <a:r>
                <a:rPr lang="en-US" sz="2133" i="1" dirty="0">
                  <a:solidFill>
                    <a:srgbClr val="000000"/>
                  </a:solidFill>
                  <a:latin typeface="UTM Avo" panose="02040603050506020204" pitchFamily="18"/>
                  <a:cs typeface="Arial" panose="020B0604020202020204" pitchFamily="34" charset="0"/>
                </a:rPr>
                <a:t> </a:t>
              </a:r>
              <a:r>
                <a:rPr lang="en-US" sz="2133" i="1" dirty="0" err="1">
                  <a:solidFill>
                    <a:srgbClr val="000000"/>
                  </a:solidFill>
                  <a:latin typeface="UTM Avo" panose="02040603050506020204" pitchFamily="18"/>
                  <a:cs typeface="Arial" panose="020B0604020202020204" pitchFamily="34" charset="0"/>
                </a:rPr>
                <a:t>thác</a:t>
              </a:r>
              <a:r>
                <a:rPr lang="en-US" sz="2133" i="1" dirty="0">
                  <a:solidFill>
                    <a:srgbClr val="000000"/>
                  </a:solidFill>
                  <a:latin typeface="UTM Avo" panose="02040603050506020204" pitchFamily="18"/>
                  <a:cs typeface="Arial" panose="020B0604020202020204" pitchFamily="34" charset="0"/>
                </a:rPr>
                <a:t> </a:t>
              </a:r>
              <a:r>
                <a:rPr lang="en-US" sz="2133" i="1" dirty="0" err="1">
                  <a:solidFill>
                    <a:srgbClr val="000000"/>
                  </a:solidFill>
                  <a:latin typeface="UTM Avo" panose="02040603050506020204" pitchFamily="18"/>
                  <a:cs typeface="Arial" panose="020B0604020202020204" pitchFamily="34" charset="0"/>
                </a:rPr>
                <a:t>tại</a:t>
              </a:r>
              <a:r>
                <a:rPr lang="en-US" sz="2133" i="1" dirty="0">
                  <a:solidFill>
                    <a:srgbClr val="000000"/>
                  </a:solidFill>
                  <a:latin typeface="UTM Avo" panose="02040603050506020204" pitchFamily="18"/>
                  <a:cs typeface="Arial" panose="020B0604020202020204" pitchFamily="34" charset="0"/>
                </a:rPr>
                <a:t> </a:t>
              </a:r>
              <a:r>
                <a:rPr lang="en-US" sz="2133" i="1" dirty="0" err="1">
                  <a:solidFill>
                    <a:srgbClr val="000000"/>
                  </a:solidFill>
                  <a:latin typeface="UTM Avo" panose="02040603050506020204" pitchFamily="18"/>
                  <a:cs typeface="Arial" panose="020B0604020202020204" pitchFamily="34" charset="0"/>
                </a:rPr>
                <a:t>mỏ</a:t>
              </a:r>
              <a:r>
                <a:rPr lang="en-US" sz="2133" i="1" dirty="0">
                  <a:solidFill>
                    <a:srgbClr val="000000"/>
                  </a:solidFill>
                  <a:latin typeface="UTM Avo" panose="02040603050506020204" pitchFamily="18"/>
                  <a:cs typeface="Arial" panose="020B0604020202020204" pitchFamily="34" charset="0"/>
                </a:rPr>
                <a:t> </a:t>
              </a:r>
              <a:r>
                <a:rPr lang="en-US" sz="2133" i="1" dirty="0" err="1">
                  <a:solidFill>
                    <a:srgbClr val="000000"/>
                  </a:solidFill>
                  <a:latin typeface="UTM Avo" panose="02040603050506020204" pitchFamily="18"/>
                  <a:cs typeface="Arial" panose="020B0604020202020204" pitchFamily="34" charset="0"/>
                </a:rPr>
                <a:t>vàng</a:t>
              </a:r>
              <a:r>
                <a:rPr lang="en-US" sz="2133" i="1" dirty="0">
                  <a:solidFill>
                    <a:srgbClr val="000000"/>
                  </a:solidFill>
                  <a:latin typeface="UTM Avo" panose="02040603050506020204" pitchFamily="18"/>
                  <a:cs typeface="Arial" panose="020B0604020202020204" pitchFamily="34" charset="0"/>
                </a:rPr>
                <a:t> Minh </a:t>
              </a:r>
              <a:r>
                <a:rPr lang="en-US" sz="2133" i="1" dirty="0" err="1">
                  <a:solidFill>
                    <a:srgbClr val="000000"/>
                  </a:solidFill>
                  <a:latin typeface="UTM Avo" panose="02040603050506020204" pitchFamily="18"/>
                  <a:cs typeface="Arial" panose="020B0604020202020204" pitchFamily="34" charset="0"/>
                </a:rPr>
                <a:t>Lương</a:t>
              </a:r>
              <a:r>
                <a:rPr lang="en-US" sz="2133" i="1" dirty="0">
                  <a:solidFill>
                    <a:srgbClr val="000000"/>
                  </a:solidFill>
                  <a:latin typeface="UTM Avo" panose="02040603050506020204" pitchFamily="18"/>
                  <a:cs typeface="Arial" panose="020B0604020202020204" pitchFamily="34" charset="0"/>
                </a:rPr>
                <a:t> (</a:t>
              </a:r>
              <a:r>
                <a:rPr lang="en-US" sz="2133" i="1" dirty="0" err="1">
                  <a:solidFill>
                    <a:srgbClr val="000000"/>
                  </a:solidFill>
                  <a:latin typeface="UTM Avo" panose="02040603050506020204" pitchFamily="18"/>
                  <a:cs typeface="Arial" panose="020B0604020202020204" pitchFamily="34" charset="0"/>
                </a:rPr>
                <a:t>Lào</a:t>
              </a:r>
              <a:r>
                <a:rPr lang="en-US" sz="2133" i="1" dirty="0">
                  <a:solidFill>
                    <a:srgbClr val="000000"/>
                  </a:solidFill>
                  <a:latin typeface="UTM Avo" panose="02040603050506020204" pitchFamily="18"/>
                  <a:cs typeface="Arial" panose="020B0604020202020204" pitchFamily="34" charset="0"/>
                </a:rPr>
                <a:t> Cai)</a:t>
              </a:r>
              <a:endParaRPr lang="en-US" sz="2133" i="1" dirty="0">
                <a:latin typeface="UTM Avo" panose="02040603050506020204" pitchFamily="18"/>
                <a:cs typeface="Arial" panose="020B0604020202020204" pitchFamily="34" charset="0"/>
              </a:endParaRPr>
            </a:p>
          </p:txBody>
        </p:sp>
        <p:pic>
          <p:nvPicPr>
            <p:cNvPr id="26" name="Picture 4" descr="Bên trong một hầm khai thác tại mỏ vàng Minh Lương. Ảnh: H.Đ.">
              <a:extLst>
                <a:ext uri="{FF2B5EF4-FFF2-40B4-BE49-F238E27FC236}">
                  <a16:creationId xmlns:a16="http://schemas.microsoft.com/office/drawing/2014/main" id="{264E3CFF-B35C-9D27-DB13-F4B8DDD201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150"/>
            <a:stretch/>
          </p:blipFill>
          <p:spPr bwMode="auto">
            <a:xfrm>
              <a:off x="11830455" y="2089323"/>
              <a:ext cx="5008721" cy="547944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27" name="Picture 6" descr="https://o.remove.bg/downloads/a187776e-7ab0-4a53-b499-fed6c44b8274/image-removebg-preview.png">
            <a:extLst>
              <a:ext uri="{FF2B5EF4-FFF2-40B4-BE49-F238E27FC236}">
                <a16:creationId xmlns:a16="http://schemas.microsoft.com/office/drawing/2014/main" id="{1C2E4D2F-3D00-A054-7495-090407CF9C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66" y="5286627"/>
            <a:ext cx="2146299" cy="214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29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dissolve">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ECB16EC5-239E-6A0A-97E2-29B891B5D28E}"/>
              </a:ext>
            </a:extLst>
          </p:cNvPr>
          <p:cNvPicPr>
            <a:picLocks noChangeAspect="1"/>
          </p:cNvPicPr>
          <p:nvPr/>
        </p:nvPicPr>
        <p:blipFill>
          <a:blip r:embed="rId4"/>
          <a:stretch>
            <a:fillRect/>
          </a:stretch>
        </p:blipFill>
        <p:spPr>
          <a:xfrm>
            <a:off x="4623911" y="3025736"/>
            <a:ext cx="3559592" cy="1969345"/>
          </a:xfrm>
          <a:prstGeom prst="rect">
            <a:avLst/>
          </a:prstGeom>
        </p:spPr>
      </p:pic>
    </p:spTree>
    <p:extLst>
      <p:ext uri="{BB962C8B-B14F-4D97-AF65-F5344CB8AC3E}">
        <p14:creationId xmlns:p14="http://schemas.microsoft.com/office/powerpoint/2010/main" val="4140762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F6AC89-EB51-82BF-17AA-1B0981AAB4F8}"/>
              </a:ext>
            </a:extLst>
          </p:cNvPr>
          <p:cNvSpPr/>
          <p:nvPr/>
        </p:nvSpPr>
        <p:spPr>
          <a:xfrm>
            <a:off x="326065" y="1713699"/>
            <a:ext cx="5486400" cy="304800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0960" tIns="60960" rIns="60960" bIns="60960" rtlCol="0" anchor="ctr"/>
          <a:lstStyle/>
          <a:p>
            <a:pPr algn="just">
              <a:lnSpc>
                <a:spcPct val="150000"/>
              </a:lnSpc>
            </a:pPr>
            <a:r>
              <a:rPr lang="vi-VN" sz="2400">
                <a:solidFill>
                  <a:schemeClr val="tx1"/>
                </a:solidFill>
                <a:latin typeface="UTM Avo" panose="02040603050506020204" pitchFamily="18"/>
              </a:rPr>
              <a:t>Tại sao ở vùng Trung du và miền núi Bắc Bộ lại phát triển các hoạt động sản xuất như làm ruộng bậc thang, xây dựng các công trình thủy điện và khai thác khoáng sản?</a:t>
            </a:r>
            <a:endParaRPr lang="en-US" sz="2400">
              <a:solidFill>
                <a:schemeClr val="tx1"/>
              </a:solidFill>
              <a:latin typeface="UTM Avo" panose="02040603050506020204" pitchFamily="18"/>
            </a:endParaRPr>
          </a:p>
        </p:txBody>
      </p:sp>
      <p:pic>
        <p:nvPicPr>
          <p:cNvPr id="8" name="Picture 7">
            <a:extLst>
              <a:ext uri="{FF2B5EF4-FFF2-40B4-BE49-F238E27FC236}">
                <a16:creationId xmlns:a16="http://schemas.microsoft.com/office/drawing/2014/main" id="{C3316C28-B7EE-64C8-6AC2-252AA6C30F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00092">
            <a:off x="4692063" y="5079897"/>
            <a:ext cx="1458977" cy="724017"/>
          </a:xfrm>
          <a:prstGeom prst="rect">
            <a:avLst/>
          </a:prstGeom>
        </p:spPr>
      </p:pic>
      <p:pic>
        <p:nvPicPr>
          <p:cNvPr id="9" name="Picture 37">
            <a:extLst>
              <a:ext uri="{FF2B5EF4-FFF2-40B4-BE49-F238E27FC236}">
                <a16:creationId xmlns:a16="http://schemas.microsoft.com/office/drawing/2014/main" id="{FA0E4B79-8FCC-9033-5452-A7C125B1706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9590" y="4902853"/>
            <a:ext cx="2389675" cy="1843038"/>
          </a:xfrm>
          <a:prstGeom prst="rect">
            <a:avLst/>
          </a:prstGeom>
        </p:spPr>
      </p:pic>
      <p:sp>
        <p:nvSpPr>
          <p:cNvPr id="10" name="Rectangle 9">
            <a:extLst>
              <a:ext uri="{FF2B5EF4-FFF2-40B4-BE49-F238E27FC236}">
                <a16:creationId xmlns:a16="http://schemas.microsoft.com/office/drawing/2014/main" id="{4996732A-A225-1F04-8E30-230F4E735796}"/>
              </a:ext>
            </a:extLst>
          </p:cNvPr>
          <p:cNvSpPr/>
          <p:nvPr/>
        </p:nvSpPr>
        <p:spPr>
          <a:xfrm>
            <a:off x="6233158" y="2336729"/>
            <a:ext cx="5819254" cy="4445832"/>
          </a:xfrm>
          <a:prstGeom prst="rect">
            <a:avLst/>
          </a:prstGeom>
        </p:spPr>
        <p:txBody>
          <a:bodyPr wrap="square">
            <a:spAutoFit/>
          </a:bodyPr>
          <a:lstStyle/>
          <a:p>
            <a:pPr algn="just">
              <a:lnSpc>
                <a:spcPct val="150000"/>
              </a:lnSpc>
            </a:pPr>
            <a:r>
              <a:rPr lang="vi-VN" sz="2400" dirty="0">
                <a:latin typeface="UTM Avo" panose="02040603050506020204" pitchFamily="18"/>
                <a:cs typeface="Arial" panose="020B0604020202020204" pitchFamily="34" charset="0"/>
              </a:rPr>
              <a:t>Trung du và miền núi Bắc Bộ có</a:t>
            </a:r>
            <a:r>
              <a:rPr lang="en-US" sz="2400" dirty="0">
                <a:latin typeface="UTM Avo" panose="02040603050506020204" pitchFamily="18"/>
                <a:cs typeface="Arial" panose="020B0604020202020204" pitchFamily="34" charset="0"/>
              </a:rPr>
              <a:t>:</a:t>
            </a:r>
            <a:r>
              <a:rPr lang="vi-VN" sz="2400" dirty="0">
                <a:latin typeface="UTM Avo" panose="02040603050506020204" pitchFamily="18"/>
                <a:cs typeface="Arial" panose="020B0604020202020204" pitchFamily="34" charset="0"/>
              </a:rPr>
              <a:t> </a:t>
            </a:r>
            <a:endParaRPr lang="en-US" sz="2400" dirty="0">
              <a:latin typeface="UTM Avo" panose="02040603050506020204" pitchFamily="18"/>
              <a:cs typeface="Arial" panose="020B0604020202020204" pitchFamily="34" charset="0"/>
            </a:endParaRPr>
          </a:p>
          <a:p>
            <a:pPr marL="381019" indent="-381019" algn="just">
              <a:lnSpc>
                <a:spcPct val="150000"/>
              </a:lnSpc>
              <a:buFont typeface="Wingdings" panose="05000000000000000000" pitchFamily="2" charset="2"/>
              <a:buChar char="§"/>
            </a:pPr>
            <a:r>
              <a:rPr lang="en-US" sz="2400" dirty="0" err="1">
                <a:latin typeface="UTM Avo" panose="02040603050506020204" pitchFamily="18"/>
                <a:cs typeface="Arial" panose="020B0604020202020204" pitchFamily="34" charset="0"/>
              </a:rPr>
              <a:t>Đ</a:t>
            </a:r>
            <a:r>
              <a:rPr lang="vi-VN" sz="2400" dirty="0">
                <a:latin typeface="UTM Avo" panose="02040603050506020204" pitchFamily="18"/>
                <a:cs typeface="Arial" panose="020B0604020202020204" pitchFamily="34" charset="0"/>
              </a:rPr>
              <a:t>ịa hình dốc</a:t>
            </a:r>
            <a:r>
              <a:rPr lang="en-US" sz="2400" dirty="0">
                <a:latin typeface="UTM Avo" panose="02040603050506020204" pitchFamily="18"/>
                <a:cs typeface="Arial" panose="020B0604020202020204" pitchFamily="34" charset="0"/>
              </a:rPr>
              <a:t> </a:t>
            </a:r>
            <a:r>
              <a:rPr lang="vi-VN" sz="2400" dirty="0">
                <a:latin typeface="UTM Avo" panose="02040603050506020204" pitchFamily="18"/>
                <a:cs typeface="Arial" panose="020B0604020202020204" pitchFamily="34" charset="0"/>
                <a:sym typeface="Symbol" panose="05050102010706020507" pitchFamily="18" charset="2"/>
              </a:rPr>
              <a:t></a:t>
            </a:r>
            <a:r>
              <a:rPr lang="en-US" sz="2400" dirty="0">
                <a:latin typeface="UTM Avo" panose="02040603050506020204" pitchFamily="18"/>
                <a:cs typeface="Arial" panose="020B0604020202020204" pitchFamily="34" charset="0"/>
                <a:sym typeface="Symbol" panose="05050102010706020507" pitchFamily="18" charset="2"/>
              </a:rPr>
              <a:t> </a:t>
            </a:r>
            <a:r>
              <a:rPr lang="en-US" sz="2400" dirty="0" err="1">
                <a:latin typeface="UTM Avo" panose="02040603050506020204" pitchFamily="18"/>
                <a:cs typeface="Arial" panose="020B0604020202020204" pitchFamily="34" charset="0"/>
                <a:sym typeface="Symbol" panose="05050102010706020507" pitchFamily="18" charset="2"/>
              </a:rPr>
              <a:t>Làm</a:t>
            </a:r>
            <a:r>
              <a:rPr lang="en-US" sz="2400" dirty="0">
                <a:latin typeface="UTM Avo" panose="02040603050506020204" pitchFamily="18"/>
                <a:cs typeface="Arial" panose="020B0604020202020204" pitchFamily="34" charset="0"/>
                <a:sym typeface="Symbol" panose="05050102010706020507" pitchFamily="18" charset="2"/>
              </a:rPr>
              <a:t> </a:t>
            </a:r>
            <a:r>
              <a:rPr lang="en-US" sz="2400" dirty="0" err="1">
                <a:latin typeface="UTM Avo" panose="02040603050506020204" pitchFamily="18"/>
                <a:cs typeface="Arial" panose="020B0604020202020204" pitchFamily="34" charset="0"/>
                <a:sym typeface="Symbol" panose="05050102010706020507" pitchFamily="18" charset="2"/>
              </a:rPr>
              <a:t>ruộng</a:t>
            </a:r>
            <a:r>
              <a:rPr lang="en-US" sz="2400" dirty="0">
                <a:latin typeface="UTM Avo" panose="02040603050506020204" pitchFamily="18"/>
                <a:cs typeface="Arial" panose="020B0604020202020204" pitchFamily="34" charset="0"/>
                <a:sym typeface="Symbol" panose="05050102010706020507" pitchFamily="18" charset="2"/>
              </a:rPr>
              <a:t> </a:t>
            </a:r>
            <a:r>
              <a:rPr lang="en-US" sz="2400" dirty="0" err="1">
                <a:latin typeface="UTM Avo" panose="02040603050506020204" pitchFamily="18"/>
                <a:cs typeface="Arial" panose="020B0604020202020204" pitchFamily="34" charset="0"/>
                <a:sym typeface="Symbol" panose="05050102010706020507" pitchFamily="18" charset="2"/>
              </a:rPr>
              <a:t>bậc</a:t>
            </a:r>
            <a:r>
              <a:rPr lang="en-US" sz="2400" dirty="0">
                <a:latin typeface="UTM Avo" panose="02040603050506020204" pitchFamily="18"/>
                <a:cs typeface="Arial" panose="020B0604020202020204" pitchFamily="34" charset="0"/>
                <a:sym typeface="Symbol" panose="05050102010706020507" pitchFamily="18" charset="2"/>
              </a:rPr>
              <a:t> thang.</a:t>
            </a:r>
            <a:endParaRPr lang="en-US" sz="2400" dirty="0">
              <a:latin typeface="UTM Avo" panose="02040603050506020204" pitchFamily="18"/>
              <a:cs typeface="Arial" panose="020B0604020202020204" pitchFamily="34" charset="0"/>
            </a:endParaRPr>
          </a:p>
          <a:p>
            <a:pPr marL="381019" indent="-381019" algn="just">
              <a:lnSpc>
                <a:spcPct val="150000"/>
              </a:lnSpc>
              <a:buFont typeface="Wingdings" panose="05000000000000000000" pitchFamily="2" charset="2"/>
              <a:buChar char="§"/>
            </a:pPr>
            <a:r>
              <a:rPr lang="en-US" sz="2400" dirty="0">
                <a:latin typeface="UTM Avo" panose="02040603050506020204" pitchFamily="18"/>
                <a:cs typeface="Arial" panose="020B0604020202020204" pitchFamily="34" charset="0"/>
              </a:rPr>
              <a:t>S</a:t>
            </a:r>
            <a:r>
              <a:rPr lang="vi-VN" sz="2400" dirty="0">
                <a:latin typeface="UTM Avo" panose="02040603050506020204" pitchFamily="18"/>
                <a:cs typeface="Arial" panose="020B0604020202020204" pitchFamily="34" charset="0"/>
              </a:rPr>
              <a:t>ông dốc và nhiều nước</a:t>
            </a:r>
            <a:r>
              <a:rPr lang="en-US" sz="2400" dirty="0">
                <a:latin typeface="UTM Avo" panose="02040603050506020204" pitchFamily="18"/>
                <a:cs typeface="Arial" panose="020B0604020202020204" pitchFamily="34" charset="0"/>
              </a:rPr>
              <a:t> </a:t>
            </a:r>
            <a:r>
              <a:rPr lang="vi-VN" sz="2400" dirty="0">
                <a:latin typeface="UTM Avo" panose="02040603050506020204" pitchFamily="18"/>
                <a:cs typeface="Arial" panose="020B0604020202020204" pitchFamily="34" charset="0"/>
                <a:sym typeface="Symbol" panose="05050102010706020507" pitchFamily="18" charset="2"/>
              </a:rPr>
              <a:t></a:t>
            </a:r>
            <a:r>
              <a:rPr lang="en-US" sz="2400" dirty="0">
                <a:latin typeface="UTM Avo" panose="02040603050506020204" pitchFamily="18"/>
                <a:cs typeface="Arial" panose="020B0604020202020204" pitchFamily="34" charset="0"/>
                <a:sym typeface="Symbol" panose="05050102010706020507" pitchFamily="18" charset="2"/>
              </a:rPr>
              <a:t> </a:t>
            </a:r>
            <a:r>
              <a:rPr lang="en-US" sz="2400" dirty="0" err="1">
                <a:latin typeface="UTM Avo" panose="02040603050506020204" pitchFamily="18"/>
                <a:cs typeface="Arial" panose="020B0604020202020204" pitchFamily="34" charset="0"/>
                <a:sym typeface="Symbol" panose="05050102010706020507" pitchFamily="18" charset="2"/>
              </a:rPr>
              <a:t>Xây</a:t>
            </a:r>
            <a:r>
              <a:rPr lang="en-US" sz="2400" dirty="0">
                <a:latin typeface="UTM Avo" panose="02040603050506020204" pitchFamily="18"/>
                <a:cs typeface="Arial" panose="020B0604020202020204" pitchFamily="34" charset="0"/>
                <a:sym typeface="Symbol" panose="05050102010706020507" pitchFamily="18" charset="2"/>
              </a:rPr>
              <a:t> </a:t>
            </a:r>
            <a:r>
              <a:rPr lang="en-US" sz="2400" dirty="0" err="1">
                <a:latin typeface="UTM Avo" panose="02040603050506020204" pitchFamily="18"/>
                <a:cs typeface="Arial" panose="020B0604020202020204" pitchFamily="34" charset="0"/>
                <a:sym typeface="Symbol" panose="05050102010706020507" pitchFamily="18" charset="2"/>
              </a:rPr>
              <a:t>dựng</a:t>
            </a:r>
            <a:r>
              <a:rPr lang="en-US" sz="2400" dirty="0">
                <a:latin typeface="UTM Avo" panose="02040603050506020204" pitchFamily="18"/>
                <a:cs typeface="Arial" panose="020B0604020202020204" pitchFamily="34" charset="0"/>
                <a:sym typeface="Symbol" panose="05050102010706020507" pitchFamily="18" charset="2"/>
              </a:rPr>
              <a:t> </a:t>
            </a:r>
            <a:r>
              <a:rPr lang="en-US" sz="2400" dirty="0" err="1">
                <a:latin typeface="UTM Avo" panose="02040603050506020204" pitchFamily="18"/>
                <a:cs typeface="Arial" panose="020B0604020202020204" pitchFamily="34" charset="0"/>
                <a:sym typeface="Symbol" panose="05050102010706020507" pitchFamily="18" charset="2"/>
              </a:rPr>
              <a:t>các</a:t>
            </a:r>
            <a:r>
              <a:rPr lang="en-US" sz="2400" dirty="0">
                <a:latin typeface="UTM Avo" panose="02040603050506020204" pitchFamily="18"/>
                <a:cs typeface="Arial" panose="020B0604020202020204" pitchFamily="34" charset="0"/>
                <a:sym typeface="Symbol" panose="05050102010706020507" pitchFamily="18" charset="2"/>
              </a:rPr>
              <a:t> </a:t>
            </a:r>
            <a:r>
              <a:rPr lang="en-US" sz="2400" dirty="0" err="1">
                <a:latin typeface="UTM Avo" panose="02040603050506020204" pitchFamily="18"/>
                <a:cs typeface="Arial" panose="020B0604020202020204" pitchFamily="34" charset="0"/>
                <a:sym typeface="Symbol" panose="05050102010706020507" pitchFamily="18" charset="2"/>
              </a:rPr>
              <a:t>công</a:t>
            </a:r>
            <a:r>
              <a:rPr lang="en-US" sz="2400" dirty="0">
                <a:latin typeface="UTM Avo" panose="02040603050506020204" pitchFamily="18"/>
                <a:cs typeface="Arial" panose="020B0604020202020204" pitchFamily="34" charset="0"/>
                <a:sym typeface="Symbol" panose="05050102010706020507" pitchFamily="18" charset="2"/>
              </a:rPr>
              <a:t> </a:t>
            </a:r>
            <a:r>
              <a:rPr lang="en-US" sz="2400" dirty="0" err="1">
                <a:latin typeface="UTM Avo" panose="02040603050506020204" pitchFamily="18"/>
                <a:cs typeface="Arial" panose="020B0604020202020204" pitchFamily="34" charset="0"/>
                <a:sym typeface="Symbol" panose="05050102010706020507" pitchFamily="18" charset="2"/>
              </a:rPr>
              <a:t>trình</a:t>
            </a:r>
            <a:r>
              <a:rPr lang="en-US" sz="2400" dirty="0">
                <a:latin typeface="UTM Avo" panose="02040603050506020204" pitchFamily="18"/>
                <a:cs typeface="Arial" panose="020B0604020202020204" pitchFamily="34" charset="0"/>
                <a:sym typeface="Symbol" panose="05050102010706020507" pitchFamily="18" charset="2"/>
              </a:rPr>
              <a:t> </a:t>
            </a:r>
            <a:r>
              <a:rPr lang="en-US" sz="2400" dirty="0" err="1">
                <a:latin typeface="UTM Avo" panose="02040603050506020204" pitchFamily="18"/>
                <a:cs typeface="Arial" panose="020B0604020202020204" pitchFamily="34" charset="0"/>
                <a:sym typeface="Symbol" panose="05050102010706020507" pitchFamily="18" charset="2"/>
              </a:rPr>
              <a:t>thuỷ</a:t>
            </a:r>
            <a:r>
              <a:rPr lang="en-US" sz="2400" dirty="0">
                <a:latin typeface="UTM Avo" panose="02040603050506020204" pitchFamily="18"/>
                <a:cs typeface="Arial" panose="020B0604020202020204" pitchFamily="34" charset="0"/>
                <a:sym typeface="Symbol" panose="05050102010706020507" pitchFamily="18" charset="2"/>
              </a:rPr>
              <a:t> </a:t>
            </a:r>
            <a:r>
              <a:rPr lang="en-US" sz="2400" dirty="0" err="1">
                <a:latin typeface="UTM Avo" panose="02040603050506020204" pitchFamily="18"/>
                <a:cs typeface="Arial" panose="020B0604020202020204" pitchFamily="34" charset="0"/>
                <a:sym typeface="Symbol" panose="05050102010706020507" pitchFamily="18" charset="2"/>
              </a:rPr>
              <a:t>điện</a:t>
            </a:r>
            <a:r>
              <a:rPr lang="en-US" sz="2400" dirty="0">
                <a:latin typeface="UTM Avo" panose="02040603050506020204" pitchFamily="18"/>
                <a:cs typeface="Arial" panose="020B0604020202020204" pitchFamily="34" charset="0"/>
                <a:sym typeface="Symbol" panose="05050102010706020507" pitchFamily="18" charset="2"/>
              </a:rPr>
              <a:t>.</a:t>
            </a:r>
            <a:endParaRPr lang="en-US" sz="2400" dirty="0">
              <a:latin typeface="UTM Avo" panose="02040603050506020204" pitchFamily="18"/>
              <a:cs typeface="Arial" panose="020B0604020202020204" pitchFamily="34" charset="0"/>
            </a:endParaRPr>
          </a:p>
          <a:p>
            <a:pPr marL="381019" indent="-381019" algn="just">
              <a:lnSpc>
                <a:spcPct val="150000"/>
              </a:lnSpc>
              <a:buFont typeface="Wingdings" panose="05000000000000000000" pitchFamily="2" charset="2"/>
              <a:buChar char="§"/>
            </a:pPr>
            <a:r>
              <a:rPr lang="en-US" sz="2400" dirty="0">
                <a:latin typeface="UTM Avo" panose="02040603050506020204" pitchFamily="18"/>
                <a:cs typeface="Arial" panose="020B0604020202020204" pitchFamily="34" charset="0"/>
              </a:rPr>
              <a:t>L</a:t>
            </a:r>
            <a:r>
              <a:rPr lang="vi-VN" sz="2400" dirty="0">
                <a:latin typeface="UTM Avo" panose="02040603050506020204" pitchFamily="18"/>
                <a:cs typeface="Arial" panose="020B0604020202020204" pitchFamily="34" charset="0"/>
              </a:rPr>
              <a:t>à nơi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tập</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trung</a:t>
            </a:r>
            <a:r>
              <a:rPr lang="en-US" sz="2400" dirty="0">
                <a:latin typeface="UTM Avo" panose="02040603050506020204" pitchFamily="18"/>
                <a:cs typeface="Arial" panose="020B0604020202020204" pitchFamily="34" charset="0"/>
              </a:rPr>
              <a:t> </a:t>
            </a:r>
            <a:r>
              <a:rPr lang="vi-VN" sz="2400" dirty="0">
                <a:latin typeface="UTM Avo" panose="02040603050506020204" pitchFamily="18"/>
                <a:cs typeface="Arial" panose="020B0604020202020204" pitchFamily="34" charset="0"/>
              </a:rPr>
              <a:t>nhiều khoáng sản nhất </a:t>
            </a:r>
            <a:r>
              <a:rPr lang="en-US" sz="2400" dirty="0" err="1">
                <a:latin typeface="UTM Avo" panose="02040603050506020204" pitchFamily="18"/>
                <a:cs typeface="Arial" panose="020B0604020202020204" pitchFamily="34" charset="0"/>
              </a:rPr>
              <a:t>trên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cả</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nước</a:t>
            </a:r>
            <a:r>
              <a:rPr lang="en-US" sz="2400" dirty="0">
                <a:latin typeface="UTM Avo" panose="02040603050506020204" pitchFamily="18"/>
                <a:cs typeface="Arial" panose="020B0604020202020204" pitchFamily="34" charset="0"/>
              </a:rPr>
              <a:t> </a:t>
            </a:r>
            <a:r>
              <a:rPr lang="vi-VN" sz="2400" dirty="0">
                <a:latin typeface="UTM Avo" panose="02040603050506020204" pitchFamily="18"/>
                <a:cs typeface="Arial" panose="020B0604020202020204" pitchFamily="34" charset="0"/>
                <a:sym typeface="Symbol" panose="05050102010706020507" pitchFamily="18" charset="2"/>
              </a:rPr>
              <a:t></a:t>
            </a:r>
            <a:r>
              <a:rPr lang="en-US" sz="2400" dirty="0">
                <a:latin typeface="UTM Avo" panose="02040603050506020204" pitchFamily="18"/>
                <a:cs typeface="Arial" panose="020B0604020202020204" pitchFamily="34" charset="0"/>
                <a:sym typeface="Symbol" panose="05050102010706020507" pitchFamily="18" charset="2"/>
              </a:rPr>
              <a:t> </a:t>
            </a:r>
            <a:r>
              <a:rPr lang="en-US" sz="2400" dirty="0" err="1">
                <a:latin typeface="UTM Avo" panose="02040603050506020204" pitchFamily="18"/>
                <a:cs typeface="Arial" panose="020B0604020202020204" pitchFamily="34" charset="0"/>
                <a:sym typeface="Symbol" panose="05050102010706020507" pitchFamily="18" charset="2"/>
              </a:rPr>
              <a:t>Khai</a:t>
            </a:r>
            <a:r>
              <a:rPr lang="en-US" sz="2400" dirty="0">
                <a:latin typeface="UTM Avo" panose="02040603050506020204" pitchFamily="18"/>
                <a:cs typeface="Arial" panose="020B0604020202020204" pitchFamily="34" charset="0"/>
                <a:sym typeface="Symbol" panose="05050102010706020507" pitchFamily="18" charset="2"/>
              </a:rPr>
              <a:t> </a:t>
            </a:r>
            <a:r>
              <a:rPr lang="en-US" sz="2400" dirty="0" err="1">
                <a:latin typeface="UTM Avo" panose="02040603050506020204" pitchFamily="18"/>
                <a:cs typeface="Arial" panose="020B0604020202020204" pitchFamily="34" charset="0"/>
                <a:sym typeface="Symbol" panose="05050102010706020507" pitchFamily="18" charset="2"/>
              </a:rPr>
              <a:t>thác</a:t>
            </a:r>
            <a:r>
              <a:rPr lang="en-US" sz="2400" dirty="0">
                <a:latin typeface="UTM Avo" panose="02040603050506020204" pitchFamily="18"/>
                <a:cs typeface="Arial" panose="020B0604020202020204" pitchFamily="34" charset="0"/>
                <a:sym typeface="Symbol" panose="05050102010706020507" pitchFamily="18" charset="2"/>
              </a:rPr>
              <a:t> </a:t>
            </a:r>
            <a:r>
              <a:rPr lang="en-US" sz="2400" dirty="0" err="1">
                <a:latin typeface="UTM Avo" panose="02040603050506020204" pitchFamily="18"/>
                <a:cs typeface="Arial" panose="020B0604020202020204" pitchFamily="34" charset="0"/>
                <a:sym typeface="Symbol" panose="05050102010706020507" pitchFamily="18" charset="2"/>
              </a:rPr>
              <a:t>khoáng</a:t>
            </a:r>
            <a:r>
              <a:rPr lang="en-US" sz="2400" dirty="0">
                <a:latin typeface="UTM Avo" panose="02040603050506020204" pitchFamily="18"/>
                <a:cs typeface="Arial" panose="020B0604020202020204" pitchFamily="34" charset="0"/>
                <a:sym typeface="Symbol" panose="05050102010706020507" pitchFamily="18" charset="2"/>
              </a:rPr>
              <a:t> </a:t>
            </a:r>
            <a:r>
              <a:rPr lang="en-US" sz="2400" dirty="0" err="1">
                <a:latin typeface="UTM Avo" panose="02040603050506020204" pitchFamily="18"/>
                <a:cs typeface="Arial" panose="020B0604020202020204" pitchFamily="34" charset="0"/>
                <a:sym typeface="Symbol" panose="05050102010706020507" pitchFamily="18" charset="2"/>
              </a:rPr>
              <a:t>sản</a:t>
            </a:r>
            <a:r>
              <a:rPr lang="en-US" sz="2400" dirty="0">
                <a:latin typeface="UTM Avo" panose="02040603050506020204" pitchFamily="18"/>
                <a:cs typeface="Arial" panose="020B0604020202020204" pitchFamily="34" charset="0"/>
                <a:sym typeface="Symbol" panose="05050102010706020507" pitchFamily="18" charset="2"/>
              </a:rPr>
              <a:t>.</a:t>
            </a:r>
            <a:endParaRPr lang="vi-VN" sz="2400" dirty="0">
              <a:latin typeface="UTM Avo" panose="02040603050506020204" pitchFamily="18"/>
              <a:ea typeface="Malgun Gothic" panose="020B0503020000020004" pitchFamily="34" charset="-127"/>
              <a:cs typeface="Arial" panose="020B0604020202020204" pitchFamily="34" charset="0"/>
            </a:endParaRPr>
          </a:p>
        </p:txBody>
      </p:sp>
    </p:spTree>
    <p:extLst>
      <p:ext uri="{BB962C8B-B14F-4D97-AF65-F5344CB8AC3E}">
        <p14:creationId xmlns:p14="http://schemas.microsoft.com/office/powerpoint/2010/main" val="9421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21" dur="500"/>
                                        <p:tgtEl>
                                          <p:spTgt spid="10">
                                            <p:txEl>
                                              <p:pRg st="1" end="1"/>
                                            </p:txEl>
                                          </p:spTgt>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25" dur="500"/>
                                        <p:tgtEl>
                                          <p:spTgt spid="10">
                                            <p:txEl>
                                              <p:pRg st="2" end="2"/>
                                            </p:txEl>
                                          </p:spTgt>
                                        </p:tgtEl>
                                      </p:cBhvr>
                                    </p:animEffect>
                                  </p:childTnLst>
                                </p:cTn>
                              </p:par>
                            </p:childTnLst>
                          </p:cTn>
                        </p:par>
                        <p:par>
                          <p:cTn id="26" fill="hold">
                            <p:stCondLst>
                              <p:cond delay="1500"/>
                            </p:stCondLst>
                            <p:childTnLst>
                              <p:par>
                                <p:cTn id="27" presetID="14" presetClass="entr" presetSubtype="10" fill="hold" nodeType="after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29"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1F156869-ACD3-5D7C-D70C-4FEA68F658A2}"/>
              </a:ext>
            </a:extLst>
          </p:cNvPr>
          <p:cNvPicPr>
            <a:picLocks noChangeAspect="1"/>
          </p:cNvPicPr>
          <p:nvPr/>
        </p:nvPicPr>
        <p:blipFill>
          <a:blip r:embed="rId4"/>
          <a:stretch>
            <a:fillRect/>
          </a:stretch>
        </p:blipFill>
        <p:spPr>
          <a:xfrm>
            <a:off x="4623911" y="3025736"/>
            <a:ext cx="3559592" cy="1969345"/>
          </a:xfrm>
          <a:prstGeom prst="rect">
            <a:avLst/>
          </a:prstGeom>
        </p:spPr>
      </p:pic>
    </p:spTree>
    <p:extLst>
      <p:ext uri="{BB962C8B-B14F-4D97-AF65-F5344CB8AC3E}">
        <p14:creationId xmlns:p14="http://schemas.microsoft.com/office/powerpoint/2010/main" val="154150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C95E09FF-3081-B3DF-48FD-D2C44C27057A}"/>
              </a:ext>
            </a:extLst>
          </p:cNvPr>
          <p:cNvGrpSpPr/>
          <p:nvPr/>
        </p:nvGrpSpPr>
        <p:grpSpPr>
          <a:xfrm>
            <a:off x="83123" y="1767643"/>
            <a:ext cx="11125668" cy="4756725"/>
            <a:chOff x="-2" y="0"/>
            <a:chExt cx="21820286" cy="9636381"/>
          </a:xfrm>
        </p:grpSpPr>
        <p:sp>
          <p:nvSpPr>
            <p:cNvPr id="3" name="Freeform 3">
              <a:extLst>
                <a:ext uri="{FF2B5EF4-FFF2-40B4-BE49-F238E27FC236}">
                  <a16:creationId xmlns:a16="http://schemas.microsoft.com/office/drawing/2014/main" id="{903FD205-C682-036F-DCDB-919FECD7409C}"/>
                </a:ext>
              </a:extLst>
            </p:cNvPr>
            <p:cNvSpPr/>
            <p:nvPr/>
          </p:nvSpPr>
          <p:spPr>
            <a:xfrm>
              <a:off x="-2" y="0"/>
              <a:ext cx="21820286" cy="9636381"/>
            </a:xfrm>
            <a:custGeom>
              <a:avLst/>
              <a:gdLst/>
              <a:ahLst/>
              <a:cxnLst/>
              <a:rect l="l" t="t" r="r" b="b"/>
              <a:pathLst>
                <a:path w="21820286" h="11098023">
                  <a:moveTo>
                    <a:pt x="21313847" y="11081104"/>
                  </a:moveTo>
                  <a:cubicBezTo>
                    <a:pt x="21313847" y="11081104"/>
                    <a:pt x="21076851" y="11071134"/>
                    <a:pt x="20714712" y="11084578"/>
                  </a:cubicBezTo>
                  <a:cubicBezTo>
                    <a:pt x="20352574" y="11098023"/>
                    <a:pt x="490924" y="11098023"/>
                    <a:pt x="490924" y="11098023"/>
                  </a:cubicBezTo>
                  <a:cubicBezTo>
                    <a:pt x="245502" y="11098023"/>
                    <a:pt x="32509" y="11000755"/>
                    <a:pt x="31032" y="10840641"/>
                  </a:cubicBezTo>
                  <a:cubicBezTo>
                    <a:pt x="31032" y="10840641"/>
                    <a:pt x="0" y="7827825"/>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21267298" y="0"/>
                    <a:pt x="21267298" y="0"/>
                  </a:cubicBezTo>
                  <a:cubicBezTo>
                    <a:pt x="21579199" y="0"/>
                    <a:pt x="21812628" y="101069"/>
                    <a:pt x="21804769" y="303616"/>
                  </a:cubicBezTo>
                  <a:cubicBezTo>
                    <a:pt x="21804769" y="303616"/>
                    <a:pt x="21802774" y="7185314"/>
                    <a:pt x="21811530" y="10141054"/>
                  </a:cubicBezTo>
                  <a:cubicBezTo>
                    <a:pt x="21820286" y="10434355"/>
                    <a:pt x="21773737" y="10767426"/>
                    <a:pt x="21773737" y="10767426"/>
                  </a:cubicBezTo>
                  <a:cubicBezTo>
                    <a:pt x="21770773" y="10947452"/>
                    <a:pt x="21559270" y="11081104"/>
                    <a:pt x="21313847" y="11081104"/>
                  </a:cubicBezTo>
                  <a:close/>
                </a:path>
              </a:pathLst>
            </a:custGeom>
            <a:solidFill>
              <a:srgbClr val="FFF8E2"/>
            </a:solidFill>
          </p:spPr>
          <p:txBody>
            <a:bodyPr/>
            <a:lstStyle/>
            <a:p>
              <a:endParaRPr lang="en-US" sz="800">
                <a:latin typeface="UTM Avo" panose="02040603050506020204" pitchFamily="18"/>
              </a:endParaRPr>
            </a:p>
          </p:txBody>
        </p:sp>
      </p:grpSp>
      <p:pic>
        <p:nvPicPr>
          <p:cNvPr id="4" name="Picture 16">
            <a:extLst>
              <a:ext uri="{FF2B5EF4-FFF2-40B4-BE49-F238E27FC236}">
                <a16:creationId xmlns:a16="http://schemas.microsoft.com/office/drawing/2014/main" id="{805E7A4C-6A8B-7AEA-7576-A9CE61CC3F5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18756" y="6356074"/>
            <a:ext cx="1405707" cy="237692"/>
          </a:xfrm>
          <a:prstGeom prst="rect">
            <a:avLst/>
          </a:prstGeom>
        </p:spPr>
      </p:pic>
      <p:sp>
        <p:nvSpPr>
          <p:cNvPr id="5" name="TextBox 4">
            <a:extLst>
              <a:ext uri="{FF2B5EF4-FFF2-40B4-BE49-F238E27FC236}">
                <a16:creationId xmlns:a16="http://schemas.microsoft.com/office/drawing/2014/main" id="{CD03E5C7-4057-F50A-1D4A-55C7FFB7FCE3}"/>
              </a:ext>
            </a:extLst>
          </p:cNvPr>
          <p:cNvSpPr txBox="1"/>
          <p:nvPr/>
        </p:nvSpPr>
        <p:spPr>
          <a:xfrm>
            <a:off x="493128" y="2296268"/>
            <a:ext cx="10305657" cy="3891835"/>
          </a:xfrm>
          <a:prstGeom prst="rect">
            <a:avLst/>
          </a:prstGeom>
          <a:noFill/>
        </p:spPr>
        <p:txBody>
          <a:bodyPr wrap="square" rtlCol="0">
            <a:spAutoFit/>
          </a:bodyPr>
          <a:lstStyle/>
          <a:p>
            <a:pPr marL="342917" indent="-342917" algn="just">
              <a:lnSpc>
                <a:spcPct val="150000"/>
              </a:lnSpc>
              <a:buAutoNum type="arabicPeriod"/>
            </a:pPr>
            <a:r>
              <a:rPr lang="vi-VN" sz="2400" dirty="0">
                <a:latin typeface="UTM Avo" panose="02040603050506020204" pitchFamily="18"/>
                <a:cs typeface="Arial" panose="020B0604020202020204" pitchFamily="34" charset="0"/>
              </a:rPr>
              <a:t>Trình bày đặc điểm phân bố dân cư ở vùng Trung du và miền núi Bắc Bộ. Nêu một số nguyên nhân của sự phân bố đó. Trình bày đặc điểm phân bố dân cư ở vùng Trung du và miền núi Bắc Bộ. Nêu một số nguyên nhân của sự phân bố đó.</a:t>
            </a:r>
            <a:endParaRPr lang="en-US" sz="2400" dirty="0">
              <a:latin typeface="UTM Avo" panose="02040603050506020204" pitchFamily="18"/>
              <a:cs typeface="Arial" panose="020B0604020202020204" pitchFamily="34" charset="0"/>
            </a:endParaRPr>
          </a:p>
          <a:p>
            <a:pPr marL="342917" indent="-342917" algn="just">
              <a:lnSpc>
                <a:spcPct val="150000"/>
              </a:lnSpc>
              <a:buAutoNum type="arabicPeriod"/>
            </a:pPr>
            <a:r>
              <a:rPr lang="vi-VN" sz="2400" dirty="0">
                <a:latin typeface="UTM Avo" panose="02040603050506020204" pitchFamily="18"/>
              </a:rPr>
              <a:t>Tại sao ở vùng Trung du và miền núi Bắc Bộ lại phát triển các hoạt động sản xuất như: làm ruộng bậc thang, xây dựng các công trình thuỷ điện, khai thác khoáng sản?</a:t>
            </a:r>
            <a:endParaRPr lang="en-US" sz="2400" dirty="0">
              <a:latin typeface="UTM Avo" panose="02040603050506020204" pitchFamily="18"/>
            </a:endParaRPr>
          </a:p>
        </p:txBody>
      </p:sp>
      <p:pic>
        <p:nvPicPr>
          <p:cNvPr id="6" name="Picture 15">
            <a:extLst>
              <a:ext uri="{FF2B5EF4-FFF2-40B4-BE49-F238E27FC236}">
                <a16:creationId xmlns:a16="http://schemas.microsoft.com/office/drawing/2014/main" id="{608C7956-F19E-CB43-85EF-84F2463BF7D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69459" y="1617049"/>
            <a:ext cx="545669" cy="608759"/>
          </a:xfrm>
          <a:prstGeom prst="rect">
            <a:avLst/>
          </a:prstGeom>
        </p:spPr>
      </p:pic>
      <p:pic>
        <p:nvPicPr>
          <p:cNvPr id="8" name="Picture 11">
            <a:extLst>
              <a:ext uri="{FF2B5EF4-FFF2-40B4-BE49-F238E27FC236}">
                <a16:creationId xmlns:a16="http://schemas.microsoft.com/office/drawing/2014/main" id="{9DEF1C4C-6646-0318-12F1-7510261B926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167705" y="6121811"/>
            <a:ext cx="631079" cy="605837"/>
          </a:xfrm>
          <a:prstGeom prst="rect">
            <a:avLst/>
          </a:prstGeom>
        </p:spPr>
      </p:pic>
      <p:pic>
        <p:nvPicPr>
          <p:cNvPr id="9" name="Picture 11">
            <a:extLst>
              <a:ext uri="{FF2B5EF4-FFF2-40B4-BE49-F238E27FC236}">
                <a16:creationId xmlns:a16="http://schemas.microsoft.com/office/drawing/2014/main" id="{503BE18C-EFD9-2CEE-5D23-46EE9A91CA4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095931" y="1990219"/>
            <a:ext cx="1405707" cy="237692"/>
          </a:xfrm>
          <a:prstGeom prst="rect">
            <a:avLst/>
          </a:prstGeom>
        </p:spPr>
      </p:pic>
      <p:pic>
        <p:nvPicPr>
          <p:cNvPr id="10" name="Picture 17">
            <a:extLst>
              <a:ext uri="{FF2B5EF4-FFF2-40B4-BE49-F238E27FC236}">
                <a16:creationId xmlns:a16="http://schemas.microsoft.com/office/drawing/2014/main" id="{7CF79BA1-0E4E-C1AC-5B35-CEA715F2F29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418757" y="1767643"/>
            <a:ext cx="837513" cy="5322780"/>
          </a:xfrm>
          <a:prstGeom prst="rect">
            <a:avLst/>
          </a:prstGeom>
        </p:spPr>
      </p:pic>
    </p:spTree>
    <p:extLst>
      <p:ext uri="{BB962C8B-B14F-4D97-AF65-F5344CB8AC3E}">
        <p14:creationId xmlns:p14="http://schemas.microsoft.com/office/powerpoint/2010/main" val="173891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C95E09FF-3081-B3DF-48FD-D2C44C27057A}"/>
              </a:ext>
            </a:extLst>
          </p:cNvPr>
          <p:cNvGrpSpPr/>
          <p:nvPr/>
        </p:nvGrpSpPr>
        <p:grpSpPr>
          <a:xfrm>
            <a:off x="83122" y="1767643"/>
            <a:ext cx="11830971" cy="4922774"/>
            <a:chOff x="-4" y="0"/>
            <a:chExt cx="23203566" cy="9972770"/>
          </a:xfrm>
        </p:grpSpPr>
        <p:sp>
          <p:nvSpPr>
            <p:cNvPr id="3" name="Freeform 3">
              <a:extLst>
                <a:ext uri="{FF2B5EF4-FFF2-40B4-BE49-F238E27FC236}">
                  <a16:creationId xmlns:a16="http://schemas.microsoft.com/office/drawing/2014/main" id="{903FD205-C682-036F-DCDB-919FECD7409C}"/>
                </a:ext>
              </a:extLst>
            </p:cNvPr>
            <p:cNvSpPr/>
            <p:nvPr/>
          </p:nvSpPr>
          <p:spPr>
            <a:xfrm>
              <a:off x="-4" y="0"/>
              <a:ext cx="23203566" cy="9972770"/>
            </a:xfrm>
            <a:custGeom>
              <a:avLst/>
              <a:gdLst/>
              <a:ahLst/>
              <a:cxnLst/>
              <a:rect l="l" t="t" r="r" b="b"/>
              <a:pathLst>
                <a:path w="21820286" h="11098023">
                  <a:moveTo>
                    <a:pt x="21313847" y="11081104"/>
                  </a:moveTo>
                  <a:cubicBezTo>
                    <a:pt x="21313847" y="11081104"/>
                    <a:pt x="21076851" y="11071134"/>
                    <a:pt x="20714712" y="11084578"/>
                  </a:cubicBezTo>
                  <a:cubicBezTo>
                    <a:pt x="20352574" y="11098023"/>
                    <a:pt x="490924" y="11098023"/>
                    <a:pt x="490924" y="11098023"/>
                  </a:cubicBezTo>
                  <a:cubicBezTo>
                    <a:pt x="245502" y="11098023"/>
                    <a:pt x="32509" y="11000755"/>
                    <a:pt x="31032" y="10840641"/>
                  </a:cubicBezTo>
                  <a:cubicBezTo>
                    <a:pt x="31032" y="10840641"/>
                    <a:pt x="0" y="7827825"/>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21267298" y="0"/>
                    <a:pt x="21267298" y="0"/>
                  </a:cubicBezTo>
                  <a:cubicBezTo>
                    <a:pt x="21579199" y="0"/>
                    <a:pt x="21812628" y="101069"/>
                    <a:pt x="21804769" y="303616"/>
                  </a:cubicBezTo>
                  <a:cubicBezTo>
                    <a:pt x="21804769" y="303616"/>
                    <a:pt x="21802774" y="7185314"/>
                    <a:pt x="21811530" y="10141054"/>
                  </a:cubicBezTo>
                  <a:cubicBezTo>
                    <a:pt x="21820286" y="10434355"/>
                    <a:pt x="21773737" y="10767426"/>
                    <a:pt x="21773737" y="10767426"/>
                  </a:cubicBezTo>
                  <a:cubicBezTo>
                    <a:pt x="21770773" y="10947452"/>
                    <a:pt x="21559270" y="11081104"/>
                    <a:pt x="21313847" y="11081104"/>
                  </a:cubicBezTo>
                  <a:close/>
                </a:path>
              </a:pathLst>
            </a:custGeom>
            <a:solidFill>
              <a:srgbClr val="FFF8E2"/>
            </a:solidFill>
          </p:spPr>
          <p:txBody>
            <a:bodyPr/>
            <a:lstStyle/>
            <a:p>
              <a:endParaRPr lang="en-US" sz="800" dirty="0">
                <a:latin typeface="UTM Avo" panose="02040603050506020204" pitchFamily="18"/>
              </a:endParaRPr>
            </a:p>
          </p:txBody>
        </p:sp>
      </p:grpSp>
      <p:pic>
        <p:nvPicPr>
          <p:cNvPr id="6" name="Picture 15">
            <a:extLst>
              <a:ext uri="{FF2B5EF4-FFF2-40B4-BE49-F238E27FC236}">
                <a16:creationId xmlns:a16="http://schemas.microsoft.com/office/drawing/2014/main" id="{608C7956-F19E-CB43-85EF-84F2463BF7D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646331" y="5807558"/>
            <a:ext cx="545669" cy="608759"/>
          </a:xfrm>
          <a:prstGeom prst="rect">
            <a:avLst/>
          </a:prstGeom>
        </p:spPr>
      </p:pic>
      <p:pic>
        <p:nvPicPr>
          <p:cNvPr id="9" name="Picture 11">
            <a:extLst>
              <a:ext uri="{FF2B5EF4-FFF2-40B4-BE49-F238E27FC236}">
                <a16:creationId xmlns:a16="http://schemas.microsoft.com/office/drawing/2014/main" id="{503BE18C-EFD9-2CEE-5D23-46EE9A91CA4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095931" y="1990219"/>
            <a:ext cx="1405707" cy="237692"/>
          </a:xfrm>
          <a:prstGeom prst="rect">
            <a:avLst/>
          </a:prstGeom>
        </p:spPr>
      </p:pic>
      <p:pic>
        <p:nvPicPr>
          <p:cNvPr id="10" name="Picture 17">
            <a:extLst>
              <a:ext uri="{FF2B5EF4-FFF2-40B4-BE49-F238E27FC236}">
                <a16:creationId xmlns:a16="http://schemas.microsoft.com/office/drawing/2014/main" id="{7CF79BA1-0E4E-C1AC-5B35-CEA715F2F29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418757" y="1767643"/>
            <a:ext cx="837513" cy="5322780"/>
          </a:xfrm>
          <a:prstGeom prst="rect">
            <a:avLst/>
          </a:prstGeom>
        </p:spPr>
      </p:pic>
      <p:sp>
        <p:nvSpPr>
          <p:cNvPr id="7" name="TextBox 6">
            <a:extLst>
              <a:ext uri="{FF2B5EF4-FFF2-40B4-BE49-F238E27FC236}">
                <a16:creationId xmlns:a16="http://schemas.microsoft.com/office/drawing/2014/main" id="{F36F5276-3993-2EC7-DC76-D5905D17AE9B}"/>
              </a:ext>
            </a:extLst>
          </p:cNvPr>
          <p:cNvSpPr txBox="1"/>
          <p:nvPr/>
        </p:nvSpPr>
        <p:spPr>
          <a:xfrm>
            <a:off x="4331334" y="1815010"/>
            <a:ext cx="2629246" cy="584775"/>
          </a:xfrm>
          <a:prstGeom prst="rect">
            <a:avLst/>
          </a:prstGeom>
          <a:noFill/>
        </p:spPr>
        <p:txBody>
          <a:bodyPr wrap="none" rtlCol="0">
            <a:spAutoFit/>
          </a:bodyPr>
          <a:lstStyle/>
          <a:p>
            <a:pPr algn="ctr"/>
            <a:r>
              <a:rPr lang="en-US" sz="3200" b="1" dirty="0" err="1">
                <a:latin typeface="UTM Avo" panose="02040603050506020204" pitchFamily="18"/>
              </a:rPr>
              <a:t>Gợi</a:t>
            </a:r>
            <a:r>
              <a:rPr lang="en-US" sz="3200" b="1" dirty="0">
                <a:latin typeface="UTM Avo" panose="02040603050506020204" pitchFamily="18"/>
              </a:rPr>
              <a:t> ý </a:t>
            </a:r>
            <a:r>
              <a:rPr lang="en-US" sz="3200" b="1" dirty="0" err="1">
                <a:latin typeface="UTM Avo" panose="02040603050506020204" pitchFamily="18"/>
              </a:rPr>
              <a:t>trả</a:t>
            </a:r>
            <a:r>
              <a:rPr lang="en-US" sz="3200" b="1" dirty="0">
                <a:latin typeface="UTM Avo" panose="02040603050506020204" pitchFamily="18"/>
              </a:rPr>
              <a:t> </a:t>
            </a:r>
            <a:r>
              <a:rPr lang="en-US" sz="3200" b="1" dirty="0" err="1">
                <a:latin typeface="UTM Avo" panose="02040603050506020204" pitchFamily="18"/>
              </a:rPr>
              <a:t>lời</a:t>
            </a:r>
            <a:endParaRPr lang="en-US" sz="3200" b="1" dirty="0">
              <a:latin typeface="UTM Avo" panose="02040603050506020204" pitchFamily="18"/>
            </a:endParaRPr>
          </a:p>
        </p:txBody>
      </p:sp>
      <p:sp>
        <p:nvSpPr>
          <p:cNvPr id="11" name="Rectangle 10">
            <a:extLst>
              <a:ext uri="{FF2B5EF4-FFF2-40B4-BE49-F238E27FC236}">
                <a16:creationId xmlns:a16="http://schemas.microsoft.com/office/drawing/2014/main" id="{563D9FD8-60CF-8853-D829-955E2CACC65B}"/>
              </a:ext>
            </a:extLst>
          </p:cNvPr>
          <p:cNvSpPr/>
          <p:nvPr/>
        </p:nvSpPr>
        <p:spPr>
          <a:xfrm>
            <a:off x="385903" y="2136426"/>
            <a:ext cx="11420193" cy="4643579"/>
          </a:xfrm>
          <a:prstGeom prst="rect">
            <a:avLst/>
          </a:prstGeom>
        </p:spPr>
        <p:txBody>
          <a:bodyPr wrap="square">
            <a:spAutoFit/>
          </a:bodyPr>
          <a:lstStyle/>
          <a:p>
            <a:pPr algn="just">
              <a:lnSpc>
                <a:spcPct val="150000"/>
              </a:lnSpc>
            </a:pPr>
            <a:r>
              <a:rPr lang="vi-VN" sz="2000" b="1" dirty="0">
                <a:solidFill>
                  <a:srgbClr val="000000"/>
                </a:solidFill>
                <a:latin typeface="UTM Avo" panose="02040603050506020204" pitchFamily="18"/>
                <a:ea typeface="Calibri" panose="020F0502020204030204" pitchFamily="34" charset="0"/>
                <a:cs typeface="Arial" panose="020B0604020202020204" pitchFamily="34" charset="0"/>
              </a:rPr>
              <a:t>Bài 1: </a:t>
            </a:r>
            <a:endParaRPr lang="en-US" sz="2000" b="1" dirty="0">
              <a:latin typeface="UTM Avo" panose="02040603050506020204" pitchFamily="18"/>
              <a:ea typeface="Calibri" panose="020F0502020204030204" pitchFamily="34" charset="0"/>
              <a:cs typeface="Arial" panose="020B0604020202020204" pitchFamily="34" charset="0"/>
            </a:endParaRPr>
          </a:p>
          <a:p>
            <a:pPr>
              <a:lnSpc>
                <a:spcPct val="150000"/>
              </a:lnSpc>
            </a:pPr>
            <a:r>
              <a:rPr lang="vi-VN" sz="2000" dirty="0">
                <a:latin typeface="UTM Avo" panose="02040603050506020204" pitchFamily="18"/>
              </a:rPr>
              <a:t>- Đặc điểm phân bố dân cư:</a:t>
            </a:r>
          </a:p>
          <a:p>
            <a:pPr>
              <a:lnSpc>
                <a:spcPct val="150000"/>
              </a:lnSpc>
            </a:pPr>
            <a:r>
              <a:rPr lang="vi-VN" sz="2000" dirty="0">
                <a:latin typeface="UTM Avo" panose="02040603050506020204" pitchFamily="18"/>
              </a:rPr>
              <a:t>+ Vùng Trung du và miền núi Bắc Bộ là nơi dân cư thưa thớt.</a:t>
            </a:r>
          </a:p>
          <a:p>
            <a:pPr>
              <a:lnSpc>
                <a:spcPct val="150000"/>
              </a:lnSpc>
            </a:pPr>
            <a:r>
              <a:rPr lang="vi-VN" sz="2000" dirty="0">
                <a:latin typeface="UTM Avo" panose="02040603050506020204" pitchFamily="18"/>
              </a:rPr>
              <a:t>+ Phân bố dân cư có sự khác nhau giữa miền núi và trung du: ở những vùng cao, dân cư thưa hơn vùng thấp và các đô thị.</a:t>
            </a:r>
          </a:p>
          <a:p>
            <a:pPr>
              <a:lnSpc>
                <a:spcPct val="150000"/>
              </a:lnSpc>
            </a:pPr>
            <a:r>
              <a:rPr lang="vi-VN" sz="2000" dirty="0">
                <a:latin typeface="UTM Avo" panose="02040603050506020204" pitchFamily="18"/>
              </a:rPr>
              <a:t>- Nguyên nhân:</a:t>
            </a:r>
          </a:p>
          <a:p>
            <a:pPr>
              <a:lnSpc>
                <a:spcPct val="150000"/>
              </a:lnSpc>
            </a:pPr>
            <a:r>
              <a:rPr lang="vi-VN" sz="2000" dirty="0">
                <a:latin typeface="UTM Avo" panose="02040603050506020204" pitchFamily="18"/>
              </a:rPr>
              <a:t>+ Ở những vùng núi cao: địa hình bị cắt xẻ mạnh, khí hậu khắc nghiệt, không thuận lợi cho hoạt động sản xuất và cư trú, nên dân cư thưa thớt.</a:t>
            </a:r>
          </a:p>
          <a:p>
            <a:pPr>
              <a:lnSpc>
                <a:spcPct val="150000"/>
              </a:lnSpc>
            </a:pPr>
            <a:r>
              <a:rPr lang="vi-VN" sz="2000" dirty="0">
                <a:latin typeface="UTM Avo" panose="02040603050506020204" pitchFamily="18"/>
              </a:rPr>
              <a:t>+ Ở khu vực trung du và đô thị: địa hình, khí hậu thuận lợi hơn cho hoạt động sản xuất và cư trú nên dân cư tập trung đông đúc.</a:t>
            </a:r>
          </a:p>
        </p:txBody>
      </p:sp>
    </p:spTree>
    <p:extLst>
      <p:ext uri="{BB962C8B-B14F-4D97-AF65-F5344CB8AC3E}">
        <p14:creationId xmlns:p14="http://schemas.microsoft.com/office/powerpoint/2010/main" val="382700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45154072-6757-014C-6F53-C602AABE642E}"/>
              </a:ext>
            </a:extLst>
          </p:cNvPr>
          <p:cNvGrpSpPr/>
          <p:nvPr/>
        </p:nvGrpSpPr>
        <p:grpSpPr>
          <a:xfrm>
            <a:off x="83123" y="1767643"/>
            <a:ext cx="11125668" cy="4756725"/>
            <a:chOff x="-2" y="0"/>
            <a:chExt cx="21820286" cy="9636381"/>
          </a:xfrm>
        </p:grpSpPr>
        <p:sp>
          <p:nvSpPr>
            <p:cNvPr id="8" name="Freeform 3">
              <a:extLst>
                <a:ext uri="{FF2B5EF4-FFF2-40B4-BE49-F238E27FC236}">
                  <a16:creationId xmlns:a16="http://schemas.microsoft.com/office/drawing/2014/main" id="{F61F3C22-826B-911C-A258-ACC96EC19308}"/>
                </a:ext>
              </a:extLst>
            </p:cNvPr>
            <p:cNvSpPr/>
            <p:nvPr/>
          </p:nvSpPr>
          <p:spPr>
            <a:xfrm>
              <a:off x="-2" y="0"/>
              <a:ext cx="21820286" cy="9636381"/>
            </a:xfrm>
            <a:custGeom>
              <a:avLst/>
              <a:gdLst/>
              <a:ahLst/>
              <a:cxnLst/>
              <a:rect l="l" t="t" r="r" b="b"/>
              <a:pathLst>
                <a:path w="21820286" h="11098023">
                  <a:moveTo>
                    <a:pt x="21313847" y="11081104"/>
                  </a:moveTo>
                  <a:cubicBezTo>
                    <a:pt x="21313847" y="11081104"/>
                    <a:pt x="21076851" y="11071134"/>
                    <a:pt x="20714712" y="11084578"/>
                  </a:cubicBezTo>
                  <a:cubicBezTo>
                    <a:pt x="20352574" y="11098023"/>
                    <a:pt x="490924" y="11098023"/>
                    <a:pt x="490924" y="11098023"/>
                  </a:cubicBezTo>
                  <a:cubicBezTo>
                    <a:pt x="245502" y="11098023"/>
                    <a:pt x="32509" y="11000755"/>
                    <a:pt x="31032" y="10840641"/>
                  </a:cubicBezTo>
                  <a:cubicBezTo>
                    <a:pt x="31032" y="10840641"/>
                    <a:pt x="0" y="7827825"/>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21267298" y="0"/>
                    <a:pt x="21267298" y="0"/>
                  </a:cubicBezTo>
                  <a:cubicBezTo>
                    <a:pt x="21579199" y="0"/>
                    <a:pt x="21812628" y="101069"/>
                    <a:pt x="21804769" y="303616"/>
                  </a:cubicBezTo>
                  <a:cubicBezTo>
                    <a:pt x="21804769" y="303616"/>
                    <a:pt x="21802774" y="7185314"/>
                    <a:pt x="21811530" y="10141054"/>
                  </a:cubicBezTo>
                  <a:cubicBezTo>
                    <a:pt x="21820286" y="10434355"/>
                    <a:pt x="21773737" y="10767426"/>
                    <a:pt x="21773737" y="10767426"/>
                  </a:cubicBezTo>
                  <a:cubicBezTo>
                    <a:pt x="21770773" y="10947452"/>
                    <a:pt x="21559270" y="11081104"/>
                    <a:pt x="21313847" y="11081104"/>
                  </a:cubicBezTo>
                  <a:close/>
                </a:path>
              </a:pathLst>
            </a:custGeom>
            <a:solidFill>
              <a:srgbClr val="FFF8E2"/>
            </a:solidFill>
          </p:spPr>
          <p:txBody>
            <a:bodyPr/>
            <a:lstStyle/>
            <a:p>
              <a:endParaRPr lang="en-US" sz="800">
                <a:latin typeface="UTM Avo" panose="02040603050506020204" pitchFamily="18"/>
              </a:endParaRPr>
            </a:p>
          </p:txBody>
        </p:sp>
      </p:grpSp>
      <p:pic>
        <p:nvPicPr>
          <p:cNvPr id="12" name="Picture 16">
            <a:extLst>
              <a:ext uri="{FF2B5EF4-FFF2-40B4-BE49-F238E27FC236}">
                <a16:creationId xmlns:a16="http://schemas.microsoft.com/office/drawing/2014/main" id="{8A68C9F3-A768-CAF9-E7D7-3593AEC0719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18756" y="6452725"/>
            <a:ext cx="1405707" cy="237692"/>
          </a:xfrm>
          <a:prstGeom prst="rect">
            <a:avLst/>
          </a:prstGeom>
        </p:spPr>
      </p:pic>
      <p:pic>
        <p:nvPicPr>
          <p:cNvPr id="13" name="Picture 15">
            <a:extLst>
              <a:ext uri="{FF2B5EF4-FFF2-40B4-BE49-F238E27FC236}">
                <a16:creationId xmlns:a16="http://schemas.microsoft.com/office/drawing/2014/main" id="{7CDD52A1-83CD-5D30-EE8D-B97FC72E1A5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920292" y="3870481"/>
            <a:ext cx="545669" cy="608759"/>
          </a:xfrm>
          <a:prstGeom prst="rect">
            <a:avLst/>
          </a:prstGeom>
        </p:spPr>
      </p:pic>
      <p:pic>
        <p:nvPicPr>
          <p:cNvPr id="14" name="Picture 11">
            <a:extLst>
              <a:ext uri="{FF2B5EF4-FFF2-40B4-BE49-F238E27FC236}">
                <a16:creationId xmlns:a16="http://schemas.microsoft.com/office/drawing/2014/main" id="{DB4A13F3-2D7F-49E4-7D82-3A7C189C915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095931" y="1990219"/>
            <a:ext cx="1405707" cy="237692"/>
          </a:xfrm>
          <a:prstGeom prst="rect">
            <a:avLst/>
          </a:prstGeom>
        </p:spPr>
      </p:pic>
      <p:pic>
        <p:nvPicPr>
          <p:cNvPr id="15" name="Picture 17">
            <a:extLst>
              <a:ext uri="{FF2B5EF4-FFF2-40B4-BE49-F238E27FC236}">
                <a16:creationId xmlns:a16="http://schemas.microsoft.com/office/drawing/2014/main" id="{523BDA0A-85C4-0A1B-B6D4-B2E79649FB4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418757" y="1767643"/>
            <a:ext cx="837513" cy="5322780"/>
          </a:xfrm>
          <a:prstGeom prst="rect">
            <a:avLst/>
          </a:prstGeom>
        </p:spPr>
      </p:pic>
      <p:sp>
        <p:nvSpPr>
          <p:cNvPr id="16" name="TextBox 15">
            <a:extLst>
              <a:ext uri="{FF2B5EF4-FFF2-40B4-BE49-F238E27FC236}">
                <a16:creationId xmlns:a16="http://schemas.microsoft.com/office/drawing/2014/main" id="{B1730C86-BE10-3BB7-472C-41933CA8DB19}"/>
              </a:ext>
            </a:extLst>
          </p:cNvPr>
          <p:cNvSpPr txBox="1"/>
          <p:nvPr/>
        </p:nvSpPr>
        <p:spPr>
          <a:xfrm>
            <a:off x="4331334" y="1815010"/>
            <a:ext cx="2629246" cy="584775"/>
          </a:xfrm>
          <a:prstGeom prst="rect">
            <a:avLst/>
          </a:prstGeom>
          <a:noFill/>
        </p:spPr>
        <p:txBody>
          <a:bodyPr wrap="none" rtlCol="0">
            <a:spAutoFit/>
          </a:bodyPr>
          <a:lstStyle/>
          <a:p>
            <a:pPr algn="ctr"/>
            <a:r>
              <a:rPr lang="en-US" sz="3200" b="1" dirty="0" err="1">
                <a:latin typeface="UTM Avo" panose="02040603050506020204" pitchFamily="18"/>
              </a:rPr>
              <a:t>Gợi</a:t>
            </a:r>
            <a:r>
              <a:rPr lang="en-US" sz="3200" b="1" dirty="0">
                <a:latin typeface="UTM Avo" panose="02040603050506020204" pitchFamily="18"/>
              </a:rPr>
              <a:t> ý </a:t>
            </a:r>
            <a:r>
              <a:rPr lang="en-US" sz="3200" b="1" dirty="0" err="1">
                <a:latin typeface="UTM Avo" panose="02040603050506020204" pitchFamily="18"/>
              </a:rPr>
              <a:t>trả</a:t>
            </a:r>
            <a:r>
              <a:rPr lang="en-US" sz="3200" b="1" dirty="0">
                <a:latin typeface="UTM Avo" panose="02040603050506020204" pitchFamily="18"/>
              </a:rPr>
              <a:t> </a:t>
            </a:r>
            <a:r>
              <a:rPr lang="en-US" sz="3200" b="1" dirty="0" err="1">
                <a:latin typeface="UTM Avo" panose="02040603050506020204" pitchFamily="18"/>
              </a:rPr>
              <a:t>lời</a:t>
            </a:r>
            <a:endParaRPr lang="en-US" sz="3200" b="1" dirty="0">
              <a:latin typeface="UTM Avo" panose="02040603050506020204" pitchFamily="18"/>
            </a:endParaRPr>
          </a:p>
        </p:txBody>
      </p:sp>
      <p:sp>
        <p:nvSpPr>
          <p:cNvPr id="17" name="Rectangle 16">
            <a:extLst>
              <a:ext uri="{FF2B5EF4-FFF2-40B4-BE49-F238E27FC236}">
                <a16:creationId xmlns:a16="http://schemas.microsoft.com/office/drawing/2014/main" id="{EECF03F1-20AA-E57E-69D8-1D48AA6E19D8}"/>
              </a:ext>
            </a:extLst>
          </p:cNvPr>
          <p:cNvSpPr/>
          <p:nvPr/>
        </p:nvSpPr>
        <p:spPr>
          <a:xfrm>
            <a:off x="610952" y="2399785"/>
            <a:ext cx="10058400" cy="4181914"/>
          </a:xfrm>
          <a:prstGeom prst="rect">
            <a:avLst/>
          </a:prstGeom>
        </p:spPr>
        <p:txBody>
          <a:bodyPr wrap="square">
            <a:spAutoFit/>
          </a:bodyPr>
          <a:lstStyle/>
          <a:p>
            <a:pPr algn="just">
              <a:lnSpc>
                <a:spcPct val="150000"/>
              </a:lnSpc>
            </a:pPr>
            <a:r>
              <a:rPr lang="vi-VN" sz="2000" b="1" dirty="0">
                <a:solidFill>
                  <a:srgbClr val="000000"/>
                </a:solidFill>
                <a:latin typeface="UTM Avo" panose="02040603050506020204" pitchFamily="18"/>
                <a:ea typeface="Calibri" panose="020F0502020204030204" pitchFamily="34" charset="0"/>
                <a:cs typeface="Arial" panose="020B0604020202020204" pitchFamily="34" charset="0"/>
              </a:rPr>
              <a:t>Bài </a:t>
            </a:r>
            <a:r>
              <a:rPr lang="en-US" sz="2000" b="1" dirty="0">
                <a:solidFill>
                  <a:srgbClr val="000000"/>
                </a:solidFill>
                <a:latin typeface="UTM Avo" panose="02040603050506020204" pitchFamily="18"/>
                <a:ea typeface="Calibri" panose="020F0502020204030204" pitchFamily="34" charset="0"/>
                <a:cs typeface="Arial" panose="020B0604020202020204" pitchFamily="34" charset="0"/>
              </a:rPr>
              <a:t>2:</a:t>
            </a:r>
          </a:p>
          <a:p>
            <a:pPr>
              <a:lnSpc>
                <a:spcPct val="150000"/>
              </a:lnSpc>
            </a:pPr>
            <a:r>
              <a:rPr lang="vi-VN" sz="2000" dirty="0">
                <a:latin typeface="UTM Avo" panose="02040603050506020204" pitchFamily="18"/>
              </a:rPr>
              <a:t>+ Vùng Trung du và miền núi Bắc Bộ có địa hình dốc, gây khó khăn cho việc canh tác, nhất là trồng lúa nước. Người dân nơi đây đã khắc phục bằng cách làm ruộng bậc thang.</a:t>
            </a:r>
          </a:p>
          <a:p>
            <a:pPr>
              <a:lnSpc>
                <a:spcPct val="150000"/>
              </a:lnSpc>
            </a:pPr>
            <a:r>
              <a:rPr lang="vi-VN" sz="2000" dirty="0">
                <a:latin typeface="UTM Avo" panose="02040603050506020204" pitchFamily="18"/>
              </a:rPr>
              <a:t>+ Nhờ đặc điểm sông dốc, nhiều nước,… vùng Trung du và miền núi Bắc Bộ có điều kiện thuận lợi để xây dựng các công trình thủy điện.</a:t>
            </a:r>
          </a:p>
          <a:p>
            <a:pPr>
              <a:lnSpc>
                <a:spcPct val="150000"/>
              </a:lnSpc>
            </a:pPr>
            <a:r>
              <a:rPr lang="vi-VN" sz="2000" dirty="0">
                <a:latin typeface="UTM Avo" panose="02040603050506020204" pitchFamily="18"/>
              </a:rPr>
              <a:t>+ Vùng Trung du và miền núi Bắc Bộ là nơi có nhiều loại khoáng sản nhất Việt Nam, nên hoạt động khai thác khoáng sản ở khu vực này rất phát triển.</a:t>
            </a:r>
          </a:p>
          <a:p>
            <a:pPr algn="just">
              <a:lnSpc>
                <a:spcPct val="150000"/>
              </a:lnSpc>
            </a:pPr>
            <a:endParaRPr lang="vi-VN" sz="2000" dirty="0">
              <a:latin typeface="UTM Avo" panose="02040603050506020204" pitchFamily="18"/>
            </a:endParaRPr>
          </a:p>
        </p:txBody>
      </p:sp>
    </p:spTree>
    <p:extLst>
      <p:ext uri="{BB962C8B-B14F-4D97-AF65-F5344CB8AC3E}">
        <p14:creationId xmlns:p14="http://schemas.microsoft.com/office/powerpoint/2010/main" val="395757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down)">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wipe(down)">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wipe(down)">
                                      <p:cBhvr>
                                        <p:cTn id="22"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ED5983E4-819D-FCE9-4F2A-DC1CF0F472A9}"/>
              </a:ext>
            </a:extLst>
          </p:cNvPr>
          <p:cNvPicPr>
            <a:picLocks noChangeAspect="1"/>
          </p:cNvPicPr>
          <p:nvPr/>
        </p:nvPicPr>
        <p:blipFill>
          <a:blip r:embed="rId4"/>
          <a:stretch>
            <a:fillRect/>
          </a:stretch>
        </p:blipFill>
        <p:spPr>
          <a:xfrm>
            <a:off x="4623911" y="3025736"/>
            <a:ext cx="3559592" cy="1969345"/>
          </a:xfrm>
          <a:prstGeom prst="rect">
            <a:avLst/>
          </a:prstGeom>
        </p:spPr>
      </p:pic>
    </p:spTree>
    <p:extLst>
      <p:ext uri="{BB962C8B-B14F-4D97-AF65-F5344CB8AC3E}">
        <p14:creationId xmlns:p14="http://schemas.microsoft.com/office/powerpoint/2010/main" val="11302334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3EABF258-B66D-8B31-1EE3-49E0AC596890}"/>
              </a:ext>
            </a:extLst>
          </p:cNvPr>
          <p:cNvGrpSpPr/>
          <p:nvPr/>
        </p:nvGrpSpPr>
        <p:grpSpPr>
          <a:xfrm>
            <a:off x="83122" y="1767643"/>
            <a:ext cx="11536235" cy="4756725"/>
            <a:chOff x="-2" y="0"/>
            <a:chExt cx="21820286" cy="9636381"/>
          </a:xfrm>
        </p:grpSpPr>
        <p:sp>
          <p:nvSpPr>
            <p:cNvPr id="3" name="Freeform 3">
              <a:extLst>
                <a:ext uri="{FF2B5EF4-FFF2-40B4-BE49-F238E27FC236}">
                  <a16:creationId xmlns:a16="http://schemas.microsoft.com/office/drawing/2014/main" id="{825CC372-06AD-592F-6DF8-71F5AAFC7425}"/>
                </a:ext>
              </a:extLst>
            </p:cNvPr>
            <p:cNvSpPr/>
            <p:nvPr/>
          </p:nvSpPr>
          <p:spPr>
            <a:xfrm>
              <a:off x="-2" y="0"/>
              <a:ext cx="21820286" cy="9636381"/>
            </a:xfrm>
            <a:custGeom>
              <a:avLst/>
              <a:gdLst/>
              <a:ahLst/>
              <a:cxnLst/>
              <a:rect l="l" t="t" r="r" b="b"/>
              <a:pathLst>
                <a:path w="21820286" h="11098023">
                  <a:moveTo>
                    <a:pt x="21313847" y="11081104"/>
                  </a:moveTo>
                  <a:cubicBezTo>
                    <a:pt x="21313847" y="11081104"/>
                    <a:pt x="21076851" y="11071134"/>
                    <a:pt x="20714712" y="11084578"/>
                  </a:cubicBezTo>
                  <a:cubicBezTo>
                    <a:pt x="20352574" y="11098023"/>
                    <a:pt x="490924" y="11098023"/>
                    <a:pt x="490924" y="11098023"/>
                  </a:cubicBezTo>
                  <a:cubicBezTo>
                    <a:pt x="245502" y="11098023"/>
                    <a:pt x="32509" y="11000755"/>
                    <a:pt x="31032" y="10840641"/>
                  </a:cubicBezTo>
                  <a:cubicBezTo>
                    <a:pt x="31032" y="10840641"/>
                    <a:pt x="0" y="7827825"/>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21267298" y="0"/>
                    <a:pt x="21267298" y="0"/>
                  </a:cubicBezTo>
                  <a:cubicBezTo>
                    <a:pt x="21579199" y="0"/>
                    <a:pt x="21812628" y="101069"/>
                    <a:pt x="21804769" y="303616"/>
                  </a:cubicBezTo>
                  <a:cubicBezTo>
                    <a:pt x="21804769" y="303616"/>
                    <a:pt x="21802774" y="7185314"/>
                    <a:pt x="21811530" y="10141054"/>
                  </a:cubicBezTo>
                  <a:cubicBezTo>
                    <a:pt x="21820286" y="10434355"/>
                    <a:pt x="21773737" y="10767426"/>
                    <a:pt x="21773737" y="10767426"/>
                  </a:cubicBezTo>
                  <a:cubicBezTo>
                    <a:pt x="21770773" y="10947452"/>
                    <a:pt x="21559270" y="11081104"/>
                    <a:pt x="21313847" y="11081104"/>
                  </a:cubicBezTo>
                  <a:close/>
                </a:path>
              </a:pathLst>
            </a:custGeom>
            <a:solidFill>
              <a:srgbClr val="FFF8E2"/>
            </a:solidFill>
          </p:spPr>
          <p:txBody>
            <a:bodyPr/>
            <a:lstStyle/>
            <a:p>
              <a:endParaRPr lang="en-US" sz="800">
                <a:latin typeface="UTM Avo" panose="02040603050506020204" pitchFamily="18"/>
              </a:endParaRPr>
            </a:p>
          </p:txBody>
        </p:sp>
      </p:grpSp>
      <p:pic>
        <p:nvPicPr>
          <p:cNvPr id="4" name="Picture 16">
            <a:extLst>
              <a:ext uri="{FF2B5EF4-FFF2-40B4-BE49-F238E27FC236}">
                <a16:creationId xmlns:a16="http://schemas.microsoft.com/office/drawing/2014/main" id="{B0485B2A-6E08-CD7D-D163-F005A314D6E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18756" y="6356074"/>
            <a:ext cx="1405707" cy="237692"/>
          </a:xfrm>
          <a:prstGeom prst="rect">
            <a:avLst/>
          </a:prstGeom>
        </p:spPr>
      </p:pic>
      <p:pic>
        <p:nvPicPr>
          <p:cNvPr id="5" name="Picture 15">
            <a:extLst>
              <a:ext uri="{FF2B5EF4-FFF2-40B4-BE49-F238E27FC236}">
                <a16:creationId xmlns:a16="http://schemas.microsoft.com/office/drawing/2014/main" id="{8E076AE6-EB12-6AC5-3055-3CF5B0525A9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69459" y="1617049"/>
            <a:ext cx="545669" cy="608759"/>
          </a:xfrm>
          <a:prstGeom prst="rect">
            <a:avLst/>
          </a:prstGeom>
        </p:spPr>
      </p:pic>
      <p:pic>
        <p:nvPicPr>
          <p:cNvPr id="6" name="Picture 11">
            <a:extLst>
              <a:ext uri="{FF2B5EF4-FFF2-40B4-BE49-F238E27FC236}">
                <a16:creationId xmlns:a16="http://schemas.microsoft.com/office/drawing/2014/main" id="{4825B40C-04DA-915B-375E-C7F9E0AEBDF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167705" y="6121811"/>
            <a:ext cx="631079" cy="605837"/>
          </a:xfrm>
          <a:prstGeom prst="rect">
            <a:avLst/>
          </a:prstGeom>
        </p:spPr>
      </p:pic>
      <p:pic>
        <p:nvPicPr>
          <p:cNvPr id="7" name="Picture 11">
            <a:extLst>
              <a:ext uri="{FF2B5EF4-FFF2-40B4-BE49-F238E27FC236}">
                <a16:creationId xmlns:a16="http://schemas.microsoft.com/office/drawing/2014/main" id="{8CFCA8C9-B887-8616-9FB0-82A62E0CD1B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095931" y="1990219"/>
            <a:ext cx="1405707" cy="237692"/>
          </a:xfrm>
          <a:prstGeom prst="rect">
            <a:avLst/>
          </a:prstGeom>
        </p:spPr>
      </p:pic>
      <p:pic>
        <p:nvPicPr>
          <p:cNvPr id="8" name="Picture 17">
            <a:extLst>
              <a:ext uri="{FF2B5EF4-FFF2-40B4-BE49-F238E27FC236}">
                <a16:creationId xmlns:a16="http://schemas.microsoft.com/office/drawing/2014/main" id="{CD18BC8B-85B1-5F3C-8320-5B41ECB1D30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418757" y="1767643"/>
            <a:ext cx="837513" cy="5322780"/>
          </a:xfrm>
          <a:prstGeom prst="rect">
            <a:avLst/>
          </a:prstGeom>
        </p:spPr>
      </p:pic>
      <p:sp>
        <p:nvSpPr>
          <p:cNvPr id="9" name="TextBox 8">
            <a:extLst>
              <a:ext uri="{FF2B5EF4-FFF2-40B4-BE49-F238E27FC236}">
                <a16:creationId xmlns:a16="http://schemas.microsoft.com/office/drawing/2014/main" id="{6A0EE677-0BC9-2C49-99E4-A9016A230099}"/>
              </a:ext>
            </a:extLst>
          </p:cNvPr>
          <p:cNvSpPr txBox="1"/>
          <p:nvPr/>
        </p:nvSpPr>
        <p:spPr>
          <a:xfrm>
            <a:off x="572642" y="2464277"/>
            <a:ext cx="10728632" cy="3575274"/>
          </a:xfrm>
          <a:prstGeom prst="rect">
            <a:avLst/>
          </a:prstGeom>
          <a:noFill/>
        </p:spPr>
        <p:txBody>
          <a:bodyPr wrap="square" rtlCol="0">
            <a:spAutoFit/>
          </a:bodyPr>
          <a:lstStyle/>
          <a:p>
            <a:pPr algn="just">
              <a:lnSpc>
                <a:spcPct val="150000"/>
              </a:lnSpc>
            </a:pPr>
            <a:r>
              <a:rPr lang="vi-VN" sz="2200" dirty="0">
                <a:latin typeface="UTM Avo" panose="02040603050506020204" pitchFamily="18"/>
                <a:cs typeface="Arial" panose="020B0604020202020204" pitchFamily="34" charset="0"/>
              </a:rPr>
              <a:t>Hoa và Minh đang tranh luận về ảnh hưởng của việc xây dựng các công trình thủy điện </a:t>
            </a:r>
            <a:r>
              <a:rPr lang="en-US" sz="2200" dirty="0" err="1">
                <a:latin typeface="UTM Avo" panose="02040603050506020204" pitchFamily="18"/>
                <a:cs typeface="Arial" panose="020B0604020202020204" pitchFamily="34" charset="0"/>
              </a:rPr>
              <a:t>đến</a:t>
            </a:r>
            <a:r>
              <a:rPr lang="en-US" sz="2200" dirty="0">
                <a:latin typeface="UTM Avo" panose="02040603050506020204" pitchFamily="18"/>
                <a:cs typeface="Arial" panose="020B0604020202020204" pitchFamily="34" charset="0"/>
              </a:rPr>
              <a:t> </a:t>
            </a:r>
            <a:r>
              <a:rPr lang="vi-VN" sz="2200" dirty="0">
                <a:latin typeface="UTM Avo" panose="02040603050506020204" pitchFamily="18"/>
                <a:cs typeface="Arial" panose="020B0604020202020204" pitchFamily="34" charset="0"/>
              </a:rPr>
              <a:t>đời sống và sản xuất. </a:t>
            </a:r>
            <a:endParaRPr lang="en-US" sz="2200" dirty="0">
              <a:latin typeface="UTM Avo" panose="02040603050506020204" pitchFamily="18"/>
              <a:cs typeface="Arial" panose="020B0604020202020204" pitchFamily="34" charset="0"/>
            </a:endParaRPr>
          </a:p>
          <a:p>
            <a:pPr marL="304815" indent="-304815" algn="just">
              <a:lnSpc>
                <a:spcPct val="150000"/>
              </a:lnSpc>
              <a:buFontTx/>
              <a:buChar char="-"/>
            </a:pPr>
            <a:r>
              <a:rPr lang="vi-VN" sz="2200" dirty="0">
                <a:latin typeface="UTM Avo" panose="02040603050506020204" pitchFamily="18"/>
                <a:cs typeface="Arial" panose="020B0604020202020204" pitchFamily="34" charset="0"/>
              </a:rPr>
              <a:t>Hoa nói: “Đắp đập ngăn sông để làm thủy điện đem lại nhiều lợi ích cho đời sống và sản xuất”. </a:t>
            </a:r>
            <a:endParaRPr lang="en-US" sz="2200" dirty="0">
              <a:latin typeface="UTM Avo" panose="02040603050506020204" pitchFamily="18"/>
              <a:cs typeface="Arial" panose="020B0604020202020204" pitchFamily="34" charset="0"/>
            </a:endParaRPr>
          </a:p>
          <a:p>
            <a:pPr marL="304815" indent="-304815" algn="just">
              <a:lnSpc>
                <a:spcPct val="150000"/>
              </a:lnSpc>
              <a:buFontTx/>
              <a:buChar char="-"/>
            </a:pPr>
            <a:r>
              <a:rPr lang="vi-VN" sz="2200" dirty="0">
                <a:latin typeface="UTM Avo" panose="02040603050506020204" pitchFamily="18"/>
                <a:cs typeface="Arial" panose="020B0604020202020204" pitchFamily="34" charset="0"/>
              </a:rPr>
              <a:t>Minh nói: “Tớ lại nghĩ, làm thủy điện không chỉ mang lại lợi ích mà còn ảnh hưởng tiêu cực tới môi trường và cuộc sống của người dân xung quanh”. </a:t>
            </a:r>
            <a:endParaRPr lang="en-US" sz="2200" dirty="0">
              <a:latin typeface="UTM Avo" panose="02040603050506020204" pitchFamily="18"/>
              <a:cs typeface="Arial" panose="020B0604020202020204" pitchFamily="34" charset="0"/>
            </a:endParaRPr>
          </a:p>
          <a:p>
            <a:pPr algn="just">
              <a:lnSpc>
                <a:spcPct val="150000"/>
              </a:lnSpc>
            </a:pPr>
            <a:r>
              <a:rPr lang="vi-VN" sz="2200" dirty="0">
                <a:latin typeface="UTM Avo" panose="02040603050506020204" pitchFamily="18"/>
                <a:cs typeface="Arial" panose="020B0604020202020204" pitchFamily="34" charset="0"/>
              </a:rPr>
              <a:t>Em đồng ý với ý kiến của bạn nào? Hãy nêu ví dụ để bảo vệ ý kiến của mình.</a:t>
            </a:r>
            <a:endParaRPr lang="en-US" sz="2200" dirty="0">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132515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fade">
                                      <p:cBhvr>
                                        <p:cTn id="16" dur="500"/>
                                        <p:tgtEl>
                                          <p:spTgt spid="9">
                                            <p:txEl>
                                              <p:pRg st="2" end="2"/>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9">
                                            <p:txEl>
                                              <p:pRg st="3" end="3"/>
                                            </p:txEl>
                                          </p:spTgt>
                                        </p:tgtEl>
                                        <p:attrNameLst>
                                          <p:attrName>style.visibility</p:attrName>
                                        </p:attrNameLst>
                                      </p:cBhvr>
                                      <p:to>
                                        <p:strVal val="visible"/>
                                      </p:to>
                                    </p:set>
                                    <p:animEffect transition="in" filter="randombar(horizontal)">
                                      <p:cBhvr>
                                        <p:cTn id="20"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2">
            <a:extLst>
              <a:ext uri="{FF2B5EF4-FFF2-40B4-BE49-F238E27FC236}">
                <a16:creationId xmlns:a16="http://schemas.microsoft.com/office/drawing/2014/main" id="{1BF3D461-3280-D243-9E70-B9B9383C0574}"/>
              </a:ext>
            </a:extLst>
          </p:cNvPr>
          <p:cNvGrpSpPr/>
          <p:nvPr/>
        </p:nvGrpSpPr>
        <p:grpSpPr>
          <a:xfrm>
            <a:off x="83123" y="1767643"/>
            <a:ext cx="11125668" cy="4756725"/>
            <a:chOff x="-2" y="0"/>
            <a:chExt cx="21820286" cy="9636381"/>
          </a:xfrm>
        </p:grpSpPr>
        <p:sp>
          <p:nvSpPr>
            <p:cNvPr id="11" name="Freeform 3">
              <a:extLst>
                <a:ext uri="{FF2B5EF4-FFF2-40B4-BE49-F238E27FC236}">
                  <a16:creationId xmlns:a16="http://schemas.microsoft.com/office/drawing/2014/main" id="{FE94C1BD-33FF-8588-CC73-BFF7F18FA278}"/>
                </a:ext>
              </a:extLst>
            </p:cNvPr>
            <p:cNvSpPr/>
            <p:nvPr/>
          </p:nvSpPr>
          <p:spPr>
            <a:xfrm>
              <a:off x="-2" y="0"/>
              <a:ext cx="21820286" cy="9636381"/>
            </a:xfrm>
            <a:custGeom>
              <a:avLst/>
              <a:gdLst/>
              <a:ahLst/>
              <a:cxnLst/>
              <a:rect l="l" t="t" r="r" b="b"/>
              <a:pathLst>
                <a:path w="21820286" h="11098023">
                  <a:moveTo>
                    <a:pt x="21313847" y="11081104"/>
                  </a:moveTo>
                  <a:cubicBezTo>
                    <a:pt x="21313847" y="11081104"/>
                    <a:pt x="21076851" y="11071134"/>
                    <a:pt x="20714712" y="11084578"/>
                  </a:cubicBezTo>
                  <a:cubicBezTo>
                    <a:pt x="20352574" y="11098023"/>
                    <a:pt x="490924" y="11098023"/>
                    <a:pt x="490924" y="11098023"/>
                  </a:cubicBezTo>
                  <a:cubicBezTo>
                    <a:pt x="245502" y="11098023"/>
                    <a:pt x="32509" y="11000755"/>
                    <a:pt x="31032" y="10840641"/>
                  </a:cubicBezTo>
                  <a:cubicBezTo>
                    <a:pt x="31032" y="10840641"/>
                    <a:pt x="0" y="7827825"/>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21267298" y="0"/>
                    <a:pt x="21267298" y="0"/>
                  </a:cubicBezTo>
                  <a:cubicBezTo>
                    <a:pt x="21579199" y="0"/>
                    <a:pt x="21812628" y="101069"/>
                    <a:pt x="21804769" y="303616"/>
                  </a:cubicBezTo>
                  <a:cubicBezTo>
                    <a:pt x="21804769" y="303616"/>
                    <a:pt x="21802774" y="7185314"/>
                    <a:pt x="21811530" y="10141054"/>
                  </a:cubicBezTo>
                  <a:cubicBezTo>
                    <a:pt x="21820286" y="10434355"/>
                    <a:pt x="21773737" y="10767426"/>
                    <a:pt x="21773737" y="10767426"/>
                  </a:cubicBezTo>
                  <a:cubicBezTo>
                    <a:pt x="21770773" y="10947452"/>
                    <a:pt x="21559270" y="11081104"/>
                    <a:pt x="21313847" y="11081104"/>
                  </a:cubicBezTo>
                  <a:close/>
                </a:path>
              </a:pathLst>
            </a:custGeom>
            <a:solidFill>
              <a:srgbClr val="FFF8E2"/>
            </a:solidFill>
          </p:spPr>
          <p:txBody>
            <a:bodyPr/>
            <a:lstStyle/>
            <a:p>
              <a:endParaRPr lang="en-US" sz="800">
                <a:latin typeface="UTM Avo" panose="02040603050506020204" pitchFamily="18"/>
              </a:endParaRPr>
            </a:p>
          </p:txBody>
        </p:sp>
      </p:grpSp>
      <p:pic>
        <p:nvPicPr>
          <p:cNvPr id="12" name="Picture 16">
            <a:extLst>
              <a:ext uri="{FF2B5EF4-FFF2-40B4-BE49-F238E27FC236}">
                <a16:creationId xmlns:a16="http://schemas.microsoft.com/office/drawing/2014/main" id="{8F50AF78-4564-DBED-AF6E-77AD5E98541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18756" y="6452725"/>
            <a:ext cx="1405707" cy="237692"/>
          </a:xfrm>
          <a:prstGeom prst="rect">
            <a:avLst/>
          </a:prstGeom>
        </p:spPr>
      </p:pic>
      <p:pic>
        <p:nvPicPr>
          <p:cNvPr id="13" name="Picture 15">
            <a:extLst>
              <a:ext uri="{FF2B5EF4-FFF2-40B4-BE49-F238E27FC236}">
                <a16:creationId xmlns:a16="http://schemas.microsoft.com/office/drawing/2014/main" id="{2F21B60E-537F-70CA-D059-75947C4F629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920292" y="3870481"/>
            <a:ext cx="545669" cy="608759"/>
          </a:xfrm>
          <a:prstGeom prst="rect">
            <a:avLst/>
          </a:prstGeom>
        </p:spPr>
      </p:pic>
      <p:pic>
        <p:nvPicPr>
          <p:cNvPr id="14" name="Picture 11">
            <a:extLst>
              <a:ext uri="{FF2B5EF4-FFF2-40B4-BE49-F238E27FC236}">
                <a16:creationId xmlns:a16="http://schemas.microsoft.com/office/drawing/2014/main" id="{918DA1B1-9C4D-0058-B05E-1CE29CDAE81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095931" y="1990219"/>
            <a:ext cx="1405707" cy="237692"/>
          </a:xfrm>
          <a:prstGeom prst="rect">
            <a:avLst/>
          </a:prstGeom>
        </p:spPr>
      </p:pic>
      <p:pic>
        <p:nvPicPr>
          <p:cNvPr id="15" name="Picture 17">
            <a:extLst>
              <a:ext uri="{FF2B5EF4-FFF2-40B4-BE49-F238E27FC236}">
                <a16:creationId xmlns:a16="http://schemas.microsoft.com/office/drawing/2014/main" id="{F7106427-01A4-4608-2E59-34C63F1E562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418757" y="1767643"/>
            <a:ext cx="837513" cy="5322780"/>
          </a:xfrm>
          <a:prstGeom prst="rect">
            <a:avLst/>
          </a:prstGeom>
        </p:spPr>
      </p:pic>
      <p:sp>
        <p:nvSpPr>
          <p:cNvPr id="16" name="TextBox 15">
            <a:extLst>
              <a:ext uri="{FF2B5EF4-FFF2-40B4-BE49-F238E27FC236}">
                <a16:creationId xmlns:a16="http://schemas.microsoft.com/office/drawing/2014/main" id="{E34006F0-9A5A-50FA-0C14-E74BDF24ED76}"/>
              </a:ext>
            </a:extLst>
          </p:cNvPr>
          <p:cNvSpPr txBox="1"/>
          <p:nvPr/>
        </p:nvSpPr>
        <p:spPr>
          <a:xfrm>
            <a:off x="4331334" y="1815010"/>
            <a:ext cx="2629246" cy="584775"/>
          </a:xfrm>
          <a:prstGeom prst="rect">
            <a:avLst/>
          </a:prstGeom>
          <a:noFill/>
        </p:spPr>
        <p:txBody>
          <a:bodyPr wrap="none" rtlCol="0">
            <a:spAutoFit/>
          </a:bodyPr>
          <a:lstStyle/>
          <a:p>
            <a:pPr algn="ctr"/>
            <a:r>
              <a:rPr lang="en-US" sz="3200" b="1" dirty="0" err="1">
                <a:latin typeface="UTM Avo" panose="02040603050506020204" pitchFamily="18"/>
              </a:rPr>
              <a:t>Gợi</a:t>
            </a:r>
            <a:r>
              <a:rPr lang="en-US" sz="3200" b="1" dirty="0">
                <a:latin typeface="UTM Avo" panose="02040603050506020204" pitchFamily="18"/>
              </a:rPr>
              <a:t> ý </a:t>
            </a:r>
            <a:r>
              <a:rPr lang="en-US" sz="3200" b="1" dirty="0" err="1">
                <a:latin typeface="UTM Avo" panose="02040603050506020204" pitchFamily="18"/>
              </a:rPr>
              <a:t>trả</a:t>
            </a:r>
            <a:r>
              <a:rPr lang="en-US" sz="3200" b="1" dirty="0">
                <a:latin typeface="UTM Avo" panose="02040603050506020204" pitchFamily="18"/>
              </a:rPr>
              <a:t> </a:t>
            </a:r>
            <a:r>
              <a:rPr lang="en-US" sz="3200" b="1" dirty="0" err="1">
                <a:latin typeface="UTM Avo" panose="02040603050506020204" pitchFamily="18"/>
              </a:rPr>
              <a:t>lời</a:t>
            </a:r>
            <a:endParaRPr lang="en-US" sz="3200" b="1" dirty="0">
              <a:latin typeface="UTM Avo" panose="02040603050506020204" pitchFamily="18"/>
            </a:endParaRPr>
          </a:p>
        </p:txBody>
      </p:sp>
      <p:sp>
        <p:nvSpPr>
          <p:cNvPr id="17" name="Rectangle 16">
            <a:extLst>
              <a:ext uri="{FF2B5EF4-FFF2-40B4-BE49-F238E27FC236}">
                <a16:creationId xmlns:a16="http://schemas.microsoft.com/office/drawing/2014/main" id="{3197D143-B7FB-4234-79C1-1AB4CC8F5085}"/>
              </a:ext>
            </a:extLst>
          </p:cNvPr>
          <p:cNvSpPr/>
          <p:nvPr/>
        </p:nvSpPr>
        <p:spPr>
          <a:xfrm>
            <a:off x="610952" y="3054938"/>
            <a:ext cx="10058400" cy="2239844"/>
          </a:xfrm>
          <a:prstGeom prst="rect">
            <a:avLst/>
          </a:prstGeom>
        </p:spPr>
        <p:txBody>
          <a:bodyPr wrap="square">
            <a:spAutoFit/>
          </a:bodyPr>
          <a:lstStyle/>
          <a:p>
            <a:pPr marL="381019" indent="-381019" algn="just">
              <a:lnSpc>
                <a:spcPct val="150000"/>
              </a:lnSpc>
              <a:buFont typeface="Wingdings" panose="05000000000000000000" pitchFamily="2" charset="2"/>
              <a:buChar char="§"/>
            </a:pP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Em</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 đồng ý hay không đồng ý với ý kiến của bạn nào?</a:t>
            </a:r>
            <a:endParaRPr lang="en-US" sz="2400" dirty="0">
              <a:latin typeface="UTM Avo" panose="02040603050506020204" pitchFamily="18"/>
              <a:ea typeface="Calibri" panose="020F0502020204030204" pitchFamily="34" charset="0"/>
              <a:cs typeface="Arial" panose="020B0604020202020204" pitchFamily="34" charset="0"/>
            </a:endParaRPr>
          </a:p>
          <a:p>
            <a:pPr marL="381019" indent="-381019" algn="just">
              <a:lnSpc>
                <a:spcPct val="150000"/>
              </a:lnSpc>
              <a:buFont typeface="Wingdings" panose="05000000000000000000" pitchFamily="2" charset="2"/>
              <a:buChar char="§"/>
            </a:pP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Giải</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 thích cho sự lựa chọn của em: sưu tầm những hình ảnh, sự kiện thể hiện lợi ích hoặc ảnh hưởng tiêu cực của việc xây dựng nhà máy thủy điện tới đời sống và sản xuất.</a:t>
            </a:r>
            <a:endParaRPr lang="en-US" sz="2400" dirty="0">
              <a:latin typeface="UTM Avo" panose="02040603050506020204" pitchFamily="18"/>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1015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animEffect transition="in" filter="fade">
                                      <p:cBhvr>
                                        <p:cTn id="11"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5">
            <a:extLst>
              <a:ext uri="{FF2B5EF4-FFF2-40B4-BE49-F238E27FC236}">
                <a16:creationId xmlns:a16="http://schemas.microsoft.com/office/drawing/2014/main" id="{6E683F57-CB95-1A8B-58EA-EF116600AF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07475" y="599785"/>
            <a:ext cx="837513" cy="7197380"/>
          </a:xfrm>
          <a:prstGeom prst="rect">
            <a:avLst/>
          </a:prstGeom>
        </p:spPr>
      </p:pic>
      <p:pic>
        <p:nvPicPr>
          <p:cNvPr id="3" name="Picture 16">
            <a:extLst>
              <a:ext uri="{FF2B5EF4-FFF2-40B4-BE49-F238E27FC236}">
                <a16:creationId xmlns:a16="http://schemas.microsoft.com/office/drawing/2014/main" id="{BAFD4AAC-E85D-541D-E05C-419A9DF8F8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18757" y="599785"/>
            <a:ext cx="837513" cy="7197380"/>
          </a:xfrm>
          <a:prstGeom prst="rect">
            <a:avLst/>
          </a:prstGeom>
        </p:spPr>
      </p:pic>
      <p:grpSp>
        <p:nvGrpSpPr>
          <p:cNvPr id="4" name="Group 2">
            <a:extLst>
              <a:ext uri="{FF2B5EF4-FFF2-40B4-BE49-F238E27FC236}">
                <a16:creationId xmlns:a16="http://schemas.microsoft.com/office/drawing/2014/main" id="{D4227057-9E87-DB59-9E9A-10177F24A708}"/>
              </a:ext>
            </a:extLst>
          </p:cNvPr>
          <p:cNvGrpSpPr/>
          <p:nvPr/>
        </p:nvGrpSpPr>
        <p:grpSpPr>
          <a:xfrm>
            <a:off x="1253224" y="2115752"/>
            <a:ext cx="8490233" cy="4357533"/>
            <a:chOff x="0" y="0"/>
            <a:chExt cx="6806020" cy="3268266"/>
          </a:xfrm>
        </p:grpSpPr>
        <p:sp>
          <p:nvSpPr>
            <p:cNvPr id="5" name="Freeform 3">
              <a:extLst>
                <a:ext uri="{FF2B5EF4-FFF2-40B4-BE49-F238E27FC236}">
                  <a16:creationId xmlns:a16="http://schemas.microsoft.com/office/drawing/2014/main" id="{759AFC01-23E4-740F-6DC6-51EA6DB1224E}"/>
                </a:ext>
              </a:extLst>
            </p:cNvPr>
            <p:cNvSpPr/>
            <p:nvPr/>
          </p:nvSpPr>
          <p:spPr>
            <a:xfrm>
              <a:off x="0" y="-3810"/>
              <a:ext cx="6809830" cy="3273346"/>
            </a:xfrm>
            <a:custGeom>
              <a:avLst/>
              <a:gdLst/>
              <a:ahLst/>
              <a:cxnLst/>
              <a:rect l="l" t="t" r="r" b="b"/>
              <a:pathLst>
                <a:path w="6809830" h="3273346">
                  <a:moveTo>
                    <a:pt x="6797130" y="38100"/>
                  </a:moveTo>
                  <a:cubicBezTo>
                    <a:pt x="6795860" y="34290"/>
                    <a:pt x="6795860" y="30480"/>
                    <a:pt x="6795860" y="25400"/>
                  </a:cubicBezTo>
                  <a:cubicBezTo>
                    <a:pt x="6795860" y="11430"/>
                    <a:pt x="6792051" y="6350"/>
                    <a:pt x="6778080" y="5080"/>
                  </a:cubicBezTo>
                  <a:cubicBezTo>
                    <a:pt x="6710631" y="3810"/>
                    <a:pt x="6579657" y="0"/>
                    <a:pt x="6454141" y="5080"/>
                  </a:cubicBezTo>
                  <a:cubicBezTo>
                    <a:pt x="6219480" y="12700"/>
                    <a:pt x="5990275" y="13970"/>
                    <a:pt x="5755614" y="13970"/>
                  </a:cubicBezTo>
                  <a:cubicBezTo>
                    <a:pt x="5400894" y="13970"/>
                    <a:pt x="5051630" y="10160"/>
                    <a:pt x="4696910" y="8890"/>
                  </a:cubicBezTo>
                  <a:cubicBezTo>
                    <a:pt x="4522278" y="7620"/>
                    <a:pt x="4353104" y="7620"/>
                    <a:pt x="4178472" y="8890"/>
                  </a:cubicBezTo>
                  <a:cubicBezTo>
                    <a:pt x="3987469" y="8890"/>
                    <a:pt x="3801923" y="11430"/>
                    <a:pt x="3610919" y="12700"/>
                  </a:cubicBezTo>
                  <a:cubicBezTo>
                    <a:pt x="3469031" y="13970"/>
                    <a:pt x="3332600" y="12700"/>
                    <a:pt x="3190712" y="16510"/>
                  </a:cubicBezTo>
                  <a:cubicBezTo>
                    <a:pt x="3048823" y="20320"/>
                    <a:pt x="2432155" y="20320"/>
                    <a:pt x="2290267" y="19050"/>
                  </a:cubicBezTo>
                  <a:cubicBezTo>
                    <a:pt x="2202951" y="17780"/>
                    <a:pt x="1919175" y="21590"/>
                    <a:pt x="1831859" y="21590"/>
                  </a:cubicBezTo>
                  <a:cubicBezTo>
                    <a:pt x="1717257" y="21590"/>
                    <a:pt x="1597198" y="22860"/>
                    <a:pt x="1482596" y="21590"/>
                  </a:cubicBezTo>
                  <a:cubicBezTo>
                    <a:pt x="1346165" y="20320"/>
                    <a:pt x="1209734" y="19050"/>
                    <a:pt x="1073303" y="25400"/>
                  </a:cubicBezTo>
                  <a:cubicBezTo>
                    <a:pt x="936872" y="31750"/>
                    <a:pt x="800441" y="31750"/>
                    <a:pt x="664010" y="29210"/>
                  </a:cubicBezTo>
                  <a:cubicBezTo>
                    <a:pt x="522121" y="26670"/>
                    <a:pt x="385690" y="25400"/>
                    <a:pt x="243802" y="24130"/>
                  </a:cubicBezTo>
                  <a:cubicBezTo>
                    <a:pt x="156486" y="21590"/>
                    <a:pt x="63713" y="20320"/>
                    <a:pt x="39370" y="20320"/>
                  </a:cubicBezTo>
                  <a:cubicBezTo>
                    <a:pt x="26670" y="19050"/>
                    <a:pt x="13970" y="17780"/>
                    <a:pt x="0" y="16510"/>
                  </a:cubicBezTo>
                  <a:cubicBezTo>
                    <a:pt x="0" y="24130"/>
                    <a:pt x="0" y="29210"/>
                    <a:pt x="0" y="33020"/>
                  </a:cubicBezTo>
                  <a:cubicBezTo>
                    <a:pt x="7620" y="119892"/>
                    <a:pt x="3810" y="274424"/>
                    <a:pt x="2540" y="396022"/>
                  </a:cubicBezTo>
                  <a:cubicBezTo>
                    <a:pt x="1270" y="482155"/>
                    <a:pt x="2540" y="565754"/>
                    <a:pt x="2540" y="651886"/>
                  </a:cubicBezTo>
                  <a:cubicBezTo>
                    <a:pt x="3810" y="730419"/>
                    <a:pt x="5080" y="808951"/>
                    <a:pt x="6350" y="887483"/>
                  </a:cubicBezTo>
                  <a:cubicBezTo>
                    <a:pt x="7620" y="963482"/>
                    <a:pt x="6350" y="1039482"/>
                    <a:pt x="7620" y="1115481"/>
                  </a:cubicBezTo>
                  <a:cubicBezTo>
                    <a:pt x="8890" y="1232013"/>
                    <a:pt x="10160" y="1348545"/>
                    <a:pt x="11430" y="1465077"/>
                  </a:cubicBezTo>
                  <a:cubicBezTo>
                    <a:pt x="11430" y="1508143"/>
                    <a:pt x="11430" y="3175057"/>
                    <a:pt x="11430" y="3218123"/>
                  </a:cubicBezTo>
                  <a:cubicBezTo>
                    <a:pt x="11430" y="3237786"/>
                    <a:pt x="15240" y="3241596"/>
                    <a:pt x="31750" y="3245406"/>
                  </a:cubicBezTo>
                  <a:cubicBezTo>
                    <a:pt x="43180" y="3247946"/>
                    <a:pt x="54610" y="3250486"/>
                    <a:pt x="85542" y="3251756"/>
                  </a:cubicBezTo>
                  <a:cubicBezTo>
                    <a:pt x="309289" y="3253026"/>
                    <a:pt x="533036" y="3254296"/>
                    <a:pt x="756783" y="3254296"/>
                  </a:cubicBezTo>
                  <a:cubicBezTo>
                    <a:pt x="805898" y="3254296"/>
                    <a:pt x="855013" y="3254296"/>
                    <a:pt x="904128" y="3254296"/>
                  </a:cubicBezTo>
                  <a:cubicBezTo>
                    <a:pt x="1062388" y="3255566"/>
                    <a:pt x="1215191" y="3259376"/>
                    <a:pt x="1373451" y="3256836"/>
                  </a:cubicBezTo>
                  <a:cubicBezTo>
                    <a:pt x="1542626" y="3254296"/>
                    <a:pt x="1717257" y="3255566"/>
                    <a:pt x="1886432" y="3256836"/>
                  </a:cubicBezTo>
                  <a:cubicBezTo>
                    <a:pt x="2088349" y="3258106"/>
                    <a:pt x="2966965" y="3258106"/>
                    <a:pt x="3168883" y="3258106"/>
                  </a:cubicBezTo>
                  <a:cubicBezTo>
                    <a:pt x="3338057" y="3259376"/>
                    <a:pt x="3507232" y="3258106"/>
                    <a:pt x="3676406" y="3259376"/>
                  </a:cubicBezTo>
                  <a:cubicBezTo>
                    <a:pt x="3801923" y="3259376"/>
                    <a:pt x="3927439" y="3261916"/>
                    <a:pt x="4052956" y="3260646"/>
                  </a:cubicBezTo>
                  <a:cubicBezTo>
                    <a:pt x="4314903" y="3260646"/>
                    <a:pt x="4576851" y="3258106"/>
                    <a:pt x="4838798" y="3259376"/>
                  </a:cubicBezTo>
                  <a:cubicBezTo>
                    <a:pt x="5237177" y="3260646"/>
                    <a:pt x="5635555" y="3264456"/>
                    <a:pt x="6033934" y="3266996"/>
                  </a:cubicBezTo>
                  <a:cubicBezTo>
                    <a:pt x="6164907" y="3268266"/>
                    <a:pt x="6295881" y="3266996"/>
                    <a:pt x="6426855" y="3265726"/>
                  </a:cubicBezTo>
                  <a:cubicBezTo>
                    <a:pt x="6541457" y="3264456"/>
                    <a:pt x="6656059" y="3264456"/>
                    <a:pt x="6761570" y="3270806"/>
                  </a:cubicBezTo>
                  <a:cubicBezTo>
                    <a:pt x="6774270" y="3273346"/>
                    <a:pt x="6783160" y="3266996"/>
                    <a:pt x="6784431" y="3253026"/>
                  </a:cubicBezTo>
                  <a:cubicBezTo>
                    <a:pt x="6785701" y="3237786"/>
                    <a:pt x="6786970" y="3222546"/>
                    <a:pt x="6786970" y="3190257"/>
                  </a:cubicBezTo>
                  <a:cubicBezTo>
                    <a:pt x="6789510" y="3104124"/>
                    <a:pt x="6792051" y="1394144"/>
                    <a:pt x="6794591" y="1308012"/>
                  </a:cubicBezTo>
                  <a:cubicBezTo>
                    <a:pt x="6795860" y="1275079"/>
                    <a:pt x="6795860" y="1242146"/>
                    <a:pt x="6795860" y="1211746"/>
                  </a:cubicBezTo>
                  <a:cubicBezTo>
                    <a:pt x="6797131" y="1125614"/>
                    <a:pt x="6798401" y="1039481"/>
                    <a:pt x="6799670" y="950816"/>
                  </a:cubicBezTo>
                  <a:cubicBezTo>
                    <a:pt x="6800941" y="849484"/>
                    <a:pt x="6800941" y="750685"/>
                    <a:pt x="6800941" y="649353"/>
                  </a:cubicBezTo>
                  <a:cubicBezTo>
                    <a:pt x="6800941" y="616420"/>
                    <a:pt x="6802210" y="583487"/>
                    <a:pt x="6802210" y="553087"/>
                  </a:cubicBezTo>
                  <a:cubicBezTo>
                    <a:pt x="6802210" y="469488"/>
                    <a:pt x="6800941" y="388422"/>
                    <a:pt x="6802210" y="304823"/>
                  </a:cubicBezTo>
                  <a:cubicBezTo>
                    <a:pt x="6806020" y="218691"/>
                    <a:pt x="6809830" y="97092"/>
                    <a:pt x="6797130" y="38100"/>
                  </a:cubicBezTo>
                  <a:close/>
                </a:path>
              </a:pathLst>
            </a:custGeom>
            <a:solidFill>
              <a:srgbClr val="FCE4E2"/>
            </a:solidFill>
          </p:spPr>
          <p:txBody>
            <a:bodyPr/>
            <a:lstStyle/>
            <a:p>
              <a:endParaRPr lang="en-US" sz="800">
                <a:latin typeface="UTM Avo" panose="02040603050506020204" pitchFamily="18"/>
              </a:endParaRPr>
            </a:p>
          </p:txBody>
        </p:sp>
      </p:grpSp>
      <p:pic>
        <p:nvPicPr>
          <p:cNvPr id="6" name="Picture 15">
            <a:extLst>
              <a:ext uri="{FF2B5EF4-FFF2-40B4-BE49-F238E27FC236}">
                <a16:creationId xmlns:a16="http://schemas.microsoft.com/office/drawing/2014/main" id="{4DF327F8-DC94-BEFD-FF80-B22CC2124BD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820618" y="1906923"/>
            <a:ext cx="1366450" cy="457761"/>
          </a:xfrm>
          <a:prstGeom prst="rect">
            <a:avLst/>
          </a:prstGeom>
        </p:spPr>
      </p:pic>
      <p:pic>
        <p:nvPicPr>
          <p:cNvPr id="7" name="Picture 7">
            <a:extLst>
              <a:ext uri="{FF2B5EF4-FFF2-40B4-BE49-F238E27FC236}">
                <a16:creationId xmlns:a16="http://schemas.microsoft.com/office/drawing/2014/main" id="{3D5EDB8B-7B01-2D1C-590A-E3CEC79E229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33813">
            <a:off x="700692" y="5883578"/>
            <a:ext cx="2079705" cy="470533"/>
          </a:xfrm>
          <a:prstGeom prst="rect">
            <a:avLst/>
          </a:prstGeom>
        </p:spPr>
      </p:pic>
      <p:pic>
        <p:nvPicPr>
          <p:cNvPr id="8" name="Picture 9">
            <a:extLst>
              <a:ext uri="{FF2B5EF4-FFF2-40B4-BE49-F238E27FC236}">
                <a16:creationId xmlns:a16="http://schemas.microsoft.com/office/drawing/2014/main" id="{8615DA7E-3FFC-8B09-0797-DBD8BF5BC11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165001" y="6163235"/>
            <a:ext cx="1833624" cy="310049"/>
          </a:xfrm>
          <a:prstGeom prst="rect">
            <a:avLst/>
          </a:prstGeom>
        </p:spPr>
      </p:pic>
      <p:pic>
        <p:nvPicPr>
          <p:cNvPr id="9" name="Picture 10">
            <a:extLst>
              <a:ext uri="{FF2B5EF4-FFF2-40B4-BE49-F238E27FC236}">
                <a16:creationId xmlns:a16="http://schemas.microsoft.com/office/drawing/2014/main" id="{3A0640B6-D255-3050-52D8-4479E0458A6F}"/>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400615">
            <a:off x="10394069" y="3263507"/>
            <a:ext cx="458730" cy="1017345"/>
          </a:xfrm>
          <a:prstGeom prst="rect">
            <a:avLst/>
          </a:prstGeom>
        </p:spPr>
      </p:pic>
      <p:sp>
        <p:nvSpPr>
          <p:cNvPr id="18" name="TextBox 17">
            <a:extLst>
              <a:ext uri="{FF2B5EF4-FFF2-40B4-BE49-F238E27FC236}">
                <a16:creationId xmlns:a16="http://schemas.microsoft.com/office/drawing/2014/main" id="{F33BA1BC-B164-1672-5633-DB60E2EF8139}"/>
              </a:ext>
            </a:extLst>
          </p:cNvPr>
          <p:cNvSpPr txBox="1"/>
          <p:nvPr/>
        </p:nvSpPr>
        <p:spPr>
          <a:xfrm>
            <a:off x="2735100" y="896416"/>
            <a:ext cx="6176691" cy="769441"/>
          </a:xfrm>
          <a:prstGeom prst="rect">
            <a:avLst/>
          </a:prstGeom>
          <a:noFill/>
        </p:spPr>
        <p:txBody>
          <a:bodyPr wrap="none" rtlCol="0">
            <a:spAutoFit/>
          </a:bodyPr>
          <a:lstStyle/>
          <a:p>
            <a:pPr algn="ctr"/>
            <a:r>
              <a:rPr lang="vi-VN" sz="4400" b="1" dirty="0">
                <a:latin typeface="UTM Avo" panose="02040603050506020204" pitchFamily="18"/>
              </a:rPr>
              <a:t>HƯỚNG DẪN VỀ NHÀ</a:t>
            </a:r>
            <a:endParaRPr lang="en-US" sz="4400" b="1" dirty="0">
              <a:latin typeface="UTM Avo" panose="02040603050506020204" pitchFamily="18"/>
            </a:endParaRPr>
          </a:p>
        </p:txBody>
      </p:sp>
      <p:grpSp>
        <p:nvGrpSpPr>
          <p:cNvPr id="19" name="Group 18">
            <a:extLst>
              <a:ext uri="{FF2B5EF4-FFF2-40B4-BE49-F238E27FC236}">
                <a16:creationId xmlns:a16="http://schemas.microsoft.com/office/drawing/2014/main" id="{D8F456AE-6F80-57FB-3228-6DAF8FEC8905}"/>
              </a:ext>
            </a:extLst>
          </p:cNvPr>
          <p:cNvGrpSpPr/>
          <p:nvPr/>
        </p:nvGrpSpPr>
        <p:grpSpPr>
          <a:xfrm>
            <a:off x="1946102" y="2586668"/>
            <a:ext cx="6824731" cy="1375601"/>
            <a:chOff x="4025451" y="3260790"/>
            <a:chExt cx="10237097" cy="2063402"/>
          </a:xfrm>
        </p:grpSpPr>
        <p:pic>
          <p:nvPicPr>
            <p:cNvPr id="20" name="Picture 9">
              <a:extLst>
                <a:ext uri="{FF2B5EF4-FFF2-40B4-BE49-F238E27FC236}">
                  <a16:creationId xmlns:a16="http://schemas.microsoft.com/office/drawing/2014/main" id="{EC22D4C8-0941-8B98-9C80-EA6D244E0638}"/>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4025451" y="3260790"/>
              <a:ext cx="1162313" cy="1103141"/>
            </a:xfrm>
            <a:prstGeom prst="rect">
              <a:avLst/>
            </a:prstGeom>
          </p:spPr>
        </p:pic>
        <p:sp>
          <p:nvSpPr>
            <p:cNvPr id="21" name="TextBox 20">
              <a:extLst>
                <a:ext uri="{FF2B5EF4-FFF2-40B4-BE49-F238E27FC236}">
                  <a16:creationId xmlns:a16="http://schemas.microsoft.com/office/drawing/2014/main" id="{240BAF86-9C7B-BBD8-9BA4-AFEFA57E75F3}"/>
                </a:ext>
              </a:extLst>
            </p:cNvPr>
            <p:cNvSpPr txBox="1"/>
            <p:nvPr/>
          </p:nvSpPr>
          <p:spPr>
            <a:xfrm>
              <a:off x="5460786" y="3452718"/>
              <a:ext cx="8801762" cy="1871474"/>
            </a:xfrm>
            <a:prstGeom prst="rect">
              <a:avLst/>
            </a:prstGeom>
            <a:noFill/>
          </p:spPr>
          <p:txBody>
            <a:bodyPr wrap="square" rtlCol="0">
              <a:spAutoFit/>
            </a:bodyPr>
            <a:lstStyle/>
            <a:p>
              <a:pPr algn="just">
                <a:lnSpc>
                  <a:spcPct val="150000"/>
                </a:lnSpc>
                <a:spcBef>
                  <a:spcPct val="0"/>
                </a:spcBef>
                <a:defRPr/>
              </a:pPr>
              <a:r>
                <a:rPr lang="vi-VN" sz="2667" dirty="0">
                  <a:latin typeface="UTM Avo" panose="02040603050506020204" pitchFamily="18"/>
                  <a:cs typeface="Arial" panose="020B0604020202020204" pitchFamily="34" charset="0"/>
                </a:rPr>
                <a:t>Đọc và tìm hiểu trước </a:t>
              </a:r>
              <a:r>
                <a:rPr lang="en-US" sz="2667" b="1" dirty="0" err="1">
                  <a:latin typeface="UTM Avo" panose="02040603050506020204" pitchFamily="18"/>
                  <a:cs typeface="Arial" panose="020B0604020202020204" pitchFamily="34" charset="0"/>
                </a:rPr>
                <a:t>Phần</a:t>
              </a:r>
              <a:r>
                <a:rPr lang="en-US" sz="2667" b="1" dirty="0">
                  <a:latin typeface="UTM Avo" panose="02040603050506020204" pitchFamily="18"/>
                  <a:cs typeface="Arial" panose="020B0604020202020204" pitchFamily="34" charset="0"/>
                </a:rPr>
                <a:t> III </a:t>
              </a:r>
              <a:r>
                <a:rPr lang="en-US" sz="2667" b="1" dirty="0" err="1">
                  <a:latin typeface="UTM Avo" panose="02040603050506020204" pitchFamily="18"/>
                  <a:cs typeface="Arial" panose="020B0604020202020204" pitchFamily="34" charset="0"/>
                </a:rPr>
                <a:t>của</a:t>
              </a:r>
              <a:r>
                <a:rPr lang="en-US" sz="2667" b="1" dirty="0">
                  <a:latin typeface="UTM Avo" panose="02040603050506020204" pitchFamily="18"/>
                  <a:cs typeface="Arial" panose="020B0604020202020204" pitchFamily="34" charset="0"/>
                </a:rPr>
                <a:t> </a:t>
              </a:r>
              <a:r>
                <a:rPr lang="en-US" sz="2667" b="1" dirty="0" err="1">
                  <a:latin typeface="UTM Avo" panose="02040603050506020204" pitchFamily="18"/>
                  <a:cs typeface="Arial" panose="020B0604020202020204" pitchFamily="34" charset="0"/>
                </a:rPr>
                <a:t>bài</a:t>
              </a:r>
              <a:r>
                <a:rPr lang="en-US" sz="2667" b="1" dirty="0">
                  <a:latin typeface="UTM Avo" panose="02040603050506020204" pitchFamily="18"/>
                  <a:cs typeface="Arial" panose="020B0604020202020204" pitchFamily="34" charset="0"/>
                </a:rPr>
                <a:t> </a:t>
              </a:r>
              <a:r>
                <a:rPr lang="en-US" sz="2667" b="1" dirty="0" err="1">
                  <a:latin typeface="UTM Avo" panose="02040603050506020204" pitchFamily="18"/>
                  <a:cs typeface="Arial" panose="020B0604020202020204" pitchFamily="34" charset="0"/>
                </a:rPr>
                <a:t>học</a:t>
              </a:r>
              <a:endParaRPr lang="en-US" sz="2667" b="1" dirty="0">
                <a:latin typeface="UTM Avo" panose="02040603050506020204" pitchFamily="18"/>
                <a:cs typeface="Arial" panose="020B0604020202020204" pitchFamily="34" charset="0"/>
              </a:endParaRPr>
            </a:p>
          </p:txBody>
        </p:sp>
      </p:grpSp>
      <p:grpSp>
        <p:nvGrpSpPr>
          <p:cNvPr id="22" name="Group 21">
            <a:extLst>
              <a:ext uri="{FF2B5EF4-FFF2-40B4-BE49-F238E27FC236}">
                <a16:creationId xmlns:a16="http://schemas.microsoft.com/office/drawing/2014/main" id="{E1034B3E-6EDF-4FC5-B2EF-FBB33D4E05BF}"/>
              </a:ext>
            </a:extLst>
          </p:cNvPr>
          <p:cNvGrpSpPr/>
          <p:nvPr/>
        </p:nvGrpSpPr>
        <p:grpSpPr>
          <a:xfrm>
            <a:off x="1946102" y="4133981"/>
            <a:ext cx="7125523" cy="1863331"/>
            <a:chOff x="4018314" y="6769311"/>
            <a:chExt cx="10688285" cy="2794997"/>
          </a:xfrm>
        </p:grpSpPr>
        <p:pic>
          <p:nvPicPr>
            <p:cNvPr id="23" name="Picture 9">
              <a:extLst>
                <a:ext uri="{FF2B5EF4-FFF2-40B4-BE49-F238E27FC236}">
                  <a16:creationId xmlns:a16="http://schemas.microsoft.com/office/drawing/2014/main" id="{6C93E8AD-1AF3-6F40-7FED-C43739B32A59}"/>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4018314" y="7165960"/>
              <a:ext cx="1162313" cy="1103141"/>
            </a:xfrm>
            <a:prstGeom prst="rect">
              <a:avLst/>
            </a:prstGeom>
          </p:spPr>
        </p:pic>
        <p:sp>
          <p:nvSpPr>
            <p:cNvPr id="24" name="TextBox 23">
              <a:extLst>
                <a:ext uri="{FF2B5EF4-FFF2-40B4-BE49-F238E27FC236}">
                  <a16:creationId xmlns:a16="http://schemas.microsoft.com/office/drawing/2014/main" id="{BF5915EF-7570-D625-EF0C-9E68A40C635C}"/>
                </a:ext>
              </a:extLst>
            </p:cNvPr>
            <p:cNvSpPr txBox="1"/>
            <p:nvPr/>
          </p:nvSpPr>
          <p:spPr>
            <a:xfrm>
              <a:off x="5460786" y="6769311"/>
              <a:ext cx="9245813" cy="2794997"/>
            </a:xfrm>
            <a:prstGeom prst="rect">
              <a:avLst/>
            </a:prstGeom>
            <a:noFill/>
          </p:spPr>
          <p:txBody>
            <a:bodyPr wrap="square" rtlCol="0">
              <a:spAutoFit/>
            </a:bodyPr>
            <a:lstStyle/>
            <a:p>
              <a:pPr algn="just">
                <a:lnSpc>
                  <a:spcPct val="150000"/>
                </a:lnSpc>
                <a:spcBef>
                  <a:spcPct val="0"/>
                </a:spcBef>
                <a:defRPr/>
              </a:pPr>
              <a:r>
                <a:rPr lang="en-US" sz="2667" dirty="0" err="1">
                  <a:latin typeface="UTM Avo" panose="02040603050506020204" pitchFamily="18"/>
                  <a:cs typeface="Arial" panose="020B0604020202020204" pitchFamily="34" charset="0"/>
                </a:rPr>
                <a:t>Tìm</a:t>
              </a:r>
              <a:r>
                <a:rPr lang="en-US" sz="2667" dirty="0">
                  <a:latin typeface="UTM Avo" panose="02040603050506020204" pitchFamily="18"/>
                  <a:cs typeface="Arial" panose="020B0604020202020204" pitchFamily="34" charset="0"/>
                </a:rPr>
                <a:t> </a:t>
              </a:r>
              <a:r>
                <a:rPr lang="en-US" sz="2667" dirty="0" err="1">
                  <a:latin typeface="UTM Avo" panose="02040603050506020204" pitchFamily="18"/>
                  <a:cs typeface="Arial" panose="020B0604020202020204" pitchFamily="34" charset="0"/>
                </a:rPr>
                <a:t>hiểu</a:t>
              </a:r>
              <a:r>
                <a:rPr lang="en-US" sz="2667" dirty="0">
                  <a:latin typeface="UTM Avo" panose="02040603050506020204" pitchFamily="18"/>
                  <a:cs typeface="Arial" panose="020B0604020202020204" pitchFamily="34" charset="0"/>
                </a:rPr>
                <a:t> </a:t>
              </a:r>
              <a:r>
                <a:rPr lang="en-US" sz="2667" dirty="0" err="1">
                  <a:latin typeface="UTM Avo" panose="02040603050506020204" pitchFamily="18"/>
                  <a:cs typeface="Arial" panose="020B0604020202020204" pitchFamily="34" charset="0"/>
                </a:rPr>
                <a:t>thêm</a:t>
              </a:r>
              <a:r>
                <a:rPr lang="en-US" sz="2667" dirty="0">
                  <a:latin typeface="UTM Avo" panose="02040603050506020204" pitchFamily="18"/>
                  <a:cs typeface="Arial" panose="020B0604020202020204" pitchFamily="34" charset="0"/>
                </a:rPr>
                <a:t> </a:t>
              </a:r>
              <a:r>
                <a:rPr lang="en-US" sz="2667" dirty="0" err="1">
                  <a:latin typeface="UTM Avo" panose="02040603050506020204" pitchFamily="18"/>
                  <a:cs typeface="Arial" panose="020B0604020202020204" pitchFamily="34" charset="0"/>
                </a:rPr>
                <a:t>về</a:t>
              </a:r>
              <a:r>
                <a:rPr lang="en-US" sz="2667" dirty="0">
                  <a:latin typeface="UTM Avo" panose="02040603050506020204" pitchFamily="18"/>
                  <a:cs typeface="Arial" panose="020B0604020202020204" pitchFamily="34" charset="0"/>
                </a:rPr>
                <a:t> </a:t>
              </a:r>
              <a:r>
                <a:rPr lang="en-US" sz="2667" dirty="0" err="1">
                  <a:latin typeface="UTM Avo" panose="02040603050506020204" pitchFamily="18"/>
                  <a:cs typeface="Arial" panose="020B0604020202020204" pitchFamily="34" charset="0"/>
                </a:rPr>
                <a:t>các</a:t>
              </a:r>
              <a:r>
                <a:rPr lang="en-US" sz="2667" dirty="0">
                  <a:latin typeface="UTM Avo" panose="02040603050506020204" pitchFamily="18"/>
                  <a:cs typeface="Arial" panose="020B0604020202020204" pitchFamily="34" charset="0"/>
                </a:rPr>
                <a:t> </a:t>
              </a:r>
              <a:r>
                <a:rPr lang="en-US" sz="2667" dirty="0" err="1">
                  <a:latin typeface="UTM Avo" panose="02040603050506020204" pitchFamily="18"/>
                  <a:cs typeface="Arial" panose="020B0604020202020204" pitchFamily="34" charset="0"/>
                </a:rPr>
                <a:t>nét</a:t>
              </a:r>
              <a:r>
                <a:rPr lang="en-US" sz="2667" dirty="0">
                  <a:latin typeface="UTM Avo" panose="02040603050506020204" pitchFamily="18"/>
                  <a:cs typeface="Arial" panose="020B0604020202020204" pitchFamily="34" charset="0"/>
                </a:rPr>
                <a:t> </a:t>
              </a:r>
              <a:r>
                <a:rPr lang="en-US" sz="2667" dirty="0" err="1">
                  <a:latin typeface="UTM Avo" panose="02040603050506020204" pitchFamily="18"/>
                  <a:cs typeface="Arial" panose="020B0604020202020204" pitchFamily="34" charset="0"/>
                </a:rPr>
                <a:t>văn</a:t>
              </a:r>
              <a:r>
                <a:rPr lang="en-US" sz="2667" dirty="0">
                  <a:latin typeface="UTM Avo" panose="02040603050506020204" pitchFamily="18"/>
                  <a:cs typeface="Arial" panose="020B0604020202020204" pitchFamily="34" charset="0"/>
                </a:rPr>
                <a:t> </a:t>
              </a:r>
              <a:r>
                <a:rPr lang="en-US" sz="2667" dirty="0" err="1">
                  <a:latin typeface="UTM Avo" panose="02040603050506020204" pitchFamily="18"/>
                  <a:cs typeface="Arial" panose="020B0604020202020204" pitchFamily="34" charset="0"/>
                </a:rPr>
                <a:t>hóa</a:t>
              </a:r>
              <a:r>
                <a:rPr lang="en-US" sz="2667" dirty="0">
                  <a:latin typeface="UTM Avo" panose="02040603050506020204" pitchFamily="18"/>
                  <a:cs typeface="Arial" panose="020B0604020202020204" pitchFamily="34" charset="0"/>
                </a:rPr>
                <a:t> </a:t>
              </a:r>
              <a:r>
                <a:rPr lang="en-US" sz="2667" dirty="0" err="1">
                  <a:latin typeface="UTM Avo" panose="02040603050506020204" pitchFamily="18"/>
                  <a:cs typeface="Arial" panose="020B0604020202020204" pitchFamily="34" charset="0"/>
                </a:rPr>
                <a:t>đặc</a:t>
              </a:r>
              <a:r>
                <a:rPr lang="en-US" sz="2667" dirty="0">
                  <a:latin typeface="UTM Avo" panose="02040603050506020204" pitchFamily="18"/>
                  <a:cs typeface="Arial" panose="020B0604020202020204" pitchFamily="34" charset="0"/>
                </a:rPr>
                <a:t> </a:t>
              </a:r>
              <a:r>
                <a:rPr lang="en-US" sz="2667" dirty="0" err="1">
                  <a:latin typeface="UTM Avo" panose="02040603050506020204" pitchFamily="18"/>
                  <a:cs typeface="Arial" panose="020B0604020202020204" pitchFamily="34" charset="0"/>
                </a:rPr>
                <a:t>trưng</a:t>
              </a:r>
              <a:r>
                <a:rPr lang="en-US" sz="2667" dirty="0">
                  <a:latin typeface="UTM Avo" panose="02040603050506020204" pitchFamily="18"/>
                  <a:cs typeface="Arial" panose="020B0604020202020204" pitchFamily="34" charset="0"/>
                </a:rPr>
                <a:t> </a:t>
              </a:r>
              <a:r>
                <a:rPr lang="en-US" sz="2667" dirty="0" err="1">
                  <a:latin typeface="UTM Avo" panose="02040603050506020204" pitchFamily="18"/>
                  <a:cs typeface="Arial" panose="020B0604020202020204" pitchFamily="34" charset="0"/>
                </a:rPr>
                <a:t>của</a:t>
              </a:r>
              <a:r>
                <a:rPr lang="en-US" sz="2667" dirty="0">
                  <a:latin typeface="UTM Avo" panose="02040603050506020204" pitchFamily="18"/>
                  <a:cs typeface="Arial" panose="020B0604020202020204" pitchFamily="34" charset="0"/>
                </a:rPr>
                <a:t> </a:t>
              </a:r>
              <a:r>
                <a:rPr lang="en-US" sz="2667" dirty="0" err="1">
                  <a:latin typeface="UTM Avo" panose="02040603050506020204" pitchFamily="18"/>
                  <a:cs typeface="Arial" panose="020B0604020202020204" pitchFamily="34" charset="0"/>
                </a:rPr>
                <a:t>vùng</a:t>
              </a:r>
              <a:r>
                <a:rPr lang="en-US" sz="2667" dirty="0">
                  <a:latin typeface="UTM Avo" panose="02040603050506020204" pitchFamily="18"/>
                  <a:cs typeface="Arial" panose="020B0604020202020204" pitchFamily="34" charset="0"/>
                </a:rPr>
                <a:t> Trung du </a:t>
              </a:r>
              <a:r>
                <a:rPr lang="en-US" sz="2667" dirty="0" err="1">
                  <a:latin typeface="UTM Avo" panose="02040603050506020204" pitchFamily="18"/>
                  <a:cs typeface="Arial" panose="020B0604020202020204" pitchFamily="34" charset="0"/>
                </a:rPr>
                <a:t>và</a:t>
              </a:r>
              <a:r>
                <a:rPr lang="en-US" sz="2667" dirty="0">
                  <a:latin typeface="UTM Avo" panose="02040603050506020204" pitchFamily="18"/>
                  <a:cs typeface="Arial" panose="020B0604020202020204" pitchFamily="34" charset="0"/>
                </a:rPr>
                <a:t> </a:t>
              </a:r>
              <a:r>
                <a:rPr lang="en-US" sz="2667" dirty="0" err="1">
                  <a:latin typeface="UTM Avo" panose="02040603050506020204" pitchFamily="18"/>
                  <a:cs typeface="Arial" panose="020B0604020202020204" pitchFamily="34" charset="0"/>
                </a:rPr>
                <a:t>miền</a:t>
              </a:r>
              <a:r>
                <a:rPr lang="en-US" sz="2667" dirty="0">
                  <a:latin typeface="UTM Avo" panose="02040603050506020204" pitchFamily="18"/>
                  <a:cs typeface="Arial" panose="020B0604020202020204" pitchFamily="34" charset="0"/>
                </a:rPr>
                <a:t> </a:t>
              </a:r>
              <a:r>
                <a:rPr lang="en-US" sz="2667" dirty="0" err="1">
                  <a:latin typeface="UTM Avo" panose="02040603050506020204" pitchFamily="18"/>
                  <a:cs typeface="Arial" panose="020B0604020202020204" pitchFamily="34" charset="0"/>
                </a:rPr>
                <a:t>núi</a:t>
              </a:r>
              <a:r>
                <a:rPr lang="en-US" sz="2667" dirty="0">
                  <a:latin typeface="UTM Avo" panose="02040603050506020204" pitchFamily="18"/>
                  <a:cs typeface="Arial" panose="020B0604020202020204" pitchFamily="34" charset="0"/>
                </a:rPr>
                <a:t> </a:t>
              </a:r>
              <a:r>
                <a:rPr lang="en-US" sz="2667" dirty="0" err="1">
                  <a:latin typeface="UTM Avo" panose="02040603050506020204" pitchFamily="18"/>
                  <a:cs typeface="Arial" panose="020B0604020202020204" pitchFamily="34" charset="0"/>
                </a:rPr>
                <a:t>Bắc</a:t>
              </a:r>
              <a:r>
                <a:rPr lang="en-US" sz="2667" dirty="0">
                  <a:latin typeface="UTM Avo" panose="02040603050506020204" pitchFamily="18"/>
                  <a:cs typeface="Arial" panose="020B0604020202020204" pitchFamily="34" charset="0"/>
                </a:rPr>
                <a:t> </a:t>
              </a:r>
              <a:r>
                <a:rPr lang="en-US" sz="2667" dirty="0" err="1">
                  <a:latin typeface="UTM Avo" panose="02040603050506020204" pitchFamily="18"/>
                  <a:cs typeface="Arial" panose="020B0604020202020204" pitchFamily="34" charset="0"/>
                </a:rPr>
                <a:t>bộ</a:t>
              </a:r>
              <a:endParaRPr lang="en-US" sz="2667" b="1" i="1" dirty="0">
                <a:latin typeface="UTM Avo" panose="02040603050506020204" pitchFamily="18"/>
                <a:cs typeface="Arial" panose="020B0604020202020204" pitchFamily="34" charset="0"/>
              </a:endParaRPr>
            </a:p>
          </p:txBody>
        </p:sp>
      </p:grpSp>
      <p:pic>
        <p:nvPicPr>
          <p:cNvPr id="25" name="Picture 4">
            <a:extLst>
              <a:ext uri="{FF2B5EF4-FFF2-40B4-BE49-F238E27FC236}">
                <a16:creationId xmlns:a16="http://schemas.microsoft.com/office/drawing/2014/main" id="{43FE1356-7293-C9C5-34F1-431F63A0E5A6}"/>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9266508" y="5476382"/>
            <a:ext cx="1375485" cy="872808"/>
          </a:xfrm>
          <a:prstGeom prst="rect">
            <a:avLst/>
          </a:prstGeom>
        </p:spPr>
      </p:pic>
      <p:pic>
        <p:nvPicPr>
          <p:cNvPr id="26" name="Picture 6">
            <a:extLst>
              <a:ext uri="{FF2B5EF4-FFF2-40B4-BE49-F238E27FC236}">
                <a16:creationId xmlns:a16="http://schemas.microsoft.com/office/drawing/2014/main" id="{A68C74C2-E86B-BA27-B461-241FCD254378}"/>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9729385" y="5609238"/>
            <a:ext cx="449732" cy="459763"/>
          </a:xfrm>
          <a:prstGeom prst="rect">
            <a:avLst/>
          </a:prstGeom>
        </p:spPr>
      </p:pic>
    </p:spTree>
    <p:extLst>
      <p:ext uri="{BB962C8B-B14F-4D97-AF65-F5344CB8AC3E}">
        <p14:creationId xmlns:p14="http://schemas.microsoft.com/office/powerpoint/2010/main" val="353380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A42CC8-80B7-EDE2-7087-AAF91AD72272}"/>
              </a:ext>
            </a:extLst>
          </p:cNvPr>
          <p:cNvSpPr/>
          <p:nvPr/>
        </p:nvSpPr>
        <p:spPr>
          <a:xfrm>
            <a:off x="975295" y="1548242"/>
            <a:ext cx="10241410" cy="1128386"/>
          </a:xfrm>
          <a:prstGeom prst="rect">
            <a:avLst/>
          </a:prstGeom>
        </p:spPr>
        <p:txBody>
          <a:bodyPr wrap="square">
            <a:spAutoFit/>
          </a:bodyPr>
          <a:lstStyle/>
          <a:p>
            <a:pPr algn="ctr">
              <a:lnSpc>
                <a:spcPct val="150000"/>
              </a:lnSpc>
            </a:pPr>
            <a:r>
              <a:rPr lang="nl-NL" sz="2400" dirty="0">
                <a:latin typeface="UTM Avo" panose="02040603050506020204" pitchFamily="18"/>
                <a:ea typeface="Calibri" panose="020F0502020204030204" pitchFamily="34" charset="0"/>
                <a:cs typeface="Arial" panose="020B0604020202020204" pitchFamily="34" charset="0"/>
              </a:rPr>
              <a:t>Các em hãy xem</a:t>
            </a:r>
            <a:r>
              <a:rPr lang="vi-VN" sz="2400" dirty="0">
                <a:latin typeface="UTM Avo" panose="02040603050506020204" pitchFamily="18"/>
                <a:ea typeface="Calibri" panose="020F0502020204030204" pitchFamily="34" charset="0"/>
                <a:cs typeface="Arial" panose="020B0604020202020204" pitchFamily="34" charset="0"/>
              </a:rPr>
              <a:t> video về ruộng bậc thang ở vùng Trung du và miền núi Bắc Bộ và chia sẻ</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cảm</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nhận</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của</a:t>
            </a:r>
            <a:r>
              <a:rPr lang="en-US" sz="2400" dirty="0">
                <a:latin typeface="UTM Avo" panose="02040603050506020204" pitchFamily="18"/>
                <a:ea typeface="Calibri" panose="020F0502020204030204" pitchFamily="34" charset="0"/>
                <a:cs typeface="Arial" panose="020B0604020202020204" pitchFamily="34" charset="0"/>
              </a:rPr>
              <a:t> minh </a:t>
            </a:r>
            <a:r>
              <a:rPr lang="en-US" sz="2400" dirty="0" err="1">
                <a:latin typeface="UTM Avo" panose="02040603050506020204" pitchFamily="18"/>
                <a:ea typeface="Calibri" panose="020F0502020204030204" pitchFamily="34" charset="0"/>
                <a:cs typeface="Arial" panose="020B0604020202020204" pitchFamily="34" charset="0"/>
              </a:rPr>
              <a:t>về</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nơi</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đây</a:t>
            </a:r>
            <a:r>
              <a:rPr lang="en-US" sz="2400" dirty="0">
                <a:latin typeface="UTM Avo" panose="02040603050506020204" pitchFamily="18"/>
                <a:ea typeface="Calibri" panose="020F0502020204030204" pitchFamily="34" charset="0"/>
                <a:cs typeface="Arial" panose="020B0604020202020204" pitchFamily="34" charset="0"/>
              </a:rPr>
              <a:t>.</a:t>
            </a:r>
            <a:endParaRPr lang="en-US" sz="2400" dirty="0">
              <a:latin typeface="UTM Avo" panose="02040603050506020204" pitchFamily="18"/>
              <a:cs typeface="Arial" panose="020B0604020202020204" pitchFamily="34" charset="0"/>
            </a:endParaRPr>
          </a:p>
        </p:txBody>
      </p:sp>
      <p:pic>
        <p:nvPicPr>
          <p:cNvPr id="7" name="Picture 31">
            <a:extLst>
              <a:ext uri="{FF2B5EF4-FFF2-40B4-BE49-F238E27FC236}">
                <a16:creationId xmlns:a16="http://schemas.microsoft.com/office/drawing/2014/main" id="{585C7311-2DA7-8BE8-32B7-5AAE4D319CC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11633" y="4181373"/>
            <a:ext cx="1304187" cy="1987333"/>
          </a:xfrm>
          <a:prstGeom prst="rect">
            <a:avLst/>
          </a:prstGeom>
        </p:spPr>
      </p:pic>
      <p:pic>
        <p:nvPicPr>
          <p:cNvPr id="8" name="Ruộng bậc thang, nét văn hóa độc đáo của vùng Tây Bắc Việt Nam">
            <a:hlinkClick r:id="" action="ppaction://media"/>
            <a:extLst>
              <a:ext uri="{FF2B5EF4-FFF2-40B4-BE49-F238E27FC236}">
                <a16:creationId xmlns:a16="http://schemas.microsoft.com/office/drawing/2014/main" id="{1809E213-8617-FB58-E6AE-C8173C26E75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537513" y="2781588"/>
            <a:ext cx="7116973" cy="4003297"/>
          </a:xfrm>
          <a:prstGeom prst="rect">
            <a:avLst/>
          </a:prstGeom>
        </p:spPr>
      </p:pic>
    </p:spTree>
    <p:extLst>
      <p:ext uri="{BB962C8B-B14F-4D97-AF65-F5344CB8AC3E}">
        <p14:creationId xmlns:p14="http://schemas.microsoft.com/office/powerpoint/2010/main" val="283825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014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8"/>
                                        </p:tgtEl>
                                      </p:cBhvr>
                                    </p:cmd>
                                  </p:childTnLst>
                                </p:cTn>
                              </p:par>
                            </p:childTnLst>
                          </p:cTn>
                        </p:par>
                      </p:childTnLst>
                    </p:cTn>
                  </p:par>
                </p:childTnLst>
              </p:cTn>
              <p:nextCondLst>
                <p:cond evt="onClick" delay="0">
                  <p:tgtEl>
                    <p:spTgt spid="8"/>
                  </p:tgtEl>
                </p:cond>
              </p:nextCondLst>
            </p:seq>
            <p:video fullScrn="1">
              <p:cMediaNode vol="80000">
                <p:cTn id="22" fill="hold" display="0">
                  <p:stCondLst>
                    <p:cond delay="indefinite"/>
                  </p:stCondLst>
                </p:cTn>
                <p:tgtEl>
                  <p:spTgt spid="8"/>
                </p:tgtEl>
              </p:cMediaNode>
            </p:video>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5F45E8C-51C5-54AE-1CF8-689C4BC05E8A}"/>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B129F91-E2E3-630A-355D-3DF9F5EACAF1}"/>
              </a:ext>
            </a:extLst>
          </p:cNvPr>
          <p:cNvSpPr txBox="1"/>
          <p:nvPr/>
        </p:nvSpPr>
        <p:spPr>
          <a:xfrm>
            <a:off x="462105" y="912740"/>
            <a:ext cx="11367083" cy="950325"/>
          </a:xfrm>
          <a:prstGeom prst="rect">
            <a:avLst/>
          </a:prstGeom>
          <a:noFill/>
        </p:spPr>
        <p:txBody>
          <a:bodyPr wrap="square" rtlCol="0">
            <a:spAutoFit/>
          </a:bodyPr>
          <a:lstStyle/>
          <a:p>
            <a:pPr algn="ctr">
              <a:lnSpc>
                <a:spcPct val="150000"/>
              </a:lnSpc>
            </a:pPr>
            <a:r>
              <a:rPr lang="en-US" sz="2000" b="1">
                <a:solidFill>
                  <a:schemeClr val="accent2">
                    <a:lumMod val="50000"/>
                  </a:schemeClr>
                </a:solidFill>
                <a:latin typeface="UTM Avo" panose="02040603050506020204" pitchFamily="18" charset="0"/>
              </a:rPr>
              <a:t>Like fanpage Hoc10 - Học 1 biết 10 để nhận thêm nhiều tài liệu giảng dạy</a:t>
            </a:r>
          </a:p>
          <a:p>
            <a:pPr algn="ctr">
              <a:lnSpc>
                <a:spcPct val="150000"/>
              </a:lnSpc>
            </a:pPr>
            <a:r>
              <a:rPr lang="en-US" sz="2000">
                <a:solidFill>
                  <a:schemeClr val="accent2">
                    <a:lumMod val="50000"/>
                  </a:schemeClr>
                </a:solidFill>
                <a:latin typeface="UTM Avo" panose="02040603050506020204" pitchFamily="18" charset="0"/>
              </a:rPr>
              <a:t>theo đường link:  </a:t>
            </a:r>
          </a:p>
        </p:txBody>
      </p:sp>
      <p:sp>
        <p:nvSpPr>
          <p:cNvPr id="4" name="Rectangle: Rounded Corners 3">
            <a:extLst>
              <a:ext uri="{FF2B5EF4-FFF2-40B4-BE49-F238E27FC236}">
                <a16:creationId xmlns:a16="http://schemas.microsoft.com/office/drawing/2014/main" id="{30587467-346B-A975-4795-B438FC8FB5DE}"/>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hlinkClick r:id="rId3"/>
            <a:extLst>
              <a:ext uri="{FF2B5EF4-FFF2-40B4-BE49-F238E27FC236}">
                <a16:creationId xmlns:a16="http://schemas.microsoft.com/office/drawing/2014/main" id="{8FB714E6-E5EF-7C25-CEBE-058D23F1D53A}"/>
              </a:ext>
            </a:extLst>
          </p:cNvPr>
          <p:cNvSpPr txBox="1"/>
          <p:nvPr/>
        </p:nvSpPr>
        <p:spPr>
          <a:xfrm>
            <a:off x="2644617" y="2000034"/>
            <a:ext cx="7122253" cy="461665"/>
          </a:xfrm>
          <a:prstGeom prst="rect">
            <a:avLst/>
          </a:prstGeom>
          <a:noFill/>
        </p:spPr>
        <p:txBody>
          <a:bodyPr wrap="square" rtlCol="0">
            <a:spAutoFit/>
          </a:bodyPr>
          <a:lstStyle/>
          <a:p>
            <a:pPr algn="ctr"/>
            <a:r>
              <a:rPr lang="en-US" sz="2400" b="1" u="sng">
                <a:solidFill>
                  <a:srgbClr val="843C0C"/>
                </a:solidFill>
                <a:latin typeface="UTM Avo" panose="02040603050506020204" pitchFamily="18" charset="0"/>
                <a:hlinkClick r:id="rId3">
                  <a:extLst>
                    <a:ext uri="{A12FA001-AC4F-418D-AE19-62706E023703}">
                      <ahyp:hlinkClr xmlns:ahyp="http://schemas.microsoft.com/office/drawing/2018/hyperlinkcolor" val="tx"/>
                    </a:ext>
                  </a:extLst>
                </a:hlinkClick>
              </a:rPr>
              <a:t>Hoc10 – Học 1 biết 10</a:t>
            </a:r>
            <a:endParaRPr lang="en-US" sz="2400" b="1" u="sng">
              <a:solidFill>
                <a:srgbClr val="843C0C"/>
              </a:solidFill>
              <a:latin typeface="UTM Avo" panose="02040603050506020204" pitchFamily="18" charset="0"/>
            </a:endParaRPr>
          </a:p>
        </p:txBody>
      </p:sp>
      <p:sp>
        <p:nvSpPr>
          <p:cNvPr id="9" name="TextBox 8">
            <a:extLst>
              <a:ext uri="{FF2B5EF4-FFF2-40B4-BE49-F238E27FC236}">
                <a16:creationId xmlns:a16="http://schemas.microsoft.com/office/drawing/2014/main" id="{3D59D4D2-27AF-FE28-90D2-8ED140C986D6}"/>
              </a:ext>
            </a:extLst>
          </p:cNvPr>
          <p:cNvSpPr txBox="1"/>
          <p:nvPr/>
        </p:nvSpPr>
        <p:spPr>
          <a:xfrm>
            <a:off x="4011326" y="2381351"/>
            <a:ext cx="4321723" cy="488660"/>
          </a:xfrm>
          <a:prstGeom prst="rect">
            <a:avLst/>
          </a:prstGeom>
          <a:noFill/>
        </p:spPr>
        <p:txBody>
          <a:bodyPr wrap="square" rtlCol="0">
            <a:spAutoFit/>
          </a:bodyPr>
          <a:lstStyle/>
          <a:p>
            <a:pPr algn="ctr">
              <a:lnSpc>
                <a:spcPct val="150000"/>
              </a:lnSpc>
            </a:pPr>
            <a:r>
              <a:rPr lang="en-US" sz="2000">
                <a:solidFill>
                  <a:schemeClr val="accent2">
                    <a:lumMod val="50000"/>
                  </a:schemeClr>
                </a:solidFill>
                <a:latin typeface="UTM Avo" panose="02040603050506020204" pitchFamily="18" charset="0"/>
              </a:rPr>
              <a:t>Hoặc truy cập qua QR code</a:t>
            </a:r>
          </a:p>
        </p:txBody>
      </p:sp>
      <p:pic>
        <p:nvPicPr>
          <p:cNvPr id="12" name="Picture 2" descr="Ngón Trỏ, ngón tay, Máy tính Biểu tượng Tay - tay png tải về - Miễn phí  trong suốt Tay png Tải về.">
            <a:extLst>
              <a:ext uri="{FF2B5EF4-FFF2-40B4-BE49-F238E27FC236}">
                <a16:creationId xmlns:a16="http://schemas.microsoft.com/office/drawing/2014/main" id="{88324D86-6420-36B0-2794-5BA9C1D188D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466D7F4-C171-D469-940A-21A31A60772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247533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7"/>
                                        </p:tgtEl>
                                        <p:attrNameLst>
                                          <p:attrName>style.color</p:attrName>
                                        </p:attrNameLst>
                                      </p:cBhvr>
                                      <p:by>
                                        <p:hsl h="7200000" s="0" l="0"/>
                                      </p:by>
                                    </p:animClr>
                                    <p:animClr clrSpc="hsl" dir="cw">
                                      <p:cBhvr>
                                        <p:cTn id="7" dur="1000" fill="hold"/>
                                        <p:tgtEl>
                                          <p:spTgt spid="7"/>
                                        </p:tgtEl>
                                        <p:attrNameLst>
                                          <p:attrName>fillcolor</p:attrName>
                                        </p:attrNameLst>
                                      </p:cBhvr>
                                      <p:by>
                                        <p:hsl h="7200000" s="0" l="0"/>
                                      </p:by>
                                    </p:animClr>
                                    <p:animClr clrSpc="hsl" dir="cw">
                                      <p:cBhvr>
                                        <p:cTn id="8" dur="1000" fill="hold"/>
                                        <p:tgtEl>
                                          <p:spTgt spid="7"/>
                                        </p:tgtEl>
                                        <p:attrNameLst>
                                          <p:attrName>stroke.color</p:attrName>
                                        </p:attrNameLst>
                                      </p:cBhvr>
                                      <p:by>
                                        <p:hsl h="7200000" s="0" l="0"/>
                                      </p:by>
                                    </p:animClr>
                                    <p:set>
                                      <p:cBhvr>
                                        <p:cTn id="9" dur="1000" fill="hold"/>
                                        <p:tgtEl>
                                          <p:spTgt spid="7"/>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4"/>
                                        </p:tgtEl>
                                        <p:attrNameLst>
                                          <p:attrName>fillcolor</p:attrName>
                                        </p:attrNameLst>
                                      </p:cBhvr>
                                      <p:to>
                                        <a:srgbClr val="C5E0B3"/>
                                      </p:to>
                                    </p:animClr>
                                    <p:set>
                                      <p:cBhvr>
                                        <p:cTn id="12" dur="1000" fill="hold"/>
                                        <p:tgtEl>
                                          <p:spTgt spid="4"/>
                                        </p:tgtEl>
                                        <p:attrNameLst>
                                          <p:attrName>fill.type</p:attrName>
                                        </p:attrNameLst>
                                      </p:cBhvr>
                                      <p:to>
                                        <p:strVal val="solid"/>
                                      </p:to>
                                    </p:set>
                                    <p:set>
                                      <p:cBhvr>
                                        <p:cTn id="13" dur="1000" fill="hold"/>
                                        <p:tgtEl>
                                          <p:spTgt spid="4"/>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2"/>
                                        </p:tgtEl>
                                        <p:attrNameLst>
                                          <p:attrName>style.color</p:attrName>
                                        </p:attrNameLst>
                                      </p:cBhvr>
                                      <p:by>
                                        <p:hsl h="7200000" s="0" l="0"/>
                                      </p:by>
                                    </p:animClr>
                                    <p:animClr clrSpc="hsl" dir="cw">
                                      <p:cBhvr>
                                        <p:cTn id="16" dur="1000" fill="hold"/>
                                        <p:tgtEl>
                                          <p:spTgt spid="2"/>
                                        </p:tgtEl>
                                        <p:attrNameLst>
                                          <p:attrName>fillcolor</p:attrName>
                                        </p:attrNameLst>
                                      </p:cBhvr>
                                      <p:by>
                                        <p:hsl h="7200000" s="0" l="0"/>
                                      </p:by>
                                    </p:animClr>
                                    <p:animClr clrSpc="hsl" dir="cw">
                                      <p:cBhvr>
                                        <p:cTn id="17" dur="1000" fill="hold"/>
                                        <p:tgtEl>
                                          <p:spTgt spid="2"/>
                                        </p:tgtEl>
                                        <p:attrNameLst>
                                          <p:attrName>stroke.color</p:attrName>
                                        </p:attrNameLst>
                                      </p:cBhvr>
                                      <p:by>
                                        <p:hsl h="7200000" s="0" l="0"/>
                                      </p:by>
                                    </p:animClr>
                                    <p:set>
                                      <p:cBhvr>
                                        <p:cTn id="18" dur="1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F2785F11-90F4-C7E7-DCB0-7CAFE28CEBC3}"/>
              </a:ext>
            </a:extLst>
          </p:cNvPr>
          <p:cNvPicPr>
            <a:picLocks noChangeAspect="1"/>
          </p:cNvPicPr>
          <p:nvPr/>
        </p:nvPicPr>
        <p:blipFill>
          <a:blip r:embed="rId4"/>
          <a:stretch>
            <a:fillRect/>
          </a:stretch>
        </p:blipFill>
        <p:spPr>
          <a:xfrm>
            <a:off x="4623911" y="3025736"/>
            <a:ext cx="3559592" cy="1969345"/>
          </a:xfrm>
          <a:prstGeom prst="rect">
            <a:avLst/>
          </a:prstGeom>
        </p:spPr>
      </p:pic>
    </p:spTree>
    <p:extLst>
      <p:ext uri="{BB962C8B-B14F-4D97-AF65-F5344CB8AC3E}">
        <p14:creationId xmlns:p14="http://schemas.microsoft.com/office/powerpoint/2010/main" val="3023942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08173F-880B-7759-9104-F63B91CAB3D7}"/>
              </a:ext>
            </a:extLst>
          </p:cNvPr>
          <p:cNvSpPr txBox="1"/>
          <p:nvPr/>
        </p:nvSpPr>
        <p:spPr>
          <a:xfrm>
            <a:off x="5046673" y="1159199"/>
            <a:ext cx="2098651" cy="523220"/>
          </a:xfrm>
          <a:prstGeom prst="rect">
            <a:avLst/>
          </a:prstGeom>
          <a:noFill/>
        </p:spPr>
        <p:txBody>
          <a:bodyPr wrap="none" rtlCol="0">
            <a:spAutoFit/>
          </a:bodyPr>
          <a:lstStyle/>
          <a:p>
            <a:pPr algn="ctr"/>
            <a:r>
              <a:rPr lang="en-VN" sz="2800" b="1" dirty="0">
                <a:solidFill>
                  <a:schemeClr val="tx1">
                    <a:lumMod val="95000"/>
                    <a:lumOff val="5000"/>
                  </a:schemeClr>
                </a:solidFill>
                <a:latin typeface="UTM Avo" panose="02040603050506020204" pitchFamily="18"/>
              </a:rPr>
              <a:t>1. DÂN CƯ</a:t>
            </a:r>
          </a:p>
        </p:txBody>
      </p:sp>
      <p:grpSp>
        <p:nvGrpSpPr>
          <p:cNvPr id="3" name="Group 2">
            <a:extLst>
              <a:ext uri="{FF2B5EF4-FFF2-40B4-BE49-F238E27FC236}">
                <a16:creationId xmlns:a16="http://schemas.microsoft.com/office/drawing/2014/main" id="{37B7D4D3-EF0B-2AC1-66FE-2BA8D279A6CE}"/>
              </a:ext>
            </a:extLst>
          </p:cNvPr>
          <p:cNvGrpSpPr/>
          <p:nvPr/>
        </p:nvGrpSpPr>
        <p:grpSpPr>
          <a:xfrm>
            <a:off x="3510124" y="1682419"/>
            <a:ext cx="5171752" cy="444738"/>
            <a:chOff x="5373262" y="985508"/>
            <a:chExt cx="7757628" cy="667107"/>
          </a:xfrm>
        </p:grpSpPr>
        <p:pic>
          <p:nvPicPr>
            <p:cNvPr id="4" name="Picture 5">
              <a:extLst>
                <a:ext uri="{FF2B5EF4-FFF2-40B4-BE49-F238E27FC236}">
                  <a16:creationId xmlns:a16="http://schemas.microsoft.com/office/drawing/2014/main" id="{97700CE7-9812-99A8-F5E5-C6D2EA3EAAC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875326">
              <a:off x="11476941" y="868695"/>
              <a:ext cx="264901" cy="498528"/>
            </a:xfrm>
            <a:prstGeom prst="rect">
              <a:avLst/>
            </a:prstGeom>
          </p:spPr>
        </p:pic>
        <p:sp>
          <p:nvSpPr>
            <p:cNvPr id="5" name="TextBox 11">
              <a:extLst>
                <a:ext uri="{FF2B5EF4-FFF2-40B4-BE49-F238E27FC236}">
                  <a16:creationId xmlns:a16="http://schemas.microsoft.com/office/drawing/2014/main" id="{A7A3D142-6198-59F6-128D-956F9A2CB7E7}"/>
                </a:ext>
              </a:extLst>
            </p:cNvPr>
            <p:cNvSpPr txBox="1"/>
            <p:nvPr/>
          </p:nvSpPr>
          <p:spPr>
            <a:xfrm>
              <a:off x="5373262" y="1098616"/>
              <a:ext cx="7757628" cy="553999"/>
            </a:xfrm>
            <a:prstGeom prst="rect">
              <a:avLst/>
            </a:prstGeom>
          </p:spPr>
          <p:txBody>
            <a:bodyPr wrap="square" lIns="0" tIns="0" rIns="0" bIns="0" rtlCol="0" anchor="t">
              <a:spAutoFit/>
            </a:bodyPr>
            <a:lstStyle/>
            <a:p>
              <a:pPr algn="ctr">
                <a:spcBef>
                  <a:spcPct val="0"/>
                </a:spcBef>
              </a:pPr>
              <a:r>
                <a:rPr lang="en-US" sz="2400" b="1" dirty="0">
                  <a:latin typeface="UTM Avo" panose="02040603050506020204" pitchFamily="18"/>
                  <a:cs typeface="Arial" panose="020B0604020202020204" pitchFamily="34" charset="0"/>
                </a:rPr>
                <a:t>HOẠT ĐỘNG NHÓM</a:t>
              </a:r>
            </a:p>
          </p:txBody>
        </p:sp>
      </p:grpSp>
      <p:sp>
        <p:nvSpPr>
          <p:cNvPr id="6" name="Rectangle 5">
            <a:extLst>
              <a:ext uri="{FF2B5EF4-FFF2-40B4-BE49-F238E27FC236}">
                <a16:creationId xmlns:a16="http://schemas.microsoft.com/office/drawing/2014/main" id="{9D30D9C9-A7FD-6593-ED08-7B6254B58A0A}"/>
              </a:ext>
            </a:extLst>
          </p:cNvPr>
          <p:cNvSpPr/>
          <p:nvPr/>
        </p:nvSpPr>
        <p:spPr>
          <a:xfrm>
            <a:off x="5786276" y="2371134"/>
            <a:ext cx="5791200" cy="4181914"/>
          </a:xfrm>
          <a:prstGeom prst="rect">
            <a:avLst/>
          </a:prstGeom>
        </p:spPr>
        <p:txBody>
          <a:bodyPr wrap="square">
            <a:spAutoFit/>
          </a:bodyPr>
          <a:lstStyle/>
          <a:p>
            <a:pPr algn="just">
              <a:lnSpc>
                <a:spcPct val="150000"/>
              </a:lnSpc>
            </a:pPr>
            <a:r>
              <a:rPr lang="nl-NL" sz="2000" b="1" dirty="0" err="1">
                <a:latin typeface="UTM Avo" panose="02040603050506020204" pitchFamily="18"/>
                <a:ea typeface="Calibri" panose="020F0502020204030204" pitchFamily="34" charset="0"/>
                <a:cs typeface="Arial" panose="020B0604020202020204" pitchFamily="34" charset="0"/>
              </a:rPr>
              <a:t>Đọc</a:t>
            </a:r>
            <a:r>
              <a:rPr lang="nl-NL" sz="2000" b="1" dirty="0">
                <a:latin typeface="UTM Avo" panose="02040603050506020204" pitchFamily="18"/>
                <a:ea typeface="Calibri" panose="020F0502020204030204" pitchFamily="34" charset="0"/>
                <a:cs typeface="Arial" panose="020B0604020202020204" pitchFamily="34" charset="0"/>
              </a:rPr>
              <a:t> </a:t>
            </a:r>
            <a:r>
              <a:rPr lang="nl-NL" sz="2000" b="1" dirty="0" err="1">
                <a:latin typeface="UTM Avo" panose="02040603050506020204" pitchFamily="18"/>
                <a:ea typeface="Calibri" panose="020F0502020204030204" pitchFamily="34" charset="0"/>
                <a:cs typeface="Arial" panose="020B0604020202020204" pitchFamily="34" charset="0"/>
              </a:rPr>
              <a:t>thông</a:t>
            </a:r>
            <a:r>
              <a:rPr lang="nl-NL" sz="2000" b="1" dirty="0">
                <a:latin typeface="UTM Avo" panose="02040603050506020204" pitchFamily="18"/>
                <a:ea typeface="Calibri" panose="020F0502020204030204" pitchFamily="34" charset="0"/>
                <a:cs typeface="Arial" panose="020B0604020202020204" pitchFamily="34" charset="0"/>
              </a:rPr>
              <a:t> tin, </a:t>
            </a:r>
            <a:r>
              <a:rPr lang="nl-NL" sz="2000" b="1" dirty="0" err="1">
                <a:latin typeface="UTM Avo" panose="02040603050506020204" pitchFamily="18"/>
                <a:ea typeface="Calibri" panose="020F0502020204030204" pitchFamily="34" charset="0"/>
                <a:cs typeface="Arial" panose="020B0604020202020204" pitchFamily="34" charset="0"/>
              </a:rPr>
              <a:t>quan</a:t>
            </a:r>
            <a:r>
              <a:rPr lang="nl-NL" sz="2000" b="1" dirty="0">
                <a:latin typeface="UTM Avo" panose="02040603050506020204" pitchFamily="18"/>
                <a:ea typeface="Calibri" panose="020F0502020204030204" pitchFamily="34" charset="0"/>
                <a:cs typeface="Arial" panose="020B0604020202020204" pitchFamily="34" charset="0"/>
              </a:rPr>
              <a:t> </a:t>
            </a:r>
            <a:r>
              <a:rPr lang="nl-NL" sz="2000" b="1" dirty="0" err="1">
                <a:latin typeface="UTM Avo" panose="02040603050506020204" pitchFamily="18"/>
                <a:ea typeface="Calibri" panose="020F0502020204030204" pitchFamily="34" charset="0"/>
                <a:cs typeface="Arial" panose="020B0604020202020204" pitchFamily="34" charset="0"/>
              </a:rPr>
              <a:t>sát</a:t>
            </a:r>
            <a:r>
              <a:rPr lang="nl-NL" sz="2000" b="1" dirty="0">
                <a:latin typeface="UTM Avo" panose="02040603050506020204" pitchFamily="18"/>
                <a:ea typeface="Calibri" panose="020F0502020204030204" pitchFamily="34" charset="0"/>
                <a:cs typeface="Arial" panose="020B0604020202020204" pitchFamily="34" charset="0"/>
              </a:rPr>
              <a:t> </a:t>
            </a:r>
            <a:r>
              <a:rPr lang="nl-NL" sz="2000" b="1" dirty="0" err="1">
                <a:latin typeface="UTM Avo" panose="02040603050506020204" pitchFamily="18"/>
                <a:ea typeface="Calibri" panose="020F0502020204030204" pitchFamily="34" charset="0"/>
                <a:cs typeface="Arial" panose="020B0604020202020204" pitchFamily="34" charset="0"/>
              </a:rPr>
              <a:t>hình</a:t>
            </a:r>
            <a:r>
              <a:rPr lang="vi-VN" sz="2000" b="1" dirty="0">
                <a:latin typeface="UTM Avo" panose="02040603050506020204" pitchFamily="18"/>
                <a:ea typeface="Calibri" panose="020F0502020204030204" pitchFamily="34" charset="0"/>
                <a:cs typeface="Arial" panose="020B0604020202020204" pitchFamily="34" charset="0"/>
              </a:rPr>
              <a:t> 1 và thực hiện yêu cầu:</a:t>
            </a:r>
            <a:endParaRPr lang="en-US" sz="2000" b="1" dirty="0">
              <a:latin typeface="UTM Avo" panose="02040603050506020204" pitchFamily="18"/>
              <a:ea typeface="Calibri" panose="020F0502020204030204" pitchFamily="34" charset="0"/>
              <a:cs typeface="Arial" panose="020B0604020202020204" pitchFamily="34" charset="0"/>
            </a:endParaRPr>
          </a:p>
          <a:p>
            <a:pPr marL="304815" indent="-304815" algn="just">
              <a:lnSpc>
                <a:spcPct val="150000"/>
              </a:lnSpc>
              <a:buFont typeface="Wingdings" panose="05000000000000000000" pitchFamily="2" charset="2"/>
              <a:buChar char="§"/>
            </a:pPr>
            <a:r>
              <a:rPr lang="vi-VN" sz="2000" dirty="0">
                <a:solidFill>
                  <a:srgbClr val="000000"/>
                </a:solidFill>
                <a:latin typeface="UTM Avo" panose="02040603050506020204" pitchFamily="18"/>
                <a:ea typeface="Calibri" panose="020F0502020204030204" pitchFamily="34" charset="0"/>
                <a:cs typeface="Arial" panose="020B0604020202020204" pitchFamily="34" charset="0"/>
              </a:rPr>
              <a:t>Kể tên một số dân tộc sinh sống ở vùng Trung du và miền núi Bắc Bộ.</a:t>
            </a:r>
            <a:endParaRPr lang="en-US" sz="2000" dirty="0">
              <a:latin typeface="UTM Avo" panose="02040603050506020204" pitchFamily="18"/>
              <a:ea typeface="Calibri" panose="020F0502020204030204" pitchFamily="34" charset="0"/>
              <a:cs typeface="Arial" panose="020B0604020202020204" pitchFamily="34" charset="0"/>
            </a:endParaRPr>
          </a:p>
          <a:p>
            <a:pPr marL="304815" indent="-304815" algn="just">
              <a:lnSpc>
                <a:spcPct val="150000"/>
              </a:lnSpc>
              <a:buFont typeface="Wingdings" panose="05000000000000000000" pitchFamily="2" charset="2"/>
              <a:buChar char="§"/>
            </a:pPr>
            <a:r>
              <a:rPr lang="vi-VN" sz="2000" dirty="0">
                <a:solidFill>
                  <a:srgbClr val="000000"/>
                </a:solidFill>
                <a:latin typeface="UTM Avo" panose="02040603050506020204" pitchFamily="18"/>
                <a:ea typeface="Calibri" panose="020F0502020204030204" pitchFamily="34" charset="0"/>
                <a:cs typeface="Arial" panose="020B0604020202020204" pitchFamily="34" charset="0"/>
              </a:rPr>
              <a:t>Nêu tên những tỉnh có mật độ dân số dưới 100 người/km</a:t>
            </a:r>
            <a:r>
              <a:rPr lang="vi-VN" sz="2000" baseline="30000" dirty="0">
                <a:solidFill>
                  <a:srgbClr val="000000"/>
                </a:solidFill>
                <a:latin typeface="UTM Avo" panose="02040603050506020204" pitchFamily="18"/>
                <a:ea typeface="Calibri" panose="020F0502020204030204" pitchFamily="34" charset="0"/>
                <a:cs typeface="Arial" panose="020B0604020202020204" pitchFamily="34" charset="0"/>
              </a:rPr>
              <a:t>2</a:t>
            </a:r>
            <a:r>
              <a:rPr lang="vi-VN" sz="2000" dirty="0">
                <a:solidFill>
                  <a:srgbClr val="000000"/>
                </a:solidFill>
                <a:latin typeface="UTM Avo" panose="02040603050506020204" pitchFamily="18"/>
                <a:ea typeface="Calibri" panose="020F0502020204030204" pitchFamily="34" charset="0"/>
                <a:cs typeface="Arial" panose="020B0604020202020204" pitchFamily="34" charset="0"/>
              </a:rPr>
              <a:t> và từ 100 đến 500 người/km</a:t>
            </a:r>
            <a:r>
              <a:rPr lang="vi-VN" sz="2000" baseline="30000" dirty="0">
                <a:solidFill>
                  <a:srgbClr val="000000"/>
                </a:solidFill>
                <a:latin typeface="UTM Avo" panose="02040603050506020204" pitchFamily="18"/>
                <a:ea typeface="Calibri" panose="020F0502020204030204" pitchFamily="34" charset="0"/>
                <a:cs typeface="Arial" panose="020B0604020202020204" pitchFamily="34" charset="0"/>
              </a:rPr>
              <a:t>2</a:t>
            </a:r>
            <a:r>
              <a:rPr lang="vi-VN" sz="2000" dirty="0">
                <a:solidFill>
                  <a:srgbClr val="000000"/>
                </a:solidFill>
                <a:latin typeface="UTM Avo" panose="02040603050506020204" pitchFamily="18"/>
                <a:ea typeface="Calibri" panose="020F0502020204030204" pitchFamily="34" charset="0"/>
                <a:cs typeface="Arial" panose="020B0604020202020204" pitchFamily="34" charset="0"/>
              </a:rPr>
              <a:t>.</a:t>
            </a:r>
            <a:endParaRPr lang="en-US" sz="2000" dirty="0">
              <a:latin typeface="UTM Avo" panose="02040603050506020204" pitchFamily="18"/>
              <a:ea typeface="Calibri" panose="020F0502020204030204" pitchFamily="34" charset="0"/>
              <a:cs typeface="Arial" panose="020B0604020202020204" pitchFamily="34" charset="0"/>
            </a:endParaRPr>
          </a:p>
          <a:p>
            <a:pPr marL="304815" indent="-304815" algn="just">
              <a:lnSpc>
                <a:spcPct val="150000"/>
              </a:lnSpc>
              <a:buFont typeface="Wingdings" panose="05000000000000000000" pitchFamily="2" charset="2"/>
              <a:buChar char="§"/>
            </a:pPr>
            <a:r>
              <a:rPr lang="vi-VN" sz="2000" dirty="0">
                <a:solidFill>
                  <a:srgbClr val="000000"/>
                </a:solidFill>
                <a:latin typeface="UTM Avo" panose="02040603050506020204" pitchFamily="18"/>
                <a:ea typeface="Calibri" panose="020F0502020204030204" pitchFamily="34" charset="0"/>
                <a:cs typeface="Arial" panose="020B0604020202020204" pitchFamily="34" charset="0"/>
              </a:rPr>
              <a:t>Nhận xét về sự phân bố dân cư ở vùng Trung du và miền núi Bắc Bộ.</a:t>
            </a:r>
            <a:endParaRPr lang="en-US" sz="2000" dirty="0">
              <a:latin typeface="UTM Avo" panose="02040603050506020204" pitchFamily="18"/>
              <a:ea typeface="Calibri" panose="020F050202020403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1CA54F47-D297-738F-69C3-06FE0898596C}"/>
              </a:ext>
            </a:extLst>
          </p:cNvPr>
          <p:cNvGrpSpPr/>
          <p:nvPr/>
        </p:nvGrpSpPr>
        <p:grpSpPr>
          <a:xfrm>
            <a:off x="280742" y="2485629"/>
            <a:ext cx="5468112" cy="4053636"/>
            <a:chOff x="-891995" y="2221580"/>
            <a:chExt cx="10787682" cy="7997153"/>
          </a:xfrm>
        </p:grpSpPr>
        <p:sp>
          <p:nvSpPr>
            <p:cNvPr id="9" name="TextBox 8">
              <a:extLst>
                <a:ext uri="{FF2B5EF4-FFF2-40B4-BE49-F238E27FC236}">
                  <a16:creationId xmlns:a16="http://schemas.microsoft.com/office/drawing/2014/main" id="{8271DC58-6E0A-5152-3E07-748251F841CA}"/>
                </a:ext>
              </a:extLst>
            </p:cNvPr>
            <p:cNvSpPr txBox="1"/>
            <p:nvPr/>
          </p:nvSpPr>
          <p:spPr>
            <a:xfrm>
              <a:off x="-891995" y="8343899"/>
              <a:ext cx="10787682" cy="1874834"/>
            </a:xfrm>
            <a:prstGeom prst="rect">
              <a:avLst/>
            </a:prstGeom>
            <a:noFill/>
          </p:spPr>
          <p:txBody>
            <a:bodyPr wrap="square" rtlCol="0">
              <a:spAutoFit/>
            </a:bodyPr>
            <a:lstStyle/>
            <a:p>
              <a:pPr algn="ctr">
                <a:lnSpc>
                  <a:spcPct val="150000"/>
                </a:lnSpc>
              </a:pPr>
              <a:r>
                <a:rPr lang="en-US" sz="2000" i="1" dirty="0" err="1">
                  <a:latin typeface="UTM Avo" panose="02040603050506020204" pitchFamily="18"/>
                  <a:ea typeface="Tahoma" panose="020B0604030504040204" pitchFamily="34" charset="0"/>
                  <a:cs typeface="Arial" panose="020B0604020202020204" pitchFamily="34" charset="0"/>
                </a:rPr>
                <a:t>Hình</a:t>
              </a:r>
              <a:r>
                <a:rPr lang="en-US" sz="2000" i="1" dirty="0">
                  <a:latin typeface="UTM Avo" panose="02040603050506020204" pitchFamily="18"/>
                  <a:ea typeface="Tahoma" panose="020B0604030504040204" pitchFamily="34" charset="0"/>
                  <a:cs typeface="Arial" panose="020B0604020202020204" pitchFamily="34" charset="0"/>
                </a:rPr>
                <a:t> 1. </a:t>
              </a:r>
              <a:r>
                <a:rPr lang="en-US" sz="2000" i="1" dirty="0" err="1">
                  <a:latin typeface="UTM Avo" panose="02040603050506020204" pitchFamily="18"/>
                  <a:ea typeface="Tahoma" panose="020B0604030504040204" pitchFamily="34" charset="0"/>
                  <a:cs typeface="Arial" panose="020B0604020202020204" pitchFamily="34" charset="0"/>
                </a:rPr>
                <a:t>Lược</a:t>
              </a:r>
              <a:r>
                <a:rPr lang="en-US" sz="2000" i="1" dirty="0">
                  <a:latin typeface="UTM Avo" panose="02040603050506020204" pitchFamily="18"/>
                  <a:ea typeface="Tahoma" panose="020B0604030504040204" pitchFamily="34" charset="0"/>
                  <a:cs typeface="Arial" panose="020B0604020202020204" pitchFamily="34" charset="0"/>
                </a:rPr>
                <a:t> </a:t>
              </a:r>
              <a:r>
                <a:rPr lang="en-US" sz="2000" i="1" dirty="0" err="1">
                  <a:latin typeface="UTM Avo" panose="02040603050506020204" pitchFamily="18"/>
                  <a:ea typeface="Tahoma" panose="020B0604030504040204" pitchFamily="34" charset="0"/>
                  <a:cs typeface="Arial" panose="020B0604020202020204" pitchFamily="34" charset="0"/>
                </a:rPr>
                <a:t>đồ</a:t>
              </a:r>
              <a:r>
                <a:rPr lang="en-US" sz="2000" i="1" dirty="0">
                  <a:latin typeface="UTM Avo" panose="02040603050506020204" pitchFamily="18"/>
                  <a:ea typeface="Tahoma" panose="020B0604030504040204" pitchFamily="34" charset="0"/>
                  <a:cs typeface="Arial" panose="020B0604020202020204" pitchFamily="34" charset="0"/>
                </a:rPr>
                <a:t> </a:t>
              </a:r>
              <a:r>
                <a:rPr lang="en-US" sz="2000" i="1" dirty="0" err="1">
                  <a:latin typeface="UTM Avo" panose="02040603050506020204" pitchFamily="18"/>
                  <a:ea typeface="Tahoma" panose="020B0604030504040204" pitchFamily="34" charset="0"/>
                  <a:cs typeface="Arial" panose="020B0604020202020204" pitchFamily="34" charset="0"/>
                </a:rPr>
                <a:t>mật</a:t>
              </a:r>
              <a:r>
                <a:rPr lang="en-US" sz="2000" i="1" dirty="0">
                  <a:latin typeface="UTM Avo" panose="02040603050506020204" pitchFamily="18"/>
                  <a:ea typeface="Tahoma" panose="020B0604030504040204" pitchFamily="34" charset="0"/>
                  <a:cs typeface="Arial" panose="020B0604020202020204" pitchFamily="34" charset="0"/>
                </a:rPr>
                <a:t> </a:t>
              </a:r>
              <a:r>
                <a:rPr lang="en-US" sz="2000" i="1" dirty="0" err="1">
                  <a:latin typeface="UTM Avo" panose="02040603050506020204" pitchFamily="18"/>
                  <a:ea typeface="Tahoma" panose="020B0604030504040204" pitchFamily="34" charset="0"/>
                  <a:cs typeface="Arial" panose="020B0604020202020204" pitchFamily="34" charset="0"/>
                </a:rPr>
                <a:t>độ</a:t>
              </a:r>
              <a:r>
                <a:rPr lang="en-US" sz="2000" i="1" dirty="0">
                  <a:latin typeface="UTM Avo" panose="02040603050506020204" pitchFamily="18"/>
                  <a:ea typeface="Tahoma" panose="020B0604030504040204" pitchFamily="34" charset="0"/>
                  <a:cs typeface="Arial" panose="020B0604020202020204" pitchFamily="34" charset="0"/>
                </a:rPr>
                <a:t> </a:t>
              </a:r>
              <a:r>
                <a:rPr lang="en-US" sz="2000" i="1" dirty="0" err="1">
                  <a:latin typeface="UTM Avo" panose="02040603050506020204" pitchFamily="18"/>
                  <a:ea typeface="Tahoma" panose="020B0604030504040204" pitchFamily="34" charset="0"/>
                  <a:cs typeface="Arial" panose="020B0604020202020204" pitchFamily="34" charset="0"/>
                </a:rPr>
                <a:t>dân</a:t>
              </a:r>
              <a:r>
                <a:rPr lang="en-US" sz="2000" i="1" dirty="0">
                  <a:latin typeface="UTM Avo" panose="02040603050506020204" pitchFamily="18"/>
                  <a:ea typeface="Tahoma" panose="020B0604030504040204" pitchFamily="34" charset="0"/>
                  <a:cs typeface="Arial" panose="020B0604020202020204" pitchFamily="34" charset="0"/>
                </a:rPr>
                <a:t> </a:t>
              </a:r>
              <a:r>
                <a:rPr lang="en-US" sz="2000" i="1" dirty="0" err="1">
                  <a:latin typeface="UTM Avo" panose="02040603050506020204" pitchFamily="18"/>
                  <a:ea typeface="Tahoma" panose="020B0604030504040204" pitchFamily="34" charset="0"/>
                  <a:cs typeface="Arial" panose="020B0604020202020204" pitchFamily="34" charset="0"/>
                </a:rPr>
                <a:t>số</a:t>
              </a:r>
              <a:r>
                <a:rPr lang="en-US" sz="2000" i="1" dirty="0">
                  <a:latin typeface="UTM Avo" panose="02040603050506020204" pitchFamily="18"/>
                  <a:ea typeface="Tahoma" panose="020B0604030504040204" pitchFamily="34" charset="0"/>
                  <a:cs typeface="Arial" panose="020B0604020202020204" pitchFamily="34" charset="0"/>
                </a:rPr>
                <a:t> ở </a:t>
              </a:r>
              <a:r>
                <a:rPr lang="en-US" sz="2000" i="1" dirty="0" err="1">
                  <a:latin typeface="UTM Avo" panose="02040603050506020204" pitchFamily="18"/>
                  <a:ea typeface="Tahoma" panose="020B0604030504040204" pitchFamily="34" charset="0"/>
                  <a:cs typeface="Arial" panose="020B0604020202020204" pitchFamily="34" charset="0"/>
                </a:rPr>
                <a:t>vùng</a:t>
              </a:r>
              <a:r>
                <a:rPr lang="en-US" sz="2000" i="1" dirty="0">
                  <a:latin typeface="UTM Avo" panose="02040603050506020204" pitchFamily="18"/>
                  <a:ea typeface="Tahoma" panose="020B0604030504040204" pitchFamily="34" charset="0"/>
                  <a:cs typeface="Arial" panose="020B0604020202020204" pitchFamily="34" charset="0"/>
                </a:rPr>
                <a:t> </a:t>
              </a:r>
              <a:r>
                <a:rPr lang="en-US" sz="2000" i="1" dirty="0" err="1">
                  <a:latin typeface="UTM Avo" panose="02040603050506020204" pitchFamily="18"/>
                  <a:ea typeface="Tahoma" panose="020B0604030504040204" pitchFamily="34" charset="0"/>
                  <a:cs typeface="Arial" panose="020B0604020202020204" pitchFamily="34" charset="0"/>
                </a:rPr>
                <a:t>trung</a:t>
              </a:r>
              <a:r>
                <a:rPr lang="en-US" sz="2000" i="1" dirty="0">
                  <a:latin typeface="UTM Avo" panose="02040603050506020204" pitchFamily="18"/>
                  <a:ea typeface="Tahoma" panose="020B0604030504040204" pitchFamily="34" charset="0"/>
                  <a:cs typeface="Arial" panose="020B0604020202020204" pitchFamily="34" charset="0"/>
                </a:rPr>
                <a:t> du </a:t>
              </a:r>
              <a:r>
                <a:rPr lang="en-US" sz="2000" i="1" dirty="0" err="1">
                  <a:latin typeface="UTM Avo" panose="02040603050506020204" pitchFamily="18"/>
                  <a:ea typeface="Tahoma" panose="020B0604030504040204" pitchFamily="34" charset="0"/>
                  <a:cs typeface="Arial" panose="020B0604020202020204" pitchFamily="34" charset="0"/>
                </a:rPr>
                <a:t>và</a:t>
              </a:r>
              <a:r>
                <a:rPr lang="en-US" sz="2000" i="1" dirty="0">
                  <a:latin typeface="UTM Avo" panose="02040603050506020204" pitchFamily="18"/>
                  <a:ea typeface="Tahoma" panose="020B0604030504040204" pitchFamily="34" charset="0"/>
                  <a:cs typeface="Arial" panose="020B0604020202020204" pitchFamily="34" charset="0"/>
                </a:rPr>
                <a:t> </a:t>
              </a:r>
              <a:r>
                <a:rPr lang="en-US" sz="2000" i="1" dirty="0" err="1">
                  <a:latin typeface="UTM Avo" panose="02040603050506020204" pitchFamily="18"/>
                  <a:ea typeface="Tahoma" panose="020B0604030504040204" pitchFamily="34" charset="0"/>
                  <a:cs typeface="Arial" panose="020B0604020202020204" pitchFamily="34" charset="0"/>
                </a:rPr>
                <a:t>miền</a:t>
              </a:r>
              <a:r>
                <a:rPr lang="en-US" sz="2000" i="1" dirty="0">
                  <a:latin typeface="UTM Avo" panose="02040603050506020204" pitchFamily="18"/>
                  <a:ea typeface="Tahoma" panose="020B0604030504040204" pitchFamily="34" charset="0"/>
                  <a:cs typeface="Arial" panose="020B0604020202020204" pitchFamily="34" charset="0"/>
                </a:rPr>
                <a:t> </a:t>
              </a:r>
              <a:r>
                <a:rPr lang="en-US" sz="2000" i="1" dirty="0" err="1">
                  <a:latin typeface="UTM Avo" panose="02040603050506020204" pitchFamily="18"/>
                  <a:ea typeface="Tahoma" panose="020B0604030504040204" pitchFamily="34" charset="0"/>
                  <a:cs typeface="Arial" panose="020B0604020202020204" pitchFamily="34" charset="0"/>
                </a:rPr>
                <a:t>núi</a:t>
              </a:r>
              <a:r>
                <a:rPr lang="en-US" sz="2000" i="1" dirty="0">
                  <a:latin typeface="UTM Avo" panose="02040603050506020204" pitchFamily="18"/>
                  <a:ea typeface="Tahoma" panose="020B0604030504040204" pitchFamily="34" charset="0"/>
                  <a:cs typeface="Arial" panose="020B0604020202020204" pitchFamily="34" charset="0"/>
                </a:rPr>
                <a:t> </a:t>
              </a:r>
              <a:r>
                <a:rPr lang="en-US" sz="2000" i="1" dirty="0" err="1">
                  <a:latin typeface="UTM Avo" panose="02040603050506020204" pitchFamily="18"/>
                  <a:ea typeface="Tahoma" panose="020B0604030504040204" pitchFamily="34" charset="0"/>
                  <a:cs typeface="Arial" panose="020B0604020202020204" pitchFamily="34" charset="0"/>
                </a:rPr>
                <a:t>Bắc</a:t>
              </a:r>
              <a:r>
                <a:rPr lang="en-US" sz="2000" i="1" dirty="0">
                  <a:latin typeface="UTM Avo" panose="02040603050506020204" pitchFamily="18"/>
                  <a:ea typeface="Tahoma" panose="020B0604030504040204" pitchFamily="34" charset="0"/>
                  <a:cs typeface="Arial" panose="020B0604020202020204" pitchFamily="34" charset="0"/>
                </a:rPr>
                <a:t> </a:t>
              </a:r>
              <a:r>
                <a:rPr lang="en-US" sz="2000" i="1" dirty="0" err="1">
                  <a:latin typeface="UTM Avo" panose="02040603050506020204" pitchFamily="18"/>
                  <a:ea typeface="Tahoma" panose="020B0604030504040204" pitchFamily="34" charset="0"/>
                  <a:cs typeface="Arial" panose="020B0604020202020204" pitchFamily="34" charset="0"/>
                </a:rPr>
                <a:t>Bộ</a:t>
              </a:r>
              <a:r>
                <a:rPr lang="en-US" sz="2000" i="1" dirty="0">
                  <a:latin typeface="UTM Avo" panose="02040603050506020204" pitchFamily="18"/>
                  <a:ea typeface="Tahoma" panose="020B0604030504040204" pitchFamily="34" charset="0"/>
                  <a:cs typeface="Arial" panose="020B0604020202020204" pitchFamily="34" charset="0"/>
                </a:rPr>
                <a:t> </a:t>
              </a:r>
              <a:r>
                <a:rPr lang="en-US" sz="2000" i="1" dirty="0" err="1">
                  <a:latin typeface="UTM Avo" panose="02040603050506020204" pitchFamily="18"/>
                  <a:ea typeface="Tahoma" panose="020B0604030504040204" pitchFamily="34" charset="0"/>
                  <a:cs typeface="Arial" panose="020B0604020202020204" pitchFamily="34" charset="0"/>
                </a:rPr>
                <a:t>năm</a:t>
              </a:r>
              <a:r>
                <a:rPr lang="en-US" sz="2000" i="1" dirty="0">
                  <a:latin typeface="UTM Avo" panose="02040603050506020204" pitchFamily="18"/>
                  <a:ea typeface="Tahoma" panose="020B0604030504040204" pitchFamily="34" charset="0"/>
                  <a:cs typeface="Arial" panose="020B0604020202020204" pitchFamily="34" charset="0"/>
                </a:rPr>
                <a:t> 2020</a:t>
              </a:r>
            </a:p>
          </p:txBody>
        </p:sp>
        <p:pic>
          <p:nvPicPr>
            <p:cNvPr id="10" name="Picture 9">
              <a:extLst>
                <a:ext uri="{FF2B5EF4-FFF2-40B4-BE49-F238E27FC236}">
                  <a16:creationId xmlns:a16="http://schemas.microsoft.com/office/drawing/2014/main" id="{55FFCAE3-C918-EEA5-713F-8F0C53C92481}"/>
                </a:ext>
              </a:extLst>
            </p:cNvPr>
            <p:cNvPicPr>
              <a:picLocks noChangeAspect="1"/>
            </p:cNvPicPr>
            <p:nvPr/>
          </p:nvPicPr>
          <p:blipFill>
            <a:blip r:embed="rId5"/>
            <a:stretch>
              <a:fillRect/>
            </a:stretch>
          </p:blipFill>
          <p:spPr>
            <a:xfrm>
              <a:off x="258355" y="2221580"/>
              <a:ext cx="8486982" cy="6122319"/>
            </a:xfrm>
            <a:prstGeom prst="rect">
              <a:avLst/>
            </a:prstGeom>
          </p:spPr>
        </p:pic>
      </p:grpSp>
    </p:spTree>
    <p:extLst>
      <p:ext uri="{BB962C8B-B14F-4D97-AF65-F5344CB8AC3E}">
        <p14:creationId xmlns:p14="http://schemas.microsoft.com/office/powerpoint/2010/main" val="245675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anim calcmode="lin" valueType="num">
                                      <p:cBhvr>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4" dur="500"/>
                                        <p:tgtEl>
                                          <p:spTgt spid="6">
                                            <p:txEl>
                                              <p:pRg st="1" end="1"/>
                                            </p:txEl>
                                          </p:spTgt>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8" dur="500"/>
                                        <p:tgtEl>
                                          <p:spTgt spid="6">
                                            <p:txEl>
                                              <p:pRg st="2" end="2"/>
                                            </p:txEl>
                                          </p:spTgt>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99266-0370-E995-4770-5F8267873FA5}"/>
              </a:ext>
            </a:extLst>
          </p:cNvPr>
          <p:cNvSpPr/>
          <p:nvPr/>
        </p:nvSpPr>
        <p:spPr>
          <a:xfrm>
            <a:off x="654465" y="1744472"/>
            <a:ext cx="10423366" cy="461665"/>
          </a:xfrm>
          <a:prstGeom prst="rect">
            <a:avLst/>
          </a:prstGeom>
        </p:spPr>
        <p:txBody>
          <a:bodyPr wrap="none">
            <a:spAutoFit/>
          </a:bodyPr>
          <a:lstStyle/>
          <a:p>
            <a:pPr marL="381019" indent="-381019">
              <a:buFont typeface="Wingdings" panose="05000000000000000000" pitchFamily="2" charset="2"/>
              <a:buChar char="q"/>
            </a:pPr>
            <a:r>
              <a:rPr lang="vi-VN" sz="2400" b="1" dirty="0">
                <a:solidFill>
                  <a:srgbClr val="000000"/>
                </a:solidFill>
                <a:latin typeface="UTM Avo" panose="02040603050506020204" pitchFamily="18"/>
                <a:ea typeface="Calibri" panose="020F0502020204030204" pitchFamily="34" charset="0"/>
                <a:cs typeface="Times New Roman" panose="02020603050405020304" pitchFamily="18" charset="0"/>
              </a:rPr>
              <a:t>Một số dân tộc sinh sống ở vùng Trung du và miền núi Bắc Bộ:</a:t>
            </a:r>
            <a:endParaRPr lang="en-US" sz="2400" b="1" dirty="0">
              <a:latin typeface="UTM Avo" panose="02040603050506020204" pitchFamily="18"/>
            </a:endParaRPr>
          </a:p>
        </p:txBody>
      </p:sp>
      <p:grpSp>
        <p:nvGrpSpPr>
          <p:cNvPr id="11" name="Group 10">
            <a:extLst>
              <a:ext uri="{FF2B5EF4-FFF2-40B4-BE49-F238E27FC236}">
                <a16:creationId xmlns:a16="http://schemas.microsoft.com/office/drawing/2014/main" id="{5E6C4C0F-F057-85D8-5224-F2C57DE14F99}"/>
              </a:ext>
            </a:extLst>
          </p:cNvPr>
          <p:cNvGrpSpPr/>
          <p:nvPr/>
        </p:nvGrpSpPr>
        <p:grpSpPr>
          <a:xfrm>
            <a:off x="4111479" y="2322577"/>
            <a:ext cx="3291225" cy="2196192"/>
            <a:chOff x="5791200" y="1790700"/>
            <a:chExt cx="5697196" cy="3801666"/>
          </a:xfrm>
        </p:grpSpPr>
        <p:pic>
          <p:nvPicPr>
            <p:cNvPr id="12" name="Picture 10" descr="Ca sĩ dân tộc Mường Hà Myo ra MV kết hợp dân ca Mường và nhạc điện tử | Báo Dân  tộc và Phát triển">
              <a:extLst>
                <a:ext uri="{FF2B5EF4-FFF2-40B4-BE49-F238E27FC236}">
                  <a16:creationId xmlns:a16="http://schemas.microsoft.com/office/drawing/2014/main" id="{313A2A28-59D6-0E77-EDF1-3D070D8981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790700"/>
              <a:ext cx="5697196" cy="380166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8BAA8F5A-1116-5179-3423-665E098EDCD3}"/>
                </a:ext>
              </a:extLst>
            </p:cNvPr>
            <p:cNvSpPr/>
            <p:nvPr/>
          </p:nvSpPr>
          <p:spPr>
            <a:xfrm>
              <a:off x="9448800" y="1909549"/>
              <a:ext cx="1892903" cy="64315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err="1">
                  <a:solidFill>
                    <a:schemeClr val="tx1"/>
                  </a:solidFill>
                  <a:latin typeface="UTM Avo" panose="02040603050506020204" pitchFamily="18"/>
                  <a:cs typeface="Arial" panose="020B0604020202020204" pitchFamily="34" charset="0"/>
                </a:rPr>
                <a:t>Mường</a:t>
              </a:r>
              <a:endParaRPr lang="en-US" sz="2000" i="1" dirty="0">
                <a:solidFill>
                  <a:schemeClr val="tx1"/>
                </a:solidFill>
                <a:latin typeface="UTM Avo" panose="02040603050506020204" pitchFamily="18"/>
                <a:cs typeface="Arial" panose="020B0604020202020204" pitchFamily="34" charset="0"/>
              </a:endParaRPr>
            </a:p>
          </p:txBody>
        </p:sp>
      </p:grpSp>
      <p:grpSp>
        <p:nvGrpSpPr>
          <p:cNvPr id="14" name="Group 13">
            <a:extLst>
              <a:ext uri="{FF2B5EF4-FFF2-40B4-BE49-F238E27FC236}">
                <a16:creationId xmlns:a16="http://schemas.microsoft.com/office/drawing/2014/main" id="{CA51F917-EC55-9F66-84C1-92699C4F0BDC}"/>
              </a:ext>
            </a:extLst>
          </p:cNvPr>
          <p:cNvGrpSpPr/>
          <p:nvPr/>
        </p:nvGrpSpPr>
        <p:grpSpPr>
          <a:xfrm>
            <a:off x="804769" y="2322577"/>
            <a:ext cx="2893945" cy="4340919"/>
            <a:chOff x="457200" y="2057399"/>
            <a:chExt cx="5029200" cy="7543802"/>
          </a:xfrm>
        </p:grpSpPr>
        <p:pic>
          <p:nvPicPr>
            <p:cNvPr id="15" name="Picture 4" descr="Áo dài truyền thống trẻ">
              <a:extLst>
                <a:ext uri="{FF2B5EF4-FFF2-40B4-BE49-F238E27FC236}">
                  <a16:creationId xmlns:a16="http://schemas.microsoft.com/office/drawing/2014/main" id="{CCA936E2-5053-557E-3336-CF36D911979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2057399"/>
              <a:ext cx="5029200" cy="754380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9AA096EC-41AA-315D-C5CC-2FF975365BC5}"/>
                </a:ext>
              </a:extLst>
            </p:cNvPr>
            <p:cNvSpPr/>
            <p:nvPr/>
          </p:nvSpPr>
          <p:spPr>
            <a:xfrm>
              <a:off x="609600" y="2214349"/>
              <a:ext cx="1892903" cy="64315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err="1">
                  <a:solidFill>
                    <a:schemeClr val="tx1"/>
                  </a:solidFill>
                  <a:latin typeface="UTM Avo" panose="02040603050506020204" pitchFamily="18"/>
                  <a:cs typeface="Arial" panose="020B0604020202020204" pitchFamily="34" charset="0"/>
                </a:rPr>
                <a:t>Kinh</a:t>
              </a:r>
              <a:endParaRPr lang="en-US" sz="2000" i="1" dirty="0">
                <a:solidFill>
                  <a:schemeClr val="tx1"/>
                </a:solidFill>
                <a:latin typeface="UTM Avo" panose="02040603050506020204" pitchFamily="18"/>
                <a:cs typeface="Arial" panose="020B0604020202020204" pitchFamily="34" charset="0"/>
              </a:endParaRPr>
            </a:p>
          </p:txBody>
        </p:sp>
      </p:grpSp>
      <p:grpSp>
        <p:nvGrpSpPr>
          <p:cNvPr id="17" name="Group 16">
            <a:extLst>
              <a:ext uri="{FF2B5EF4-FFF2-40B4-BE49-F238E27FC236}">
                <a16:creationId xmlns:a16="http://schemas.microsoft.com/office/drawing/2014/main" id="{0FB7D2F4-F737-AD17-3CBF-FF007CFE3C62}"/>
              </a:ext>
            </a:extLst>
          </p:cNvPr>
          <p:cNvGrpSpPr/>
          <p:nvPr/>
        </p:nvGrpSpPr>
        <p:grpSpPr>
          <a:xfrm>
            <a:off x="7815469" y="2322577"/>
            <a:ext cx="3229694" cy="2196192"/>
            <a:chOff x="11793196" y="1790700"/>
            <a:chExt cx="5600700" cy="3808476"/>
          </a:xfrm>
        </p:grpSpPr>
        <p:pic>
          <p:nvPicPr>
            <p:cNvPr id="18" name="Picture 8" descr="Kết tồng&quot;- phong tục mang giá trị nhân văn của người Tày | Báo Dân tộc và  Phát triển">
              <a:extLst>
                <a:ext uri="{FF2B5EF4-FFF2-40B4-BE49-F238E27FC236}">
                  <a16:creationId xmlns:a16="http://schemas.microsoft.com/office/drawing/2014/main" id="{E1D384E7-DE3B-2344-6F18-2FCC79231C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93196" y="1790700"/>
              <a:ext cx="5600700" cy="38084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C7CF5EC9-020D-175A-FC6D-13860F3AEDF0}"/>
                </a:ext>
              </a:extLst>
            </p:cNvPr>
            <p:cNvSpPr/>
            <p:nvPr/>
          </p:nvSpPr>
          <p:spPr>
            <a:xfrm>
              <a:off x="15404497" y="1909549"/>
              <a:ext cx="1892903" cy="64315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a:solidFill>
                    <a:schemeClr val="tx1"/>
                  </a:solidFill>
                  <a:latin typeface="UTM Avo" panose="02040603050506020204" pitchFamily="18"/>
                  <a:cs typeface="Arial" panose="020B0604020202020204" pitchFamily="34" charset="0"/>
                </a:rPr>
                <a:t>Tày</a:t>
              </a:r>
            </a:p>
          </p:txBody>
        </p:sp>
      </p:grpSp>
      <p:grpSp>
        <p:nvGrpSpPr>
          <p:cNvPr id="20" name="Group 19">
            <a:extLst>
              <a:ext uri="{FF2B5EF4-FFF2-40B4-BE49-F238E27FC236}">
                <a16:creationId xmlns:a16="http://schemas.microsoft.com/office/drawing/2014/main" id="{1F75920E-3EC5-A854-7E0C-F39089957E04}"/>
              </a:ext>
            </a:extLst>
          </p:cNvPr>
          <p:cNvGrpSpPr/>
          <p:nvPr/>
        </p:nvGrpSpPr>
        <p:grpSpPr>
          <a:xfrm>
            <a:off x="4111479" y="4587427"/>
            <a:ext cx="3291225" cy="2206136"/>
            <a:chOff x="5791200" y="1790700"/>
            <a:chExt cx="5697196" cy="3810000"/>
          </a:xfrm>
        </p:grpSpPr>
        <p:pic>
          <p:nvPicPr>
            <p:cNvPr id="21" name="Picture 6" descr="10 thông tin và hình ảnh về trang phục dân tộc Mường ở tỉnh Lai Châu">
              <a:extLst>
                <a:ext uri="{FF2B5EF4-FFF2-40B4-BE49-F238E27FC236}">
                  <a16:creationId xmlns:a16="http://schemas.microsoft.com/office/drawing/2014/main" id="{4073527C-E661-CEC2-080C-7FA7C86B3A5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1200" y="1790700"/>
              <a:ext cx="5697196" cy="381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2991AA35-9D3B-572E-2F9E-BC5FACC655EA}"/>
                </a:ext>
              </a:extLst>
            </p:cNvPr>
            <p:cNvSpPr/>
            <p:nvPr/>
          </p:nvSpPr>
          <p:spPr>
            <a:xfrm>
              <a:off x="9448800" y="1909549"/>
              <a:ext cx="1892903" cy="64315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err="1">
                  <a:solidFill>
                    <a:schemeClr val="tx1"/>
                  </a:solidFill>
                  <a:latin typeface="UTM Avo" panose="02040603050506020204" pitchFamily="18"/>
                  <a:cs typeface="Arial" panose="020B0604020202020204" pitchFamily="34" charset="0"/>
                </a:rPr>
                <a:t>Thái</a:t>
              </a:r>
              <a:endParaRPr lang="en-US" sz="2000" i="1" dirty="0">
                <a:solidFill>
                  <a:schemeClr val="tx1"/>
                </a:solidFill>
                <a:latin typeface="UTM Avo" panose="02040603050506020204" pitchFamily="18"/>
                <a:cs typeface="Arial" panose="020B0604020202020204" pitchFamily="34" charset="0"/>
              </a:endParaRPr>
            </a:p>
          </p:txBody>
        </p:sp>
      </p:grpSp>
      <p:grpSp>
        <p:nvGrpSpPr>
          <p:cNvPr id="23" name="Group 22">
            <a:extLst>
              <a:ext uri="{FF2B5EF4-FFF2-40B4-BE49-F238E27FC236}">
                <a16:creationId xmlns:a16="http://schemas.microsoft.com/office/drawing/2014/main" id="{8C4BB37C-075D-A208-B7DC-DEAABEB8D007}"/>
              </a:ext>
            </a:extLst>
          </p:cNvPr>
          <p:cNvGrpSpPr/>
          <p:nvPr/>
        </p:nvGrpSpPr>
        <p:grpSpPr>
          <a:xfrm>
            <a:off x="7810645" y="4587427"/>
            <a:ext cx="3234518" cy="2206259"/>
            <a:chOff x="11793198" y="5896939"/>
            <a:chExt cx="5504202" cy="3754406"/>
          </a:xfrm>
        </p:grpSpPr>
        <p:pic>
          <p:nvPicPr>
            <p:cNvPr id="24" name="Picture 12" descr="Mẹ con Ngọc Diễm mặc trang phục H'Mông - VnExpress Giải trí">
              <a:extLst>
                <a:ext uri="{FF2B5EF4-FFF2-40B4-BE49-F238E27FC236}">
                  <a16:creationId xmlns:a16="http://schemas.microsoft.com/office/drawing/2014/main" id="{55A81773-D1AA-4DE2-E539-1D46E0DD4A2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793198" y="5896939"/>
              <a:ext cx="5495992" cy="375440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ADFE95AF-3995-D837-D2BF-98D91EF18C9A}"/>
                </a:ext>
              </a:extLst>
            </p:cNvPr>
            <p:cNvSpPr/>
            <p:nvPr/>
          </p:nvSpPr>
          <p:spPr>
            <a:xfrm>
              <a:off x="15404497" y="6132625"/>
              <a:ext cx="1892903" cy="64315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a:solidFill>
                    <a:schemeClr val="tx1"/>
                  </a:solidFill>
                  <a:latin typeface="UTM Avo" panose="02040603050506020204" pitchFamily="18"/>
                  <a:cs typeface="Arial" panose="020B0604020202020204" pitchFamily="34" charset="0"/>
                </a:rPr>
                <a:t>Mông</a:t>
              </a:r>
            </a:p>
          </p:txBody>
        </p:sp>
      </p:grpSp>
    </p:spTree>
    <p:extLst>
      <p:ext uri="{BB962C8B-B14F-4D97-AF65-F5344CB8AC3E}">
        <p14:creationId xmlns:p14="http://schemas.microsoft.com/office/powerpoint/2010/main" val="360473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par>
                          <p:cTn id="21" fill="hold">
                            <p:stCondLst>
                              <p:cond delay="1500"/>
                            </p:stCondLst>
                            <p:childTnLst>
                              <p:par>
                                <p:cTn id="22" presetID="16" presetClass="entr" presetSubtype="21"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par>
                          <p:cTn id="25" fill="hold">
                            <p:stCondLst>
                              <p:cond delay="2000"/>
                            </p:stCondLst>
                            <p:childTnLst>
                              <p:par>
                                <p:cTn id="26" presetID="16" presetClass="entr" presetSubtype="21"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0A4354-9C8B-904C-6B7E-E738D0A722E8}"/>
              </a:ext>
            </a:extLst>
          </p:cNvPr>
          <p:cNvSpPr/>
          <p:nvPr/>
        </p:nvSpPr>
        <p:spPr>
          <a:xfrm>
            <a:off x="421419" y="1690163"/>
            <a:ext cx="8523487" cy="461665"/>
          </a:xfrm>
          <a:prstGeom prst="rect">
            <a:avLst/>
          </a:prstGeom>
        </p:spPr>
        <p:txBody>
          <a:bodyPr wrap="none">
            <a:spAutoFit/>
          </a:bodyPr>
          <a:lstStyle/>
          <a:p>
            <a:pPr marL="381019" indent="-381019">
              <a:buFont typeface="Wingdings" panose="05000000000000000000" pitchFamily="2" charset="2"/>
              <a:buChar char="q"/>
            </a:pPr>
            <a:r>
              <a:rPr lang="vi-VN" sz="2400" b="1">
                <a:latin typeface="UTM Avo" panose="02040603050506020204" pitchFamily="18"/>
              </a:rPr>
              <a:t>Những tỉnh có mật độ dân số dưới 100 người/km</a:t>
            </a:r>
            <a:r>
              <a:rPr lang="vi-VN" sz="2400" b="1" baseline="30000">
                <a:latin typeface="UTM Avo" panose="02040603050506020204" pitchFamily="18"/>
              </a:rPr>
              <a:t>2</a:t>
            </a:r>
            <a:r>
              <a:rPr lang="vi-VN" sz="2400" b="1">
                <a:latin typeface="UTM Avo" panose="02040603050506020204" pitchFamily="18"/>
              </a:rPr>
              <a:t>:</a:t>
            </a:r>
            <a:endParaRPr lang="en-US" sz="2400" b="1">
              <a:latin typeface="UTM Avo" panose="02040603050506020204" pitchFamily="18"/>
            </a:endParaRPr>
          </a:p>
        </p:txBody>
      </p:sp>
      <p:sp>
        <p:nvSpPr>
          <p:cNvPr id="3" name="Rounded Rectangle 2">
            <a:extLst>
              <a:ext uri="{FF2B5EF4-FFF2-40B4-BE49-F238E27FC236}">
                <a16:creationId xmlns:a16="http://schemas.microsoft.com/office/drawing/2014/main" id="{FE72EB41-028D-71C0-5E6E-497502434E4C}"/>
              </a:ext>
            </a:extLst>
          </p:cNvPr>
          <p:cNvSpPr/>
          <p:nvPr/>
        </p:nvSpPr>
        <p:spPr>
          <a:xfrm>
            <a:off x="373036" y="2282100"/>
            <a:ext cx="1828042" cy="624749"/>
          </a:xfrm>
          <a:prstGeom prst="roundRect">
            <a:avLst/>
          </a:prstGeom>
          <a:solidFill>
            <a:schemeClr val="accent6">
              <a:lumMod val="20000"/>
              <a:lumOff val="8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a:solidFill>
                  <a:srgbClr val="000000"/>
                </a:solidFill>
                <a:latin typeface="UTM Avo" panose="02040603050506020204" pitchFamily="18"/>
                <a:ea typeface="Calibri" panose="020F0502020204030204" pitchFamily="34" charset="0"/>
                <a:cs typeface="Arial" panose="020B0604020202020204" pitchFamily="34" charset="0"/>
              </a:rPr>
              <a:t>Cao Bằng</a:t>
            </a:r>
            <a:endParaRPr lang="en-US" sz="2400" dirty="0">
              <a:solidFill>
                <a:schemeClr val="tx1"/>
              </a:solidFill>
              <a:latin typeface="UTM Avo" panose="02040603050506020204" pitchFamily="18"/>
              <a:cs typeface="Arial" panose="020B0604020202020204" pitchFamily="34" charset="0"/>
            </a:endParaRPr>
          </a:p>
        </p:txBody>
      </p:sp>
      <p:sp>
        <p:nvSpPr>
          <p:cNvPr id="4" name="Rounded Rectangle 3">
            <a:extLst>
              <a:ext uri="{FF2B5EF4-FFF2-40B4-BE49-F238E27FC236}">
                <a16:creationId xmlns:a16="http://schemas.microsoft.com/office/drawing/2014/main" id="{33E2D550-0362-13A8-618A-83D1F47E637B}"/>
              </a:ext>
            </a:extLst>
          </p:cNvPr>
          <p:cNvSpPr/>
          <p:nvPr/>
        </p:nvSpPr>
        <p:spPr>
          <a:xfrm>
            <a:off x="2337129" y="2282100"/>
            <a:ext cx="1828042" cy="624749"/>
          </a:xfrm>
          <a:prstGeom prst="roundRect">
            <a:avLst/>
          </a:prstGeom>
          <a:solidFill>
            <a:schemeClr val="accent6">
              <a:lumMod val="20000"/>
              <a:lumOff val="8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a:solidFill>
                  <a:srgbClr val="000000"/>
                </a:solidFill>
                <a:latin typeface="UTM Avo" panose="02040603050506020204" pitchFamily="18"/>
                <a:ea typeface="Calibri" panose="020F0502020204030204" pitchFamily="34" charset="0"/>
                <a:cs typeface="Arial" panose="020B0604020202020204" pitchFamily="34" charset="0"/>
              </a:rPr>
              <a:t>Bắc Kạn</a:t>
            </a:r>
            <a:endParaRPr lang="en-US" sz="2400" dirty="0">
              <a:solidFill>
                <a:schemeClr val="tx1"/>
              </a:solidFill>
              <a:latin typeface="UTM Avo" panose="02040603050506020204" pitchFamily="18"/>
              <a:cs typeface="Arial" panose="020B0604020202020204" pitchFamily="34" charset="0"/>
            </a:endParaRPr>
          </a:p>
        </p:txBody>
      </p:sp>
      <p:sp>
        <p:nvSpPr>
          <p:cNvPr id="5" name="Rounded Rectangle 4">
            <a:extLst>
              <a:ext uri="{FF2B5EF4-FFF2-40B4-BE49-F238E27FC236}">
                <a16:creationId xmlns:a16="http://schemas.microsoft.com/office/drawing/2014/main" id="{F627CC47-340E-E242-1152-22EB317478C6}"/>
              </a:ext>
            </a:extLst>
          </p:cNvPr>
          <p:cNvSpPr/>
          <p:nvPr/>
        </p:nvSpPr>
        <p:spPr>
          <a:xfrm>
            <a:off x="4301221" y="2282100"/>
            <a:ext cx="1828042" cy="624749"/>
          </a:xfrm>
          <a:prstGeom prst="roundRect">
            <a:avLst/>
          </a:prstGeom>
          <a:solidFill>
            <a:schemeClr val="accent6">
              <a:lumMod val="20000"/>
              <a:lumOff val="8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a:solidFill>
                  <a:srgbClr val="000000"/>
                </a:solidFill>
                <a:latin typeface="UTM Avo" panose="02040603050506020204" pitchFamily="18"/>
                <a:ea typeface="Calibri" panose="020F0502020204030204" pitchFamily="34" charset="0"/>
                <a:cs typeface="Arial" panose="020B0604020202020204" pitchFamily="34" charset="0"/>
              </a:rPr>
              <a:t>Lạng Sơn</a:t>
            </a:r>
            <a:endParaRPr lang="en-US" sz="2400" dirty="0">
              <a:solidFill>
                <a:schemeClr val="tx1"/>
              </a:solidFill>
              <a:latin typeface="UTM Avo" panose="02040603050506020204" pitchFamily="18"/>
              <a:cs typeface="Arial" panose="020B0604020202020204" pitchFamily="34" charset="0"/>
            </a:endParaRPr>
          </a:p>
        </p:txBody>
      </p:sp>
      <p:sp>
        <p:nvSpPr>
          <p:cNvPr id="6" name="Rounded Rectangle 5">
            <a:extLst>
              <a:ext uri="{FF2B5EF4-FFF2-40B4-BE49-F238E27FC236}">
                <a16:creationId xmlns:a16="http://schemas.microsoft.com/office/drawing/2014/main" id="{B8E7F0DB-2551-E85B-7238-48573DC8D291}"/>
              </a:ext>
            </a:extLst>
          </p:cNvPr>
          <p:cNvSpPr/>
          <p:nvPr/>
        </p:nvSpPr>
        <p:spPr>
          <a:xfrm>
            <a:off x="6263797" y="2282100"/>
            <a:ext cx="1828042" cy="624749"/>
          </a:xfrm>
          <a:prstGeom prst="roundRect">
            <a:avLst/>
          </a:prstGeom>
          <a:solidFill>
            <a:schemeClr val="accent6">
              <a:lumMod val="20000"/>
              <a:lumOff val="8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a:solidFill>
                  <a:srgbClr val="000000"/>
                </a:solidFill>
                <a:latin typeface="UTM Avo" panose="02040603050506020204" pitchFamily="18"/>
                <a:ea typeface="Calibri" panose="020F0502020204030204" pitchFamily="34" charset="0"/>
                <a:cs typeface="Arial" panose="020B0604020202020204" pitchFamily="34" charset="0"/>
              </a:rPr>
              <a:t>Lai Châu</a:t>
            </a:r>
            <a:endParaRPr lang="en-US" sz="2400" dirty="0">
              <a:solidFill>
                <a:schemeClr val="tx1"/>
              </a:solidFill>
              <a:latin typeface="UTM Avo" panose="02040603050506020204" pitchFamily="18"/>
              <a:cs typeface="Arial" panose="020B0604020202020204" pitchFamily="34" charset="0"/>
            </a:endParaRPr>
          </a:p>
        </p:txBody>
      </p:sp>
      <p:sp>
        <p:nvSpPr>
          <p:cNvPr id="8" name="Rounded Rectangle 7">
            <a:extLst>
              <a:ext uri="{FF2B5EF4-FFF2-40B4-BE49-F238E27FC236}">
                <a16:creationId xmlns:a16="http://schemas.microsoft.com/office/drawing/2014/main" id="{78B4CBAC-36C7-0E0B-57B6-5867B5586822}"/>
              </a:ext>
            </a:extLst>
          </p:cNvPr>
          <p:cNvSpPr/>
          <p:nvPr/>
        </p:nvSpPr>
        <p:spPr>
          <a:xfrm>
            <a:off x="8226373" y="2282100"/>
            <a:ext cx="1828042" cy="624749"/>
          </a:xfrm>
          <a:prstGeom prst="roundRect">
            <a:avLst/>
          </a:prstGeom>
          <a:solidFill>
            <a:schemeClr val="accent6">
              <a:lumMod val="20000"/>
              <a:lumOff val="8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a:solidFill>
                  <a:srgbClr val="000000"/>
                </a:solidFill>
                <a:latin typeface="UTM Avo" panose="02040603050506020204" pitchFamily="18"/>
                <a:cs typeface="Arial" panose="020B0604020202020204" pitchFamily="34" charset="0"/>
              </a:rPr>
              <a:t>Điện Biên</a:t>
            </a:r>
            <a:endParaRPr lang="en-US" sz="2400" dirty="0">
              <a:solidFill>
                <a:schemeClr val="tx1"/>
              </a:solidFill>
              <a:latin typeface="UTM Avo" panose="02040603050506020204" pitchFamily="18"/>
              <a:cs typeface="Arial" panose="020B0604020202020204" pitchFamily="34" charset="0"/>
            </a:endParaRPr>
          </a:p>
        </p:txBody>
      </p:sp>
      <p:sp>
        <p:nvSpPr>
          <p:cNvPr id="9" name="Rounded Rectangle 8">
            <a:extLst>
              <a:ext uri="{FF2B5EF4-FFF2-40B4-BE49-F238E27FC236}">
                <a16:creationId xmlns:a16="http://schemas.microsoft.com/office/drawing/2014/main" id="{DAFED4AA-2492-F16C-DED2-D03D4F8B0766}"/>
              </a:ext>
            </a:extLst>
          </p:cNvPr>
          <p:cNvSpPr/>
          <p:nvPr/>
        </p:nvSpPr>
        <p:spPr>
          <a:xfrm>
            <a:off x="10188949" y="2282100"/>
            <a:ext cx="1828042" cy="624749"/>
          </a:xfrm>
          <a:prstGeom prst="roundRect">
            <a:avLst/>
          </a:prstGeom>
          <a:solidFill>
            <a:schemeClr val="accent6">
              <a:lumMod val="20000"/>
              <a:lumOff val="8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a:solidFill>
                  <a:srgbClr val="000000"/>
                </a:solidFill>
                <a:latin typeface="UTM Avo" panose="02040603050506020204" pitchFamily="18"/>
                <a:ea typeface="Calibri" panose="020F0502020204030204" pitchFamily="34" charset="0"/>
                <a:cs typeface="Arial" panose="020B0604020202020204" pitchFamily="34" charset="0"/>
              </a:rPr>
              <a:t>Sơn La</a:t>
            </a:r>
            <a:endParaRPr lang="en-US" sz="2400" dirty="0">
              <a:solidFill>
                <a:schemeClr val="tx1"/>
              </a:solidFill>
              <a:latin typeface="UTM Avo" panose="02040603050506020204" pitchFamily="18"/>
              <a:cs typeface="Arial" panose="020B0604020202020204" pitchFamily="34" charset="0"/>
            </a:endParaRPr>
          </a:p>
        </p:txBody>
      </p:sp>
      <p:sp>
        <p:nvSpPr>
          <p:cNvPr id="10" name="Rectangle 9">
            <a:extLst>
              <a:ext uri="{FF2B5EF4-FFF2-40B4-BE49-F238E27FC236}">
                <a16:creationId xmlns:a16="http://schemas.microsoft.com/office/drawing/2014/main" id="{46357AE0-6FFB-0309-90FF-EE7D6CDD738B}"/>
              </a:ext>
            </a:extLst>
          </p:cNvPr>
          <p:cNvSpPr/>
          <p:nvPr/>
        </p:nvSpPr>
        <p:spPr>
          <a:xfrm>
            <a:off x="472218" y="3198167"/>
            <a:ext cx="8523487" cy="461665"/>
          </a:xfrm>
          <a:prstGeom prst="rect">
            <a:avLst/>
          </a:prstGeom>
        </p:spPr>
        <p:txBody>
          <a:bodyPr wrap="none">
            <a:spAutoFit/>
          </a:bodyPr>
          <a:lstStyle/>
          <a:p>
            <a:pPr marL="381019" indent="-381019">
              <a:buFont typeface="Wingdings" panose="05000000000000000000" pitchFamily="2" charset="2"/>
              <a:buChar char="q"/>
            </a:pPr>
            <a:r>
              <a:rPr lang="vi-VN" sz="2400" b="1" dirty="0">
                <a:latin typeface="UTM Avo" panose="02040603050506020204" pitchFamily="18"/>
              </a:rPr>
              <a:t>Những tỉnh có mật độ dân số dưới 100 người/km</a:t>
            </a:r>
            <a:r>
              <a:rPr lang="vi-VN" sz="2400" b="1" baseline="30000" dirty="0">
                <a:latin typeface="UTM Avo" panose="02040603050506020204" pitchFamily="18"/>
              </a:rPr>
              <a:t>2</a:t>
            </a:r>
            <a:r>
              <a:rPr lang="vi-VN" sz="2400" b="1" dirty="0">
                <a:latin typeface="UTM Avo" panose="02040603050506020204" pitchFamily="18"/>
              </a:rPr>
              <a:t>:</a:t>
            </a:r>
            <a:endParaRPr lang="en-US" sz="2400" b="1" dirty="0">
              <a:latin typeface="UTM Avo" panose="02040603050506020204" pitchFamily="18"/>
            </a:endParaRPr>
          </a:p>
        </p:txBody>
      </p:sp>
      <p:sp>
        <p:nvSpPr>
          <p:cNvPr id="26" name="Rounded Rectangle 25">
            <a:extLst>
              <a:ext uri="{FF2B5EF4-FFF2-40B4-BE49-F238E27FC236}">
                <a16:creationId xmlns:a16="http://schemas.microsoft.com/office/drawing/2014/main" id="{17DD4843-D0DB-C51D-5D06-E27AD2615D5C}"/>
              </a:ext>
            </a:extLst>
          </p:cNvPr>
          <p:cNvSpPr/>
          <p:nvPr/>
        </p:nvSpPr>
        <p:spPr>
          <a:xfrm>
            <a:off x="472218" y="3820148"/>
            <a:ext cx="2133600" cy="648135"/>
          </a:xfrm>
          <a:prstGeom prst="roundRect">
            <a:avLst/>
          </a:prstGeom>
          <a:solidFill>
            <a:schemeClr val="accent6">
              <a:lumMod val="20000"/>
              <a:lumOff val="8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a:solidFill>
                  <a:srgbClr val="000000"/>
                </a:solidFill>
                <a:latin typeface="UTM Avo" panose="02040603050506020204" pitchFamily="18"/>
                <a:ea typeface="Calibri" panose="020F0502020204030204" pitchFamily="34" charset="0"/>
                <a:cs typeface="Arial" panose="020B0604020202020204" pitchFamily="34" charset="0"/>
              </a:rPr>
              <a:t>Lào Cai</a:t>
            </a:r>
            <a:endParaRPr lang="en-US" sz="2400" dirty="0">
              <a:solidFill>
                <a:schemeClr val="tx1"/>
              </a:solidFill>
              <a:latin typeface="UTM Avo" panose="02040603050506020204" pitchFamily="18"/>
              <a:cs typeface="Arial" panose="020B0604020202020204" pitchFamily="34" charset="0"/>
            </a:endParaRPr>
          </a:p>
        </p:txBody>
      </p:sp>
      <p:sp>
        <p:nvSpPr>
          <p:cNvPr id="27" name="Rounded Rectangle 26">
            <a:extLst>
              <a:ext uri="{FF2B5EF4-FFF2-40B4-BE49-F238E27FC236}">
                <a16:creationId xmlns:a16="http://schemas.microsoft.com/office/drawing/2014/main" id="{DF09226F-075A-C12B-1418-56C1DB080262}"/>
              </a:ext>
            </a:extLst>
          </p:cNvPr>
          <p:cNvSpPr/>
          <p:nvPr/>
        </p:nvSpPr>
        <p:spPr>
          <a:xfrm>
            <a:off x="2758218" y="3820148"/>
            <a:ext cx="2133600" cy="648135"/>
          </a:xfrm>
          <a:prstGeom prst="roundRect">
            <a:avLst/>
          </a:prstGeom>
          <a:solidFill>
            <a:schemeClr val="accent6">
              <a:lumMod val="20000"/>
              <a:lumOff val="8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a:solidFill>
                  <a:srgbClr val="000000"/>
                </a:solidFill>
                <a:latin typeface="UTM Avo" panose="02040603050506020204" pitchFamily="18"/>
                <a:ea typeface="Calibri" panose="020F0502020204030204" pitchFamily="34" charset="0"/>
                <a:cs typeface="Arial" panose="020B0604020202020204" pitchFamily="34" charset="0"/>
              </a:rPr>
              <a:t>Hà Giang</a:t>
            </a:r>
            <a:endParaRPr lang="en-US" sz="2400" dirty="0">
              <a:solidFill>
                <a:schemeClr val="tx1"/>
              </a:solidFill>
              <a:latin typeface="UTM Avo" panose="02040603050506020204" pitchFamily="18"/>
              <a:cs typeface="Arial" panose="020B0604020202020204" pitchFamily="34" charset="0"/>
            </a:endParaRPr>
          </a:p>
        </p:txBody>
      </p:sp>
      <p:sp>
        <p:nvSpPr>
          <p:cNvPr id="28" name="Rounded Rectangle 27">
            <a:extLst>
              <a:ext uri="{FF2B5EF4-FFF2-40B4-BE49-F238E27FC236}">
                <a16:creationId xmlns:a16="http://schemas.microsoft.com/office/drawing/2014/main" id="{FAC8A76B-25A7-8A08-FF10-63444A99828E}"/>
              </a:ext>
            </a:extLst>
          </p:cNvPr>
          <p:cNvSpPr/>
          <p:nvPr/>
        </p:nvSpPr>
        <p:spPr>
          <a:xfrm>
            <a:off x="5044218" y="3820148"/>
            <a:ext cx="2133600" cy="648135"/>
          </a:xfrm>
          <a:prstGeom prst="roundRect">
            <a:avLst/>
          </a:prstGeom>
          <a:solidFill>
            <a:schemeClr val="accent6">
              <a:lumMod val="20000"/>
              <a:lumOff val="8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a:solidFill>
                  <a:srgbClr val="000000"/>
                </a:solidFill>
                <a:latin typeface="UTM Avo" panose="02040603050506020204" pitchFamily="18"/>
                <a:ea typeface="Calibri" panose="020F0502020204030204" pitchFamily="34" charset="0"/>
                <a:cs typeface="Arial" panose="020B0604020202020204" pitchFamily="34" charset="0"/>
              </a:rPr>
              <a:t>Yên Bái</a:t>
            </a:r>
            <a:endParaRPr lang="en-US" sz="2400" dirty="0">
              <a:solidFill>
                <a:schemeClr val="tx1"/>
              </a:solidFill>
              <a:latin typeface="UTM Avo" panose="02040603050506020204" pitchFamily="18"/>
              <a:cs typeface="Arial" panose="020B0604020202020204" pitchFamily="34" charset="0"/>
            </a:endParaRPr>
          </a:p>
        </p:txBody>
      </p:sp>
      <p:sp>
        <p:nvSpPr>
          <p:cNvPr id="29" name="Rounded Rectangle 28">
            <a:extLst>
              <a:ext uri="{FF2B5EF4-FFF2-40B4-BE49-F238E27FC236}">
                <a16:creationId xmlns:a16="http://schemas.microsoft.com/office/drawing/2014/main" id="{6D1E2649-75B5-1BA0-6082-0927A96E710E}"/>
              </a:ext>
            </a:extLst>
          </p:cNvPr>
          <p:cNvSpPr/>
          <p:nvPr/>
        </p:nvSpPr>
        <p:spPr>
          <a:xfrm>
            <a:off x="7330218" y="3818322"/>
            <a:ext cx="2133600" cy="648135"/>
          </a:xfrm>
          <a:prstGeom prst="roundRect">
            <a:avLst/>
          </a:prstGeom>
          <a:solidFill>
            <a:schemeClr val="accent6">
              <a:lumMod val="20000"/>
              <a:lumOff val="8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200" dirty="0" err="1">
                <a:solidFill>
                  <a:srgbClr val="000000"/>
                </a:solidFill>
                <a:latin typeface="UTM Avo" panose="02040603050506020204" pitchFamily="18"/>
                <a:ea typeface="Calibri" panose="020F0502020204030204" pitchFamily="34" charset="0"/>
                <a:cs typeface="Arial" panose="020B0604020202020204" pitchFamily="34" charset="0"/>
              </a:rPr>
              <a:t>Tuyên</a:t>
            </a:r>
            <a:r>
              <a:rPr lang="nl-NL" sz="22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200" dirty="0" err="1">
                <a:solidFill>
                  <a:srgbClr val="000000"/>
                </a:solidFill>
                <a:latin typeface="UTM Avo" panose="02040603050506020204" pitchFamily="18"/>
                <a:ea typeface="Calibri" panose="020F0502020204030204" pitchFamily="34" charset="0"/>
                <a:cs typeface="Arial" panose="020B0604020202020204" pitchFamily="34" charset="0"/>
              </a:rPr>
              <a:t>Quang</a:t>
            </a:r>
            <a:endParaRPr lang="en-US" sz="2200" dirty="0">
              <a:solidFill>
                <a:schemeClr val="tx1"/>
              </a:solidFill>
              <a:latin typeface="UTM Avo" panose="02040603050506020204" pitchFamily="18"/>
              <a:cs typeface="Arial" panose="020B0604020202020204" pitchFamily="34" charset="0"/>
            </a:endParaRPr>
          </a:p>
        </p:txBody>
      </p:sp>
      <p:sp>
        <p:nvSpPr>
          <p:cNvPr id="30" name="Rounded Rectangle 29">
            <a:extLst>
              <a:ext uri="{FF2B5EF4-FFF2-40B4-BE49-F238E27FC236}">
                <a16:creationId xmlns:a16="http://schemas.microsoft.com/office/drawing/2014/main" id="{DA2B4400-1C1F-3CBD-C6B6-E3AC4CBCAE21}"/>
              </a:ext>
            </a:extLst>
          </p:cNvPr>
          <p:cNvSpPr/>
          <p:nvPr/>
        </p:nvSpPr>
        <p:spPr>
          <a:xfrm>
            <a:off x="9616218" y="3818322"/>
            <a:ext cx="2133600" cy="648135"/>
          </a:xfrm>
          <a:prstGeom prst="roundRect">
            <a:avLst/>
          </a:prstGeom>
          <a:solidFill>
            <a:schemeClr val="accent6">
              <a:lumMod val="20000"/>
              <a:lumOff val="8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a:solidFill>
                  <a:srgbClr val="000000"/>
                </a:solidFill>
                <a:latin typeface="UTM Avo" panose="02040603050506020204" pitchFamily="18"/>
                <a:ea typeface="Calibri" panose="020F0502020204030204" pitchFamily="34" charset="0"/>
                <a:cs typeface="Arial" panose="020B0604020202020204" pitchFamily="34" charset="0"/>
              </a:rPr>
              <a:t>Thái Nguyên</a:t>
            </a:r>
            <a:endParaRPr lang="en-US" sz="2400" dirty="0">
              <a:solidFill>
                <a:schemeClr val="tx1"/>
              </a:solidFill>
              <a:latin typeface="UTM Avo" panose="02040603050506020204" pitchFamily="18"/>
              <a:cs typeface="Arial" panose="020B0604020202020204" pitchFamily="34" charset="0"/>
            </a:endParaRPr>
          </a:p>
        </p:txBody>
      </p:sp>
      <p:sp>
        <p:nvSpPr>
          <p:cNvPr id="31" name="Rounded Rectangle 30">
            <a:extLst>
              <a:ext uri="{FF2B5EF4-FFF2-40B4-BE49-F238E27FC236}">
                <a16:creationId xmlns:a16="http://schemas.microsoft.com/office/drawing/2014/main" id="{E74987C3-DBC8-3C8A-2E31-EEAC8EA5ECE8}"/>
              </a:ext>
            </a:extLst>
          </p:cNvPr>
          <p:cNvSpPr/>
          <p:nvPr/>
        </p:nvSpPr>
        <p:spPr>
          <a:xfrm>
            <a:off x="1520773" y="4804737"/>
            <a:ext cx="2133600" cy="648135"/>
          </a:xfrm>
          <a:prstGeom prst="roundRect">
            <a:avLst/>
          </a:prstGeom>
          <a:solidFill>
            <a:schemeClr val="accent6">
              <a:lumMod val="20000"/>
              <a:lumOff val="8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a:solidFill>
                  <a:srgbClr val="000000"/>
                </a:solidFill>
                <a:latin typeface="UTM Avo" panose="02040603050506020204" pitchFamily="18"/>
                <a:ea typeface="Calibri" panose="020F0502020204030204" pitchFamily="34" charset="0"/>
                <a:cs typeface="Arial" panose="020B0604020202020204" pitchFamily="34" charset="0"/>
              </a:rPr>
              <a:t>Phú Thọ</a:t>
            </a:r>
            <a:endParaRPr lang="en-US" sz="2400" dirty="0">
              <a:solidFill>
                <a:schemeClr val="tx1"/>
              </a:solidFill>
              <a:latin typeface="UTM Avo" panose="02040603050506020204" pitchFamily="18"/>
              <a:cs typeface="Arial" panose="020B0604020202020204" pitchFamily="34" charset="0"/>
            </a:endParaRPr>
          </a:p>
        </p:txBody>
      </p:sp>
      <p:sp>
        <p:nvSpPr>
          <p:cNvPr id="32" name="Rounded Rectangle 31">
            <a:extLst>
              <a:ext uri="{FF2B5EF4-FFF2-40B4-BE49-F238E27FC236}">
                <a16:creationId xmlns:a16="http://schemas.microsoft.com/office/drawing/2014/main" id="{9401020C-213C-AA4D-51C8-AF3895E9CEB8}"/>
              </a:ext>
            </a:extLst>
          </p:cNvPr>
          <p:cNvSpPr/>
          <p:nvPr/>
        </p:nvSpPr>
        <p:spPr>
          <a:xfrm>
            <a:off x="3806773" y="4804737"/>
            <a:ext cx="2133600" cy="648135"/>
          </a:xfrm>
          <a:prstGeom prst="roundRect">
            <a:avLst/>
          </a:prstGeom>
          <a:solidFill>
            <a:schemeClr val="accent6">
              <a:lumMod val="20000"/>
              <a:lumOff val="8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a:solidFill>
                  <a:srgbClr val="000000"/>
                </a:solidFill>
                <a:latin typeface="UTM Avo" panose="02040603050506020204" pitchFamily="18"/>
                <a:ea typeface="Calibri" panose="020F0502020204030204" pitchFamily="34" charset="0"/>
                <a:cs typeface="Arial" panose="020B0604020202020204" pitchFamily="34" charset="0"/>
              </a:rPr>
              <a:t>Hoà Bình</a:t>
            </a:r>
            <a:endParaRPr lang="en-US" sz="2400" dirty="0">
              <a:solidFill>
                <a:schemeClr val="tx1"/>
              </a:solidFill>
              <a:latin typeface="UTM Avo" panose="02040603050506020204" pitchFamily="18"/>
              <a:cs typeface="Arial" panose="020B0604020202020204" pitchFamily="34" charset="0"/>
            </a:endParaRPr>
          </a:p>
        </p:txBody>
      </p:sp>
      <p:sp>
        <p:nvSpPr>
          <p:cNvPr id="33" name="Rounded Rectangle 32">
            <a:extLst>
              <a:ext uri="{FF2B5EF4-FFF2-40B4-BE49-F238E27FC236}">
                <a16:creationId xmlns:a16="http://schemas.microsoft.com/office/drawing/2014/main" id="{5A281C82-39B7-5449-96F0-F1925A260856}"/>
              </a:ext>
            </a:extLst>
          </p:cNvPr>
          <p:cNvSpPr/>
          <p:nvPr/>
        </p:nvSpPr>
        <p:spPr>
          <a:xfrm>
            <a:off x="6092773" y="4804737"/>
            <a:ext cx="2133600" cy="648135"/>
          </a:xfrm>
          <a:prstGeom prst="roundRect">
            <a:avLst/>
          </a:prstGeom>
          <a:solidFill>
            <a:schemeClr val="accent6">
              <a:lumMod val="20000"/>
              <a:lumOff val="8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a:solidFill>
                  <a:srgbClr val="000000"/>
                </a:solidFill>
                <a:latin typeface="UTM Avo" panose="02040603050506020204" pitchFamily="18"/>
                <a:ea typeface="Calibri" panose="020F0502020204030204" pitchFamily="34" charset="0"/>
                <a:cs typeface="Arial" panose="020B0604020202020204" pitchFamily="34" charset="0"/>
              </a:rPr>
              <a:t>Bắc Giang</a:t>
            </a:r>
            <a:endParaRPr lang="en-US" sz="2400" dirty="0">
              <a:solidFill>
                <a:schemeClr val="tx1"/>
              </a:solidFill>
              <a:latin typeface="UTM Avo" panose="02040603050506020204" pitchFamily="18"/>
              <a:cs typeface="Arial" panose="020B0604020202020204" pitchFamily="34" charset="0"/>
            </a:endParaRPr>
          </a:p>
        </p:txBody>
      </p:sp>
      <p:sp>
        <p:nvSpPr>
          <p:cNvPr id="34" name="Rounded Rectangle 33">
            <a:extLst>
              <a:ext uri="{FF2B5EF4-FFF2-40B4-BE49-F238E27FC236}">
                <a16:creationId xmlns:a16="http://schemas.microsoft.com/office/drawing/2014/main" id="{520C3C90-AAB3-5576-BD69-8BC67B6AB37A}"/>
              </a:ext>
            </a:extLst>
          </p:cNvPr>
          <p:cNvSpPr/>
          <p:nvPr/>
        </p:nvSpPr>
        <p:spPr>
          <a:xfrm>
            <a:off x="8378773" y="4802912"/>
            <a:ext cx="2133600" cy="648135"/>
          </a:xfrm>
          <a:prstGeom prst="roundRect">
            <a:avLst/>
          </a:prstGeom>
          <a:solidFill>
            <a:schemeClr val="accent6">
              <a:lumMod val="20000"/>
              <a:lumOff val="8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a:solidFill>
                  <a:srgbClr val="000000"/>
                </a:solidFill>
                <a:latin typeface="UTM Avo" panose="02040603050506020204" pitchFamily="18"/>
                <a:ea typeface="Calibri" panose="020F0502020204030204" pitchFamily="34" charset="0"/>
                <a:cs typeface="Arial" panose="020B0604020202020204" pitchFamily="34" charset="0"/>
              </a:rPr>
              <a:t>Quảng Ninh</a:t>
            </a:r>
            <a:endParaRPr lang="en-US" sz="2400" dirty="0">
              <a:solidFill>
                <a:schemeClr val="tx1"/>
              </a:solidFill>
              <a:latin typeface="UTM Avo" panose="02040603050506020204" pitchFamily="18"/>
              <a:cs typeface="Arial" panose="020B0604020202020204" pitchFamily="34" charset="0"/>
            </a:endParaRPr>
          </a:p>
        </p:txBody>
      </p:sp>
      <p:pic>
        <p:nvPicPr>
          <p:cNvPr id="35" name="Picture 34">
            <a:extLst>
              <a:ext uri="{FF2B5EF4-FFF2-40B4-BE49-F238E27FC236}">
                <a16:creationId xmlns:a16="http://schemas.microsoft.com/office/drawing/2014/main" id="{C9BA5C85-0430-896B-5C01-FECB3D6605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0341"/>
          <a:stretch/>
        </p:blipFill>
        <p:spPr>
          <a:xfrm>
            <a:off x="3661017" y="5393868"/>
            <a:ext cx="4936491" cy="1464132"/>
          </a:xfrm>
          <a:prstGeom prst="rect">
            <a:avLst/>
          </a:prstGeom>
        </p:spPr>
      </p:pic>
    </p:spTree>
    <p:extLst>
      <p:ext uri="{BB962C8B-B14F-4D97-AF65-F5344CB8AC3E}">
        <p14:creationId xmlns:p14="http://schemas.microsoft.com/office/powerpoint/2010/main" val="270605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par>
                          <p:cTn id="25" fill="hold">
                            <p:stCondLst>
                              <p:cond delay="2000"/>
                            </p:stCondLst>
                            <p:childTnLst>
                              <p:par>
                                <p:cTn id="26" presetID="14" presetClass="entr" presetSubtype="1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par>
                          <p:cTn id="29" fill="hold">
                            <p:stCondLst>
                              <p:cond delay="2500"/>
                            </p:stCondLst>
                            <p:childTnLst>
                              <p:par>
                                <p:cTn id="30" presetID="14" presetClass="entr" presetSubtype="1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randombar(horizontal)">
                                      <p:cBhvr>
                                        <p:cTn id="42" dur="500"/>
                                        <p:tgtEl>
                                          <p:spTgt spid="26"/>
                                        </p:tgtEl>
                                      </p:cBhvr>
                                    </p:animEffect>
                                  </p:childTnLst>
                                </p:cTn>
                              </p:par>
                            </p:childTnLst>
                          </p:cTn>
                        </p:par>
                        <p:par>
                          <p:cTn id="43" fill="hold">
                            <p:stCondLst>
                              <p:cond delay="500"/>
                            </p:stCondLst>
                            <p:childTnLst>
                              <p:par>
                                <p:cTn id="44" presetID="14" presetClass="entr" presetSubtype="10"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randombar(horizontal)">
                                      <p:cBhvr>
                                        <p:cTn id="46" dur="500"/>
                                        <p:tgtEl>
                                          <p:spTgt spid="27"/>
                                        </p:tgtEl>
                                      </p:cBhvr>
                                    </p:animEffect>
                                  </p:childTnLst>
                                </p:cTn>
                              </p:par>
                            </p:childTnLst>
                          </p:cTn>
                        </p:par>
                        <p:par>
                          <p:cTn id="47" fill="hold">
                            <p:stCondLst>
                              <p:cond delay="1000"/>
                            </p:stCondLst>
                            <p:childTnLst>
                              <p:par>
                                <p:cTn id="48" presetID="14" presetClass="entr" presetSubtype="10" fill="hold" grpId="0" nodeType="after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randombar(horizontal)">
                                      <p:cBhvr>
                                        <p:cTn id="50" dur="500"/>
                                        <p:tgtEl>
                                          <p:spTgt spid="28"/>
                                        </p:tgtEl>
                                      </p:cBhvr>
                                    </p:animEffect>
                                  </p:childTnLst>
                                </p:cTn>
                              </p:par>
                            </p:childTnLst>
                          </p:cTn>
                        </p:par>
                        <p:par>
                          <p:cTn id="51" fill="hold">
                            <p:stCondLst>
                              <p:cond delay="1500"/>
                            </p:stCondLst>
                            <p:childTnLst>
                              <p:par>
                                <p:cTn id="52" presetID="14" presetClass="entr" presetSubtype="10"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randombar(horizontal)">
                                      <p:cBhvr>
                                        <p:cTn id="54" dur="500"/>
                                        <p:tgtEl>
                                          <p:spTgt spid="29"/>
                                        </p:tgtEl>
                                      </p:cBhvr>
                                    </p:animEffect>
                                  </p:childTnLst>
                                </p:cTn>
                              </p:par>
                            </p:childTnLst>
                          </p:cTn>
                        </p:par>
                        <p:par>
                          <p:cTn id="55" fill="hold">
                            <p:stCondLst>
                              <p:cond delay="2000"/>
                            </p:stCondLst>
                            <p:childTnLst>
                              <p:par>
                                <p:cTn id="56" presetID="14" presetClass="entr" presetSubtype="10" fill="hold" grpId="0" nodeType="after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randombar(horizontal)">
                                      <p:cBhvr>
                                        <p:cTn id="58" dur="500"/>
                                        <p:tgtEl>
                                          <p:spTgt spid="30"/>
                                        </p:tgtEl>
                                      </p:cBhvr>
                                    </p:animEffect>
                                  </p:childTnLst>
                                </p:cTn>
                              </p:par>
                            </p:childTnLst>
                          </p:cTn>
                        </p:par>
                        <p:par>
                          <p:cTn id="59" fill="hold">
                            <p:stCondLst>
                              <p:cond delay="2500"/>
                            </p:stCondLst>
                            <p:childTnLst>
                              <p:par>
                                <p:cTn id="60" presetID="14" presetClass="entr" presetSubtype="10"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randombar(horizontal)">
                                      <p:cBhvr>
                                        <p:cTn id="62" dur="500"/>
                                        <p:tgtEl>
                                          <p:spTgt spid="31"/>
                                        </p:tgtEl>
                                      </p:cBhvr>
                                    </p:animEffect>
                                  </p:childTnLst>
                                </p:cTn>
                              </p:par>
                            </p:childTnLst>
                          </p:cTn>
                        </p:par>
                        <p:par>
                          <p:cTn id="63" fill="hold">
                            <p:stCondLst>
                              <p:cond delay="3000"/>
                            </p:stCondLst>
                            <p:childTnLst>
                              <p:par>
                                <p:cTn id="64" presetID="14" presetClass="entr" presetSubtype="10" fill="hold" grpId="0" nodeType="after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randombar(horizontal)">
                                      <p:cBhvr>
                                        <p:cTn id="66" dur="500"/>
                                        <p:tgtEl>
                                          <p:spTgt spid="32"/>
                                        </p:tgtEl>
                                      </p:cBhvr>
                                    </p:animEffect>
                                  </p:childTnLst>
                                </p:cTn>
                              </p:par>
                            </p:childTnLst>
                          </p:cTn>
                        </p:par>
                        <p:par>
                          <p:cTn id="67" fill="hold">
                            <p:stCondLst>
                              <p:cond delay="3500"/>
                            </p:stCondLst>
                            <p:childTnLst>
                              <p:par>
                                <p:cTn id="68" presetID="14" presetClass="entr" presetSubtype="10" fill="hold" grpId="0" nodeType="after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randombar(horizontal)">
                                      <p:cBhvr>
                                        <p:cTn id="70" dur="500"/>
                                        <p:tgtEl>
                                          <p:spTgt spid="33"/>
                                        </p:tgtEl>
                                      </p:cBhvr>
                                    </p:animEffect>
                                  </p:childTnLst>
                                </p:cTn>
                              </p:par>
                            </p:childTnLst>
                          </p:cTn>
                        </p:par>
                        <p:par>
                          <p:cTn id="71" fill="hold">
                            <p:stCondLst>
                              <p:cond delay="4000"/>
                            </p:stCondLst>
                            <p:childTnLst>
                              <p:par>
                                <p:cTn id="72" presetID="14" presetClass="entr" presetSubtype="10" fill="hold" grpId="0" nodeType="after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randombar(horizontal)">
                                      <p:cBhvr>
                                        <p:cTn id="7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8" grpId="0" animBg="1"/>
      <p:bldP spid="9" grpId="0" animBg="1"/>
      <p:bldP spid="10" grpId="0"/>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DA564A5-A655-D886-3190-E45A4BFD7BD1}"/>
              </a:ext>
            </a:extLst>
          </p:cNvPr>
          <p:cNvSpPr txBox="1"/>
          <p:nvPr/>
        </p:nvSpPr>
        <p:spPr>
          <a:xfrm>
            <a:off x="199031" y="5703307"/>
            <a:ext cx="5657987" cy="1016304"/>
          </a:xfrm>
          <a:prstGeom prst="rect">
            <a:avLst/>
          </a:prstGeom>
          <a:solidFill>
            <a:schemeClr val="bg1"/>
          </a:solidFill>
        </p:spPr>
        <p:txBody>
          <a:bodyPr wrap="square" rtlCol="0">
            <a:spAutoFit/>
          </a:bodyPr>
          <a:lstStyle/>
          <a:p>
            <a:pPr algn="ctr">
              <a:lnSpc>
                <a:spcPct val="150000"/>
              </a:lnSpc>
            </a:pPr>
            <a:r>
              <a:rPr lang="en-US" sz="2133" i="1" dirty="0" err="1">
                <a:latin typeface="UTM Avo" panose="02040603050506020204" pitchFamily="18"/>
                <a:ea typeface="Tahoma" panose="020B0604030504040204" pitchFamily="34" charset="0"/>
                <a:cs typeface="Arial" panose="020B0604020202020204" pitchFamily="34" charset="0"/>
              </a:rPr>
              <a:t>Hình</a:t>
            </a:r>
            <a:r>
              <a:rPr lang="en-US" sz="2133" i="1" dirty="0">
                <a:latin typeface="UTM Avo" panose="02040603050506020204" pitchFamily="18"/>
                <a:ea typeface="Tahoma" panose="020B0604030504040204" pitchFamily="34" charset="0"/>
                <a:cs typeface="Arial" panose="020B0604020202020204" pitchFamily="34" charset="0"/>
              </a:rPr>
              <a:t> 1. </a:t>
            </a:r>
            <a:r>
              <a:rPr lang="en-US" sz="2133" i="1" dirty="0" err="1">
                <a:latin typeface="UTM Avo" panose="02040603050506020204" pitchFamily="18"/>
                <a:ea typeface="Tahoma" panose="020B0604030504040204" pitchFamily="34" charset="0"/>
                <a:cs typeface="Arial" panose="020B0604020202020204" pitchFamily="34" charset="0"/>
              </a:rPr>
              <a:t>Lược</a:t>
            </a:r>
            <a:r>
              <a:rPr lang="en-US" sz="2133" i="1" dirty="0">
                <a:latin typeface="UTM Avo" panose="02040603050506020204" pitchFamily="18"/>
                <a:ea typeface="Tahoma" panose="020B0604030504040204" pitchFamily="34" charset="0"/>
                <a:cs typeface="Arial" panose="020B0604020202020204" pitchFamily="34" charset="0"/>
              </a:rPr>
              <a:t> </a:t>
            </a:r>
            <a:r>
              <a:rPr lang="en-US" sz="2133" i="1" dirty="0" err="1">
                <a:latin typeface="UTM Avo" panose="02040603050506020204" pitchFamily="18"/>
                <a:ea typeface="Tahoma" panose="020B0604030504040204" pitchFamily="34" charset="0"/>
                <a:cs typeface="Arial" panose="020B0604020202020204" pitchFamily="34" charset="0"/>
              </a:rPr>
              <a:t>đồ</a:t>
            </a:r>
            <a:r>
              <a:rPr lang="en-US" sz="2133" i="1" dirty="0">
                <a:latin typeface="UTM Avo" panose="02040603050506020204" pitchFamily="18"/>
                <a:ea typeface="Tahoma" panose="020B0604030504040204" pitchFamily="34" charset="0"/>
                <a:cs typeface="Arial" panose="020B0604020202020204" pitchFamily="34" charset="0"/>
              </a:rPr>
              <a:t> </a:t>
            </a:r>
            <a:r>
              <a:rPr lang="en-US" sz="2133" i="1" dirty="0" err="1">
                <a:latin typeface="UTM Avo" panose="02040603050506020204" pitchFamily="18"/>
                <a:ea typeface="Tahoma" panose="020B0604030504040204" pitchFamily="34" charset="0"/>
                <a:cs typeface="Arial" panose="020B0604020202020204" pitchFamily="34" charset="0"/>
              </a:rPr>
              <a:t>mật</a:t>
            </a:r>
            <a:r>
              <a:rPr lang="en-US" sz="2133" i="1" dirty="0">
                <a:latin typeface="UTM Avo" panose="02040603050506020204" pitchFamily="18"/>
                <a:ea typeface="Tahoma" panose="020B0604030504040204" pitchFamily="34" charset="0"/>
                <a:cs typeface="Arial" panose="020B0604020202020204" pitchFamily="34" charset="0"/>
              </a:rPr>
              <a:t> </a:t>
            </a:r>
            <a:r>
              <a:rPr lang="en-US" sz="2133" i="1" dirty="0" err="1">
                <a:latin typeface="UTM Avo" panose="02040603050506020204" pitchFamily="18"/>
                <a:ea typeface="Tahoma" panose="020B0604030504040204" pitchFamily="34" charset="0"/>
                <a:cs typeface="Arial" panose="020B0604020202020204" pitchFamily="34" charset="0"/>
              </a:rPr>
              <a:t>độ</a:t>
            </a:r>
            <a:r>
              <a:rPr lang="en-US" sz="2133" i="1" dirty="0">
                <a:latin typeface="UTM Avo" panose="02040603050506020204" pitchFamily="18"/>
                <a:ea typeface="Tahoma" panose="020B0604030504040204" pitchFamily="34" charset="0"/>
                <a:cs typeface="Arial" panose="020B0604020202020204" pitchFamily="34" charset="0"/>
              </a:rPr>
              <a:t> </a:t>
            </a:r>
            <a:r>
              <a:rPr lang="en-US" sz="2133" i="1" dirty="0" err="1">
                <a:latin typeface="UTM Avo" panose="02040603050506020204" pitchFamily="18"/>
                <a:ea typeface="Tahoma" panose="020B0604030504040204" pitchFamily="34" charset="0"/>
                <a:cs typeface="Arial" panose="020B0604020202020204" pitchFamily="34" charset="0"/>
              </a:rPr>
              <a:t>dân</a:t>
            </a:r>
            <a:r>
              <a:rPr lang="en-US" sz="2133" i="1" dirty="0">
                <a:latin typeface="UTM Avo" panose="02040603050506020204" pitchFamily="18"/>
                <a:ea typeface="Tahoma" panose="020B0604030504040204" pitchFamily="34" charset="0"/>
                <a:cs typeface="Arial" panose="020B0604020202020204" pitchFamily="34" charset="0"/>
              </a:rPr>
              <a:t> </a:t>
            </a:r>
            <a:r>
              <a:rPr lang="en-US" sz="2133" i="1" dirty="0" err="1">
                <a:latin typeface="UTM Avo" panose="02040603050506020204" pitchFamily="18"/>
                <a:ea typeface="Tahoma" panose="020B0604030504040204" pitchFamily="34" charset="0"/>
                <a:cs typeface="Arial" panose="020B0604020202020204" pitchFamily="34" charset="0"/>
              </a:rPr>
              <a:t>số</a:t>
            </a:r>
            <a:r>
              <a:rPr lang="en-US" sz="2133" i="1" dirty="0">
                <a:latin typeface="UTM Avo" panose="02040603050506020204" pitchFamily="18"/>
                <a:ea typeface="Tahoma" panose="020B0604030504040204" pitchFamily="34" charset="0"/>
                <a:cs typeface="Arial" panose="020B0604020202020204" pitchFamily="34" charset="0"/>
              </a:rPr>
              <a:t> ở </a:t>
            </a:r>
            <a:r>
              <a:rPr lang="en-US" sz="2133" i="1" dirty="0" err="1">
                <a:latin typeface="UTM Avo" panose="02040603050506020204" pitchFamily="18"/>
                <a:ea typeface="Tahoma" panose="020B0604030504040204" pitchFamily="34" charset="0"/>
                <a:cs typeface="Arial" panose="020B0604020202020204" pitchFamily="34" charset="0"/>
              </a:rPr>
              <a:t>vùng</a:t>
            </a:r>
            <a:r>
              <a:rPr lang="en-US" sz="2133" i="1" dirty="0">
                <a:latin typeface="UTM Avo" panose="02040603050506020204" pitchFamily="18"/>
                <a:ea typeface="Tahoma" panose="020B0604030504040204" pitchFamily="34" charset="0"/>
                <a:cs typeface="Arial" panose="020B0604020202020204" pitchFamily="34" charset="0"/>
              </a:rPr>
              <a:t> </a:t>
            </a:r>
            <a:r>
              <a:rPr lang="en-US" sz="2133" i="1" dirty="0" err="1">
                <a:latin typeface="UTM Avo" panose="02040603050506020204" pitchFamily="18"/>
                <a:ea typeface="Tahoma" panose="020B0604030504040204" pitchFamily="34" charset="0"/>
                <a:cs typeface="Arial" panose="020B0604020202020204" pitchFamily="34" charset="0"/>
              </a:rPr>
              <a:t>trung</a:t>
            </a:r>
            <a:r>
              <a:rPr lang="en-US" sz="2133" i="1" dirty="0">
                <a:latin typeface="UTM Avo" panose="02040603050506020204" pitchFamily="18"/>
                <a:ea typeface="Tahoma" panose="020B0604030504040204" pitchFamily="34" charset="0"/>
                <a:cs typeface="Arial" panose="020B0604020202020204" pitchFamily="34" charset="0"/>
              </a:rPr>
              <a:t> du </a:t>
            </a:r>
            <a:r>
              <a:rPr lang="en-US" sz="2133" i="1" dirty="0" err="1">
                <a:latin typeface="UTM Avo" panose="02040603050506020204" pitchFamily="18"/>
                <a:ea typeface="Tahoma" panose="020B0604030504040204" pitchFamily="34" charset="0"/>
                <a:cs typeface="Arial" panose="020B0604020202020204" pitchFamily="34" charset="0"/>
              </a:rPr>
              <a:t>và</a:t>
            </a:r>
            <a:r>
              <a:rPr lang="en-US" sz="2133" i="1" dirty="0">
                <a:latin typeface="UTM Avo" panose="02040603050506020204" pitchFamily="18"/>
                <a:ea typeface="Tahoma" panose="020B0604030504040204" pitchFamily="34" charset="0"/>
                <a:cs typeface="Arial" panose="020B0604020202020204" pitchFamily="34" charset="0"/>
              </a:rPr>
              <a:t> </a:t>
            </a:r>
            <a:r>
              <a:rPr lang="en-US" sz="2133" i="1" dirty="0" err="1">
                <a:latin typeface="UTM Avo" panose="02040603050506020204" pitchFamily="18"/>
                <a:ea typeface="Tahoma" panose="020B0604030504040204" pitchFamily="34" charset="0"/>
                <a:cs typeface="Arial" panose="020B0604020202020204" pitchFamily="34" charset="0"/>
              </a:rPr>
              <a:t>miền</a:t>
            </a:r>
            <a:r>
              <a:rPr lang="en-US" sz="2133" i="1" dirty="0">
                <a:latin typeface="UTM Avo" panose="02040603050506020204" pitchFamily="18"/>
                <a:ea typeface="Tahoma" panose="020B0604030504040204" pitchFamily="34" charset="0"/>
                <a:cs typeface="Arial" panose="020B0604020202020204" pitchFamily="34" charset="0"/>
              </a:rPr>
              <a:t> </a:t>
            </a:r>
            <a:r>
              <a:rPr lang="en-US" sz="2133" i="1" dirty="0" err="1">
                <a:latin typeface="UTM Avo" panose="02040603050506020204" pitchFamily="18"/>
                <a:ea typeface="Tahoma" panose="020B0604030504040204" pitchFamily="34" charset="0"/>
                <a:cs typeface="Arial" panose="020B0604020202020204" pitchFamily="34" charset="0"/>
              </a:rPr>
              <a:t>núi</a:t>
            </a:r>
            <a:r>
              <a:rPr lang="en-US" sz="2133" i="1" dirty="0">
                <a:latin typeface="UTM Avo" panose="02040603050506020204" pitchFamily="18"/>
                <a:ea typeface="Tahoma" panose="020B0604030504040204" pitchFamily="34" charset="0"/>
                <a:cs typeface="Arial" panose="020B0604020202020204" pitchFamily="34" charset="0"/>
              </a:rPr>
              <a:t> </a:t>
            </a:r>
            <a:r>
              <a:rPr lang="en-US" sz="2133" i="1" dirty="0" err="1">
                <a:latin typeface="UTM Avo" panose="02040603050506020204" pitchFamily="18"/>
                <a:ea typeface="Tahoma" panose="020B0604030504040204" pitchFamily="34" charset="0"/>
                <a:cs typeface="Arial" panose="020B0604020202020204" pitchFamily="34" charset="0"/>
              </a:rPr>
              <a:t>Bắc</a:t>
            </a:r>
            <a:r>
              <a:rPr lang="en-US" sz="2133" i="1" dirty="0">
                <a:latin typeface="UTM Avo" panose="02040603050506020204" pitchFamily="18"/>
                <a:ea typeface="Tahoma" panose="020B0604030504040204" pitchFamily="34" charset="0"/>
                <a:cs typeface="Arial" panose="020B0604020202020204" pitchFamily="34" charset="0"/>
              </a:rPr>
              <a:t> </a:t>
            </a:r>
            <a:r>
              <a:rPr lang="en-US" sz="2133" i="1" dirty="0" err="1">
                <a:latin typeface="UTM Avo" panose="02040603050506020204" pitchFamily="18"/>
                <a:ea typeface="Tahoma" panose="020B0604030504040204" pitchFamily="34" charset="0"/>
                <a:cs typeface="Arial" panose="020B0604020202020204" pitchFamily="34" charset="0"/>
              </a:rPr>
              <a:t>Bộ</a:t>
            </a:r>
            <a:r>
              <a:rPr lang="en-US" sz="2133" i="1" dirty="0">
                <a:latin typeface="UTM Avo" panose="02040603050506020204" pitchFamily="18"/>
                <a:ea typeface="Tahoma" panose="020B0604030504040204" pitchFamily="34" charset="0"/>
                <a:cs typeface="Arial" panose="020B0604020202020204" pitchFamily="34" charset="0"/>
              </a:rPr>
              <a:t> </a:t>
            </a:r>
            <a:r>
              <a:rPr lang="en-US" sz="2133" i="1" dirty="0" err="1">
                <a:latin typeface="UTM Avo" panose="02040603050506020204" pitchFamily="18"/>
                <a:ea typeface="Tahoma" panose="020B0604030504040204" pitchFamily="34" charset="0"/>
                <a:cs typeface="Arial" panose="020B0604020202020204" pitchFamily="34" charset="0"/>
              </a:rPr>
              <a:t>năm</a:t>
            </a:r>
            <a:r>
              <a:rPr lang="en-US" sz="2133" i="1" dirty="0">
                <a:latin typeface="UTM Avo" panose="02040603050506020204" pitchFamily="18"/>
                <a:ea typeface="Tahoma" panose="020B0604030504040204" pitchFamily="34" charset="0"/>
                <a:cs typeface="Arial" panose="020B0604020202020204" pitchFamily="34" charset="0"/>
              </a:rPr>
              <a:t> 2020</a:t>
            </a:r>
          </a:p>
        </p:txBody>
      </p:sp>
      <p:grpSp>
        <p:nvGrpSpPr>
          <p:cNvPr id="13" name="Group 12">
            <a:extLst>
              <a:ext uri="{FF2B5EF4-FFF2-40B4-BE49-F238E27FC236}">
                <a16:creationId xmlns:a16="http://schemas.microsoft.com/office/drawing/2014/main" id="{41CDEFAC-6E94-3F56-6103-706DBD85BD7E}"/>
              </a:ext>
            </a:extLst>
          </p:cNvPr>
          <p:cNvGrpSpPr/>
          <p:nvPr/>
        </p:nvGrpSpPr>
        <p:grpSpPr>
          <a:xfrm>
            <a:off x="6060216" y="1734907"/>
            <a:ext cx="5892800" cy="3968400"/>
            <a:chOff x="9144000" y="1333501"/>
            <a:chExt cx="8839200" cy="5952600"/>
          </a:xfrm>
        </p:grpSpPr>
        <p:sp>
          <p:nvSpPr>
            <p:cNvPr id="14" name="Rectangle 13">
              <a:extLst>
                <a:ext uri="{FF2B5EF4-FFF2-40B4-BE49-F238E27FC236}">
                  <a16:creationId xmlns:a16="http://schemas.microsoft.com/office/drawing/2014/main" id="{4660D65B-4090-7C4E-1ACB-7FFA6C106EDE}"/>
                </a:ext>
              </a:extLst>
            </p:cNvPr>
            <p:cNvSpPr/>
            <p:nvPr/>
          </p:nvSpPr>
          <p:spPr>
            <a:xfrm>
              <a:off x="9144000" y="1333501"/>
              <a:ext cx="8839200" cy="59526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UTM Avo" panose="02040603050506020204" pitchFamily="18"/>
              </a:endParaRPr>
            </a:p>
          </p:txBody>
        </p:sp>
        <p:sp>
          <p:nvSpPr>
            <p:cNvPr id="15" name="TextBox 14">
              <a:extLst>
                <a:ext uri="{FF2B5EF4-FFF2-40B4-BE49-F238E27FC236}">
                  <a16:creationId xmlns:a16="http://schemas.microsoft.com/office/drawing/2014/main" id="{A001346F-6A37-B74C-D268-6252BC54AFB7}"/>
                </a:ext>
              </a:extLst>
            </p:cNvPr>
            <p:cNvSpPr txBox="1"/>
            <p:nvPr/>
          </p:nvSpPr>
          <p:spPr>
            <a:xfrm>
              <a:off x="10363196" y="2001394"/>
              <a:ext cx="6400805" cy="784830"/>
            </a:xfrm>
            <a:prstGeom prst="rect">
              <a:avLst/>
            </a:prstGeom>
            <a:noFill/>
          </p:spPr>
          <p:txBody>
            <a:bodyPr wrap="square">
              <a:spAutoFit/>
            </a:bodyPr>
            <a:lstStyle/>
            <a:p>
              <a:pPr marL="457223" indent="-457223" algn="ctr">
                <a:spcBef>
                  <a:spcPct val="0"/>
                </a:spcBef>
                <a:spcAft>
                  <a:spcPts val="400"/>
                </a:spcAft>
                <a:defRPr/>
              </a:pPr>
              <a:r>
                <a:rPr lang="en-US" sz="2800" b="1" dirty="0" err="1">
                  <a:latin typeface="UTM Avo" panose="02040603050506020204" pitchFamily="18"/>
                  <a:cs typeface="Arial" panose="020B0604020202020204" pitchFamily="34" charset="0"/>
                </a:rPr>
                <a:t>Nhận</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xét</a:t>
              </a:r>
              <a:endParaRPr lang="en-US" sz="2800" b="1" dirty="0">
                <a:latin typeface="UTM Avo" panose="02040603050506020204" pitchFamily="18"/>
                <a:cs typeface="Arial" panose="020B0604020202020204" pitchFamily="34" charset="0"/>
              </a:endParaRPr>
            </a:p>
          </p:txBody>
        </p:sp>
      </p:grpSp>
      <p:sp>
        <p:nvSpPr>
          <p:cNvPr id="16" name="Rectangle 15">
            <a:extLst>
              <a:ext uri="{FF2B5EF4-FFF2-40B4-BE49-F238E27FC236}">
                <a16:creationId xmlns:a16="http://schemas.microsoft.com/office/drawing/2014/main" id="{30EBCE29-6399-E1EC-F31E-7491CB8389FB}"/>
              </a:ext>
            </a:extLst>
          </p:cNvPr>
          <p:cNvSpPr/>
          <p:nvPr/>
        </p:nvSpPr>
        <p:spPr>
          <a:xfrm>
            <a:off x="6288816" y="2703390"/>
            <a:ext cx="5435600" cy="2853986"/>
          </a:xfrm>
          <a:prstGeom prst="rect">
            <a:avLst/>
          </a:prstGeom>
        </p:spPr>
        <p:txBody>
          <a:bodyPr wrap="square">
            <a:spAutoFit/>
          </a:bodyPr>
          <a:lstStyle/>
          <a:p>
            <a:pPr marL="381019" indent="-381019" algn="just">
              <a:lnSpc>
                <a:spcPct val="150000"/>
              </a:lnSpc>
              <a:spcBef>
                <a:spcPts val="67"/>
              </a:spcBef>
              <a:spcAft>
                <a:spcPts val="67"/>
              </a:spcAft>
              <a:buFont typeface="Wingdings" panose="05000000000000000000" pitchFamily="2" charset="2"/>
              <a:buChar char="§"/>
            </a:pP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Dân cư thưa thớt</a:t>
            </a:r>
            <a:r>
              <a:rPr lang="en-US" sz="2400" dirty="0">
                <a:solidFill>
                  <a:srgbClr val="000000"/>
                </a:solidFill>
                <a:latin typeface="UTM Avo" panose="02040603050506020204" pitchFamily="18"/>
                <a:ea typeface="Calibri" panose="020F0502020204030204" pitchFamily="34" charset="0"/>
                <a:cs typeface="Times New Roman" panose="02020603050405020304" pitchFamily="18" charset="0"/>
              </a:rPr>
              <a:t>.</a:t>
            </a:r>
            <a:endParaRPr lang="en-US" sz="2400" dirty="0">
              <a:latin typeface="UTM Avo" panose="02040603050506020204" pitchFamily="18"/>
              <a:ea typeface="Calibri" panose="020F0502020204030204" pitchFamily="34" charset="0"/>
              <a:cs typeface="Times New Roman" panose="02020603050405020304" pitchFamily="18" charset="0"/>
            </a:endParaRPr>
          </a:p>
          <a:p>
            <a:pPr marL="381019" indent="-381019" algn="just">
              <a:lnSpc>
                <a:spcPct val="150000"/>
              </a:lnSpc>
              <a:spcBef>
                <a:spcPts val="67"/>
              </a:spcBef>
              <a:spcAft>
                <a:spcPts val="67"/>
              </a:spcAft>
              <a:buFont typeface="Wingdings" panose="05000000000000000000" pitchFamily="2" charset="2"/>
              <a:buChar char="§"/>
            </a:pP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Phân bố có sự khác nhau giữa miền núi và trung du. </a:t>
            </a:r>
            <a:endParaRPr lang="en-US" sz="2400" dirty="0">
              <a:solidFill>
                <a:srgbClr val="000000"/>
              </a:solidFill>
              <a:latin typeface="UTM Avo" panose="02040603050506020204" pitchFamily="18"/>
              <a:ea typeface="Calibri" panose="020F0502020204030204" pitchFamily="34" charset="0"/>
              <a:cs typeface="Times New Roman" panose="02020603050405020304" pitchFamily="18" charset="0"/>
            </a:endParaRPr>
          </a:p>
          <a:p>
            <a:pPr marL="381019" indent="-381019" algn="just">
              <a:lnSpc>
                <a:spcPct val="150000"/>
              </a:lnSpc>
              <a:spcBef>
                <a:spcPts val="67"/>
              </a:spcBef>
              <a:spcAft>
                <a:spcPts val="67"/>
              </a:spcAft>
              <a:buFont typeface="Wingdings" panose="05000000000000000000" pitchFamily="2" charset="2"/>
              <a:buChar char="§"/>
            </a:pP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Ở những vùng cao</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a:t>
            </a:r>
            <a:r>
              <a:rPr lang="vi-VN" sz="2400" dirty="0">
                <a:solidFill>
                  <a:srgbClr val="000000"/>
                </a:solidFill>
                <a:latin typeface="UTM Avo" panose="02040603050506020204" pitchFamily="18"/>
                <a:ea typeface="Calibri" panose="020F0502020204030204" pitchFamily="34" charset="0"/>
                <a:cs typeface="Times New Roman" panose="02020603050405020304" pitchFamily="18" charset="0"/>
              </a:rPr>
              <a:t> dân cư thưa hơn các vùng thấp và đô thị.</a:t>
            </a:r>
            <a:endParaRPr lang="en-US" sz="2400" dirty="0">
              <a:latin typeface="UTM Avo" panose="02040603050506020204" pitchFamily="18"/>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CDD7CDA8-90FF-7A12-57E4-08F3F70AA723}"/>
              </a:ext>
            </a:extLst>
          </p:cNvPr>
          <p:cNvPicPr>
            <a:picLocks noChangeAspect="1"/>
          </p:cNvPicPr>
          <p:nvPr/>
        </p:nvPicPr>
        <p:blipFill>
          <a:blip r:embed="rId3"/>
          <a:stretch>
            <a:fillRect/>
          </a:stretch>
        </p:blipFill>
        <p:spPr>
          <a:xfrm>
            <a:off x="648463" y="2114697"/>
            <a:ext cx="4598953" cy="3317583"/>
          </a:xfrm>
          <a:prstGeom prst="rect">
            <a:avLst/>
          </a:prstGeom>
        </p:spPr>
      </p:pic>
    </p:spTree>
    <p:extLst>
      <p:ext uri="{BB962C8B-B14F-4D97-AF65-F5344CB8AC3E}">
        <p14:creationId xmlns:p14="http://schemas.microsoft.com/office/powerpoint/2010/main" val="97779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fade">
                                      <p:cBhvr>
                                        <p:cTn id="13" dur="500"/>
                                        <p:tgtEl>
                                          <p:spTgt spid="16">
                                            <p:txEl>
                                              <p:pRg st="0" end="0"/>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fade">
                                      <p:cBhvr>
                                        <p:cTn id="17" dur="500"/>
                                        <p:tgtEl>
                                          <p:spTgt spid="16">
                                            <p:txEl>
                                              <p:pRg st="1" end="1"/>
                                            </p:txEl>
                                          </p:spTgt>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6">
                                            <p:txEl>
                                              <p:pRg st="2" end="2"/>
                                            </p:txEl>
                                          </p:spTgt>
                                        </p:tgtEl>
                                        <p:attrNameLst>
                                          <p:attrName>style.visibility</p:attrName>
                                        </p:attrNameLst>
                                      </p:cBhvr>
                                      <p:to>
                                        <p:strVal val="visible"/>
                                      </p:to>
                                    </p:set>
                                    <p:animEffect transition="in" filter="fade">
                                      <p:cBhvr>
                                        <p:cTn id="21"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08173F-880B-7759-9104-F63B91CAB3D7}"/>
              </a:ext>
            </a:extLst>
          </p:cNvPr>
          <p:cNvSpPr txBox="1"/>
          <p:nvPr/>
        </p:nvSpPr>
        <p:spPr>
          <a:xfrm>
            <a:off x="3657677" y="1596788"/>
            <a:ext cx="4876656" cy="523220"/>
          </a:xfrm>
          <a:prstGeom prst="rect">
            <a:avLst/>
          </a:prstGeom>
          <a:noFill/>
        </p:spPr>
        <p:txBody>
          <a:bodyPr wrap="none" rtlCol="0">
            <a:spAutoFit/>
          </a:bodyPr>
          <a:lstStyle/>
          <a:p>
            <a:pPr algn="ctr"/>
            <a:r>
              <a:rPr lang="en-VN" sz="2800" b="1" dirty="0">
                <a:solidFill>
                  <a:schemeClr val="tx1">
                    <a:lumMod val="95000"/>
                    <a:lumOff val="5000"/>
                  </a:schemeClr>
                </a:solidFill>
                <a:latin typeface="UTM Avo" panose="02040603050506020204" pitchFamily="18"/>
              </a:rPr>
              <a:t>2. HOẠT ĐỘNG SẢN XUẤT</a:t>
            </a:r>
          </a:p>
        </p:txBody>
      </p:sp>
      <p:grpSp>
        <p:nvGrpSpPr>
          <p:cNvPr id="3" name="Group 2">
            <a:extLst>
              <a:ext uri="{FF2B5EF4-FFF2-40B4-BE49-F238E27FC236}">
                <a16:creationId xmlns:a16="http://schemas.microsoft.com/office/drawing/2014/main" id="{37B7D4D3-EF0B-2AC1-66FE-2BA8D279A6CE}"/>
              </a:ext>
            </a:extLst>
          </p:cNvPr>
          <p:cNvGrpSpPr/>
          <p:nvPr/>
        </p:nvGrpSpPr>
        <p:grpSpPr>
          <a:xfrm>
            <a:off x="3510125" y="2183424"/>
            <a:ext cx="5171752" cy="444738"/>
            <a:chOff x="5373262" y="985508"/>
            <a:chExt cx="7757628" cy="667106"/>
          </a:xfrm>
        </p:grpSpPr>
        <p:pic>
          <p:nvPicPr>
            <p:cNvPr id="4" name="Picture 5">
              <a:extLst>
                <a:ext uri="{FF2B5EF4-FFF2-40B4-BE49-F238E27FC236}">
                  <a16:creationId xmlns:a16="http://schemas.microsoft.com/office/drawing/2014/main" id="{97700CE7-9812-99A8-F5E5-C6D2EA3EAAC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875326">
              <a:off x="11476941" y="868695"/>
              <a:ext cx="264901" cy="498528"/>
            </a:xfrm>
            <a:prstGeom prst="rect">
              <a:avLst/>
            </a:prstGeom>
          </p:spPr>
        </p:pic>
        <p:sp>
          <p:nvSpPr>
            <p:cNvPr id="5" name="TextBox 11">
              <a:extLst>
                <a:ext uri="{FF2B5EF4-FFF2-40B4-BE49-F238E27FC236}">
                  <a16:creationId xmlns:a16="http://schemas.microsoft.com/office/drawing/2014/main" id="{A7A3D142-6198-59F6-128D-956F9A2CB7E7}"/>
                </a:ext>
              </a:extLst>
            </p:cNvPr>
            <p:cNvSpPr txBox="1"/>
            <p:nvPr/>
          </p:nvSpPr>
          <p:spPr>
            <a:xfrm>
              <a:off x="5373262" y="1098615"/>
              <a:ext cx="7757628" cy="553999"/>
            </a:xfrm>
            <a:prstGeom prst="rect">
              <a:avLst/>
            </a:prstGeom>
          </p:spPr>
          <p:txBody>
            <a:bodyPr wrap="square" lIns="0" tIns="0" rIns="0" bIns="0" rtlCol="0" anchor="t">
              <a:spAutoFit/>
            </a:bodyPr>
            <a:lstStyle/>
            <a:p>
              <a:pPr algn="ctr">
                <a:spcBef>
                  <a:spcPct val="0"/>
                </a:spcBef>
              </a:pPr>
              <a:r>
                <a:rPr lang="en-US" sz="2400" b="1" dirty="0">
                  <a:latin typeface="UTM Avo" panose="02040603050506020204" pitchFamily="18"/>
                  <a:cs typeface="Arial" panose="020B0604020202020204" pitchFamily="34" charset="0"/>
                </a:rPr>
                <a:t>HOẠT ĐỘNG NHÓM</a:t>
              </a:r>
            </a:p>
          </p:txBody>
        </p:sp>
      </p:grpSp>
      <p:grpSp>
        <p:nvGrpSpPr>
          <p:cNvPr id="7" name="Group 6">
            <a:extLst>
              <a:ext uri="{FF2B5EF4-FFF2-40B4-BE49-F238E27FC236}">
                <a16:creationId xmlns:a16="http://schemas.microsoft.com/office/drawing/2014/main" id="{E8ED680E-B3F9-0E57-DFBC-2C9461AD8854}"/>
              </a:ext>
            </a:extLst>
          </p:cNvPr>
          <p:cNvGrpSpPr/>
          <p:nvPr/>
        </p:nvGrpSpPr>
        <p:grpSpPr>
          <a:xfrm>
            <a:off x="111948" y="2873872"/>
            <a:ext cx="7173299" cy="3944713"/>
            <a:chOff x="1035163" y="2687955"/>
            <a:chExt cx="9796484" cy="5339739"/>
          </a:xfrm>
        </p:grpSpPr>
        <p:grpSp>
          <p:nvGrpSpPr>
            <p:cNvPr id="11" name="Group 2">
              <a:extLst>
                <a:ext uri="{FF2B5EF4-FFF2-40B4-BE49-F238E27FC236}">
                  <a16:creationId xmlns:a16="http://schemas.microsoft.com/office/drawing/2014/main" id="{CE0D3CEC-6F8A-0283-5ACF-000B3AE72222}"/>
                </a:ext>
              </a:extLst>
            </p:cNvPr>
            <p:cNvGrpSpPr/>
            <p:nvPr/>
          </p:nvGrpSpPr>
          <p:grpSpPr>
            <a:xfrm>
              <a:off x="1035163" y="2946554"/>
              <a:ext cx="9796484" cy="5081140"/>
              <a:chOff x="-4213" y="0"/>
              <a:chExt cx="2878137" cy="1492803"/>
            </a:xfrm>
          </p:grpSpPr>
          <p:sp>
            <p:nvSpPr>
              <p:cNvPr id="15" name="Freeform 3">
                <a:extLst>
                  <a:ext uri="{FF2B5EF4-FFF2-40B4-BE49-F238E27FC236}">
                    <a16:creationId xmlns:a16="http://schemas.microsoft.com/office/drawing/2014/main" id="{E93DDD62-7870-A912-BDE4-40C28DFB08B4}"/>
                  </a:ext>
                </a:extLst>
              </p:cNvPr>
              <p:cNvSpPr/>
              <p:nvPr/>
            </p:nvSpPr>
            <p:spPr>
              <a:xfrm>
                <a:off x="-4213" y="0"/>
                <a:ext cx="2878137" cy="1492803"/>
              </a:xfrm>
              <a:custGeom>
                <a:avLst/>
                <a:gdLst/>
                <a:ahLst/>
                <a:cxnLst/>
                <a:rect l="l" t="t" r="r" b="b"/>
                <a:pathLst>
                  <a:path w="2816990" h="1884183">
                    <a:moveTo>
                      <a:pt x="278431" y="16918"/>
                    </a:moveTo>
                    <a:cubicBezTo>
                      <a:pt x="278431" y="16918"/>
                      <a:pt x="604014" y="12258"/>
                      <a:pt x="920251" y="12454"/>
                    </a:cubicBezTo>
                    <a:cubicBezTo>
                      <a:pt x="1822293" y="12671"/>
                      <a:pt x="2542922" y="0"/>
                      <a:pt x="2542922" y="0"/>
                    </a:cubicBezTo>
                    <a:cubicBezTo>
                      <a:pt x="2610385" y="0"/>
                      <a:pt x="2686323" y="0"/>
                      <a:pt x="2765095" y="85073"/>
                    </a:cubicBezTo>
                    <a:cubicBezTo>
                      <a:pt x="2808074" y="131488"/>
                      <a:pt x="2809142" y="240224"/>
                      <a:pt x="2809547" y="320281"/>
                    </a:cubicBezTo>
                    <a:cubicBezTo>
                      <a:pt x="2809547" y="320281"/>
                      <a:pt x="2807842" y="936483"/>
                      <a:pt x="2807842" y="1121599"/>
                    </a:cubicBezTo>
                    <a:cubicBezTo>
                      <a:pt x="2807842" y="1335758"/>
                      <a:pt x="2816990" y="1634937"/>
                      <a:pt x="2816990" y="1634937"/>
                    </a:cubicBezTo>
                    <a:cubicBezTo>
                      <a:pt x="2816990" y="1763606"/>
                      <a:pt x="2812821" y="1884183"/>
                      <a:pt x="2559983" y="1876049"/>
                    </a:cubicBezTo>
                    <a:cubicBezTo>
                      <a:pt x="2559983" y="1876049"/>
                      <a:pt x="2183510" y="1855751"/>
                      <a:pt x="1854598" y="1863349"/>
                    </a:cubicBezTo>
                    <a:cubicBezTo>
                      <a:pt x="1092983" y="1871483"/>
                      <a:pt x="304023" y="1884183"/>
                      <a:pt x="304023" y="1884183"/>
                    </a:cubicBezTo>
                    <a:cubicBezTo>
                      <a:pt x="132548" y="1884183"/>
                      <a:pt x="4213" y="1783114"/>
                      <a:pt x="8532" y="1580567"/>
                    </a:cubicBezTo>
                    <a:cubicBezTo>
                      <a:pt x="8532" y="1580567"/>
                      <a:pt x="9630" y="1082026"/>
                      <a:pt x="4815" y="933265"/>
                    </a:cubicBezTo>
                    <a:cubicBezTo>
                      <a:pt x="0" y="663668"/>
                      <a:pt x="25592" y="330596"/>
                      <a:pt x="25592" y="330596"/>
                    </a:cubicBezTo>
                    <a:cubicBezTo>
                      <a:pt x="27224" y="150571"/>
                      <a:pt x="143504" y="16918"/>
                      <a:pt x="278431" y="16918"/>
                    </a:cubicBezTo>
                    <a:close/>
                  </a:path>
                </a:pathLst>
              </a:custGeom>
              <a:solidFill>
                <a:srgbClr val="9AC6AF"/>
              </a:solidFill>
            </p:spPr>
            <p:txBody>
              <a:bodyPr/>
              <a:lstStyle/>
              <a:p>
                <a:endParaRPr lang="en-US" sz="800">
                  <a:latin typeface="UTM Avo" panose="02040603050506020204" pitchFamily="18"/>
                </a:endParaRPr>
              </a:p>
            </p:txBody>
          </p:sp>
        </p:grpSp>
        <p:grpSp>
          <p:nvGrpSpPr>
            <p:cNvPr id="12" name="Group 4">
              <a:extLst>
                <a:ext uri="{FF2B5EF4-FFF2-40B4-BE49-F238E27FC236}">
                  <a16:creationId xmlns:a16="http://schemas.microsoft.com/office/drawing/2014/main" id="{33F621F1-07B9-D337-3A4B-7DECB54E58BF}"/>
                </a:ext>
              </a:extLst>
            </p:cNvPr>
            <p:cNvGrpSpPr/>
            <p:nvPr/>
          </p:nvGrpSpPr>
          <p:grpSpPr>
            <a:xfrm>
              <a:off x="1247856" y="3267973"/>
              <a:ext cx="9379875" cy="4469084"/>
              <a:chOff x="-80306" y="-52401"/>
              <a:chExt cx="3658920" cy="1743309"/>
            </a:xfrm>
          </p:grpSpPr>
          <p:sp>
            <p:nvSpPr>
              <p:cNvPr id="14" name="Freeform 5">
                <a:extLst>
                  <a:ext uri="{FF2B5EF4-FFF2-40B4-BE49-F238E27FC236}">
                    <a16:creationId xmlns:a16="http://schemas.microsoft.com/office/drawing/2014/main" id="{ACF155D2-E3EA-2BE3-7224-001171202D00}"/>
                  </a:ext>
                </a:extLst>
              </p:cNvPr>
              <p:cNvSpPr/>
              <p:nvPr/>
            </p:nvSpPr>
            <p:spPr>
              <a:xfrm>
                <a:off x="-80306" y="-52401"/>
                <a:ext cx="3658920" cy="1743309"/>
              </a:xfrm>
              <a:custGeom>
                <a:avLst/>
                <a:gdLst/>
                <a:ahLst/>
                <a:cxnLst/>
                <a:rect l="l" t="t" r="r" b="b"/>
                <a:pathLst>
                  <a:path w="3407273" h="2115014">
                    <a:moveTo>
                      <a:pt x="278431" y="16918"/>
                    </a:moveTo>
                    <a:cubicBezTo>
                      <a:pt x="278431" y="16918"/>
                      <a:pt x="604014" y="12258"/>
                      <a:pt x="930760" y="12454"/>
                    </a:cubicBezTo>
                    <a:cubicBezTo>
                      <a:pt x="2337917" y="12671"/>
                      <a:pt x="3133206" y="0"/>
                      <a:pt x="3133206" y="0"/>
                    </a:cubicBezTo>
                    <a:cubicBezTo>
                      <a:pt x="3200669" y="0"/>
                      <a:pt x="3276606" y="0"/>
                      <a:pt x="3355379" y="85073"/>
                    </a:cubicBezTo>
                    <a:cubicBezTo>
                      <a:pt x="3398357" y="131488"/>
                      <a:pt x="3399426" y="240224"/>
                      <a:pt x="3399831" y="320281"/>
                    </a:cubicBezTo>
                    <a:cubicBezTo>
                      <a:pt x="3399831" y="320281"/>
                      <a:pt x="3398126" y="1127467"/>
                      <a:pt x="3398126" y="1352430"/>
                    </a:cubicBezTo>
                    <a:cubicBezTo>
                      <a:pt x="3398126" y="1566589"/>
                      <a:pt x="3407274" y="1865768"/>
                      <a:pt x="3407274" y="1865768"/>
                    </a:cubicBezTo>
                    <a:cubicBezTo>
                      <a:pt x="3407274" y="1994436"/>
                      <a:pt x="3403105" y="2115014"/>
                      <a:pt x="3150267" y="2106880"/>
                    </a:cubicBezTo>
                    <a:cubicBezTo>
                      <a:pt x="3150267" y="2106880"/>
                      <a:pt x="2773794" y="2086581"/>
                      <a:pt x="2388311" y="2094180"/>
                    </a:cubicBezTo>
                    <a:cubicBezTo>
                      <a:pt x="1200217" y="2102314"/>
                      <a:pt x="304023" y="2115014"/>
                      <a:pt x="304023" y="2115014"/>
                    </a:cubicBezTo>
                    <a:cubicBezTo>
                      <a:pt x="132548" y="2115014"/>
                      <a:pt x="4213" y="2013945"/>
                      <a:pt x="8532" y="1811398"/>
                    </a:cubicBezTo>
                    <a:cubicBezTo>
                      <a:pt x="8532" y="1811398"/>
                      <a:pt x="9630" y="1312857"/>
                      <a:pt x="4815" y="965787"/>
                    </a:cubicBezTo>
                    <a:cubicBezTo>
                      <a:pt x="0" y="663668"/>
                      <a:pt x="25592" y="330596"/>
                      <a:pt x="25592" y="330596"/>
                    </a:cubicBezTo>
                    <a:cubicBezTo>
                      <a:pt x="27224" y="150571"/>
                      <a:pt x="143504" y="16918"/>
                      <a:pt x="278431" y="16918"/>
                    </a:cubicBezTo>
                    <a:close/>
                  </a:path>
                </a:pathLst>
              </a:custGeom>
              <a:solidFill>
                <a:srgbClr val="FDFCF7"/>
              </a:solidFill>
            </p:spPr>
            <p:txBody>
              <a:bodyPr/>
              <a:lstStyle/>
              <a:p>
                <a:endParaRPr lang="en-US" sz="800">
                  <a:latin typeface="UTM Avo" panose="02040603050506020204" pitchFamily="18"/>
                </a:endParaRPr>
              </a:p>
            </p:txBody>
          </p:sp>
        </p:grpSp>
        <p:pic>
          <p:nvPicPr>
            <p:cNvPr id="13" name="Picture 10">
              <a:extLst>
                <a:ext uri="{FF2B5EF4-FFF2-40B4-BE49-F238E27FC236}">
                  <a16:creationId xmlns:a16="http://schemas.microsoft.com/office/drawing/2014/main" id="{1D10124E-BF40-D42B-A601-D7B400EA94C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81260" y="2687955"/>
              <a:ext cx="3117703" cy="705380"/>
            </a:xfrm>
            <a:prstGeom prst="rect">
              <a:avLst/>
            </a:prstGeom>
          </p:spPr>
        </p:pic>
      </p:grpSp>
      <p:grpSp>
        <p:nvGrpSpPr>
          <p:cNvPr id="24" name="Group 23">
            <a:extLst>
              <a:ext uri="{FF2B5EF4-FFF2-40B4-BE49-F238E27FC236}">
                <a16:creationId xmlns:a16="http://schemas.microsoft.com/office/drawing/2014/main" id="{0B5F9DAF-BBE4-1E51-26F0-6F154E92A4FA}"/>
              </a:ext>
            </a:extLst>
          </p:cNvPr>
          <p:cNvGrpSpPr/>
          <p:nvPr/>
        </p:nvGrpSpPr>
        <p:grpSpPr>
          <a:xfrm>
            <a:off x="7580332" y="2788677"/>
            <a:ext cx="4099202" cy="4069323"/>
            <a:chOff x="11406779" y="3185315"/>
            <a:chExt cx="6148803" cy="6103984"/>
          </a:xfrm>
        </p:grpSpPr>
        <p:sp>
          <p:nvSpPr>
            <p:cNvPr id="25" name="TextBox 24">
              <a:extLst>
                <a:ext uri="{FF2B5EF4-FFF2-40B4-BE49-F238E27FC236}">
                  <a16:creationId xmlns:a16="http://schemas.microsoft.com/office/drawing/2014/main" id="{7DB95BA8-4698-90F1-F06E-05D22275C39C}"/>
                </a:ext>
              </a:extLst>
            </p:cNvPr>
            <p:cNvSpPr txBox="1"/>
            <p:nvPr/>
          </p:nvSpPr>
          <p:spPr>
            <a:xfrm>
              <a:off x="11867355" y="7764843"/>
              <a:ext cx="5486400" cy="1524456"/>
            </a:xfrm>
            <a:prstGeom prst="rect">
              <a:avLst/>
            </a:prstGeom>
            <a:noFill/>
          </p:spPr>
          <p:txBody>
            <a:bodyPr wrap="square" rtlCol="0">
              <a:spAutoFit/>
            </a:bodyPr>
            <a:lstStyle/>
            <a:p>
              <a:pPr algn="ctr">
                <a:lnSpc>
                  <a:spcPct val="150000"/>
                </a:lnSpc>
              </a:pPr>
              <a:r>
                <a:rPr lang="en-US" sz="2133" i="1">
                  <a:latin typeface="UTM Avo" panose="02040603050506020204" pitchFamily="18"/>
                  <a:ea typeface="Tahoma" panose="020B0604030504040204" pitchFamily="34" charset="0"/>
                  <a:cs typeface="Arial" panose="020B0604020202020204" pitchFamily="34" charset="0"/>
                </a:rPr>
                <a:t>Hình 2. Ruộng bậc thang (tỉnh Hà Giang)</a:t>
              </a:r>
            </a:p>
          </p:txBody>
        </p:sp>
        <p:pic>
          <p:nvPicPr>
            <p:cNvPr id="26" name="Picture 4" descr="Ruộng bậc thang Mù Cang Chải - Du lịch Yên Bái">
              <a:extLst>
                <a:ext uri="{FF2B5EF4-FFF2-40B4-BE49-F238E27FC236}">
                  <a16:creationId xmlns:a16="http://schemas.microsoft.com/office/drawing/2014/main" id="{7D7D2DFB-65F4-46D8-0C59-9C8BEF54C2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06779" y="3185315"/>
              <a:ext cx="6148803" cy="449631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27" name="Rectangle 26">
            <a:extLst>
              <a:ext uri="{FF2B5EF4-FFF2-40B4-BE49-F238E27FC236}">
                <a16:creationId xmlns:a16="http://schemas.microsoft.com/office/drawing/2014/main" id="{38ADC8BE-71F1-978F-4D54-F9A8CBAED53A}"/>
              </a:ext>
            </a:extLst>
          </p:cNvPr>
          <p:cNvSpPr/>
          <p:nvPr/>
        </p:nvSpPr>
        <p:spPr>
          <a:xfrm>
            <a:off x="325922" y="3543288"/>
            <a:ext cx="6745349" cy="2796920"/>
          </a:xfrm>
          <a:prstGeom prst="rect">
            <a:avLst/>
          </a:prstGeom>
        </p:spPr>
        <p:txBody>
          <a:bodyPr wrap="square" anchor="t">
            <a:spAutoFit/>
          </a:bodyPr>
          <a:lstStyle/>
          <a:p>
            <a:pPr algn="ctr">
              <a:lnSpc>
                <a:spcPct val="150000"/>
              </a:lnSpc>
            </a:pPr>
            <a:r>
              <a:rPr lang="en-US" sz="2000" b="1" dirty="0" err="1">
                <a:latin typeface="UTM Avo" panose="02040603050506020204" pitchFamily="18"/>
                <a:ea typeface="Calibri" panose="020F0502020204030204" pitchFamily="34" charset="0"/>
                <a:cs typeface="Arial" panose="020B0604020202020204" pitchFamily="34" charset="0"/>
              </a:rPr>
              <a:t>Nhóm</a:t>
            </a:r>
            <a:r>
              <a:rPr lang="en-US" sz="2000" b="1" dirty="0">
                <a:latin typeface="UTM Avo" panose="02040603050506020204" pitchFamily="18"/>
                <a:ea typeface="Calibri" panose="020F0502020204030204" pitchFamily="34" charset="0"/>
                <a:cs typeface="Arial" panose="020B0604020202020204" pitchFamily="34" charset="0"/>
              </a:rPr>
              <a:t> 1, 4</a:t>
            </a:r>
          </a:p>
          <a:p>
            <a:pPr algn="ctr">
              <a:lnSpc>
                <a:spcPct val="150000"/>
              </a:lnSpc>
            </a:pPr>
            <a:r>
              <a:rPr lang="vi-VN" sz="2000" i="1" dirty="0">
                <a:latin typeface="UTM Avo" panose="02040603050506020204" pitchFamily="18"/>
              </a:rPr>
              <a:t>Tìm hiểu về hoạt động làm ruộng bậc thang</a:t>
            </a:r>
            <a:endParaRPr lang="en-US" sz="2000" dirty="0">
              <a:latin typeface="UTM Avo" panose="02040603050506020204" pitchFamily="18"/>
            </a:endParaRPr>
          </a:p>
          <a:p>
            <a:pPr marL="381019" indent="-381019" algn="just">
              <a:lnSpc>
                <a:spcPct val="150000"/>
              </a:lnSpc>
              <a:buFont typeface="Wingdings" panose="05000000000000000000" pitchFamily="2" charset="2"/>
              <a:buChar char="§"/>
            </a:pPr>
            <a:r>
              <a:rPr lang="vi-VN" sz="2000" dirty="0">
                <a:latin typeface="UTM Avo" panose="02040603050506020204" pitchFamily="18"/>
              </a:rPr>
              <a:t>Ruộng bậc thang thường được làm ở đâu? Người dân làm ruộng bậc thang như thế nào?</a:t>
            </a:r>
            <a:endParaRPr lang="en-US" sz="2000" dirty="0">
              <a:latin typeface="UTM Avo" panose="02040603050506020204" pitchFamily="18"/>
            </a:endParaRPr>
          </a:p>
          <a:p>
            <a:pPr marL="381019" indent="-381019" algn="just">
              <a:lnSpc>
                <a:spcPct val="150000"/>
              </a:lnSpc>
              <a:buFont typeface="Wingdings" panose="05000000000000000000" pitchFamily="2" charset="2"/>
              <a:buChar char="§"/>
            </a:pPr>
            <a:r>
              <a:rPr lang="vi-VN" sz="2000" dirty="0">
                <a:latin typeface="UTM Avo" panose="02040603050506020204" pitchFamily="18"/>
              </a:rPr>
              <a:t>Người dân thường trồng cây gì trên ruộng bậc thang?</a:t>
            </a:r>
            <a:endParaRPr lang="en-US" sz="2000" dirty="0">
              <a:latin typeface="UTM Avo" panose="02040603050506020204" pitchFamily="18"/>
            </a:endParaRPr>
          </a:p>
        </p:txBody>
      </p:sp>
    </p:spTree>
    <p:extLst>
      <p:ext uri="{BB962C8B-B14F-4D97-AF65-F5344CB8AC3E}">
        <p14:creationId xmlns:p14="http://schemas.microsoft.com/office/powerpoint/2010/main" val="102253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animEffect transition="in" filter="wipe(down)">
                                      <p:cBhvr>
                                        <p:cTn id="17" dur="500"/>
                                        <p:tgtEl>
                                          <p:spTgt spid="2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xEl>
                                              <p:pRg st="1" end="1"/>
                                            </p:txEl>
                                          </p:spTgt>
                                        </p:tgtEl>
                                        <p:attrNameLst>
                                          <p:attrName>style.visibility</p:attrName>
                                        </p:attrNameLst>
                                      </p:cBhvr>
                                      <p:to>
                                        <p:strVal val="visible"/>
                                      </p:to>
                                    </p:set>
                                    <p:animEffect transition="in" filter="fade">
                                      <p:cBhvr>
                                        <p:cTn id="22" dur="500"/>
                                        <p:tgtEl>
                                          <p:spTgt spid="27">
                                            <p:txEl>
                                              <p:pRg st="1" end="1"/>
                                            </p:txEl>
                                          </p:spTgt>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26" dur="500"/>
                                        <p:tgtEl>
                                          <p:spTgt spid="27">
                                            <p:txEl>
                                              <p:pRg st="2" end="2"/>
                                            </p:txEl>
                                          </p:spTgt>
                                        </p:tgtEl>
                                      </p:cBhvr>
                                    </p:animEffect>
                                  </p:childTnLst>
                                </p:cTn>
                              </p:par>
                            </p:childTnLst>
                          </p:cTn>
                        </p:par>
                        <p:par>
                          <p:cTn id="27" fill="hold">
                            <p:stCondLst>
                              <p:cond delay="1000"/>
                            </p:stCondLst>
                            <p:childTnLst>
                              <p:par>
                                <p:cTn id="28" presetID="14" presetClass="entr" presetSubtype="10" fill="hold" nodeType="afterEffect">
                                  <p:stCondLst>
                                    <p:cond delay="0"/>
                                  </p:stCondLst>
                                  <p:childTnLst>
                                    <p:set>
                                      <p:cBhvr>
                                        <p:cTn id="29"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0" dur="500"/>
                                        <p:tgtEl>
                                          <p:spTgt spid="2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docProps/app.xml><?xml version="1.0" encoding="utf-8"?>
<Properties xmlns="http://schemas.openxmlformats.org/officeDocument/2006/extended-properties" xmlns:vt="http://schemas.openxmlformats.org/officeDocument/2006/docPropsVTypes">
  <Template>Template_Dao duc 4</Template>
  <TotalTime>219</TotalTime>
  <Words>1542</Words>
  <Application>Microsoft Office PowerPoint</Application>
  <PresentationFormat>Widescreen</PresentationFormat>
  <Paragraphs>134</Paragraphs>
  <Slides>30</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UTM Avo</vt:lpstr>
      <vt:lpstr>Calibri</vt:lpstr>
      <vt:lpstr>Arial</vt:lpstr>
      <vt:lpstr>Wingdings</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Nguyễn</dc:creator>
  <cp:lastModifiedBy>Huy Nguyễn</cp:lastModifiedBy>
  <cp:revision>16</cp:revision>
  <dcterms:created xsi:type="dcterms:W3CDTF">2023-10-17T08:44:51Z</dcterms:created>
  <dcterms:modified xsi:type="dcterms:W3CDTF">2023-12-14T10:12:08Z</dcterms:modified>
</cp:coreProperties>
</file>