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9" r:id="rId5"/>
    <p:sldId id="270" r:id="rId6"/>
    <p:sldId id="271" r:id="rId7"/>
    <p:sldId id="259" r:id="rId8"/>
    <p:sldId id="260" r:id="rId9"/>
    <p:sldId id="272" r:id="rId10"/>
    <p:sldId id="273" r:id="rId11"/>
    <p:sldId id="274" r:id="rId12"/>
    <p:sldId id="275" r:id="rId13"/>
    <p:sldId id="276" r:id="rId14"/>
    <p:sldId id="277" r:id="rId15"/>
    <p:sldId id="278" r:id="rId16"/>
    <p:sldId id="279" r:id="rId17"/>
    <p:sldId id="261" r:id="rId18"/>
    <p:sldId id="262" r:id="rId19"/>
    <p:sldId id="280" r:id="rId20"/>
    <p:sldId id="281" r:id="rId21"/>
    <p:sldId id="282" r:id="rId22"/>
    <p:sldId id="283" r:id="rId23"/>
    <p:sldId id="284" r:id="rId24"/>
    <p:sldId id="285" r:id="rId25"/>
    <p:sldId id="286" r:id="rId26"/>
    <p:sldId id="290" r:id="rId27"/>
    <p:sldId id="287" r:id="rId28"/>
    <p:sldId id="267" r:id="rId29"/>
    <p:sldId id="263" r:id="rId30"/>
    <p:sldId id="288" r:id="rId31"/>
    <p:sldId id="264" r:id="rId32"/>
    <p:sldId id="266" r:id="rId33"/>
    <p:sldId id="289" r:id="rId34"/>
    <p:sldId id="265" r:id="rId35"/>
    <p:sldId id="268" r:id="rId36"/>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UTM Avo" panose="02040603050506020204" pitchFamily="18"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29" autoAdjust="0"/>
    <p:restoredTop sz="94660"/>
  </p:normalViewPr>
  <p:slideViewPr>
    <p:cSldViewPr snapToGrid="0">
      <p:cViewPr varScale="1">
        <p:scale>
          <a:sx n="110" d="100"/>
          <a:sy n="110" d="100"/>
        </p:scale>
        <p:origin x="1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8.sv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sv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45.svg"/><Relationship Id="rId4" Type="http://schemas.openxmlformats.org/officeDocument/2006/relationships/image" Target="../media/image6.sv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dao-duc-4/1/392/11/" TargetMode="External"/><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25.svg"/><Relationship Id="rId4" Type="http://schemas.openxmlformats.org/officeDocument/2006/relationships/image" Target="../media/image4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8.png"/><Relationship Id="rId7" Type="http://schemas.openxmlformats.org/officeDocument/2006/relationships/image" Target="../media/image57.sv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59.svg"/><Relationship Id="rId5" Type="http://schemas.openxmlformats.org/officeDocument/2006/relationships/image" Target="../media/image55.sv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9/"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54.png"/><Relationship Id="rId7" Type="http://schemas.openxmlformats.org/officeDocument/2006/relationships/image" Target="../media/image24.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50.png"/><Relationship Id="rId5" Type="http://schemas.openxmlformats.org/officeDocument/2006/relationships/image" Target="../media/image56.png"/><Relationship Id="rId10" Type="http://schemas.openxmlformats.org/officeDocument/2006/relationships/image" Target="../media/image59.svg"/><Relationship Id="rId4" Type="http://schemas.openxmlformats.org/officeDocument/2006/relationships/image" Target="../media/image55.sv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54.png"/><Relationship Id="rId7" Type="http://schemas.openxmlformats.org/officeDocument/2006/relationships/image" Target="../media/image24.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49.png"/><Relationship Id="rId5" Type="http://schemas.openxmlformats.org/officeDocument/2006/relationships/image" Target="../media/image56.png"/><Relationship Id="rId10" Type="http://schemas.openxmlformats.org/officeDocument/2006/relationships/image" Target="../media/image59.svg"/><Relationship Id="rId4" Type="http://schemas.openxmlformats.org/officeDocument/2006/relationships/image" Target="../media/image55.sv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54.png"/><Relationship Id="rId7" Type="http://schemas.openxmlformats.org/officeDocument/2006/relationships/image" Target="../media/image24.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51.png"/><Relationship Id="rId5" Type="http://schemas.openxmlformats.org/officeDocument/2006/relationships/image" Target="../media/image56.png"/><Relationship Id="rId10" Type="http://schemas.openxmlformats.org/officeDocument/2006/relationships/image" Target="../media/image59.svg"/><Relationship Id="rId4" Type="http://schemas.openxmlformats.org/officeDocument/2006/relationships/image" Target="../media/image55.sv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62.png"/><Relationship Id="rId7" Type="http://schemas.openxmlformats.org/officeDocument/2006/relationships/image" Target="../media/image44.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25.svg"/><Relationship Id="rId4" Type="http://schemas.openxmlformats.org/officeDocument/2006/relationships/image" Target="../media/image63.sv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62.png"/><Relationship Id="rId7" Type="http://schemas.openxmlformats.org/officeDocument/2006/relationships/image" Target="../media/image44.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25.svg"/><Relationship Id="rId4" Type="http://schemas.openxmlformats.org/officeDocument/2006/relationships/image" Target="../media/image63.sv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62.png"/><Relationship Id="rId7" Type="http://schemas.openxmlformats.org/officeDocument/2006/relationships/image" Target="../media/image44.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25.svg"/><Relationship Id="rId4" Type="http://schemas.openxmlformats.org/officeDocument/2006/relationships/image" Target="../media/image63.sv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s://hoc10.vn/doc-sach/dao-duc-4/1/392/12/" TargetMode="External"/><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hoc10.vn/doc-sach/dao-duc-4/1/392/12/" TargetMode="External"/><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79.sv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78.png"/><Relationship Id="rId5" Type="http://schemas.openxmlformats.org/officeDocument/2006/relationships/image" Target="../media/image24.png"/><Relationship Id="rId10" Type="http://schemas.openxmlformats.org/officeDocument/2006/relationships/image" Target="../media/image59.svg"/><Relationship Id="rId4" Type="http://schemas.openxmlformats.org/officeDocument/2006/relationships/image" Target="../media/image75.svg"/><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73.jpg"/><Relationship Id="rId1" Type="http://schemas.openxmlformats.org/officeDocument/2006/relationships/slideLayout" Target="../slideLayouts/slideLayout1.xml"/><Relationship Id="rId6" Type="http://schemas.openxmlformats.org/officeDocument/2006/relationships/image" Target="../media/image82.png"/><Relationship Id="rId5" Type="http://schemas.microsoft.com/office/2007/relationships/hdphoto" Target="../media/hdphoto3.wdp"/><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jpe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16.sv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6.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hyperlink" Target="https://hoc10.vn/doc-sach/dao-duc-4/1/392/10/" TargetMode="External"/><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2BE0-9285-5FF6-E1FE-D11D6F12938B}"/>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7" name="Title 1">
            <a:extLst>
              <a:ext uri="{FF2B5EF4-FFF2-40B4-BE49-F238E27FC236}">
                <a16:creationId xmlns:a16="http://schemas.microsoft.com/office/drawing/2014/main" id="{9C15BAD4-6223-2EE8-34DE-B8EB10B4200E}"/>
              </a:ext>
            </a:extLst>
          </p:cNvPr>
          <p:cNvSpPr txBox="1">
            <a:spLocks/>
          </p:cNvSpPr>
          <p:nvPr/>
        </p:nvSpPr>
        <p:spPr>
          <a:xfrm>
            <a:off x="1481864" y="3187023"/>
            <a:ext cx="9086935"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Bài </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2:</a:t>
            </a: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Em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biết</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ơn</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lang="en-US" b="1" dirty="0">
                <a:solidFill>
                  <a:srgbClr val="FF0000"/>
                </a:solidFill>
                <a:latin typeface="UTM Avo" panose="02040603050506020204" pitchFamily="18" charset="0"/>
              </a:rPr>
              <a:t>n</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gười</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lao động</a:t>
            </a:r>
            <a:endPar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endParaRPr>
          </a:p>
        </p:txBody>
      </p:sp>
      <p:sp>
        <p:nvSpPr>
          <p:cNvPr id="8" name="Title 1">
            <a:extLst>
              <a:ext uri="{FF2B5EF4-FFF2-40B4-BE49-F238E27FC236}">
                <a16:creationId xmlns:a16="http://schemas.microsoft.com/office/drawing/2014/main" id="{F82B1134-7C00-36E8-7F96-60CB0FB62E85}"/>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9" name="TextBox 8">
            <a:extLst>
              <a:ext uri="{FF2B5EF4-FFF2-40B4-BE49-F238E27FC236}">
                <a16:creationId xmlns:a16="http://schemas.microsoft.com/office/drawing/2014/main" id="{521EC4C3-95A2-8E23-0AC5-99723803BECB}"/>
              </a:ext>
            </a:extLst>
          </p:cNvPr>
          <p:cNvSpPr txBox="1"/>
          <p:nvPr/>
        </p:nvSpPr>
        <p:spPr>
          <a:xfrm>
            <a:off x="290214" y="2263693"/>
            <a:ext cx="11470237" cy="923330"/>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Biết</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ơn</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người</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lao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động</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DB68883-2D6F-7B40-EB1B-03D8A7EECF8B}"/>
              </a:ext>
            </a:extLst>
          </p:cNvPr>
          <p:cNvGrpSpPr/>
          <p:nvPr/>
        </p:nvGrpSpPr>
        <p:grpSpPr>
          <a:xfrm>
            <a:off x="2565400" y="1503604"/>
            <a:ext cx="7061200" cy="738091"/>
            <a:chOff x="3796403" y="314366"/>
            <a:chExt cx="10591800" cy="1107137"/>
          </a:xfrm>
        </p:grpSpPr>
        <p:sp>
          <p:nvSpPr>
            <p:cNvPr id="21" name="Rectangle: Rounded Corners 12">
              <a:extLst>
                <a:ext uri="{FF2B5EF4-FFF2-40B4-BE49-F238E27FC236}">
                  <a16:creationId xmlns:a16="http://schemas.microsoft.com/office/drawing/2014/main" id="{771311F7-F7D1-57CD-F18F-9F2139225864}"/>
                </a:ext>
              </a:extLst>
            </p:cNvPr>
            <p:cNvSpPr/>
            <p:nvPr/>
          </p:nvSpPr>
          <p:spPr>
            <a:xfrm>
              <a:off x="3796403" y="314366"/>
              <a:ext cx="10591800" cy="1107137"/>
            </a:xfrm>
            <a:prstGeom prst="roundRect">
              <a:avLst/>
            </a:prstGeom>
            <a:solidFill>
              <a:srgbClr val="FFFCF3"/>
            </a:solidFill>
            <a:ln w="38100">
              <a:solidFill>
                <a:srgbClr val="EDE8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22" name="TextBox 21">
              <a:extLst>
                <a:ext uri="{FF2B5EF4-FFF2-40B4-BE49-F238E27FC236}">
                  <a16:creationId xmlns:a16="http://schemas.microsoft.com/office/drawing/2014/main" id="{16E0A295-A88E-D30E-A52A-44DA34186FC3}"/>
                </a:ext>
              </a:extLst>
            </p:cNvPr>
            <p:cNvSpPr txBox="1"/>
            <p:nvPr/>
          </p:nvSpPr>
          <p:spPr>
            <a:xfrm>
              <a:off x="4634603" y="413869"/>
              <a:ext cx="8915400" cy="908133"/>
            </a:xfrm>
            <a:prstGeom prst="rect">
              <a:avLst/>
            </a:prstGeom>
            <a:noFill/>
          </p:spPr>
          <p:txBody>
            <a:bodyPr wrap="square" rtlCol="0">
              <a:spAutoFit/>
            </a:bodyPr>
            <a:lstStyle/>
            <a:p>
              <a:pPr algn="ctr"/>
              <a:r>
                <a:rPr lang="en-US" sz="3200" b="1" dirty="0">
                  <a:solidFill>
                    <a:srgbClr val="002060"/>
                  </a:solidFill>
                  <a:latin typeface="UTM Avo" panose="02040603050506020204" pitchFamily="18"/>
                  <a:cs typeface="Arial" panose="020B0604020202020204" pitchFamily="34" charset="0"/>
                </a:rPr>
                <a:t>TRẢ LỜI CÂU HỎI </a:t>
              </a:r>
            </a:p>
          </p:txBody>
        </p:sp>
      </p:grpSp>
      <p:sp>
        <p:nvSpPr>
          <p:cNvPr id="2" name="Arrow: Pentagon 15">
            <a:extLst>
              <a:ext uri="{FF2B5EF4-FFF2-40B4-BE49-F238E27FC236}">
                <a16:creationId xmlns:a16="http://schemas.microsoft.com/office/drawing/2014/main" id="{5EE2815A-4F0E-9DBB-D5C1-DA1F5EBF51A2}"/>
              </a:ext>
            </a:extLst>
          </p:cNvPr>
          <p:cNvSpPr/>
          <p:nvPr/>
        </p:nvSpPr>
        <p:spPr>
          <a:xfrm>
            <a:off x="-11517" y="2241695"/>
            <a:ext cx="1126317" cy="778090"/>
          </a:xfrm>
          <a:prstGeom prst="homePlat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UTM Avo" panose="02040603050506020204" pitchFamily="18"/>
                <a:cs typeface="Arial" panose="020B0604020202020204" pitchFamily="34" charset="0"/>
              </a:rPr>
              <a:t>b</a:t>
            </a:r>
          </a:p>
        </p:txBody>
      </p:sp>
      <p:grpSp>
        <p:nvGrpSpPr>
          <p:cNvPr id="3" name="Group 2">
            <a:extLst>
              <a:ext uri="{FF2B5EF4-FFF2-40B4-BE49-F238E27FC236}">
                <a16:creationId xmlns:a16="http://schemas.microsoft.com/office/drawing/2014/main" id="{DAFAA463-2B29-818D-D2E2-8899662D8F15}"/>
              </a:ext>
            </a:extLst>
          </p:cNvPr>
          <p:cNvGrpSpPr/>
          <p:nvPr/>
        </p:nvGrpSpPr>
        <p:grpSpPr>
          <a:xfrm>
            <a:off x="2407153" y="2630740"/>
            <a:ext cx="6559989" cy="2923581"/>
            <a:chOff x="328102" y="2118143"/>
            <a:chExt cx="7842460" cy="4385372"/>
          </a:xfrm>
        </p:grpSpPr>
        <p:sp>
          <p:nvSpPr>
            <p:cNvPr id="4" name="Rectangle: Rounded Corners 7">
              <a:extLst>
                <a:ext uri="{FF2B5EF4-FFF2-40B4-BE49-F238E27FC236}">
                  <a16:creationId xmlns:a16="http://schemas.microsoft.com/office/drawing/2014/main" id="{155101B2-7A05-55D0-D4F4-F5BAEF98A73A}"/>
                </a:ext>
              </a:extLst>
            </p:cNvPr>
            <p:cNvSpPr/>
            <p:nvPr/>
          </p:nvSpPr>
          <p:spPr>
            <a:xfrm>
              <a:off x="336219" y="2882171"/>
              <a:ext cx="7834343" cy="362134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endParaRPr>
            </a:p>
          </p:txBody>
        </p:sp>
        <p:sp>
          <p:nvSpPr>
            <p:cNvPr id="5" name="Rectangle: Rounded Corners 8">
              <a:extLst>
                <a:ext uri="{FF2B5EF4-FFF2-40B4-BE49-F238E27FC236}">
                  <a16:creationId xmlns:a16="http://schemas.microsoft.com/office/drawing/2014/main" id="{5B2B267A-5E13-52B0-19DF-BEDD5A9F5394}"/>
                </a:ext>
              </a:extLst>
            </p:cNvPr>
            <p:cNvSpPr/>
            <p:nvPr/>
          </p:nvSpPr>
          <p:spPr>
            <a:xfrm>
              <a:off x="328102" y="3175629"/>
              <a:ext cx="7834343" cy="3327886"/>
            </a:xfrm>
            <a:prstGeom prst="roundRect">
              <a:avLst/>
            </a:prstGeom>
            <a:solidFill>
              <a:schemeClr val="bg1"/>
            </a:solidFill>
            <a:ln w="38100">
              <a:solidFill>
                <a:schemeClr val="accent6">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endParaRPr>
            </a:p>
          </p:txBody>
        </p:sp>
        <p:sp>
          <p:nvSpPr>
            <p:cNvPr id="6" name="Freeform 14">
              <a:extLst>
                <a:ext uri="{FF2B5EF4-FFF2-40B4-BE49-F238E27FC236}">
                  <a16:creationId xmlns:a16="http://schemas.microsoft.com/office/drawing/2014/main" id="{AD80E8A9-2F58-4436-1C29-71AC75D62FF4}"/>
                </a:ext>
              </a:extLst>
            </p:cNvPr>
            <p:cNvSpPr/>
            <p:nvPr/>
          </p:nvSpPr>
          <p:spPr>
            <a:xfrm rot="20812277" flipH="1" flipV="1">
              <a:off x="3636360" y="2118143"/>
              <a:ext cx="1217828" cy="1637415"/>
            </a:xfrm>
            <a:custGeom>
              <a:avLst/>
              <a:gdLst/>
              <a:ahLst/>
              <a:cxnLst/>
              <a:rect l="l" t="t" r="r" b="b"/>
              <a:pathLst>
                <a:path w="578425" h="777714">
                  <a:moveTo>
                    <a:pt x="578425" y="777714"/>
                  </a:moveTo>
                  <a:lnTo>
                    <a:pt x="0" y="777714"/>
                  </a:lnTo>
                  <a:lnTo>
                    <a:pt x="0" y="0"/>
                  </a:lnTo>
                  <a:lnTo>
                    <a:pt x="578425" y="0"/>
                  </a:lnTo>
                  <a:lnTo>
                    <a:pt x="578425" y="77771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endParaRPr>
            </a:p>
          </p:txBody>
        </p:sp>
        <p:sp>
          <p:nvSpPr>
            <p:cNvPr id="7" name="TextBox 6">
              <a:extLst>
                <a:ext uri="{FF2B5EF4-FFF2-40B4-BE49-F238E27FC236}">
                  <a16:creationId xmlns:a16="http://schemas.microsoft.com/office/drawing/2014/main" id="{7CEC6CB4-625F-AA4A-2D64-AF7CB3DC8033}"/>
                </a:ext>
              </a:extLst>
            </p:cNvPr>
            <p:cNvSpPr txBox="1"/>
            <p:nvPr/>
          </p:nvSpPr>
          <p:spPr>
            <a:xfrm>
              <a:off x="1147558" y="3550690"/>
              <a:ext cx="6170828" cy="2513765"/>
            </a:xfrm>
            <a:prstGeom prst="rect">
              <a:avLst/>
            </a:prstGeom>
            <a:noFill/>
          </p:spPr>
          <p:txBody>
            <a:bodyPr wrap="square" rtlCol="0">
              <a:spAutoFit/>
            </a:bodyPr>
            <a:lstStyle/>
            <a:p>
              <a:pPr algn="just">
                <a:lnSpc>
                  <a:spcPct val="150000"/>
                </a:lnSpc>
              </a:pPr>
              <a:r>
                <a:rPr lang="vi-VN" sz="2400">
                  <a:latin typeface="UTM Avo" panose="02040603050506020204" pitchFamily="18"/>
                  <a:cs typeface="Arial" panose="020B0604020202020204" pitchFamily="34" charset="0"/>
                </a:rPr>
                <a:t>Chúng ta nên quý trọng, yêu thương, biết ơn,... những người lao động.</a:t>
              </a:r>
              <a:endParaRPr lang="en-US" sz="2400">
                <a:latin typeface="UTM Avo" panose="02040603050506020204" pitchFamily="18"/>
                <a:cs typeface="Arial" panose="020B0604020202020204" pitchFamily="34" charset="0"/>
              </a:endParaRPr>
            </a:p>
          </p:txBody>
        </p:sp>
      </p:grpSp>
      <p:sp>
        <p:nvSpPr>
          <p:cNvPr id="8" name="Freeform 5">
            <a:extLst>
              <a:ext uri="{FF2B5EF4-FFF2-40B4-BE49-F238E27FC236}">
                <a16:creationId xmlns:a16="http://schemas.microsoft.com/office/drawing/2014/main" id="{DBBBE708-F9B7-D99E-C679-32678E5E08F4}"/>
              </a:ext>
            </a:extLst>
          </p:cNvPr>
          <p:cNvSpPr/>
          <p:nvPr/>
        </p:nvSpPr>
        <p:spPr>
          <a:xfrm>
            <a:off x="-51167" y="3974954"/>
            <a:ext cx="3143771" cy="3073400"/>
          </a:xfrm>
          <a:custGeom>
            <a:avLst/>
            <a:gdLst/>
            <a:ahLst/>
            <a:cxnLst/>
            <a:rect l="l" t="t" r="r" b="b"/>
            <a:pathLst>
              <a:path w="4225725" h="4114800">
                <a:moveTo>
                  <a:pt x="0" y="0"/>
                </a:moveTo>
                <a:lnTo>
                  <a:pt x="4225725" y="0"/>
                </a:lnTo>
                <a:lnTo>
                  <a:pt x="42257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9" name="Freeform 4">
            <a:extLst>
              <a:ext uri="{FF2B5EF4-FFF2-40B4-BE49-F238E27FC236}">
                <a16:creationId xmlns:a16="http://schemas.microsoft.com/office/drawing/2014/main" id="{0FA869DA-B342-A55C-4400-09886F7FD2A6}"/>
              </a:ext>
            </a:extLst>
          </p:cNvPr>
          <p:cNvSpPr/>
          <p:nvPr/>
        </p:nvSpPr>
        <p:spPr>
          <a:xfrm>
            <a:off x="7823994" y="3901607"/>
            <a:ext cx="4368800" cy="3073400"/>
          </a:xfrm>
          <a:custGeom>
            <a:avLst/>
            <a:gdLst/>
            <a:ahLst/>
            <a:cxnLst/>
            <a:rect l="l" t="t" r="r" b="b"/>
            <a:pathLst>
              <a:path w="5607905" h="4114800">
                <a:moveTo>
                  <a:pt x="0" y="0"/>
                </a:moveTo>
                <a:lnTo>
                  <a:pt x="5607905" y="0"/>
                </a:lnTo>
                <a:lnTo>
                  <a:pt x="560790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Tree>
    <p:extLst>
      <p:ext uri="{BB962C8B-B14F-4D97-AF65-F5344CB8AC3E}">
        <p14:creationId xmlns:p14="http://schemas.microsoft.com/office/powerpoint/2010/main" val="75932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728D015-39DF-9E42-A005-54A0213C4C85}"/>
              </a:ext>
            </a:extLst>
          </p:cNvPr>
          <p:cNvSpPr txBox="1"/>
          <p:nvPr/>
        </p:nvSpPr>
        <p:spPr>
          <a:xfrm>
            <a:off x="978195" y="1435986"/>
            <a:ext cx="10580676" cy="523220"/>
          </a:xfrm>
          <a:prstGeom prst="rect">
            <a:avLst/>
          </a:prstGeom>
          <a:noFill/>
        </p:spPr>
        <p:txBody>
          <a:bodyPr wrap="square" rtlCol="0">
            <a:spAutoFit/>
          </a:bodyPr>
          <a:lstStyle/>
          <a:p>
            <a:pPr algn="ctr"/>
            <a:r>
              <a:rPr lang="en-US" sz="2800" b="1" dirty="0">
                <a:latin typeface="UTM Avo" panose="02040603050506020204" pitchFamily="18"/>
                <a:cs typeface="Arial" panose="020B0604020202020204" pitchFamily="34" charset="0"/>
              </a:rPr>
              <a:t>Quan </a:t>
            </a:r>
            <a:r>
              <a:rPr lang="en-US" sz="2800" b="1" dirty="0" err="1">
                <a:latin typeface="UTM Avo" panose="02040603050506020204" pitchFamily="18"/>
                <a:cs typeface="Arial" panose="020B0604020202020204" pitchFamily="34" charset="0"/>
              </a:rPr>
              <a:t>sát</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tranh</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trong</a:t>
            </a:r>
            <a:r>
              <a:rPr lang="en-US" sz="2800" b="1" dirty="0">
                <a:latin typeface="UTM Avo" panose="02040603050506020204" pitchFamily="18"/>
                <a:cs typeface="Arial" panose="020B0604020202020204" pitchFamily="34" charset="0"/>
              </a:rPr>
              <a:t> SHS tr.10, 11 </a:t>
            </a:r>
            <a:r>
              <a:rPr lang="en-US" sz="2800" b="1" dirty="0" err="1">
                <a:latin typeface="UTM Avo" panose="02040603050506020204" pitchFamily="18"/>
                <a:cs typeface="Arial" panose="020B0604020202020204" pitchFamily="34" charset="0"/>
              </a:rPr>
              <a:t>và</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thực</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hiện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yêu</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cầu</a:t>
            </a:r>
            <a:r>
              <a:rPr lang="en-US" sz="2800" b="1" dirty="0">
                <a:latin typeface="UTM Avo" panose="02040603050506020204" pitchFamily="18"/>
                <a:cs typeface="Arial" panose="020B0604020202020204" pitchFamily="34" charset="0"/>
              </a:rPr>
              <a:t>: </a:t>
            </a:r>
          </a:p>
        </p:txBody>
      </p:sp>
      <p:pic>
        <p:nvPicPr>
          <p:cNvPr id="11" name="Picture 10">
            <a:extLst>
              <a:ext uri="{FF2B5EF4-FFF2-40B4-BE49-F238E27FC236}">
                <a16:creationId xmlns:a16="http://schemas.microsoft.com/office/drawing/2014/main" id="{5A509B35-8B96-0330-F64E-E3863E3087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3"/>
          <a:stretch/>
        </p:blipFill>
        <p:spPr>
          <a:xfrm>
            <a:off x="334236" y="2252318"/>
            <a:ext cx="5910742" cy="1882663"/>
          </a:xfrm>
          <a:prstGeom prst="rect">
            <a:avLst/>
          </a:prstGeom>
        </p:spPr>
      </p:pic>
      <p:pic>
        <p:nvPicPr>
          <p:cNvPr id="12" name="Picture 11">
            <a:extLst>
              <a:ext uri="{FF2B5EF4-FFF2-40B4-BE49-F238E27FC236}">
                <a16:creationId xmlns:a16="http://schemas.microsoft.com/office/drawing/2014/main" id="{62FD4360-5594-6444-9031-A14028D82C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7" t="2091" r="721"/>
          <a:stretch/>
        </p:blipFill>
        <p:spPr>
          <a:xfrm>
            <a:off x="334235" y="4534978"/>
            <a:ext cx="5910743" cy="1774072"/>
          </a:xfrm>
          <a:prstGeom prst="rect">
            <a:avLst/>
          </a:prstGeom>
        </p:spPr>
      </p:pic>
      <p:grpSp>
        <p:nvGrpSpPr>
          <p:cNvPr id="13" name="Group 12">
            <a:extLst>
              <a:ext uri="{FF2B5EF4-FFF2-40B4-BE49-F238E27FC236}">
                <a16:creationId xmlns:a16="http://schemas.microsoft.com/office/drawing/2014/main" id="{AF2650B0-AC87-C299-7E4B-B44E706231B8}"/>
              </a:ext>
            </a:extLst>
          </p:cNvPr>
          <p:cNvGrpSpPr/>
          <p:nvPr/>
        </p:nvGrpSpPr>
        <p:grpSpPr>
          <a:xfrm>
            <a:off x="5420477" y="1582070"/>
            <a:ext cx="6539223" cy="5300108"/>
            <a:chOff x="8275915" y="714424"/>
            <a:chExt cx="9808836" cy="7950165"/>
          </a:xfrm>
        </p:grpSpPr>
        <p:sp>
          <p:nvSpPr>
            <p:cNvPr id="14" name="Rectangle: Rounded Corners 6">
              <a:extLst>
                <a:ext uri="{FF2B5EF4-FFF2-40B4-BE49-F238E27FC236}">
                  <a16:creationId xmlns:a16="http://schemas.microsoft.com/office/drawing/2014/main" id="{FCFAC115-A5E4-29AF-0050-2F4665A070E6}"/>
                </a:ext>
              </a:extLst>
            </p:cNvPr>
            <p:cNvSpPr/>
            <p:nvPr/>
          </p:nvSpPr>
          <p:spPr>
            <a:xfrm>
              <a:off x="9905889" y="1719799"/>
              <a:ext cx="7577619" cy="6562961"/>
            </a:xfrm>
            <a:prstGeom prst="roundRect">
              <a:avLst/>
            </a:prstGeom>
            <a:solidFill>
              <a:schemeClr val="accent3">
                <a:lumMod val="20000"/>
                <a:lumOff val="80000"/>
              </a:schemeClr>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UTM Avo" panose="02040603050506020204" pitchFamily="18"/>
              </a:endParaRPr>
            </a:p>
          </p:txBody>
        </p:sp>
        <p:sp>
          <p:nvSpPr>
            <p:cNvPr id="15" name="TextBox 14">
              <a:extLst>
                <a:ext uri="{FF2B5EF4-FFF2-40B4-BE49-F238E27FC236}">
                  <a16:creationId xmlns:a16="http://schemas.microsoft.com/office/drawing/2014/main" id="{590ADECB-7FE5-2899-3316-FF76D89D361D}"/>
                </a:ext>
              </a:extLst>
            </p:cNvPr>
            <p:cNvSpPr txBox="1"/>
            <p:nvPr/>
          </p:nvSpPr>
          <p:spPr>
            <a:xfrm>
              <a:off x="10001581" y="2097407"/>
              <a:ext cx="7101750" cy="6567182"/>
            </a:xfrm>
            <a:prstGeom prst="rect">
              <a:avLst/>
            </a:prstGeom>
            <a:noFill/>
          </p:spPr>
          <p:txBody>
            <a:bodyPr wrap="square" rtlCol="0">
              <a:spAutoFit/>
            </a:bodyPr>
            <a:lstStyle/>
            <a:p>
              <a:pPr marL="495325" indent="-495325" algn="just">
                <a:lnSpc>
                  <a:spcPct val="150000"/>
                </a:lnSpc>
                <a:spcBef>
                  <a:spcPts val="67"/>
                </a:spcBef>
                <a:spcAft>
                  <a:spcPts val="67"/>
                </a:spcAft>
                <a:buFont typeface="+mj-lt"/>
                <a:buAutoNum type="alphaLcPeriod"/>
              </a:pPr>
              <a:r>
                <a:rPr lang="nl-NL" sz="2400" dirty="0">
                  <a:latin typeface="UTM Avo" panose="02040603050506020204" pitchFamily="18"/>
                  <a:ea typeface="Calibri" panose="020F0502020204030204" pitchFamily="34" charset="0"/>
                  <a:cs typeface="Arial" panose="020B0604020202020204" pitchFamily="34" charset="0"/>
                </a:rPr>
                <a:t>Em </a:t>
              </a:r>
              <a:r>
                <a:rPr lang="nl-NL" sz="2400" dirty="0" err="1">
                  <a:latin typeface="UTM Avo" panose="02040603050506020204" pitchFamily="18"/>
                  <a:ea typeface="Calibri" panose="020F0502020204030204" pitchFamily="34" charset="0"/>
                  <a:cs typeface="Arial" panose="020B0604020202020204" pitchFamily="34" charset="0"/>
                </a:rPr>
                <a:t>hãy</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nêu</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tên</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những</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lời</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nói</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việc</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làm</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thể</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hiện</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lòng</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biết</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ơn</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người</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lao</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động</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trong</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các</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tranh</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trên</a:t>
              </a:r>
              <a:r>
                <a:rPr lang="nl-NL" sz="2400" dirty="0">
                  <a:latin typeface="UTM Avo" panose="02040603050506020204" pitchFamily="18"/>
                  <a:ea typeface="Calibri" panose="020F0502020204030204" pitchFamily="34" charset="0"/>
                  <a:cs typeface="Arial" panose="020B0604020202020204" pitchFamily="34" charset="0"/>
                </a:rPr>
                <a:t>.</a:t>
              </a:r>
              <a:endParaRPr lang="en-US" sz="2400" dirty="0">
                <a:latin typeface="UTM Avo" panose="02040603050506020204" pitchFamily="18"/>
                <a:ea typeface="Calibri" panose="020F0502020204030204" pitchFamily="34" charset="0"/>
                <a:cs typeface="Arial" panose="020B0604020202020204" pitchFamily="34" charset="0"/>
              </a:endParaRPr>
            </a:p>
            <a:p>
              <a:pPr marL="495325" indent="-495325" algn="just">
                <a:lnSpc>
                  <a:spcPct val="150000"/>
                </a:lnSpc>
                <a:spcBef>
                  <a:spcPts val="67"/>
                </a:spcBef>
                <a:spcAft>
                  <a:spcPts val="67"/>
                </a:spcAft>
                <a:buFont typeface="+mj-lt"/>
                <a:buAutoNum type="alphaLcPeriod"/>
              </a:pPr>
              <a:r>
                <a:rPr lang="nl-NL" sz="2400" dirty="0">
                  <a:latin typeface="UTM Avo" panose="02040603050506020204" pitchFamily="18"/>
                  <a:ea typeface="Calibri" panose="020F0502020204030204" pitchFamily="34" charset="0"/>
                  <a:cs typeface="Arial" panose="020B0604020202020204" pitchFamily="34" charset="0"/>
                </a:rPr>
                <a:t>Em </a:t>
              </a:r>
              <a:r>
                <a:rPr lang="nl-NL" sz="2400" dirty="0" err="1">
                  <a:latin typeface="UTM Avo" panose="02040603050506020204" pitchFamily="18"/>
                  <a:ea typeface="Calibri" panose="020F0502020204030204" pitchFamily="34" charset="0"/>
                  <a:cs typeface="Arial" panose="020B0604020202020204" pitchFamily="34" charset="0"/>
                </a:rPr>
                <a:t>hãy</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kể</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thêm</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những</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biểu</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hiện</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của</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sự</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biết</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ơn</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người</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lao</a:t>
              </a:r>
              <a:r>
                <a:rPr lang="nl-NL" sz="2400" dirty="0">
                  <a:latin typeface="UTM Avo" panose="02040603050506020204" pitchFamily="18"/>
                  <a:ea typeface="Calibri" panose="020F0502020204030204" pitchFamily="34" charset="0"/>
                  <a:cs typeface="Arial" panose="020B0604020202020204" pitchFamily="34" charset="0"/>
                </a:rPr>
                <a:t> </a:t>
              </a:r>
              <a:r>
                <a:rPr lang="nl-NL" sz="2400" dirty="0" err="1">
                  <a:latin typeface="UTM Avo" panose="02040603050506020204" pitchFamily="18"/>
                  <a:ea typeface="Calibri" panose="020F0502020204030204" pitchFamily="34" charset="0"/>
                  <a:cs typeface="Arial" panose="020B0604020202020204" pitchFamily="34" charset="0"/>
                </a:rPr>
                <a:t>động</a:t>
              </a:r>
              <a:r>
                <a:rPr lang="nl-NL" sz="2400" dirty="0">
                  <a:latin typeface="UTM Avo" panose="02040603050506020204" pitchFamily="18"/>
                  <a:ea typeface="Calibri" panose="020F0502020204030204" pitchFamily="34" charset="0"/>
                  <a:cs typeface="Arial" panose="020B0604020202020204" pitchFamily="34" charset="0"/>
                </a:rPr>
                <a:t>.</a:t>
              </a:r>
              <a:endParaRPr lang="en-US" sz="2400" dirty="0">
                <a:latin typeface="UTM Avo" panose="02040603050506020204" pitchFamily="18"/>
                <a:ea typeface="Calibri" panose="020F0502020204030204" pitchFamily="34" charset="0"/>
                <a:cs typeface="Arial" panose="020B0604020202020204" pitchFamily="34" charset="0"/>
              </a:endParaRPr>
            </a:p>
            <a:p>
              <a:pPr algn="just"/>
              <a:endParaRPr lang="en-US" sz="2400" dirty="0">
                <a:latin typeface="UTM Avo" panose="02040603050506020204" pitchFamily="18"/>
                <a:cs typeface="Arial" panose="020B0604020202020204" pitchFamily="34" charset="0"/>
              </a:endParaRPr>
            </a:p>
          </p:txBody>
        </p:sp>
        <p:sp>
          <p:nvSpPr>
            <p:cNvPr id="16" name="Freeform 3">
              <a:extLst>
                <a:ext uri="{FF2B5EF4-FFF2-40B4-BE49-F238E27FC236}">
                  <a16:creationId xmlns:a16="http://schemas.microsoft.com/office/drawing/2014/main" id="{F443D7BA-FAE4-F7F8-E92F-136543027DB0}"/>
                </a:ext>
              </a:extLst>
            </p:cNvPr>
            <p:cNvSpPr/>
            <p:nvPr/>
          </p:nvSpPr>
          <p:spPr>
            <a:xfrm>
              <a:off x="8275915" y="7788947"/>
              <a:ext cx="2473500" cy="784830"/>
            </a:xfrm>
            <a:custGeom>
              <a:avLst/>
              <a:gdLst/>
              <a:ahLst/>
              <a:cxnLst/>
              <a:rect l="l" t="t" r="r" b="b"/>
              <a:pathLst>
                <a:path w="7315200" h="2633472">
                  <a:moveTo>
                    <a:pt x="0" y="0"/>
                  </a:moveTo>
                  <a:lnTo>
                    <a:pt x="7315200" y="0"/>
                  </a:lnTo>
                  <a:lnTo>
                    <a:pt x="7315200" y="2633472"/>
                  </a:lnTo>
                  <a:lnTo>
                    <a:pt x="0" y="2633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17" name="Freeform 3">
              <a:extLst>
                <a:ext uri="{FF2B5EF4-FFF2-40B4-BE49-F238E27FC236}">
                  <a16:creationId xmlns:a16="http://schemas.microsoft.com/office/drawing/2014/main" id="{E7C6BDFC-6669-855C-1F82-E11C9D9171EA}"/>
                </a:ext>
              </a:extLst>
            </p:cNvPr>
            <p:cNvSpPr/>
            <p:nvPr/>
          </p:nvSpPr>
          <p:spPr>
            <a:xfrm rot="4190688" flipV="1">
              <a:off x="16802879" y="1319175"/>
              <a:ext cx="1886623" cy="677121"/>
            </a:xfrm>
            <a:custGeom>
              <a:avLst/>
              <a:gdLst/>
              <a:ahLst/>
              <a:cxnLst/>
              <a:rect l="l" t="t" r="r" b="b"/>
              <a:pathLst>
                <a:path w="7315200" h="2633472">
                  <a:moveTo>
                    <a:pt x="0" y="0"/>
                  </a:moveTo>
                  <a:lnTo>
                    <a:pt x="7315200" y="0"/>
                  </a:lnTo>
                  <a:lnTo>
                    <a:pt x="7315200" y="2633472"/>
                  </a:lnTo>
                  <a:lnTo>
                    <a:pt x="0" y="2633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dirty="0">
                <a:latin typeface="UTM Avo" panose="02040603050506020204" pitchFamily="18"/>
              </a:endParaRPr>
            </a:p>
          </p:txBody>
        </p:sp>
      </p:grpSp>
    </p:spTree>
    <p:extLst>
      <p:ext uri="{BB962C8B-B14F-4D97-AF65-F5344CB8AC3E}">
        <p14:creationId xmlns:p14="http://schemas.microsoft.com/office/powerpoint/2010/main" val="346253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9CCA1A-B866-09D2-9AF8-A0F3DA081CA2}"/>
              </a:ext>
            </a:extLst>
          </p:cNvPr>
          <p:cNvSpPr txBox="1"/>
          <p:nvPr/>
        </p:nvSpPr>
        <p:spPr>
          <a:xfrm>
            <a:off x="736600" y="1415660"/>
            <a:ext cx="10718800" cy="654731"/>
          </a:xfrm>
          <a:prstGeom prst="rect">
            <a:avLst/>
          </a:prstGeom>
          <a:noFill/>
        </p:spPr>
        <p:txBody>
          <a:bodyPr wrap="square" rtlCol="0">
            <a:spAutoFit/>
          </a:bodyPr>
          <a:lstStyle/>
          <a:p>
            <a:pPr algn="ctr">
              <a:lnSpc>
                <a:spcPct val="150000"/>
              </a:lnSpc>
            </a:pPr>
            <a:r>
              <a:rPr lang="en-US" sz="2800" b="1" dirty="0">
                <a:latin typeface="UTM Avo" panose="02040603050506020204" pitchFamily="18"/>
                <a:cs typeface="Arial" panose="020B0604020202020204" pitchFamily="34" charset="0"/>
              </a:rPr>
              <a:t>a. </a:t>
            </a:r>
            <a:r>
              <a:rPr lang="en-US" sz="2800" b="1" dirty="0" err="1">
                <a:latin typeface="UTM Avo" panose="02040603050506020204" pitchFamily="18"/>
                <a:cs typeface="Arial" panose="020B0604020202020204" pitchFamily="34" charset="0"/>
              </a:rPr>
              <a:t>Những</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việc</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làm</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thể</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hiện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sự</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biết</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ơn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người</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lao</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động</a:t>
            </a:r>
            <a:endParaRPr lang="en-US" sz="2800" b="1" dirty="0">
              <a:latin typeface="UTM Avo" panose="02040603050506020204" pitchFamily="18"/>
              <a:cs typeface="Arial" panose="020B0604020202020204" pitchFamily="34" charset="0"/>
            </a:endParaRPr>
          </a:p>
        </p:txBody>
      </p:sp>
      <p:pic>
        <p:nvPicPr>
          <p:cNvPr id="3" name="Picture 2">
            <a:extLst>
              <a:ext uri="{FF2B5EF4-FFF2-40B4-BE49-F238E27FC236}">
                <a16:creationId xmlns:a16="http://schemas.microsoft.com/office/drawing/2014/main" id="{5463DF0C-7290-DF26-5FE8-1AF6AF31CC7D}"/>
              </a:ext>
            </a:extLst>
          </p:cNvPr>
          <p:cNvPicPr>
            <a:picLocks noChangeAspect="1"/>
          </p:cNvPicPr>
          <p:nvPr/>
        </p:nvPicPr>
        <p:blipFill rotWithShape="1">
          <a:blip r:embed="rId3">
            <a:extLst>
              <a:ext uri="{28A0092B-C50C-407E-A947-70E740481C1C}">
                <a14:useLocalDpi xmlns:a14="http://schemas.microsoft.com/office/drawing/2010/main" val="0"/>
              </a:ext>
            </a:extLst>
          </a:blip>
          <a:srcRect l="1777" r="47514"/>
          <a:stretch/>
        </p:blipFill>
        <p:spPr>
          <a:xfrm>
            <a:off x="354342" y="2187684"/>
            <a:ext cx="6161681" cy="3783515"/>
          </a:xfrm>
          <a:prstGeom prst="rect">
            <a:avLst/>
          </a:prstGeom>
        </p:spPr>
      </p:pic>
      <p:grpSp>
        <p:nvGrpSpPr>
          <p:cNvPr id="4" name="Group 3">
            <a:extLst>
              <a:ext uri="{FF2B5EF4-FFF2-40B4-BE49-F238E27FC236}">
                <a16:creationId xmlns:a16="http://schemas.microsoft.com/office/drawing/2014/main" id="{6C6DFDF0-BD88-4C2C-EDB8-01710AE1EBBF}"/>
              </a:ext>
            </a:extLst>
          </p:cNvPr>
          <p:cNvGrpSpPr/>
          <p:nvPr/>
        </p:nvGrpSpPr>
        <p:grpSpPr>
          <a:xfrm>
            <a:off x="6265735" y="2752923"/>
            <a:ext cx="5349875" cy="3944779"/>
            <a:chOff x="9644062" y="3798331"/>
            <a:chExt cx="8024813" cy="5917169"/>
          </a:xfrm>
        </p:grpSpPr>
        <p:sp>
          <p:nvSpPr>
            <p:cNvPr id="5" name="Rectangle: Rounded Corners 3">
              <a:extLst>
                <a:ext uri="{FF2B5EF4-FFF2-40B4-BE49-F238E27FC236}">
                  <a16:creationId xmlns:a16="http://schemas.microsoft.com/office/drawing/2014/main" id="{E997EB99-220C-196A-64AD-CAB1E6F1A22D}"/>
                </a:ext>
              </a:extLst>
            </p:cNvPr>
            <p:cNvSpPr/>
            <p:nvPr/>
          </p:nvSpPr>
          <p:spPr>
            <a:xfrm>
              <a:off x="9644062" y="4723916"/>
              <a:ext cx="8024813" cy="4991584"/>
            </a:xfrm>
            <a:prstGeom prst="roundRect">
              <a:avLst/>
            </a:prstGeom>
            <a:solidFill>
              <a:schemeClr val="accent6">
                <a:lumMod val="20000"/>
                <a:lumOff val="80000"/>
              </a:schemeClr>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6" name="TextBox 5">
              <a:extLst>
                <a:ext uri="{FF2B5EF4-FFF2-40B4-BE49-F238E27FC236}">
                  <a16:creationId xmlns:a16="http://schemas.microsoft.com/office/drawing/2014/main" id="{8BAA1E84-B1F4-DF1F-3AA1-6D0731092860}"/>
                </a:ext>
              </a:extLst>
            </p:cNvPr>
            <p:cNvSpPr txBox="1"/>
            <p:nvPr/>
          </p:nvSpPr>
          <p:spPr>
            <a:xfrm>
              <a:off x="9884568" y="5600700"/>
              <a:ext cx="7543800" cy="3344762"/>
            </a:xfrm>
            <a:prstGeom prst="rect">
              <a:avLst/>
            </a:prstGeom>
            <a:noFill/>
          </p:spPr>
          <p:txBody>
            <a:bodyPr wrap="square">
              <a:spAutoFit/>
            </a:bodyPr>
            <a:lstStyle/>
            <a:p>
              <a:pPr algn="just">
                <a:lnSpc>
                  <a:spcPct val="150000"/>
                </a:lnSpc>
              </a:pPr>
              <a:r>
                <a:rPr lang="en-US" sz="2400" dirty="0" err="1">
                  <a:latin typeface="UTM Avo" panose="02040603050506020204" pitchFamily="18"/>
                  <a:cs typeface="Arial" panose="020B0604020202020204" pitchFamily="34" charset="0"/>
                </a:rPr>
                <a:t>Không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viết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vẽ</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sách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em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lớp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sau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dụng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nhằm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tiết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kiệm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sức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lao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động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cải</a:t>
              </a:r>
              <a:r>
                <a:rPr lang="en-US" sz="2400" dirty="0">
                  <a:latin typeface="UTM Avo" panose="02040603050506020204" pitchFamily="18"/>
                  <a:cs typeface="Arial" panose="020B0604020202020204" pitchFamily="34" charset="0"/>
                </a:rPr>
                <a:t>.</a:t>
              </a:r>
            </a:p>
          </p:txBody>
        </p:sp>
        <p:sp>
          <p:nvSpPr>
            <p:cNvPr id="7" name="Freeform 10">
              <a:extLst>
                <a:ext uri="{FF2B5EF4-FFF2-40B4-BE49-F238E27FC236}">
                  <a16:creationId xmlns:a16="http://schemas.microsoft.com/office/drawing/2014/main" id="{4BD9523D-E6D6-B065-0D71-59B8A2E978F9}"/>
                </a:ext>
              </a:extLst>
            </p:cNvPr>
            <p:cNvSpPr/>
            <p:nvPr/>
          </p:nvSpPr>
          <p:spPr>
            <a:xfrm rot="-428691">
              <a:off x="15023441" y="3798331"/>
              <a:ext cx="2323587" cy="1606179"/>
            </a:xfrm>
            <a:custGeom>
              <a:avLst/>
              <a:gdLst/>
              <a:ahLst/>
              <a:cxnLst/>
              <a:rect l="l" t="t" r="r" b="b"/>
              <a:pathLst>
                <a:path w="2323587" h="1606179">
                  <a:moveTo>
                    <a:pt x="0" y="0"/>
                  </a:moveTo>
                  <a:lnTo>
                    <a:pt x="2323587" y="0"/>
                  </a:lnTo>
                  <a:lnTo>
                    <a:pt x="2323587" y="1606179"/>
                  </a:lnTo>
                  <a:lnTo>
                    <a:pt x="0" y="16061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latin typeface="UTM Avo" panose="02040603050506020204" pitchFamily="18"/>
              </a:endParaRPr>
            </a:p>
          </p:txBody>
        </p:sp>
      </p:grpSp>
    </p:spTree>
    <p:extLst>
      <p:ext uri="{BB962C8B-B14F-4D97-AF65-F5344CB8AC3E}">
        <p14:creationId xmlns:p14="http://schemas.microsoft.com/office/powerpoint/2010/main" val="359868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C0E283-60EE-0D51-FF96-5440001BE2D6}"/>
              </a:ext>
            </a:extLst>
          </p:cNvPr>
          <p:cNvPicPr>
            <a:picLocks noChangeAspect="1"/>
          </p:cNvPicPr>
          <p:nvPr/>
        </p:nvPicPr>
        <p:blipFill rotWithShape="1">
          <a:blip r:embed="rId3">
            <a:extLst>
              <a:ext uri="{28A0092B-C50C-407E-A947-70E740481C1C}">
                <a14:useLocalDpi xmlns:a14="http://schemas.microsoft.com/office/drawing/2010/main" val="0"/>
              </a:ext>
            </a:extLst>
          </a:blip>
          <a:srcRect l="57846" t="-1183" r="1211" b="1183"/>
          <a:stretch/>
        </p:blipFill>
        <p:spPr>
          <a:xfrm>
            <a:off x="160418" y="2047628"/>
            <a:ext cx="5654797" cy="4300516"/>
          </a:xfrm>
          <a:prstGeom prst="rect">
            <a:avLst/>
          </a:prstGeom>
        </p:spPr>
      </p:pic>
      <p:grpSp>
        <p:nvGrpSpPr>
          <p:cNvPr id="9" name="Group 8">
            <a:extLst>
              <a:ext uri="{FF2B5EF4-FFF2-40B4-BE49-F238E27FC236}">
                <a16:creationId xmlns:a16="http://schemas.microsoft.com/office/drawing/2014/main" id="{0B7B8BAA-6F9D-3F7C-4D79-0DD432A2BB57}"/>
              </a:ext>
            </a:extLst>
          </p:cNvPr>
          <p:cNvGrpSpPr/>
          <p:nvPr/>
        </p:nvGrpSpPr>
        <p:grpSpPr>
          <a:xfrm>
            <a:off x="6376786" y="3353517"/>
            <a:ext cx="5349875" cy="3327723"/>
            <a:chOff x="9644062" y="4723916"/>
            <a:chExt cx="8024813" cy="4991584"/>
          </a:xfrm>
        </p:grpSpPr>
        <p:sp>
          <p:nvSpPr>
            <p:cNvPr id="10" name="Rectangle: Rounded Corners 3">
              <a:extLst>
                <a:ext uri="{FF2B5EF4-FFF2-40B4-BE49-F238E27FC236}">
                  <a16:creationId xmlns:a16="http://schemas.microsoft.com/office/drawing/2014/main" id="{DE9C7FAA-EE53-98AB-E3C0-F75D57741C15}"/>
                </a:ext>
              </a:extLst>
            </p:cNvPr>
            <p:cNvSpPr/>
            <p:nvPr/>
          </p:nvSpPr>
          <p:spPr>
            <a:xfrm>
              <a:off x="9644062" y="4723916"/>
              <a:ext cx="8024813" cy="4991584"/>
            </a:xfrm>
            <a:prstGeom prst="roundRect">
              <a:avLst/>
            </a:prstGeom>
            <a:solidFill>
              <a:schemeClr val="accent5">
                <a:lumMod val="20000"/>
                <a:lumOff val="80000"/>
              </a:schemeClr>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11" name="TextBox 10">
              <a:extLst>
                <a:ext uri="{FF2B5EF4-FFF2-40B4-BE49-F238E27FC236}">
                  <a16:creationId xmlns:a16="http://schemas.microsoft.com/office/drawing/2014/main" id="{580E2B2F-5FF0-3440-FF7D-338CADBF7201}"/>
                </a:ext>
              </a:extLst>
            </p:cNvPr>
            <p:cNvSpPr txBox="1"/>
            <p:nvPr/>
          </p:nvSpPr>
          <p:spPr>
            <a:xfrm>
              <a:off x="9966721" y="5775666"/>
              <a:ext cx="7379493" cy="3718518"/>
            </a:xfrm>
            <a:prstGeom prst="rect">
              <a:avLst/>
            </a:prstGeom>
            <a:noFill/>
          </p:spPr>
          <p:txBody>
            <a:bodyPr wrap="square">
              <a:spAutoFit/>
            </a:bodyPr>
            <a:lstStyle/>
            <a:p>
              <a:pPr algn="just">
                <a:lnSpc>
                  <a:spcPct val="150000"/>
                </a:lnSpc>
              </a:pPr>
              <a:r>
                <a:rPr lang="vi-VN" sz="2667">
                  <a:latin typeface="UTM Avo" panose="02040603050506020204" pitchFamily="18"/>
                  <a:cs typeface="Arial" panose="020B0604020202020204" pitchFamily="34" charset="0"/>
                </a:rPr>
                <a:t>Biết nói lời động viên, khen ngợi đối với những gì mà người lao động quanh em đã làm, cống hiến.</a:t>
              </a:r>
              <a:endParaRPr lang="en-US" sz="2667">
                <a:latin typeface="UTM Avo" panose="02040603050506020204" pitchFamily="18"/>
                <a:cs typeface="Arial" panose="020B0604020202020204" pitchFamily="34" charset="0"/>
              </a:endParaRPr>
            </a:p>
          </p:txBody>
        </p:sp>
      </p:grpSp>
      <p:sp>
        <p:nvSpPr>
          <p:cNvPr id="12" name="Freeform 305">
            <a:extLst>
              <a:ext uri="{FF2B5EF4-FFF2-40B4-BE49-F238E27FC236}">
                <a16:creationId xmlns:a16="http://schemas.microsoft.com/office/drawing/2014/main" id="{3F8313D5-30AA-5665-5C64-63FE50D8721F}"/>
              </a:ext>
            </a:extLst>
          </p:cNvPr>
          <p:cNvSpPr/>
          <p:nvPr/>
        </p:nvSpPr>
        <p:spPr>
          <a:xfrm>
            <a:off x="7807623" y="3494344"/>
            <a:ext cx="1622811" cy="540261"/>
          </a:xfrm>
          <a:custGeom>
            <a:avLst/>
            <a:gdLst/>
            <a:ahLst/>
            <a:cxnLst/>
            <a:rect l="l" t="t" r="r" b="b"/>
            <a:pathLst>
              <a:path w="2434216" h="810391">
                <a:moveTo>
                  <a:pt x="0" y="0"/>
                </a:moveTo>
                <a:lnTo>
                  <a:pt x="2434216" y="0"/>
                </a:lnTo>
                <a:lnTo>
                  <a:pt x="2434216" y="810391"/>
                </a:lnTo>
                <a:lnTo>
                  <a:pt x="0" y="8103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latin typeface="UTM Avo" panose="02040603050506020204" pitchFamily="18"/>
            </a:endParaRPr>
          </a:p>
        </p:txBody>
      </p:sp>
      <p:sp>
        <p:nvSpPr>
          <p:cNvPr id="13" name="Freeform 306">
            <a:extLst>
              <a:ext uri="{FF2B5EF4-FFF2-40B4-BE49-F238E27FC236}">
                <a16:creationId xmlns:a16="http://schemas.microsoft.com/office/drawing/2014/main" id="{72873C0D-1965-DA7F-A8A6-111559E3BEDE}"/>
              </a:ext>
            </a:extLst>
          </p:cNvPr>
          <p:cNvSpPr/>
          <p:nvPr/>
        </p:nvSpPr>
        <p:spPr>
          <a:xfrm rot="-777162">
            <a:off x="7469933" y="2222477"/>
            <a:ext cx="1564467" cy="1614934"/>
          </a:xfrm>
          <a:custGeom>
            <a:avLst/>
            <a:gdLst/>
            <a:ahLst/>
            <a:cxnLst/>
            <a:rect l="l" t="t" r="r" b="b"/>
            <a:pathLst>
              <a:path w="2346701" h="2422401">
                <a:moveTo>
                  <a:pt x="0" y="0"/>
                </a:moveTo>
                <a:lnTo>
                  <a:pt x="2346701" y="0"/>
                </a:lnTo>
                <a:lnTo>
                  <a:pt x="2346701" y="2422400"/>
                </a:lnTo>
                <a:lnTo>
                  <a:pt x="0" y="2422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a:endParaRPr>
          </a:p>
        </p:txBody>
      </p:sp>
    </p:spTree>
    <p:extLst>
      <p:ext uri="{BB962C8B-B14F-4D97-AF65-F5344CB8AC3E}">
        <p14:creationId xmlns:p14="http://schemas.microsoft.com/office/powerpoint/2010/main" val="353561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2A19E0-774C-6D42-E1AC-220C4718352D}"/>
              </a:ext>
            </a:extLst>
          </p:cNvPr>
          <p:cNvPicPr>
            <a:picLocks noChangeAspect="1"/>
          </p:cNvPicPr>
          <p:nvPr/>
        </p:nvPicPr>
        <p:blipFill rotWithShape="1">
          <a:blip r:embed="rId3">
            <a:extLst>
              <a:ext uri="{28A0092B-C50C-407E-A947-70E740481C1C}">
                <a14:useLocalDpi xmlns:a14="http://schemas.microsoft.com/office/drawing/2010/main" val="0"/>
              </a:ext>
            </a:extLst>
          </a:blip>
          <a:srcRect l="1897" t="2091" r="49842"/>
          <a:stretch/>
        </p:blipFill>
        <p:spPr>
          <a:xfrm>
            <a:off x="5972173" y="2138004"/>
            <a:ext cx="5837790" cy="3535563"/>
          </a:xfrm>
          <a:prstGeom prst="rect">
            <a:avLst/>
          </a:prstGeom>
        </p:spPr>
      </p:pic>
      <p:grpSp>
        <p:nvGrpSpPr>
          <p:cNvPr id="4" name="Group 3">
            <a:extLst>
              <a:ext uri="{FF2B5EF4-FFF2-40B4-BE49-F238E27FC236}">
                <a16:creationId xmlns:a16="http://schemas.microsoft.com/office/drawing/2014/main" id="{7A0299B2-62DD-E922-A1FF-71E8DAE56C46}"/>
              </a:ext>
            </a:extLst>
          </p:cNvPr>
          <p:cNvGrpSpPr/>
          <p:nvPr/>
        </p:nvGrpSpPr>
        <p:grpSpPr>
          <a:xfrm>
            <a:off x="382037" y="2432301"/>
            <a:ext cx="5349875" cy="3736204"/>
            <a:chOff x="914400" y="3288832"/>
            <a:chExt cx="8024813" cy="5604306"/>
          </a:xfrm>
        </p:grpSpPr>
        <p:grpSp>
          <p:nvGrpSpPr>
            <p:cNvPr id="5" name="Group 4">
              <a:extLst>
                <a:ext uri="{FF2B5EF4-FFF2-40B4-BE49-F238E27FC236}">
                  <a16:creationId xmlns:a16="http://schemas.microsoft.com/office/drawing/2014/main" id="{5399EC20-D188-4949-19F4-4E42DAA19342}"/>
                </a:ext>
              </a:extLst>
            </p:cNvPr>
            <p:cNvGrpSpPr/>
            <p:nvPr/>
          </p:nvGrpSpPr>
          <p:grpSpPr>
            <a:xfrm>
              <a:off x="914400" y="3901554"/>
              <a:ext cx="8024813" cy="4991584"/>
              <a:chOff x="9644062" y="4723916"/>
              <a:chExt cx="8024813" cy="4991584"/>
            </a:xfrm>
          </p:grpSpPr>
          <p:sp>
            <p:nvSpPr>
              <p:cNvPr id="7" name="Rectangle: Rounded Corners 3">
                <a:extLst>
                  <a:ext uri="{FF2B5EF4-FFF2-40B4-BE49-F238E27FC236}">
                    <a16:creationId xmlns:a16="http://schemas.microsoft.com/office/drawing/2014/main" id="{B044B6FD-BF75-5FD6-6BDA-557E3E2E1A64}"/>
                  </a:ext>
                </a:extLst>
              </p:cNvPr>
              <p:cNvSpPr/>
              <p:nvPr/>
            </p:nvSpPr>
            <p:spPr>
              <a:xfrm>
                <a:off x="9644062" y="4723916"/>
                <a:ext cx="8024813" cy="4991584"/>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endParaRPr>
              </a:p>
            </p:txBody>
          </p:sp>
          <p:sp>
            <p:nvSpPr>
              <p:cNvPr id="14" name="TextBox 13">
                <a:extLst>
                  <a:ext uri="{FF2B5EF4-FFF2-40B4-BE49-F238E27FC236}">
                    <a16:creationId xmlns:a16="http://schemas.microsoft.com/office/drawing/2014/main" id="{0F827F4E-30E6-8634-D3B1-2288AD3A65F8}"/>
                  </a:ext>
                </a:extLst>
              </p:cNvPr>
              <p:cNvSpPr txBox="1"/>
              <p:nvPr/>
            </p:nvSpPr>
            <p:spPr>
              <a:xfrm>
                <a:off x="9966721" y="5775666"/>
                <a:ext cx="7379493" cy="2528769"/>
              </a:xfrm>
              <a:prstGeom prst="rect">
                <a:avLst/>
              </a:prstGeom>
              <a:noFill/>
            </p:spPr>
            <p:txBody>
              <a:bodyPr wrap="square">
                <a:spAutoFit/>
              </a:bodyPr>
              <a:lstStyle/>
              <a:p>
                <a:pPr algn="just">
                  <a:lnSpc>
                    <a:spcPct val="150000"/>
                  </a:lnSpc>
                </a:pPr>
                <a:r>
                  <a:rPr lang="vi-VN" sz="2400">
                    <a:latin typeface="UTM Avo" panose="02040603050506020204" pitchFamily="18"/>
                    <a:cs typeface="Arial" panose="020B0604020202020204" pitchFamily="34" charset="0"/>
                  </a:rPr>
                  <a:t>Biết nói lời cảm ơn đối với việc làm của người lao động đã hỗ trợ, giúp đỡ em và gia đình.</a:t>
                </a:r>
                <a:endParaRPr lang="en-US" sz="2400">
                  <a:latin typeface="UTM Avo" panose="02040603050506020204" pitchFamily="18"/>
                  <a:cs typeface="Arial" panose="020B0604020202020204" pitchFamily="34" charset="0"/>
                </a:endParaRPr>
              </a:p>
            </p:txBody>
          </p:sp>
        </p:grpSp>
        <p:sp>
          <p:nvSpPr>
            <p:cNvPr id="6" name="Freeform 12">
              <a:extLst>
                <a:ext uri="{FF2B5EF4-FFF2-40B4-BE49-F238E27FC236}">
                  <a16:creationId xmlns:a16="http://schemas.microsoft.com/office/drawing/2014/main" id="{10E31173-6A68-A569-A46C-F5D494945523}"/>
                </a:ext>
              </a:extLst>
            </p:cNvPr>
            <p:cNvSpPr/>
            <p:nvPr/>
          </p:nvSpPr>
          <p:spPr>
            <a:xfrm rot="1434247" flipV="1">
              <a:off x="4298714" y="3288832"/>
              <a:ext cx="1256182" cy="1225443"/>
            </a:xfrm>
            <a:custGeom>
              <a:avLst/>
              <a:gdLst/>
              <a:ahLst/>
              <a:cxnLst/>
              <a:rect l="l" t="t" r="r" b="b"/>
              <a:pathLst>
                <a:path w="578425" h="777714">
                  <a:moveTo>
                    <a:pt x="0" y="777714"/>
                  </a:moveTo>
                  <a:lnTo>
                    <a:pt x="578425" y="777714"/>
                  </a:lnTo>
                  <a:lnTo>
                    <a:pt x="578425" y="0"/>
                  </a:lnTo>
                  <a:lnTo>
                    <a:pt x="0" y="0"/>
                  </a:lnTo>
                  <a:lnTo>
                    <a:pt x="0" y="77771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2400">
                <a:latin typeface="UTM Avo" panose="02040603050506020204" pitchFamily="18"/>
              </a:endParaRPr>
            </a:p>
          </p:txBody>
        </p:sp>
      </p:grpSp>
      <p:sp>
        <p:nvSpPr>
          <p:cNvPr id="15" name="Freeform 14">
            <a:extLst>
              <a:ext uri="{FF2B5EF4-FFF2-40B4-BE49-F238E27FC236}">
                <a16:creationId xmlns:a16="http://schemas.microsoft.com/office/drawing/2014/main" id="{902CF1FE-6D80-0FF9-8DC9-E421361F45B9}"/>
              </a:ext>
            </a:extLst>
          </p:cNvPr>
          <p:cNvSpPr/>
          <p:nvPr/>
        </p:nvSpPr>
        <p:spPr>
          <a:xfrm rot="1544683">
            <a:off x="190569" y="5547968"/>
            <a:ext cx="1591121" cy="1241075"/>
          </a:xfrm>
          <a:custGeom>
            <a:avLst/>
            <a:gdLst/>
            <a:ahLst/>
            <a:cxnLst/>
            <a:rect l="l" t="t" r="r" b="b"/>
            <a:pathLst>
              <a:path w="2929743" h="2285200">
                <a:moveTo>
                  <a:pt x="0" y="0"/>
                </a:moveTo>
                <a:lnTo>
                  <a:pt x="2929743" y="0"/>
                </a:lnTo>
                <a:lnTo>
                  <a:pt x="2929743" y="2285199"/>
                </a:lnTo>
                <a:lnTo>
                  <a:pt x="0" y="22851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2400">
              <a:latin typeface="UTM Avo" panose="02040603050506020204" pitchFamily="18"/>
            </a:endParaRPr>
          </a:p>
        </p:txBody>
      </p:sp>
    </p:spTree>
    <p:extLst>
      <p:ext uri="{BB962C8B-B14F-4D97-AF65-F5344CB8AC3E}">
        <p14:creationId xmlns:p14="http://schemas.microsoft.com/office/powerpoint/2010/main" val="320094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92B097-485F-F741-18B0-E6BF90FA3FCA}"/>
              </a:ext>
            </a:extLst>
          </p:cNvPr>
          <p:cNvPicPr>
            <a:picLocks noChangeAspect="1"/>
          </p:cNvPicPr>
          <p:nvPr/>
        </p:nvPicPr>
        <p:blipFill rotWithShape="1">
          <a:blip r:embed="rId3">
            <a:extLst>
              <a:ext uri="{28A0092B-C50C-407E-A947-70E740481C1C}">
                <a14:useLocalDpi xmlns:a14="http://schemas.microsoft.com/office/drawing/2010/main" val="0"/>
              </a:ext>
            </a:extLst>
          </a:blip>
          <a:srcRect l="52250" t="2666" r="898" b="-575"/>
          <a:stretch/>
        </p:blipFill>
        <p:spPr>
          <a:xfrm>
            <a:off x="6123780" y="2125922"/>
            <a:ext cx="5667376" cy="3535563"/>
          </a:xfrm>
          <a:prstGeom prst="rect">
            <a:avLst/>
          </a:prstGeom>
        </p:spPr>
      </p:pic>
      <p:grpSp>
        <p:nvGrpSpPr>
          <p:cNvPr id="9" name="Group 8">
            <a:extLst>
              <a:ext uri="{FF2B5EF4-FFF2-40B4-BE49-F238E27FC236}">
                <a16:creationId xmlns:a16="http://schemas.microsoft.com/office/drawing/2014/main" id="{3C6FD016-6B95-9703-8BE6-813D126E76C3}"/>
              </a:ext>
            </a:extLst>
          </p:cNvPr>
          <p:cNvGrpSpPr/>
          <p:nvPr/>
        </p:nvGrpSpPr>
        <p:grpSpPr>
          <a:xfrm>
            <a:off x="400844" y="2621019"/>
            <a:ext cx="5379045" cy="3832225"/>
            <a:chOff x="576560" y="3170669"/>
            <a:chExt cx="8068567" cy="5748337"/>
          </a:xfrm>
        </p:grpSpPr>
        <p:grpSp>
          <p:nvGrpSpPr>
            <p:cNvPr id="10" name="Group 9">
              <a:extLst>
                <a:ext uri="{FF2B5EF4-FFF2-40B4-BE49-F238E27FC236}">
                  <a16:creationId xmlns:a16="http://schemas.microsoft.com/office/drawing/2014/main" id="{8C4F09B6-4611-0BEF-DBBC-869AC7000898}"/>
                </a:ext>
              </a:extLst>
            </p:cNvPr>
            <p:cNvGrpSpPr/>
            <p:nvPr/>
          </p:nvGrpSpPr>
          <p:grpSpPr>
            <a:xfrm>
              <a:off x="620314" y="3927422"/>
              <a:ext cx="8024813" cy="4991584"/>
              <a:chOff x="9644062" y="4723916"/>
              <a:chExt cx="8024813" cy="4991584"/>
            </a:xfrm>
          </p:grpSpPr>
          <p:sp>
            <p:nvSpPr>
              <p:cNvPr id="12" name="Rectangle: Rounded Corners 3">
                <a:extLst>
                  <a:ext uri="{FF2B5EF4-FFF2-40B4-BE49-F238E27FC236}">
                    <a16:creationId xmlns:a16="http://schemas.microsoft.com/office/drawing/2014/main" id="{6BF67D82-ED57-E99A-381F-BA51B33A1421}"/>
                  </a:ext>
                </a:extLst>
              </p:cNvPr>
              <p:cNvSpPr/>
              <p:nvPr/>
            </p:nvSpPr>
            <p:spPr>
              <a:xfrm>
                <a:off x="9644062" y="4723916"/>
                <a:ext cx="8024813" cy="4991584"/>
              </a:xfrm>
              <a:prstGeom prst="roundRect">
                <a:avLst/>
              </a:prstGeom>
              <a:solidFill>
                <a:srgbClr val="FFFCF3"/>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endParaRPr>
              </a:p>
            </p:txBody>
          </p:sp>
          <p:sp>
            <p:nvSpPr>
              <p:cNvPr id="13" name="TextBox 12">
                <a:extLst>
                  <a:ext uri="{FF2B5EF4-FFF2-40B4-BE49-F238E27FC236}">
                    <a16:creationId xmlns:a16="http://schemas.microsoft.com/office/drawing/2014/main" id="{A01E0F50-607E-904E-CC26-2903BA5AFC02}"/>
                  </a:ext>
                </a:extLst>
              </p:cNvPr>
              <p:cNvSpPr txBox="1"/>
              <p:nvPr/>
            </p:nvSpPr>
            <p:spPr>
              <a:xfrm>
                <a:off x="9966719" y="5621382"/>
                <a:ext cx="7379494" cy="3344761"/>
              </a:xfrm>
              <a:prstGeom prst="rect">
                <a:avLst/>
              </a:prstGeom>
              <a:noFill/>
            </p:spPr>
            <p:txBody>
              <a:bodyPr wrap="square">
                <a:spAutoFit/>
              </a:bodyPr>
              <a:lstStyle/>
              <a:p>
                <a:pPr algn="just">
                  <a:lnSpc>
                    <a:spcPct val="150000"/>
                  </a:lnSpc>
                </a:pPr>
                <a:r>
                  <a:rPr lang="vi-VN" sz="2400">
                    <a:latin typeface="UTM Avo" panose="02040603050506020204" pitchFamily="18"/>
                    <a:cs typeface="Arial" panose="020B0604020202020204" pitchFamily="34" charset="0"/>
                  </a:rPr>
                  <a:t>Biết thực hiện một số việc làm phù hợp với lứa tuổi để phụ giúp, hỗ trợ người lao động phù hợp với lứa tuổi của em.</a:t>
                </a:r>
                <a:endParaRPr lang="en-US" sz="2400">
                  <a:latin typeface="UTM Avo" panose="02040603050506020204" pitchFamily="18"/>
                  <a:cs typeface="Arial" panose="020B0604020202020204" pitchFamily="34" charset="0"/>
                </a:endParaRPr>
              </a:p>
            </p:txBody>
          </p:sp>
        </p:grpSp>
        <p:sp>
          <p:nvSpPr>
            <p:cNvPr id="11" name="Freeform 3">
              <a:extLst>
                <a:ext uri="{FF2B5EF4-FFF2-40B4-BE49-F238E27FC236}">
                  <a16:creationId xmlns:a16="http://schemas.microsoft.com/office/drawing/2014/main" id="{874D9809-BBC7-1789-089A-63E48D95846F}"/>
                </a:ext>
              </a:extLst>
            </p:cNvPr>
            <p:cNvSpPr/>
            <p:nvPr/>
          </p:nvSpPr>
          <p:spPr>
            <a:xfrm rot="1179803">
              <a:off x="576560" y="3170669"/>
              <a:ext cx="1785405" cy="1344399"/>
            </a:xfrm>
            <a:custGeom>
              <a:avLst/>
              <a:gdLst/>
              <a:ahLst/>
              <a:cxnLst/>
              <a:rect l="l" t="t" r="r" b="b"/>
              <a:pathLst>
                <a:path w="2582620" h="2017672">
                  <a:moveTo>
                    <a:pt x="0" y="0"/>
                  </a:moveTo>
                  <a:lnTo>
                    <a:pt x="2582620" y="0"/>
                  </a:lnTo>
                  <a:lnTo>
                    <a:pt x="2582620" y="2017672"/>
                  </a:lnTo>
                  <a:lnTo>
                    <a:pt x="0" y="2017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2400">
                <a:latin typeface="UTM Avo" panose="02040603050506020204" pitchFamily="18"/>
              </a:endParaRPr>
            </a:p>
          </p:txBody>
        </p:sp>
      </p:grpSp>
    </p:spTree>
    <p:extLst>
      <p:ext uri="{BB962C8B-B14F-4D97-AF65-F5344CB8AC3E}">
        <p14:creationId xmlns:p14="http://schemas.microsoft.com/office/powerpoint/2010/main" val="387552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6705A054-05F8-2986-DB4B-12193D117236}"/>
              </a:ext>
            </a:extLst>
          </p:cNvPr>
          <p:cNvSpPr/>
          <p:nvPr/>
        </p:nvSpPr>
        <p:spPr>
          <a:xfrm>
            <a:off x="1143905" y="2024435"/>
            <a:ext cx="9362979" cy="4270043"/>
          </a:xfrm>
          <a:custGeom>
            <a:avLst/>
            <a:gdLst/>
            <a:ahLst/>
            <a:cxnLst/>
            <a:rect l="l" t="t" r="r" b="b"/>
            <a:pathLst>
              <a:path w="2239261" h="554889">
                <a:moveTo>
                  <a:pt x="78578" y="0"/>
                </a:moveTo>
                <a:lnTo>
                  <a:pt x="2160684" y="0"/>
                </a:lnTo>
                <a:cubicBezTo>
                  <a:pt x="2204081" y="0"/>
                  <a:pt x="2239261" y="35181"/>
                  <a:pt x="2239261" y="78578"/>
                </a:cubicBezTo>
                <a:lnTo>
                  <a:pt x="2239261" y="476311"/>
                </a:lnTo>
                <a:cubicBezTo>
                  <a:pt x="2239261" y="519708"/>
                  <a:pt x="2204081" y="554889"/>
                  <a:pt x="2160684" y="554889"/>
                </a:cubicBezTo>
                <a:lnTo>
                  <a:pt x="78578" y="554889"/>
                </a:lnTo>
                <a:cubicBezTo>
                  <a:pt x="57738" y="554889"/>
                  <a:pt x="37751" y="546610"/>
                  <a:pt x="23015" y="531874"/>
                </a:cubicBezTo>
                <a:cubicBezTo>
                  <a:pt x="8279" y="517138"/>
                  <a:pt x="0" y="497151"/>
                  <a:pt x="0" y="476311"/>
                </a:cubicBezTo>
                <a:lnTo>
                  <a:pt x="0" y="78578"/>
                </a:lnTo>
                <a:cubicBezTo>
                  <a:pt x="0" y="57738"/>
                  <a:pt x="8279" y="37751"/>
                  <a:pt x="23015" y="23015"/>
                </a:cubicBezTo>
                <a:cubicBezTo>
                  <a:pt x="37751" y="8279"/>
                  <a:pt x="57738" y="0"/>
                  <a:pt x="78578" y="0"/>
                </a:cubicBezTo>
                <a:close/>
              </a:path>
            </a:pathLst>
          </a:custGeom>
          <a:solidFill>
            <a:schemeClr val="accent2">
              <a:lumMod val="20000"/>
              <a:lumOff val="80000"/>
            </a:scheme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UTM Avo" panose="02040603050506020204" pitchFamily="18"/>
            </a:endParaRPr>
          </a:p>
        </p:txBody>
      </p:sp>
      <p:sp>
        <p:nvSpPr>
          <p:cNvPr id="22" name="TextBox 21">
            <a:extLst>
              <a:ext uri="{FF2B5EF4-FFF2-40B4-BE49-F238E27FC236}">
                <a16:creationId xmlns:a16="http://schemas.microsoft.com/office/drawing/2014/main" id="{027F2D33-B047-EF31-67B5-260CAD854FF0}"/>
              </a:ext>
            </a:extLst>
          </p:cNvPr>
          <p:cNvSpPr txBox="1"/>
          <p:nvPr/>
        </p:nvSpPr>
        <p:spPr>
          <a:xfrm>
            <a:off x="2011410" y="1414491"/>
            <a:ext cx="8169179" cy="523220"/>
          </a:xfrm>
          <a:prstGeom prst="rect">
            <a:avLst/>
          </a:prstGeom>
          <a:noFill/>
        </p:spPr>
        <p:txBody>
          <a:bodyPr wrap="square" rtlCol="0">
            <a:spAutoFit/>
          </a:bodyPr>
          <a:lstStyle/>
          <a:p>
            <a:pPr defTabSz="609630"/>
            <a:r>
              <a:rPr lang="en-US" sz="2800" b="1" dirty="0">
                <a:latin typeface="UTM Avo" panose="02040603050506020204" pitchFamily="18"/>
                <a:cs typeface="Arial" panose="020B0604020202020204" pitchFamily="34" charset="0"/>
              </a:rPr>
              <a:t>b. </a:t>
            </a:r>
            <a:r>
              <a:rPr lang="en-US" sz="2800" b="1" dirty="0" err="1">
                <a:latin typeface="UTM Avo" panose="02040603050506020204" pitchFamily="18"/>
                <a:cs typeface="Arial" panose="020B0604020202020204" pitchFamily="34" charset="0"/>
              </a:rPr>
              <a:t>Biểu</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hiện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của</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sự</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biết</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ơn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người</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lao</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động</a:t>
            </a:r>
            <a:endParaRPr lang="en-US" sz="2800" b="1" dirty="0">
              <a:latin typeface="UTM Avo" panose="02040603050506020204" pitchFamily="18"/>
              <a:cs typeface="Arial" panose="020B0604020202020204" pitchFamily="34" charset="0"/>
            </a:endParaRPr>
          </a:p>
        </p:txBody>
      </p:sp>
      <p:sp>
        <p:nvSpPr>
          <p:cNvPr id="23" name="Freeform 11">
            <a:extLst>
              <a:ext uri="{FF2B5EF4-FFF2-40B4-BE49-F238E27FC236}">
                <a16:creationId xmlns:a16="http://schemas.microsoft.com/office/drawing/2014/main" id="{DE500AE8-5F69-6599-0421-5211AE3C6720}"/>
              </a:ext>
            </a:extLst>
          </p:cNvPr>
          <p:cNvSpPr/>
          <p:nvPr/>
        </p:nvSpPr>
        <p:spPr>
          <a:xfrm rot="818606">
            <a:off x="46943" y="6402258"/>
            <a:ext cx="1512474" cy="503528"/>
          </a:xfrm>
          <a:custGeom>
            <a:avLst/>
            <a:gdLst/>
            <a:ahLst/>
            <a:cxnLst/>
            <a:rect l="l" t="t" r="r" b="b"/>
            <a:pathLst>
              <a:path w="2236201" h="744468">
                <a:moveTo>
                  <a:pt x="0" y="0"/>
                </a:moveTo>
                <a:lnTo>
                  <a:pt x="2236201" y="0"/>
                </a:lnTo>
                <a:lnTo>
                  <a:pt x="2236201" y="744468"/>
                </a:lnTo>
                <a:lnTo>
                  <a:pt x="0" y="744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24" name="Freeform 12">
            <a:extLst>
              <a:ext uri="{FF2B5EF4-FFF2-40B4-BE49-F238E27FC236}">
                <a16:creationId xmlns:a16="http://schemas.microsoft.com/office/drawing/2014/main" id="{A0C70A59-2CEA-BB05-DE26-5470D88BD8CF}"/>
              </a:ext>
            </a:extLst>
          </p:cNvPr>
          <p:cNvSpPr/>
          <p:nvPr/>
        </p:nvSpPr>
        <p:spPr>
          <a:xfrm rot="1274076">
            <a:off x="442512" y="5198462"/>
            <a:ext cx="1135658" cy="1504967"/>
          </a:xfrm>
          <a:custGeom>
            <a:avLst/>
            <a:gdLst/>
            <a:ahLst/>
            <a:cxnLst/>
            <a:rect l="l" t="t" r="r" b="b"/>
            <a:pathLst>
              <a:path w="1667204" h="2211879">
                <a:moveTo>
                  <a:pt x="0" y="0"/>
                </a:moveTo>
                <a:lnTo>
                  <a:pt x="1667203" y="0"/>
                </a:lnTo>
                <a:lnTo>
                  <a:pt x="1667203" y="2211879"/>
                </a:lnTo>
                <a:lnTo>
                  <a:pt x="0" y="2211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25" name="Freeform 138">
            <a:extLst>
              <a:ext uri="{FF2B5EF4-FFF2-40B4-BE49-F238E27FC236}">
                <a16:creationId xmlns:a16="http://schemas.microsoft.com/office/drawing/2014/main" id="{0A041F7D-5F36-34C1-A73E-82DE8939BD64}"/>
              </a:ext>
            </a:extLst>
          </p:cNvPr>
          <p:cNvSpPr/>
          <p:nvPr/>
        </p:nvSpPr>
        <p:spPr>
          <a:xfrm rot="1434247" flipV="1">
            <a:off x="467588" y="3725021"/>
            <a:ext cx="373309" cy="501928"/>
          </a:xfrm>
          <a:custGeom>
            <a:avLst/>
            <a:gdLst/>
            <a:ahLst/>
            <a:cxnLst/>
            <a:rect l="l" t="t" r="r" b="b"/>
            <a:pathLst>
              <a:path w="559963" h="752892">
                <a:moveTo>
                  <a:pt x="0" y="752892"/>
                </a:moveTo>
                <a:lnTo>
                  <a:pt x="559964" y="752892"/>
                </a:lnTo>
                <a:lnTo>
                  <a:pt x="559964" y="0"/>
                </a:lnTo>
                <a:lnTo>
                  <a:pt x="0" y="0"/>
                </a:lnTo>
                <a:lnTo>
                  <a:pt x="0" y="75289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26" name="Freeform 140">
            <a:extLst>
              <a:ext uri="{FF2B5EF4-FFF2-40B4-BE49-F238E27FC236}">
                <a16:creationId xmlns:a16="http://schemas.microsoft.com/office/drawing/2014/main" id="{F91DE2D6-EFDD-2B5E-BF33-87D35498A127}"/>
              </a:ext>
            </a:extLst>
          </p:cNvPr>
          <p:cNvSpPr/>
          <p:nvPr/>
        </p:nvSpPr>
        <p:spPr>
          <a:xfrm rot="1434247" flipV="1">
            <a:off x="11474935" y="2567614"/>
            <a:ext cx="301470" cy="405338"/>
          </a:xfrm>
          <a:custGeom>
            <a:avLst/>
            <a:gdLst/>
            <a:ahLst/>
            <a:cxnLst/>
            <a:rect l="l" t="t" r="r" b="b"/>
            <a:pathLst>
              <a:path w="452205" h="608007">
                <a:moveTo>
                  <a:pt x="0" y="608007"/>
                </a:moveTo>
                <a:lnTo>
                  <a:pt x="452206" y="608007"/>
                </a:lnTo>
                <a:lnTo>
                  <a:pt x="452206" y="0"/>
                </a:lnTo>
                <a:lnTo>
                  <a:pt x="0" y="0"/>
                </a:lnTo>
                <a:lnTo>
                  <a:pt x="0" y="60800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27" name="Freeform 141">
            <a:extLst>
              <a:ext uri="{FF2B5EF4-FFF2-40B4-BE49-F238E27FC236}">
                <a16:creationId xmlns:a16="http://schemas.microsoft.com/office/drawing/2014/main" id="{77E05BD3-05D7-F02A-DE21-C83133985D38}"/>
              </a:ext>
            </a:extLst>
          </p:cNvPr>
          <p:cNvSpPr/>
          <p:nvPr/>
        </p:nvSpPr>
        <p:spPr>
          <a:xfrm>
            <a:off x="9902814" y="4908101"/>
            <a:ext cx="1642790" cy="1949899"/>
          </a:xfrm>
          <a:custGeom>
            <a:avLst/>
            <a:gdLst/>
            <a:ahLst/>
            <a:cxnLst/>
            <a:rect l="l" t="t" r="r" b="b"/>
            <a:pathLst>
              <a:path w="2464185" h="2924848">
                <a:moveTo>
                  <a:pt x="0" y="0"/>
                </a:moveTo>
                <a:lnTo>
                  <a:pt x="2464185" y="0"/>
                </a:lnTo>
                <a:lnTo>
                  <a:pt x="2464185" y="2924848"/>
                </a:lnTo>
                <a:lnTo>
                  <a:pt x="0" y="2924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28" name="TextBox 27">
            <a:extLst>
              <a:ext uri="{FF2B5EF4-FFF2-40B4-BE49-F238E27FC236}">
                <a16:creationId xmlns:a16="http://schemas.microsoft.com/office/drawing/2014/main" id="{F83B8590-F19D-5FEA-D050-E5ADDF752947}"/>
              </a:ext>
            </a:extLst>
          </p:cNvPr>
          <p:cNvSpPr txBox="1"/>
          <p:nvPr/>
        </p:nvSpPr>
        <p:spPr>
          <a:xfrm>
            <a:off x="1626504" y="2131020"/>
            <a:ext cx="8397779" cy="3891835"/>
          </a:xfrm>
          <a:prstGeom prst="rect">
            <a:avLst/>
          </a:prstGeom>
          <a:noFill/>
        </p:spPr>
        <p:txBody>
          <a:bodyPr wrap="square" rtlCol="0">
            <a:spAutoFit/>
          </a:bodyPr>
          <a:lstStyle/>
          <a:p>
            <a:pPr marL="381019" indent="-381019" algn="just" defTabSz="609630">
              <a:lnSpc>
                <a:spcPct val="150000"/>
              </a:lnSpc>
              <a:buFont typeface="Arial" panose="020B0604020202020204" pitchFamily="34" charset="0"/>
              <a:buChar char="•"/>
            </a:pP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Biết</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quan</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tâm</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biết</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ơn</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và</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lễ</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phép</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a:t>
            </a:r>
          </a:p>
          <a:p>
            <a:pPr marL="381019" indent="-381019" algn="just" defTabSz="609630">
              <a:lnSpc>
                <a:spcPct val="150000"/>
              </a:lnSpc>
              <a:buFont typeface="Arial" panose="020B0604020202020204" pitchFamily="34" charset="0"/>
              <a:buChar char="•"/>
            </a:pP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Giúp</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đỡ</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người</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lao</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bằng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những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việc</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làm</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phù</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hợp</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lứa</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tuổi</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a:t>
            </a:r>
          </a:p>
          <a:p>
            <a:pPr marL="381019" indent="-381019" algn="just" defTabSz="609630">
              <a:lnSpc>
                <a:spcPct val="150000"/>
              </a:lnSpc>
              <a:buFont typeface="Arial" panose="020B0604020202020204" pitchFamily="34" charset="0"/>
              <a:buChar char="•"/>
            </a:pP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Quý</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trọng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sản</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phẩm</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do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người</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lao</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tạo</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ra</a:t>
            </a:r>
          </a:p>
          <a:p>
            <a:pPr marL="381019" indent="-381019" algn="just" defTabSz="609630">
              <a:lnSpc>
                <a:spcPct val="150000"/>
              </a:lnSpc>
              <a:buFont typeface="Arial" panose="020B0604020202020204" pitchFamily="34" charset="0"/>
              <a:buChar char="•"/>
            </a:pP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Không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được</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tỏ</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ra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bất</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kính</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người</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lao</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động</a:t>
            </a:r>
            <a:endParaRPr lang="nl-NL"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381019" indent="-381019" algn="just" defTabSz="609630">
              <a:lnSpc>
                <a:spcPct val="150000"/>
              </a:lnSpc>
              <a:buFont typeface="Arial" panose="020B0604020202020204" pitchFamily="34" charset="0"/>
              <a:buChar char="•"/>
            </a:pP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Phấn</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đấu</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cố</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gắng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học</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theo</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những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tấm</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gương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lao</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mà</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biết</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400" dirty="0">
              <a:solidFill>
                <a:prstClr val="black"/>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408544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5E90063-630E-A92F-5A86-9B862C392BB8}"/>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2602511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7C1699-A176-14D5-82B8-C8ED2F8B06B0}"/>
              </a:ext>
            </a:extLst>
          </p:cNvPr>
          <p:cNvSpPr txBox="1"/>
          <p:nvPr/>
        </p:nvSpPr>
        <p:spPr>
          <a:xfrm>
            <a:off x="431800" y="1605406"/>
            <a:ext cx="11328400" cy="1214179"/>
          </a:xfrm>
          <a:prstGeom prst="rect">
            <a:avLst/>
          </a:prstGeom>
          <a:noFill/>
        </p:spPr>
        <p:txBody>
          <a:bodyPr wrap="square" rtlCol="0">
            <a:spAutoFit/>
          </a:bodyPr>
          <a:lstStyle/>
          <a:p>
            <a:pPr algn="just">
              <a:lnSpc>
                <a:spcPct val="150000"/>
              </a:lnSpc>
            </a:pPr>
            <a:r>
              <a:rPr lang="en-US" sz="2800" b="1" dirty="0" err="1">
                <a:solidFill>
                  <a:srgbClr val="C00000"/>
                </a:solidFill>
                <a:latin typeface="UTM Avo" panose="02040603050506020204" pitchFamily="18"/>
                <a:cs typeface="Arial" panose="020B0604020202020204" pitchFamily="34" charset="0"/>
              </a:rPr>
              <a:t>Bài</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tập</a:t>
            </a:r>
            <a:r>
              <a:rPr lang="en-US" sz="2800" b="1" dirty="0">
                <a:solidFill>
                  <a:srgbClr val="C00000"/>
                </a:solidFill>
                <a:latin typeface="UTM Avo" panose="02040603050506020204" pitchFamily="18"/>
                <a:cs typeface="Arial" panose="020B0604020202020204" pitchFamily="34" charset="0"/>
              </a:rPr>
              <a:t> 1. </a:t>
            </a:r>
            <a:r>
              <a:rPr lang="en-US" sz="2400" dirty="0" err="1">
                <a:latin typeface="UTM Avo" panose="02040603050506020204" pitchFamily="18"/>
                <a:cs typeface="Arial" panose="020B0604020202020204" pitchFamily="34" charset="0"/>
              </a:rPr>
              <a:t>Em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đồng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tình</a:t>
            </a:r>
            <a:r>
              <a:rPr lang="en-US" sz="2400" dirty="0">
                <a:latin typeface="UTM Avo" panose="02040603050506020204" pitchFamily="18"/>
                <a:cs typeface="Arial" panose="020B0604020202020204" pitchFamily="34" charset="0"/>
              </a:rPr>
              <a:t> hay </a:t>
            </a:r>
            <a:r>
              <a:rPr lang="en-US" sz="2400" dirty="0" err="1">
                <a:latin typeface="UTM Avo" panose="02040603050506020204" pitchFamily="18"/>
                <a:cs typeface="Arial" panose="020B0604020202020204" pitchFamily="34" charset="0"/>
              </a:rPr>
              <a:t>không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đồng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nói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việc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nào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sau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đây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Vì</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sao</a:t>
            </a:r>
            <a:r>
              <a:rPr lang="en-US" sz="2400" dirty="0">
                <a:latin typeface="UTM Avo" panose="02040603050506020204" pitchFamily="18"/>
                <a:cs typeface="Arial" panose="020B0604020202020204" pitchFamily="34" charset="0"/>
              </a:rPr>
              <a:t>?  </a:t>
            </a:r>
          </a:p>
        </p:txBody>
      </p:sp>
      <p:pic>
        <p:nvPicPr>
          <p:cNvPr id="3" name="Picture 2">
            <a:extLst>
              <a:ext uri="{FF2B5EF4-FFF2-40B4-BE49-F238E27FC236}">
                <a16:creationId xmlns:a16="http://schemas.microsoft.com/office/drawing/2014/main" id="{36FC0561-87D8-4172-B454-2FF5F7B300E7}"/>
              </a:ext>
            </a:extLst>
          </p:cNvPr>
          <p:cNvPicPr>
            <a:picLocks noChangeAspect="1"/>
          </p:cNvPicPr>
          <p:nvPr/>
        </p:nvPicPr>
        <p:blipFill>
          <a:blip r:embed="rId3">
            <a:extLst>
              <a:ext uri="{28A0092B-C50C-407E-A947-70E740481C1C}">
                <a14:useLocalDpi xmlns:a14="http://schemas.microsoft.com/office/drawing/2010/main" val="0"/>
              </a:ext>
            </a:extLst>
          </a:blip>
          <a:srcRect l="1780" r="1780"/>
          <a:stretch/>
        </p:blipFill>
        <p:spPr>
          <a:xfrm>
            <a:off x="278674" y="3157894"/>
            <a:ext cx="2807572" cy="2197063"/>
          </a:xfrm>
          <a:prstGeom prst="rect">
            <a:avLst/>
          </a:prstGeom>
        </p:spPr>
      </p:pic>
      <p:pic>
        <p:nvPicPr>
          <p:cNvPr id="4" name="Picture 3">
            <a:extLst>
              <a:ext uri="{FF2B5EF4-FFF2-40B4-BE49-F238E27FC236}">
                <a16:creationId xmlns:a16="http://schemas.microsoft.com/office/drawing/2014/main" id="{F50D90FD-DC0D-6CA8-3ABD-2ED29D4D6F3C}"/>
              </a:ext>
            </a:extLst>
          </p:cNvPr>
          <p:cNvPicPr>
            <a:picLocks noChangeAspect="1"/>
          </p:cNvPicPr>
          <p:nvPr/>
        </p:nvPicPr>
        <p:blipFill rotWithShape="1">
          <a:blip r:embed="rId4">
            <a:extLst>
              <a:ext uri="{28A0092B-C50C-407E-A947-70E740481C1C}">
                <a14:useLocalDpi xmlns:a14="http://schemas.microsoft.com/office/drawing/2010/main" val="0"/>
              </a:ext>
            </a:extLst>
          </a:blip>
          <a:srcRect l="1733" r="1733" b="3874"/>
          <a:stretch/>
        </p:blipFill>
        <p:spPr>
          <a:xfrm>
            <a:off x="6006936" y="3109255"/>
            <a:ext cx="3087141" cy="2293841"/>
          </a:xfrm>
          <a:prstGeom prst="rect">
            <a:avLst/>
          </a:prstGeom>
        </p:spPr>
      </p:pic>
      <p:pic>
        <p:nvPicPr>
          <p:cNvPr id="5" name="Picture 4">
            <a:extLst>
              <a:ext uri="{FF2B5EF4-FFF2-40B4-BE49-F238E27FC236}">
                <a16:creationId xmlns:a16="http://schemas.microsoft.com/office/drawing/2014/main" id="{2FF669A6-E5E7-0DCC-3373-4D45819A4511}"/>
              </a:ext>
            </a:extLst>
          </p:cNvPr>
          <p:cNvPicPr>
            <a:picLocks noChangeAspect="1"/>
          </p:cNvPicPr>
          <p:nvPr/>
        </p:nvPicPr>
        <p:blipFill>
          <a:blip r:embed="rId5">
            <a:extLst>
              <a:ext uri="{28A0092B-C50C-407E-A947-70E740481C1C}">
                <a14:useLocalDpi xmlns:a14="http://schemas.microsoft.com/office/drawing/2010/main" val="0"/>
              </a:ext>
            </a:extLst>
          </a:blip>
          <a:srcRect l="768" r="768"/>
          <a:stretch/>
        </p:blipFill>
        <p:spPr>
          <a:xfrm>
            <a:off x="3124616" y="3059388"/>
            <a:ext cx="2920628" cy="2293841"/>
          </a:xfrm>
          <a:prstGeom prst="rect">
            <a:avLst/>
          </a:prstGeom>
        </p:spPr>
      </p:pic>
      <p:pic>
        <p:nvPicPr>
          <p:cNvPr id="6" name="Picture 5">
            <a:extLst>
              <a:ext uri="{FF2B5EF4-FFF2-40B4-BE49-F238E27FC236}">
                <a16:creationId xmlns:a16="http://schemas.microsoft.com/office/drawing/2014/main" id="{895078B7-47DE-7142-E388-DDAA5B40BC93}"/>
              </a:ext>
            </a:extLst>
          </p:cNvPr>
          <p:cNvPicPr>
            <a:picLocks noChangeAspect="1"/>
          </p:cNvPicPr>
          <p:nvPr/>
        </p:nvPicPr>
        <p:blipFill>
          <a:blip r:embed="rId6">
            <a:extLst>
              <a:ext uri="{28A0092B-C50C-407E-A947-70E740481C1C}">
                <a14:useLocalDpi xmlns:a14="http://schemas.microsoft.com/office/drawing/2010/main" val="0"/>
              </a:ext>
            </a:extLst>
          </a:blip>
          <a:srcRect l="463" r="463"/>
          <a:stretch/>
        </p:blipFill>
        <p:spPr>
          <a:xfrm>
            <a:off x="9079298" y="3105833"/>
            <a:ext cx="3048833" cy="2229978"/>
          </a:xfrm>
          <a:prstGeom prst="rect">
            <a:avLst/>
          </a:prstGeom>
        </p:spPr>
      </p:pic>
      <p:sp>
        <p:nvSpPr>
          <p:cNvPr id="8" name="Freeform 4">
            <a:extLst>
              <a:ext uri="{FF2B5EF4-FFF2-40B4-BE49-F238E27FC236}">
                <a16:creationId xmlns:a16="http://schemas.microsoft.com/office/drawing/2014/main" id="{D88B3D08-7D0F-1A3B-0EE2-B00FBB7ADEDE}"/>
              </a:ext>
            </a:extLst>
          </p:cNvPr>
          <p:cNvSpPr/>
          <p:nvPr/>
        </p:nvSpPr>
        <p:spPr>
          <a:xfrm>
            <a:off x="4391618" y="5406518"/>
            <a:ext cx="2153751" cy="2048755"/>
          </a:xfrm>
          <a:custGeom>
            <a:avLst/>
            <a:gdLst/>
            <a:ahLst/>
            <a:cxnLst/>
            <a:rect l="l" t="t" r="r" b="b"/>
            <a:pathLst>
              <a:path w="4325677" h="4114800">
                <a:moveTo>
                  <a:pt x="0" y="0"/>
                </a:moveTo>
                <a:lnTo>
                  <a:pt x="4325677" y="0"/>
                </a:lnTo>
                <a:lnTo>
                  <a:pt x="432567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a:endParaRPr>
          </a:p>
        </p:txBody>
      </p:sp>
      <p:sp>
        <p:nvSpPr>
          <p:cNvPr id="9" name="Freeform 4">
            <a:extLst>
              <a:ext uri="{FF2B5EF4-FFF2-40B4-BE49-F238E27FC236}">
                <a16:creationId xmlns:a16="http://schemas.microsoft.com/office/drawing/2014/main" id="{8075A973-5D3A-8142-AD73-9F6AC6AFFEB4}"/>
              </a:ext>
            </a:extLst>
          </p:cNvPr>
          <p:cNvSpPr/>
          <p:nvPr/>
        </p:nvSpPr>
        <p:spPr>
          <a:xfrm rot="1345316">
            <a:off x="2736883" y="6023613"/>
            <a:ext cx="385617" cy="518476"/>
          </a:xfrm>
          <a:custGeom>
            <a:avLst/>
            <a:gdLst/>
            <a:ahLst/>
            <a:cxnLst/>
            <a:rect l="l" t="t" r="r" b="b"/>
            <a:pathLst>
              <a:path w="578425" h="777714">
                <a:moveTo>
                  <a:pt x="0" y="0"/>
                </a:moveTo>
                <a:lnTo>
                  <a:pt x="578424" y="0"/>
                </a:lnTo>
                <a:lnTo>
                  <a:pt x="578424" y="777714"/>
                </a:lnTo>
                <a:lnTo>
                  <a:pt x="0" y="7777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2400">
              <a:latin typeface="UTM Avo" panose="02040603050506020204" pitchFamily="18"/>
            </a:endParaRPr>
          </a:p>
        </p:txBody>
      </p:sp>
      <p:sp>
        <p:nvSpPr>
          <p:cNvPr id="10" name="Freeform 128">
            <a:extLst>
              <a:ext uri="{FF2B5EF4-FFF2-40B4-BE49-F238E27FC236}">
                <a16:creationId xmlns:a16="http://schemas.microsoft.com/office/drawing/2014/main" id="{C193BB5F-C3E5-E7F3-9E55-8B641A5952C8}"/>
              </a:ext>
            </a:extLst>
          </p:cNvPr>
          <p:cNvSpPr/>
          <p:nvPr/>
        </p:nvSpPr>
        <p:spPr>
          <a:xfrm rot="-787723" flipH="1" flipV="1">
            <a:off x="603000" y="5757771"/>
            <a:ext cx="251644" cy="338345"/>
          </a:xfrm>
          <a:custGeom>
            <a:avLst/>
            <a:gdLst/>
            <a:ahLst/>
            <a:cxnLst/>
            <a:rect l="l" t="t" r="r" b="b"/>
            <a:pathLst>
              <a:path w="377466" h="507518">
                <a:moveTo>
                  <a:pt x="377466" y="507517"/>
                </a:moveTo>
                <a:lnTo>
                  <a:pt x="0" y="507517"/>
                </a:lnTo>
                <a:lnTo>
                  <a:pt x="0" y="0"/>
                </a:lnTo>
                <a:lnTo>
                  <a:pt x="377466" y="0"/>
                </a:lnTo>
                <a:lnTo>
                  <a:pt x="377466" y="507517"/>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2400">
              <a:latin typeface="UTM Avo" panose="02040603050506020204" pitchFamily="18"/>
            </a:endParaRPr>
          </a:p>
        </p:txBody>
      </p:sp>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B4AD74-C785-8CC4-0E6C-4743C9A86911}"/>
              </a:ext>
            </a:extLst>
          </p:cNvPr>
          <p:cNvPicPr>
            <a:picLocks noChangeAspect="1"/>
          </p:cNvPicPr>
          <p:nvPr/>
        </p:nvPicPr>
        <p:blipFill>
          <a:blip r:embed="rId3">
            <a:extLst>
              <a:ext uri="{28A0092B-C50C-407E-A947-70E740481C1C}">
                <a14:useLocalDpi xmlns:a14="http://schemas.microsoft.com/office/drawing/2010/main" val="0"/>
              </a:ext>
            </a:extLst>
          </a:blip>
          <a:srcRect l="555" r="555"/>
          <a:stretch/>
        </p:blipFill>
        <p:spPr>
          <a:xfrm>
            <a:off x="348434" y="1602397"/>
            <a:ext cx="4786958" cy="3653205"/>
          </a:xfrm>
          <a:prstGeom prst="rect">
            <a:avLst/>
          </a:prstGeom>
        </p:spPr>
      </p:pic>
      <p:sp>
        <p:nvSpPr>
          <p:cNvPr id="12" name="Freeform 25">
            <a:extLst>
              <a:ext uri="{FF2B5EF4-FFF2-40B4-BE49-F238E27FC236}">
                <a16:creationId xmlns:a16="http://schemas.microsoft.com/office/drawing/2014/main" id="{A763C875-BCCD-3964-C37E-0BF208068A91}"/>
              </a:ext>
            </a:extLst>
          </p:cNvPr>
          <p:cNvSpPr/>
          <p:nvPr/>
        </p:nvSpPr>
        <p:spPr>
          <a:xfrm rot="3758172">
            <a:off x="-22560" y="5089670"/>
            <a:ext cx="807120" cy="391085"/>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latin typeface="UTM Avo" panose="02040603050506020204" pitchFamily="18"/>
            </a:endParaRPr>
          </a:p>
        </p:txBody>
      </p:sp>
      <p:sp>
        <p:nvSpPr>
          <p:cNvPr id="13" name="Rectangle: Rounded Corners 8">
            <a:extLst>
              <a:ext uri="{FF2B5EF4-FFF2-40B4-BE49-F238E27FC236}">
                <a16:creationId xmlns:a16="http://schemas.microsoft.com/office/drawing/2014/main" id="{618B4BCC-AF80-7CCE-80C1-5A95E25DA661}"/>
              </a:ext>
            </a:extLst>
          </p:cNvPr>
          <p:cNvSpPr/>
          <p:nvPr/>
        </p:nvSpPr>
        <p:spPr>
          <a:xfrm>
            <a:off x="655095" y="5427864"/>
            <a:ext cx="4310891" cy="965200"/>
          </a:xfrm>
          <a:custGeom>
            <a:avLst/>
            <a:gdLst>
              <a:gd name="connsiteX0" fmla="*/ 0 w 4310891"/>
              <a:gd name="connsiteY0" fmla="*/ 160870 h 965200"/>
              <a:gd name="connsiteX1" fmla="*/ 160870 w 4310891"/>
              <a:gd name="connsiteY1" fmla="*/ 0 h 965200"/>
              <a:gd name="connsiteX2" fmla="*/ 4150021 w 4310891"/>
              <a:gd name="connsiteY2" fmla="*/ 0 h 965200"/>
              <a:gd name="connsiteX3" fmla="*/ 4310891 w 4310891"/>
              <a:gd name="connsiteY3" fmla="*/ 160870 h 965200"/>
              <a:gd name="connsiteX4" fmla="*/ 4310891 w 4310891"/>
              <a:gd name="connsiteY4" fmla="*/ 804330 h 965200"/>
              <a:gd name="connsiteX5" fmla="*/ 4150021 w 4310891"/>
              <a:gd name="connsiteY5" fmla="*/ 965200 h 965200"/>
              <a:gd name="connsiteX6" fmla="*/ 160870 w 4310891"/>
              <a:gd name="connsiteY6" fmla="*/ 965200 h 965200"/>
              <a:gd name="connsiteX7" fmla="*/ 0 w 4310891"/>
              <a:gd name="connsiteY7" fmla="*/ 804330 h 965200"/>
              <a:gd name="connsiteX8" fmla="*/ 0 w 4310891"/>
              <a:gd name="connsiteY8" fmla="*/ 160870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891" h="965200" fill="none" extrusionOk="0">
                <a:moveTo>
                  <a:pt x="0" y="160870"/>
                </a:moveTo>
                <a:cubicBezTo>
                  <a:pt x="-5979" y="67567"/>
                  <a:pt x="84069" y="5623"/>
                  <a:pt x="160870" y="0"/>
                </a:cubicBezTo>
                <a:cubicBezTo>
                  <a:pt x="1283045" y="-58682"/>
                  <a:pt x="3265401" y="-96030"/>
                  <a:pt x="4150021" y="0"/>
                </a:cubicBezTo>
                <a:cubicBezTo>
                  <a:pt x="4230345" y="6784"/>
                  <a:pt x="4308636" y="68296"/>
                  <a:pt x="4310891" y="160870"/>
                </a:cubicBezTo>
                <a:cubicBezTo>
                  <a:pt x="4348388" y="258577"/>
                  <a:pt x="4335866" y="634410"/>
                  <a:pt x="4310891" y="804330"/>
                </a:cubicBezTo>
                <a:cubicBezTo>
                  <a:pt x="4306301" y="888447"/>
                  <a:pt x="4244695" y="966096"/>
                  <a:pt x="4150021" y="965200"/>
                </a:cubicBezTo>
                <a:cubicBezTo>
                  <a:pt x="2375103" y="902818"/>
                  <a:pt x="746540" y="936808"/>
                  <a:pt x="160870" y="965200"/>
                </a:cubicBezTo>
                <a:cubicBezTo>
                  <a:pt x="74226" y="961503"/>
                  <a:pt x="-1310" y="887485"/>
                  <a:pt x="0" y="804330"/>
                </a:cubicBezTo>
                <a:cubicBezTo>
                  <a:pt x="-54636" y="499169"/>
                  <a:pt x="57577" y="331611"/>
                  <a:pt x="0" y="160870"/>
                </a:cubicBezTo>
                <a:close/>
              </a:path>
              <a:path w="4310891" h="965200" stroke="0" extrusionOk="0">
                <a:moveTo>
                  <a:pt x="0" y="160870"/>
                </a:moveTo>
                <a:cubicBezTo>
                  <a:pt x="-4899" y="69058"/>
                  <a:pt x="74008" y="5010"/>
                  <a:pt x="160870" y="0"/>
                </a:cubicBezTo>
                <a:cubicBezTo>
                  <a:pt x="2051157" y="67999"/>
                  <a:pt x="2294563" y="523"/>
                  <a:pt x="4150021" y="0"/>
                </a:cubicBezTo>
                <a:cubicBezTo>
                  <a:pt x="4240725" y="1182"/>
                  <a:pt x="4322666" y="70212"/>
                  <a:pt x="4310891" y="160870"/>
                </a:cubicBezTo>
                <a:cubicBezTo>
                  <a:pt x="4355585" y="393162"/>
                  <a:pt x="4262169" y="515582"/>
                  <a:pt x="4310891" y="804330"/>
                </a:cubicBezTo>
                <a:cubicBezTo>
                  <a:pt x="4325181" y="899268"/>
                  <a:pt x="4238374" y="960695"/>
                  <a:pt x="4150021" y="965200"/>
                </a:cubicBezTo>
                <a:cubicBezTo>
                  <a:pt x="3323036" y="1033391"/>
                  <a:pt x="1686818" y="948066"/>
                  <a:pt x="160870" y="965200"/>
                </a:cubicBezTo>
                <a:cubicBezTo>
                  <a:pt x="68440" y="971041"/>
                  <a:pt x="-1746" y="908691"/>
                  <a:pt x="0" y="804330"/>
                </a:cubicBezTo>
                <a:cubicBezTo>
                  <a:pt x="43636" y="625157"/>
                  <a:pt x="51327" y="237605"/>
                  <a:pt x="0" y="160870"/>
                </a:cubicBezTo>
                <a:close/>
              </a:path>
            </a:pathLst>
          </a:custGeom>
          <a:solidFill>
            <a:schemeClr val="accent5">
              <a:lumMod val="20000"/>
              <a:lumOff val="80000"/>
            </a:schemeClr>
          </a:solidFill>
          <a:ln>
            <a:solidFill>
              <a:schemeClr val="accent5">
                <a:lumMod val="75000"/>
              </a:schemeClr>
            </a:solidFill>
            <a:extLst>
              <a:ext uri="{C807C97D-BFC1-408E-A445-0C87EB9F89A2}">
                <ask:lineSketchStyleProps xmlns:ask="http://schemas.microsoft.com/office/drawing/2018/sketchyshapes" sd="321403661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UTM Avo" panose="02040603050506020204" pitchFamily="18"/>
                <a:cs typeface="Arial" panose="020B0604020202020204" pitchFamily="34" charset="0"/>
              </a:rPr>
              <a:t>Đồng</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tình</a:t>
            </a:r>
            <a:r>
              <a:rPr lang="en-US" sz="2800" b="1" dirty="0">
                <a:solidFill>
                  <a:srgbClr val="C00000"/>
                </a:solidFill>
                <a:latin typeface="UTM Avo" panose="02040603050506020204" pitchFamily="18"/>
                <a:cs typeface="Arial" panose="020B0604020202020204" pitchFamily="34" charset="0"/>
              </a:rPr>
              <a:t> </a:t>
            </a:r>
          </a:p>
        </p:txBody>
      </p:sp>
      <p:grpSp>
        <p:nvGrpSpPr>
          <p:cNvPr id="14" name="Group 13">
            <a:extLst>
              <a:ext uri="{FF2B5EF4-FFF2-40B4-BE49-F238E27FC236}">
                <a16:creationId xmlns:a16="http://schemas.microsoft.com/office/drawing/2014/main" id="{9B44B282-A71E-733E-59A0-BAAAFF9C10BF}"/>
              </a:ext>
            </a:extLst>
          </p:cNvPr>
          <p:cNvGrpSpPr/>
          <p:nvPr/>
        </p:nvGrpSpPr>
        <p:grpSpPr>
          <a:xfrm>
            <a:off x="5858207" y="1611898"/>
            <a:ext cx="5915615" cy="4900615"/>
            <a:chOff x="8915400" y="2220318"/>
            <a:chExt cx="8873422" cy="7350922"/>
          </a:xfrm>
        </p:grpSpPr>
        <p:sp>
          <p:nvSpPr>
            <p:cNvPr id="15" name="Rectangle: Rounded Corners 6">
              <a:extLst>
                <a:ext uri="{FF2B5EF4-FFF2-40B4-BE49-F238E27FC236}">
                  <a16:creationId xmlns:a16="http://schemas.microsoft.com/office/drawing/2014/main" id="{AB9FA69D-B6C3-687A-A986-CD93C7D85F9E}"/>
                </a:ext>
              </a:extLst>
            </p:cNvPr>
            <p:cNvSpPr/>
            <p:nvPr/>
          </p:nvSpPr>
          <p:spPr>
            <a:xfrm>
              <a:off x="8915400" y="4825324"/>
              <a:ext cx="8686800" cy="4572000"/>
            </a:xfrm>
            <a:prstGeom prst="roundRect">
              <a:avLst/>
            </a:prstGeom>
            <a:solidFill>
              <a:srgbClr val="FFFCF3"/>
            </a:solidFill>
            <a:ln w="38100">
              <a:solidFill>
                <a:srgbClr val="EDE8B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6" name="Freeform 13">
              <a:extLst>
                <a:ext uri="{FF2B5EF4-FFF2-40B4-BE49-F238E27FC236}">
                  <a16:creationId xmlns:a16="http://schemas.microsoft.com/office/drawing/2014/main" id="{C433EA6D-B948-14FA-7692-1725027783BF}"/>
                </a:ext>
              </a:extLst>
            </p:cNvPr>
            <p:cNvSpPr/>
            <p:nvPr/>
          </p:nvSpPr>
          <p:spPr>
            <a:xfrm>
              <a:off x="8949206" y="2220318"/>
              <a:ext cx="1913591" cy="2932707"/>
            </a:xfrm>
            <a:custGeom>
              <a:avLst/>
              <a:gdLst/>
              <a:ahLst/>
              <a:cxnLst/>
              <a:rect l="l" t="t" r="r" b="b"/>
              <a:pathLst>
                <a:path w="1913591" h="2932707">
                  <a:moveTo>
                    <a:pt x="0" y="0"/>
                  </a:moveTo>
                  <a:lnTo>
                    <a:pt x="1913591" y="0"/>
                  </a:lnTo>
                  <a:lnTo>
                    <a:pt x="1913591" y="2932706"/>
                  </a:lnTo>
                  <a:lnTo>
                    <a:pt x="0" y="29327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a:endParaRPr>
            </a:p>
          </p:txBody>
        </p:sp>
        <p:sp>
          <p:nvSpPr>
            <p:cNvPr id="17" name="Freeform 4">
              <a:extLst>
                <a:ext uri="{FF2B5EF4-FFF2-40B4-BE49-F238E27FC236}">
                  <a16:creationId xmlns:a16="http://schemas.microsoft.com/office/drawing/2014/main" id="{D7FDD6C1-87CF-C1CF-3469-3EDE29ADF33D}"/>
                </a:ext>
              </a:extLst>
            </p:cNvPr>
            <p:cNvSpPr/>
            <p:nvPr/>
          </p:nvSpPr>
          <p:spPr>
            <a:xfrm rot="1345316">
              <a:off x="16910670" y="8628124"/>
              <a:ext cx="878152" cy="943116"/>
            </a:xfrm>
            <a:custGeom>
              <a:avLst/>
              <a:gdLst/>
              <a:ahLst/>
              <a:cxnLst/>
              <a:rect l="l" t="t" r="r" b="b"/>
              <a:pathLst>
                <a:path w="578425" h="777714">
                  <a:moveTo>
                    <a:pt x="0" y="0"/>
                  </a:moveTo>
                  <a:lnTo>
                    <a:pt x="578424" y="0"/>
                  </a:lnTo>
                  <a:lnTo>
                    <a:pt x="578424" y="777714"/>
                  </a:lnTo>
                  <a:lnTo>
                    <a:pt x="0" y="7777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latin typeface="UTM Avo" panose="02040603050506020204" pitchFamily="18"/>
              </a:endParaRPr>
            </a:p>
          </p:txBody>
        </p:sp>
        <p:sp>
          <p:nvSpPr>
            <p:cNvPr id="18" name="TextBox 17">
              <a:extLst>
                <a:ext uri="{FF2B5EF4-FFF2-40B4-BE49-F238E27FC236}">
                  <a16:creationId xmlns:a16="http://schemas.microsoft.com/office/drawing/2014/main" id="{A1018AC2-7BA6-90DF-5A5B-8F9E5C2C999C}"/>
                </a:ext>
              </a:extLst>
            </p:cNvPr>
            <p:cNvSpPr txBox="1"/>
            <p:nvPr/>
          </p:nvSpPr>
          <p:spPr>
            <a:xfrm>
              <a:off x="9600712" y="5437227"/>
              <a:ext cx="7577055" cy="3344761"/>
            </a:xfrm>
            <a:prstGeom prst="rect">
              <a:avLst/>
            </a:prstGeom>
            <a:noFill/>
          </p:spPr>
          <p:txBody>
            <a:bodyPr wrap="square">
              <a:spAutoFit/>
            </a:bodyPr>
            <a:lstStyle/>
            <a:p>
              <a:pPr algn="just">
                <a:lnSpc>
                  <a:spcPct val="150000"/>
                </a:lnSpc>
              </a:pPr>
              <a:r>
                <a:rPr lang="vi-VN" sz="2400" dirty="0">
                  <a:latin typeface="UTM Avo" panose="02040603050506020204" pitchFamily="18"/>
                </a:rPr>
                <a:t>Bạn nhỏ đã thể hiện sự quan tâm, biết ơn và động viên người lao động bằng lời nói “Chú vất vả quá!”.</a:t>
              </a:r>
              <a:endParaRPr lang="en-US" sz="2400" dirty="0">
                <a:latin typeface="UTM Avo" panose="02040603050506020204" pitchFamily="18"/>
              </a:endParaRPr>
            </a:p>
          </p:txBody>
        </p:sp>
      </p:grpSp>
      <p:sp>
        <p:nvSpPr>
          <p:cNvPr id="19" name="Freeform 6">
            <a:extLst>
              <a:ext uri="{FF2B5EF4-FFF2-40B4-BE49-F238E27FC236}">
                <a16:creationId xmlns:a16="http://schemas.microsoft.com/office/drawing/2014/main" id="{4FF40440-7E89-B709-51CD-8EC930BC2E00}"/>
              </a:ext>
            </a:extLst>
          </p:cNvPr>
          <p:cNvSpPr/>
          <p:nvPr/>
        </p:nvSpPr>
        <p:spPr>
          <a:xfrm>
            <a:off x="9341396" y="1526662"/>
            <a:ext cx="2502170" cy="2229842"/>
          </a:xfrm>
          <a:custGeom>
            <a:avLst/>
            <a:gdLst/>
            <a:ahLst/>
            <a:cxnLst/>
            <a:rect l="l" t="t" r="r" b="b"/>
            <a:pathLst>
              <a:path w="4617336" h="4114800">
                <a:moveTo>
                  <a:pt x="0" y="0"/>
                </a:moveTo>
                <a:lnTo>
                  <a:pt x="4617336" y="0"/>
                </a:lnTo>
                <a:lnTo>
                  <a:pt x="461733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800">
              <a:latin typeface="UTM Avo" panose="02040603050506020204" pitchFamily="18"/>
            </a:endParaRPr>
          </a:p>
        </p:txBody>
      </p:sp>
      <p:sp>
        <p:nvSpPr>
          <p:cNvPr id="20" name="Freeform 128">
            <a:extLst>
              <a:ext uri="{FF2B5EF4-FFF2-40B4-BE49-F238E27FC236}">
                <a16:creationId xmlns:a16="http://schemas.microsoft.com/office/drawing/2014/main" id="{93DB7090-8A48-88A5-2376-1C5828B2128A}"/>
              </a:ext>
            </a:extLst>
          </p:cNvPr>
          <p:cNvSpPr/>
          <p:nvPr/>
        </p:nvSpPr>
        <p:spPr>
          <a:xfrm rot="-787723" flipH="1" flipV="1">
            <a:off x="8196843" y="2420295"/>
            <a:ext cx="251644" cy="338345"/>
          </a:xfrm>
          <a:custGeom>
            <a:avLst/>
            <a:gdLst/>
            <a:ahLst/>
            <a:cxnLst/>
            <a:rect l="l" t="t" r="r" b="b"/>
            <a:pathLst>
              <a:path w="377466" h="507518">
                <a:moveTo>
                  <a:pt x="377466" y="507517"/>
                </a:moveTo>
                <a:lnTo>
                  <a:pt x="0" y="507517"/>
                </a:lnTo>
                <a:lnTo>
                  <a:pt x="0" y="0"/>
                </a:lnTo>
                <a:lnTo>
                  <a:pt x="377466" y="0"/>
                </a:lnTo>
                <a:lnTo>
                  <a:pt x="377466" y="507517"/>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latin typeface="UTM Avo" panose="02040603050506020204" pitchFamily="18"/>
            </a:endParaRPr>
          </a:p>
        </p:txBody>
      </p:sp>
    </p:spTree>
    <p:extLst>
      <p:ext uri="{BB962C8B-B14F-4D97-AF65-F5344CB8AC3E}">
        <p14:creationId xmlns:p14="http://schemas.microsoft.com/office/powerpoint/2010/main" val="336724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A3317AF-45AE-9238-F71F-577B1B55547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25">
            <a:extLst>
              <a:ext uri="{FF2B5EF4-FFF2-40B4-BE49-F238E27FC236}">
                <a16:creationId xmlns:a16="http://schemas.microsoft.com/office/drawing/2014/main" id="{A763C875-BCCD-3964-C37E-0BF208068A91}"/>
              </a:ext>
            </a:extLst>
          </p:cNvPr>
          <p:cNvSpPr/>
          <p:nvPr/>
        </p:nvSpPr>
        <p:spPr>
          <a:xfrm rot="3758172">
            <a:off x="-22560" y="5089670"/>
            <a:ext cx="807120" cy="391085"/>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latin typeface="UTM Avo" panose="02040603050506020204" pitchFamily="18"/>
            </a:endParaRPr>
          </a:p>
        </p:txBody>
      </p:sp>
      <p:sp>
        <p:nvSpPr>
          <p:cNvPr id="13" name="Rectangle: Rounded Corners 8">
            <a:extLst>
              <a:ext uri="{FF2B5EF4-FFF2-40B4-BE49-F238E27FC236}">
                <a16:creationId xmlns:a16="http://schemas.microsoft.com/office/drawing/2014/main" id="{618B4BCC-AF80-7CCE-80C1-5A95E25DA661}"/>
              </a:ext>
            </a:extLst>
          </p:cNvPr>
          <p:cNvSpPr/>
          <p:nvPr/>
        </p:nvSpPr>
        <p:spPr>
          <a:xfrm>
            <a:off x="655095" y="5427864"/>
            <a:ext cx="4310891" cy="965200"/>
          </a:xfrm>
          <a:custGeom>
            <a:avLst/>
            <a:gdLst>
              <a:gd name="connsiteX0" fmla="*/ 0 w 4310891"/>
              <a:gd name="connsiteY0" fmla="*/ 160870 h 965200"/>
              <a:gd name="connsiteX1" fmla="*/ 160870 w 4310891"/>
              <a:gd name="connsiteY1" fmla="*/ 0 h 965200"/>
              <a:gd name="connsiteX2" fmla="*/ 4150021 w 4310891"/>
              <a:gd name="connsiteY2" fmla="*/ 0 h 965200"/>
              <a:gd name="connsiteX3" fmla="*/ 4310891 w 4310891"/>
              <a:gd name="connsiteY3" fmla="*/ 160870 h 965200"/>
              <a:gd name="connsiteX4" fmla="*/ 4310891 w 4310891"/>
              <a:gd name="connsiteY4" fmla="*/ 804330 h 965200"/>
              <a:gd name="connsiteX5" fmla="*/ 4150021 w 4310891"/>
              <a:gd name="connsiteY5" fmla="*/ 965200 h 965200"/>
              <a:gd name="connsiteX6" fmla="*/ 160870 w 4310891"/>
              <a:gd name="connsiteY6" fmla="*/ 965200 h 965200"/>
              <a:gd name="connsiteX7" fmla="*/ 0 w 4310891"/>
              <a:gd name="connsiteY7" fmla="*/ 804330 h 965200"/>
              <a:gd name="connsiteX8" fmla="*/ 0 w 4310891"/>
              <a:gd name="connsiteY8" fmla="*/ 160870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891" h="965200" fill="none" extrusionOk="0">
                <a:moveTo>
                  <a:pt x="0" y="160870"/>
                </a:moveTo>
                <a:cubicBezTo>
                  <a:pt x="-5979" y="67567"/>
                  <a:pt x="84069" y="5623"/>
                  <a:pt x="160870" y="0"/>
                </a:cubicBezTo>
                <a:cubicBezTo>
                  <a:pt x="1283045" y="-58682"/>
                  <a:pt x="3265401" y="-96030"/>
                  <a:pt x="4150021" y="0"/>
                </a:cubicBezTo>
                <a:cubicBezTo>
                  <a:pt x="4230345" y="6784"/>
                  <a:pt x="4308636" y="68296"/>
                  <a:pt x="4310891" y="160870"/>
                </a:cubicBezTo>
                <a:cubicBezTo>
                  <a:pt x="4348388" y="258577"/>
                  <a:pt x="4335866" y="634410"/>
                  <a:pt x="4310891" y="804330"/>
                </a:cubicBezTo>
                <a:cubicBezTo>
                  <a:pt x="4306301" y="888447"/>
                  <a:pt x="4244695" y="966096"/>
                  <a:pt x="4150021" y="965200"/>
                </a:cubicBezTo>
                <a:cubicBezTo>
                  <a:pt x="2375103" y="902818"/>
                  <a:pt x="746540" y="936808"/>
                  <a:pt x="160870" y="965200"/>
                </a:cubicBezTo>
                <a:cubicBezTo>
                  <a:pt x="74226" y="961503"/>
                  <a:pt x="-1310" y="887485"/>
                  <a:pt x="0" y="804330"/>
                </a:cubicBezTo>
                <a:cubicBezTo>
                  <a:pt x="-54636" y="499169"/>
                  <a:pt x="57577" y="331611"/>
                  <a:pt x="0" y="160870"/>
                </a:cubicBezTo>
                <a:close/>
              </a:path>
              <a:path w="4310891" h="965200" stroke="0" extrusionOk="0">
                <a:moveTo>
                  <a:pt x="0" y="160870"/>
                </a:moveTo>
                <a:cubicBezTo>
                  <a:pt x="-4899" y="69058"/>
                  <a:pt x="74008" y="5010"/>
                  <a:pt x="160870" y="0"/>
                </a:cubicBezTo>
                <a:cubicBezTo>
                  <a:pt x="2051157" y="67999"/>
                  <a:pt x="2294563" y="523"/>
                  <a:pt x="4150021" y="0"/>
                </a:cubicBezTo>
                <a:cubicBezTo>
                  <a:pt x="4240725" y="1182"/>
                  <a:pt x="4322666" y="70212"/>
                  <a:pt x="4310891" y="160870"/>
                </a:cubicBezTo>
                <a:cubicBezTo>
                  <a:pt x="4355585" y="393162"/>
                  <a:pt x="4262169" y="515582"/>
                  <a:pt x="4310891" y="804330"/>
                </a:cubicBezTo>
                <a:cubicBezTo>
                  <a:pt x="4325181" y="899268"/>
                  <a:pt x="4238374" y="960695"/>
                  <a:pt x="4150021" y="965200"/>
                </a:cubicBezTo>
                <a:cubicBezTo>
                  <a:pt x="3323036" y="1033391"/>
                  <a:pt x="1686818" y="948066"/>
                  <a:pt x="160870" y="965200"/>
                </a:cubicBezTo>
                <a:cubicBezTo>
                  <a:pt x="68440" y="971041"/>
                  <a:pt x="-1746" y="908691"/>
                  <a:pt x="0" y="804330"/>
                </a:cubicBezTo>
                <a:cubicBezTo>
                  <a:pt x="43636" y="625157"/>
                  <a:pt x="51327" y="237605"/>
                  <a:pt x="0" y="160870"/>
                </a:cubicBezTo>
                <a:close/>
              </a:path>
            </a:pathLst>
          </a:custGeom>
          <a:solidFill>
            <a:schemeClr val="accent5">
              <a:lumMod val="20000"/>
              <a:lumOff val="80000"/>
            </a:schemeClr>
          </a:solidFill>
          <a:ln>
            <a:solidFill>
              <a:schemeClr val="accent5">
                <a:lumMod val="75000"/>
              </a:schemeClr>
            </a:solidFill>
            <a:extLst>
              <a:ext uri="{C807C97D-BFC1-408E-A445-0C87EB9F89A2}">
                <ask:lineSketchStyleProps xmlns:ask="http://schemas.microsoft.com/office/drawing/2018/sketchyshapes" sd="321403661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UTM Avo" panose="02040603050506020204" pitchFamily="18"/>
                <a:cs typeface="Arial" panose="020B0604020202020204" pitchFamily="34" charset="0"/>
              </a:rPr>
              <a:t>Đồng</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tình</a:t>
            </a:r>
            <a:r>
              <a:rPr lang="en-US" sz="2800" b="1" dirty="0">
                <a:solidFill>
                  <a:srgbClr val="C00000"/>
                </a:solidFill>
                <a:latin typeface="UTM Avo" panose="02040603050506020204" pitchFamily="18"/>
                <a:cs typeface="Arial" panose="020B0604020202020204" pitchFamily="34" charset="0"/>
              </a:rPr>
              <a:t> </a:t>
            </a:r>
          </a:p>
        </p:txBody>
      </p:sp>
      <p:grpSp>
        <p:nvGrpSpPr>
          <p:cNvPr id="14" name="Group 13">
            <a:extLst>
              <a:ext uri="{FF2B5EF4-FFF2-40B4-BE49-F238E27FC236}">
                <a16:creationId xmlns:a16="http://schemas.microsoft.com/office/drawing/2014/main" id="{9B44B282-A71E-733E-59A0-BAAAFF9C10BF}"/>
              </a:ext>
            </a:extLst>
          </p:cNvPr>
          <p:cNvGrpSpPr/>
          <p:nvPr/>
        </p:nvGrpSpPr>
        <p:grpSpPr>
          <a:xfrm>
            <a:off x="5858207" y="1611898"/>
            <a:ext cx="5915615" cy="4900615"/>
            <a:chOff x="8915400" y="2220318"/>
            <a:chExt cx="8873422" cy="7350922"/>
          </a:xfrm>
        </p:grpSpPr>
        <p:sp>
          <p:nvSpPr>
            <p:cNvPr id="15" name="Rectangle: Rounded Corners 6">
              <a:extLst>
                <a:ext uri="{FF2B5EF4-FFF2-40B4-BE49-F238E27FC236}">
                  <a16:creationId xmlns:a16="http://schemas.microsoft.com/office/drawing/2014/main" id="{AB9FA69D-B6C3-687A-A986-CD93C7D85F9E}"/>
                </a:ext>
              </a:extLst>
            </p:cNvPr>
            <p:cNvSpPr/>
            <p:nvPr/>
          </p:nvSpPr>
          <p:spPr>
            <a:xfrm>
              <a:off x="8915400" y="4825324"/>
              <a:ext cx="8686800" cy="4572000"/>
            </a:xfrm>
            <a:prstGeom prst="roundRect">
              <a:avLst/>
            </a:prstGeom>
            <a:solidFill>
              <a:srgbClr val="FFFCF3"/>
            </a:solidFill>
            <a:ln w="38100">
              <a:solidFill>
                <a:srgbClr val="EDE8B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6" name="Freeform 13">
              <a:extLst>
                <a:ext uri="{FF2B5EF4-FFF2-40B4-BE49-F238E27FC236}">
                  <a16:creationId xmlns:a16="http://schemas.microsoft.com/office/drawing/2014/main" id="{C433EA6D-B948-14FA-7692-1725027783BF}"/>
                </a:ext>
              </a:extLst>
            </p:cNvPr>
            <p:cNvSpPr/>
            <p:nvPr/>
          </p:nvSpPr>
          <p:spPr>
            <a:xfrm>
              <a:off x="8949206" y="2220318"/>
              <a:ext cx="1913591" cy="2932707"/>
            </a:xfrm>
            <a:custGeom>
              <a:avLst/>
              <a:gdLst/>
              <a:ahLst/>
              <a:cxnLst/>
              <a:rect l="l" t="t" r="r" b="b"/>
              <a:pathLst>
                <a:path w="1913591" h="2932707">
                  <a:moveTo>
                    <a:pt x="0" y="0"/>
                  </a:moveTo>
                  <a:lnTo>
                    <a:pt x="1913591" y="0"/>
                  </a:lnTo>
                  <a:lnTo>
                    <a:pt x="1913591" y="2932706"/>
                  </a:lnTo>
                  <a:lnTo>
                    <a:pt x="0" y="2932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17" name="Freeform 4">
              <a:extLst>
                <a:ext uri="{FF2B5EF4-FFF2-40B4-BE49-F238E27FC236}">
                  <a16:creationId xmlns:a16="http://schemas.microsoft.com/office/drawing/2014/main" id="{D7FDD6C1-87CF-C1CF-3469-3EDE29ADF33D}"/>
                </a:ext>
              </a:extLst>
            </p:cNvPr>
            <p:cNvSpPr/>
            <p:nvPr/>
          </p:nvSpPr>
          <p:spPr>
            <a:xfrm rot="1345316">
              <a:off x="16910670" y="8628124"/>
              <a:ext cx="878152" cy="943116"/>
            </a:xfrm>
            <a:custGeom>
              <a:avLst/>
              <a:gdLst/>
              <a:ahLst/>
              <a:cxnLst/>
              <a:rect l="l" t="t" r="r" b="b"/>
              <a:pathLst>
                <a:path w="578425" h="777714">
                  <a:moveTo>
                    <a:pt x="0" y="0"/>
                  </a:moveTo>
                  <a:lnTo>
                    <a:pt x="578424" y="0"/>
                  </a:lnTo>
                  <a:lnTo>
                    <a:pt x="578424" y="777714"/>
                  </a:lnTo>
                  <a:lnTo>
                    <a:pt x="0" y="7777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sp>
          <p:nvSpPr>
            <p:cNvPr id="18" name="TextBox 17">
              <a:extLst>
                <a:ext uri="{FF2B5EF4-FFF2-40B4-BE49-F238E27FC236}">
                  <a16:creationId xmlns:a16="http://schemas.microsoft.com/office/drawing/2014/main" id="{A1018AC2-7BA6-90DF-5A5B-8F9E5C2C999C}"/>
                </a:ext>
              </a:extLst>
            </p:cNvPr>
            <p:cNvSpPr txBox="1"/>
            <p:nvPr/>
          </p:nvSpPr>
          <p:spPr>
            <a:xfrm>
              <a:off x="9600712" y="5437227"/>
              <a:ext cx="7577055" cy="3344761"/>
            </a:xfrm>
            <a:prstGeom prst="rect">
              <a:avLst/>
            </a:prstGeom>
            <a:noFill/>
          </p:spPr>
          <p:txBody>
            <a:bodyPr wrap="square">
              <a:spAutoFit/>
            </a:bodyPr>
            <a:lstStyle/>
            <a:p>
              <a:pPr algn="just">
                <a:lnSpc>
                  <a:spcPct val="150000"/>
                </a:lnSpc>
              </a:pPr>
              <a:r>
                <a:rPr lang="vi-VN" sz="2400" dirty="0">
                  <a:latin typeface="UTM Avo" panose="02040603050506020204" pitchFamily="18"/>
                </a:rPr>
                <a:t>Bạn học sinh đã thể hiện sự biết phấn đấu, cố gắng học theo những tấm gương của người lao động quanh em.</a:t>
              </a:r>
              <a:endParaRPr lang="en-US" sz="2400" dirty="0">
                <a:latin typeface="UTM Avo" panose="02040603050506020204" pitchFamily="18"/>
              </a:endParaRPr>
            </a:p>
          </p:txBody>
        </p:sp>
      </p:grpSp>
      <p:sp>
        <p:nvSpPr>
          <p:cNvPr id="19" name="Freeform 6">
            <a:extLst>
              <a:ext uri="{FF2B5EF4-FFF2-40B4-BE49-F238E27FC236}">
                <a16:creationId xmlns:a16="http://schemas.microsoft.com/office/drawing/2014/main" id="{4FF40440-7E89-B709-51CD-8EC930BC2E00}"/>
              </a:ext>
            </a:extLst>
          </p:cNvPr>
          <p:cNvSpPr/>
          <p:nvPr/>
        </p:nvSpPr>
        <p:spPr>
          <a:xfrm>
            <a:off x="9341396" y="1526662"/>
            <a:ext cx="2502170" cy="2229842"/>
          </a:xfrm>
          <a:custGeom>
            <a:avLst/>
            <a:gdLst/>
            <a:ahLst/>
            <a:cxnLst/>
            <a:rect l="l" t="t" r="r" b="b"/>
            <a:pathLst>
              <a:path w="4617336" h="4114800">
                <a:moveTo>
                  <a:pt x="0" y="0"/>
                </a:moveTo>
                <a:lnTo>
                  <a:pt x="4617336" y="0"/>
                </a:lnTo>
                <a:lnTo>
                  <a:pt x="461733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latin typeface="UTM Avo" panose="02040603050506020204" pitchFamily="18"/>
            </a:endParaRPr>
          </a:p>
        </p:txBody>
      </p:sp>
      <p:sp>
        <p:nvSpPr>
          <p:cNvPr id="20" name="Freeform 128">
            <a:extLst>
              <a:ext uri="{FF2B5EF4-FFF2-40B4-BE49-F238E27FC236}">
                <a16:creationId xmlns:a16="http://schemas.microsoft.com/office/drawing/2014/main" id="{93DB7090-8A48-88A5-2376-1C5828B2128A}"/>
              </a:ext>
            </a:extLst>
          </p:cNvPr>
          <p:cNvSpPr/>
          <p:nvPr/>
        </p:nvSpPr>
        <p:spPr>
          <a:xfrm rot="-787723" flipH="1" flipV="1">
            <a:off x="8196843" y="2420295"/>
            <a:ext cx="251644" cy="338345"/>
          </a:xfrm>
          <a:custGeom>
            <a:avLst/>
            <a:gdLst/>
            <a:ahLst/>
            <a:cxnLst/>
            <a:rect l="l" t="t" r="r" b="b"/>
            <a:pathLst>
              <a:path w="377466" h="507518">
                <a:moveTo>
                  <a:pt x="377466" y="507517"/>
                </a:moveTo>
                <a:lnTo>
                  <a:pt x="0" y="507517"/>
                </a:lnTo>
                <a:lnTo>
                  <a:pt x="0" y="0"/>
                </a:lnTo>
                <a:lnTo>
                  <a:pt x="377466" y="0"/>
                </a:lnTo>
                <a:lnTo>
                  <a:pt x="377466" y="50751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pic>
        <p:nvPicPr>
          <p:cNvPr id="2" name="Picture 1">
            <a:extLst>
              <a:ext uri="{FF2B5EF4-FFF2-40B4-BE49-F238E27FC236}">
                <a16:creationId xmlns:a16="http://schemas.microsoft.com/office/drawing/2014/main" id="{513D2DBE-B1A6-B1AE-0F75-596722DDEBF4}"/>
              </a:ext>
            </a:extLst>
          </p:cNvPr>
          <p:cNvPicPr>
            <a:picLocks noChangeAspect="1"/>
          </p:cNvPicPr>
          <p:nvPr/>
        </p:nvPicPr>
        <p:blipFill>
          <a:blip r:embed="rId11">
            <a:extLst>
              <a:ext uri="{28A0092B-C50C-407E-A947-70E740481C1C}">
                <a14:useLocalDpi xmlns:a14="http://schemas.microsoft.com/office/drawing/2010/main" val="0"/>
              </a:ext>
            </a:extLst>
          </a:blip>
          <a:srcRect l="395" r="395"/>
          <a:stretch/>
        </p:blipFill>
        <p:spPr>
          <a:xfrm>
            <a:off x="453581" y="1648600"/>
            <a:ext cx="4568120" cy="3560799"/>
          </a:xfrm>
          <a:prstGeom prst="rect">
            <a:avLst/>
          </a:prstGeom>
        </p:spPr>
      </p:pic>
    </p:spTree>
    <p:extLst>
      <p:ext uri="{BB962C8B-B14F-4D97-AF65-F5344CB8AC3E}">
        <p14:creationId xmlns:p14="http://schemas.microsoft.com/office/powerpoint/2010/main" val="254384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25">
            <a:extLst>
              <a:ext uri="{FF2B5EF4-FFF2-40B4-BE49-F238E27FC236}">
                <a16:creationId xmlns:a16="http://schemas.microsoft.com/office/drawing/2014/main" id="{A763C875-BCCD-3964-C37E-0BF208068A91}"/>
              </a:ext>
            </a:extLst>
          </p:cNvPr>
          <p:cNvSpPr/>
          <p:nvPr/>
        </p:nvSpPr>
        <p:spPr>
          <a:xfrm rot="4239184">
            <a:off x="-22560" y="5025875"/>
            <a:ext cx="807120" cy="391085"/>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latin typeface="UTM Avo" panose="02040603050506020204" pitchFamily="18"/>
            </a:endParaRPr>
          </a:p>
        </p:txBody>
      </p:sp>
      <p:sp>
        <p:nvSpPr>
          <p:cNvPr id="13" name="Rectangle: Rounded Corners 8">
            <a:extLst>
              <a:ext uri="{FF2B5EF4-FFF2-40B4-BE49-F238E27FC236}">
                <a16:creationId xmlns:a16="http://schemas.microsoft.com/office/drawing/2014/main" id="{618B4BCC-AF80-7CCE-80C1-5A95E25DA661}"/>
              </a:ext>
            </a:extLst>
          </p:cNvPr>
          <p:cNvSpPr/>
          <p:nvPr/>
        </p:nvSpPr>
        <p:spPr>
          <a:xfrm>
            <a:off x="655095" y="5427864"/>
            <a:ext cx="4310891" cy="965200"/>
          </a:xfrm>
          <a:custGeom>
            <a:avLst/>
            <a:gdLst>
              <a:gd name="connsiteX0" fmla="*/ 0 w 4310891"/>
              <a:gd name="connsiteY0" fmla="*/ 160870 h 965200"/>
              <a:gd name="connsiteX1" fmla="*/ 160870 w 4310891"/>
              <a:gd name="connsiteY1" fmla="*/ 0 h 965200"/>
              <a:gd name="connsiteX2" fmla="*/ 4150021 w 4310891"/>
              <a:gd name="connsiteY2" fmla="*/ 0 h 965200"/>
              <a:gd name="connsiteX3" fmla="*/ 4310891 w 4310891"/>
              <a:gd name="connsiteY3" fmla="*/ 160870 h 965200"/>
              <a:gd name="connsiteX4" fmla="*/ 4310891 w 4310891"/>
              <a:gd name="connsiteY4" fmla="*/ 804330 h 965200"/>
              <a:gd name="connsiteX5" fmla="*/ 4150021 w 4310891"/>
              <a:gd name="connsiteY5" fmla="*/ 965200 h 965200"/>
              <a:gd name="connsiteX6" fmla="*/ 160870 w 4310891"/>
              <a:gd name="connsiteY6" fmla="*/ 965200 h 965200"/>
              <a:gd name="connsiteX7" fmla="*/ 0 w 4310891"/>
              <a:gd name="connsiteY7" fmla="*/ 804330 h 965200"/>
              <a:gd name="connsiteX8" fmla="*/ 0 w 4310891"/>
              <a:gd name="connsiteY8" fmla="*/ 160870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891" h="965200" fill="none" extrusionOk="0">
                <a:moveTo>
                  <a:pt x="0" y="160870"/>
                </a:moveTo>
                <a:cubicBezTo>
                  <a:pt x="-5979" y="67567"/>
                  <a:pt x="84069" y="5623"/>
                  <a:pt x="160870" y="0"/>
                </a:cubicBezTo>
                <a:cubicBezTo>
                  <a:pt x="1283045" y="-58682"/>
                  <a:pt x="3265401" y="-96030"/>
                  <a:pt x="4150021" y="0"/>
                </a:cubicBezTo>
                <a:cubicBezTo>
                  <a:pt x="4230345" y="6784"/>
                  <a:pt x="4308636" y="68296"/>
                  <a:pt x="4310891" y="160870"/>
                </a:cubicBezTo>
                <a:cubicBezTo>
                  <a:pt x="4348388" y="258577"/>
                  <a:pt x="4335866" y="634410"/>
                  <a:pt x="4310891" y="804330"/>
                </a:cubicBezTo>
                <a:cubicBezTo>
                  <a:pt x="4306301" y="888447"/>
                  <a:pt x="4244695" y="966096"/>
                  <a:pt x="4150021" y="965200"/>
                </a:cubicBezTo>
                <a:cubicBezTo>
                  <a:pt x="2375103" y="902818"/>
                  <a:pt x="746540" y="936808"/>
                  <a:pt x="160870" y="965200"/>
                </a:cubicBezTo>
                <a:cubicBezTo>
                  <a:pt x="74226" y="961503"/>
                  <a:pt x="-1310" y="887485"/>
                  <a:pt x="0" y="804330"/>
                </a:cubicBezTo>
                <a:cubicBezTo>
                  <a:pt x="-54636" y="499169"/>
                  <a:pt x="57577" y="331611"/>
                  <a:pt x="0" y="160870"/>
                </a:cubicBezTo>
                <a:close/>
              </a:path>
              <a:path w="4310891" h="965200" stroke="0" extrusionOk="0">
                <a:moveTo>
                  <a:pt x="0" y="160870"/>
                </a:moveTo>
                <a:cubicBezTo>
                  <a:pt x="-4899" y="69058"/>
                  <a:pt x="74008" y="5010"/>
                  <a:pt x="160870" y="0"/>
                </a:cubicBezTo>
                <a:cubicBezTo>
                  <a:pt x="2051157" y="67999"/>
                  <a:pt x="2294563" y="523"/>
                  <a:pt x="4150021" y="0"/>
                </a:cubicBezTo>
                <a:cubicBezTo>
                  <a:pt x="4240725" y="1182"/>
                  <a:pt x="4322666" y="70212"/>
                  <a:pt x="4310891" y="160870"/>
                </a:cubicBezTo>
                <a:cubicBezTo>
                  <a:pt x="4355585" y="393162"/>
                  <a:pt x="4262169" y="515582"/>
                  <a:pt x="4310891" y="804330"/>
                </a:cubicBezTo>
                <a:cubicBezTo>
                  <a:pt x="4325181" y="899268"/>
                  <a:pt x="4238374" y="960695"/>
                  <a:pt x="4150021" y="965200"/>
                </a:cubicBezTo>
                <a:cubicBezTo>
                  <a:pt x="3323036" y="1033391"/>
                  <a:pt x="1686818" y="948066"/>
                  <a:pt x="160870" y="965200"/>
                </a:cubicBezTo>
                <a:cubicBezTo>
                  <a:pt x="68440" y="971041"/>
                  <a:pt x="-1746" y="908691"/>
                  <a:pt x="0" y="804330"/>
                </a:cubicBezTo>
                <a:cubicBezTo>
                  <a:pt x="43636" y="625157"/>
                  <a:pt x="51327" y="237605"/>
                  <a:pt x="0" y="160870"/>
                </a:cubicBezTo>
                <a:close/>
              </a:path>
            </a:pathLst>
          </a:custGeom>
          <a:solidFill>
            <a:schemeClr val="accent5">
              <a:lumMod val="20000"/>
              <a:lumOff val="80000"/>
            </a:schemeClr>
          </a:solidFill>
          <a:ln>
            <a:solidFill>
              <a:schemeClr val="accent5">
                <a:lumMod val="75000"/>
              </a:schemeClr>
            </a:solidFill>
            <a:extLst>
              <a:ext uri="{C807C97D-BFC1-408E-A445-0C87EB9F89A2}">
                <ask:lineSketchStyleProps xmlns:ask="http://schemas.microsoft.com/office/drawing/2018/sketchyshapes" sd="321403661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UTM Avo" panose="02040603050506020204" pitchFamily="18"/>
                <a:cs typeface="Arial" panose="020B0604020202020204" pitchFamily="34" charset="0"/>
              </a:rPr>
              <a:t>Đồng</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tình</a:t>
            </a:r>
            <a:r>
              <a:rPr lang="en-US" sz="2800" b="1" dirty="0">
                <a:solidFill>
                  <a:srgbClr val="C00000"/>
                </a:solidFill>
                <a:latin typeface="UTM Avo" panose="02040603050506020204" pitchFamily="18"/>
                <a:cs typeface="Arial" panose="020B0604020202020204" pitchFamily="34" charset="0"/>
              </a:rPr>
              <a:t> </a:t>
            </a:r>
          </a:p>
        </p:txBody>
      </p:sp>
      <p:grpSp>
        <p:nvGrpSpPr>
          <p:cNvPr id="14" name="Group 13">
            <a:extLst>
              <a:ext uri="{FF2B5EF4-FFF2-40B4-BE49-F238E27FC236}">
                <a16:creationId xmlns:a16="http://schemas.microsoft.com/office/drawing/2014/main" id="{9B44B282-A71E-733E-59A0-BAAAFF9C10BF}"/>
              </a:ext>
            </a:extLst>
          </p:cNvPr>
          <p:cNvGrpSpPr/>
          <p:nvPr/>
        </p:nvGrpSpPr>
        <p:grpSpPr>
          <a:xfrm>
            <a:off x="5858207" y="1611898"/>
            <a:ext cx="5915615" cy="4900615"/>
            <a:chOff x="8915400" y="2220318"/>
            <a:chExt cx="8873422" cy="7350922"/>
          </a:xfrm>
        </p:grpSpPr>
        <p:sp>
          <p:nvSpPr>
            <p:cNvPr id="15" name="Rectangle: Rounded Corners 6">
              <a:extLst>
                <a:ext uri="{FF2B5EF4-FFF2-40B4-BE49-F238E27FC236}">
                  <a16:creationId xmlns:a16="http://schemas.microsoft.com/office/drawing/2014/main" id="{AB9FA69D-B6C3-687A-A986-CD93C7D85F9E}"/>
                </a:ext>
              </a:extLst>
            </p:cNvPr>
            <p:cNvSpPr/>
            <p:nvPr/>
          </p:nvSpPr>
          <p:spPr>
            <a:xfrm>
              <a:off x="8915400" y="4825324"/>
              <a:ext cx="8686800" cy="4572000"/>
            </a:xfrm>
            <a:prstGeom prst="roundRect">
              <a:avLst/>
            </a:prstGeom>
            <a:solidFill>
              <a:srgbClr val="FFFCF3"/>
            </a:solidFill>
            <a:ln w="38100">
              <a:solidFill>
                <a:srgbClr val="EDE8B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6" name="Freeform 13">
              <a:extLst>
                <a:ext uri="{FF2B5EF4-FFF2-40B4-BE49-F238E27FC236}">
                  <a16:creationId xmlns:a16="http://schemas.microsoft.com/office/drawing/2014/main" id="{C433EA6D-B948-14FA-7692-1725027783BF}"/>
                </a:ext>
              </a:extLst>
            </p:cNvPr>
            <p:cNvSpPr/>
            <p:nvPr/>
          </p:nvSpPr>
          <p:spPr>
            <a:xfrm>
              <a:off x="8949206" y="2220318"/>
              <a:ext cx="1913591" cy="2932707"/>
            </a:xfrm>
            <a:custGeom>
              <a:avLst/>
              <a:gdLst/>
              <a:ahLst/>
              <a:cxnLst/>
              <a:rect l="l" t="t" r="r" b="b"/>
              <a:pathLst>
                <a:path w="1913591" h="2932707">
                  <a:moveTo>
                    <a:pt x="0" y="0"/>
                  </a:moveTo>
                  <a:lnTo>
                    <a:pt x="1913591" y="0"/>
                  </a:lnTo>
                  <a:lnTo>
                    <a:pt x="1913591" y="2932706"/>
                  </a:lnTo>
                  <a:lnTo>
                    <a:pt x="0" y="2932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17" name="Freeform 4">
              <a:extLst>
                <a:ext uri="{FF2B5EF4-FFF2-40B4-BE49-F238E27FC236}">
                  <a16:creationId xmlns:a16="http://schemas.microsoft.com/office/drawing/2014/main" id="{D7FDD6C1-87CF-C1CF-3469-3EDE29ADF33D}"/>
                </a:ext>
              </a:extLst>
            </p:cNvPr>
            <p:cNvSpPr/>
            <p:nvPr/>
          </p:nvSpPr>
          <p:spPr>
            <a:xfrm rot="1345316">
              <a:off x="16910670" y="8628124"/>
              <a:ext cx="878152" cy="943116"/>
            </a:xfrm>
            <a:custGeom>
              <a:avLst/>
              <a:gdLst/>
              <a:ahLst/>
              <a:cxnLst/>
              <a:rect l="l" t="t" r="r" b="b"/>
              <a:pathLst>
                <a:path w="578425" h="777714">
                  <a:moveTo>
                    <a:pt x="0" y="0"/>
                  </a:moveTo>
                  <a:lnTo>
                    <a:pt x="578424" y="0"/>
                  </a:lnTo>
                  <a:lnTo>
                    <a:pt x="578424" y="777714"/>
                  </a:lnTo>
                  <a:lnTo>
                    <a:pt x="0" y="7777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sp>
          <p:nvSpPr>
            <p:cNvPr id="18" name="TextBox 17">
              <a:extLst>
                <a:ext uri="{FF2B5EF4-FFF2-40B4-BE49-F238E27FC236}">
                  <a16:creationId xmlns:a16="http://schemas.microsoft.com/office/drawing/2014/main" id="{A1018AC2-7BA6-90DF-5A5B-8F9E5C2C999C}"/>
                </a:ext>
              </a:extLst>
            </p:cNvPr>
            <p:cNvSpPr txBox="1"/>
            <p:nvPr/>
          </p:nvSpPr>
          <p:spPr>
            <a:xfrm>
              <a:off x="9335884" y="5437227"/>
              <a:ext cx="7905678" cy="3344761"/>
            </a:xfrm>
            <a:prstGeom prst="rect">
              <a:avLst/>
            </a:prstGeom>
            <a:noFill/>
          </p:spPr>
          <p:txBody>
            <a:bodyPr wrap="square">
              <a:spAutoFit/>
            </a:bodyPr>
            <a:lstStyle/>
            <a:p>
              <a:pPr algn="just">
                <a:lnSpc>
                  <a:spcPct val="150000"/>
                </a:lnSpc>
              </a:pPr>
              <a:r>
                <a:rPr lang="vi-VN" sz="2400" dirty="0">
                  <a:latin typeface="UTM Avo" panose="02040603050506020204" pitchFamily="18"/>
                </a:rPr>
                <a:t>Bạn nhỏ đã thể hiện sự quan tâm, biết ơn và giúp đỡ người lao động bằng việc làm cụ thể là mời chú giao hàng uống nước.</a:t>
              </a:r>
              <a:endParaRPr lang="en-US" sz="2400" dirty="0">
                <a:latin typeface="UTM Avo" panose="02040603050506020204" pitchFamily="18"/>
              </a:endParaRPr>
            </a:p>
          </p:txBody>
        </p:sp>
      </p:grpSp>
      <p:sp>
        <p:nvSpPr>
          <p:cNvPr id="19" name="Freeform 6">
            <a:extLst>
              <a:ext uri="{FF2B5EF4-FFF2-40B4-BE49-F238E27FC236}">
                <a16:creationId xmlns:a16="http://schemas.microsoft.com/office/drawing/2014/main" id="{4FF40440-7E89-B709-51CD-8EC930BC2E00}"/>
              </a:ext>
            </a:extLst>
          </p:cNvPr>
          <p:cNvSpPr/>
          <p:nvPr/>
        </p:nvSpPr>
        <p:spPr>
          <a:xfrm>
            <a:off x="9341396" y="1526662"/>
            <a:ext cx="2502170" cy="2229842"/>
          </a:xfrm>
          <a:custGeom>
            <a:avLst/>
            <a:gdLst/>
            <a:ahLst/>
            <a:cxnLst/>
            <a:rect l="l" t="t" r="r" b="b"/>
            <a:pathLst>
              <a:path w="4617336" h="4114800">
                <a:moveTo>
                  <a:pt x="0" y="0"/>
                </a:moveTo>
                <a:lnTo>
                  <a:pt x="4617336" y="0"/>
                </a:lnTo>
                <a:lnTo>
                  <a:pt x="461733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latin typeface="UTM Avo" panose="02040603050506020204" pitchFamily="18"/>
            </a:endParaRPr>
          </a:p>
        </p:txBody>
      </p:sp>
      <p:sp>
        <p:nvSpPr>
          <p:cNvPr id="20" name="Freeform 128">
            <a:extLst>
              <a:ext uri="{FF2B5EF4-FFF2-40B4-BE49-F238E27FC236}">
                <a16:creationId xmlns:a16="http://schemas.microsoft.com/office/drawing/2014/main" id="{93DB7090-8A48-88A5-2376-1C5828B2128A}"/>
              </a:ext>
            </a:extLst>
          </p:cNvPr>
          <p:cNvSpPr/>
          <p:nvPr/>
        </p:nvSpPr>
        <p:spPr>
          <a:xfrm rot="-787723" flipH="1" flipV="1">
            <a:off x="8196843" y="2420295"/>
            <a:ext cx="251644" cy="338345"/>
          </a:xfrm>
          <a:custGeom>
            <a:avLst/>
            <a:gdLst/>
            <a:ahLst/>
            <a:cxnLst/>
            <a:rect l="l" t="t" r="r" b="b"/>
            <a:pathLst>
              <a:path w="377466" h="507518">
                <a:moveTo>
                  <a:pt x="377466" y="507517"/>
                </a:moveTo>
                <a:lnTo>
                  <a:pt x="0" y="507517"/>
                </a:lnTo>
                <a:lnTo>
                  <a:pt x="0" y="0"/>
                </a:lnTo>
                <a:lnTo>
                  <a:pt x="377466" y="0"/>
                </a:lnTo>
                <a:lnTo>
                  <a:pt x="377466" y="50751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pic>
        <p:nvPicPr>
          <p:cNvPr id="3" name="Picture 2">
            <a:extLst>
              <a:ext uri="{FF2B5EF4-FFF2-40B4-BE49-F238E27FC236}">
                <a16:creationId xmlns:a16="http://schemas.microsoft.com/office/drawing/2014/main" id="{E207D91A-738F-4F94-9116-D73D5F869ACA}"/>
              </a:ext>
            </a:extLst>
          </p:cNvPr>
          <p:cNvPicPr>
            <a:picLocks noChangeAspect="1"/>
          </p:cNvPicPr>
          <p:nvPr/>
        </p:nvPicPr>
        <p:blipFill>
          <a:blip r:embed="rId11">
            <a:extLst>
              <a:ext uri="{28A0092B-C50C-407E-A947-70E740481C1C}">
                <a14:useLocalDpi xmlns:a14="http://schemas.microsoft.com/office/drawing/2010/main" val="0"/>
              </a:ext>
            </a:extLst>
          </a:blip>
          <a:srcRect t="744" b="744"/>
          <a:stretch/>
        </p:blipFill>
        <p:spPr>
          <a:xfrm>
            <a:off x="381951" y="1611898"/>
            <a:ext cx="5051370" cy="3494082"/>
          </a:xfrm>
          <a:prstGeom prst="rect">
            <a:avLst/>
          </a:prstGeom>
        </p:spPr>
      </p:pic>
    </p:spTree>
    <p:extLst>
      <p:ext uri="{BB962C8B-B14F-4D97-AF65-F5344CB8AC3E}">
        <p14:creationId xmlns:p14="http://schemas.microsoft.com/office/powerpoint/2010/main" val="240563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25">
            <a:extLst>
              <a:ext uri="{FF2B5EF4-FFF2-40B4-BE49-F238E27FC236}">
                <a16:creationId xmlns:a16="http://schemas.microsoft.com/office/drawing/2014/main" id="{A763C875-BCCD-3964-C37E-0BF208068A91}"/>
              </a:ext>
            </a:extLst>
          </p:cNvPr>
          <p:cNvSpPr/>
          <p:nvPr/>
        </p:nvSpPr>
        <p:spPr>
          <a:xfrm rot="4239184">
            <a:off x="-22560" y="5025875"/>
            <a:ext cx="807120" cy="391085"/>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latin typeface="UTM Avo" panose="02040603050506020204" pitchFamily="18"/>
            </a:endParaRPr>
          </a:p>
        </p:txBody>
      </p:sp>
      <p:sp>
        <p:nvSpPr>
          <p:cNvPr id="13" name="Rectangle: Rounded Corners 8">
            <a:extLst>
              <a:ext uri="{FF2B5EF4-FFF2-40B4-BE49-F238E27FC236}">
                <a16:creationId xmlns:a16="http://schemas.microsoft.com/office/drawing/2014/main" id="{618B4BCC-AF80-7CCE-80C1-5A95E25DA661}"/>
              </a:ext>
            </a:extLst>
          </p:cNvPr>
          <p:cNvSpPr/>
          <p:nvPr/>
        </p:nvSpPr>
        <p:spPr>
          <a:xfrm>
            <a:off x="655095" y="5427864"/>
            <a:ext cx="4310891" cy="965200"/>
          </a:xfrm>
          <a:custGeom>
            <a:avLst/>
            <a:gdLst>
              <a:gd name="connsiteX0" fmla="*/ 0 w 4310891"/>
              <a:gd name="connsiteY0" fmla="*/ 160870 h 965200"/>
              <a:gd name="connsiteX1" fmla="*/ 160870 w 4310891"/>
              <a:gd name="connsiteY1" fmla="*/ 0 h 965200"/>
              <a:gd name="connsiteX2" fmla="*/ 4150021 w 4310891"/>
              <a:gd name="connsiteY2" fmla="*/ 0 h 965200"/>
              <a:gd name="connsiteX3" fmla="*/ 4310891 w 4310891"/>
              <a:gd name="connsiteY3" fmla="*/ 160870 h 965200"/>
              <a:gd name="connsiteX4" fmla="*/ 4310891 w 4310891"/>
              <a:gd name="connsiteY4" fmla="*/ 804330 h 965200"/>
              <a:gd name="connsiteX5" fmla="*/ 4150021 w 4310891"/>
              <a:gd name="connsiteY5" fmla="*/ 965200 h 965200"/>
              <a:gd name="connsiteX6" fmla="*/ 160870 w 4310891"/>
              <a:gd name="connsiteY6" fmla="*/ 965200 h 965200"/>
              <a:gd name="connsiteX7" fmla="*/ 0 w 4310891"/>
              <a:gd name="connsiteY7" fmla="*/ 804330 h 965200"/>
              <a:gd name="connsiteX8" fmla="*/ 0 w 4310891"/>
              <a:gd name="connsiteY8" fmla="*/ 160870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891" h="965200" fill="none" extrusionOk="0">
                <a:moveTo>
                  <a:pt x="0" y="160870"/>
                </a:moveTo>
                <a:cubicBezTo>
                  <a:pt x="-5979" y="67567"/>
                  <a:pt x="84069" y="5623"/>
                  <a:pt x="160870" y="0"/>
                </a:cubicBezTo>
                <a:cubicBezTo>
                  <a:pt x="1283045" y="-58682"/>
                  <a:pt x="3265401" y="-96030"/>
                  <a:pt x="4150021" y="0"/>
                </a:cubicBezTo>
                <a:cubicBezTo>
                  <a:pt x="4230345" y="6784"/>
                  <a:pt x="4308636" y="68296"/>
                  <a:pt x="4310891" y="160870"/>
                </a:cubicBezTo>
                <a:cubicBezTo>
                  <a:pt x="4348388" y="258577"/>
                  <a:pt x="4335866" y="634410"/>
                  <a:pt x="4310891" y="804330"/>
                </a:cubicBezTo>
                <a:cubicBezTo>
                  <a:pt x="4306301" y="888447"/>
                  <a:pt x="4244695" y="966096"/>
                  <a:pt x="4150021" y="965200"/>
                </a:cubicBezTo>
                <a:cubicBezTo>
                  <a:pt x="2375103" y="902818"/>
                  <a:pt x="746540" y="936808"/>
                  <a:pt x="160870" y="965200"/>
                </a:cubicBezTo>
                <a:cubicBezTo>
                  <a:pt x="74226" y="961503"/>
                  <a:pt x="-1310" y="887485"/>
                  <a:pt x="0" y="804330"/>
                </a:cubicBezTo>
                <a:cubicBezTo>
                  <a:pt x="-54636" y="499169"/>
                  <a:pt x="57577" y="331611"/>
                  <a:pt x="0" y="160870"/>
                </a:cubicBezTo>
                <a:close/>
              </a:path>
              <a:path w="4310891" h="965200" stroke="0" extrusionOk="0">
                <a:moveTo>
                  <a:pt x="0" y="160870"/>
                </a:moveTo>
                <a:cubicBezTo>
                  <a:pt x="-4899" y="69058"/>
                  <a:pt x="74008" y="5010"/>
                  <a:pt x="160870" y="0"/>
                </a:cubicBezTo>
                <a:cubicBezTo>
                  <a:pt x="2051157" y="67999"/>
                  <a:pt x="2294563" y="523"/>
                  <a:pt x="4150021" y="0"/>
                </a:cubicBezTo>
                <a:cubicBezTo>
                  <a:pt x="4240725" y="1182"/>
                  <a:pt x="4322666" y="70212"/>
                  <a:pt x="4310891" y="160870"/>
                </a:cubicBezTo>
                <a:cubicBezTo>
                  <a:pt x="4355585" y="393162"/>
                  <a:pt x="4262169" y="515582"/>
                  <a:pt x="4310891" y="804330"/>
                </a:cubicBezTo>
                <a:cubicBezTo>
                  <a:pt x="4325181" y="899268"/>
                  <a:pt x="4238374" y="960695"/>
                  <a:pt x="4150021" y="965200"/>
                </a:cubicBezTo>
                <a:cubicBezTo>
                  <a:pt x="3323036" y="1033391"/>
                  <a:pt x="1686818" y="948066"/>
                  <a:pt x="160870" y="965200"/>
                </a:cubicBezTo>
                <a:cubicBezTo>
                  <a:pt x="68440" y="971041"/>
                  <a:pt x="-1746" y="908691"/>
                  <a:pt x="0" y="804330"/>
                </a:cubicBezTo>
                <a:cubicBezTo>
                  <a:pt x="43636" y="625157"/>
                  <a:pt x="51327" y="237605"/>
                  <a:pt x="0" y="160870"/>
                </a:cubicBezTo>
                <a:close/>
              </a:path>
            </a:pathLst>
          </a:custGeom>
          <a:solidFill>
            <a:schemeClr val="accent5">
              <a:lumMod val="20000"/>
              <a:lumOff val="80000"/>
            </a:schemeClr>
          </a:solidFill>
          <a:ln>
            <a:solidFill>
              <a:schemeClr val="accent5">
                <a:lumMod val="75000"/>
              </a:schemeClr>
            </a:solidFill>
            <a:extLst>
              <a:ext uri="{C807C97D-BFC1-408E-A445-0C87EB9F89A2}">
                <ask:lineSketchStyleProps xmlns:ask="http://schemas.microsoft.com/office/drawing/2018/sketchyshapes" sd="321403661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UTM Avo" panose="02040603050506020204" pitchFamily="18"/>
                <a:cs typeface="Arial" panose="020B0604020202020204" pitchFamily="34" charset="0"/>
              </a:rPr>
              <a:t>Không</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đồng</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tình</a:t>
            </a:r>
            <a:r>
              <a:rPr lang="en-US" sz="2800" b="1" dirty="0">
                <a:solidFill>
                  <a:srgbClr val="C00000"/>
                </a:solidFill>
                <a:latin typeface="UTM Avo" panose="02040603050506020204" pitchFamily="18"/>
                <a:cs typeface="Arial" panose="020B0604020202020204" pitchFamily="34" charset="0"/>
              </a:rPr>
              <a:t> </a:t>
            </a:r>
          </a:p>
        </p:txBody>
      </p:sp>
      <p:grpSp>
        <p:nvGrpSpPr>
          <p:cNvPr id="14" name="Group 13">
            <a:extLst>
              <a:ext uri="{FF2B5EF4-FFF2-40B4-BE49-F238E27FC236}">
                <a16:creationId xmlns:a16="http://schemas.microsoft.com/office/drawing/2014/main" id="{9B44B282-A71E-733E-59A0-BAAAFF9C10BF}"/>
              </a:ext>
            </a:extLst>
          </p:cNvPr>
          <p:cNvGrpSpPr/>
          <p:nvPr/>
        </p:nvGrpSpPr>
        <p:grpSpPr>
          <a:xfrm>
            <a:off x="5858207" y="1611898"/>
            <a:ext cx="5915615" cy="4900615"/>
            <a:chOff x="8915400" y="2220318"/>
            <a:chExt cx="8873422" cy="7350922"/>
          </a:xfrm>
        </p:grpSpPr>
        <p:sp>
          <p:nvSpPr>
            <p:cNvPr id="15" name="Rectangle: Rounded Corners 6">
              <a:extLst>
                <a:ext uri="{FF2B5EF4-FFF2-40B4-BE49-F238E27FC236}">
                  <a16:creationId xmlns:a16="http://schemas.microsoft.com/office/drawing/2014/main" id="{AB9FA69D-B6C3-687A-A986-CD93C7D85F9E}"/>
                </a:ext>
              </a:extLst>
            </p:cNvPr>
            <p:cNvSpPr/>
            <p:nvPr/>
          </p:nvSpPr>
          <p:spPr>
            <a:xfrm>
              <a:off x="8915400" y="4825324"/>
              <a:ext cx="8686800" cy="4572000"/>
            </a:xfrm>
            <a:prstGeom prst="roundRect">
              <a:avLst/>
            </a:prstGeom>
            <a:solidFill>
              <a:srgbClr val="FFFCF3"/>
            </a:solidFill>
            <a:ln w="38100">
              <a:solidFill>
                <a:srgbClr val="EDE8B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6" name="Freeform 13">
              <a:extLst>
                <a:ext uri="{FF2B5EF4-FFF2-40B4-BE49-F238E27FC236}">
                  <a16:creationId xmlns:a16="http://schemas.microsoft.com/office/drawing/2014/main" id="{C433EA6D-B948-14FA-7692-1725027783BF}"/>
                </a:ext>
              </a:extLst>
            </p:cNvPr>
            <p:cNvSpPr/>
            <p:nvPr/>
          </p:nvSpPr>
          <p:spPr>
            <a:xfrm>
              <a:off x="8949206" y="2220318"/>
              <a:ext cx="1913591" cy="2932707"/>
            </a:xfrm>
            <a:custGeom>
              <a:avLst/>
              <a:gdLst/>
              <a:ahLst/>
              <a:cxnLst/>
              <a:rect l="l" t="t" r="r" b="b"/>
              <a:pathLst>
                <a:path w="1913591" h="2932707">
                  <a:moveTo>
                    <a:pt x="0" y="0"/>
                  </a:moveTo>
                  <a:lnTo>
                    <a:pt x="1913591" y="0"/>
                  </a:lnTo>
                  <a:lnTo>
                    <a:pt x="1913591" y="2932706"/>
                  </a:lnTo>
                  <a:lnTo>
                    <a:pt x="0" y="2932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17" name="Freeform 4">
              <a:extLst>
                <a:ext uri="{FF2B5EF4-FFF2-40B4-BE49-F238E27FC236}">
                  <a16:creationId xmlns:a16="http://schemas.microsoft.com/office/drawing/2014/main" id="{D7FDD6C1-87CF-C1CF-3469-3EDE29ADF33D}"/>
                </a:ext>
              </a:extLst>
            </p:cNvPr>
            <p:cNvSpPr/>
            <p:nvPr/>
          </p:nvSpPr>
          <p:spPr>
            <a:xfrm rot="1345316">
              <a:off x="16910670" y="8628124"/>
              <a:ext cx="878152" cy="943116"/>
            </a:xfrm>
            <a:custGeom>
              <a:avLst/>
              <a:gdLst/>
              <a:ahLst/>
              <a:cxnLst/>
              <a:rect l="l" t="t" r="r" b="b"/>
              <a:pathLst>
                <a:path w="578425" h="777714">
                  <a:moveTo>
                    <a:pt x="0" y="0"/>
                  </a:moveTo>
                  <a:lnTo>
                    <a:pt x="578424" y="0"/>
                  </a:lnTo>
                  <a:lnTo>
                    <a:pt x="578424" y="777714"/>
                  </a:lnTo>
                  <a:lnTo>
                    <a:pt x="0" y="7777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sp>
          <p:nvSpPr>
            <p:cNvPr id="18" name="TextBox 17">
              <a:extLst>
                <a:ext uri="{FF2B5EF4-FFF2-40B4-BE49-F238E27FC236}">
                  <a16:creationId xmlns:a16="http://schemas.microsoft.com/office/drawing/2014/main" id="{A1018AC2-7BA6-90DF-5A5B-8F9E5C2C999C}"/>
                </a:ext>
              </a:extLst>
            </p:cNvPr>
            <p:cNvSpPr txBox="1"/>
            <p:nvPr/>
          </p:nvSpPr>
          <p:spPr>
            <a:xfrm>
              <a:off x="9305961" y="5695246"/>
              <a:ext cx="7905678" cy="2542042"/>
            </a:xfrm>
            <a:prstGeom prst="rect">
              <a:avLst/>
            </a:prstGeom>
            <a:noFill/>
          </p:spPr>
          <p:txBody>
            <a:bodyPr wrap="square">
              <a:spAutoFit/>
            </a:bodyPr>
            <a:lstStyle/>
            <a:p>
              <a:pPr algn="just">
                <a:lnSpc>
                  <a:spcPct val="150000"/>
                </a:lnSpc>
              </a:pPr>
              <a:r>
                <a:rPr lang="vi-VN" sz="2400" dirty="0">
                  <a:latin typeface="UTM Avo" panose="02040603050506020204" pitchFamily="18"/>
                </a:rPr>
                <a:t>Bạn nhỏ trong tranh không biết quý trọng, tiết kiệm sản phẩm do người lao động làm ra.</a:t>
              </a:r>
              <a:endParaRPr lang="en-US" sz="2400" dirty="0">
                <a:latin typeface="UTM Avo" panose="02040603050506020204" pitchFamily="18"/>
              </a:endParaRPr>
            </a:p>
          </p:txBody>
        </p:sp>
      </p:grpSp>
      <p:sp>
        <p:nvSpPr>
          <p:cNvPr id="19" name="Freeform 6">
            <a:extLst>
              <a:ext uri="{FF2B5EF4-FFF2-40B4-BE49-F238E27FC236}">
                <a16:creationId xmlns:a16="http://schemas.microsoft.com/office/drawing/2014/main" id="{4FF40440-7E89-B709-51CD-8EC930BC2E00}"/>
              </a:ext>
            </a:extLst>
          </p:cNvPr>
          <p:cNvSpPr/>
          <p:nvPr/>
        </p:nvSpPr>
        <p:spPr>
          <a:xfrm>
            <a:off x="9341396" y="1526662"/>
            <a:ext cx="2502170" cy="2229842"/>
          </a:xfrm>
          <a:custGeom>
            <a:avLst/>
            <a:gdLst/>
            <a:ahLst/>
            <a:cxnLst/>
            <a:rect l="l" t="t" r="r" b="b"/>
            <a:pathLst>
              <a:path w="4617336" h="4114800">
                <a:moveTo>
                  <a:pt x="0" y="0"/>
                </a:moveTo>
                <a:lnTo>
                  <a:pt x="4617336" y="0"/>
                </a:lnTo>
                <a:lnTo>
                  <a:pt x="461733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latin typeface="UTM Avo" panose="02040603050506020204" pitchFamily="18"/>
            </a:endParaRPr>
          </a:p>
        </p:txBody>
      </p:sp>
      <p:sp>
        <p:nvSpPr>
          <p:cNvPr id="20" name="Freeform 128">
            <a:extLst>
              <a:ext uri="{FF2B5EF4-FFF2-40B4-BE49-F238E27FC236}">
                <a16:creationId xmlns:a16="http://schemas.microsoft.com/office/drawing/2014/main" id="{93DB7090-8A48-88A5-2376-1C5828B2128A}"/>
              </a:ext>
            </a:extLst>
          </p:cNvPr>
          <p:cNvSpPr/>
          <p:nvPr/>
        </p:nvSpPr>
        <p:spPr>
          <a:xfrm rot="-787723" flipH="1" flipV="1">
            <a:off x="8196843" y="2420295"/>
            <a:ext cx="251644" cy="338345"/>
          </a:xfrm>
          <a:custGeom>
            <a:avLst/>
            <a:gdLst/>
            <a:ahLst/>
            <a:cxnLst/>
            <a:rect l="l" t="t" r="r" b="b"/>
            <a:pathLst>
              <a:path w="377466" h="507518">
                <a:moveTo>
                  <a:pt x="377466" y="507517"/>
                </a:moveTo>
                <a:lnTo>
                  <a:pt x="0" y="507517"/>
                </a:lnTo>
                <a:lnTo>
                  <a:pt x="0" y="0"/>
                </a:lnTo>
                <a:lnTo>
                  <a:pt x="377466" y="0"/>
                </a:lnTo>
                <a:lnTo>
                  <a:pt x="377466" y="50751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pic>
        <p:nvPicPr>
          <p:cNvPr id="2" name="Picture 1">
            <a:extLst>
              <a:ext uri="{FF2B5EF4-FFF2-40B4-BE49-F238E27FC236}">
                <a16:creationId xmlns:a16="http://schemas.microsoft.com/office/drawing/2014/main" id="{276F577D-06EE-1E48-AC2E-EF63E2236D65}"/>
              </a:ext>
            </a:extLst>
          </p:cNvPr>
          <p:cNvPicPr>
            <a:picLocks noChangeAspect="1"/>
          </p:cNvPicPr>
          <p:nvPr/>
        </p:nvPicPr>
        <p:blipFill>
          <a:blip r:embed="rId11">
            <a:extLst>
              <a:ext uri="{28A0092B-C50C-407E-A947-70E740481C1C}">
                <a14:useLocalDpi xmlns:a14="http://schemas.microsoft.com/office/drawing/2010/main" val="0"/>
              </a:ext>
            </a:extLst>
          </a:blip>
          <a:srcRect l="478" r="478"/>
          <a:stretch/>
        </p:blipFill>
        <p:spPr>
          <a:xfrm>
            <a:off x="433868" y="1526662"/>
            <a:ext cx="5163965" cy="3669942"/>
          </a:xfrm>
          <a:prstGeom prst="rect">
            <a:avLst/>
          </a:prstGeom>
        </p:spPr>
      </p:pic>
    </p:spTree>
    <p:extLst>
      <p:ext uri="{BB962C8B-B14F-4D97-AF65-F5344CB8AC3E}">
        <p14:creationId xmlns:p14="http://schemas.microsoft.com/office/powerpoint/2010/main" val="247335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8D12BD-3339-F00F-5210-677B40D57136}"/>
              </a:ext>
            </a:extLst>
          </p:cNvPr>
          <p:cNvSpPr txBox="1"/>
          <p:nvPr/>
        </p:nvSpPr>
        <p:spPr>
          <a:xfrm>
            <a:off x="407578" y="1300429"/>
            <a:ext cx="11325225" cy="573234"/>
          </a:xfrm>
          <a:prstGeom prst="rect">
            <a:avLst/>
          </a:prstGeom>
          <a:noFill/>
        </p:spPr>
        <p:txBody>
          <a:bodyPr wrap="square" rtlCol="0">
            <a:spAutoFit/>
          </a:bodyPr>
          <a:lstStyle/>
          <a:p>
            <a:pPr algn="ctr">
              <a:lnSpc>
                <a:spcPct val="150000"/>
              </a:lnSpc>
            </a:pPr>
            <a:r>
              <a:rPr lang="en-US" sz="2400" b="1" dirty="0" err="1">
                <a:solidFill>
                  <a:srgbClr val="C00000"/>
                </a:solidFill>
                <a:latin typeface="UTM Avo" panose="02040603050506020204" pitchFamily="18"/>
                <a:cs typeface="Arial" panose="020B0604020202020204" pitchFamily="34" charset="0"/>
              </a:rPr>
              <a:t>Bài</a:t>
            </a:r>
            <a:r>
              <a:rPr lang="en-US" sz="2400" b="1" dirty="0">
                <a:solidFill>
                  <a:srgbClr val="C00000"/>
                </a:solidFill>
                <a:latin typeface="UTM Avo" panose="02040603050506020204" pitchFamily="18"/>
                <a:cs typeface="Arial" panose="020B0604020202020204" pitchFamily="34" charset="0"/>
              </a:rPr>
              <a:t> </a:t>
            </a:r>
            <a:r>
              <a:rPr lang="en-US" sz="2400" b="1" dirty="0" err="1">
                <a:solidFill>
                  <a:srgbClr val="C00000"/>
                </a:solidFill>
                <a:latin typeface="UTM Avo" panose="02040603050506020204" pitchFamily="18"/>
                <a:cs typeface="Arial" panose="020B0604020202020204" pitchFamily="34" charset="0"/>
              </a:rPr>
              <a:t>tập</a:t>
            </a:r>
            <a:r>
              <a:rPr lang="en-US" sz="2400" b="1" dirty="0">
                <a:solidFill>
                  <a:srgbClr val="C00000"/>
                </a:solidFill>
                <a:latin typeface="UTM Avo" panose="02040603050506020204" pitchFamily="18"/>
                <a:cs typeface="Arial" panose="020B0604020202020204" pitchFamily="34" charset="0"/>
              </a:rPr>
              <a:t> 2. </a:t>
            </a:r>
            <a:r>
              <a:rPr lang="en-US" sz="2400" dirty="0" err="1">
                <a:latin typeface="UTM Avo" panose="02040603050506020204" pitchFamily="18"/>
                <a:cs typeface="Arial" panose="020B0604020202020204" pitchFamily="34" charset="0"/>
              </a:rPr>
              <a:t>Xử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huống</a:t>
            </a:r>
            <a:endParaRPr lang="en-US" sz="2400" dirty="0">
              <a:latin typeface="UTM Avo" panose="02040603050506020204" pitchFamily="18"/>
              <a:cs typeface="Arial" panose="020B0604020202020204" pitchFamily="34" charset="0"/>
            </a:endParaRPr>
          </a:p>
        </p:txBody>
      </p:sp>
      <p:grpSp>
        <p:nvGrpSpPr>
          <p:cNvPr id="4" name="Group 3">
            <a:extLst>
              <a:ext uri="{FF2B5EF4-FFF2-40B4-BE49-F238E27FC236}">
                <a16:creationId xmlns:a16="http://schemas.microsoft.com/office/drawing/2014/main" id="{F267ADF4-D640-5C6A-BE9E-1E01EC316044}"/>
              </a:ext>
            </a:extLst>
          </p:cNvPr>
          <p:cNvGrpSpPr/>
          <p:nvPr/>
        </p:nvGrpSpPr>
        <p:grpSpPr>
          <a:xfrm>
            <a:off x="402814" y="1913113"/>
            <a:ext cx="11334751" cy="1337935"/>
            <a:chOff x="533400" y="1573543"/>
            <a:chExt cx="17002126" cy="2006903"/>
          </a:xfrm>
        </p:grpSpPr>
        <p:sp>
          <p:nvSpPr>
            <p:cNvPr id="5" name="Rectangle: Rounded Corners 5">
              <a:extLst>
                <a:ext uri="{FF2B5EF4-FFF2-40B4-BE49-F238E27FC236}">
                  <a16:creationId xmlns:a16="http://schemas.microsoft.com/office/drawing/2014/main" id="{C663DC81-0360-DD78-139A-9CF27D26186F}"/>
                </a:ext>
              </a:extLst>
            </p:cNvPr>
            <p:cNvSpPr/>
            <p:nvPr/>
          </p:nvSpPr>
          <p:spPr>
            <a:xfrm>
              <a:off x="752473" y="1796017"/>
              <a:ext cx="16783053" cy="1784429"/>
            </a:xfrm>
            <a:prstGeom prst="roundRect">
              <a:avLst/>
            </a:prstGeom>
            <a:solidFill>
              <a:srgbClr val="FFFC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latin typeface="UTM Avo" panose="02040603050506020204" pitchFamily="18"/>
                  <a:cs typeface="Arial" panose="020B0604020202020204" pitchFamily="34" charset="0"/>
                </a:rPr>
                <a:t>Đang</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vẽ</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tranh</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thì</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bút</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chì</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bị</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gãy</a:t>
              </a:r>
              <a:r>
                <a:rPr lang="en-US" sz="2000" dirty="0">
                  <a:solidFill>
                    <a:schemeClr val="tx1"/>
                  </a:solidFill>
                  <a:latin typeface="UTM Avo" panose="02040603050506020204" pitchFamily="18"/>
                  <a:cs typeface="Arial" panose="020B0604020202020204" pitchFamily="34" charset="0"/>
                </a:rPr>
                <a:t>, An </a:t>
              </a:r>
              <a:r>
                <a:rPr lang="en-US" sz="2000" dirty="0" err="1">
                  <a:solidFill>
                    <a:schemeClr val="tx1"/>
                  </a:solidFill>
                  <a:latin typeface="UTM Avo" panose="02040603050506020204" pitchFamily="18"/>
                  <a:cs typeface="Arial" panose="020B0604020202020204" pitchFamily="34" charset="0"/>
                </a:rPr>
                <a:t>liền</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vứt</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đi</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và</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nói</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sẽ</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mua</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chiếc</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khác</a:t>
              </a:r>
              <a:r>
                <a:rPr lang="en-US" sz="2000" dirty="0">
                  <a:solidFill>
                    <a:schemeClr val="tx1"/>
                  </a:solidFill>
                  <a:latin typeface="UTM Avo" panose="02040603050506020204" pitchFamily="18"/>
                  <a:cs typeface="Arial" panose="020B0604020202020204" pitchFamily="34" charset="0"/>
                </a:rPr>
                <a:t>. </a:t>
              </a:r>
            </a:p>
            <a:p>
              <a:pPr algn="just">
                <a:lnSpc>
                  <a:spcPct val="150000"/>
                </a:lnSpc>
              </a:pPr>
              <a:r>
                <a:rPr lang="en-US" sz="2000" i="1" dirty="0" err="1">
                  <a:solidFill>
                    <a:schemeClr val="tx1"/>
                  </a:solidFill>
                  <a:latin typeface="UTM Avo" panose="02040603050506020204" pitchFamily="18"/>
                  <a:cs typeface="Arial" panose="020B0604020202020204" pitchFamily="34" charset="0"/>
                </a:rPr>
                <a:t>Nếu</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biết</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việc</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làm</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của</a:t>
              </a:r>
              <a:r>
                <a:rPr lang="en-US" sz="2000" i="1" dirty="0">
                  <a:solidFill>
                    <a:schemeClr val="tx1"/>
                  </a:solidFill>
                  <a:latin typeface="UTM Avo" panose="02040603050506020204" pitchFamily="18"/>
                  <a:cs typeface="Arial" panose="020B0604020202020204" pitchFamily="34" charset="0"/>
                </a:rPr>
                <a:t> An, </a:t>
              </a:r>
              <a:r>
                <a:rPr lang="en-US" sz="2000" i="1" dirty="0" err="1">
                  <a:solidFill>
                    <a:schemeClr val="tx1"/>
                  </a:solidFill>
                  <a:latin typeface="UTM Avo" panose="02040603050506020204" pitchFamily="18"/>
                  <a:cs typeface="Arial" panose="020B0604020202020204" pitchFamily="34" charset="0"/>
                </a:rPr>
                <a:t>em</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sẽ</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ứng</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xử</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như</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thế</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nào</a:t>
              </a:r>
              <a:r>
                <a:rPr lang="en-US" sz="2000" i="1" dirty="0">
                  <a:solidFill>
                    <a:schemeClr val="tx1"/>
                  </a:solidFill>
                  <a:latin typeface="UTM Avo" panose="02040603050506020204" pitchFamily="18"/>
                  <a:cs typeface="Arial" panose="020B0604020202020204" pitchFamily="34" charset="0"/>
                </a:rPr>
                <a:t>? </a:t>
              </a:r>
            </a:p>
          </p:txBody>
        </p:sp>
        <p:sp>
          <p:nvSpPr>
            <p:cNvPr id="6" name="Rectangle: Rounded Corners 6">
              <a:extLst>
                <a:ext uri="{FF2B5EF4-FFF2-40B4-BE49-F238E27FC236}">
                  <a16:creationId xmlns:a16="http://schemas.microsoft.com/office/drawing/2014/main" id="{9D52B33C-26B9-990C-F1FC-A41B1CD55238}"/>
                </a:ext>
              </a:extLst>
            </p:cNvPr>
            <p:cNvSpPr/>
            <p:nvPr/>
          </p:nvSpPr>
          <p:spPr>
            <a:xfrm>
              <a:off x="533400" y="1573543"/>
              <a:ext cx="3743327" cy="557303"/>
            </a:xfrm>
            <a:prstGeom prst="roundRect">
              <a:avLst>
                <a:gd name="adj" fmla="val 50000"/>
              </a:avLst>
            </a:prstGeom>
            <a:solidFill>
              <a:srgbClr val="FCE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UTM Avo" panose="02040603050506020204" pitchFamily="18"/>
                  <a:cs typeface="Arial" panose="020B0604020202020204" pitchFamily="34" charset="0"/>
                </a:rPr>
                <a:t>Tình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huống</a:t>
              </a:r>
              <a:r>
                <a:rPr lang="en-US" sz="2400" b="1" dirty="0">
                  <a:solidFill>
                    <a:schemeClr val="tx1"/>
                  </a:solidFill>
                  <a:latin typeface="UTM Avo" panose="02040603050506020204" pitchFamily="18"/>
                  <a:cs typeface="Arial" panose="020B0604020202020204" pitchFamily="34" charset="0"/>
                </a:rPr>
                <a:t> 1</a:t>
              </a:r>
            </a:p>
          </p:txBody>
        </p:sp>
      </p:grpSp>
      <p:grpSp>
        <p:nvGrpSpPr>
          <p:cNvPr id="7" name="Group 6">
            <a:extLst>
              <a:ext uri="{FF2B5EF4-FFF2-40B4-BE49-F238E27FC236}">
                <a16:creationId xmlns:a16="http://schemas.microsoft.com/office/drawing/2014/main" id="{106B1EEF-AA46-CF95-1B9A-B17AE7354209}"/>
              </a:ext>
            </a:extLst>
          </p:cNvPr>
          <p:cNvGrpSpPr/>
          <p:nvPr/>
        </p:nvGrpSpPr>
        <p:grpSpPr>
          <a:xfrm>
            <a:off x="398052" y="3358664"/>
            <a:ext cx="11334751" cy="1649028"/>
            <a:chOff x="533400" y="1573543"/>
            <a:chExt cx="17002126" cy="2473541"/>
          </a:xfrm>
        </p:grpSpPr>
        <p:sp>
          <p:nvSpPr>
            <p:cNvPr id="8" name="Rectangle: Rounded Corners 9">
              <a:extLst>
                <a:ext uri="{FF2B5EF4-FFF2-40B4-BE49-F238E27FC236}">
                  <a16:creationId xmlns:a16="http://schemas.microsoft.com/office/drawing/2014/main" id="{9799E67D-A56B-EE34-1BA6-8CC8D856D1D2}"/>
                </a:ext>
              </a:extLst>
            </p:cNvPr>
            <p:cNvSpPr/>
            <p:nvPr/>
          </p:nvSpPr>
          <p:spPr>
            <a:xfrm>
              <a:off x="752473" y="1955504"/>
              <a:ext cx="16783053" cy="2091580"/>
            </a:xfrm>
            <a:prstGeom prst="roundRect">
              <a:avLst/>
            </a:prstGeom>
            <a:solidFill>
              <a:srgbClr val="FFFC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latin typeface="UTM Avo" panose="02040603050506020204" pitchFamily="18"/>
                  <a:cs typeface="Arial" panose="020B0604020202020204" pitchFamily="34" charset="0"/>
                </a:rPr>
                <a:t>Cô</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bán</a:t>
              </a:r>
              <a:r>
                <a:rPr lang="en-US" sz="2000" dirty="0">
                  <a:solidFill>
                    <a:schemeClr val="tx1"/>
                  </a:solidFill>
                  <a:latin typeface="UTM Avo" panose="02040603050506020204" pitchFamily="18"/>
                  <a:cs typeface="Arial" panose="020B0604020202020204" pitchFamily="34" charset="0"/>
                </a:rPr>
                <a:t> bánh </a:t>
              </a:r>
              <a:r>
                <a:rPr lang="en-US" sz="2000" dirty="0" err="1">
                  <a:solidFill>
                    <a:schemeClr val="tx1"/>
                  </a:solidFill>
                  <a:latin typeface="UTM Avo" panose="02040603050506020204" pitchFamily="18"/>
                  <a:cs typeface="Arial" panose="020B0604020202020204" pitchFamily="34" charset="0"/>
                </a:rPr>
                <a:t>giò</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vừa</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đẩy</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xe</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vừa</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rao</a:t>
              </a:r>
              <a:r>
                <a:rPr lang="en-US" sz="2000" dirty="0">
                  <a:solidFill>
                    <a:schemeClr val="tx1"/>
                  </a:solidFill>
                  <a:latin typeface="UTM Avo" panose="02040603050506020204" pitchFamily="18"/>
                  <a:cs typeface="Arial" panose="020B0604020202020204" pitchFamily="34" charset="0"/>
                </a:rPr>
                <a:t>: “Bánh </a:t>
              </a:r>
              <a:r>
                <a:rPr lang="en-US" sz="2000" dirty="0" err="1">
                  <a:solidFill>
                    <a:schemeClr val="tx1"/>
                  </a:solidFill>
                  <a:latin typeface="UTM Avo" panose="02040603050506020204" pitchFamily="18"/>
                  <a:cs typeface="Arial" panose="020B0604020202020204" pitchFamily="34" charset="0"/>
                </a:rPr>
                <a:t>giò</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đây</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Hằng</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thấy</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các</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bạn</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đang</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nhại</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lại</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giọng</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của</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cô</a:t>
              </a:r>
              <a:r>
                <a:rPr lang="en-US" sz="2000" dirty="0">
                  <a:solidFill>
                    <a:schemeClr val="tx1"/>
                  </a:solidFill>
                  <a:latin typeface="UTM Avo" panose="02040603050506020204" pitchFamily="18"/>
                  <a:cs typeface="Arial" panose="020B0604020202020204" pitchFamily="34" charset="0"/>
                </a:rPr>
                <a:t>. </a:t>
              </a:r>
            </a:p>
            <a:p>
              <a:pPr algn="just">
                <a:lnSpc>
                  <a:spcPct val="150000"/>
                </a:lnSpc>
              </a:pPr>
              <a:r>
                <a:rPr lang="en-US" sz="2000" i="1" dirty="0" err="1">
                  <a:solidFill>
                    <a:schemeClr val="tx1"/>
                  </a:solidFill>
                  <a:latin typeface="UTM Avo" panose="02040603050506020204" pitchFamily="18"/>
                  <a:cs typeface="Arial" panose="020B0604020202020204" pitchFamily="34" charset="0"/>
                </a:rPr>
                <a:t>Nếu</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em</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là</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Hằng</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em</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sẽ</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ứng</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xử</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như</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thế</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nào</a:t>
              </a:r>
              <a:r>
                <a:rPr lang="en-US" sz="2000" i="1" dirty="0">
                  <a:solidFill>
                    <a:schemeClr val="tx1"/>
                  </a:solidFill>
                  <a:latin typeface="UTM Avo" panose="02040603050506020204" pitchFamily="18"/>
                  <a:cs typeface="Arial" panose="020B0604020202020204" pitchFamily="34" charset="0"/>
                </a:rPr>
                <a:t>? </a:t>
              </a:r>
            </a:p>
          </p:txBody>
        </p:sp>
        <p:sp>
          <p:nvSpPr>
            <p:cNvPr id="9" name="Rectangle: Rounded Corners 10">
              <a:extLst>
                <a:ext uri="{FF2B5EF4-FFF2-40B4-BE49-F238E27FC236}">
                  <a16:creationId xmlns:a16="http://schemas.microsoft.com/office/drawing/2014/main" id="{2EC6569E-36A7-71AF-816F-F91AE4FEC725}"/>
                </a:ext>
              </a:extLst>
            </p:cNvPr>
            <p:cNvSpPr/>
            <p:nvPr/>
          </p:nvSpPr>
          <p:spPr>
            <a:xfrm>
              <a:off x="533400" y="1573543"/>
              <a:ext cx="3743327" cy="557302"/>
            </a:xfrm>
            <a:prstGeom prst="roundRect">
              <a:avLst>
                <a:gd name="adj" fmla="val 50000"/>
              </a:avLst>
            </a:prstGeom>
            <a:solidFill>
              <a:srgbClr val="FCE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UTM Avo" panose="02040603050506020204" pitchFamily="18"/>
                  <a:cs typeface="Arial" panose="020B0604020202020204" pitchFamily="34" charset="0"/>
                </a:rPr>
                <a:t>Tình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huống</a:t>
              </a:r>
              <a:r>
                <a:rPr lang="en-US" sz="2400" b="1" dirty="0">
                  <a:solidFill>
                    <a:schemeClr val="tx1"/>
                  </a:solidFill>
                  <a:latin typeface="UTM Avo" panose="02040603050506020204" pitchFamily="18"/>
                  <a:cs typeface="Arial" panose="020B0604020202020204" pitchFamily="34" charset="0"/>
                </a:rPr>
                <a:t> 2</a:t>
              </a:r>
            </a:p>
          </p:txBody>
        </p:sp>
      </p:grpSp>
      <p:grpSp>
        <p:nvGrpSpPr>
          <p:cNvPr id="10" name="Group 9">
            <a:extLst>
              <a:ext uri="{FF2B5EF4-FFF2-40B4-BE49-F238E27FC236}">
                <a16:creationId xmlns:a16="http://schemas.microsoft.com/office/drawing/2014/main" id="{F163769B-4634-BA39-6F93-B99CC5022B60}"/>
              </a:ext>
            </a:extLst>
          </p:cNvPr>
          <p:cNvGrpSpPr/>
          <p:nvPr/>
        </p:nvGrpSpPr>
        <p:grpSpPr>
          <a:xfrm>
            <a:off x="398052" y="5135050"/>
            <a:ext cx="11334751" cy="1649028"/>
            <a:chOff x="533400" y="1573543"/>
            <a:chExt cx="17002126" cy="2473541"/>
          </a:xfrm>
        </p:grpSpPr>
        <p:sp>
          <p:nvSpPr>
            <p:cNvPr id="11" name="Rectangle: Rounded Corners 12">
              <a:extLst>
                <a:ext uri="{FF2B5EF4-FFF2-40B4-BE49-F238E27FC236}">
                  <a16:creationId xmlns:a16="http://schemas.microsoft.com/office/drawing/2014/main" id="{4B437BFB-3501-F822-62B0-E2BB7457DC1B}"/>
                </a:ext>
              </a:extLst>
            </p:cNvPr>
            <p:cNvSpPr/>
            <p:nvPr/>
          </p:nvSpPr>
          <p:spPr>
            <a:xfrm>
              <a:off x="752473" y="1955504"/>
              <a:ext cx="16783053" cy="2091580"/>
            </a:xfrm>
            <a:prstGeom prst="roundRect">
              <a:avLst/>
            </a:prstGeom>
            <a:solidFill>
              <a:srgbClr val="FFFC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latin typeface="UTM Avo" panose="02040603050506020204" pitchFamily="18"/>
                  <a:cs typeface="Arial" panose="020B0604020202020204" pitchFamily="34" charset="0"/>
                </a:rPr>
                <a:t>Mẹ</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dẫn</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Ngọc</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đi</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tiêm</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vắc-xin</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Về</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nhà</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Ngọc</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nói</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với</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chị</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Ngân</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Em</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ghét</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bác</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sĩ</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lắm</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vì</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bác</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tiêm</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thuốc</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làm</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em</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đau</a:t>
              </a:r>
              <a:r>
                <a:rPr lang="en-US" sz="2000" dirty="0">
                  <a:solidFill>
                    <a:schemeClr val="tx1"/>
                  </a:solidFill>
                  <a:latin typeface="UTM Avo" panose="02040603050506020204" pitchFamily="18"/>
                  <a:cs typeface="Arial" panose="020B0604020202020204" pitchFamily="34" charset="0"/>
                </a:rPr>
                <a:t>”.</a:t>
              </a:r>
            </a:p>
            <a:p>
              <a:pPr algn="just">
                <a:lnSpc>
                  <a:spcPct val="150000"/>
                </a:lnSpc>
              </a:pPr>
              <a:r>
                <a:rPr lang="en-US" sz="2000" i="1" dirty="0" err="1">
                  <a:solidFill>
                    <a:schemeClr val="tx1"/>
                  </a:solidFill>
                  <a:latin typeface="UTM Avo" panose="02040603050506020204" pitchFamily="18"/>
                  <a:cs typeface="Arial" panose="020B0604020202020204" pitchFamily="34" charset="0"/>
                </a:rPr>
                <a:t>Nếu</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em</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là</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Ngân</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em</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sẽ</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ứng</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xử</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như</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thế</a:t>
              </a:r>
              <a:r>
                <a:rPr lang="en-US" sz="2000" i="1" dirty="0">
                  <a:solidFill>
                    <a:schemeClr val="tx1"/>
                  </a:solidFill>
                  <a:latin typeface="UTM Avo" panose="02040603050506020204" pitchFamily="18"/>
                  <a:cs typeface="Arial" panose="020B0604020202020204" pitchFamily="34" charset="0"/>
                </a:rPr>
                <a:t> </a:t>
              </a:r>
              <a:r>
                <a:rPr lang="en-US" sz="2000" i="1" dirty="0" err="1">
                  <a:solidFill>
                    <a:schemeClr val="tx1"/>
                  </a:solidFill>
                  <a:latin typeface="UTM Avo" panose="02040603050506020204" pitchFamily="18"/>
                  <a:cs typeface="Arial" panose="020B0604020202020204" pitchFamily="34" charset="0"/>
                </a:rPr>
                <a:t>nào</a:t>
              </a:r>
              <a:r>
                <a:rPr lang="en-US" sz="2000" i="1" dirty="0">
                  <a:solidFill>
                    <a:schemeClr val="tx1"/>
                  </a:solidFill>
                  <a:latin typeface="UTM Avo" panose="02040603050506020204" pitchFamily="18"/>
                  <a:cs typeface="Arial" panose="020B0604020202020204" pitchFamily="34" charset="0"/>
                </a:rPr>
                <a:t>? </a:t>
              </a:r>
            </a:p>
          </p:txBody>
        </p:sp>
        <p:sp>
          <p:nvSpPr>
            <p:cNvPr id="21" name="Rectangle: Rounded Corners 13">
              <a:extLst>
                <a:ext uri="{FF2B5EF4-FFF2-40B4-BE49-F238E27FC236}">
                  <a16:creationId xmlns:a16="http://schemas.microsoft.com/office/drawing/2014/main" id="{AEB6199D-35F0-C8F8-0503-C19B13C9FE6A}"/>
                </a:ext>
              </a:extLst>
            </p:cNvPr>
            <p:cNvSpPr/>
            <p:nvPr/>
          </p:nvSpPr>
          <p:spPr>
            <a:xfrm>
              <a:off x="533400" y="1573543"/>
              <a:ext cx="3743327" cy="557302"/>
            </a:xfrm>
            <a:prstGeom prst="roundRect">
              <a:avLst>
                <a:gd name="adj" fmla="val 50000"/>
              </a:avLst>
            </a:prstGeom>
            <a:solidFill>
              <a:srgbClr val="FCE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UTM Avo" panose="02040603050506020204" pitchFamily="18"/>
                  <a:cs typeface="Arial" panose="020B0604020202020204" pitchFamily="34" charset="0"/>
                </a:rPr>
                <a:t>Tình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huống</a:t>
              </a:r>
              <a:r>
                <a:rPr lang="en-US" sz="2400" b="1" dirty="0">
                  <a:solidFill>
                    <a:schemeClr val="tx1"/>
                  </a:solidFill>
                  <a:latin typeface="UTM Avo" panose="02040603050506020204" pitchFamily="18"/>
                  <a:cs typeface="Arial" panose="020B0604020202020204" pitchFamily="34" charset="0"/>
                </a:rPr>
                <a:t> 3</a:t>
              </a:r>
            </a:p>
          </p:txBody>
        </p:sp>
      </p:grpSp>
      <p:sp>
        <p:nvSpPr>
          <p:cNvPr id="22" name="Freeform 11">
            <a:extLst>
              <a:ext uri="{FF2B5EF4-FFF2-40B4-BE49-F238E27FC236}">
                <a16:creationId xmlns:a16="http://schemas.microsoft.com/office/drawing/2014/main" id="{FADE460A-01E1-EA9C-1A40-EB29EB053D1A}"/>
              </a:ext>
            </a:extLst>
          </p:cNvPr>
          <p:cNvSpPr/>
          <p:nvPr/>
        </p:nvSpPr>
        <p:spPr>
          <a:xfrm rot="-787723" flipH="1" flipV="1">
            <a:off x="130376" y="5670963"/>
            <a:ext cx="385617" cy="518476"/>
          </a:xfrm>
          <a:custGeom>
            <a:avLst/>
            <a:gdLst/>
            <a:ahLst/>
            <a:cxnLst/>
            <a:rect l="l" t="t" r="r" b="b"/>
            <a:pathLst>
              <a:path w="578425" h="777714">
                <a:moveTo>
                  <a:pt x="578425" y="777714"/>
                </a:moveTo>
                <a:lnTo>
                  <a:pt x="0" y="777714"/>
                </a:lnTo>
                <a:lnTo>
                  <a:pt x="0" y="0"/>
                </a:lnTo>
                <a:lnTo>
                  <a:pt x="578425" y="0"/>
                </a:lnTo>
                <a:lnTo>
                  <a:pt x="578425" y="77771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endParaRPr>
          </a:p>
        </p:txBody>
      </p:sp>
      <p:sp>
        <p:nvSpPr>
          <p:cNvPr id="23" name="Freeform 12">
            <a:extLst>
              <a:ext uri="{FF2B5EF4-FFF2-40B4-BE49-F238E27FC236}">
                <a16:creationId xmlns:a16="http://schemas.microsoft.com/office/drawing/2014/main" id="{85FE6578-0CB9-CB93-428E-213AAD753285}"/>
              </a:ext>
            </a:extLst>
          </p:cNvPr>
          <p:cNvSpPr/>
          <p:nvPr/>
        </p:nvSpPr>
        <p:spPr>
          <a:xfrm rot="1434247" flipV="1">
            <a:off x="11268204" y="1675140"/>
            <a:ext cx="385617" cy="518476"/>
          </a:xfrm>
          <a:custGeom>
            <a:avLst/>
            <a:gdLst/>
            <a:ahLst/>
            <a:cxnLst/>
            <a:rect l="l" t="t" r="r" b="b"/>
            <a:pathLst>
              <a:path w="578425" h="777714">
                <a:moveTo>
                  <a:pt x="0" y="777714"/>
                </a:moveTo>
                <a:lnTo>
                  <a:pt x="578425" y="777714"/>
                </a:lnTo>
                <a:lnTo>
                  <a:pt x="578425" y="0"/>
                </a:lnTo>
                <a:lnTo>
                  <a:pt x="0" y="0"/>
                </a:lnTo>
                <a:lnTo>
                  <a:pt x="0" y="77771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endParaRPr>
          </a:p>
        </p:txBody>
      </p:sp>
    </p:spTree>
    <p:extLst>
      <p:ext uri="{BB962C8B-B14F-4D97-AF65-F5344CB8AC3E}">
        <p14:creationId xmlns:p14="http://schemas.microsoft.com/office/powerpoint/2010/main" val="20763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0A893F-3044-59A5-70F3-1134B4E58DED}"/>
              </a:ext>
            </a:extLst>
          </p:cNvPr>
          <p:cNvSpPr txBox="1"/>
          <p:nvPr/>
        </p:nvSpPr>
        <p:spPr>
          <a:xfrm>
            <a:off x="2387600" y="1427717"/>
            <a:ext cx="7010400" cy="605422"/>
          </a:xfrm>
          <a:prstGeom prst="rect">
            <a:avLst/>
          </a:prstGeom>
          <a:noFill/>
        </p:spPr>
        <p:txBody>
          <a:bodyPr wrap="square" rtlCol="0">
            <a:spAutoFit/>
          </a:bodyPr>
          <a:lstStyle/>
          <a:p>
            <a:pPr algn="ctr"/>
            <a:r>
              <a:rPr lang="en-US" sz="3334" b="1">
                <a:latin typeface="UTM Avo" panose="02040603050506020204" pitchFamily="18"/>
                <a:cs typeface="Arial" panose="020B0604020202020204" pitchFamily="34" charset="0"/>
              </a:rPr>
              <a:t>THẢO LUẬN NHÓM </a:t>
            </a:r>
          </a:p>
        </p:txBody>
      </p:sp>
      <p:sp>
        <p:nvSpPr>
          <p:cNvPr id="12" name="Freeform 11">
            <a:extLst>
              <a:ext uri="{FF2B5EF4-FFF2-40B4-BE49-F238E27FC236}">
                <a16:creationId xmlns:a16="http://schemas.microsoft.com/office/drawing/2014/main" id="{6B3595D4-71A3-49F8-F68A-6784A0DB9090}"/>
              </a:ext>
            </a:extLst>
          </p:cNvPr>
          <p:cNvSpPr/>
          <p:nvPr/>
        </p:nvSpPr>
        <p:spPr>
          <a:xfrm>
            <a:off x="152400" y="3014811"/>
            <a:ext cx="4470400" cy="3892550"/>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3"/>
            <a:stretch>
              <a:fillRect/>
            </a:stretch>
          </a:blipFill>
        </p:spPr>
        <p:txBody>
          <a:bodyPr/>
          <a:lstStyle/>
          <a:p>
            <a:endParaRPr lang="en-US" sz="800">
              <a:latin typeface="UTM Avo" panose="02040603050506020204" pitchFamily="18"/>
            </a:endParaRPr>
          </a:p>
        </p:txBody>
      </p:sp>
      <p:grpSp>
        <p:nvGrpSpPr>
          <p:cNvPr id="13" name="Group 12">
            <a:extLst>
              <a:ext uri="{FF2B5EF4-FFF2-40B4-BE49-F238E27FC236}">
                <a16:creationId xmlns:a16="http://schemas.microsoft.com/office/drawing/2014/main" id="{9CCEB653-F0D1-F4B8-4D71-3EDEF6456925}"/>
              </a:ext>
            </a:extLst>
          </p:cNvPr>
          <p:cNvGrpSpPr/>
          <p:nvPr/>
        </p:nvGrpSpPr>
        <p:grpSpPr>
          <a:xfrm>
            <a:off x="4470400" y="2278211"/>
            <a:ext cx="7061200" cy="2953008"/>
            <a:chOff x="7010400" y="3409948"/>
            <a:chExt cx="10591800" cy="4429513"/>
          </a:xfrm>
        </p:grpSpPr>
        <p:grpSp>
          <p:nvGrpSpPr>
            <p:cNvPr id="14" name="Group 13">
              <a:extLst>
                <a:ext uri="{FF2B5EF4-FFF2-40B4-BE49-F238E27FC236}">
                  <a16:creationId xmlns:a16="http://schemas.microsoft.com/office/drawing/2014/main" id="{D0EFC36A-C1EC-53C4-4F0F-9FAB90AD8A7E}"/>
                </a:ext>
              </a:extLst>
            </p:cNvPr>
            <p:cNvGrpSpPr/>
            <p:nvPr/>
          </p:nvGrpSpPr>
          <p:grpSpPr>
            <a:xfrm>
              <a:off x="7010400" y="3848100"/>
              <a:ext cx="10591800" cy="3991361"/>
              <a:chOff x="7010400" y="4838700"/>
              <a:chExt cx="10591800" cy="3991361"/>
            </a:xfrm>
          </p:grpSpPr>
          <p:sp>
            <p:nvSpPr>
              <p:cNvPr id="16" name="Rectangle: Rounded Corners 3">
                <a:extLst>
                  <a:ext uri="{FF2B5EF4-FFF2-40B4-BE49-F238E27FC236}">
                    <a16:creationId xmlns:a16="http://schemas.microsoft.com/office/drawing/2014/main" id="{B6C4FDC4-60F4-7378-30CB-53BB738D9A66}"/>
                  </a:ext>
                </a:extLst>
              </p:cNvPr>
              <p:cNvSpPr/>
              <p:nvPr/>
            </p:nvSpPr>
            <p:spPr>
              <a:xfrm>
                <a:off x="7010400" y="4838700"/>
                <a:ext cx="10287000" cy="3991361"/>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17" name="Rectangle: Rounded Corners 4">
                <a:extLst>
                  <a:ext uri="{FF2B5EF4-FFF2-40B4-BE49-F238E27FC236}">
                    <a16:creationId xmlns:a16="http://schemas.microsoft.com/office/drawing/2014/main" id="{63E1C1FD-D562-0836-11E1-81FD7D1B951E}"/>
                  </a:ext>
                </a:extLst>
              </p:cNvPr>
              <p:cNvSpPr/>
              <p:nvPr/>
            </p:nvSpPr>
            <p:spPr>
              <a:xfrm>
                <a:off x="7315200" y="5143500"/>
                <a:ext cx="10287000" cy="3686561"/>
              </a:xfrm>
              <a:prstGeom prst="roundRect">
                <a:avLst/>
              </a:prstGeom>
              <a:solidFill>
                <a:schemeClr val="bg1"/>
              </a:solidFill>
              <a:ln w="38100">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UTM Avo" panose="02040603050506020204" pitchFamily="18"/>
                </a:endParaRPr>
              </a:p>
            </p:txBody>
          </p:sp>
          <p:sp>
            <p:nvSpPr>
              <p:cNvPr id="18" name="TextBox 17">
                <a:extLst>
                  <a:ext uri="{FF2B5EF4-FFF2-40B4-BE49-F238E27FC236}">
                    <a16:creationId xmlns:a16="http://schemas.microsoft.com/office/drawing/2014/main" id="{D3116572-003D-A78B-9146-48842BFE38DB}"/>
                  </a:ext>
                </a:extLst>
              </p:cNvPr>
              <p:cNvSpPr txBox="1"/>
              <p:nvPr/>
            </p:nvSpPr>
            <p:spPr>
              <a:xfrm>
                <a:off x="7429500" y="5902973"/>
                <a:ext cx="10058400" cy="2513765"/>
              </a:xfrm>
              <a:prstGeom prst="rect">
                <a:avLst/>
              </a:prstGeom>
              <a:noFill/>
            </p:spPr>
            <p:txBody>
              <a:bodyPr wrap="square" rtlCol="0">
                <a:spAutoFit/>
              </a:bodyPr>
              <a:lstStyle/>
              <a:p>
                <a:pPr marL="381019" indent="-381019">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Đọc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kĩ</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huống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SHS tr.12.</a:t>
                </a:r>
              </a:p>
              <a:p>
                <a:pPr marL="381019" indent="-381019">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Trao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đổi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đưa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ra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xử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huống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hợp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lí</a:t>
                </a:r>
                <a:r>
                  <a:rPr lang="en-US" sz="2400" dirty="0">
                    <a:latin typeface="UTM Avo" panose="02040603050506020204" pitchFamily="18"/>
                    <a:cs typeface="Arial" panose="020B0604020202020204" pitchFamily="34" charset="0"/>
                  </a:rPr>
                  <a:t>. </a:t>
                </a:r>
              </a:p>
            </p:txBody>
          </p:sp>
        </p:grpSp>
        <p:pic>
          <p:nvPicPr>
            <p:cNvPr id="15" name="Picture 2" descr="Pin ">
              <a:extLst>
                <a:ext uri="{FF2B5EF4-FFF2-40B4-BE49-F238E27FC236}">
                  <a16:creationId xmlns:a16="http://schemas.microsoft.com/office/drawing/2014/main" id="{C5CA0F09-4BA8-7067-BA77-45418A290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3900" y="3409948"/>
              <a:ext cx="1104900" cy="110490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reeform 11">
            <a:extLst>
              <a:ext uri="{FF2B5EF4-FFF2-40B4-BE49-F238E27FC236}">
                <a16:creationId xmlns:a16="http://schemas.microsoft.com/office/drawing/2014/main" id="{C5CE3AC5-7F1A-909D-4AC2-B034D47BAC66}"/>
              </a:ext>
            </a:extLst>
          </p:cNvPr>
          <p:cNvSpPr/>
          <p:nvPr/>
        </p:nvSpPr>
        <p:spPr>
          <a:xfrm rot="-787723" flipH="1" flipV="1">
            <a:off x="357722" y="2459317"/>
            <a:ext cx="385617" cy="518476"/>
          </a:xfrm>
          <a:custGeom>
            <a:avLst/>
            <a:gdLst/>
            <a:ahLst/>
            <a:cxnLst/>
            <a:rect l="l" t="t" r="r" b="b"/>
            <a:pathLst>
              <a:path w="578425" h="777714">
                <a:moveTo>
                  <a:pt x="578425" y="777714"/>
                </a:moveTo>
                <a:lnTo>
                  <a:pt x="0" y="777714"/>
                </a:lnTo>
                <a:lnTo>
                  <a:pt x="0" y="0"/>
                </a:lnTo>
                <a:lnTo>
                  <a:pt x="578425" y="0"/>
                </a:lnTo>
                <a:lnTo>
                  <a:pt x="578425" y="77771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20" name="Freeform 12">
            <a:extLst>
              <a:ext uri="{FF2B5EF4-FFF2-40B4-BE49-F238E27FC236}">
                <a16:creationId xmlns:a16="http://schemas.microsoft.com/office/drawing/2014/main" id="{DDAC12AC-E5E2-DB11-48EE-8A85EB219CDE}"/>
              </a:ext>
            </a:extLst>
          </p:cNvPr>
          <p:cNvSpPr/>
          <p:nvPr/>
        </p:nvSpPr>
        <p:spPr>
          <a:xfrm rot="1434247" flipV="1">
            <a:off x="8191108" y="6006259"/>
            <a:ext cx="385617" cy="518476"/>
          </a:xfrm>
          <a:custGeom>
            <a:avLst/>
            <a:gdLst/>
            <a:ahLst/>
            <a:cxnLst/>
            <a:rect l="l" t="t" r="r" b="b"/>
            <a:pathLst>
              <a:path w="578425" h="777714">
                <a:moveTo>
                  <a:pt x="0" y="777714"/>
                </a:moveTo>
                <a:lnTo>
                  <a:pt x="578425" y="777714"/>
                </a:lnTo>
                <a:lnTo>
                  <a:pt x="578425" y="0"/>
                </a:lnTo>
                <a:lnTo>
                  <a:pt x="0" y="0"/>
                </a:lnTo>
                <a:lnTo>
                  <a:pt x="0" y="77771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24" name="Freeform 12">
            <a:extLst>
              <a:ext uri="{FF2B5EF4-FFF2-40B4-BE49-F238E27FC236}">
                <a16:creationId xmlns:a16="http://schemas.microsoft.com/office/drawing/2014/main" id="{94122818-FE92-D77D-A15B-093E3E6EFB28}"/>
              </a:ext>
            </a:extLst>
          </p:cNvPr>
          <p:cNvSpPr/>
          <p:nvPr/>
        </p:nvSpPr>
        <p:spPr>
          <a:xfrm rot="1434247" flipV="1">
            <a:off x="11167346" y="1894344"/>
            <a:ext cx="385617" cy="518476"/>
          </a:xfrm>
          <a:custGeom>
            <a:avLst/>
            <a:gdLst/>
            <a:ahLst/>
            <a:cxnLst/>
            <a:rect l="l" t="t" r="r" b="b"/>
            <a:pathLst>
              <a:path w="578425" h="777714">
                <a:moveTo>
                  <a:pt x="0" y="777714"/>
                </a:moveTo>
                <a:lnTo>
                  <a:pt x="578425" y="777714"/>
                </a:lnTo>
                <a:lnTo>
                  <a:pt x="578425" y="0"/>
                </a:lnTo>
                <a:lnTo>
                  <a:pt x="0" y="0"/>
                </a:lnTo>
                <a:lnTo>
                  <a:pt x="0" y="77771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Tree>
    <p:extLst>
      <p:ext uri="{BB962C8B-B14F-4D97-AF65-F5344CB8AC3E}">
        <p14:creationId xmlns:p14="http://schemas.microsoft.com/office/powerpoint/2010/main" val="229154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17FA7EC-7133-99E9-B7F4-5A61DB755ADA}"/>
              </a:ext>
            </a:extLst>
          </p:cNvPr>
          <p:cNvGrpSpPr/>
          <p:nvPr/>
        </p:nvGrpSpPr>
        <p:grpSpPr>
          <a:xfrm>
            <a:off x="1065582" y="1831744"/>
            <a:ext cx="10721814" cy="4456465"/>
            <a:chOff x="1629079" y="1025141"/>
            <a:chExt cx="16082721" cy="6684698"/>
          </a:xfrm>
        </p:grpSpPr>
        <p:sp>
          <p:nvSpPr>
            <p:cNvPr id="4" name="Rectangle: Rounded Corners 2">
              <a:extLst>
                <a:ext uri="{FF2B5EF4-FFF2-40B4-BE49-F238E27FC236}">
                  <a16:creationId xmlns:a16="http://schemas.microsoft.com/office/drawing/2014/main" id="{5B0028B3-0C9A-A102-5855-BB585608A7A7}"/>
                </a:ext>
              </a:extLst>
            </p:cNvPr>
            <p:cNvSpPr/>
            <p:nvPr/>
          </p:nvSpPr>
          <p:spPr>
            <a:xfrm>
              <a:off x="1752600" y="1831010"/>
              <a:ext cx="15316200" cy="5878829"/>
            </a:xfrm>
            <a:prstGeom prst="roundRect">
              <a:avLst/>
            </a:prstGeom>
            <a:solidFill>
              <a:schemeClr val="bg1"/>
            </a:solidFill>
            <a:ln w="571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5" name="Freeform 14">
              <a:extLst>
                <a:ext uri="{FF2B5EF4-FFF2-40B4-BE49-F238E27FC236}">
                  <a16:creationId xmlns:a16="http://schemas.microsoft.com/office/drawing/2014/main" id="{034F4A5F-DD40-0CDD-105C-241619D21AA6}"/>
                </a:ext>
              </a:extLst>
            </p:cNvPr>
            <p:cNvSpPr/>
            <p:nvPr/>
          </p:nvSpPr>
          <p:spPr>
            <a:xfrm rot="3155415">
              <a:off x="15492755" y="1345775"/>
              <a:ext cx="2539680" cy="1898411"/>
            </a:xfrm>
            <a:custGeom>
              <a:avLst/>
              <a:gdLst/>
              <a:ahLst/>
              <a:cxnLst/>
              <a:rect l="l" t="t" r="r" b="b"/>
              <a:pathLst>
                <a:path w="2539680" h="1898411">
                  <a:moveTo>
                    <a:pt x="0" y="0"/>
                  </a:moveTo>
                  <a:lnTo>
                    <a:pt x="2539680" y="0"/>
                  </a:lnTo>
                  <a:lnTo>
                    <a:pt x="2539680" y="1898411"/>
                  </a:lnTo>
                  <a:lnTo>
                    <a:pt x="0" y="18984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sp>
          <p:nvSpPr>
            <p:cNvPr id="6" name="Freeform 310">
              <a:extLst>
                <a:ext uri="{FF2B5EF4-FFF2-40B4-BE49-F238E27FC236}">
                  <a16:creationId xmlns:a16="http://schemas.microsoft.com/office/drawing/2014/main" id="{880C9F7F-8307-8CFF-838C-31E5771CB3E3}"/>
                </a:ext>
              </a:extLst>
            </p:cNvPr>
            <p:cNvSpPr/>
            <p:nvPr/>
          </p:nvSpPr>
          <p:spPr>
            <a:xfrm rot="-813746">
              <a:off x="1629079" y="1617563"/>
              <a:ext cx="1259083" cy="983659"/>
            </a:xfrm>
            <a:custGeom>
              <a:avLst/>
              <a:gdLst/>
              <a:ahLst/>
              <a:cxnLst/>
              <a:rect l="l" t="t" r="r" b="b"/>
              <a:pathLst>
                <a:path w="1259083" h="983659">
                  <a:moveTo>
                    <a:pt x="0" y="0"/>
                  </a:moveTo>
                  <a:lnTo>
                    <a:pt x="1259083" y="0"/>
                  </a:lnTo>
                  <a:lnTo>
                    <a:pt x="1259083" y="983659"/>
                  </a:lnTo>
                  <a:lnTo>
                    <a:pt x="0" y="9836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7" name="TextBox 6">
              <a:extLst>
                <a:ext uri="{FF2B5EF4-FFF2-40B4-BE49-F238E27FC236}">
                  <a16:creationId xmlns:a16="http://schemas.microsoft.com/office/drawing/2014/main" id="{50DC3967-CD04-E10D-FB90-4BFAB07B90FF}"/>
                </a:ext>
              </a:extLst>
            </p:cNvPr>
            <p:cNvSpPr txBox="1"/>
            <p:nvPr/>
          </p:nvSpPr>
          <p:spPr>
            <a:xfrm>
              <a:off x="3352800" y="2167390"/>
              <a:ext cx="12115800" cy="5214504"/>
            </a:xfrm>
            <a:prstGeom prst="rect">
              <a:avLst/>
            </a:prstGeom>
            <a:noFill/>
          </p:spPr>
          <p:txBody>
            <a:bodyPr wrap="square">
              <a:spAutoFit/>
            </a:bodyPr>
            <a:lstStyle/>
            <a:p>
              <a:pPr algn="ctr">
                <a:lnSpc>
                  <a:spcPct val="150000"/>
                </a:lnSpc>
              </a:pPr>
              <a:r>
                <a:rPr lang="vi-VN" sz="2800" b="1" dirty="0">
                  <a:latin typeface="UTM Avo" panose="02040603050506020204" pitchFamily="18"/>
                </a:rPr>
                <a:t>TÌNH HUỐNG 1</a:t>
              </a:r>
              <a:endParaRPr lang="en-US" sz="2800" b="1" dirty="0">
                <a:latin typeface="UTM Avo" panose="02040603050506020204" pitchFamily="18"/>
              </a:endParaRPr>
            </a:p>
            <a:p>
              <a:pPr algn="just">
                <a:lnSpc>
                  <a:spcPct val="150000"/>
                </a:lnSpc>
              </a:pPr>
              <a:r>
                <a:rPr lang="vi-VN" sz="2400" dirty="0">
                  <a:latin typeface="UTM Avo" panose="02040603050506020204" pitchFamily="18"/>
                </a:rPr>
                <a:t>Nếu biết được việc làm của An, em sẽ khuyên An: bút chì tuy bị gãy ngòi nhưng vẫn có thể sử dụng tiếp bằng cách gọt đầu bút, An nên tiết kiệm và chỉ mua bút chì khác khi bút chì cũ không thể sử dụng được nữa.</a:t>
              </a:r>
              <a:endParaRPr lang="en-US" sz="2400" dirty="0">
                <a:latin typeface="UTM Avo" panose="02040603050506020204" pitchFamily="18"/>
              </a:endParaRPr>
            </a:p>
          </p:txBody>
        </p:sp>
      </p:grpSp>
      <p:sp>
        <p:nvSpPr>
          <p:cNvPr id="8" name="Freeform 141">
            <a:extLst>
              <a:ext uri="{FF2B5EF4-FFF2-40B4-BE49-F238E27FC236}">
                <a16:creationId xmlns:a16="http://schemas.microsoft.com/office/drawing/2014/main" id="{DB88460B-BCEC-1C21-56D8-0AF3F3418FFC}"/>
              </a:ext>
            </a:extLst>
          </p:cNvPr>
          <p:cNvSpPr/>
          <p:nvPr/>
        </p:nvSpPr>
        <p:spPr>
          <a:xfrm>
            <a:off x="30329" y="4265241"/>
            <a:ext cx="2184400" cy="2592759"/>
          </a:xfrm>
          <a:custGeom>
            <a:avLst/>
            <a:gdLst/>
            <a:ahLst/>
            <a:cxnLst/>
            <a:rect l="l" t="t" r="r" b="b"/>
            <a:pathLst>
              <a:path w="2464185" h="2924848">
                <a:moveTo>
                  <a:pt x="0" y="0"/>
                </a:moveTo>
                <a:lnTo>
                  <a:pt x="2464185" y="0"/>
                </a:lnTo>
                <a:lnTo>
                  <a:pt x="2464185" y="2924848"/>
                </a:lnTo>
                <a:lnTo>
                  <a:pt x="0" y="2924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sp>
        <p:nvSpPr>
          <p:cNvPr id="9" name="Freeform 11">
            <a:extLst>
              <a:ext uri="{FF2B5EF4-FFF2-40B4-BE49-F238E27FC236}">
                <a16:creationId xmlns:a16="http://schemas.microsoft.com/office/drawing/2014/main" id="{2923D713-581D-4587-ECD8-20FCC4174E88}"/>
              </a:ext>
            </a:extLst>
          </p:cNvPr>
          <p:cNvSpPr/>
          <p:nvPr/>
        </p:nvSpPr>
        <p:spPr>
          <a:xfrm rot="-787723" flipH="1" flipV="1">
            <a:off x="394445" y="1813495"/>
            <a:ext cx="385617" cy="518476"/>
          </a:xfrm>
          <a:custGeom>
            <a:avLst/>
            <a:gdLst/>
            <a:ahLst/>
            <a:cxnLst/>
            <a:rect l="l" t="t" r="r" b="b"/>
            <a:pathLst>
              <a:path w="578425" h="777714">
                <a:moveTo>
                  <a:pt x="578425" y="777714"/>
                </a:moveTo>
                <a:lnTo>
                  <a:pt x="0" y="777714"/>
                </a:lnTo>
                <a:lnTo>
                  <a:pt x="0" y="0"/>
                </a:lnTo>
                <a:lnTo>
                  <a:pt x="578425" y="0"/>
                </a:lnTo>
                <a:lnTo>
                  <a:pt x="578425" y="77771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latin typeface="UTM Avo" panose="02040603050506020204" pitchFamily="18"/>
            </a:endParaRPr>
          </a:p>
        </p:txBody>
      </p:sp>
      <p:sp>
        <p:nvSpPr>
          <p:cNvPr id="10" name="Freeform 11">
            <a:extLst>
              <a:ext uri="{FF2B5EF4-FFF2-40B4-BE49-F238E27FC236}">
                <a16:creationId xmlns:a16="http://schemas.microsoft.com/office/drawing/2014/main" id="{79D8C083-AEBA-4F42-4F04-24FAFE8E4A6E}"/>
              </a:ext>
            </a:extLst>
          </p:cNvPr>
          <p:cNvSpPr/>
          <p:nvPr/>
        </p:nvSpPr>
        <p:spPr>
          <a:xfrm rot="-787723" flipH="1" flipV="1">
            <a:off x="10632521" y="5302382"/>
            <a:ext cx="385617" cy="518476"/>
          </a:xfrm>
          <a:custGeom>
            <a:avLst/>
            <a:gdLst/>
            <a:ahLst/>
            <a:cxnLst/>
            <a:rect l="l" t="t" r="r" b="b"/>
            <a:pathLst>
              <a:path w="578425" h="777714">
                <a:moveTo>
                  <a:pt x="578425" y="777714"/>
                </a:moveTo>
                <a:lnTo>
                  <a:pt x="0" y="777714"/>
                </a:lnTo>
                <a:lnTo>
                  <a:pt x="0" y="0"/>
                </a:lnTo>
                <a:lnTo>
                  <a:pt x="578425" y="0"/>
                </a:lnTo>
                <a:lnTo>
                  <a:pt x="578425" y="77771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latin typeface="UTM Avo" panose="02040603050506020204" pitchFamily="18"/>
            </a:endParaRPr>
          </a:p>
        </p:txBody>
      </p:sp>
      <p:sp>
        <p:nvSpPr>
          <p:cNvPr id="11" name="TextBox 10">
            <a:extLst>
              <a:ext uri="{FF2B5EF4-FFF2-40B4-BE49-F238E27FC236}">
                <a16:creationId xmlns:a16="http://schemas.microsoft.com/office/drawing/2014/main" id="{F4A703D9-C019-8110-D029-DB2A722B57F4}"/>
              </a:ext>
            </a:extLst>
          </p:cNvPr>
          <p:cNvSpPr txBox="1"/>
          <p:nvPr/>
        </p:nvSpPr>
        <p:spPr>
          <a:xfrm>
            <a:off x="2202029" y="1469445"/>
            <a:ext cx="8102600" cy="605422"/>
          </a:xfrm>
          <a:prstGeom prst="rect">
            <a:avLst/>
          </a:prstGeom>
          <a:noFill/>
        </p:spPr>
        <p:txBody>
          <a:bodyPr wrap="square" rtlCol="0">
            <a:spAutoFit/>
          </a:bodyPr>
          <a:lstStyle/>
          <a:p>
            <a:pPr algn="ctr"/>
            <a:r>
              <a:rPr lang="en-US" sz="3200" b="1" dirty="0">
                <a:latin typeface="UTM Avo" panose="02040603050506020204" pitchFamily="18"/>
                <a:cs typeface="Arial" panose="020B0604020202020204" pitchFamily="34" charset="0"/>
              </a:rPr>
              <a:t>HƯỚNG DẪN XỬ LÍ TÌNH HUỐNG </a:t>
            </a:r>
          </a:p>
        </p:txBody>
      </p:sp>
    </p:spTree>
    <p:extLst>
      <p:ext uri="{BB962C8B-B14F-4D97-AF65-F5344CB8AC3E}">
        <p14:creationId xmlns:p14="http://schemas.microsoft.com/office/powerpoint/2010/main" val="364988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17FA7EC-7133-99E9-B7F4-5A61DB755ADA}"/>
              </a:ext>
            </a:extLst>
          </p:cNvPr>
          <p:cNvGrpSpPr/>
          <p:nvPr/>
        </p:nvGrpSpPr>
        <p:grpSpPr>
          <a:xfrm>
            <a:off x="1065582" y="1831744"/>
            <a:ext cx="10721814" cy="4456465"/>
            <a:chOff x="1629079" y="1025141"/>
            <a:chExt cx="16082721" cy="6684698"/>
          </a:xfrm>
        </p:grpSpPr>
        <p:sp>
          <p:nvSpPr>
            <p:cNvPr id="4" name="Rectangle: Rounded Corners 2">
              <a:extLst>
                <a:ext uri="{FF2B5EF4-FFF2-40B4-BE49-F238E27FC236}">
                  <a16:creationId xmlns:a16="http://schemas.microsoft.com/office/drawing/2014/main" id="{5B0028B3-0C9A-A102-5855-BB585608A7A7}"/>
                </a:ext>
              </a:extLst>
            </p:cNvPr>
            <p:cNvSpPr/>
            <p:nvPr/>
          </p:nvSpPr>
          <p:spPr>
            <a:xfrm>
              <a:off x="1752600" y="1831010"/>
              <a:ext cx="15316200" cy="5878829"/>
            </a:xfrm>
            <a:prstGeom prst="roundRect">
              <a:avLst/>
            </a:prstGeom>
            <a:solidFill>
              <a:schemeClr val="bg1"/>
            </a:solidFill>
            <a:ln w="571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5" name="Freeform 14">
              <a:extLst>
                <a:ext uri="{FF2B5EF4-FFF2-40B4-BE49-F238E27FC236}">
                  <a16:creationId xmlns:a16="http://schemas.microsoft.com/office/drawing/2014/main" id="{034F4A5F-DD40-0CDD-105C-241619D21AA6}"/>
                </a:ext>
              </a:extLst>
            </p:cNvPr>
            <p:cNvSpPr/>
            <p:nvPr/>
          </p:nvSpPr>
          <p:spPr>
            <a:xfrm rot="3155415">
              <a:off x="15492755" y="1345775"/>
              <a:ext cx="2539680" cy="1898411"/>
            </a:xfrm>
            <a:custGeom>
              <a:avLst/>
              <a:gdLst/>
              <a:ahLst/>
              <a:cxnLst/>
              <a:rect l="l" t="t" r="r" b="b"/>
              <a:pathLst>
                <a:path w="2539680" h="1898411">
                  <a:moveTo>
                    <a:pt x="0" y="0"/>
                  </a:moveTo>
                  <a:lnTo>
                    <a:pt x="2539680" y="0"/>
                  </a:lnTo>
                  <a:lnTo>
                    <a:pt x="2539680" y="1898411"/>
                  </a:lnTo>
                  <a:lnTo>
                    <a:pt x="0" y="18984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sp>
          <p:nvSpPr>
            <p:cNvPr id="6" name="Freeform 310">
              <a:extLst>
                <a:ext uri="{FF2B5EF4-FFF2-40B4-BE49-F238E27FC236}">
                  <a16:creationId xmlns:a16="http://schemas.microsoft.com/office/drawing/2014/main" id="{880C9F7F-8307-8CFF-838C-31E5771CB3E3}"/>
                </a:ext>
              </a:extLst>
            </p:cNvPr>
            <p:cNvSpPr/>
            <p:nvPr/>
          </p:nvSpPr>
          <p:spPr>
            <a:xfrm rot="-813746">
              <a:off x="1629079" y="1617563"/>
              <a:ext cx="1259083" cy="983659"/>
            </a:xfrm>
            <a:custGeom>
              <a:avLst/>
              <a:gdLst/>
              <a:ahLst/>
              <a:cxnLst/>
              <a:rect l="l" t="t" r="r" b="b"/>
              <a:pathLst>
                <a:path w="1259083" h="983659">
                  <a:moveTo>
                    <a:pt x="0" y="0"/>
                  </a:moveTo>
                  <a:lnTo>
                    <a:pt x="1259083" y="0"/>
                  </a:lnTo>
                  <a:lnTo>
                    <a:pt x="1259083" y="983659"/>
                  </a:lnTo>
                  <a:lnTo>
                    <a:pt x="0" y="9836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7" name="TextBox 6">
              <a:extLst>
                <a:ext uri="{FF2B5EF4-FFF2-40B4-BE49-F238E27FC236}">
                  <a16:creationId xmlns:a16="http://schemas.microsoft.com/office/drawing/2014/main" id="{50DC3967-CD04-E10D-FB90-4BFAB07B90FF}"/>
                </a:ext>
              </a:extLst>
            </p:cNvPr>
            <p:cNvSpPr txBox="1"/>
            <p:nvPr/>
          </p:nvSpPr>
          <p:spPr>
            <a:xfrm>
              <a:off x="3352800" y="2135492"/>
              <a:ext cx="12115800" cy="4342535"/>
            </a:xfrm>
            <a:prstGeom prst="rect">
              <a:avLst/>
            </a:prstGeom>
            <a:noFill/>
          </p:spPr>
          <p:txBody>
            <a:bodyPr wrap="square">
              <a:spAutoFit/>
            </a:bodyPr>
            <a:lstStyle/>
            <a:p>
              <a:pPr algn="ctr">
                <a:lnSpc>
                  <a:spcPct val="150000"/>
                </a:lnSpc>
              </a:pPr>
              <a:r>
                <a:rPr lang="vi-VN" sz="2800" b="1" dirty="0">
                  <a:latin typeface="UTM Avo" panose="02040603050506020204" pitchFamily="18"/>
                </a:rPr>
                <a:t>TÌNH HUỐNG </a:t>
              </a:r>
              <a:r>
                <a:rPr lang="en-US" sz="2800" b="1" dirty="0">
                  <a:latin typeface="UTM Avo" panose="02040603050506020204" pitchFamily="18"/>
                  <a:cs typeface="Arial" panose="020B0604020202020204" pitchFamily="34" charset="0"/>
                </a:rPr>
                <a:t>2</a:t>
              </a:r>
            </a:p>
            <a:p>
              <a:pPr algn="just">
                <a:lnSpc>
                  <a:spcPct val="150000"/>
                </a:lnSpc>
              </a:pPr>
              <a:r>
                <a:rPr lang="vi-VN" sz="2400" dirty="0">
                  <a:latin typeface="UTM Avo" panose="02040603050506020204" pitchFamily="18"/>
                </a:rPr>
                <a:t>Nếu là Hằng, em sẽ nói với các bạn không nên nhại giọng của cô bán bánh giò vì làm như thế là không tốt, mỗi người đều có nghề nghiệp và đóng góp khác nhau cho xã hội nên phải tôn trọng họ.</a:t>
              </a:r>
              <a:endParaRPr lang="en-US" sz="2400" dirty="0">
                <a:latin typeface="UTM Avo" panose="02040603050506020204" pitchFamily="18"/>
              </a:endParaRPr>
            </a:p>
          </p:txBody>
        </p:sp>
      </p:grpSp>
      <p:sp>
        <p:nvSpPr>
          <p:cNvPr id="8" name="Freeform 141">
            <a:extLst>
              <a:ext uri="{FF2B5EF4-FFF2-40B4-BE49-F238E27FC236}">
                <a16:creationId xmlns:a16="http://schemas.microsoft.com/office/drawing/2014/main" id="{DB88460B-BCEC-1C21-56D8-0AF3F3418FFC}"/>
              </a:ext>
            </a:extLst>
          </p:cNvPr>
          <p:cNvSpPr/>
          <p:nvPr/>
        </p:nvSpPr>
        <p:spPr>
          <a:xfrm>
            <a:off x="30329" y="4265241"/>
            <a:ext cx="2184400" cy="2592759"/>
          </a:xfrm>
          <a:custGeom>
            <a:avLst/>
            <a:gdLst/>
            <a:ahLst/>
            <a:cxnLst/>
            <a:rect l="l" t="t" r="r" b="b"/>
            <a:pathLst>
              <a:path w="2464185" h="2924848">
                <a:moveTo>
                  <a:pt x="0" y="0"/>
                </a:moveTo>
                <a:lnTo>
                  <a:pt x="2464185" y="0"/>
                </a:lnTo>
                <a:lnTo>
                  <a:pt x="2464185" y="2924848"/>
                </a:lnTo>
                <a:lnTo>
                  <a:pt x="0" y="2924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sp>
        <p:nvSpPr>
          <p:cNvPr id="9" name="Freeform 11">
            <a:extLst>
              <a:ext uri="{FF2B5EF4-FFF2-40B4-BE49-F238E27FC236}">
                <a16:creationId xmlns:a16="http://schemas.microsoft.com/office/drawing/2014/main" id="{2923D713-581D-4587-ECD8-20FCC4174E88}"/>
              </a:ext>
            </a:extLst>
          </p:cNvPr>
          <p:cNvSpPr/>
          <p:nvPr/>
        </p:nvSpPr>
        <p:spPr>
          <a:xfrm rot="-787723" flipH="1" flipV="1">
            <a:off x="394445" y="1813495"/>
            <a:ext cx="385617" cy="518476"/>
          </a:xfrm>
          <a:custGeom>
            <a:avLst/>
            <a:gdLst/>
            <a:ahLst/>
            <a:cxnLst/>
            <a:rect l="l" t="t" r="r" b="b"/>
            <a:pathLst>
              <a:path w="578425" h="777714">
                <a:moveTo>
                  <a:pt x="578425" y="777714"/>
                </a:moveTo>
                <a:lnTo>
                  <a:pt x="0" y="777714"/>
                </a:lnTo>
                <a:lnTo>
                  <a:pt x="0" y="0"/>
                </a:lnTo>
                <a:lnTo>
                  <a:pt x="578425" y="0"/>
                </a:lnTo>
                <a:lnTo>
                  <a:pt x="578425" y="77771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latin typeface="UTM Avo" panose="02040603050506020204" pitchFamily="18"/>
            </a:endParaRPr>
          </a:p>
        </p:txBody>
      </p:sp>
      <p:sp>
        <p:nvSpPr>
          <p:cNvPr id="10" name="Freeform 11">
            <a:extLst>
              <a:ext uri="{FF2B5EF4-FFF2-40B4-BE49-F238E27FC236}">
                <a16:creationId xmlns:a16="http://schemas.microsoft.com/office/drawing/2014/main" id="{79D8C083-AEBA-4F42-4F04-24FAFE8E4A6E}"/>
              </a:ext>
            </a:extLst>
          </p:cNvPr>
          <p:cNvSpPr/>
          <p:nvPr/>
        </p:nvSpPr>
        <p:spPr>
          <a:xfrm rot="-787723" flipH="1" flipV="1">
            <a:off x="10632521" y="5302382"/>
            <a:ext cx="385617" cy="518476"/>
          </a:xfrm>
          <a:custGeom>
            <a:avLst/>
            <a:gdLst/>
            <a:ahLst/>
            <a:cxnLst/>
            <a:rect l="l" t="t" r="r" b="b"/>
            <a:pathLst>
              <a:path w="578425" h="777714">
                <a:moveTo>
                  <a:pt x="578425" y="777714"/>
                </a:moveTo>
                <a:lnTo>
                  <a:pt x="0" y="777714"/>
                </a:lnTo>
                <a:lnTo>
                  <a:pt x="0" y="0"/>
                </a:lnTo>
                <a:lnTo>
                  <a:pt x="578425" y="0"/>
                </a:lnTo>
                <a:lnTo>
                  <a:pt x="578425" y="77771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latin typeface="UTM Avo" panose="02040603050506020204" pitchFamily="18"/>
            </a:endParaRPr>
          </a:p>
        </p:txBody>
      </p:sp>
      <p:sp>
        <p:nvSpPr>
          <p:cNvPr id="11" name="TextBox 10">
            <a:extLst>
              <a:ext uri="{FF2B5EF4-FFF2-40B4-BE49-F238E27FC236}">
                <a16:creationId xmlns:a16="http://schemas.microsoft.com/office/drawing/2014/main" id="{F4A703D9-C019-8110-D029-DB2A722B57F4}"/>
              </a:ext>
            </a:extLst>
          </p:cNvPr>
          <p:cNvSpPr txBox="1"/>
          <p:nvPr/>
        </p:nvSpPr>
        <p:spPr>
          <a:xfrm>
            <a:off x="2202029" y="1469445"/>
            <a:ext cx="8102600" cy="605422"/>
          </a:xfrm>
          <a:prstGeom prst="rect">
            <a:avLst/>
          </a:prstGeom>
          <a:noFill/>
        </p:spPr>
        <p:txBody>
          <a:bodyPr wrap="square" rtlCol="0">
            <a:spAutoFit/>
          </a:bodyPr>
          <a:lstStyle/>
          <a:p>
            <a:pPr algn="ctr"/>
            <a:r>
              <a:rPr lang="en-US" sz="3200" b="1" dirty="0">
                <a:latin typeface="UTM Avo" panose="02040603050506020204" pitchFamily="18"/>
                <a:cs typeface="Arial" panose="020B0604020202020204" pitchFamily="34" charset="0"/>
              </a:rPr>
              <a:t>HƯỚNG DẪN XỬ LÍ TÌNH HUỐNG </a:t>
            </a:r>
          </a:p>
        </p:txBody>
      </p:sp>
    </p:spTree>
    <p:extLst>
      <p:ext uri="{BB962C8B-B14F-4D97-AF65-F5344CB8AC3E}">
        <p14:creationId xmlns:p14="http://schemas.microsoft.com/office/powerpoint/2010/main" val="144805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17FA7EC-7133-99E9-B7F4-5A61DB755ADA}"/>
              </a:ext>
            </a:extLst>
          </p:cNvPr>
          <p:cNvGrpSpPr/>
          <p:nvPr/>
        </p:nvGrpSpPr>
        <p:grpSpPr>
          <a:xfrm>
            <a:off x="1065582" y="1831744"/>
            <a:ext cx="10721814" cy="4456465"/>
            <a:chOff x="1629079" y="1025141"/>
            <a:chExt cx="16082721" cy="6684698"/>
          </a:xfrm>
        </p:grpSpPr>
        <p:sp>
          <p:nvSpPr>
            <p:cNvPr id="4" name="Rectangle: Rounded Corners 2">
              <a:extLst>
                <a:ext uri="{FF2B5EF4-FFF2-40B4-BE49-F238E27FC236}">
                  <a16:creationId xmlns:a16="http://schemas.microsoft.com/office/drawing/2014/main" id="{5B0028B3-0C9A-A102-5855-BB585608A7A7}"/>
                </a:ext>
              </a:extLst>
            </p:cNvPr>
            <p:cNvSpPr/>
            <p:nvPr/>
          </p:nvSpPr>
          <p:spPr>
            <a:xfrm>
              <a:off x="1752600" y="1831010"/>
              <a:ext cx="15316200" cy="5878829"/>
            </a:xfrm>
            <a:prstGeom prst="roundRect">
              <a:avLst/>
            </a:prstGeom>
            <a:solidFill>
              <a:schemeClr val="bg1"/>
            </a:solidFill>
            <a:ln w="571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UTM Avo" panose="02040603050506020204" pitchFamily="18"/>
              </a:endParaRPr>
            </a:p>
          </p:txBody>
        </p:sp>
        <p:sp>
          <p:nvSpPr>
            <p:cNvPr id="5" name="Freeform 14">
              <a:extLst>
                <a:ext uri="{FF2B5EF4-FFF2-40B4-BE49-F238E27FC236}">
                  <a16:creationId xmlns:a16="http://schemas.microsoft.com/office/drawing/2014/main" id="{034F4A5F-DD40-0CDD-105C-241619D21AA6}"/>
                </a:ext>
              </a:extLst>
            </p:cNvPr>
            <p:cNvSpPr/>
            <p:nvPr/>
          </p:nvSpPr>
          <p:spPr>
            <a:xfrm rot="3155415">
              <a:off x="15492755" y="1345775"/>
              <a:ext cx="2539680" cy="1898411"/>
            </a:xfrm>
            <a:custGeom>
              <a:avLst/>
              <a:gdLst/>
              <a:ahLst/>
              <a:cxnLst/>
              <a:rect l="l" t="t" r="r" b="b"/>
              <a:pathLst>
                <a:path w="2539680" h="1898411">
                  <a:moveTo>
                    <a:pt x="0" y="0"/>
                  </a:moveTo>
                  <a:lnTo>
                    <a:pt x="2539680" y="0"/>
                  </a:lnTo>
                  <a:lnTo>
                    <a:pt x="2539680" y="1898411"/>
                  </a:lnTo>
                  <a:lnTo>
                    <a:pt x="0" y="18984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dirty="0">
                <a:latin typeface="UTM Avo" panose="02040603050506020204" pitchFamily="18"/>
              </a:endParaRPr>
            </a:p>
          </p:txBody>
        </p:sp>
        <p:sp>
          <p:nvSpPr>
            <p:cNvPr id="6" name="Freeform 310">
              <a:extLst>
                <a:ext uri="{FF2B5EF4-FFF2-40B4-BE49-F238E27FC236}">
                  <a16:creationId xmlns:a16="http://schemas.microsoft.com/office/drawing/2014/main" id="{880C9F7F-8307-8CFF-838C-31E5771CB3E3}"/>
                </a:ext>
              </a:extLst>
            </p:cNvPr>
            <p:cNvSpPr/>
            <p:nvPr/>
          </p:nvSpPr>
          <p:spPr>
            <a:xfrm rot="-813746">
              <a:off x="1629079" y="1617563"/>
              <a:ext cx="1259083" cy="983659"/>
            </a:xfrm>
            <a:custGeom>
              <a:avLst/>
              <a:gdLst/>
              <a:ahLst/>
              <a:cxnLst/>
              <a:rect l="l" t="t" r="r" b="b"/>
              <a:pathLst>
                <a:path w="1259083" h="983659">
                  <a:moveTo>
                    <a:pt x="0" y="0"/>
                  </a:moveTo>
                  <a:lnTo>
                    <a:pt x="1259083" y="0"/>
                  </a:lnTo>
                  <a:lnTo>
                    <a:pt x="1259083" y="983659"/>
                  </a:lnTo>
                  <a:lnTo>
                    <a:pt x="0" y="9836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dirty="0">
                <a:latin typeface="UTM Avo" panose="02040603050506020204" pitchFamily="18"/>
              </a:endParaRPr>
            </a:p>
          </p:txBody>
        </p:sp>
        <p:sp>
          <p:nvSpPr>
            <p:cNvPr id="7" name="TextBox 6">
              <a:extLst>
                <a:ext uri="{FF2B5EF4-FFF2-40B4-BE49-F238E27FC236}">
                  <a16:creationId xmlns:a16="http://schemas.microsoft.com/office/drawing/2014/main" id="{50DC3967-CD04-E10D-FB90-4BFAB07B90FF}"/>
                </a:ext>
              </a:extLst>
            </p:cNvPr>
            <p:cNvSpPr txBox="1"/>
            <p:nvPr/>
          </p:nvSpPr>
          <p:spPr>
            <a:xfrm>
              <a:off x="3352800" y="2135492"/>
              <a:ext cx="12115800" cy="5145255"/>
            </a:xfrm>
            <a:prstGeom prst="rect">
              <a:avLst/>
            </a:prstGeom>
            <a:noFill/>
          </p:spPr>
          <p:txBody>
            <a:bodyPr wrap="square">
              <a:spAutoFit/>
            </a:bodyPr>
            <a:lstStyle/>
            <a:p>
              <a:pPr algn="ctr">
                <a:lnSpc>
                  <a:spcPct val="150000"/>
                </a:lnSpc>
              </a:pPr>
              <a:r>
                <a:rPr lang="vi-VN" sz="2800" b="1" dirty="0">
                  <a:latin typeface="UTM Avo" panose="02040603050506020204" pitchFamily="18"/>
                </a:rPr>
                <a:t>TÌNH HUỐNG </a:t>
              </a:r>
              <a:r>
                <a:rPr lang="en-US" sz="2800" b="1" dirty="0">
                  <a:latin typeface="UTM Avo" panose="02040603050506020204" pitchFamily="18"/>
                  <a:cs typeface="Arial" panose="020B0604020202020204" pitchFamily="34" charset="0"/>
                </a:rPr>
                <a:t>3</a:t>
              </a:r>
            </a:p>
            <a:p>
              <a:pPr marL="381019" indent="-381019" algn="just">
                <a:lnSpc>
                  <a:spcPct val="150000"/>
                </a:lnSpc>
                <a:buFont typeface="Arial" panose="020B0604020202020204" pitchFamily="34" charset="0"/>
                <a:buChar char="•"/>
              </a:pPr>
              <a:r>
                <a:rPr lang="vi-VN" sz="2400" dirty="0">
                  <a:latin typeface="UTM Avo" panose="02040603050506020204" pitchFamily="18"/>
                </a:rPr>
                <a:t>Nếu là Ngân em sẽ nói với Ngọc về vai trò của bác sĩ. </a:t>
              </a:r>
              <a:endParaRPr lang="en-US" sz="2400" dirty="0">
                <a:latin typeface="UTM Avo" panose="02040603050506020204" pitchFamily="18"/>
              </a:endParaRPr>
            </a:p>
            <a:p>
              <a:pPr marL="381019" indent="-381019" algn="just">
                <a:lnSpc>
                  <a:spcPct val="150000"/>
                </a:lnSpc>
                <a:buFont typeface="Arial" panose="020B0604020202020204" pitchFamily="34" charset="0"/>
                <a:buChar char="•"/>
              </a:pPr>
              <a:r>
                <a:rPr lang="vi-VN" sz="2400" dirty="0">
                  <a:latin typeface="UTM Avo" panose="02040603050506020204" pitchFamily="18"/>
                </a:rPr>
                <a:t>Việc làm của bác sĩ là để giúp Ngọc tăng cường kháng thể để phòng ngừa bệnh và khỏe mạnh hơn. Ngọc phải biết ơn bác sĩ vì điều này.</a:t>
              </a:r>
              <a:endParaRPr lang="en-US" sz="2400" dirty="0">
                <a:latin typeface="UTM Avo" panose="02040603050506020204" pitchFamily="18"/>
              </a:endParaRPr>
            </a:p>
          </p:txBody>
        </p:sp>
      </p:grpSp>
      <p:sp>
        <p:nvSpPr>
          <p:cNvPr id="8" name="Freeform 141">
            <a:extLst>
              <a:ext uri="{FF2B5EF4-FFF2-40B4-BE49-F238E27FC236}">
                <a16:creationId xmlns:a16="http://schemas.microsoft.com/office/drawing/2014/main" id="{DB88460B-BCEC-1C21-56D8-0AF3F3418FFC}"/>
              </a:ext>
            </a:extLst>
          </p:cNvPr>
          <p:cNvSpPr/>
          <p:nvPr/>
        </p:nvSpPr>
        <p:spPr>
          <a:xfrm>
            <a:off x="30329" y="4265241"/>
            <a:ext cx="2184400" cy="2592759"/>
          </a:xfrm>
          <a:custGeom>
            <a:avLst/>
            <a:gdLst/>
            <a:ahLst/>
            <a:cxnLst/>
            <a:rect l="l" t="t" r="r" b="b"/>
            <a:pathLst>
              <a:path w="2464185" h="2924848">
                <a:moveTo>
                  <a:pt x="0" y="0"/>
                </a:moveTo>
                <a:lnTo>
                  <a:pt x="2464185" y="0"/>
                </a:lnTo>
                <a:lnTo>
                  <a:pt x="2464185" y="2924848"/>
                </a:lnTo>
                <a:lnTo>
                  <a:pt x="0" y="2924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dirty="0">
              <a:latin typeface="UTM Avo" panose="02040603050506020204" pitchFamily="18"/>
            </a:endParaRPr>
          </a:p>
        </p:txBody>
      </p:sp>
      <p:sp>
        <p:nvSpPr>
          <p:cNvPr id="9" name="Freeform 11">
            <a:extLst>
              <a:ext uri="{FF2B5EF4-FFF2-40B4-BE49-F238E27FC236}">
                <a16:creationId xmlns:a16="http://schemas.microsoft.com/office/drawing/2014/main" id="{2923D713-581D-4587-ECD8-20FCC4174E88}"/>
              </a:ext>
            </a:extLst>
          </p:cNvPr>
          <p:cNvSpPr/>
          <p:nvPr/>
        </p:nvSpPr>
        <p:spPr>
          <a:xfrm rot="-787723" flipH="1" flipV="1">
            <a:off x="394445" y="1813495"/>
            <a:ext cx="385617" cy="518476"/>
          </a:xfrm>
          <a:custGeom>
            <a:avLst/>
            <a:gdLst/>
            <a:ahLst/>
            <a:cxnLst/>
            <a:rect l="l" t="t" r="r" b="b"/>
            <a:pathLst>
              <a:path w="578425" h="777714">
                <a:moveTo>
                  <a:pt x="578425" y="777714"/>
                </a:moveTo>
                <a:lnTo>
                  <a:pt x="0" y="777714"/>
                </a:lnTo>
                <a:lnTo>
                  <a:pt x="0" y="0"/>
                </a:lnTo>
                <a:lnTo>
                  <a:pt x="578425" y="0"/>
                </a:lnTo>
                <a:lnTo>
                  <a:pt x="578425" y="77771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dirty="0">
              <a:latin typeface="UTM Avo" panose="02040603050506020204" pitchFamily="18"/>
            </a:endParaRPr>
          </a:p>
        </p:txBody>
      </p:sp>
      <p:sp>
        <p:nvSpPr>
          <p:cNvPr id="10" name="Freeform 11">
            <a:extLst>
              <a:ext uri="{FF2B5EF4-FFF2-40B4-BE49-F238E27FC236}">
                <a16:creationId xmlns:a16="http://schemas.microsoft.com/office/drawing/2014/main" id="{79D8C083-AEBA-4F42-4F04-24FAFE8E4A6E}"/>
              </a:ext>
            </a:extLst>
          </p:cNvPr>
          <p:cNvSpPr/>
          <p:nvPr/>
        </p:nvSpPr>
        <p:spPr>
          <a:xfrm rot="-787723" flipH="1" flipV="1">
            <a:off x="10632521" y="5302382"/>
            <a:ext cx="385617" cy="518476"/>
          </a:xfrm>
          <a:custGeom>
            <a:avLst/>
            <a:gdLst/>
            <a:ahLst/>
            <a:cxnLst/>
            <a:rect l="l" t="t" r="r" b="b"/>
            <a:pathLst>
              <a:path w="578425" h="777714">
                <a:moveTo>
                  <a:pt x="578425" y="777714"/>
                </a:moveTo>
                <a:lnTo>
                  <a:pt x="0" y="777714"/>
                </a:lnTo>
                <a:lnTo>
                  <a:pt x="0" y="0"/>
                </a:lnTo>
                <a:lnTo>
                  <a:pt x="578425" y="0"/>
                </a:lnTo>
                <a:lnTo>
                  <a:pt x="578425" y="77771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dirty="0">
              <a:latin typeface="UTM Avo" panose="02040603050506020204" pitchFamily="18"/>
            </a:endParaRPr>
          </a:p>
        </p:txBody>
      </p:sp>
      <p:sp>
        <p:nvSpPr>
          <p:cNvPr id="11" name="TextBox 10">
            <a:extLst>
              <a:ext uri="{FF2B5EF4-FFF2-40B4-BE49-F238E27FC236}">
                <a16:creationId xmlns:a16="http://schemas.microsoft.com/office/drawing/2014/main" id="{F4A703D9-C019-8110-D029-DB2A722B57F4}"/>
              </a:ext>
            </a:extLst>
          </p:cNvPr>
          <p:cNvSpPr txBox="1"/>
          <p:nvPr/>
        </p:nvSpPr>
        <p:spPr>
          <a:xfrm>
            <a:off x="2202029" y="1469445"/>
            <a:ext cx="8102600" cy="605422"/>
          </a:xfrm>
          <a:prstGeom prst="rect">
            <a:avLst/>
          </a:prstGeom>
          <a:noFill/>
        </p:spPr>
        <p:txBody>
          <a:bodyPr wrap="square" rtlCol="0">
            <a:spAutoFit/>
          </a:bodyPr>
          <a:lstStyle/>
          <a:p>
            <a:pPr algn="ctr"/>
            <a:r>
              <a:rPr lang="en-US" sz="3200" b="1" dirty="0">
                <a:latin typeface="UTM Avo" panose="02040603050506020204" pitchFamily="18"/>
                <a:cs typeface="Arial" panose="020B0604020202020204" pitchFamily="34" charset="0"/>
              </a:rPr>
              <a:t>HƯỚNG DẪN XỬ LÍ TÌNH HUỐNG </a:t>
            </a:r>
          </a:p>
        </p:txBody>
      </p:sp>
    </p:spTree>
    <p:extLst>
      <p:ext uri="{BB962C8B-B14F-4D97-AF65-F5344CB8AC3E}">
        <p14:creationId xmlns:p14="http://schemas.microsoft.com/office/powerpoint/2010/main" val="263407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54F6B87-4700-DF2C-601F-30CA00A7C39E}"/>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768833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43CBCEAB-F0C1-FBFF-3445-9A8816D00EBF}"/>
              </a:ext>
            </a:extLst>
          </p:cNvPr>
          <p:cNvSpPr/>
          <p:nvPr/>
        </p:nvSpPr>
        <p:spPr>
          <a:xfrm>
            <a:off x="445295" y="1596262"/>
            <a:ext cx="11302999" cy="1371600"/>
          </a:xfrm>
          <a:prstGeom prst="roundRect">
            <a:avLst/>
          </a:prstGeom>
          <a:solidFill>
            <a:srgbClr val="FCE680"/>
          </a:solidFill>
          <a:ln w="38100">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err="1">
                <a:solidFill>
                  <a:schemeClr val="tx1"/>
                </a:solidFill>
                <a:latin typeface="UTM Avo" panose="02040603050506020204" pitchFamily="18"/>
                <a:cs typeface="Arial" panose="020B0604020202020204" pitchFamily="34" charset="0"/>
              </a:rPr>
              <a:t>Yêu</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cầu</a:t>
            </a:r>
            <a:r>
              <a:rPr lang="en-US" sz="2400" b="1" dirty="0">
                <a:solidFill>
                  <a:schemeClr val="tx1"/>
                </a:solidFill>
                <a:latin typeface="UTM Avo" panose="02040603050506020204" pitchFamily="18"/>
                <a:cs typeface="Arial" panose="020B0604020202020204" pitchFamily="34" charset="0"/>
              </a:rPr>
              <a:t> 1: </a:t>
            </a:r>
            <a:r>
              <a:rPr lang="en-US" sz="2400" dirty="0" err="1">
                <a:solidFill>
                  <a:schemeClr val="tx1"/>
                </a:solidFill>
                <a:latin typeface="UTM Avo" panose="02040603050506020204" pitchFamily="18"/>
                <a:cs typeface="Arial" panose="020B0604020202020204" pitchFamily="34" charset="0"/>
              </a:rPr>
              <a:t>Hãy</a:t>
            </a:r>
            <a:r>
              <a:rPr lang="en-US" sz="2400" dirty="0">
                <a:solidFill>
                  <a:schemeClr val="tx1"/>
                </a:solidFill>
                <a:latin typeface="UTM Avo" panose="02040603050506020204" pitchFamily="18"/>
                <a:cs typeface="Arial" panose="020B0604020202020204" pitchFamily="34" charset="0"/>
              </a:rPr>
              <a:t> chia </a:t>
            </a:r>
            <a:r>
              <a:rPr lang="en-US" sz="2400" dirty="0" err="1">
                <a:solidFill>
                  <a:schemeClr val="tx1"/>
                </a:solidFill>
                <a:latin typeface="UTM Avo" panose="02040603050506020204" pitchFamily="18"/>
                <a:cs typeface="Arial" panose="020B0604020202020204" pitchFamily="34" charset="0"/>
              </a:rPr>
              <a:t>sẻ</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với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bạn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bè</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người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thân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về</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những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lời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nói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việc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làm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thể</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hiện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sự</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biết</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ơn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của</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em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đối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với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người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lao</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động</a:t>
            </a:r>
            <a:r>
              <a:rPr lang="en-US" sz="2400" dirty="0">
                <a:solidFill>
                  <a:schemeClr val="tx1"/>
                </a:solidFill>
                <a:latin typeface="UTM Avo" panose="02040603050506020204" pitchFamily="18"/>
                <a:cs typeface="Arial" panose="020B0604020202020204" pitchFamily="34" charset="0"/>
              </a:rPr>
              <a:t>. </a:t>
            </a:r>
          </a:p>
        </p:txBody>
      </p:sp>
      <p:sp>
        <p:nvSpPr>
          <p:cNvPr id="4" name="Freeform 3">
            <a:extLst>
              <a:ext uri="{FF2B5EF4-FFF2-40B4-BE49-F238E27FC236}">
                <a16:creationId xmlns:a16="http://schemas.microsoft.com/office/drawing/2014/main" id="{7102C50F-E92F-FBF2-7542-373F48604967}"/>
              </a:ext>
            </a:extLst>
          </p:cNvPr>
          <p:cNvSpPr/>
          <p:nvPr/>
        </p:nvSpPr>
        <p:spPr>
          <a:xfrm>
            <a:off x="0" y="3471333"/>
            <a:ext cx="2946400" cy="3386667"/>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latin typeface="UTM Avo" panose="02040603050506020204" pitchFamily="18"/>
            </a:endParaRPr>
          </a:p>
        </p:txBody>
      </p:sp>
      <p:sp>
        <p:nvSpPr>
          <p:cNvPr id="5" name="Speech Bubble: Rectangle with Corners Rounded 9">
            <a:extLst>
              <a:ext uri="{FF2B5EF4-FFF2-40B4-BE49-F238E27FC236}">
                <a16:creationId xmlns:a16="http://schemas.microsoft.com/office/drawing/2014/main" id="{7E994988-8633-C40A-537F-DCD9E10676F8}"/>
              </a:ext>
            </a:extLst>
          </p:cNvPr>
          <p:cNvSpPr/>
          <p:nvPr/>
        </p:nvSpPr>
        <p:spPr>
          <a:xfrm>
            <a:off x="3556795" y="3245292"/>
            <a:ext cx="8417491" cy="3386667"/>
          </a:xfrm>
          <a:prstGeom prst="wedgeRoundRectCallout">
            <a:avLst>
              <a:gd name="adj1" fmla="val -59574"/>
              <a:gd name="adj2" fmla="val 4156"/>
              <a:gd name="adj3" fmla="val 16667"/>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rgbClr val="002060"/>
                </a:solidFill>
                <a:latin typeface="UTM Avo" panose="02040603050506020204" pitchFamily="18"/>
                <a:cs typeface="Arial" panose="020B0604020202020204" pitchFamily="34" charset="0"/>
              </a:rPr>
              <a:t>Gợi</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ý</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một</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số</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lời</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nói</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việc</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làm</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thể</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hiện</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sự</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biết</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ơn</a:t>
            </a:r>
            <a:r>
              <a:rPr lang="en-US" sz="2400" b="1" dirty="0">
                <a:solidFill>
                  <a:srgbClr val="002060"/>
                </a:solidFill>
                <a:latin typeface="UTM Avo" panose="02040603050506020204" pitchFamily="18"/>
                <a:cs typeface="Arial" panose="020B0604020202020204" pitchFamily="34" charset="0"/>
              </a:rPr>
              <a:t> </a:t>
            </a:r>
          </a:p>
          <a:p>
            <a:pPr marL="381019" indent="-381019" algn="just">
              <a:lnSpc>
                <a:spcPct val="150000"/>
              </a:lnSpc>
              <a:buFont typeface="Wingdings" panose="05000000000000000000" pitchFamily="2" charset="2"/>
              <a:buChar char="§"/>
            </a:pPr>
            <a:r>
              <a:rPr lang="vi-VN" sz="2400" dirty="0">
                <a:solidFill>
                  <a:schemeClr val="tx1"/>
                </a:solidFill>
                <a:latin typeface="UTM Avo" panose="02040603050506020204" pitchFamily="18"/>
                <a:cs typeface="Arial" panose="020B0604020202020204" pitchFamily="34" charset="0"/>
              </a:rPr>
              <a:t>Chào hỏi lễ phép.</a:t>
            </a:r>
          </a:p>
          <a:p>
            <a:pPr marL="381019" indent="-381019" algn="just">
              <a:lnSpc>
                <a:spcPct val="150000"/>
              </a:lnSpc>
              <a:buFont typeface="Wingdings" panose="05000000000000000000" pitchFamily="2" charset="2"/>
              <a:buChar char="§"/>
            </a:pPr>
            <a:r>
              <a:rPr lang="vi-VN" sz="2400" dirty="0">
                <a:solidFill>
                  <a:schemeClr val="tx1"/>
                </a:solidFill>
                <a:latin typeface="UTM Avo" panose="02040603050506020204" pitchFamily="18"/>
                <a:cs typeface="Arial" panose="020B0604020202020204" pitchFamily="34" charset="0"/>
              </a:rPr>
              <a:t>Quý trọng sản phẩm lao động: Giữ gìn sách vở, đồ dùng, đồ chơi, tiết kiệm các sản phẩm lao động.</a:t>
            </a:r>
          </a:p>
          <a:p>
            <a:pPr marL="381019" indent="-381019" algn="just">
              <a:lnSpc>
                <a:spcPct val="150000"/>
              </a:lnSpc>
              <a:buFont typeface="Wingdings" panose="05000000000000000000" pitchFamily="2" charset="2"/>
              <a:buChar char="§"/>
            </a:pPr>
            <a:r>
              <a:rPr lang="vi-VN" sz="2400" dirty="0">
                <a:solidFill>
                  <a:schemeClr val="tx1"/>
                </a:solidFill>
                <a:latin typeface="UTM Avo" panose="02040603050506020204" pitchFamily="18"/>
                <a:cs typeface="Arial" panose="020B0604020202020204" pitchFamily="34" charset="0"/>
              </a:rPr>
              <a:t>Học tập gương những người lao động.</a:t>
            </a:r>
          </a:p>
        </p:txBody>
      </p:sp>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BD9D81-73C9-AA8B-E2D2-A32C53EB5E95}"/>
              </a:ext>
            </a:extLst>
          </p:cNvPr>
          <p:cNvSpPr/>
          <p:nvPr/>
        </p:nvSpPr>
        <p:spPr>
          <a:xfrm>
            <a:off x="8070574" y="2557670"/>
            <a:ext cx="4121426" cy="4300330"/>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5" name="TextBox 4">
            <a:extLst>
              <a:ext uri="{FF2B5EF4-FFF2-40B4-BE49-F238E27FC236}">
                <a16:creationId xmlns:a16="http://schemas.microsoft.com/office/drawing/2014/main" id="{1996565A-62B2-2701-263B-673BD581C52E}"/>
              </a:ext>
            </a:extLst>
          </p:cNvPr>
          <p:cNvSpPr txBox="1"/>
          <p:nvPr/>
        </p:nvSpPr>
        <p:spPr>
          <a:xfrm>
            <a:off x="2167631" y="1423503"/>
            <a:ext cx="7620000" cy="553998"/>
          </a:xfrm>
          <a:prstGeom prst="rect">
            <a:avLst/>
          </a:prstGeom>
          <a:noFill/>
        </p:spPr>
        <p:txBody>
          <a:bodyPr wrap="square" rtlCol="0">
            <a:spAutoFit/>
          </a:bodyPr>
          <a:lstStyle/>
          <a:p>
            <a:pPr algn="ctr"/>
            <a:r>
              <a:rPr lang="en-US" sz="3000" b="1">
                <a:latin typeface="UTM Avo" panose="02040603050506020204" pitchFamily="18"/>
                <a:cs typeface="Arial" panose="020B0604020202020204" pitchFamily="34" charset="0"/>
              </a:rPr>
              <a:t>Chơi trò chơi “Nghề gì?” </a:t>
            </a:r>
          </a:p>
        </p:txBody>
      </p:sp>
      <p:grpSp>
        <p:nvGrpSpPr>
          <p:cNvPr id="6" name="Group 5">
            <a:extLst>
              <a:ext uri="{FF2B5EF4-FFF2-40B4-BE49-F238E27FC236}">
                <a16:creationId xmlns:a16="http://schemas.microsoft.com/office/drawing/2014/main" id="{BBF6E827-2346-CFCF-0906-C62D0E82CCE3}"/>
              </a:ext>
            </a:extLst>
          </p:cNvPr>
          <p:cNvGrpSpPr/>
          <p:nvPr/>
        </p:nvGrpSpPr>
        <p:grpSpPr>
          <a:xfrm>
            <a:off x="1659631" y="2468700"/>
            <a:ext cx="8636000" cy="3241804"/>
            <a:chOff x="381000" y="5233794"/>
            <a:chExt cx="12954000" cy="4862706"/>
          </a:xfrm>
        </p:grpSpPr>
        <p:sp>
          <p:nvSpPr>
            <p:cNvPr id="7" name="Rectangle: Rounded Corners 8">
              <a:extLst>
                <a:ext uri="{FF2B5EF4-FFF2-40B4-BE49-F238E27FC236}">
                  <a16:creationId xmlns:a16="http://schemas.microsoft.com/office/drawing/2014/main" id="{2E91C368-23F0-4EF8-4CFF-341A5A1C064A}"/>
                </a:ext>
              </a:extLst>
            </p:cNvPr>
            <p:cNvSpPr/>
            <p:nvPr/>
          </p:nvSpPr>
          <p:spPr>
            <a:xfrm>
              <a:off x="381000" y="5233794"/>
              <a:ext cx="12712452" cy="4698399"/>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8" name="Rectangle: Rounded Corners 7">
              <a:extLst>
                <a:ext uri="{FF2B5EF4-FFF2-40B4-BE49-F238E27FC236}">
                  <a16:creationId xmlns:a16="http://schemas.microsoft.com/office/drawing/2014/main" id="{CE78C555-85AB-0F92-AAEB-85592C3CF97C}"/>
                </a:ext>
              </a:extLst>
            </p:cNvPr>
            <p:cNvSpPr/>
            <p:nvPr/>
          </p:nvSpPr>
          <p:spPr>
            <a:xfrm>
              <a:off x="622548" y="5398101"/>
              <a:ext cx="12712452" cy="4698399"/>
            </a:xfrm>
            <a:prstGeom prst="roundRect">
              <a:avLst/>
            </a:prstGeom>
            <a:solidFill>
              <a:schemeClr val="bg1"/>
            </a:solid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9" name="TextBox 8">
              <a:extLst>
                <a:ext uri="{FF2B5EF4-FFF2-40B4-BE49-F238E27FC236}">
                  <a16:creationId xmlns:a16="http://schemas.microsoft.com/office/drawing/2014/main" id="{2C2D06FD-B290-1530-5A93-D6CC2D0AF754}"/>
                </a:ext>
              </a:extLst>
            </p:cNvPr>
            <p:cNvSpPr txBox="1"/>
            <p:nvPr/>
          </p:nvSpPr>
          <p:spPr>
            <a:xfrm>
              <a:off x="1035174" y="5505161"/>
              <a:ext cx="11887200" cy="4415537"/>
            </a:xfrm>
            <a:prstGeom prst="rect">
              <a:avLst/>
            </a:prstGeom>
            <a:noFill/>
          </p:spPr>
          <p:txBody>
            <a:bodyPr wrap="square" rtlCol="0">
              <a:spAutoFit/>
            </a:bodyPr>
            <a:lstStyle/>
            <a:p>
              <a:pPr algn="ctr">
                <a:lnSpc>
                  <a:spcPct val="150000"/>
                </a:lnSpc>
              </a:pPr>
              <a:r>
                <a:rPr lang="en-US" sz="2533" b="1">
                  <a:latin typeface="UTM Avo" panose="02040603050506020204" pitchFamily="18"/>
                  <a:cs typeface="Arial" panose="020B0604020202020204" pitchFamily="34" charset="0"/>
                </a:rPr>
                <a:t>Luật chơi</a:t>
              </a:r>
            </a:p>
            <a:p>
              <a:pPr marL="381019" indent="-381019" algn="just">
                <a:lnSpc>
                  <a:spcPct val="150000"/>
                </a:lnSpc>
                <a:buFont typeface="Arial" panose="020B0604020202020204" pitchFamily="34" charset="0"/>
                <a:buChar char="•"/>
              </a:pPr>
              <a:r>
                <a:rPr lang="en-US" sz="2533">
                  <a:latin typeface="UTM Avo" panose="02040603050506020204" pitchFamily="18"/>
                  <a:cs typeface="Arial" panose="020B0604020202020204" pitchFamily="34" charset="0"/>
                </a:rPr>
                <a:t>Quan sát hình ảnh và cho biết bức ảnh đang nói về nghề nghiệp nào? </a:t>
              </a:r>
            </a:p>
            <a:p>
              <a:pPr marL="381019" indent="-381019" algn="just">
                <a:lnSpc>
                  <a:spcPct val="150000"/>
                </a:lnSpc>
                <a:buFont typeface="Arial" panose="020B0604020202020204" pitchFamily="34" charset="0"/>
                <a:buChar char="•"/>
              </a:pPr>
              <a:r>
                <a:rPr lang="en-US" sz="2533">
                  <a:latin typeface="UTM Avo" panose="02040603050506020204" pitchFamily="18"/>
                  <a:cs typeface="Arial" panose="020B0604020202020204" pitchFamily="34" charset="0"/>
                </a:rPr>
                <a:t>Đội chơi nào có được nhiều câu trả lời chính xác và nhanh nhất sẽ là đội thắng cuộc. </a:t>
              </a:r>
            </a:p>
          </p:txBody>
        </p:sp>
      </p:grpSp>
      <p:sp>
        <p:nvSpPr>
          <p:cNvPr id="10" name="Freeform 305">
            <a:extLst>
              <a:ext uri="{FF2B5EF4-FFF2-40B4-BE49-F238E27FC236}">
                <a16:creationId xmlns:a16="http://schemas.microsoft.com/office/drawing/2014/main" id="{51DD3952-6B78-B80A-6E04-3523D968DC54}"/>
              </a:ext>
            </a:extLst>
          </p:cNvPr>
          <p:cNvSpPr/>
          <p:nvPr/>
        </p:nvSpPr>
        <p:spPr>
          <a:xfrm>
            <a:off x="9662863" y="6022822"/>
            <a:ext cx="1949701" cy="649088"/>
          </a:xfrm>
          <a:custGeom>
            <a:avLst/>
            <a:gdLst/>
            <a:ahLst/>
            <a:cxnLst/>
            <a:rect l="l" t="t" r="r" b="b"/>
            <a:pathLst>
              <a:path w="2434216" h="810391">
                <a:moveTo>
                  <a:pt x="0" y="0"/>
                </a:moveTo>
                <a:lnTo>
                  <a:pt x="2434216" y="0"/>
                </a:lnTo>
                <a:lnTo>
                  <a:pt x="2434216" y="810391"/>
                </a:lnTo>
                <a:lnTo>
                  <a:pt x="0" y="810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sp>
        <p:nvSpPr>
          <p:cNvPr id="11" name="Freeform 306">
            <a:extLst>
              <a:ext uri="{FF2B5EF4-FFF2-40B4-BE49-F238E27FC236}">
                <a16:creationId xmlns:a16="http://schemas.microsoft.com/office/drawing/2014/main" id="{5D30E527-DAAD-06D5-0488-97294F3593E8}"/>
              </a:ext>
            </a:extLst>
          </p:cNvPr>
          <p:cNvSpPr/>
          <p:nvPr/>
        </p:nvSpPr>
        <p:spPr>
          <a:xfrm>
            <a:off x="9592566" y="4702219"/>
            <a:ext cx="1879606" cy="1940239"/>
          </a:xfrm>
          <a:custGeom>
            <a:avLst/>
            <a:gdLst/>
            <a:ahLst/>
            <a:cxnLst/>
            <a:rect l="l" t="t" r="r" b="b"/>
            <a:pathLst>
              <a:path w="2346701" h="2422401">
                <a:moveTo>
                  <a:pt x="0" y="0"/>
                </a:moveTo>
                <a:lnTo>
                  <a:pt x="2346701" y="0"/>
                </a:lnTo>
                <a:lnTo>
                  <a:pt x="2346701" y="2422400"/>
                </a:lnTo>
                <a:lnTo>
                  <a:pt x="0" y="2422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 presetClass="entr" presetSubtype="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id="{7D1E02B2-2450-7EAE-100B-2AC2F578F5B0}"/>
              </a:ext>
            </a:extLst>
          </p:cNvPr>
          <p:cNvSpPr/>
          <p:nvPr/>
        </p:nvSpPr>
        <p:spPr>
          <a:xfrm>
            <a:off x="426245" y="1541890"/>
            <a:ext cx="11341099" cy="1676400"/>
          </a:xfrm>
          <a:prstGeom prst="roundRect">
            <a:avLst/>
          </a:prstGeom>
          <a:solidFill>
            <a:schemeClr val="accent6">
              <a:lumMod val="20000"/>
              <a:lumOff val="80000"/>
            </a:schemeClr>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a:solidFill>
                  <a:schemeClr val="tx1"/>
                </a:solidFill>
                <a:latin typeface="UTM Avo" panose="02040603050506020204" pitchFamily="18"/>
                <a:cs typeface="Arial" panose="020B0604020202020204" pitchFamily="34" charset="0"/>
              </a:rPr>
              <a:t>Yêu cầu 2: </a:t>
            </a:r>
            <a:r>
              <a:rPr lang="en-US" sz="2400">
                <a:solidFill>
                  <a:schemeClr val="tx1"/>
                </a:solidFill>
                <a:latin typeface="UTM Avo" panose="02040603050506020204" pitchFamily="18"/>
                <a:cs typeface="Arial" panose="020B0604020202020204" pitchFamily="34" charset="0"/>
              </a:rPr>
              <a:t>Em hãy nhắc nhở bạn bè, người thân thực hiện lời nói, việc làm thể hiện lòng biết ơn người lao động. </a:t>
            </a:r>
          </a:p>
        </p:txBody>
      </p:sp>
      <p:sp>
        <p:nvSpPr>
          <p:cNvPr id="6" name="Freeform 5">
            <a:extLst>
              <a:ext uri="{FF2B5EF4-FFF2-40B4-BE49-F238E27FC236}">
                <a16:creationId xmlns:a16="http://schemas.microsoft.com/office/drawing/2014/main" id="{DFFEA9E5-0269-BD6E-73FC-64F47B067069}"/>
              </a:ext>
            </a:extLst>
          </p:cNvPr>
          <p:cNvSpPr/>
          <p:nvPr/>
        </p:nvSpPr>
        <p:spPr>
          <a:xfrm>
            <a:off x="7703732" y="3456055"/>
            <a:ext cx="4062023" cy="3401945"/>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3"/>
            <a:stretch>
              <a:fillRect/>
            </a:stretch>
          </a:blipFill>
        </p:spPr>
        <p:txBody>
          <a:bodyPr/>
          <a:lstStyle/>
          <a:p>
            <a:endParaRPr lang="en-US" sz="700">
              <a:latin typeface="UTM Avo" panose="02040603050506020204" pitchFamily="18"/>
            </a:endParaRPr>
          </a:p>
        </p:txBody>
      </p:sp>
      <p:sp>
        <p:nvSpPr>
          <p:cNvPr id="7" name="TextBox 6">
            <a:extLst>
              <a:ext uri="{FF2B5EF4-FFF2-40B4-BE49-F238E27FC236}">
                <a16:creationId xmlns:a16="http://schemas.microsoft.com/office/drawing/2014/main" id="{F540A411-7CC6-2773-6622-1C46C967150B}"/>
              </a:ext>
            </a:extLst>
          </p:cNvPr>
          <p:cNvSpPr txBox="1"/>
          <p:nvPr/>
        </p:nvSpPr>
        <p:spPr>
          <a:xfrm>
            <a:off x="426245" y="3343940"/>
            <a:ext cx="6635749" cy="3337837"/>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Trò</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chuyện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thân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em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lòng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biết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lao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động</a:t>
            </a:r>
            <a:r>
              <a:rPr lang="en-US" sz="2400" dirty="0">
                <a:latin typeface="UTM Avo" panose="02040603050506020204" pitchFamily="18"/>
                <a:cs typeface="Arial" panose="020B0604020202020204" pitchFamily="34" charset="0"/>
              </a:rPr>
              <a:t>. </a:t>
            </a:r>
          </a:p>
          <a:p>
            <a:pPr marL="381019" indent="-381019"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Thảo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luận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việc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ứng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xử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phù</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hợp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lao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động</a:t>
            </a:r>
            <a:r>
              <a:rPr lang="en-US" sz="2400" dirty="0">
                <a:latin typeface="UTM Avo" panose="02040603050506020204" pitchFamily="18"/>
                <a:cs typeface="Arial" panose="020B0604020202020204" pitchFamily="34" charset="0"/>
              </a:rPr>
              <a:t>. </a:t>
            </a:r>
          </a:p>
        </p:txBody>
      </p:sp>
    </p:spTree>
    <p:extLst>
      <p:ext uri="{BB962C8B-B14F-4D97-AF65-F5344CB8AC3E}">
        <p14:creationId xmlns:p14="http://schemas.microsoft.com/office/powerpoint/2010/main" val="132855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3983A59-796A-075A-6178-CA2A4F88946E}"/>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46618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E4E561-1B8C-F8B5-E65E-FF8538294B2E}"/>
              </a:ext>
            </a:extLst>
          </p:cNvPr>
          <p:cNvSpPr txBox="1"/>
          <p:nvPr/>
        </p:nvSpPr>
        <p:spPr>
          <a:xfrm>
            <a:off x="3067258" y="3183621"/>
            <a:ext cx="6525126" cy="1675843"/>
          </a:xfrm>
          <a:prstGeom prst="rect">
            <a:avLst/>
          </a:prstGeom>
          <a:noFill/>
        </p:spPr>
        <p:txBody>
          <a:bodyPr wrap="square">
            <a:spAutoFit/>
          </a:bodyPr>
          <a:lstStyle/>
          <a:p>
            <a:pPr algn="ctr">
              <a:lnSpc>
                <a:spcPct val="150000"/>
              </a:lnSpc>
            </a:pPr>
            <a:r>
              <a:rPr lang="vi-VN" sz="2400" b="0" i="1" dirty="0">
                <a:solidFill>
                  <a:srgbClr val="000000"/>
                </a:solidFill>
                <a:effectLst/>
                <a:latin typeface="UTM Avo" panose="02040603050506020204" pitchFamily="18"/>
              </a:rPr>
              <a:t>Ai ơi bưng bát cơm đầy</a:t>
            </a:r>
          </a:p>
          <a:p>
            <a:pPr algn="ctr">
              <a:lnSpc>
                <a:spcPct val="150000"/>
              </a:lnSpc>
            </a:pPr>
            <a:r>
              <a:rPr lang="vi-VN" sz="2400" i="1" dirty="0">
                <a:solidFill>
                  <a:srgbClr val="000000"/>
                </a:solidFill>
                <a:latin typeface="UTM Avo" panose="02040603050506020204" pitchFamily="18"/>
              </a:rPr>
              <a:t>Dẻo thơm một hạt đắng cay muôn phần</a:t>
            </a:r>
            <a:r>
              <a:rPr lang="en-US" sz="2400" i="1" dirty="0">
                <a:solidFill>
                  <a:srgbClr val="000000"/>
                </a:solidFill>
                <a:latin typeface="UTM Avo" panose="02040603050506020204" pitchFamily="18"/>
              </a:rPr>
              <a:t>.</a:t>
            </a:r>
          </a:p>
          <a:p>
            <a:pPr algn="r">
              <a:lnSpc>
                <a:spcPct val="150000"/>
              </a:lnSpc>
            </a:pPr>
            <a:r>
              <a:rPr lang="en-US" sz="2400" i="1" dirty="0">
                <a:solidFill>
                  <a:srgbClr val="000000"/>
                </a:solidFill>
                <a:latin typeface="UTM Avo" panose="02040603050506020204" pitchFamily="18"/>
              </a:rPr>
              <a:t>(Ca </a:t>
            </a:r>
            <a:r>
              <a:rPr lang="en-US" sz="2400" i="1" dirty="0" err="1">
                <a:solidFill>
                  <a:srgbClr val="000000"/>
                </a:solidFill>
                <a:latin typeface="UTM Avo" panose="02040603050506020204" pitchFamily="18"/>
              </a:rPr>
              <a:t>dao</a:t>
            </a:r>
            <a:r>
              <a:rPr lang="en-US" sz="2400" i="1" dirty="0">
                <a:solidFill>
                  <a:srgbClr val="000000"/>
                </a:solidFill>
                <a:latin typeface="UTM Avo" panose="02040603050506020204" pitchFamily="18"/>
              </a:rPr>
              <a:t>)</a:t>
            </a:r>
            <a:endParaRPr lang="en-VN" sz="2400" i="1" dirty="0">
              <a:latin typeface="UTM Avo" panose="02040603050506020204" pitchFamily="18"/>
            </a:endParaRPr>
          </a:p>
        </p:txBody>
      </p:sp>
      <p:pic>
        <p:nvPicPr>
          <p:cNvPr id="4" name="Picture 2" descr="Hình ảnh đồ họa Giáo viên PNG, 37000+ nguồn tải về miễn phí.">
            <a:extLst>
              <a:ext uri="{FF2B5EF4-FFF2-40B4-BE49-F238E27FC236}">
                <a16:creationId xmlns:a16="http://schemas.microsoft.com/office/drawing/2014/main" id="{2350AAE0-2201-98B8-98FF-1D9A358D57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0">
            <a:extLst>
              <a:ext uri="{FF2B5EF4-FFF2-40B4-BE49-F238E27FC236}">
                <a16:creationId xmlns:a16="http://schemas.microsoft.com/office/drawing/2014/main" id="{29AF8090-A7B0-9481-AEF2-EE0A4A2C8E75}"/>
              </a:ext>
            </a:extLst>
          </p:cNvPr>
          <p:cNvSpPr txBox="1"/>
          <p:nvPr/>
        </p:nvSpPr>
        <p:spPr>
          <a:xfrm>
            <a:off x="979128" y="2451102"/>
            <a:ext cx="10701387" cy="562398"/>
          </a:xfrm>
          <a:prstGeom prst="rect">
            <a:avLst/>
          </a:prstGeom>
        </p:spPr>
        <p:txBody>
          <a:bodyPr wrap="square" lIns="0" tIns="0" rIns="0" bIns="0" rtlCol="0" anchor="t">
            <a:spAutoFit/>
          </a:bodyPr>
          <a:lstStyle/>
          <a:p>
            <a:pPr algn="ctr">
              <a:lnSpc>
                <a:spcPct val="150000"/>
              </a:lnSpc>
            </a:pPr>
            <a:r>
              <a:rPr lang="vi-VN" sz="2800" b="1" dirty="0">
                <a:solidFill>
                  <a:srgbClr val="F68120"/>
                </a:solidFill>
                <a:latin typeface="UTM Avo" panose="02040603050506020204" pitchFamily="18"/>
                <a:ea typeface="Calibri" panose="020F0502020204030204" pitchFamily="34" charset="0"/>
                <a:cs typeface="Arial" panose="020B0604020202020204" pitchFamily="34" charset="0"/>
              </a:rPr>
              <a:t>LỜI KHUYÊN</a:t>
            </a:r>
          </a:p>
        </p:txBody>
      </p:sp>
    </p:spTree>
    <p:extLst>
      <p:ext uri="{BB962C8B-B14F-4D97-AF65-F5344CB8AC3E}">
        <p14:creationId xmlns:p14="http://schemas.microsoft.com/office/powerpoint/2010/main" val="3115844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8D93D6-42D6-8506-191C-2D3549C5817B}"/>
              </a:ext>
            </a:extLst>
          </p:cNvPr>
          <p:cNvGrpSpPr/>
          <p:nvPr/>
        </p:nvGrpSpPr>
        <p:grpSpPr>
          <a:xfrm>
            <a:off x="3017682" y="2344383"/>
            <a:ext cx="8787264" cy="3487947"/>
            <a:chOff x="4224043" y="3666567"/>
            <a:chExt cx="13180896" cy="5231920"/>
          </a:xfrm>
        </p:grpSpPr>
        <p:sp>
          <p:nvSpPr>
            <p:cNvPr id="6" name="Rectangle: Rounded Corners 18">
              <a:extLst>
                <a:ext uri="{FF2B5EF4-FFF2-40B4-BE49-F238E27FC236}">
                  <a16:creationId xmlns:a16="http://schemas.microsoft.com/office/drawing/2014/main" id="{B4180CC6-6831-71EF-D9CD-254EC8A06FA4}"/>
                </a:ext>
              </a:extLst>
            </p:cNvPr>
            <p:cNvSpPr/>
            <p:nvPr/>
          </p:nvSpPr>
          <p:spPr>
            <a:xfrm>
              <a:off x="4224043" y="3666567"/>
              <a:ext cx="13180896" cy="523192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7" name="TextBox 2">
              <a:extLst>
                <a:ext uri="{FF2B5EF4-FFF2-40B4-BE49-F238E27FC236}">
                  <a16:creationId xmlns:a16="http://schemas.microsoft.com/office/drawing/2014/main" id="{7A934474-F7A0-8484-3A68-7C89554101F1}"/>
                </a:ext>
              </a:extLst>
            </p:cNvPr>
            <p:cNvSpPr txBox="1"/>
            <p:nvPr/>
          </p:nvSpPr>
          <p:spPr>
            <a:xfrm>
              <a:off x="5138737" y="4472938"/>
              <a:ext cx="11943015" cy="3446905"/>
            </a:xfrm>
            <a:prstGeom prst="rect">
              <a:avLst/>
            </a:prstGeom>
          </p:spPr>
          <p:txBody>
            <a:bodyPr wrap="square" lIns="0" tIns="0" rIns="0" bIns="0" rtlCol="0" anchor="t">
              <a:spAutoFit/>
            </a:bodyPr>
            <a:lstStyle/>
            <a:p>
              <a:pPr marL="381019" indent="-381019" algn="just">
                <a:lnSpc>
                  <a:spcPct val="150000"/>
                </a:lnSpc>
                <a:spcBef>
                  <a:spcPts val="600"/>
                </a:spcBef>
                <a:buFont typeface="Arial" panose="020B0604020202020204" pitchFamily="34" charset="0"/>
                <a:buChar char="•"/>
              </a:pPr>
              <a:r>
                <a:rPr lang="en-US" sz="2400" dirty="0" err="1">
                  <a:latin typeface="UTM Avo" panose="02040603050506020204" pitchFamily="18"/>
                  <a:cs typeface="Arial" panose="020B0604020202020204" pitchFamily="34" charset="0"/>
                </a:rPr>
                <a:t>Ôn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tập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nội</a:t>
              </a:r>
              <a:r>
                <a:rPr lang="en-US" sz="2400" dirty="0">
                  <a:latin typeface="UTM Avo" panose="02040603050506020204" pitchFamily="18"/>
                  <a:cs typeface="Arial" panose="020B0604020202020204" pitchFamily="34" charset="0"/>
                </a:rPr>
                <a:t> dung </a:t>
              </a:r>
              <a:r>
                <a:rPr lang="en-US" sz="2400" dirty="0" err="1">
                  <a:latin typeface="UTM Avo" panose="02040603050506020204" pitchFamily="18"/>
                  <a:cs typeface="Arial" panose="020B0604020202020204" pitchFamily="34" charset="0"/>
                </a:rPr>
                <a:t>bài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ngày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hôm</a:t>
              </a:r>
              <a:r>
                <a:rPr lang="en-US" sz="2400" dirty="0">
                  <a:latin typeface="UTM Avo" panose="02040603050506020204" pitchFamily="18"/>
                  <a:cs typeface="Arial" panose="020B0604020202020204" pitchFamily="34" charset="0"/>
                </a:rPr>
                <a:t> nay. </a:t>
              </a:r>
            </a:p>
            <a:p>
              <a:pPr marL="381019" indent="-381019" algn="just">
                <a:lnSpc>
                  <a:spcPct val="150000"/>
                </a:lnSpc>
                <a:spcBef>
                  <a:spcPts val="600"/>
                </a:spcBef>
                <a:buFont typeface="Arial" panose="020B0604020202020204" pitchFamily="34" charset="0"/>
                <a:buChar char="•"/>
              </a:pPr>
              <a:r>
                <a:rPr lang="en-US" sz="2400" dirty="0" err="1">
                  <a:latin typeface="UTM Avo" panose="02040603050506020204" pitchFamily="18"/>
                  <a:cs typeface="Arial" panose="020B0604020202020204" pitchFamily="34" charset="0"/>
                </a:rPr>
                <a:t>Hoàn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thành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nhiệm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vụ</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giao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nhà</a:t>
              </a:r>
              <a:r>
                <a:rPr lang="en-US" sz="2400" dirty="0">
                  <a:latin typeface="UTM Avo" panose="02040603050506020204" pitchFamily="18"/>
                  <a:cs typeface="Arial" panose="020B0604020202020204" pitchFamily="34" charset="0"/>
                </a:rPr>
                <a:t>. </a:t>
              </a:r>
            </a:p>
            <a:p>
              <a:pPr marL="381019" indent="-381019" algn="just">
                <a:lnSpc>
                  <a:spcPct val="150000"/>
                </a:lnSpc>
                <a:spcBef>
                  <a:spcPts val="600"/>
                </a:spcBef>
                <a:buFont typeface="Arial" panose="020B0604020202020204" pitchFamily="34" charset="0"/>
                <a:buChar char="•"/>
              </a:pPr>
              <a:r>
                <a:rPr lang="en-US" sz="2400" dirty="0" err="1">
                  <a:latin typeface="UTM Avo" panose="02040603050506020204" pitchFamily="18"/>
                  <a:cs typeface="Arial" panose="020B0604020202020204" pitchFamily="34" charset="0"/>
                </a:rPr>
                <a:t>Chuẩn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bị</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bài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mới</a:t>
              </a:r>
              <a:r>
                <a:rPr lang="en-US" sz="2400"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Bài</a:t>
              </a:r>
              <a:r>
                <a:rPr lang="en-US" sz="2400" b="1" dirty="0">
                  <a:latin typeface="UTM Avo" panose="02040603050506020204" pitchFamily="18"/>
                  <a:cs typeface="Arial" panose="020B0604020202020204" pitchFamily="34" charset="0"/>
                </a:rPr>
                <a:t> 3. </a:t>
              </a:r>
              <a:r>
                <a:rPr lang="vi-VN" sz="2400" b="1" dirty="0">
                  <a:latin typeface="UTM Avo" panose="02040603050506020204" pitchFamily="18"/>
                  <a:cs typeface="Arial" panose="020B0604020202020204" pitchFamily="34" charset="0"/>
                </a:rPr>
                <a:t>Em nhận biết sự cảm thông, giúp đỡ người khó khăn</a:t>
              </a:r>
              <a:endParaRPr lang="en-US" sz="2400" b="1" dirty="0">
                <a:latin typeface="UTM Avo" panose="02040603050506020204" pitchFamily="18"/>
                <a:cs typeface="Arial" panose="020B0604020202020204" pitchFamily="34" charset="0"/>
              </a:endParaRPr>
            </a:p>
          </p:txBody>
        </p:sp>
      </p:grpSp>
      <p:grpSp>
        <p:nvGrpSpPr>
          <p:cNvPr id="8" name="Group 7">
            <a:extLst>
              <a:ext uri="{FF2B5EF4-FFF2-40B4-BE49-F238E27FC236}">
                <a16:creationId xmlns:a16="http://schemas.microsoft.com/office/drawing/2014/main" id="{CE1D80AC-D7E9-94DF-71B8-9EA632685AC6}"/>
              </a:ext>
            </a:extLst>
          </p:cNvPr>
          <p:cNvGrpSpPr/>
          <p:nvPr/>
        </p:nvGrpSpPr>
        <p:grpSpPr>
          <a:xfrm>
            <a:off x="3627478" y="937878"/>
            <a:ext cx="6802677" cy="1765006"/>
            <a:chOff x="3895500" y="1160690"/>
            <a:chExt cx="10204015" cy="2647510"/>
          </a:xfrm>
        </p:grpSpPr>
        <p:grpSp>
          <p:nvGrpSpPr>
            <p:cNvPr id="9" name="Group 8">
              <a:extLst>
                <a:ext uri="{FF2B5EF4-FFF2-40B4-BE49-F238E27FC236}">
                  <a16:creationId xmlns:a16="http://schemas.microsoft.com/office/drawing/2014/main" id="{A7D11033-BD60-6D11-DEA6-8C0B9E227A03}"/>
                </a:ext>
              </a:extLst>
            </p:cNvPr>
            <p:cNvGrpSpPr/>
            <p:nvPr/>
          </p:nvGrpSpPr>
          <p:grpSpPr>
            <a:xfrm>
              <a:off x="3895500" y="1292377"/>
              <a:ext cx="10204015" cy="2515823"/>
              <a:chOff x="0" y="0"/>
              <a:chExt cx="2239261" cy="812800"/>
            </a:xfrm>
          </p:grpSpPr>
          <p:sp>
            <p:nvSpPr>
              <p:cNvPr id="11" name="Freeform 9">
                <a:extLst>
                  <a:ext uri="{FF2B5EF4-FFF2-40B4-BE49-F238E27FC236}">
                    <a16:creationId xmlns:a16="http://schemas.microsoft.com/office/drawing/2014/main" id="{2A327494-E08A-3172-383D-8B8DBDF38AD9}"/>
                  </a:ext>
                </a:extLst>
              </p:cNvPr>
              <p:cNvSpPr/>
              <p:nvPr/>
            </p:nvSpPr>
            <p:spPr>
              <a:xfrm>
                <a:off x="0" y="0"/>
                <a:ext cx="2239261" cy="438788"/>
              </a:xfrm>
              <a:custGeom>
                <a:avLst/>
                <a:gdLst/>
                <a:ahLst/>
                <a:cxnLst/>
                <a:rect l="l" t="t" r="r" b="b"/>
                <a:pathLst>
                  <a:path w="2239261" h="554889">
                    <a:moveTo>
                      <a:pt x="85613" y="0"/>
                    </a:moveTo>
                    <a:lnTo>
                      <a:pt x="2153649" y="0"/>
                    </a:lnTo>
                    <a:cubicBezTo>
                      <a:pt x="2200931" y="0"/>
                      <a:pt x="2239261" y="38330"/>
                      <a:pt x="2239261" y="85613"/>
                    </a:cubicBezTo>
                    <a:lnTo>
                      <a:pt x="2239261" y="469276"/>
                    </a:lnTo>
                    <a:cubicBezTo>
                      <a:pt x="2239261" y="516559"/>
                      <a:pt x="2200931" y="554889"/>
                      <a:pt x="2153649" y="554889"/>
                    </a:cubicBezTo>
                    <a:lnTo>
                      <a:pt x="85613" y="554889"/>
                    </a:lnTo>
                    <a:cubicBezTo>
                      <a:pt x="38330" y="554889"/>
                      <a:pt x="0" y="516559"/>
                      <a:pt x="0" y="469276"/>
                    </a:cubicBezTo>
                    <a:lnTo>
                      <a:pt x="0" y="85613"/>
                    </a:lnTo>
                    <a:cubicBezTo>
                      <a:pt x="0" y="38330"/>
                      <a:pt x="38330" y="0"/>
                      <a:pt x="85613" y="0"/>
                    </a:cubicBezTo>
                    <a:close/>
                  </a:path>
                </a:pathLst>
              </a:custGeom>
              <a:solidFill>
                <a:srgbClr val="FFD670"/>
              </a:solidFill>
            </p:spPr>
            <p:txBody>
              <a:bodyPr/>
              <a:lstStyle/>
              <a:p>
                <a:endParaRPr lang="en-US" sz="800">
                  <a:latin typeface="UTM Avo" panose="02040603050506020204" pitchFamily="18"/>
                </a:endParaRPr>
              </a:p>
            </p:txBody>
          </p:sp>
          <p:sp>
            <p:nvSpPr>
              <p:cNvPr id="12" name="TextBox 10">
                <a:extLst>
                  <a:ext uri="{FF2B5EF4-FFF2-40B4-BE49-F238E27FC236}">
                    <a16:creationId xmlns:a16="http://schemas.microsoft.com/office/drawing/2014/main" id="{C298183C-C996-B715-D89C-974DEE3C117D}"/>
                  </a:ext>
                </a:extLst>
              </p:cNvPr>
              <p:cNvSpPr txBox="1"/>
              <p:nvPr/>
            </p:nvSpPr>
            <p:spPr>
              <a:xfrm>
                <a:off x="0" y="47625"/>
                <a:ext cx="812800" cy="765175"/>
              </a:xfrm>
              <a:prstGeom prst="rect">
                <a:avLst/>
              </a:prstGeom>
            </p:spPr>
            <p:txBody>
              <a:bodyPr lIns="33867" tIns="33867" rIns="33867" bIns="33867" rtlCol="0" anchor="ctr"/>
              <a:lstStyle/>
              <a:p>
                <a:pPr algn="ctr">
                  <a:lnSpc>
                    <a:spcPts val="1324"/>
                  </a:lnSpc>
                </a:pPr>
                <a:endParaRPr sz="800">
                  <a:latin typeface="UTM Avo" panose="02040603050506020204" pitchFamily="18"/>
                </a:endParaRPr>
              </a:p>
            </p:txBody>
          </p:sp>
        </p:grpSp>
        <p:sp>
          <p:nvSpPr>
            <p:cNvPr id="10" name="TextBox 11">
              <a:extLst>
                <a:ext uri="{FF2B5EF4-FFF2-40B4-BE49-F238E27FC236}">
                  <a16:creationId xmlns:a16="http://schemas.microsoft.com/office/drawing/2014/main" id="{0161FF74-2864-D82A-C3D5-2E66D78CA3CC}"/>
                </a:ext>
              </a:extLst>
            </p:cNvPr>
            <p:cNvSpPr txBox="1"/>
            <p:nvPr/>
          </p:nvSpPr>
          <p:spPr>
            <a:xfrm>
              <a:off x="4332190" y="1160690"/>
              <a:ext cx="9330633" cy="1358162"/>
            </a:xfrm>
            <a:prstGeom prst="rect">
              <a:avLst/>
            </a:prstGeom>
          </p:spPr>
          <p:txBody>
            <a:bodyPr wrap="square" lIns="0" tIns="0" rIns="0" bIns="0" rtlCol="0" anchor="t">
              <a:spAutoFit/>
            </a:bodyPr>
            <a:lstStyle/>
            <a:p>
              <a:pPr algn="ctr">
                <a:lnSpc>
                  <a:spcPts val="8188"/>
                </a:lnSpc>
              </a:pPr>
              <a:r>
                <a:rPr lang="en-US" sz="3600" b="1" dirty="0">
                  <a:solidFill>
                    <a:srgbClr val="4659A8"/>
                  </a:solidFill>
                  <a:latin typeface="UTM Avo" panose="02040603050506020204" pitchFamily="18"/>
                  <a:cs typeface="Arial" panose="020B0604020202020204" pitchFamily="34" charset="0"/>
                </a:rPr>
                <a:t>HƯỚNG DẪN VỀ NHÀ </a:t>
              </a:r>
            </a:p>
          </p:txBody>
        </p:sp>
      </p:grpSp>
      <p:sp>
        <p:nvSpPr>
          <p:cNvPr id="13" name="Freeform 12">
            <a:extLst>
              <a:ext uri="{FF2B5EF4-FFF2-40B4-BE49-F238E27FC236}">
                <a16:creationId xmlns:a16="http://schemas.microsoft.com/office/drawing/2014/main" id="{BBDE21F7-8525-B655-60A2-BBB0E01C6676}"/>
              </a:ext>
            </a:extLst>
          </p:cNvPr>
          <p:cNvSpPr/>
          <p:nvPr/>
        </p:nvSpPr>
        <p:spPr>
          <a:xfrm>
            <a:off x="0" y="3756037"/>
            <a:ext cx="3242095" cy="3124569"/>
          </a:xfrm>
          <a:custGeom>
            <a:avLst/>
            <a:gdLst/>
            <a:ahLst/>
            <a:cxnLst/>
            <a:rect l="l" t="t" r="r" b="b"/>
            <a:pathLst>
              <a:path w="4863142" h="4686853">
                <a:moveTo>
                  <a:pt x="0" y="0"/>
                </a:moveTo>
                <a:lnTo>
                  <a:pt x="4863142" y="0"/>
                </a:lnTo>
                <a:lnTo>
                  <a:pt x="4863142" y="4686853"/>
                </a:lnTo>
                <a:lnTo>
                  <a:pt x="0" y="46868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sp>
        <p:nvSpPr>
          <p:cNvPr id="14" name="Freeform 14">
            <a:extLst>
              <a:ext uri="{FF2B5EF4-FFF2-40B4-BE49-F238E27FC236}">
                <a16:creationId xmlns:a16="http://schemas.microsoft.com/office/drawing/2014/main" id="{4A63E646-0700-4983-8EE1-27343CD818F9}"/>
              </a:ext>
            </a:extLst>
          </p:cNvPr>
          <p:cNvSpPr/>
          <p:nvPr/>
        </p:nvSpPr>
        <p:spPr>
          <a:xfrm rot="-787723" flipH="1" flipV="1">
            <a:off x="11068055" y="1726301"/>
            <a:ext cx="385617" cy="518476"/>
          </a:xfrm>
          <a:custGeom>
            <a:avLst/>
            <a:gdLst/>
            <a:ahLst/>
            <a:cxnLst/>
            <a:rect l="l" t="t" r="r" b="b"/>
            <a:pathLst>
              <a:path w="578425" h="777714">
                <a:moveTo>
                  <a:pt x="578425" y="777714"/>
                </a:moveTo>
                <a:lnTo>
                  <a:pt x="0" y="777714"/>
                </a:lnTo>
                <a:lnTo>
                  <a:pt x="0" y="0"/>
                </a:lnTo>
                <a:lnTo>
                  <a:pt x="578425" y="0"/>
                </a:lnTo>
                <a:lnTo>
                  <a:pt x="578425" y="77771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15" name="Freeform 15">
            <a:extLst>
              <a:ext uri="{FF2B5EF4-FFF2-40B4-BE49-F238E27FC236}">
                <a16:creationId xmlns:a16="http://schemas.microsoft.com/office/drawing/2014/main" id="{7AE76950-B09B-0D8C-ECB1-363862E5C82D}"/>
              </a:ext>
            </a:extLst>
          </p:cNvPr>
          <p:cNvSpPr/>
          <p:nvPr/>
        </p:nvSpPr>
        <p:spPr>
          <a:xfrm>
            <a:off x="887454" y="3733431"/>
            <a:ext cx="1898983" cy="2583649"/>
          </a:xfrm>
          <a:custGeom>
            <a:avLst/>
            <a:gdLst/>
            <a:ahLst/>
            <a:cxnLst/>
            <a:rect l="l" t="t" r="r" b="b"/>
            <a:pathLst>
              <a:path w="2848474" h="3875474">
                <a:moveTo>
                  <a:pt x="0" y="0"/>
                </a:moveTo>
                <a:lnTo>
                  <a:pt x="2848474" y="0"/>
                </a:lnTo>
                <a:lnTo>
                  <a:pt x="2848474" y="3875474"/>
                </a:lnTo>
                <a:lnTo>
                  <a:pt x="0" y="3875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sp>
        <p:nvSpPr>
          <p:cNvPr id="16" name="Freeform 16">
            <a:extLst>
              <a:ext uri="{FF2B5EF4-FFF2-40B4-BE49-F238E27FC236}">
                <a16:creationId xmlns:a16="http://schemas.microsoft.com/office/drawing/2014/main" id="{8FDB9936-656E-2A9F-E4FB-84CAEE2E190B}"/>
              </a:ext>
            </a:extLst>
          </p:cNvPr>
          <p:cNvSpPr/>
          <p:nvPr/>
        </p:nvSpPr>
        <p:spPr>
          <a:xfrm rot="98782" flipH="1" flipV="1">
            <a:off x="1339285" y="2793512"/>
            <a:ext cx="309976" cy="416775"/>
          </a:xfrm>
          <a:custGeom>
            <a:avLst/>
            <a:gdLst/>
            <a:ahLst/>
            <a:cxnLst/>
            <a:rect l="l" t="t" r="r" b="b"/>
            <a:pathLst>
              <a:path w="464964" h="625162">
                <a:moveTo>
                  <a:pt x="464964" y="625162"/>
                </a:moveTo>
                <a:lnTo>
                  <a:pt x="0" y="625162"/>
                </a:lnTo>
                <a:lnTo>
                  <a:pt x="0" y="0"/>
                </a:lnTo>
                <a:lnTo>
                  <a:pt x="464964" y="0"/>
                </a:lnTo>
                <a:lnTo>
                  <a:pt x="464964" y="62516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17" name="Freeform 17">
            <a:extLst>
              <a:ext uri="{FF2B5EF4-FFF2-40B4-BE49-F238E27FC236}">
                <a16:creationId xmlns:a16="http://schemas.microsoft.com/office/drawing/2014/main" id="{212384CC-B24A-0BDE-3EE5-2E6B480B4DD3}"/>
              </a:ext>
            </a:extLst>
          </p:cNvPr>
          <p:cNvSpPr/>
          <p:nvPr/>
        </p:nvSpPr>
        <p:spPr>
          <a:xfrm>
            <a:off x="113386" y="937878"/>
            <a:ext cx="1648459" cy="1469046"/>
          </a:xfrm>
          <a:custGeom>
            <a:avLst/>
            <a:gdLst/>
            <a:ahLst/>
            <a:cxnLst/>
            <a:rect l="l" t="t" r="r" b="b"/>
            <a:pathLst>
              <a:path w="4150105" h="3698421">
                <a:moveTo>
                  <a:pt x="0" y="0"/>
                </a:moveTo>
                <a:lnTo>
                  <a:pt x="4150105" y="0"/>
                </a:lnTo>
                <a:lnTo>
                  <a:pt x="4150105" y="3698421"/>
                </a:lnTo>
                <a:lnTo>
                  <a:pt x="0" y="36984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latin typeface="UTM Avo" panose="02040603050506020204" pitchFamily="18"/>
            </a:endParaRPr>
          </a:p>
        </p:txBody>
      </p:sp>
      <p:sp>
        <p:nvSpPr>
          <p:cNvPr id="18" name="Freeform 10">
            <a:extLst>
              <a:ext uri="{FF2B5EF4-FFF2-40B4-BE49-F238E27FC236}">
                <a16:creationId xmlns:a16="http://schemas.microsoft.com/office/drawing/2014/main" id="{AC7633A7-F1D5-2F9E-6F71-7BCE47862BE2}"/>
              </a:ext>
            </a:extLst>
          </p:cNvPr>
          <p:cNvSpPr/>
          <p:nvPr/>
        </p:nvSpPr>
        <p:spPr>
          <a:xfrm flipH="1">
            <a:off x="10667710" y="5084609"/>
            <a:ext cx="1345063" cy="1580701"/>
          </a:xfrm>
          <a:custGeom>
            <a:avLst/>
            <a:gdLst/>
            <a:ahLst/>
            <a:cxnLst/>
            <a:rect l="l" t="t" r="r" b="b"/>
            <a:pathLst>
              <a:path w="2515497" h="3422445">
                <a:moveTo>
                  <a:pt x="0" y="0"/>
                </a:moveTo>
                <a:lnTo>
                  <a:pt x="2515497" y="0"/>
                </a:lnTo>
                <a:lnTo>
                  <a:pt x="2515497" y="3422446"/>
                </a:lnTo>
                <a:lnTo>
                  <a:pt x="0" y="34224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800">
              <a:latin typeface="UTM Avo" panose="02040603050506020204" pitchFamily="18"/>
            </a:endParaRPr>
          </a:p>
        </p:txBody>
      </p:sp>
    </p:spTree>
    <p:extLst>
      <p:ext uri="{BB962C8B-B14F-4D97-AF65-F5344CB8AC3E}">
        <p14:creationId xmlns:p14="http://schemas.microsoft.com/office/powerpoint/2010/main" val="421258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F45E8C-51C5-54AE-1CF8-689C4BC05E8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29F91-E2E3-630A-355D-3DF9F5EACAF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30587467-346B-A975-4795-B438FC8FB5DE}"/>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8FB714E6-E5EF-7C25-CEBE-058D23F1D53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9" name="TextBox 8">
            <a:extLst>
              <a:ext uri="{FF2B5EF4-FFF2-40B4-BE49-F238E27FC236}">
                <a16:creationId xmlns:a16="http://schemas.microsoft.com/office/drawing/2014/main" id="{3D59D4D2-27AF-FE28-90D2-8ED140C986D6}"/>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88324D86-6420-36B0-2794-5BA9C1D188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66D7F4-C171-D469-940A-21A31A607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BD9D81-73C9-AA8B-E2D2-A32C53EB5E95}"/>
              </a:ext>
            </a:extLst>
          </p:cNvPr>
          <p:cNvSpPr/>
          <p:nvPr/>
        </p:nvSpPr>
        <p:spPr>
          <a:xfrm>
            <a:off x="8070574" y="2557670"/>
            <a:ext cx="4121426" cy="4300330"/>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3" name="Picture 12">
            <a:extLst>
              <a:ext uri="{FF2B5EF4-FFF2-40B4-BE49-F238E27FC236}">
                <a16:creationId xmlns:a16="http://schemas.microsoft.com/office/drawing/2014/main" id="{4D52983E-10EE-6872-5C72-713B0420C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175" y="1572292"/>
            <a:ext cx="5567407" cy="371341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3">
            <a:extLst>
              <a:ext uri="{FF2B5EF4-FFF2-40B4-BE49-F238E27FC236}">
                <a16:creationId xmlns:a16="http://schemas.microsoft.com/office/drawing/2014/main" id="{37137801-3C84-D57B-06D0-5D6AB3B32CCC}"/>
              </a:ext>
            </a:extLst>
          </p:cNvPr>
          <p:cNvPicPr>
            <a:picLocks noChangeAspect="1"/>
          </p:cNvPicPr>
          <p:nvPr/>
        </p:nvPicPr>
        <p:blipFill>
          <a:blip r:embed="rId4"/>
          <a:stretch>
            <a:fillRect/>
          </a:stretch>
        </p:blipFill>
        <p:spPr>
          <a:xfrm>
            <a:off x="6361375" y="1572291"/>
            <a:ext cx="5130800" cy="371341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Rectangle: Rounded Corners 4">
            <a:extLst>
              <a:ext uri="{FF2B5EF4-FFF2-40B4-BE49-F238E27FC236}">
                <a16:creationId xmlns:a16="http://schemas.microsoft.com/office/drawing/2014/main" id="{99DC4EFB-9900-0E8D-9AC4-B75CA79B4454}"/>
              </a:ext>
            </a:extLst>
          </p:cNvPr>
          <p:cNvSpPr/>
          <p:nvPr/>
        </p:nvSpPr>
        <p:spPr>
          <a:xfrm>
            <a:off x="1503512" y="5663742"/>
            <a:ext cx="3302000" cy="914400"/>
          </a:xfrm>
          <a:prstGeom prst="roundRect">
            <a:avLst/>
          </a:prstGeom>
          <a:solidFill>
            <a:srgbClr val="EDE8BE"/>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a:rPr>
              <a:t>? </a:t>
            </a:r>
          </a:p>
        </p:txBody>
      </p:sp>
      <p:sp>
        <p:nvSpPr>
          <p:cNvPr id="16" name="Rectangle: Rounded Corners 5">
            <a:extLst>
              <a:ext uri="{FF2B5EF4-FFF2-40B4-BE49-F238E27FC236}">
                <a16:creationId xmlns:a16="http://schemas.microsoft.com/office/drawing/2014/main" id="{6CD5E1E7-6FA6-8628-C04B-7A11B4FE9068}"/>
              </a:ext>
            </a:extLst>
          </p:cNvPr>
          <p:cNvSpPr/>
          <p:nvPr/>
        </p:nvSpPr>
        <p:spPr>
          <a:xfrm>
            <a:off x="7377375" y="5661500"/>
            <a:ext cx="3302000" cy="914400"/>
          </a:xfrm>
          <a:prstGeom prst="roundRect">
            <a:avLst/>
          </a:prstGeom>
          <a:solidFill>
            <a:srgbClr val="EDE8BE"/>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a:rPr>
              <a:t>? </a:t>
            </a:r>
          </a:p>
        </p:txBody>
      </p:sp>
      <p:sp>
        <p:nvSpPr>
          <p:cNvPr id="17" name="Freeform 11">
            <a:extLst>
              <a:ext uri="{FF2B5EF4-FFF2-40B4-BE49-F238E27FC236}">
                <a16:creationId xmlns:a16="http://schemas.microsoft.com/office/drawing/2014/main" id="{EACF0CB6-1435-5CDC-41B6-06E59254E33B}"/>
              </a:ext>
            </a:extLst>
          </p:cNvPr>
          <p:cNvSpPr/>
          <p:nvPr/>
        </p:nvSpPr>
        <p:spPr>
          <a:xfrm rot="762644">
            <a:off x="27381" y="6388896"/>
            <a:ext cx="1123427" cy="374007"/>
          </a:xfrm>
          <a:custGeom>
            <a:avLst/>
            <a:gdLst/>
            <a:ahLst/>
            <a:cxnLst/>
            <a:rect l="l" t="t" r="r" b="b"/>
            <a:pathLst>
              <a:path w="2236201" h="744468">
                <a:moveTo>
                  <a:pt x="0" y="0"/>
                </a:moveTo>
                <a:lnTo>
                  <a:pt x="2236201" y="0"/>
                </a:lnTo>
                <a:lnTo>
                  <a:pt x="2236201" y="744468"/>
                </a:lnTo>
                <a:lnTo>
                  <a:pt x="0" y="744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UTM Avo" panose="02040603050506020204" pitchFamily="18"/>
            </a:endParaRPr>
          </a:p>
        </p:txBody>
      </p:sp>
      <p:sp>
        <p:nvSpPr>
          <p:cNvPr id="18" name="Freeform 12">
            <a:extLst>
              <a:ext uri="{FF2B5EF4-FFF2-40B4-BE49-F238E27FC236}">
                <a16:creationId xmlns:a16="http://schemas.microsoft.com/office/drawing/2014/main" id="{9387DDAF-8D66-B80B-EFD5-88CFCAB171EB}"/>
              </a:ext>
            </a:extLst>
          </p:cNvPr>
          <p:cNvSpPr/>
          <p:nvPr/>
        </p:nvSpPr>
        <p:spPr>
          <a:xfrm rot="1218114">
            <a:off x="291863" y="5730273"/>
            <a:ext cx="732327" cy="971578"/>
          </a:xfrm>
          <a:custGeom>
            <a:avLst/>
            <a:gdLst/>
            <a:ahLst/>
            <a:cxnLst/>
            <a:rect l="l" t="t" r="r" b="b"/>
            <a:pathLst>
              <a:path w="1667204" h="2211879">
                <a:moveTo>
                  <a:pt x="0" y="0"/>
                </a:moveTo>
                <a:lnTo>
                  <a:pt x="1667203" y="0"/>
                </a:lnTo>
                <a:lnTo>
                  <a:pt x="1667203" y="2211879"/>
                </a:lnTo>
                <a:lnTo>
                  <a:pt x="0" y="22118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a:endParaRPr>
          </a:p>
        </p:txBody>
      </p:sp>
      <p:sp>
        <p:nvSpPr>
          <p:cNvPr id="19" name="Freeform 17">
            <a:extLst>
              <a:ext uri="{FF2B5EF4-FFF2-40B4-BE49-F238E27FC236}">
                <a16:creationId xmlns:a16="http://schemas.microsoft.com/office/drawing/2014/main" id="{8831F087-4964-39BA-9FCF-D9DC053EF84E}"/>
              </a:ext>
            </a:extLst>
          </p:cNvPr>
          <p:cNvSpPr/>
          <p:nvPr/>
        </p:nvSpPr>
        <p:spPr>
          <a:xfrm rot="276948">
            <a:off x="11167255" y="5764924"/>
            <a:ext cx="841362" cy="961556"/>
          </a:xfrm>
          <a:custGeom>
            <a:avLst/>
            <a:gdLst/>
            <a:ahLst/>
            <a:cxnLst/>
            <a:rect l="l" t="t" r="r" b="b"/>
            <a:pathLst>
              <a:path w="2268347" h="2592396">
                <a:moveTo>
                  <a:pt x="0" y="0"/>
                </a:moveTo>
                <a:lnTo>
                  <a:pt x="2268347" y="0"/>
                </a:lnTo>
                <a:lnTo>
                  <a:pt x="2268347" y="2592396"/>
                </a:lnTo>
                <a:lnTo>
                  <a:pt x="0" y="25923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2400">
              <a:latin typeface="UTM Avo" panose="02040603050506020204" pitchFamily="18"/>
            </a:endParaRPr>
          </a:p>
        </p:txBody>
      </p:sp>
      <p:sp>
        <p:nvSpPr>
          <p:cNvPr id="21" name="Freeform 20">
            <a:extLst>
              <a:ext uri="{FF2B5EF4-FFF2-40B4-BE49-F238E27FC236}">
                <a16:creationId xmlns:a16="http://schemas.microsoft.com/office/drawing/2014/main" id="{C486EFE4-BBC0-AA62-A990-802F6C4AF98F}"/>
              </a:ext>
            </a:extLst>
          </p:cNvPr>
          <p:cNvSpPr/>
          <p:nvPr/>
        </p:nvSpPr>
        <p:spPr>
          <a:xfrm rot="259057">
            <a:off x="11456615" y="5272225"/>
            <a:ext cx="261673" cy="351829"/>
          </a:xfrm>
          <a:custGeom>
            <a:avLst/>
            <a:gdLst/>
            <a:ahLst/>
            <a:cxnLst/>
            <a:rect l="l" t="t" r="r" b="b"/>
            <a:pathLst>
              <a:path w="392509" h="527743">
                <a:moveTo>
                  <a:pt x="0" y="0"/>
                </a:moveTo>
                <a:lnTo>
                  <a:pt x="392508" y="0"/>
                </a:lnTo>
                <a:lnTo>
                  <a:pt x="392508" y="527743"/>
                </a:lnTo>
                <a:lnTo>
                  <a:pt x="0" y="5277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2400">
              <a:latin typeface="UTM Avo" panose="02040603050506020204" pitchFamily="18"/>
            </a:endParaRPr>
          </a:p>
        </p:txBody>
      </p:sp>
      <p:sp>
        <p:nvSpPr>
          <p:cNvPr id="22" name="Rectangle: Rounded Corners 11">
            <a:extLst>
              <a:ext uri="{FF2B5EF4-FFF2-40B4-BE49-F238E27FC236}">
                <a16:creationId xmlns:a16="http://schemas.microsoft.com/office/drawing/2014/main" id="{D455599A-EB08-DEF4-BBD7-24DF8EACBDEA}"/>
              </a:ext>
            </a:extLst>
          </p:cNvPr>
          <p:cNvSpPr/>
          <p:nvPr/>
        </p:nvSpPr>
        <p:spPr>
          <a:xfrm>
            <a:off x="1512625" y="5667507"/>
            <a:ext cx="3302000" cy="91440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UTM Avo" panose="02040603050506020204" pitchFamily="18"/>
                <a:cs typeface="Arial" panose="020B0604020202020204" pitchFamily="34" charset="0"/>
              </a:rPr>
              <a:t>GIÁO VIÊN </a:t>
            </a:r>
          </a:p>
        </p:txBody>
      </p:sp>
      <p:sp>
        <p:nvSpPr>
          <p:cNvPr id="23" name="Rectangle: Rounded Corners 12">
            <a:extLst>
              <a:ext uri="{FF2B5EF4-FFF2-40B4-BE49-F238E27FC236}">
                <a16:creationId xmlns:a16="http://schemas.microsoft.com/office/drawing/2014/main" id="{A6D30D10-A9BC-9150-39C5-2EDEF840BC65}"/>
              </a:ext>
            </a:extLst>
          </p:cNvPr>
          <p:cNvSpPr/>
          <p:nvPr/>
        </p:nvSpPr>
        <p:spPr>
          <a:xfrm>
            <a:off x="7368262" y="5661500"/>
            <a:ext cx="3302000" cy="91440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UTM Avo" panose="02040603050506020204" pitchFamily="18"/>
                <a:cs typeface="Arial" panose="020B0604020202020204" pitchFamily="34" charset="0"/>
              </a:rPr>
              <a:t>BÁC SĨ </a:t>
            </a:r>
          </a:p>
        </p:txBody>
      </p:sp>
    </p:spTree>
    <p:extLst>
      <p:ext uri="{BB962C8B-B14F-4D97-AF65-F5344CB8AC3E}">
        <p14:creationId xmlns:p14="http://schemas.microsoft.com/office/powerpoint/2010/main" val="317109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BD9D81-73C9-AA8B-E2D2-A32C53EB5E95}"/>
              </a:ext>
            </a:extLst>
          </p:cNvPr>
          <p:cNvSpPr/>
          <p:nvPr/>
        </p:nvSpPr>
        <p:spPr>
          <a:xfrm>
            <a:off x="8070574" y="2557670"/>
            <a:ext cx="4121426" cy="4300330"/>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Freeform 11">
            <a:extLst>
              <a:ext uri="{FF2B5EF4-FFF2-40B4-BE49-F238E27FC236}">
                <a16:creationId xmlns:a16="http://schemas.microsoft.com/office/drawing/2014/main" id="{EACF0CB6-1435-5CDC-41B6-06E59254E33B}"/>
              </a:ext>
            </a:extLst>
          </p:cNvPr>
          <p:cNvSpPr/>
          <p:nvPr/>
        </p:nvSpPr>
        <p:spPr>
          <a:xfrm rot="762644">
            <a:off x="27381" y="6388896"/>
            <a:ext cx="1123427" cy="374007"/>
          </a:xfrm>
          <a:custGeom>
            <a:avLst/>
            <a:gdLst/>
            <a:ahLst/>
            <a:cxnLst/>
            <a:rect l="l" t="t" r="r" b="b"/>
            <a:pathLst>
              <a:path w="2236201" h="744468">
                <a:moveTo>
                  <a:pt x="0" y="0"/>
                </a:moveTo>
                <a:lnTo>
                  <a:pt x="2236201" y="0"/>
                </a:lnTo>
                <a:lnTo>
                  <a:pt x="2236201" y="744468"/>
                </a:lnTo>
                <a:lnTo>
                  <a:pt x="0" y="744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endParaRPr>
          </a:p>
        </p:txBody>
      </p:sp>
      <p:sp>
        <p:nvSpPr>
          <p:cNvPr id="18" name="Freeform 12">
            <a:extLst>
              <a:ext uri="{FF2B5EF4-FFF2-40B4-BE49-F238E27FC236}">
                <a16:creationId xmlns:a16="http://schemas.microsoft.com/office/drawing/2014/main" id="{9387DDAF-8D66-B80B-EFD5-88CFCAB171EB}"/>
              </a:ext>
            </a:extLst>
          </p:cNvPr>
          <p:cNvSpPr/>
          <p:nvPr/>
        </p:nvSpPr>
        <p:spPr>
          <a:xfrm rot="1218114">
            <a:off x="291863" y="5730273"/>
            <a:ext cx="732327" cy="971578"/>
          </a:xfrm>
          <a:custGeom>
            <a:avLst/>
            <a:gdLst/>
            <a:ahLst/>
            <a:cxnLst/>
            <a:rect l="l" t="t" r="r" b="b"/>
            <a:pathLst>
              <a:path w="1667204" h="2211879">
                <a:moveTo>
                  <a:pt x="0" y="0"/>
                </a:moveTo>
                <a:lnTo>
                  <a:pt x="1667203" y="0"/>
                </a:lnTo>
                <a:lnTo>
                  <a:pt x="1667203" y="2211879"/>
                </a:lnTo>
                <a:lnTo>
                  <a:pt x="0" y="2211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UTM Avo" panose="02040603050506020204" pitchFamily="18"/>
            </a:endParaRPr>
          </a:p>
        </p:txBody>
      </p:sp>
      <p:sp>
        <p:nvSpPr>
          <p:cNvPr id="19" name="Freeform 17">
            <a:extLst>
              <a:ext uri="{FF2B5EF4-FFF2-40B4-BE49-F238E27FC236}">
                <a16:creationId xmlns:a16="http://schemas.microsoft.com/office/drawing/2014/main" id="{8831F087-4964-39BA-9FCF-D9DC053EF84E}"/>
              </a:ext>
            </a:extLst>
          </p:cNvPr>
          <p:cNvSpPr/>
          <p:nvPr/>
        </p:nvSpPr>
        <p:spPr>
          <a:xfrm rot="276948">
            <a:off x="11167255" y="5764924"/>
            <a:ext cx="841362" cy="961556"/>
          </a:xfrm>
          <a:custGeom>
            <a:avLst/>
            <a:gdLst/>
            <a:ahLst/>
            <a:cxnLst/>
            <a:rect l="l" t="t" r="r" b="b"/>
            <a:pathLst>
              <a:path w="2268347" h="2592396">
                <a:moveTo>
                  <a:pt x="0" y="0"/>
                </a:moveTo>
                <a:lnTo>
                  <a:pt x="2268347" y="0"/>
                </a:lnTo>
                <a:lnTo>
                  <a:pt x="2268347" y="2592396"/>
                </a:lnTo>
                <a:lnTo>
                  <a:pt x="0" y="25923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a:endParaRPr>
          </a:p>
        </p:txBody>
      </p:sp>
      <p:pic>
        <p:nvPicPr>
          <p:cNvPr id="2" name="Picture 1">
            <a:extLst>
              <a:ext uri="{FF2B5EF4-FFF2-40B4-BE49-F238E27FC236}">
                <a16:creationId xmlns:a16="http://schemas.microsoft.com/office/drawing/2014/main" id="{9915C2D3-0C41-3F2D-98B3-43B8CB76A19F}"/>
              </a:ext>
            </a:extLst>
          </p:cNvPr>
          <p:cNvPicPr>
            <a:picLocks noChangeAspect="1"/>
          </p:cNvPicPr>
          <p:nvPr/>
        </p:nvPicPr>
        <p:blipFill>
          <a:blip r:embed="rId9"/>
          <a:stretch>
            <a:fillRect/>
          </a:stretch>
        </p:blipFill>
        <p:spPr>
          <a:xfrm>
            <a:off x="625883" y="1565129"/>
            <a:ext cx="5521876" cy="3681251"/>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a:extLst>
              <a:ext uri="{FF2B5EF4-FFF2-40B4-BE49-F238E27FC236}">
                <a16:creationId xmlns:a16="http://schemas.microsoft.com/office/drawing/2014/main" id="{3499C7BC-579E-5395-DF64-09AB589AD918}"/>
              </a:ext>
            </a:extLst>
          </p:cNvPr>
          <p:cNvPicPr>
            <a:picLocks noChangeAspect="1"/>
          </p:cNvPicPr>
          <p:nvPr/>
        </p:nvPicPr>
        <p:blipFill rotWithShape="1">
          <a:blip r:embed="rId10"/>
          <a:srcRect l="15512"/>
          <a:stretch/>
        </p:blipFill>
        <p:spPr>
          <a:xfrm>
            <a:off x="6495341" y="1565129"/>
            <a:ext cx="5064985" cy="3681251"/>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Rounded Corners 4">
            <a:extLst>
              <a:ext uri="{FF2B5EF4-FFF2-40B4-BE49-F238E27FC236}">
                <a16:creationId xmlns:a16="http://schemas.microsoft.com/office/drawing/2014/main" id="{A469EE99-E0E7-D843-58F5-C4DA7889B0EA}"/>
              </a:ext>
            </a:extLst>
          </p:cNvPr>
          <p:cNvSpPr/>
          <p:nvPr/>
        </p:nvSpPr>
        <p:spPr>
          <a:xfrm>
            <a:off x="1590862" y="5742508"/>
            <a:ext cx="3762331" cy="914400"/>
          </a:xfrm>
          <a:prstGeom prst="roundRect">
            <a:avLst/>
          </a:prstGeom>
          <a:solidFill>
            <a:srgbClr val="EDE8BE"/>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667">
                <a:solidFill>
                  <a:srgbClr val="002060"/>
                </a:solidFill>
                <a:latin typeface="UTM Avo" panose="02040603050506020204" pitchFamily="18"/>
              </a:rPr>
              <a:t>? </a:t>
            </a:r>
          </a:p>
        </p:txBody>
      </p:sp>
      <p:sp>
        <p:nvSpPr>
          <p:cNvPr id="5" name="Rectangle: Rounded Corners 5">
            <a:extLst>
              <a:ext uri="{FF2B5EF4-FFF2-40B4-BE49-F238E27FC236}">
                <a16:creationId xmlns:a16="http://schemas.microsoft.com/office/drawing/2014/main" id="{BD8581DB-1152-1991-8C29-14E30CB67BB7}"/>
              </a:ext>
            </a:extLst>
          </p:cNvPr>
          <p:cNvSpPr/>
          <p:nvPr/>
        </p:nvSpPr>
        <p:spPr>
          <a:xfrm>
            <a:off x="7519359" y="5742508"/>
            <a:ext cx="3302000" cy="914400"/>
          </a:xfrm>
          <a:prstGeom prst="roundRect">
            <a:avLst/>
          </a:prstGeom>
          <a:solidFill>
            <a:srgbClr val="EDE8BE"/>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667">
                <a:solidFill>
                  <a:srgbClr val="002060"/>
                </a:solidFill>
                <a:latin typeface="UTM Avo" panose="02040603050506020204" pitchFamily="18"/>
              </a:rPr>
              <a:t>? </a:t>
            </a:r>
          </a:p>
        </p:txBody>
      </p:sp>
      <p:sp>
        <p:nvSpPr>
          <p:cNvPr id="6" name="Freeform 5">
            <a:extLst>
              <a:ext uri="{FF2B5EF4-FFF2-40B4-BE49-F238E27FC236}">
                <a16:creationId xmlns:a16="http://schemas.microsoft.com/office/drawing/2014/main" id="{8E37AC30-F378-30CE-306F-A669B7C33A42}"/>
              </a:ext>
            </a:extLst>
          </p:cNvPr>
          <p:cNvSpPr/>
          <p:nvPr/>
        </p:nvSpPr>
        <p:spPr>
          <a:xfrm rot="259057">
            <a:off x="11598599" y="5070466"/>
            <a:ext cx="261673" cy="351829"/>
          </a:xfrm>
          <a:custGeom>
            <a:avLst/>
            <a:gdLst/>
            <a:ahLst/>
            <a:cxnLst/>
            <a:rect l="l" t="t" r="r" b="b"/>
            <a:pathLst>
              <a:path w="392509" h="527743">
                <a:moveTo>
                  <a:pt x="0" y="0"/>
                </a:moveTo>
                <a:lnTo>
                  <a:pt x="392508" y="0"/>
                </a:lnTo>
                <a:lnTo>
                  <a:pt x="392508" y="527743"/>
                </a:lnTo>
                <a:lnTo>
                  <a:pt x="0" y="5277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800"/>
          </a:p>
        </p:txBody>
      </p:sp>
      <p:sp>
        <p:nvSpPr>
          <p:cNvPr id="7" name="Rectangle: Rounded Corners 11">
            <a:extLst>
              <a:ext uri="{FF2B5EF4-FFF2-40B4-BE49-F238E27FC236}">
                <a16:creationId xmlns:a16="http://schemas.microsoft.com/office/drawing/2014/main" id="{9AD6C81E-78D1-F314-6194-5EFE8C372113}"/>
              </a:ext>
            </a:extLst>
          </p:cNvPr>
          <p:cNvSpPr/>
          <p:nvPr/>
        </p:nvSpPr>
        <p:spPr>
          <a:xfrm>
            <a:off x="1443731" y="5742508"/>
            <a:ext cx="4056591" cy="91440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UTM Avo" panose="02040603050506020204" pitchFamily="18"/>
                <a:cs typeface="Arial" panose="020B0604020202020204" pitchFamily="34" charset="0"/>
              </a:rPr>
              <a:t>NGƯỜI NÔNG DÂN</a:t>
            </a:r>
          </a:p>
        </p:txBody>
      </p:sp>
      <p:sp>
        <p:nvSpPr>
          <p:cNvPr id="8" name="Rectangle: Rounded Corners 12">
            <a:extLst>
              <a:ext uri="{FF2B5EF4-FFF2-40B4-BE49-F238E27FC236}">
                <a16:creationId xmlns:a16="http://schemas.microsoft.com/office/drawing/2014/main" id="{846B4C99-42C7-7CF8-84BC-9E6AC634C446}"/>
              </a:ext>
            </a:extLst>
          </p:cNvPr>
          <p:cNvSpPr/>
          <p:nvPr/>
        </p:nvSpPr>
        <p:spPr>
          <a:xfrm>
            <a:off x="7519359" y="5742508"/>
            <a:ext cx="3302000" cy="91440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UTM Avo" panose="02040603050506020204" pitchFamily="18"/>
                <a:cs typeface="Arial" panose="020B0604020202020204" pitchFamily="34" charset="0"/>
              </a:rPr>
              <a:t>ĐẦU BẾP </a:t>
            </a:r>
          </a:p>
        </p:txBody>
      </p:sp>
    </p:spTree>
    <p:extLst>
      <p:ext uri="{BB962C8B-B14F-4D97-AF65-F5344CB8AC3E}">
        <p14:creationId xmlns:p14="http://schemas.microsoft.com/office/powerpoint/2010/main" val="52206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BD9D81-73C9-AA8B-E2D2-A32C53EB5E95}"/>
              </a:ext>
            </a:extLst>
          </p:cNvPr>
          <p:cNvSpPr/>
          <p:nvPr/>
        </p:nvSpPr>
        <p:spPr>
          <a:xfrm>
            <a:off x="8070574" y="2557670"/>
            <a:ext cx="4121426" cy="4300330"/>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Freeform 11">
            <a:extLst>
              <a:ext uri="{FF2B5EF4-FFF2-40B4-BE49-F238E27FC236}">
                <a16:creationId xmlns:a16="http://schemas.microsoft.com/office/drawing/2014/main" id="{EACF0CB6-1435-5CDC-41B6-06E59254E33B}"/>
              </a:ext>
            </a:extLst>
          </p:cNvPr>
          <p:cNvSpPr/>
          <p:nvPr/>
        </p:nvSpPr>
        <p:spPr>
          <a:xfrm rot="762644">
            <a:off x="27381" y="6388896"/>
            <a:ext cx="1123427" cy="374007"/>
          </a:xfrm>
          <a:custGeom>
            <a:avLst/>
            <a:gdLst/>
            <a:ahLst/>
            <a:cxnLst/>
            <a:rect l="l" t="t" r="r" b="b"/>
            <a:pathLst>
              <a:path w="2236201" h="744468">
                <a:moveTo>
                  <a:pt x="0" y="0"/>
                </a:moveTo>
                <a:lnTo>
                  <a:pt x="2236201" y="0"/>
                </a:lnTo>
                <a:lnTo>
                  <a:pt x="2236201" y="744468"/>
                </a:lnTo>
                <a:lnTo>
                  <a:pt x="0" y="744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endParaRPr>
          </a:p>
        </p:txBody>
      </p:sp>
      <p:sp>
        <p:nvSpPr>
          <p:cNvPr id="18" name="Freeform 12">
            <a:extLst>
              <a:ext uri="{FF2B5EF4-FFF2-40B4-BE49-F238E27FC236}">
                <a16:creationId xmlns:a16="http://schemas.microsoft.com/office/drawing/2014/main" id="{9387DDAF-8D66-B80B-EFD5-88CFCAB171EB}"/>
              </a:ext>
            </a:extLst>
          </p:cNvPr>
          <p:cNvSpPr/>
          <p:nvPr/>
        </p:nvSpPr>
        <p:spPr>
          <a:xfrm rot="1218114">
            <a:off x="291863" y="5730273"/>
            <a:ext cx="732327" cy="971578"/>
          </a:xfrm>
          <a:custGeom>
            <a:avLst/>
            <a:gdLst/>
            <a:ahLst/>
            <a:cxnLst/>
            <a:rect l="l" t="t" r="r" b="b"/>
            <a:pathLst>
              <a:path w="1667204" h="2211879">
                <a:moveTo>
                  <a:pt x="0" y="0"/>
                </a:moveTo>
                <a:lnTo>
                  <a:pt x="1667203" y="0"/>
                </a:lnTo>
                <a:lnTo>
                  <a:pt x="1667203" y="2211879"/>
                </a:lnTo>
                <a:lnTo>
                  <a:pt x="0" y="2211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UTM Avo" panose="02040603050506020204" pitchFamily="18"/>
            </a:endParaRPr>
          </a:p>
        </p:txBody>
      </p:sp>
      <p:sp>
        <p:nvSpPr>
          <p:cNvPr id="19" name="Freeform 17">
            <a:extLst>
              <a:ext uri="{FF2B5EF4-FFF2-40B4-BE49-F238E27FC236}">
                <a16:creationId xmlns:a16="http://schemas.microsoft.com/office/drawing/2014/main" id="{8831F087-4964-39BA-9FCF-D9DC053EF84E}"/>
              </a:ext>
            </a:extLst>
          </p:cNvPr>
          <p:cNvSpPr/>
          <p:nvPr/>
        </p:nvSpPr>
        <p:spPr>
          <a:xfrm rot="276948">
            <a:off x="11167255" y="5764924"/>
            <a:ext cx="841362" cy="961556"/>
          </a:xfrm>
          <a:custGeom>
            <a:avLst/>
            <a:gdLst/>
            <a:ahLst/>
            <a:cxnLst/>
            <a:rect l="l" t="t" r="r" b="b"/>
            <a:pathLst>
              <a:path w="2268347" h="2592396">
                <a:moveTo>
                  <a:pt x="0" y="0"/>
                </a:moveTo>
                <a:lnTo>
                  <a:pt x="2268347" y="0"/>
                </a:lnTo>
                <a:lnTo>
                  <a:pt x="2268347" y="2592396"/>
                </a:lnTo>
                <a:lnTo>
                  <a:pt x="0" y="25923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a:endParaRPr>
          </a:p>
        </p:txBody>
      </p:sp>
      <p:sp>
        <p:nvSpPr>
          <p:cNvPr id="9" name="Rectangle: Rounded Corners 4">
            <a:extLst>
              <a:ext uri="{FF2B5EF4-FFF2-40B4-BE49-F238E27FC236}">
                <a16:creationId xmlns:a16="http://schemas.microsoft.com/office/drawing/2014/main" id="{D1F98297-6C87-9658-4496-001816A5CC5F}"/>
              </a:ext>
            </a:extLst>
          </p:cNvPr>
          <p:cNvSpPr/>
          <p:nvPr/>
        </p:nvSpPr>
        <p:spPr>
          <a:xfrm>
            <a:off x="4237545" y="5884320"/>
            <a:ext cx="3762331" cy="914400"/>
          </a:xfrm>
          <a:prstGeom prst="roundRect">
            <a:avLst/>
          </a:prstGeom>
          <a:solidFill>
            <a:srgbClr val="EDE8BE"/>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667">
                <a:solidFill>
                  <a:srgbClr val="002060"/>
                </a:solidFill>
                <a:latin typeface="UTM Avo" panose="02040603050506020204" pitchFamily="18"/>
              </a:rPr>
              <a:t>? </a:t>
            </a:r>
          </a:p>
        </p:txBody>
      </p:sp>
      <p:sp>
        <p:nvSpPr>
          <p:cNvPr id="10" name="Rectangle: Rounded Corners 11">
            <a:extLst>
              <a:ext uri="{FF2B5EF4-FFF2-40B4-BE49-F238E27FC236}">
                <a16:creationId xmlns:a16="http://schemas.microsoft.com/office/drawing/2014/main" id="{9A57E9FC-1CA8-E6C3-710B-16B927A13720}"/>
              </a:ext>
            </a:extLst>
          </p:cNvPr>
          <p:cNvSpPr/>
          <p:nvPr/>
        </p:nvSpPr>
        <p:spPr>
          <a:xfrm>
            <a:off x="4237544" y="5884320"/>
            <a:ext cx="3762332" cy="91440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UTM Avo" panose="02040603050506020204" pitchFamily="18"/>
                <a:cs typeface="Arial" panose="020B0604020202020204" pitchFamily="34" charset="0"/>
              </a:rPr>
              <a:t>LÍNH CỨU HỎA </a:t>
            </a:r>
          </a:p>
        </p:txBody>
      </p:sp>
      <p:pic>
        <p:nvPicPr>
          <p:cNvPr id="11" name="Picture 2" descr="Chúng tôi là lính cứu hỏa&quot; mùa 6: Chương trình ý nghĩa tôn vinh cảnh sát  phòng cháy, chữa cháy và lực lượng cứu nạn, cứu hộ.">
            <a:extLst>
              <a:ext uri="{FF2B5EF4-FFF2-40B4-BE49-F238E27FC236}">
                <a16:creationId xmlns:a16="http://schemas.microsoft.com/office/drawing/2014/main" id="{61462341-B2D8-FECF-A473-178A245C3AA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7171"/>
          <a:stretch/>
        </p:blipFill>
        <p:spPr bwMode="auto">
          <a:xfrm>
            <a:off x="2777688" y="1577121"/>
            <a:ext cx="6636624" cy="4056283"/>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9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5B1CCB64-5202-77AE-94F2-BD79861A0829}"/>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32119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E512B209-6762-5170-1869-6967F82DF297}"/>
              </a:ext>
            </a:extLst>
          </p:cNvPr>
          <p:cNvSpPr/>
          <p:nvPr/>
        </p:nvSpPr>
        <p:spPr>
          <a:xfrm>
            <a:off x="524854" y="2711734"/>
            <a:ext cx="11057545" cy="3869374"/>
          </a:xfrm>
          <a:prstGeom prst="round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3" name="TextBox 2">
            <a:extLst>
              <a:ext uri="{FF2B5EF4-FFF2-40B4-BE49-F238E27FC236}">
                <a16:creationId xmlns:a16="http://schemas.microsoft.com/office/drawing/2014/main" id="{EC9DEC1C-68F6-AADD-46FA-971DD2951338}"/>
              </a:ext>
            </a:extLst>
          </p:cNvPr>
          <p:cNvSpPr txBox="1"/>
          <p:nvPr/>
        </p:nvSpPr>
        <p:spPr>
          <a:xfrm>
            <a:off x="2463800" y="1406451"/>
            <a:ext cx="7264400" cy="605422"/>
          </a:xfrm>
          <a:prstGeom prst="rect">
            <a:avLst/>
          </a:prstGeom>
          <a:noFill/>
        </p:spPr>
        <p:txBody>
          <a:bodyPr wrap="square" rtlCol="0">
            <a:spAutoFit/>
          </a:bodyPr>
          <a:lstStyle/>
          <a:p>
            <a:pPr algn="ctr"/>
            <a:r>
              <a:rPr lang="en-US" sz="3200" b="1" dirty="0">
                <a:latin typeface="UTM Avo" panose="02040603050506020204" pitchFamily="18"/>
                <a:cs typeface="Arial" panose="020B0604020202020204" pitchFamily="34" charset="0"/>
              </a:rPr>
              <a:t>ĐỌC CÂU CHUYỆN </a:t>
            </a:r>
          </a:p>
        </p:txBody>
      </p:sp>
      <p:sp>
        <p:nvSpPr>
          <p:cNvPr id="4" name="Freeform 15">
            <a:extLst>
              <a:ext uri="{FF2B5EF4-FFF2-40B4-BE49-F238E27FC236}">
                <a16:creationId xmlns:a16="http://schemas.microsoft.com/office/drawing/2014/main" id="{83E2CA40-B09C-3514-6689-64B97A362F76}"/>
              </a:ext>
            </a:extLst>
          </p:cNvPr>
          <p:cNvSpPr/>
          <p:nvPr/>
        </p:nvSpPr>
        <p:spPr>
          <a:xfrm>
            <a:off x="10483878" y="5226935"/>
            <a:ext cx="1574800" cy="1625600"/>
          </a:xfrm>
          <a:custGeom>
            <a:avLst/>
            <a:gdLst/>
            <a:ahLst/>
            <a:cxnLst/>
            <a:rect l="l" t="t" r="r" b="b"/>
            <a:pathLst>
              <a:path w="2832217" h="2923579">
                <a:moveTo>
                  <a:pt x="0" y="0"/>
                </a:moveTo>
                <a:lnTo>
                  <a:pt x="2832217" y="0"/>
                </a:lnTo>
                <a:lnTo>
                  <a:pt x="2832217" y="2923579"/>
                </a:lnTo>
                <a:lnTo>
                  <a:pt x="0" y="29235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sp>
        <p:nvSpPr>
          <p:cNvPr id="5" name="Freeform 11">
            <a:extLst>
              <a:ext uri="{FF2B5EF4-FFF2-40B4-BE49-F238E27FC236}">
                <a16:creationId xmlns:a16="http://schemas.microsoft.com/office/drawing/2014/main" id="{40EDA7FD-9B60-8C0C-7CFB-C7CBE5D49200}"/>
              </a:ext>
            </a:extLst>
          </p:cNvPr>
          <p:cNvSpPr/>
          <p:nvPr/>
        </p:nvSpPr>
        <p:spPr>
          <a:xfrm rot="-787723" flipH="1" flipV="1">
            <a:off x="349368" y="1454559"/>
            <a:ext cx="435719" cy="585841"/>
          </a:xfrm>
          <a:custGeom>
            <a:avLst/>
            <a:gdLst/>
            <a:ahLst/>
            <a:cxnLst/>
            <a:rect l="l" t="t" r="r" b="b"/>
            <a:pathLst>
              <a:path w="578425" h="777714">
                <a:moveTo>
                  <a:pt x="578425" y="777714"/>
                </a:moveTo>
                <a:lnTo>
                  <a:pt x="0" y="777714"/>
                </a:lnTo>
                <a:lnTo>
                  <a:pt x="0" y="0"/>
                </a:lnTo>
                <a:lnTo>
                  <a:pt x="578425" y="0"/>
                </a:lnTo>
                <a:lnTo>
                  <a:pt x="578425" y="77771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6" name="Freeform 11">
            <a:extLst>
              <a:ext uri="{FF2B5EF4-FFF2-40B4-BE49-F238E27FC236}">
                <a16:creationId xmlns:a16="http://schemas.microsoft.com/office/drawing/2014/main" id="{00D12648-DCBF-0F2D-0EC8-04B75117BDA9}"/>
              </a:ext>
            </a:extLst>
          </p:cNvPr>
          <p:cNvSpPr/>
          <p:nvPr/>
        </p:nvSpPr>
        <p:spPr>
          <a:xfrm rot="-787723" flipH="1" flipV="1">
            <a:off x="11582266" y="1273186"/>
            <a:ext cx="362861" cy="487880"/>
          </a:xfrm>
          <a:custGeom>
            <a:avLst/>
            <a:gdLst/>
            <a:ahLst/>
            <a:cxnLst/>
            <a:rect l="l" t="t" r="r" b="b"/>
            <a:pathLst>
              <a:path w="578425" h="777714">
                <a:moveTo>
                  <a:pt x="578425" y="777714"/>
                </a:moveTo>
                <a:lnTo>
                  <a:pt x="0" y="777714"/>
                </a:lnTo>
                <a:lnTo>
                  <a:pt x="0" y="0"/>
                </a:lnTo>
                <a:lnTo>
                  <a:pt x="578425" y="0"/>
                </a:lnTo>
                <a:lnTo>
                  <a:pt x="578425" y="77771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7" name="TextBox 6">
            <a:extLst>
              <a:ext uri="{FF2B5EF4-FFF2-40B4-BE49-F238E27FC236}">
                <a16:creationId xmlns:a16="http://schemas.microsoft.com/office/drawing/2014/main" id="{57C24CAF-5F1D-6D18-0803-D27FDF822889}"/>
              </a:ext>
            </a:extLst>
          </p:cNvPr>
          <p:cNvSpPr txBox="1"/>
          <p:nvPr/>
        </p:nvSpPr>
        <p:spPr>
          <a:xfrm>
            <a:off x="609599" y="2042235"/>
            <a:ext cx="10972800" cy="461665"/>
          </a:xfrm>
          <a:prstGeom prst="rect">
            <a:avLst/>
          </a:prstGeom>
          <a:noFill/>
        </p:spPr>
        <p:txBody>
          <a:bodyPr wrap="square" rtlCol="0">
            <a:spAutoFit/>
          </a:bodyPr>
          <a:lstStyle/>
          <a:p>
            <a:pPr algn="ctr"/>
            <a:r>
              <a:rPr lang="en-US" sz="2400" dirty="0" err="1">
                <a:latin typeface="UTM Avo" panose="02040603050506020204" pitchFamily="18"/>
                <a:cs typeface="Arial" panose="020B0604020202020204" pitchFamily="34" charset="0"/>
              </a:rPr>
              <a:t>Đọc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câu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chuyện</a:t>
            </a:r>
            <a:r>
              <a:rPr lang="en-US" sz="2400"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Buổi</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học</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đầu</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tiên</a:t>
            </a:r>
            <a:r>
              <a:rPr lang="en-US" sz="2400" i="1" dirty="0">
                <a:latin typeface="UTM Avo" panose="02040603050506020204" pitchFamily="18"/>
                <a:cs typeface="Arial" panose="020B0604020202020204" pitchFamily="34" charset="0"/>
              </a:rPr>
              <a:t> </a:t>
            </a:r>
            <a:r>
              <a:rPr lang="en-US" sz="2400" dirty="0">
                <a:latin typeface="UTM Avo" panose="02040603050506020204" pitchFamily="18"/>
                <a:cs typeface="Arial" panose="020B0604020202020204" pitchFamily="34" charset="0"/>
              </a:rPr>
              <a:t>SHS tr.10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trả</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câu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hỏi</a:t>
            </a:r>
            <a:r>
              <a:rPr lang="en-US" sz="2400" dirty="0">
                <a:latin typeface="UTM Avo" panose="02040603050506020204" pitchFamily="18"/>
                <a:cs typeface="Arial" panose="020B0604020202020204" pitchFamily="34" charset="0"/>
              </a:rPr>
              <a:t>: </a:t>
            </a:r>
          </a:p>
        </p:txBody>
      </p:sp>
      <p:grpSp>
        <p:nvGrpSpPr>
          <p:cNvPr id="8" name="Group 7">
            <a:extLst>
              <a:ext uri="{FF2B5EF4-FFF2-40B4-BE49-F238E27FC236}">
                <a16:creationId xmlns:a16="http://schemas.microsoft.com/office/drawing/2014/main" id="{C00C60C4-60F1-53FE-C765-603E3D40225E}"/>
              </a:ext>
            </a:extLst>
          </p:cNvPr>
          <p:cNvGrpSpPr/>
          <p:nvPr/>
        </p:nvGrpSpPr>
        <p:grpSpPr>
          <a:xfrm>
            <a:off x="1092185" y="3152585"/>
            <a:ext cx="9391693" cy="1121846"/>
            <a:chOff x="1565259" y="2879420"/>
            <a:chExt cx="14087540" cy="1682770"/>
          </a:xfrm>
        </p:grpSpPr>
        <p:pic>
          <p:nvPicPr>
            <p:cNvPr id="9" name="Picture 2" descr="Conversation ">
              <a:extLst>
                <a:ext uri="{FF2B5EF4-FFF2-40B4-BE49-F238E27FC236}">
                  <a16:creationId xmlns:a16="http://schemas.microsoft.com/office/drawing/2014/main" id="{F39C6DBC-171C-495C-AC51-BD5FD87145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5259" y="3298819"/>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D0EF2F9-D628-4141-E7E9-BA662A458DFA}"/>
                </a:ext>
              </a:extLst>
            </p:cNvPr>
            <p:cNvSpPr txBox="1"/>
            <p:nvPr/>
          </p:nvSpPr>
          <p:spPr>
            <a:xfrm>
              <a:off x="3498878" y="2879420"/>
              <a:ext cx="12153921" cy="1682770"/>
            </a:xfrm>
            <a:prstGeom prst="rect">
              <a:avLst/>
            </a:prstGeom>
            <a:noFill/>
          </p:spPr>
          <p:txBody>
            <a:bodyPr wrap="square">
              <a:spAutoFit/>
            </a:bodyPr>
            <a:lstStyle/>
            <a:p>
              <a:pPr algn="just">
                <a:lnSpc>
                  <a:spcPct val="150000"/>
                </a:lnSpc>
              </a:pPr>
              <a:r>
                <a:rPr lang="en-US" sz="2400" dirty="0">
                  <a:latin typeface="UTM Avo" panose="02040603050506020204" pitchFamily="18"/>
                  <a:cs typeface="Arial" panose="020B0604020202020204" pitchFamily="34" charset="0"/>
                </a:rPr>
                <a:t>a. </a:t>
              </a:r>
              <a:r>
                <a:rPr lang="vi-VN" sz="2400" dirty="0">
                  <a:latin typeface="UTM Avo" panose="02040603050506020204" pitchFamily="18"/>
                </a:rPr>
                <a:t>Vì sao một số bạn trong lớp lại cười khi nghe bạn Hà kể về công việc của bố mẹ?</a:t>
              </a:r>
              <a:endParaRPr lang="en-US" sz="2400" dirty="0">
                <a:latin typeface="UTM Avo" panose="02040603050506020204" pitchFamily="18"/>
              </a:endParaRPr>
            </a:p>
          </p:txBody>
        </p:sp>
      </p:grpSp>
      <p:grpSp>
        <p:nvGrpSpPr>
          <p:cNvPr id="11" name="Group 10">
            <a:extLst>
              <a:ext uri="{FF2B5EF4-FFF2-40B4-BE49-F238E27FC236}">
                <a16:creationId xmlns:a16="http://schemas.microsoft.com/office/drawing/2014/main" id="{1B7A9A4B-0A7A-5BED-FF16-42A48F66CDEA}"/>
              </a:ext>
            </a:extLst>
          </p:cNvPr>
          <p:cNvGrpSpPr/>
          <p:nvPr/>
        </p:nvGrpSpPr>
        <p:grpSpPr>
          <a:xfrm>
            <a:off x="1108060" y="4817284"/>
            <a:ext cx="9088563" cy="1121846"/>
            <a:chOff x="1565259" y="2879420"/>
            <a:chExt cx="13632845" cy="1682770"/>
          </a:xfrm>
        </p:grpSpPr>
        <p:pic>
          <p:nvPicPr>
            <p:cNvPr id="12" name="Picture 2" descr="Conversation ">
              <a:extLst>
                <a:ext uri="{FF2B5EF4-FFF2-40B4-BE49-F238E27FC236}">
                  <a16:creationId xmlns:a16="http://schemas.microsoft.com/office/drawing/2014/main" id="{97C8FF7A-5678-986B-773B-1459C3A9D2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5259" y="3298819"/>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E37FE6A-5C51-F4FD-C5FB-78D577528BE8}"/>
                </a:ext>
              </a:extLst>
            </p:cNvPr>
            <p:cNvSpPr txBox="1"/>
            <p:nvPr/>
          </p:nvSpPr>
          <p:spPr>
            <a:xfrm>
              <a:off x="3498878" y="2879420"/>
              <a:ext cx="11699226" cy="1682770"/>
            </a:xfrm>
            <a:prstGeom prst="rect">
              <a:avLst/>
            </a:prstGeom>
            <a:noFill/>
          </p:spPr>
          <p:txBody>
            <a:bodyPr wrap="square">
              <a:spAutoFit/>
            </a:bodyPr>
            <a:lstStyle/>
            <a:p>
              <a:pPr algn="just">
                <a:lnSpc>
                  <a:spcPct val="150000"/>
                </a:lnSpc>
              </a:pPr>
              <a:r>
                <a:rPr lang="en-US" sz="2400" dirty="0">
                  <a:latin typeface="UTM Avo" panose="02040603050506020204" pitchFamily="18"/>
                  <a:cs typeface="Arial" panose="020B0604020202020204" pitchFamily="34" charset="0"/>
                </a:rPr>
                <a:t>b. </a:t>
              </a:r>
              <a:r>
                <a:rPr lang="vi-VN" sz="2400" dirty="0">
                  <a:latin typeface="UTM Avo" panose="02040603050506020204" pitchFamily="18"/>
                </a:rPr>
                <a:t>Chúng ta nên có thái độ như thế nào với người lao động?</a:t>
              </a:r>
              <a:endParaRPr lang="en-US" sz="2400" dirty="0">
                <a:latin typeface="UTM Avo" panose="02040603050506020204" pitchFamily="18"/>
              </a:endParaRPr>
            </a:p>
          </p:txBody>
        </p:sp>
      </p:grpSp>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2112C8C-14C6-9D44-A998-E22369FE522A}"/>
              </a:ext>
            </a:extLst>
          </p:cNvPr>
          <p:cNvGrpSpPr/>
          <p:nvPr/>
        </p:nvGrpSpPr>
        <p:grpSpPr>
          <a:xfrm>
            <a:off x="563158" y="2730695"/>
            <a:ext cx="7517586" cy="3971895"/>
            <a:chOff x="328102" y="3348081"/>
            <a:chExt cx="11276380" cy="5957843"/>
          </a:xfrm>
        </p:grpSpPr>
        <p:sp>
          <p:nvSpPr>
            <p:cNvPr id="15" name="Rectangle: Rounded Corners 7">
              <a:extLst>
                <a:ext uri="{FF2B5EF4-FFF2-40B4-BE49-F238E27FC236}">
                  <a16:creationId xmlns:a16="http://schemas.microsoft.com/office/drawing/2014/main" id="{8F5504E3-D90A-0077-5099-3F7FE2526D22}"/>
                </a:ext>
              </a:extLst>
            </p:cNvPr>
            <p:cNvSpPr/>
            <p:nvPr/>
          </p:nvSpPr>
          <p:spPr>
            <a:xfrm>
              <a:off x="336219" y="4141679"/>
              <a:ext cx="11268263" cy="488368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6" name="Rectangle: Rounded Corners 8">
              <a:extLst>
                <a:ext uri="{FF2B5EF4-FFF2-40B4-BE49-F238E27FC236}">
                  <a16:creationId xmlns:a16="http://schemas.microsoft.com/office/drawing/2014/main" id="{33996F9F-23E1-20D1-1FA1-000FB18E3B49}"/>
                </a:ext>
              </a:extLst>
            </p:cNvPr>
            <p:cNvSpPr/>
            <p:nvPr/>
          </p:nvSpPr>
          <p:spPr>
            <a:xfrm>
              <a:off x="328102" y="4422239"/>
              <a:ext cx="11276380" cy="4883685"/>
            </a:xfrm>
            <a:prstGeom prst="roundRect">
              <a:avLst/>
            </a:prstGeom>
            <a:solidFill>
              <a:schemeClr val="bg1"/>
            </a:solidFill>
            <a:ln w="38100">
              <a:solidFill>
                <a:schemeClr val="accent6">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latin typeface="UTM Avo" panose="02040603050506020204" pitchFamily="18"/>
              </a:endParaRPr>
            </a:p>
          </p:txBody>
        </p:sp>
        <p:sp>
          <p:nvSpPr>
            <p:cNvPr id="17" name="Freeform 14">
              <a:extLst>
                <a:ext uri="{FF2B5EF4-FFF2-40B4-BE49-F238E27FC236}">
                  <a16:creationId xmlns:a16="http://schemas.microsoft.com/office/drawing/2014/main" id="{93C256A3-ED48-C9C8-203F-C596C8AC5E70}"/>
                </a:ext>
              </a:extLst>
            </p:cNvPr>
            <p:cNvSpPr/>
            <p:nvPr/>
          </p:nvSpPr>
          <p:spPr>
            <a:xfrm rot="20812277" flipH="1" flipV="1">
              <a:off x="5694685" y="3348081"/>
              <a:ext cx="1217828" cy="1637415"/>
            </a:xfrm>
            <a:custGeom>
              <a:avLst/>
              <a:gdLst/>
              <a:ahLst/>
              <a:cxnLst/>
              <a:rect l="l" t="t" r="r" b="b"/>
              <a:pathLst>
                <a:path w="578425" h="777714">
                  <a:moveTo>
                    <a:pt x="578425" y="777714"/>
                  </a:moveTo>
                  <a:lnTo>
                    <a:pt x="0" y="777714"/>
                  </a:lnTo>
                  <a:lnTo>
                    <a:pt x="0" y="0"/>
                  </a:lnTo>
                  <a:lnTo>
                    <a:pt x="578425" y="0"/>
                  </a:lnTo>
                  <a:lnTo>
                    <a:pt x="578425" y="77771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dirty="0">
                <a:latin typeface="UTM Avo" panose="02040603050506020204" pitchFamily="18"/>
              </a:endParaRPr>
            </a:p>
          </p:txBody>
        </p:sp>
        <p:sp>
          <p:nvSpPr>
            <p:cNvPr id="18" name="TextBox 17">
              <a:extLst>
                <a:ext uri="{FF2B5EF4-FFF2-40B4-BE49-F238E27FC236}">
                  <a16:creationId xmlns:a16="http://schemas.microsoft.com/office/drawing/2014/main" id="{CA6627CB-E965-DE9A-2A45-261B51FF710D}"/>
                </a:ext>
              </a:extLst>
            </p:cNvPr>
            <p:cNvSpPr txBox="1"/>
            <p:nvPr/>
          </p:nvSpPr>
          <p:spPr>
            <a:xfrm>
              <a:off x="552546" y="4871558"/>
              <a:ext cx="10827491" cy="4175759"/>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Một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số</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sau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nghe</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thiệu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vì</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nghề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nghiệp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bố</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mẹ</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lao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công</a:t>
              </a:r>
              <a:r>
                <a:rPr lang="en-US" sz="2400" dirty="0">
                  <a:latin typeface="UTM Avo" panose="02040603050506020204" pitchFamily="18"/>
                  <a:cs typeface="Arial" panose="020B0604020202020204" pitchFamily="34" charset="0"/>
                </a:rPr>
                <a:t>. </a:t>
              </a:r>
            </a:p>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rằng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nghề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này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đáng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kính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trọng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như</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nghề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phóng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sĩ</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nhân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bộ</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đội</a:t>
              </a:r>
              <a:r>
                <a:rPr lang="en-US" sz="2400" dirty="0">
                  <a:latin typeface="UTM Avo" panose="02040603050506020204" pitchFamily="18"/>
                  <a:cs typeface="Arial" panose="020B0604020202020204" pitchFamily="34" charset="0"/>
                </a:rPr>
                <a:t>,… </a:t>
              </a:r>
            </a:p>
          </p:txBody>
        </p:sp>
      </p:grpSp>
      <p:pic>
        <p:nvPicPr>
          <p:cNvPr id="19" name="Picture 18">
            <a:extLst>
              <a:ext uri="{FF2B5EF4-FFF2-40B4-BE49-F238E27FC236}">
                <a16:creationId xmlns:a16="http://schemas.microsoft.com/office/drawing/2014/main" id="{1E5B6134-673E-4720-E59F-EE9CAB1CC99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6875" b="96172" l="4063" r="90938">
                        <a14:foregroundMark x1="41406" y1="6953" x2="41406" y2="6953"/>
                        <a14:foregroundMark x1="4063" y1="18047" x2="4063" y2="18047"/>
                        <a14:foregroundMark x1="65078" y1="93047" x2="65078" y2="93047"/>
                        <a14:foregroundMark x1="90938" y1="70859" x2="90938" y2="70859"/>
                        <a14:foregroundMark x1="40703" y1="96016" x2="40703" y2="96016"/>
                        <a14:foregroundMark x1="33281" y1="93984" x2="33281" y2="93984"/>
                        <a14:foregroundMark x1="33281" y1="93984" x2="33281" y2="93984"/>
                        <a14:foregroundMark x1="20000" y1="93594" x2="51406" y2="96172"/>
                        <a14:foregroundMark x1="51406" y1="96172" x2="52656" y2="95078"/>
                      </a14:backgroundRemoval>
                    </a14:imgEffect>
                  </a14:imgLayer>
                </a14:imgProps>
              </a:ext>
              <a:ext uri="{28A0092B-C50C-407E-A947-70E740481C1C}">
                <a14:useLocalDpi xmlns:a14="http://schemas.microsoft.com/office/drawing/2010/main" val="0"/>
              </a:ext>
            </a:extLst>
          </a:blip>
          <a:stretch>
            <a:fillRect/>
          </a:stretch>
        </p:blipFill>
        <p:spPr>
          <a:xfrm>
            <a:off x="7967328" y="2608502"/>
            <a:ext cx="4249498" cy="4249498"/>
          </a:xfrm>
          <a:prstGeom prst="rect">
            <a:avLst/>
          </a:prstGeom>
        </p:spPr>
      </p:pic>
      <p:grpSp>
        <p:nvGrpSpPr>
          <p:cNvPr id="20" name="Group 19">
            <a:extLst>
              <a:ext uri="{FF2B5EF4-FFF2-40B4-BE49-F238E27FC236}">
                <a16:creationId xmlns:a16="http://schemas.microsoft.com/office/drawing/2014/main" id="{ADB68883-2D6F-7B40-EB1B-03D8A7EECF8B}"/>
              </a:ext>
            </a:extLst>
          </p:cNvPr>
          <p:cNvGrpSpPr/>
          <p:nvPr/>
        </p:nvGrpSpPr>
        <p:grpSpPr>
          <a:xfrm>
            <a:off x="2565400" y="1503604"/>
            <a:ext cx="7061200" cy="738091"/>
            <a:chOff x="3796403" y="314366"/>
            <a:chExt cx="10591800" cy="1107137"/>
          </a:xfrm>
        </p:grpSpPr>
        <p:sp>
          <p:nvSpPr>
            <p:cNvPr id="21" name="Rectangle: Rounded Corners 12">
              <a:extLst>
                <a:ext uri="{FF2B5EF4-FFF2-40B4-BE49-F238E27FC236}">
                  <a16:creationId xmlns:a16="http://schemas.microsoft.com/office/drawing/2014/main" id="{771311F7-F7D1-57CD-F18F-9F2139225864}"/>
                </a:ext>
              </a:extLst>
            </p:cNvPr>
            <p:cNvSpPr/>
            <p:nvPr/>
          </p:nvSpPr>
          <p:spPr>
            <a:xfrm>
              <a:off x="3796403" y="314366"/>
              <a:ext cx="10591800" cy="1107137"/>
            </a:xfrm>
            <a:prstGeom prst="roundRect">
              <a:avLst/>
            </a:prstGeom>
            <a:solidFill>
              <a:srgbClr val="FFFCF3"/>
            </a:solidFill>
            <a:ln w="38100">
              <a:solidFill>
                <a:srgbClr val="EDE8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22" name="TextBox 21">
              <a:extLst>
                <a:ext uri="{FF2B5EF4-FFF2-40B4-BE49-F238E27FC236}">
                  <a16:creationId xmlns:a16="http://schemas.microsoft.com/office/drawing/2014/main" id="{16E0A295-A88E-D30E-A52A-44DA34186FC3}"/>
                </a:ext>
              </a:extLst>
            </p:cNvPr>
            <p:cNvSpPr txBox="1"/>
            <p:nvPr/>
          </p:nvSpPr>
          <p:spPr>
            <a:xfrm>
              <a:off x="4634603" y="413869"/>
              <a:ext cx="8915400" cy="908133"/>
            </a:xfrm>
            <a:prstGeom prst="rect">
              <a:avLst/>
            </a:prstGeom>
            <a:noFill/>
          </p:spPr>
          <p:txBody>
            <a:bodyPr wrap="square" rtlCol="0">
              <a:spAutoFit/>
            </a:bodyPr>
            <a:lstStyle/>
            <a:p>
              <a:pPr algn="ctr"/>
              <a:r>
                <a:rPr lang="en-US" sz="3200" b="1" dirty="0">
                  <a:solidFill>
                    <a:srgbClr val="002060"/>
                  </a:solidFill>
                  <a:latin typeface="UTM Avo" panose="02040603050506020204" pitchFamily="18"/>
                  <a:cs typeface="Arial" panose="020B0604020202020204" pitchFamily="34" charset="0"/>
                </a:rPr>
                <a:t>TRẢ LỜI CÂU HỎI </a:t>
              </a:r>
            </a:p>
          </p:txBody>
        </p:sp>
      </p:grpSp>
      <p:sp>
        <p:nvSpPr>
          <p:cNvPr id="23" name="Arrow: Pentagon 15">
            <a:extLst>
              <a:ext uri="{FF2B5EF4-FFF2-40B4-BE49-F238E27FC236}">
                <a16:creationId xmlns:a16="http://schemas.microsoft.com/office/drawing/2014/main" id="{B83F3222-1D77-8981-14D0-1CCE99F5A607}"/>
              </a:ext>
            </a:extLst>
          </p:cNvPr>
          <p:cNvSpPr/>
          <p:nvPr/>
        </p:nvSpPr>
        <p:spPr>
          <a:xfrm>
            <a:off x="0" y="2341650"/>
            <a:ext cx="1126317" cy="778090"/>
          </a:xfrm>
          <a:prstGeom prst="homePlat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UTM Avo" panose="02040603050506020204" pitchFamily="18"/>
                <a:cs typeface="Arial" panose="020B0604020202020204" pitchFamily="34" charset="0"/>
              </a:rPr>
              <a:t>a</a:t>
            </a:r>
          </a:p>
        </p:txBody>
      </p:sp>
    </p:spTree>
    <p:extLst>
      <p:ext uri="{BB962C8B-B14F-4D97-AF65-F5344CB8AC3E}">
        <p14:creationId xmlns:p14="http://schemas.microsoft.com/office/powerpoint/2010/main" val="290291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Template_Dao duc 4</Template>
  <TotalTime>600</TotalTime>
  <Words>1199</Words>
  <Application>Microsoft Office PowerPoint</Application>
  <PresentationFormat>Widescreen</PresentationFormat>
  <Paragraphs>95</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Calibri</vt:lpstr>
      <vt:lpstr>Arial</vt:lpstr>
      <vt:lpstr>Wingdings</vt:lpstr>
      <vt:lpstr>UTM Avo</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Huy Nguyễn</cp:lastModifiedBy>
  <cp:revision>14</cp:revision>
  <dcterms:created xsi:type="dcterms:W3CDTF">2023-10-17T08:44:51Z</dcterms:created>
  <dcterms:modified xsi:type="dcterms:W3CDTF">2023-12-05T09:13:30Z</dcterms:modified>
</cp:coreProperties>
</file>