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1"/>
  </p:notesMasterIdLst>
  <p:sldIdLst>
    <p:sldId id="257" r:id="rId4"/>
    <p:sldId id="256" r:id="rId5"/>
    <p:sldId id="267" r:id="rId6"/>
    <p:sldId id="268" r:id="rId7"/>
    <p:sldId id="269" r:id="rId8"/>
    <p:sldId id="260" r:id="rId9"/>
    <p:sldId id="262" r:id="rId10"/>
    <p:sldId id="270" r:id="rId11"/>
    <p:sldId id="271" r:id="rId12"/>
    <p:sldId id="272" r:id="rId13"/>
    <p:sldId id="273" r:id="rId14"/>
    <p:sldId id="274" r:id="rId15"/>
    <p:sldId id="261" r:id="rId16"/>
    <p:sldId id="258" r:id="rId17"/>
    <p:sldId id="259" r:id="rId18"/>
    <p:sldId id="263" r:id="rId19"/>
    <p:sldId id="292" r:id="rId20"/>
    <p:sldId id="294" r:id="rId21"/>
    <p:sldId id="301" r:id="rId22"/>
    <p:sldId id="302" r:id="rId23"/>
    <p:sldId id="303" r:id="rId24"/>
    <p:sldId id="304" r:id="rId25"/>
    <p:sldId id="305" r:id="rId26"/>
    <p:sldId id="265" r:id="rId27"/>
    <p:sldId id="264" r:id="rId28"/>
    <p:sldId id="266" r:id="rId29"/>
    <p:sldId id="284"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100" d="100"/>
          <a:sy n="100" d="100"/>
        </p:scale>
        <p:origin x="9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3T00:24:17.432" idx="2">
    <p:pos x="4070" y="1519"/>
    <p:text>GAME ĐƯỢC CHIA SẺ MIỄN PHÍ BỞI NK POWERSKILLS
GAME MIỄN PHÍ TẠI: https://www.facebook.com/nkpowerskills
CẤM BUÔN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5078E-CF04-5A46-97C7-45DB15635ED2}" type="datetimeFigureOut">
              <a:rPr lang="en-VN" smtClean="0"/>
              <a:t>12/06/2023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10801-F6E1-B54B-BAEA-8FDBCEE054D2}" type="slidenum">
              <a:rPr lang="en-VN" smtClean="0"/>
              <a:t>‹#›</a:t>
            </a:fld>
            <a:endParaRPr lang="en-VN"/>
          </a:p>
        </p:txBody>
      </p:sp>
    </p:spTree>
    <p:extLst>
      <p:ext uri="{BB962C8B-B14F-4D97-AF65-F5344CB8AC3E}">
        <p14:creationId xmlns:p14="http://schemas.microsoft.com/office/powerpoint/2010/main" val="3641532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màn hình để bắt đầu trò chơi</a:t>
            </a:r>
          </a:p>
        </p:txBody>
      </p:sp>
    </p:spTree>
    <p:extLst>
      <p:ext uri="{BB962C8B-B14F-4D97-AF65-F5344CB8AC3E}">
        <p14:creationId xmlns:p14="http://schemas.microsoft.com/office/powerpoint/2010/main" val="159510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các số thứ tự 1-2-3-4-5 để đi đến các câu hỏi.</a:t>
            </a:r>
          </a:p>
          <a:p>
            <a:r>
              <a:rPr lang="en-VN" dirty="0"/>
              <a:t>Trả lời hết các câu hỏi, hiện lên chữ “WIN”. Bấm vào chữ “WIN” để tiếp tục bài giảng.</a:t>
            </a:r>
          </a:p>
        </p:txBody>
      </p:sp>
    </p:spTree>
    <p:extLst>
      <p:ext uri="{BB962C8B-B14F-4D97-AF65-F5344CB8AC3E}">
        <p14:creationId xmlns:p14="http://schemas.microsoft.com/office/powerpoint/2010/main" val="1134275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các câu trả lời để hiện đáp án đúng/sai.</a:t>
            </a:r>
          </a:p>
          <a:p>
            <a:r>
              <a:rPr lang="en-VN" dirty="0"/>
              <a:t>Bấm vảo ngôi nhà ở góc dưới bên tay trái để trờ lại slide đầu tiên và chọn các câu hỏi tiếp theo.</a:t>
            </a:r>
          </a:p>
        </p:txBody>
      </p:sp>
    </p:spTree>
    <p:extLst>
      <p:ext uri="{BB962C8B-B14F-4D97-AF65-F5344CB8AC3E}">
        <p14:creationId xmlns:p14="http://schemas.microsoft.com/office/powerpoint/2010/main" val="137599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các câu trả lời để hiện đáp án đúng/sai.</a:t>
            </a:r>
          </a:p>
          <a:p>
            <a:r>
              <a:rPr lang="en-VN" dirty="0"/>
              <a:t>Bấm vảo ngôi nhà ở góc dưới bên tay trái để trờ lại slide đầu tiên và chọn các câu hỏi tiếp theo.</a:t>
            </a:r>
          </a:p>
          <a:p>
            <a:endParaRPr lang="en-VN" dirty="0"/>
          </a:p>
        </p:txBody>
      </p:sp>
    </p:spTree>
    <p:extLst>
      <p:ext uri="{BB962C8B-B14F-4D97-AF65-F5344CB8AC3E}">
        <p14:creationId xmlns:p14="http://schemas.microsoft.com/office/powerpoint/2010/main" val="367048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các câu trả lời để hiện đáp án đúng/sai.</a:t>
            </a:r>
          </a:p>
          <a:p>
            <a:r>
              <a:rPr lang="en-VN" dirty="0"/>
              <a:t>Bấm vảo ngôi nhà ở góc dưới bên tay trái để trờ lại slide đầu tiên và chọn các câu hỏi tiếp theo.</a:t>
            </a:r>
          </a:p>
          <a:p>
            <a:endParaRPr lang="en-VN" dirty="0"/>
          </a:p>
        </p:txBody>
      </p:sp>
    </p:spTree>
    <p:extLst>
      <p:ext uri="{BB962C8B-B14F-4D97-AF65-F5344CB8AC3E}">
        <p14:creationId xmlns:p14="http://schemas.microsoft.com/office/powerpoint/2010/main" val="257506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các câu trả lời để hiện đáp án đúng/sai.</a:t>
            </a:r>
          </a:p>
          <a:p>
            <a:r>
              <a:rPr lang="en-VN" dirty="0"/>
              <a:t>Bấm vảo ngôi nhà ở góc dưới bên tay trái để trờ lại slide đầu tiên và chọn các câu hỏi tiếp theo.</a:t>
            </a:r>
          </a:p>
          <a:p>
            <a:endParaRPr lang="en-VN" dirty="0"/>
          </a:p>
        </p:txBody>
      </p:sp>
    </p:spTree>
    <p:extLst>
      <p:ext uri="{BB962C8B-B14F-4D97-AF65-F5344CB8AC3E}">
        <p14:creationId xmlns:p14="http://schemas.microsoft.com/office/powerpoint/2010/main" val="272515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các câu trả lời để hiện đáp án đúng/sai.</a:t>
            </a:r>
          </a:p>
          <a:p>
            <a:r>
              <a:rPr lang="en-VN" dirty="0"/>
              <a:t>Bấm vảo ngôi nhà ở góc dưới bên tay trái để trờ lại slide đầu tiên và chọn các câu hỏi tiếp theo.</a:t>
            </a:r>
          </a:p>
          <a:p>
            <a:endParaRPr lang="en-VN" dirty="0"/>
          </a:p>
        </p:txBody>
      </p:sp>
    </p:spTree>
    <p:extLst>
      <p:ext uri="{BB962C8B-B14F-4D97-AF65-F5344CB8AC3E}">
        <p14:creationId xmlns:p14="http://schemas.microsoft.com/office/powerpoint/2010/main" val="194266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344931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37208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17039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671686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968121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3608627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2187374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95354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2544149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68802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5FE39-5F0F-4B64-B410-E56F5FAEA45F}" type="slidenum">
              <a:rPr lang="en-US" smtClean="0"/>
              <a:t>‹#›</a:t>
            </a:fld>
            <a:endParaRPr lang="en-US"/>
          </a:p>
        </p:txBody>
      </p:sp>
    </p:spTree>
    <p:extLst>
      <p:ext uri="{BB962C8B-B14F-4D97-AF65-F5344CB8AC3E}">
        <p14:creationId xmlns:p14="http://schemas.microsoft.com/office/powerpoint/2010/main" val="338083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7601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1335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4221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5708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2992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5739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170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9892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3111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704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084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t>‹#›</a:t>
            </a:fld>
            <a:endParaRPr lang="en-US"/>
          </a:p>
        </p:txBody>
      </p:sp>
    </p:spTree>
    <p:extLst>
      <p:ext uri="{BB962C8B-B14F-4D97-AF65-F5344CB8AC3E}">
        <p14:creationId xmlns:p14="http://schemas.microsoft.com/office/powerpoint/2010/main" val="4025806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289445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7.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hoat-dong-trai-nghiem-4/1/409/14/" TargetMode="Externa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hoat-dong-trai-nghiem-4/1/409/14/" TargetMode="Externa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22.xml"/><Relationship Id="rId18" Type="http://schemas.openxmlformats.org/officeDocument/2006/relationships/image" Target="../media/image61.gif"/><Relationship Id="rId3" Type="http://schemas.openxmlformats.org/officeDocument/2006/relationships/audio" Target="../media/audio1.wav"/><Relationship Id="rId21" Type="http://schemas.openxmlformats.org/officeDocument/2006/relationships/comments" Target="../comments/comment1.xml"/><Relationship Id="rId7" Type="http://schemas.openxmlformats.org/officeDocument/2006/relationships/slide" Target="slide19.xml"/><Relationship Id="rId12" Type="http://schemas.openxmlformats.org/officeDocument/2006/relationships/image" Target="../media/image58.png"/><Relationship Id="rId17" Type="http://schemas.openxmlformats.org/officeDocument/2006/relationships/slide" Target="slide24.xml"/><Relationship Id="rId2" Type="http://schemas.openxmlformats.org/officeDocument/2006/relationships/notesSlide" Target="../notesSlides/notesSlide2.xml"/><Relationship Id="rId16" Type="http://schemas.openxmlformats.org/officeDocument/2006/relationships/image" Target="../media/image60.png"/><Relationship Id="rId20"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4.gif"/><Relationship Id="rId11" Type="http://schemas.openxmlformats.org/officeDocument/2006/relationships/slide" Target="slide21.xml"/><Relationship Id="rId5" Type="http://schemas.openxmlformats.org/officeDocument/2006/relationships/image" Target="../media/image52.png"/><Relationship Id="rId15" Type="http://schemas.openxmlformats.org/officeDocument/2006/relationships/slide" Target="slide23.xml"/><Relationship Id="rId10" Type="http://schemas.openxmlformats.org/officeDocument/2006/relationships/image" Target="../media/image57.png"/><Relationship Id="rId19"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slide" Target="slide20.xml"/><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audio" Target="../media/audio3.wav"/><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2.jpe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png"/><Relationship Id="rId4" Type="http://schemas.openxmlformats.org/officeDocument/2006/relationships/audio" Target="../media/audio4.wav"/><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t-dong-trai-nghiem-4/1/409/13/"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3.wav"/><Relationship Id="rId7" Type="http://schemas.openxmlformats.org/officeDocument/2006/relationships/image" Target="../media/image64.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2.jpe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png"/><Relationship Id="rId4" Type="http://schemas.openxmlformats.org/officeDocument/2006/relationships/audio" Target="../media/audio4.wav"/><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3.wav"/><Relationship Id="rId7"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4.gif"/><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png"/><Relationship Id="rId4" Type="http://schemas.openxmlformats.org/officeDocument/2006/relationships/audio" Target="../media/audio4.wav"/><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3.wav"/><Relationship Id="rId7"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4.gif"/><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png"/><Relationship Id="rId4" Type="http://schemas.openxmlformats.org/officeDocument/2006/relationships/audio" Target="../media/audio4.wav"/><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3.wav"/><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4.gif"/><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png"/><Relationship Id="rId4" Type="http://schemas.openxmlformats.org/officeDocument/2006/relationships/audio" Target="../media/audio4.wav"/><Relationship Id="rId9"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hyperlink" Target="https://hoc10.vn/doc-sach/hoat-dong-trai-nghiem-4/1/409/14/" TargetMode="External"/><Relationship Id="rId2" Type="http://schemas.openxmlformats.org/officeDocument/2006/relationships/image" Target="../media/image6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hoat-dong-trai-nghiem-4/1/409/13/"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4.jpeg"/><Relationship Id="rId4" Type="http://schemas.openxmlformats.org/officeDocument/2006/relationships/image" Target="../media/image11.sv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57ADE9-CD58-BDC4-331A-8AC0C3FA36DF}"/>
              </a:ext>
            </a:extLst>
          </p:cNvPr>
          <p:cNvSpPr txBox="1">
            <a:spLocks/>
          </p:cNvSpPr>
          <p:nvPr/>
        </p:nvSpPr>
        <p:spPr>
          <a:xfrm>
            <a:off x="9063429" y="3094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a:t>
            </a:r>
            <a:r>
              <a:rPr lang="vi-VN" sz="3600" dirty="0">
                <a:solidFill>
                  <a:schemeClr val="bg1"/>
                </a:solidFill>
                <a:effectLst>
                  <a:outerShdw blurRad="38100" dist="38100" dir="2700000" algn="tl">
                    <a:srgbClr val="000000">
                      <a:alpha val="43137"/>
                    </a:srgbClr>
                  </a:outerShdw>
                </a:effectLst>
                <a:latin typeface="UTM Avo" panose="02040603050506020204" pitchFamily="18" charset="0"/>
              </a:rPr>
              <a:t>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5" name="Title 1">
            <a:extLst>
              <a:ext uri="{FF2B5EF4-FFF2-40B4-BE49-F238E27FC236}">
                <a16:creationId xmlns:a16="http://schemas.microsoft.com/office/drawing/2014/main" id="{E50352F1-A322-4A2C-8DD8-9BB2F5B56C0A}"/>
              </a:ext>
            </a:extLst>
          </p:cNvPr>
          <p:cNvSpPr txBox="1">
            <a:spLocks/>
          </p:cNvSpPr>
          <p:nvPr/>
        </p:nvSpPr>
        <p:spPr>
          <a:xfrm>
            <a:off x="0" y="2375113"/>
            <a:ext cx="12037255"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1: </a:t>
            </a:r>
          </a:p>
          <a:p>
            <a:pPr>
              <a:lnSpc>
                <a:spcPct val="100000"/>
              </a:lnSpc>
              <a:spcBef>
                <a:spcPts val="600"/>
              </a:spcBef>
            </a:pPr>
            <a:r>
              <a:rPr lang="en-US" sz="5200" b="1" dirty="0" err="1">
                <a:solidFill>
                  <a:srgbClr val="002060"/>
                </a:solidFill>
                <a:latin typeface="UTM Avo" panose="02040603050506020204" pitchFamily="18" charset="0"/>
              </a:rPr>
              <a:t>Trường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em</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xanh</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sạch</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đẹp</a:t>
            </a:r>
            <a:endParaRPr lang="en-US" sz="5200" b="1" dirty="0">
              <a:solidFill>
                <a:srgbClr val="002060"/>
              </a:solidFill>
              <a:latin typeface="UTM Avo" panose="02040603050506020204" pitchFamily="18" charset="0"/>
            </a:endParaRPr>
          </a:p>
        </p:txBody>
      </p:sp>
      <p:sp>
        <p:nvSpPr>
          <p:cNvPr id="7" name="Subtitle 2">
            <a:extLst>
              <a:ext uri="{FF2B5EF4-FFF2-40B4-BE49-F238E27FC236}">
                <a16:creationId xmlns:a16="http://schemas.microsoft.com/office/drawing/2014/main" id="{308F43D2-0937-1B68-5A95-13B8F80F6F3A}"/>
              </a:ext>
            </a:extLst>
          </p:cNvPr>
          <p:cNvSpPr txBox="1">
            <a:spLocks/>
          </p:cNvSpPr>
          <p:nvPr/>
        </p:nvSpPr>
        <p:spPr>
          <a:xfrm>
            <a:off x="1523999" y="40579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4</a:t>
            </a:r>
          </a:p>
        </p:txBody>
      </p:sp>
    </p:spTree>
    <p:extLst>
      <p:ext uri="{BB962C8B-B14F-4D97-AF65-F5344CB8AC3E}">
        <p14:creationId xmlns:p14="http://schemas.microsoft.com/office/powerpoint/2010/main" val="301104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801239-A7C9-CA44-D574-C1EE0158742A}"/>
              </a:ext>
            </a:extLst>
          </p:cNvPr>
          <p:cNvSpPr/>
          <p:nvPr/>
        </p:nvSpPr>
        <p:spPr>
          <a:xfrm>
            <a:off x="6769045" y="2092552"/>
            <a:ext cx="5422955" cy="476544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pic>
        <p:nvPicPr>
          <p:cNvPr id="9" name="Picture 4">
            <a:extLst>
              <a:ext uri="{FF2B5EF4-FFF2-40B4-BE49-F238E27FC236}">
                <a16:creationId xmlns:a16="http://schemas.microsoft.com/office/drawing/2014/main" id="{BAD9332F-BE2C-70A1-D0BE-EC1E46A72E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60579" y="6062565"/>
            <a:ext cx="613189" cy="769987"/>
          </a:xfrm>
          <a:prstGeom prst="rect">
            <a:avLst/>
          </a:prstGeom>
        </p:spPr>
      </p:pic>
      <p:sp>
        <p:nvSpPr>
          <p:cNvPr id="12" name="TextBox 11">
            <a:extLst>
              <a:ext uri="{FF2B5EF4-FFF2-40B4-BE49-F238E27FC236}">
                <a16:creationId xmlns:a16="http://schemas.microsoft.com/office/drawing/2014/main" id="{909EB9E6-50D5-F3A2-8FF9-AC6B2732E869}"/>
              </a:ext>
            </a:extLst>
          </p:cNvPr>
          <p:cNvSpPr txBox="1"/>
          <p:nvPr/>
        </p:nvSpPr>
        <p:spPr>
          <a:xfrm>
            <a:off x="2884795" y="2155518"/>
            <a:ext cx="8790438" cy="1675843"/>
          </a:xfrm>
          <a:prstGeom prst="rect">
            <a:avLst/>
          </a:prstGeom>
          <a:noFill/>
        </p:spPr>
        <p:txBody>
          <a:bodyPr wrap="square">
            <a:spAutoFit/>
          </a:bodyPr>
          <a:lstStyle/>
          <a:p>
            <a:pPr algn="just" defTabSz="609630">
              <a:lnSpc>
                <a:spcPct val="150000"/>
              </a:lnSpc>
              <a:buClrTx/>
              <a:buFontTx/>
              <a:buNone/>
            </a:pPr>
            <a:r>
              <a:rPr lang="en-US" sz="2400" b="1" kern="1200" dirty="0" err="1">
                <a:latin typeface="UTM Avo" panose="02040603050506020204" pitchFamily="18"/>
                <a:ea typeface="Calibri" panose="020F0502020204030204" pitchFamily="34" charset="0"/>
                <a:cs typeface="Arial" panose="020B0604020202020204" pitchFamily="34" charset="0"/>
              </a:rPr>
              <a:t>Hướng</a:t>
            </a:r>
            <a:r>
              <a:rPr lang="en-US" sz="2400" b="1" kern="1200" dirty="0">
                <a:latin typeface="UTM Avo" panose="02040603050506020204" pitchFamily="18"/>
                <a:ea typeface="Calibri" panose="020F0502020204030204" pitchFamily="34" charset="0"/>
                <a:cs typeface="Arial" panose="020B0604020202020204" pitchFamily="34" charset="0"/>
              </a:rPr>
              <a:t> </a:t>
            </a:r>
            <a:r>
              <a:rPr lang="en-US" sz="2400" b="1" kern="1200" dirty="0" err="1">
                <a:latin typeface="UTM Avo" panose="02040603050506020204" pitchFamily="18"/>
                <a:ea typeface="Calibri" panose="020F0502020204030204" pitchFamily="34" charset="0"/>
                <a:cs typeface="Arial" panose="020B0604020202020204" pitchFamily="34" charset="0"/>
              </a:rPr>
              <a:t>dẫn</a:t>
            </a:r>
            <a:r>
              <a:rPr lang="en-US" sz="2400" b="1"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Các</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thành</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viên</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trong</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nhóm</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thảo</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luận</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với</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nhau</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về</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góc</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i="1" kern="1200" dirty="0" err="1">
                <a:latin typeface="UTM Avo" panose="02040603050506020204" pitchFamily="18"/>
                <a:ea typeface="Calibri" panose="020F0502020204030204" pitchFamily="34" charset="0"/>
                <a:cs typeface="Arial" panose="020B0604020202020204" pitchFamily="34" charset="0"/>
              </a:rPr>
              <a:t>Nghệ</a:t>
            </a:r>
            <a:r>
              <a:rPr lang="en-US" sz="2400" i="1" kern="1200" dirty="0">
                <a:latin typeface="UTM Avo" panose="02040603050506020204" pitchFamily="18"/>
                <a:ea typeface="Calibri" panose="020F0502020204030204" pitchFamily="34" charset="0"/>
                <a:cs typeface="Arial" panose="020B0604020202020204" pitchFamily="34" charset="0"/>
              </a:rPr>
              <a:t> </a:t>
            </a:r>
            <a:r>
              <a:rPr lang="en-US" sz="2400" i="1" kern="1200" dirty="0" err="1">
                <a:latin typeface="UTM Avo" panose="02040603050506020204" pitchFamily="18"/>
                <a:ea typeface="Calibri" panose="020F0502020204030204" pitchFamily="34" charset="0"/>
                <a:cs typeface="Arial" panose="020B0604020202020204" pitchFamily="34" charset="0"/>
              </a:rPr>
              <a:t>thuật</a:t>
            </a:r>
            <a:r>
              <a:rPr lang="en-US" sz="2400" i="1" kern="1200" dirty="0">
                <a:latin typeface="UTM Avo" panose="02040603050506020204" pitchFamily="18"/>
                <a:ea typeface="Calibri" panose="020F0502020204030204" pitchFamily="34" charset="0"/>
                <a:cs typeface="Arial" panose="020B0604020202020204" pitchFamily="34" charset="0"/>
              </a:rPr>
              <a:t> </a:t>
            </a:r>
            <a:r>
              <a:rPr lang="en-US" sz="2400" i="1" kern="1200" dirty="0" err="1">
                <a:latin typeface="UTM Avo" panose="02040603050506020204" pitchFamily="18"/>
                <a:ea typeface="Calibri" panose="020F0502020204030204" pitchFamily="34" charset="0"/>
                <a:cs typeface="Arial" panose="020B0604020202020204" pitchFamily="34" charset="0"/>
              </a:rPr>
              <a:t>thiên</a:t>
            </a:r>
            <a:r>
              <a:rPr lang="en-US" sz="2400" i="1" kern="1200" dirty="0">
                <a:latin typeface="UTM Avo" panose="02040603050506020204" pitchFamily="18"/>
                <a:ea typeface="Calibri" panose="020F0502020204030204" pitchFamily="34" charset="0"/>
                <a:cs typeface="Arial" panose="020B0604020202020204" pitchFamily="34" charset="0"/>
              </a:rPr>
              <a:t> </a:t>
            </a:r>
            <a:r>
              <a:rPr lang="en-US" sz="2400" i="1" kern="1200" dirty="0" err="1">
                <a:latin typeface="UTM Avo" panose="02040603050506020204" pitchFamily="18"/>
                <a:ea typeface="Calibri" panose="020F0502020204030204" pitchFamily="34" charset="0"/>
                <a:cs typeface="Arial" panose="020B0604020202020204" pitchFamily="34" charset="0"/>
              </a:rPr>
              <a:t>nhiên</a:t>
            </a:r>
            <a:r>
              <a:rPr lang="en-US" sz="2400" i="1"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đặt</a:t>
            </a:r>
            <a:r>
              <a:rPr lang="en-US" sz="2400" kern="1200" dirty="0">
                <a:latin typeface="UTM Avo" panose="02040603050506020204" pitchFamily="18"/>
                <a:ea typeface="Calibri" panose="020F0502020204030204" pitchFamily="34" charset="0"/>
                <a:cs typeface="Arial" panose="020B0604020202020204" pitchFamily="34" charset="0"/>
              </a:rPr>
              <a:t> ở </a:t>
            </a:r>
            <a:r>
              <a:rPr lang="en-US" sz="2400" kern="1200" dirty="0" err="1">
                <a:latin typeface="UTM Avo" panose="02040603050506020204" pitchFamily="18"/>
                <a:ea typeface="Calibri" panose="020F0502020204030204" pitchFamily="34" charset="0"/>
                <a:cs typeface="Arial" panose="020B0604020202020204" pitchFamily="34" charset="0"/>
              </a:rPr>
              <a:t>hành</a:t>
            </a:r>
            <a:r>
              <a:rPr lang="en-US" sz="2400" kern="1200" dirty="0">
                <a:latin typeface="UTM Avo" panose="02040603050506020204" pitchFamily="18"/>
                <a:ea typeface="Calibri" panose="020F0502020204030204" pitchFamily="34" charset="0"/>
                <a:cs typeface="Arial" panose="020B0604020202020204" pitchFamily="34" charset="0"/>
              </a:rPr>
              <a:t> lang </a:t>
            </a:r>
            <a:r>
              <a:rPr lang="en-US" sz="2400" kern="1200" dirty="0" err="1">
                <a:latin typeface="UTM Avo" panose="02040603050506020204" pitchFamily="18"/>
                <a:ea typeface="Calibri" panose="020F0502020204030204" pitchFamily="34" charset="0"/>
                <a:cs typeface="Arial" panose="020B0604020202020204" pitchFamily="34" charset="0"/>
              </a:rPr>
              <a:t>lớp</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học</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theo</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các</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nội</a:t>
            </a:r>
            <a:r>
              <a:rPr lang="en-US" sz="2400" kern="1200" dirty="0">
                <a:latin typeface="UTM Avo" panose="02040603050506020204" pitchFamily="18"/>
                <a:ea typeface="Calibri" panose="020F0502020204030204" pitchFamily="34" charset="0"/>
                <a:cs typeface="Arial" panose="020B0604020202020204" pitchFamily="34" charset="0"/>
              </a:rPr>
              <a:t> dung </a:t>
            </a:r>
            <a:r>
              <a:rPr lang="en-US" sz="2400" kern="1200" dirty="0" err="1">
                <a:latin typeface="UTM Avo" panose="02040603050506020204" pitchFamily="18"/>
                <a:ea typeface="Calibri" panose="020F0502020204030204" pitchFamily="34" charset="0"/>
                <a:cs typeface="Arial" panose="020B0604020202020204" pitchFamily="34" charset="0"/>
              </a:rPr>
              <a:t>dưới</a:t>
            </a:r>
            <a:r>
              <a:rPr lang="en-US" sz="2400" kern="1200" dirty="0">
                <a:latin typeface="UTM Avo" panose="02040603050506020204" pitchFamily="18"/>
                <a:ea typeface="Calibri" panose="020F0502020204030204" pitchFamily="34" charset="0"/>
                <a:cs typeface="Arial" panose="020B0604020202020204" pitchFamily="34" charset="0"/>
              </a:rPr>
              <a:t> </a:t>
            </a:r>
            <a:r>
              <a:rPr lang="en-US" sz="2400" kern="1200" dirty="0" err="1">
                <a:latin typeface="UTM Avo" panose="02040603050506020204" pitchFamily="18"/>
                <a:ea typeface="Calibri" panose="020F0502020204030204" pitchFamily="34" charset="0"/>
                <a:cs typeface="Arial" panose="020B0604020202020204" pitchFamily="34" charset="0"/>
              </a:rPr>
              <a:t>đây</a:t>
            </a:r>
            <a:r>
              <a:rPr lang="en-US" sz="2400" kern="1200" dirty="0">
                <a:latin typeface="UTM Avo" panose="02040603050506020204" pitchFamily="18"/>
                <a:ea typeface="Calibri" panose="020F0502020204030204" pitchFamily="34" charset="0"/>
                <a:cs typeface="Arial" panose="020B0604020202020204" pitchFamily="34" charset="0"/>
              </a:rPr>
              <a:t>:</a:t>
            </a:r>
            <a:endParaRPr lang="en-US" sz="2400" kern="1200" dirty="0">
              <a:latin typeface="UTM Avo" panose="02040603050506020204" pitchFamily="18"/>
              <a:cs typeface="Arial" panose="020B0604020202020204" pitchFamily="34" charset="0"/>
            </a:endParaRPr>
          </a:p>
        </p:txBody>
      </p:sp>
      <p:pic>
        <p:nvPicPr>
          <p:cNvPr id="13" name="Picture 12" descr="A group of people using laptops&#10;&#10;Description automatically generated with medium confidence">
            <a:extLst>
              <a:ext uri="{FF2B5EF4-FFF2-40B4-BE49-F238E27FC236}">
                <a16:creationId xmlns:a16="http://schemas.microsoft.com/office/drawing/2014/main" id="{1D8B56A2-DCEF-E333-41B8-CED93CE201B2}"/>
              </a:ext>
            </a:extLst>
          </p:cNvPr>
          <p:cNvPicPr>
            <a:picLocks noChangeAspect="1"/>
          </p:cNvPicPr>
          <p:nvPr/>
        </p:nvPicPr>
        <p:blipFill rotWithShape="1">
          <a:blip r:embed="rId5">
            <a:extLst>
              <a:ext uri="{28A0092B-C50C-407E-A947-70E740481C1C}">
                <a14:useLocalDpi xmlns:a14="http://schemas.microsoft.com/office/drawing/2010/main" val="0"/>
              </a:ext>
            </a:extLst>
          </a:blip>
          <a:srcRect t="13421" b="14627"/>
          <a:stretch/>
        </p:blipFill>
        <p:spPr>
          <a:xfrm>
            <a:off x="396103" y="5232761"/>
            <a:ext cx="2493444" cy="1794064"/>
          </a:xfrm>
          <a:prstGeom prst="rect">
            <a:avLst/>
          </a:prstGeom>
        </p:spPr>
      </p:pic>
      <p:grpSp>
        <p:nvGrpSpPr>
          <p:cNvPr id="14" name="Group 13">
            <a:extLst>
              <a:ext uri="{FF2B5EF4-FFF2-40B4-BE49-F238E27FC236}">
                <a16:creationId xmlns:a16="http://schemas.microsoft.com/office/drawing/2014/main" id="{1B751374-0899-2AC1-9972-59684C29EF97}"/>
              </a:ext>
            </a:extLst>
          </p:cNvPr>
          <p:cNvGrpSpPr/>
          <p:nvPr/>
        </p:nvGrpSpPr>
        <p:grpSpPr>
          <a:xfrm>
            <a:off x="109524" y="4163308"/>
            <a:ext cx="2876194" cy="996421"/>
            <a:chOff x="596782" y="4746464"/>
            <a:chExt cx="4314292" cy="1494631"/>
          </a:xfrm>
        </p:grpSpPr>
        <p:sp>
          <p:nvSpPr>
            <p:cNvPr id="15" name="Rectangle 14">
              <a:extLst>
                <a:ext uri="{FF2B5EF4-FFF2-40B4-BE49-F238E27FC236}">
                  <a16:creationId xmlns:a16="http://schemas.microsoft.com/office/drawing/2014/main" id="{F667B255-7D54-414A-E8B9-0BC520E2D4DF}"/>
                </a:ext>
              </a:extLst>
            </p:cNvPr>
            <p:cNvSpPr/>
            <p:nvPr/>
          </p:nvSpPr>
          <p:spPr>
            <a:xfrm>
              <a:off x="972407" y="5242518"/>
              <a:ext cx="3938667" cy="998577"/>
            </a:xfrm>
            <a:prstGeom prst="rect">
              <a:avLst/>
            </a:prstGeom>
            <a:solidFill>
              <a:sysClr val="window" lastClr="FFFFFF"/>
            </a:solidFill>
            <a:ln w="38100" cap="flat" cmpd="sng" algn="ctr">
              <a:solidFill>
                <a:srgbClr val="C0504D">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Arial" panose="020B0604020202020204" pitchFamily="34" charset="0"/>
                </a:rPr>
                <a:t>Nội</a:t>
              </a:r>
              <a:r>
                <a:rPr kumimoji="0" lang="en-US" sz="2800" b="1" i="0" u="none" strike="noStrike" kern="120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Arial" panose="020B0604020202020204" pitchFamily="34" charset="0"/>
                </a:rPr>
                <a:t> dung</a:t>
              </a:r>
              <a:endParaRPr kumimoji="0" lang="en-US" sz="2800" b="0" i="0" u="none" strike="noStrike" kern="1200" cap="none" spc="0" normalizeH="0" baseline="0" noProof="0" dirty="0">
                <a:ln>
                  <a:noFill/>
                </a:ln>
                <a:solidFill>
                  <a:srgbClr val="C00000"/>
                </a:solidFill>
                <a:effectLst/>
                <a:uLnTx/>
                <a:uFillTx/>
                <a:latin typeface="UTM Avo" panose="02040603050506020204" pitchFamily="18"/>
                <a:ea typeface="+mn-ea"/>
                <a:cs typeface="+mn-cs"/>
              </a:endParaRPr>
            </a:p>
          </p:txBody>
        </p:sp>
        <p:pic>
          <p:nvPicPr>
            <p:cNvPr id="16" name="Picture 21">
              <a:extLst>
                <a:ext uri="{FF2B5EF4-FFF2-40B4-BE49-F238E27FC236}">
                  <a16:creationId xmlns:a16="http://schemas.microsoft.com/office/drawing/2014/main" id="{B60C0B42-3C1E-080C-97C9-6BFDE678A4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6782" y="4746464"/>
              <a:ext cx="859736" cy="803851"/>
            </a:xfrm>
            <a:prstGeom prst="rect">
              <a:avLst/>
            </a:prstGeom>
          </p:spPr>
        </p:pic>
      </p:grpSp>
      <p:sp>
        <p:nvSpPr>
          <p:cNvPr id="17" name="Line Callout 1 (Border and Accent Bar) 3">
            <a:extLst>
              <a:ext uri="{FF2B5EF4-FFF2-40B4-BE49-F238E27FC236}">
                <a16:creationId xmlns:a16="http://schemas.microsoft.com/office/drawing/2014/main" id="{3D8DF134-D586-E20E-953F-45ACCCB17681}"/>
              </a:ext>
            </a:extLst>
          </p:cNvPr>
          <p:cNvSpPr/>
          <p:nvPr/>
        </p:nvSpPr>
        <p:spPr>
          <a:xfrm>
            <a:off x="104772" y="2329448"/>
            <a:ext cx="2595399" cy="535902"/>
          </a:xfrm>
          <a:prstGeom prst="accentBorderCallout1">
            <a:avLst>
              <a:gd name="adj1" fmla="val 18750"/>
              <a:gd name="adj2" fmla="val -3127"/>
              <a:gd name="adj3" fmla="val 18232"/>
              <a:gd name="adj4" fmla="val -50695"/>
            </a:avLst>
          </a:prstGeom>
          <a:solidFill>
            <a:sysClr val="window" lastClr="FFFFFF"/>
          </a:solidFill>
          <a:ln w="25400" cap="flat" cmpd="sng" algn="ctr">
            <a:solidFill>
              <a:srgbClr val="F79646">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F497D">
                    <a:lumMod val="50000"/>
                  </a:srgbClr>
                </a:solidFill>
                <a:effectLst/>
                <a:uLnTx/>
                <a:uFillTx/>
                <a:latin typeface="UTM Avo" panose="02040603050506020204" pitchFamily="18"/>
                <a:ea typeface="+mn-ea"/>
                <a:cs typeface="Arial" panose="020B0604020202020204" pitchFamily="34" charset="0"/>
              </a:rPr>
              <a:t>Hoạt</a:t>
            </a:r>
            <a:r>
              <a:rPr kumimoji="0" lang="en-US" sz="2000" b="1" i="0" u="none" strike="noStrike" kern="1200" cap="none" spc="0" normalizeH="0" baseline="0" noProof="0" dirty="0">
                <a:ln>
                  <a:noFill/>
                </a:ln>
                <a:solidFill>
                  <a:srgbClr val="1F497D">
                    <a:lumMod val="50000"/>
                  </a:srgbClr>
                </a:solidFill>
                <a:effectLst/>
                <a:uLnTx/>
                <a:uFillTx/>
                <a:latin typeface="UTM Avo" panose="02040603050506020204" pitchFamily="18"/>
                <a:ea typeface="+mn-ea"/>
                <a:cs typeface="Arial" panose="020B0604020202020204" pitchFamily="34" charset="0"/>
              </a:rPr>
              <a:t> </a:t>
            </a:r>
            <a:r>
              <a:rPr kumimoji="0" lang="en-US" sz="2000" b="1" i="0" u="none" strike="noStrike" kern="1200" cap="none" spc="0" normalizeH="0" baseline="0" noProof="0" dirty="0" err="1">
                <a:ln>
                  <a:noFill/>
                </a:ln>
                <a:solidFill>
                  <a:srgbClr val="1F497D">
                    <a:lumMod val="50000"/>
                  </a:srgbClr>
                </a:solidFill>
                <a:effectLst/>
                <a:uLnTx/>
                <a:uFillTx/>
                <a:latin typeface="UTM Avo" panose="02040603050506020204" pitchFamily="18"/>
                <a:ea typeface="+mn-ea"/>
                <a:cs typeface="Arial" panose="020B0604020202020204" pitchFamily="34" charset="0"/>
              </a:rPr>
              <a:t>động</a:t>
            </a:r>
            <a:r>
              <a:rPr kumimoji="0" lang="en-US" sz="2000" b="1" i="0" u="none" strike="noStrike" kern="1200" cap="none" spc="0" normalizeH="0" baseline="0" noProof="0" dirty="0">
                <a:ln>
                  <a:noFill/>
                </a:ln>
                <a:solidFill>
                  <a:srgbClr val="1F497D">
                    <a:lumMod val="50000"/>
                  </a:srgbClr>
                </a:solidFill>
                <a:effectLst/>
                <a:uLnTx/>
                <a:uFillTx/>
                <a:latin typeface="UTM Avo" panose="02040603050506020204" pitchFamily="18"/>
                <a:ea typeface="+mn-ea"/>
                <a:cs typeface="Arial" panose="020B0604020202020204" pitchFamily="34" charset="0"/>
              </a:rPr>
              <a:t> </a:t>
            </a:r>
            <a:r>
              <a:rPr kumimoji="0" lang="en-US" sz="2000" b="1" i="0" u="none" strike="noStrike" kern="1200" cap="none" spc="0" normalizeH="0" baseline="0" noProof="0" dirty="0" err="1">
                <a:ln>
                  <a:noFill/>
                </a:ln>
                <a:solidFill>
                  <a:srgbClr val="1F497D">
                    <a:lumMod val="50000"/>
                  </a:srgbClr>
                </a:solidFill>
                <a:effectLst/>
                <a:uLnTx/>
                <a:uFillTx/>
                <a:latin typeface="UTM Avo" panose="02040603050506020204" pitchFamily="18"/>
                <a:ea typeface="+mn-ea"/>
                <a:cs typeface="Arial" panose="020B0604020202020204" pitchFamily="34" charset="0"/>
              </a:rPr>
              <a:t>nhóm</a:t>
            </a:r>
            <a:endParaRPr kumimoji="0" lang="en-US" sz="2000" b="0" i="0" u="none" strike="noStrike" kern="1200" cap="none" spc="0" normalizeH="0" baseline="0" noProof="0" dirty="0">
              <a:ln>
                <a:noFill/>
              </a:ln>
              <a:solidFill>
                <a:srgbClr val="1F497D">
                  <a:lumMod val="50000"/>
                </a:srgbClr>
              </a:solidFill>
              <a:effectLst/>
              <a:uLnTx/>
              <a:uFillTx/>
              <a:latin typeface="UTM Avo" panose="02040603050506020204" pitchFamily="18"/>
              <a:ea typeface="+mn-ea"/>
              <a:cs typeface="Arial" panose="020B0604020202020204" pitchFamily="34" charset="0"/>
            </a:endParaRPr>
          </a:p>
        </p:txBody>
      </p:sp>
      <p:sp>
        <p:nvSpPr>
          <p:cNvPr id="18" name="TextBox 9">
            <a:extLst>
              <a:ext uri="{FF2B5EF4-FFF2-40B4-BE49-F238E27FC236}">
                <a16:creationId xmlns:a16="http://schemas.microsoft.com/office/drawing/2014/main" id="{37186DB3-F914-5999-CE58-987AF4928CA0}"/>
              </a:ext>
            </a:extLst>
          </p:cNvPr>
          <p:cNvSpPr txBox="1"/>
          <p:nvPr/>
        </p:nvSpPr>
        <p:spPr>
          <a:xfrm>
            <a:off x="3572949" y="4320978"/>
            <a:ext cx="7980350" cy="2142894"/>
          </a:xfrm>
          <a:prstGeom prst="rect">
            <a:avLst/>
          </a:prstGeom>
        </p:spPr>
        <p:txBody>
          <a:bodyPr wrap="square" lIns="0" tIns="0" rIns="0" bIns="0" rtlCol="0" anchor="t">
            <a:spAutoFit/>
          </a:bodyPr>
          <a:lstStyle/>
          <a:p>
            <a:pPr marL="495325" indent="-495325" algn="just" defTabSz="609630">
              <a:lnSpc>
                <a:spcPct val="150000"/>
              </a:lnSpc>
              <a:buClrTx/>
              <a:buFontTx/>
              <a:buAutoNum type="arabicPeriod"/>
            </a:pPr>
            <a:r>
              <a:rPr lang="en-US" sz="2400" kern="1200" dirty="0" err="1">
                <a:solidFill>
                  <a:prstClr val="black"/>
                </a:solidFill>
                <a:latin typeface="UTM Avo" panose="02040603050506020204" pitchFamily="18"/>
                <a:ea typeface="+mn-ea"/>
                <a:cs typeface="Arial" panose="020B0604020202020204" pitchFamily="34" charset="0"/>
              </a:rPr>
              <a:t>Ý</a:t>
            </a:r>
            <a:r>
              <a:rPr lang="vi-VN" sz="2400" kern="1200" dirty="0">
                <a:solidFill>
                  <a:prstClr val="black"/>
                </a:solidFill>
                <a:latin typeface="UTM Avo" panose="02040603050506020204" pitchFamily="18"/>
                <a:ea typeface="+mn-ea"/>
                <a:cs typeface="Arial" panose="020B0604020202020204" pitchFamily="34" charset="0"/>
              </a:rPr>
              <a:t> tưởng thiết kế và sử dụng góc </a:t>
            </a:r>
            <a:r>
              <a:rPr lang="vi-VN" sz="2400" i="1" kern="1200" dirty="0">
                <a:solidFill>
                  <a:prstClr val="black"/>
                </a:solidFill>
                <a:latin typeface="UTM Avo" panose="02040603050506020204" pitchFamily="18"/>
                <a:ea typeface="+mn-ea"/>
                <a:cs typeface="Arial" panose="020B0604020202020204" pitchFamily="34" charset="0"/>
              </a:rPr>
              <a:t>Nghệ thuật </a:t>
            </a:r>
            <a:br>
              <a:rPr lang="vi-VN" sz="2400" i="1" kern="1200" dirty="0">
                <a:solidFill>
                  <a:prstClr val="black"/>
                </a:solidFill>
                <a:latin typeface="UTM Avo" panose="02040603050506020204" pitchFamily="18"/>
                <a:ea typeface="+mn-ea"/>
                <a:cs typeface="Arial" panose="020B0604020202020204" pitchFamily="34" charset="0"/>
              </a:rPr>
            </a:br>
            <a:r>
              <a:rPr lang="vi-VN" sz="2400" i="1" kern="1200" dirty="0">
                <a:solidFill>
                  <a:prstClr val="black"/>
                </a:solidFill>
                <a:latin typeface="UTM Avo" panose="02040603050506020204" pitchFamily="18"/>
                <a:ea typeface="+mn-ea"/>
                <a:cs typeface="Arial" panose="020B0604020202020204" pitchFamily="34" charset="0"/>
              </a:rPr>
              <a:t>thiên nhiên. </a:t>
            </a:r>
          </a:p>
          <a:p>
            <a:pPr marL="495325" indent="-495325" algn="just" defTabSz="609630">
              <a:lnSpc>
                <a:spcPct val="150000"/>
              </a:lnSpc>
              <a:buClrTx/>
              <a:buFontTx/>
              <a:buAutoNum type="arabicPeriod"/>
            </a:pPr>
            <a:r>
              <a:rPr lang="vi-VN" sz="2400" kern="1200" dirty="0">
                <a:solidFill>
                  <a:prstClr val="black"/>
                </a:solidFill>
                <a:latin typeface="UTM Avo" panose="02040603050506020204" pitchFamily="18"/>
                <a:ea typeface="+mn-ea"/>
                <a:cs typeface="Arial" panose="020B0604020202020204" pitchFamily="34" charset="0"/>
              </a:rPr>
              <a:t>Các sản phẩm sẽ </a:t>
            </a:r>
            <a:r>
              <a:rPr lang="en-US" sz="2400" kern="1200" dirty="0" err="1">
                <a:solidFill>
                  <a:prstClr val="black"/>
                </a:solidFill>
                <a:latin typeface="UTM Avo" panose="02040603050506020204" pitchFamily="18"/>
                <a:ea typeface="+mn-ea"/>
                <a:cs typeface="Arial" panose="020B0604020202020204" pitchFamily="34" charset="0"/>
              </a:rPr>
              <a:t>được</a:t>
            </a:r>
            <a:r>
              <a:rPr lang="en-US" sz="2400" kern="1200" dirty="0">
                <a:solidFill>
                  <a:prstClr val="black"/>
                </a:solidFill>
                <a:latin typeface="UTM Avo" panose="02040603050506020204" pitchFamily="18"/>
                <a:ea typeface="+mn-ea"/>
                <a:cs typeface="Arial" panose="020B0604020202020204" pitchFamily="34" charset="0"/>
              </a:rPr>
              <a:t> </a:t>
            </a:r>
            <a:r>
              <a:rPr lang="en-US" sz="2400" kern="1200" dirty="0" err="1">
                <a:solidFill>
                  <a:prstClr val="black"/>
                </a:solidFill>
                <a:latin typeface="UTM Avo" panose="02040603050506020204" pitchFamily="18"/>
                <a:ea typeface="+mn-ea"/>
                <a:cs typeface="Arial" panose="020B0604020202020204" pitchFamily="34" charset="0"/>
              </a:rPr>
              <a:t>dùng</a:t>
            </a:r>
            <a:r>
              <a:rPr lang="en-US" sz="2400" kern="1200" dirty="0">
                <a:solidFill>
                  <a:prstClr val="black"/>
                </a:solidFill>
                <a:latin typeface="UTM Avo" panose="02040603050506020204" pitchFamily="18"/>
                <a:ea typeface="+mn-ea"/>
                <a:cs typeface="Arial" panose="020B0604020202020204" pitchFamily="34" charset="0"/>
              </a:rPr>
              <a:t> </a:t>
            </a:r>
            <a:r>
              <a:rPr lang="vi-VN" sz="2400" kern="1200" dirty="0">
                <a:solidFill>
                  <a:prstClr val="black"/>
                </a:solidFill>
                <a:latin typeface="UTM Avo" panose="02040603050506020204" pitchFamily="18"/>
                <a:ea typeface="+mn-ea"/>
                <a:cs typeface="Arial" panose="020B0604020202020204" pitchFamily="34" charset="0"/>
              </a:rPr>
              <a:t>làm trang trí góc </a:t>
            </a:r>
            <a:r>
              <a:rPr lang="vi-VN" sz="2400" i="1" kern="1200" dirty="0">
                <a:solidFill>
                  <a:prstClr val="black"/>
                </a:solidFill>
                <a:latin typeface="UTM Avo" panose="02040603050506020204" pitchFamily="18"/>
                <a:ea typeface="+mn-ea"/>
                <a:cs typeface="Arial" panose="020B0604020202020204" pitchFamily="34" charset="0"/>
              </a:rPr>
              <a:t>Nghệ thuật thiên nhiên</a:t>
            </a:r>
            <a:r>
              <a:rPr lang="vi-VN" sz="2400" kern="1200" dirty="0">
                <a:solidFill>
                  <a:prstClr val="black"/>
                </a:solidFill>
                <a:latin typeface="UTM Avo" panose="02040603050506020204" pitchFamily="18"/>
                <a:ea typeface="+mn-ea"/>
                <a:cs typeface="Arial" panose="020B0604020202020204" pitchFamily="34" charset="0"/>
              </a:rPr>
              <a:t>: lá cây, cành khô,...</a:t>
            </a:r>
          </a:p>
        </p:txBody>
      </p:sp>
      <p:sp>
        <p:nvSpPr>
          <p:cNvPr id="19" name="TextBox 12">
            <a:extLst>
              <a:ext uri="{FF2B5EF4-FFF2-40B4-BE49-F238E27FC236}">
                <a16:creationId xmlns:a16="http://schemas.microsoft.com/office/drawing/2014/main" id="{D4E8FE03-0B0D-CE35-5BB5-AFF37F8F8E91}"/>
              </a:ext>
            </a:extLst>
          </p:cNvPr>
          <p:cNvSpPr txBox="1"/>
          <p:nvPr/>
        </p:nvSpPr>
        <p:spPr>
          <a:xfrm>
            <a:off x="992861" y="1499186"/>
            <a:ext cx="10206278" cy="482055"/>
          </a:xfrm>
          <a:prstGeom prst="rect">
            <a:avLst/>
          </a:prstGeom>
        </p:spPr>
        <p:txBody>
          <a:bodyPr wrap="square" lIns="0" tIns="0" rIns="0" bIns="0" rtlCol="0" anchor="t">
            <a:spAutoFit/>
          </a:bodyPr>
          <a:lstStyle/>
          <a:p>
            <a:pPr algn="ctr" defTabSz="609630">
              <a:lnSpc>
                <a:spcPct val="150000"/>
              </a:lnSpc>
              <a:spcBef>
                <a:spcPct val="0"/>
              </a:spcBef>
              <a:buClrTx/>
              <a:buFontTx/>
              <a:buNone/>
            </a:pPr>
            <a:r>
              <a:rPr lang="en-US" sz="2400" b="1" kern="1200" dirty="0">
                <a:solidFill>
                  <a:prstClr val="black"/>
                </a:solidFill>
                <a:latin typeface="UTM Avo" panose="02040603050506020204" pitchFamily="18"/>
                <a:ea typeface="+mn-ea"/>
                <a:cs typeface="Arial" panose="020B0604020202020204" pitchFamily="34" charset="0"/>
              </a:rPr>
              <a:t>HOẠT ĐỘNG 4: XÂY DỰNG GÓC NGHỆ THUẬT THIÊN NHIÊN</a:t>
            </a:r>
          </a:p>
        </p:txBody>
      </p:sp>
    </p:spTree>
    <p:extLst>
      <p:ext uri="{BB962C8B-B14F-4D97-AF65-F5344CB8AC3E}">
        <p14:creationId xmlns:p14="http://schemas.microsoft.com/office/powerpoint/2010/main" val="187924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left)">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left)">
                                      <p:cBhvr>
                                        <p:cTn id="25" dur="500"/>
                                        <p:tgtEl>
                                          <p:spTgt spid="18">
                                            <p:txEl>
                                              <p:pRg st="0" end="0"/>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left)">
                                      <p:cBhvr>
                                        <p:cTn id="28"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7" grpId="0" animBg="1"/>
      <p:bldP spid="18" grpId="0" uiExpand="1" build="p"/>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9A8-73BD-F149-EC4D-32B1943019FD}"/>
              </a:ext>
            </a:extLst>
          </p:cNvPr>
          <p:cNvSpPr/>
          <p:nvPr/>
        </p:nvSpPr>
        <p:spPr>
          <a:xfrm>
            <a:off x="6769045" y="2092552"/>
            <a:ext cx="5422955" cy="476544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grpSp>
        <p:nvGrpSpPr>
          <p:cNvPr id="3" name="Group 2">
            <a:extLst>
              <a:ext uri="{FF2B5EF4-FFF2-40B4-BE49-F238E27FC236}">
                <a16:creationId xmlns:a16="http://schemas.microsoft.com/office/drawing/2014/main" id="{E7ABE2DE-066C-9DF4-7969-C18C46810843}"/>
              </a:ext>
            </a:extLst>
          </p:cNvPr>
          <p:cNvGrpSpPr/>
          <p:nvPr/>
        </p:nvGrpSpPr>
        <p:grpSpPr>
          <a:xfrm>
            <a:off x="4177963" y="2138791"/>
            <a:ext cx="7645651" cy="2423360"/>
            <a:chOff x="5633122" y="761157"/>
            <a:chExt cx="11468476" cy="3635040"/>
          </a:xfrm>
        </p:grpSpPr>
        <p:grpSp>
          <p:nvGrpSpPr>
            <p:cNvPr id="4" name="Group 3">
              <a:extLst>
                <a:ext uri="{FF2B5EF4-FFF2-40B4-BE49-F238E27FC236}">
                  <a16:creationId xmlns:a16="http://schemas.microsoft.com/office/drawing/2014/main" id="{777C6553-604C-0266-3A0F-737455B0FE3D}"/>
                </a:ext>
              </a:extLst>
            </p:cNvPr>
            <p:cNvGrpSpPr/>
            <p:nvPr/>
          </p:nvGrpSpPr>
          <p:grpSpPr>
            <a:xfrm>
              <a:off x="5633122" y="1306646"/>
              <a:ext cx="11313546" cy="3089551"/>
              <a:chOff x="-1081213" y="5483087"/>
              <a:chExt cx="10225216" cy="2838356"/>
            </a:xfrm>
          </p:grpSpPr>
          <p:grpSp>
            <p:nvGrpSpPr>
              <p:cNvPr id="7" name="Group 3">
                <a:extLst>
                  <a:ext uri="{FF2B5EF4-FFF2-40B4-BE49-F238E27FC236}">
                    <a16:creationId xmlns:a16="http://schemas.microsoft.com/office/drawing/2014/main" id="{FEEB9C5E-21F6-CA0E-D6C9-DE8E1EE9E986}"/>
                  </a:ext>
                </a:extLst>
              </p:cNvPr>
              <p:cNvGrpSpPr/>
              <p:nvPr/>
            </p:nvGrpSpPr>
            <p:grpSpPr>
              <a:xfrm>
                <a:off x="-711610" y="5483087"/>
                <a:ext cx="9714030" cy="2838356"/>
                <a:chOff x="-2358399" y="0"/>
                <a:chExt cx="13164069" cy="3846428"/>
              </a:xfrm>
            </p:grpSpPr>
            <p:sp>
              <p:nvSpPr>
                <p:cNvPr id="22" name="Freeform 4">
                  <a:extLst>
                    <a:ext uri="{FF2B5EF4-FFF2-40B4-BE49-F238E27FC236}">
                      <a16:creationId xmlns:a16="http://schemas.microsoft.com/office/drawing/2014/main" id="{72058F1B-026F-740F-9993-4D40134EAA2A}"/>
                    </a:ext>
                  </a:extLst>
                </p:cNvPr>
                <p:cNvSpPr/>
                <p:nvPr/>
              </p:nvSpPr>
              <p:spPr>
                <a:xfrm>
                  <a:off x="-2358399" y="0"/>
                  <a:ext cx="13164069" cy="3846428"/>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grpSp>
            <p:nvGrpSpPr>
              <p:cNvPr id="20" name="Group 7">
                <a:extLst>
                  <a:ext uri="{FF2B5EF4-FFF2-40B4-BE49-F238E27FC236}">
                    <a16:creationId xmlns:a16="http://schemas.microsoft.com/office/drawing/2014/main" id="{31FD9F70-ADBE-F474-906C-E69464274ADF}"/>
                  </a:ext>
                </a:extLst>
              </p:cNvPr>
              <p:cNvGrpSpPr/>
              <p:nvPr/>
            </p:nvGrpSpPr>
            <p:grpSpPr>
              <a:xfrm>
                <a:off x="-1081213" y="5629897"/>
                <a:ext cx="10225216" cy="2479375"/>
                <a:chOff x="-3069595" y="396476"/>
                <a:chExt cx="13890728" cy="3368176"/>
              </a:xfrm>
            </p:grpSpPr>
            <p:sp>
              <p:nvSpPr>
                <p:cNvPr id="21" name="Freeform 8">
                  <a:extLst>
                    <a:ext uri="{FF2B5EF4-FFF2-40B4-BE49-F238E27FC236}">
                      <a16:creationId xmlns:a16="http://schemas.microsoft.com/office/drawing/2014/main" id="{A9F9DBFC-51D9-84A8-DD05-9602245438B0}"/>
                    </a:ext>
                  </a:extLst>
                </p:cNvPr>
                <p:cNvSpPr/>
                <p:nvPr/>
              </p:nvSpPr>
              <p:spPr>
                <a:xfrm>
                  <a:off x="-3069595" y="396476"/>
                  <a:ext cx="13890728" cy="3368176"/>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8064A2">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grpSp>
        <p:sp>
          <p:nvSpPr>
            <p:cNvPr id="5" name="TextBox 4">
              <a:extLst>
                <a:ext uri="{FF2B5EF4-FFF2-40B4-BE49-F238E27FC236}">
                  <a16:creationId xmlns:a16="http://schemas.microsoft.com/office/drawing/2014/main" id="{CC9C16E6-826D-8D81-9E60-641F6756BBB5}"/>
                </a:ext>
              </a:extLst>
            </p:cNvPr>
            <p:cNvSpPr txBox="1"/>
            <p:nvPr/>
          </p:nvSpPr>
          <p:spPr>
            <a:xfrm>
              <a:off x="5882819" y="1466446"/>
              <a:ext cx="10747951" cy="251376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Các</a:t>
              </a:r>
              <a:r>
                <a:rPr kumimoji="0" lang="en-US"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em</a:t>
              </a:r>
              <a:r>
                <a:rPr kumimoji="0" lang="en-US"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vi-VN"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tiến hành sáng tạo các tác phẩm để trang trí góc </a:t>
              </a:r>
              <a:r>
                <a:rPr kumimoji="0" lang="vi-VN" sz="2400" i="1"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Nghệ thuật thiên nhiê</a:t>
              </a:r>
              <a:r>
                <a:rPr kumimoji="0" lang="en-US" sz="2400" i="1"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n </a:t>
              </a:r>
              <a:r>
                <a:rPr kumimoji="0" lang="en-US" sz="2400" i="0" u="none" strike="noStrike" kern="120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và</a:t>
              </a:r>
              <a:r>
                <a:rPr kumimoji="0" lang="en-US"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vi-VN"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trình bày tác phẩm của nhóm</a:t>
              </a:r>
              <a:r>
                <a:rPr kumimoji="0" lang="en-US"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mình</a:t>
              </a:r>
              <a:r>
                <a:rPr kumimoji="0" lang="vi-VN"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trước lớp.</a:t>
              </a:r>
              <a:endParaRPr kumimoji="0" lang="en-US" sz="240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pic>
          <p:nvPicPr>
            <p:cNvPr id="6" name="Picture 9">
              <a:extLst>
                <a:ext uri="{FF2B5EF4-FFF2-40B4-BE49-F238E27FC236}">
                  <a16:creationId xmlns:a16="http://schemas.microsoft.com/office/drawing/2014/main" id="{D2DF4226-F417-64BC-105A-6C1730763F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4743" y="761157"/>
              <a:ext cx="646855" cy="869853"/>
            </a:xfrm>
            <a:prstGeom prst="rect">
              <a:avLst/>
            </a:prstGeom>
          </p:spPr>
        </p:pic>
      </p:grpSp>
      <p:grpSp>
        <p:nvGrpSpPr>
          <p:cNvPr id="23" name="Group 22">
            <a:extLst>
              <a:ext uri="{FF2B5EF4-FFF2-40B4-BE49-F238E27FC236}">
                <a16:creationId xmlns:a16="http://schemas.microsoft.com/office/drawing/2014/main" id="{2F573EC6-CFA0-3589-1A28-9296DE04FA8B}"/>
              </a:ext>
            </a:extLst>
          </p:cNvPr>
          <p:cNvGrpSpPr/>
          <p:nvPr/>
        </p:nvGrpSpPr>
        <p:grpSpPr>
          <a:xfrm>
            <a:off x="4177963" y="4381656"/>
            <a:ext cx="7692999" cy="2218365"/>
            <a:chOff x="6265748" y="5437493"/>
            <a:chExt cx="11539499" cy="3327547"/>
          </a:xfrm>
        </p:grpSpPr>
        <p:grpSp>
          <p:nvGrpSpPr>
            <p:cNvPr id="24" name="Group 23">
              <a:extLst>
                <a:ext uri="{FF2B5EF4-FFF2-40B4-BE49-F238E27FC236}">
                  <a16:creationId xmlns:a16="http://schemas.microsoft.com/office/drawing/2014/main" id="{1C1FB09E-5E30-092A-4739-E9A68E5088FB}"/>
                </a:ext>
              </a:extLst>
            </p:cNvPr>
            <p:cNvGrpSpPr/>
            <p:nvPr/>
          </p:nvGrpSpPr>
          <p:grpSpPr>
            <a:xfrm>
              <a:off x="6265748" y="5936302"/>
              <a:ext cx="11313546" cy="2828738"/>
              <a:chOff x="-513143" y="1038225"/>
              <a:chExt cx="10229133" cy="2766950"/>
            </a:xfrm>
          </p:grpSpPr>
          <p:sp>
            <p:nvSpPr>
              <p:cNvPr id="27" name="Freeform 6">
                <a:extLst>
                  <a:ext uri="{FF2B5EF4-FFF2-40B4-BE49-F238E27FC236}">
                    <a16:creationId xmlns:a16="http://schemas.microsoft.com/office/drawing/2014/main" id="{AEC9EF17-9892-E310-3008-2F9CD2B16341}"/>
                  </a:ext>
                </a:extLst>
              </p:cNvPr>
              <p:cNvSpPr/>
              <p:nvPr/>
            </p:nvSpPr>
            <p:spPr>
              <a:xfrm>
                <a:off x="-513143" y="1168763"/>
                <a:ext cx="10052867" cy="2636412"/>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nvGrpSpPr>
              <p:cNvPr id="28" name="Group 9">
                <a:extLst>
                  <a:ext uri="{FF2B5EF4-FFF2-40B4-BE49-F238E27FC236}">
                    <a16:creationId xmlns:a16="http://schemas.microsoft.com/office/drawing/2014/main" id="{D88E1FB4-1623-FE92-E7D9-00EE639DBFDD}"/>
                  </a:ext>
                </a:extLst>
              </p:cNvPr>
              <p:cNvGrpSpPr/>
              <p:nvPr/>
            </p:nvGrpSpPr>
            <p:grpSpPr>
              <a:xfrm>
                <a:off x="-513142" y="1038225"/>
                <a:ext cx="10229132" cy="2636411"/>
                <a:chOff x="-2297882" y="0"/>
                <a:chExt cx="13896047" cy="3581506"/>
              </a:xfrm>
            </p:grpSpPr>
            <p:sp>
              <p:nvSpPr>
                <p:cNvPr id="29" name="Freeform 10">
                  <a:extLst>
                    <a:ext uri="{FF2B5EF4-FFF2-40B4-BE49-F238E27FC236}">
                      <a16:creationId xmlns:a16="http://schemas.microsoft.com/office/drawing/2014/main" id="{77EF0846-A3B9-491A-42B2-1223B6287BE7}"/>
                    </a:ext>
                  </a:extLst>
                </p:cNvPr>
                <p:cNvSpPr/>
                <p:nvPr/>
              </p:nvSpPr>
              <p:spPr>
                <a:xfrm>
                  <a:off x="-2297882" y="0"/>
                  <a:ext cx="13896047" cy="3581506"/>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grpSp>
        <p:sp>
          <p:nvSpPr>
            <p:cNvPr id="25" name="TextBox 24">
              <a:extLst>
                <a:ext uri="{FF2B5EF4-FFF2-40B4-BE49-F238E27FC236}">
                  <a16:creationId xmlns:a16="http://schemas.microsoft.com/office/drawing/2014/main" id="{5E1F0233-671C-B59B-B27F-C97277B97BAC}"/>
                </a:ext>
              </a:extLst>
            </p:cNvPr>
            <p:cNvSpPr txBox="1"/>
            <p:nvPr/>
          </p:nvSpPr>
          <p:spPr>
            <a:xfrm>
              <a:off x="6603462" y="5877702"/>
              <a:ext cx="10571924" cy="251376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Sau </a:t>
              </a:r>
              <a:r>
                <a:rPr kumimoji="0" lang="en-US" sz="2400" i="0" u="none" strike="noStrike" kern="120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đó</a:t>
              </a:r>
              <a:r>
                <a:rPr kumimoji="0" lang="en-US"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vi-VN"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chia sẻ cảm xúc khi sáng tạo được các tác phẩm để trang trí góc </a:t>
              </a:r>
              <a:r>
                <a:rPr kumimoji="0" lang="vi-VN" sz="2400" i="1"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Nghệ thuật thiên nhiên </a:t>
              </a:r>
              <a:r>
                <a:rPr kumimoji="0" lang="vi-VN" sz="2400"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đặt ở hành lang lớp. </a:t>
              </a:r>
              <a:endParaRPr kumimoji="0" lang="en-US" sz="240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pic>
          <p:nvPicPr>
            <p:cNvPr id="26" name="Picture 9">
              <a:extLst>
                <a:ext uri="{FF2B5EF4-FFF2-40B4-BE49-F238E27FC236}">
                  <a16:creationId xmlns:a16="http://schemas.microsoft.com/office/drawing/2014/main" id="{789C306B-481C-B912-0A3F-74F3619FFD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58391" y="5437493"/>
              <a:ext cx="646856" cy="869853"/>
            </a:xfrm>
            <a:prstGeom prst="rect">
              <a:avLst/>
            </a:prstGeom>
          </p:spPr>
        </p:pic>
      </p:grpSp>
      <p:grpSp>
        <p:nvGrpSpPr>
          <p:cNvPr id="30" name="Group 29">
            <a:extLst>
              <a:ext uri="{FF2B5EF4-FFF2-40B4-BE49-F238E27FC236}">
                <a16:creationId xmlns:a16="http://schemas.microsoft.com/office/drawing/2014/main" id="{7CC32E70-C14E-ABA5-A411-18A929C56209}"/>
              </a:ext>
            </a:extLst>
          </p:cNvPr>
          <p:cNvGrpSpPr/>
          <p:nvPr/>
        </p:nvGrpSpPr>
        <p:grpSpPr>
          <a:xfrm>
            <a:off x="-56580" y="1586107"/>
            <a:ext cx="4610318" cy="761089"/>
            <a:chOff x="0" y="1822687"/>
            <a:chExt cx="6915477" cy="1141634"/>
          </a:xfrm>
        </p:grpSpPr>
        <p:sp>
          <p:nvSpPr>
            <p:cNvPr id="31" name="Rectangle 30">
              <a:extLst>
                <a:ext uri="{FF2B5EF4-FFF2-40B4-BE49-F238E27FC236}">
                  <a16:creationId xmlns:a16="http://schemas.microsoft.com/office/drawing/2014/main" id="{F746F3DF-F4BC-76E3-55EC-247EC8C6C6D7}"/>
                </a:ext>
              </a:extLst>
            </p:cNvPr>
            <p:cNvSpPr/>
            <p:nvPr/>
          </p:nvSpPr>
          <p:spPr>
            <a:xfrm>
              <a:off x="0" y="1822687"/>
              <a:ext cx="6351814" cy="1141634"/>
            </a:xfrm>
            <a:prstGeom prst="rect">
              <a:avLst/>
            </a:prstGeom>
            <a:solidFill>
              <a:srgbClr val="9BBB59">
                <a:lumMod val="20000"/>
                <a:lumOff val="80000"/>
              </a:srgbClr>
            </a:solidFill>
            <a:ln w="25400" cap="flat" cmpd="sng" algn="ctr">
              <a:solidFill>
                <a:srgbClr val="9BBB59">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động</a:t>
              </a:r>
              <a:r>
                <a:rPr kumimoji="0" lang="en-US" sz="2800" b="1"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nhóm</a:t>
              </a:r>
              <a:endParaRPr kumimoji="0" lang="en-US" sz="2800" b="1"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pic>
          <p:nvPicPr>
            <p:cNvPr id="32" name="Picture 103">
              <a:extLst>
                <a:ext uri="{FF2B5EF4-FFF2-40B4-BE49-F238E27FC236}">
                  <a16:creationId xmlns:a16="http://schemas.microsoft.com/office/drawing/2014/main" id="{82BCE96C-9032-C2CF-30AF-7205BEF4D826}"/>
                </a:ext>
              </a:extLst>
            </p:cNvPr>
            <p:cNvPicPr>
              <a:picLocks noChangeAspect="1"/>
            </p:cNvPicPr>
            <p:nvPr/>
          </p:nvPicPr>
          <p:blipFill>
            <a:blip r:embed="rId5"/>
            <a:srcRect/>
            <a:stretch>
              <a:fillRect/>
            </a:stretch>
          </p:blipFill>
          <p:spPr>
            <a:xfrm rot="1376890">
              <a:off x="5788152" y="1839706"/>
              <a:ext cx="1127325" cy="1107597"/>
            </a:xfrm>
            <a:prstGeom prst="rect">
              <a:avLst/>
            </a:prstGeom>
          </p:spPr>
        </p:pic>
      </p:grpSp>
      <p:grpSp>
        <p:nvGrpSpPr>
          <p:cNvPr id="33" name="Group 32">
            <a:extLst>
              <a:ext uri="{FF2B5EF4-FFF2-40B4-BE49-F238E27FC236}">
                <a16:creationId xmlns:a16="http://schemas.microsoft.com/office/drawing/2014/main" id="{03929161-BDA4-2CFE-250F-7BAA942F78B4}"/>
              </a:ext>
            </a:extLst>
          </p:cNvPr>
          <p:cNvGrpSpPr/>
          <p:nvPr/>
        </p:nvGrpSpPr>
        <p:grpSpPr>
          <a:xfrm>
            <a:off x="997821" y="2496778"/>
            <a:ext cx="2856621" cy="4140581"/>
            <a:chOff x="1471792" y="2322899"/>
            <a:chExt cx="5005208" cy="7254889"/>
          </a:xfrm>
        </p:grpSpPr>
        <p:pic>
          <p:nvPicPr>
            <p:cNvPr id="34" name="Picture 33" descr="A butterfly with leaves and red spots&#10;&#10;Description automatically generated">
              <a:extLst>
                <a:ext uri="{FF2B5EF4-FFF2-40B4-BE49-F238E27FC236}">
                  <a16:creationId xmlns:a16="http://schemas.microsoft.com/office/drawing/2014/main" id="{0872E341-66A8-01E3-7158-6574FA2D05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824" t="36339" r="46921" b="6535"/>
            <a:stretch/>
          </p:blipFill>
          <p:spPr>
            <a:xfrm>
              <a:off x="1471792" y="2322899"/>
              <a:ext cx="5005208" cy="360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descr="A butterfly with leaves and red spots&#10;&#10;Description automatically generated">
              <a:extLst>
                <a:ext uri="{FF2B5EF4-FFF2-40B4-BE49-F238E27FC236}">
                  <a16:creationId xmlns:a16="http://schemas.microsoft.com/office/drawing/2014/main" id="{2F74895F-3D7B-B14C-0725-86EC9D5A44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568" t="36339" r="10011" b="6535"/>
            <a:stretch/>
          </p:blipFill>
          <p:spPr>
            <a:xfrm>
              <a:off x="1471792" y="5888450"/>
              <a:ext cx="5005208" cy="3689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798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6740EC-7571-4252-31B9-1246DBBCA2D6}"/>
              </a:ext>
            </a:extLst>
          </p:cNvPr>
          <p:cNvSpPr/>
          <p:nvPr/>
        </p:nvSpPr>
        <p:spPr>
          <a:xfrm>
            <a:off x="6769045" y="2092552"/>
            <a:ext cx="5422955" cy="476544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pic>
        <p:nvPicPr>
          <p:cNvPr id="9" name="Picture 7">
            <a:extLst>
              <a:ext uri="{FF2B5EF4-FFF2-40B4-BE49-F238E27FC236}">
                <a16:creationId xmlns:a16="http://schemas.microsoft.com/office/drawing/2014/main" id="{D8C02AD7-5849-96FE-3DE8-06E3AA8193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20688">
            <a:off x="11142740" y="2260634"/>
            <a:ext cx="954297" cy="1164368"/>
          </a:xfrm>
          <a:prstGeom prst="rect">
            <a:avLst/>
          </a:prstGeom>
        </p:spPr>
      </p:pic>
      <p:grpSp>
        <p:nvGrpSpPr>
          <p:cNvPr id="10" name="Group 9">
            <a:extLst>
              <a:ext uri="{FF2B5EF4-FFF2-40B4-BE49-F238E27FC236}">
                <a16:creationId xmlns:a16="http://schemas.microsoft.com/office/drawing/2014/main" id="{4ED5ED30-8A55-41EA-11AB-2657EE22E7AE}"/>
              </a:ext>
            </a:extLst>
          </p:cNvPr>
          <p:cNvGrpSpPr/>
          <p:nvPr/>
        </p:nvGrpSpPr>
        <p:grpSpPr>
          <a:xfrm>
            <a:off x="630834" y="2255749"/>
            <a:ext cx="5275781" cy="3926703"/>
            <a:chOff x="849329" y="3009382"/>
            <a:chExt cx="7913672" cy="5890053"/>
          </a:xfrm>
        </p:grpSpPr>
        <p:sp>
          <p:nvSpPr>
            <p:cNvPr id="11" name="Freeform 3">
              <a:extLst>
                <a:ext uri="{FF2B5EF4-FFF2-40B4-BE49-F238E27FC236}">
                  <a16:creationId xmlns:a16="http://schemas.microsoft.com/office/drawing/2014/main" id="{EE58952F-B0DC-6535-DC2A-8AE063CB8BD1}"/>
                </a:ext>
              </a:extLst>
            </p:cNvPr>
            <p:cNvSpPr/>
            <p:nvPr/>
          </p:nvSpPr>
          <p:spPr>
            <a:xfrm>
              <a:off x="849329" y="4621710"/>
              <a:ext cx="7913672" cy="4277725"/>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12" name="TextBox 11">
              <a:extLst>
                <a:ext uri="{FF2B5EF4-FFF2-40B4-BE49-F238E27FC236}">
                  <a16:creationId xmlns:a16="http://schemas.microsoft.com/office/drawing/2014/main" id="{EF85635D-F71E-5675-171A-59929CD99CF6}"/>
                </a:ext>
              </a:extLst>
            </p:cNvPr>
            <p:cNvSpPr txBox="1"/>
            <p:nvPr/>
          </p:nvSpPr>
          <p:spPr>
            <a:xfrm>
              <a:off x="1470913" y="4920637"/>
              <a:ext cx="6670503" cy="3344761"/>
            </a:xfrm>
            <a:prstGeom prst="rect">
              <a:avLst/>
            </a:prstGeom>
            <a:noFill/>
          </p:spPr>
          <p:txBody>
            <a:bodyPr wrap="square">
              <a:spAutoFit/>
            </a:bodyPr>
            <a:lstStyle/>
            <a:p>
              <a:pPr algn="just" defTabSz="609630">
                <a:lnSpc>
                  <a:spcPct val="150000"/>
                </a:lnSpc>
                <a:buClrTx/>
                <a:buFontTx/>
                <a:buNone/>
              </a:pPr>
              <a:r>
                <a:rPr lang="vi-VN" sz="2400" kern="1200" dirty="0">
                  <a:solidFill>
                    <a:prstClr val="black"/>
                  </a:solidFill>
                  <a:latin typeface="UTM Avo" panose="02040603050506020204" pitchFamily="18"/>
                  <a:ea typeface="+mn-ea"/>
                  <a:cs typeface="Arial" panose="020B0604020202020204" pitchFamily="34" charset="0"/>
                </a:rPr>
                <a:t>Góc </a:t>
              </a:r>
              <a:r>
                <a:rPr lang="vi-VN" sz="2400" i="1" kern="1200" dirty="0">
                  <a:solidFill>
                    <a:prstClr val="black"/>
                  </a:solidFill>
                  <a:latin typeface="UTM Avo" panose="02040603050506020204" pitchFamily="18"/>
                  <a:ea typeface="+mn-ea"/>
                  <a:cs typeface="Arial" panose="020B0604020202020204" pitchFamily="34" charset="0"/>
                </a:rPr>
                <a:t>Nghệ thuật thiên nhiên </a:t>
              </a:r>
              <a:r>
                <a:rPr lang="vi-VN" sz="2400" kern="1200" dirty="0">
                  <a:solidFill>
                    <a:prstClr val="black"/>
                  </a:solidFill>
                  <a:latin typeface="UTM Avo" panose="02040603050506020204" pitchFamily="18"/>
                  <a:ea typeface="+mn-ea"/>
                  <a:cs typeface="Arial" panose="020B0604020202020204" pitchFamily="34" charset="0"/>
                </a:rPr>
                <a:t>là nơi các em có thể trưng bày các tác phẩm sáng tạo từ lá cây, cành khô,...</a:t>
              </a:r>
              <a:endParaRPr lang="en-US" sz="2400" kern="1200" dirty="0">
                <a:solidFill>
                  <a:prstClr val="black"/>
                </a:solidFill>
                <a:latin typeface="UTM Avo" panose="02040603050506020204" pitchFamily="18"/>
                <a:ea typeface="+mn-ea"/>
                <a:cs typeface="Arial" panose="020B0604020202020204" pitchFamily="34" charset="0"/>
              </a:endParaRPr>
            </a:p>
          </p:txBody>
        </p:sp>
        <p:grpSp>
          <p:nvGrpSpPr>
            <p:cNvPr id="13" name="Group 12">
              <a:extLst>
                <a:ext uri="{FF2B5EF4-FFF2-40B4-BE49-F238E27FC236}">
                  <a16:creationId xmlns:a16="http://schemas.microsoft.com/office/drawing/2014/main" id="{32B4BD82-000D-27A1-9B4A-DF70AA839C99}"/>
                </a:ext>
              </a:extLst>
            </p:cNvPr>
            <p:cNvGrpSpPr/>
            <p:nvPr/>
          </p:nvGrpSpPr>
          <p:grpSpPr>
            <a:xfrm>
              <a:off x="3450157" y="3009382"/>
              <a:ext cx="2712014" cy="1991998"/>
              <a:chOff x="3450157" y="3009382"/>
              <a:chExt cx="2712014" cy="1991998"/>
            </a:xfrm>
          </p:grpSpPr>
          <p:grpSp>
            <p:nvGrpSpPr>
              <p:cNvPr id="14" name="Group 13">
                <a:extLst>
                  <a:ext uri="{FF2B5EF4-FFF2-40B4-BE49-F238E27FC236}">
                    <a16:creationId xmlns:a16="http://schemas.microsoft.com/office/drawing/2014/main" id="{52B3E8E0-436E-20DE-605F-B184E9AB119A}"/>
                  </a:ext>
                </a:extLst>
              </p:cNvPr>
              <p:cNvGrpSpPr/>
              <p:nvPr/>
            </p:nvGrpSpPr>
            <p:grpSpPr>
              <a:xfrm>
                <a:off x="3894627" y="3009382"/>
                <a:ext cx="1911527" cy="1991998"/>
                <a:chOff x="3483495" y="3121122"/>
                <a:chExt cx="3147564" cy="3309999"/>
              </a:xfrm>
            </p:grpSpPr>
            <p:grpSp>
              <p:nvGrpSpPr>
                <p:cNvPr id="16" name="Group 5">
                  <a:extLst>
                    <a:ext uri="{FF2B5EF4-FFF2-40B4-BE49-F238E27FC236}">
                      <a16:creationId xmlns:a16="http://schemas.microsoft.com/office/drawing/2014/main" id="{BC8A6740-5244-9611-94D8-D7604BF4E0BA}"/>
                    </a:ext>
                  </a:extLst>
                </p:cNvPr>
                <p:cNvGrpSpPr/>
                <p:nvPr/>
              </p:nvGrpSpPr>
              <p:grpSpPr>
                <a:xfrm>
                  <a:off x="3963889" y="3121122"/>
                  <a:ext cx="2667170" cy="3301702"/>
                  <a:chOff x="-5510" y="38100"/>
                  <a:chExt cx="823818" cy="1019808"/>
                </a:xfrm>
              </p:grpSpPr>
              <p:sp>
                <p:nvSpPr>
                  <p:cNvPr id="36" name="Freeform 6">
                    <a:extLst>
                      <a:ext uri="{FF2B5EF4-FFF2-40B4-BE49-F238E27FC236}">
                        <a16:creationId xmlns:a16="http://schemas.microsoft.com/office/drawing/2014/main" id="{D4E6C00C-49C3-D3EA-0C44-E0DD11446F5F}"/>
                      </a:ext>
                    </a:extLst>
                  </p:cNvPr>
                  <p:cNvSpPr/>
                  <p:nvPr/>
                </p:nvSpPr>
                <p:spPr>
                  <a:xfrm>
                    <a:off x="-5510" y="230398"/>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37" name="TextBox 7">
                    <a:extLst>
                      <a:ext uri="{FF2B5EF4-FFF2-40B4-BE49-F238E27FC236}">
                        <a16:creationId xmlns:a16="http://schemas.microsoft.com/office/drawing/2014/main" id="{3DB26B60-E269-BECA-57BF-20247C318592}"/>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buClrTx/>
                      <a:buFontTx/>
                      <a:buNone/>
                    </a:pPr>
                    <a:endParaRPr sz="800" kern="1200">
                      <a:solidFill>
                        <a:prstClr val="black"/>
                      </a:solidFill>
                      <a:latin typeface="UTM Avo" panose="02040603050506020204" pitchFamily="18"/>
                      <a:ea typeface="+mn-ea"/>
                      <a:cs typeface="+mn-cs"/>
                    </a:endParaRPr>
                  </a:p>
                </p:txBody>
              </p:sp>
            </p:grpSp>
            <p:grpSp>
              <p:nvGrpSpPr>
                <p:cNvPr id="17" name="Group 16">
                  <a:extLst>
                    <a:ext uri="{FF2B5EF4-FFF2-40B4-BE49-F238E27FC236}">
                      <a16:creationId xmlns:a16="http://schemas.microsoft.com/office/drawing/2014/main" id="{3A5D83E3-3C85-EFE9-36EB-20126829B90A}"/>
                    </a:ext>
                  </a:extLst>
                </p:cNvPr>
                <p:cNvGrpSpPr/>
                <p:nvPr/>
              </p:nvGrpSpPr>
              <p:grpSpPr>
                <a:xfrm>
                  <a:off x="3483495" y="3121122"/>
                  <a:ext cx="2619755" cy="3309999"/>
                  <a:chOff x="39478" y="38100"/>
                  <a:chExt cx="809173" cy="1022371"/>
                </a:xfrm>
              </p:grpSpPr>
              <p:sp>
                <p:nvSpPr>
                  <p:cNvPr id="18" name="Freeform 9">
                    <a:extLst>
                      <a:ext uri="{FF2B5EF4-FFF2-40B4-BE49-F238E27FC236}">
                        <a16:creationId xmlns:a16="http://schemas.microsoft.com/office/drawing/2014/main" id="{B3F935DF-5A53-F3EC-4F30-77F188141A99}"/>
                      </a:ext>
                    </a:extLst>
                  </p:cNvPr>
                  <p:cNvSpPr/>
                  <p:nvPr/>
                </p:nvSpPr>
                <p:spPr>
                  <a:xfrm>
                    <a:off x="39478" y="24767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19" name="TextBox 10">
                    <a:extLst>
                      <a:ext uri="{FF2B5EF4-FFF2-40B4-BE49-F238E27FC236}">
                        <a16:creationId xmlns:a16="http://schemas.microsoft.com/office/drawing/2014/main" id="{8FD311DC-3BBA-2F77-5AF2-BE7BE8ABD051}"/>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buClrTx/>
                      <a:buFontTx/>
                      <a:buNone/>
                    </a:pPr>
                    <a:endParaRPr sz="800" kern="1200">
                      <a:solidFill>
                        <a:prstClr val="black"/>
                      </a:solidFill>
                      <a:latin typeface="UTM Avo" panose="02040603050506020204" pitchFamily="18"/>
                      <a:ea typeface="+mn-ea"/>
                      <a:cs typeface="+mn-cs"/>
                    </a:endParaRPr>
                  </a:p>
                </p:txBody>
              </p:sp>
            </p:grpSp>
          </p:grpSp>
          <p:sp>
            <p:nvSpPr>
              <p:cNvPr id="15" name="TextBox 26">
                <a:extLst>
                  <a:ext uri="{FF2B5EF4-FFF2-40B4-BE49-F238E27FC236}">
                    <a16:creationId xmlns:a16="http://schemas.microsoft.com/office/drawing/2014/main" id="{775B2F60-ED5F-E815-7491-5FE6B1A377AA}"/>
                  </a:ext>
                </a:extLst>
              </p:cNvPr>
              <p:cNvSpPr txBox="1"/>
              <p:nvPr/>
            </p:nvSpPr>
            <p:spPr>
              <a:xfrm>
                <a:off x="3450157" y="3824728"/>
                <a:ext cx="2712014" cy="769633"/>
              </a:xfrm>
              <a:prstGeom prst="rect">
                <a:avLst/>
              </a:prstGeom>
            </p:spPr>
            <p:txBody>
              <a:bodyPr lIns="0" tIns="0" rIns="0" bIns="0" rtlCol="0" anchor="t">
                <a:spAutoFit/>
              </a:bodyPr>
              <a:lstStyle/>
              <a:p>
                <a:pPr algn="ctr" defTabSz="609630">
                  <a:buClrTx/>
                  <a:buFontTx/>
                  <a:buNone/>
                </a:pPr>
                <a:r>
                  <a:rPr lang="en-US" sz="3334" b="1" kern="1200" dirty="0">
                    <a:solidFill>
                      <a:srgbClr val="1F497D">
                        <a:lumMod val="50000"/>
                      </a:srgbClr>
                    </a:solidFill>
                    <a:latin typeface="UTM Avo" panose="02040603050506020204" pitchFamily="18"/>
                    <a:ea typeface="+mn-ea"/>
                    <a:cs typeface="Arial" panose="020B0604020202020204" pitchFamily="34" charset="0"/>
                  </a:rPr>
                  <a:t>01</a:t>
                </a:r>
              </a:p>
            </p:txBody>
          </p:sp>
        </p:grpSp>
      </p:grpSp>
      <p:grpSp>
        <p:nvGrpSpPr>
          <p:cNvPr id="38" name="Group 37">
            <a:extLst>
              <a:ext uri="{FF2B5EF4-FFF2-40B4-BE49-F238E27FC236}">
                <a16:creationId xmlns:a16="http://schemas.microsoft.com/office/drawing/2014/main" id="{75D087E3-12D1-2FB6-BCF6-D653B872C525}"/>
              </a:ext>
            </a:extLst>
          </p:cNvPr>
          <p:cNvGrpSpPr/>
          <p:nvPr/>
        </p:nvGrpSpPr>
        <p:grpSpPr>
          <a:xfrm>
            <a:off x="6424598" y="2505533"/>
            <a:ext cx="5275781" cy="3726410"/>
            <a:chOff x="849329" y="2935148"/>
            <a:chExt cx="7913672" cy="5589614"/>
          </a:xfrm>
        </p:grpSpPr>
        <p:sp>
          <p:nvSpPr>
            <p:cNvPr id="39" name="Freeform 3">
              <a:extLst>
                <a:ext uri="{FF2B5EF4-FFF2-40B4-BE49-F238E27FC236}">
                  <a16:creationId xmlns:a16="http://schemas.microsoft.com/office/drawing/2014/main" id="{DC69493D-BF28-BC45-853F-63D1B1B48AA9}"/>
                </a:ext>
              </a:extLst>
            </p:cNvPr>
            <p:cNvSpPr/>
            <p:nvPr/>
          </p:nvSpPr>
          <p:spPr>
            <a:xfrm>
              <a:off x="849329" y="3977895"/>
              <a:ext cx="7913672" cy="4546867"/>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40" name="TextBox 39">
              <a:extLst>
                <a:ext uri="{FF2B5EF4-FFF2-40B4-BE49-F238E27FC236}">
                  <a16:creationId xmlns:a16="http://schemas.microsoft.com/office/drawing/2014/main" id="{60A76852-F211-A990-E052-4D969E2BB1D1}"/>
                </a:ext>
              </a:extLst>
            </p:cNvPr>
            <p:cNvSpPr txBox="1"/>
            <p:nvPr/>
          </p:nvSpPr>
          <p:spPr>
            <a:xfrm>
              <a:off x="1495660" y="4340925"/>
              <a:ext cx="6621008" cy="4183837"/>
            </a:xfrm>
            <a:prstGeom prst="rect">
              <a:avLst/>
            </a:prstGeom>
            <a:noFill/>
          </p:spPr>
          <p:txBody>
            <a:bodyPr wrap="square">
              <a:spAutoFit/>
            </a:bodyPr>
            <a:lstStyle/>
            <a:p>
              <a:pPr algn="just" defTabSz="609630">
                <a:lnSpc>
                  <a:spcPct val="150000"/>
                </a:lnSpc>
                <a:buClrTx/>
                <a:buFontTx/>
                <a:buNone/>
              </a:pPr>
              <a:r>
                <a:rPr lang="vi-VN" sz="2400" kern="1200" dirty="0">
                  <a:solidFill>
                    <a:prstClr val="black"/>
                  </a:solidFill>
                  <a:latin typeface="UTM Avo" panose="02040603050506020204" pitchFamily="18"/>
                  <a:ea typeface="+mn-ea"/>
                  <a:cs typeface="Arial" panose="020B0604020202020204" pitchFamily="34" charset="0"/>
                </a:rPr>
                <a:t>Các em hãy sáng tạo </a:t>
              </a:r>
              <a:r>
                <a:rPr lang="en-US" sz="2400" kern="1200" dirty="0">
                  <a:solidFill>
                    <a:prstClr val="black"/>
                  </a:solidFill>
                  <a:latin typeface="UTM Avo" panose="02040603050506020204" pitchFamily="18"/>
                  <a:ea typeface="+mn-ea"/>
                  <a:cs typeface="Arial" panose="020B0604020202020204" pitchFamily="34" charset="0"/>
                </a:rPr>
                <a:t>t</a:t>
              </a:r>
              <a:r>
                <a:rPr lang="vi-VN" sz="2400" kern="1200" dirty="0">
                  <a:solidFill>
                    <a:prstClr val="black"/>
                  </a:solidFill>
                  <a:latin typeface="UTM Avo" panose="02040603050506020204" pitchFamily="18"/>
                  <a:ea typeface="+mn-ea"/>
                  <a:cs typeface="Arial" panose="020B0604020202020204" pitchFamily="34" charset="0"/>
                </a:rPr>
                <a:t>hật nhiều tác phẩm để cùng trang trí góc </a:t>
              </a:r>
              <a:r>
                <a:rPr lang="vi-VN" sz="2400" i="1" kern="1200" dirty="0">
                  <a:solidFill>
                    <a:prstClr val="black"/>
                  </a:solidFill>
                  <a:latin typeface="UTM Avo" panose="02040603050506020204" pitchFamily="18"/>
                  <a:ea typeface="+mn-ea"/>
                  <a:cs typeface="Arial" panose="020B0604020202020204" pitchFamily="34" charset="0"/>
                </a:rPr>
                <a:t>Nghệ thuật thiên nhiên</a:t>
              </a:r>
              <a:r>
                <a:rPr lang="vi-VN" sz="2400" kern="1200" dirty="0">
                  <a:solidFill>
                    <a:prstClr val="black"/>
                  </a:solidFill>
                  <a:latin typeface="UTM Avo" panose="02040603050506020204" pitchFamily="18"/>
                  <a:ea typeface="+mn-ea"/>
                  <a:cs typeface="Arial" panose="020B0604020202020204" pitchFamily="34" charset="0"/>
                </a:rPr>
                <a:t> của lớp mình thật đẹp nhé! </a:t>
              </a:r>
              <a:endParaRPr lang="en-US" sz="2400" b="1" i="1" kern="1200" dirty="0">
                <a:solidFill>
                  <a:prstClr val="black"/>
                </a:solidFill>
                <a:latin typeface="UTM Avo" panose="02040603050506020204" pitchFamily="18"/>
                <a:ea typeface="+mn-ea"/>
                <a:cs typeface="Arial" panose="020B0604020202020204" pitchFamily="34" charset="0"/>
              </a:endParaRPr>
            </a:p>
          </p:txBody>
        </p:sp>
        <p:grpSp>
          <p:nvGrpSpPr>
            <p:cNvPr id="41" name="Group 40">
              <a:extLst>
                <a:ext uri="{FF2B5EF4-FFF2-40B4-BE49-F238E27FC236}">
                  <a16:creationId xmlns:a16="http://schemas.microsoft.com/office/drawing/2014/main" id="{79B34789-0665-D11F-F317-D8BDEEFBAE24}"/>
                </a:ext>
              </a:extLst>
            </p:cNvPr>
            <p:cNvGrpSpPr/>
            <p:nvPr/>
          </p:nvGrpSpPr>
          <p:grpSpPr>
            <a:xfrm>
              <a:off x="3260056" y="2935148"/>
              <a:ext cx="2712014" cy="1612329"/>
              <a:chOff x="3260056" y="2935148"/>
              <a:chExt cx="2712014" cy="1612329"/>
            </a:xfrm>
          </p:grpSpPr>
          <p:grpSp>
            <p:nvGrpSpPr>
              <p:cNvPr id="42" name="Group 41">
                <a:extLst>
                  <a:ext uri="{FF2B5EF4-FFF2-40B4-BE49-F238E27FC236}">
                    <a16:creationId xmlns:a16="http://schemas.microsoft.com/office/drawing/2014/main" id="{EC2F1685-7179-2AC2-53A3-072B44A6E690}"/>
                  </a:ext>
                </a:extLst>
              </p:cNvPr>
              <p:cNvGrpSpPr/>
              <p:nvPr/>
            </p:nvGrpSpPr>
            <p:grpSpPr>
              <a:xfrm>
                <a:off x="3817005" y="2935148"/>
                <a:ext cx="1952079" cy="1612329"/>
                <a:chOff x="3355682" y="2997771"/>
                <a:chExt cx="3214339" cy="2679123"/>
              </a:xfrm>
            </p:grpSpPr>
            <p:grpSp>
              <p:nvGrpSpPr>
                <p:cNvPr id="44" name="Group 5">
                  <a:extLst>
                    <a:ext uri="{FF2B5EF4-FFF2-40B4-BE49-F238E27FC236}">
                      <a16:creationId xmlns:a16="http://schemas.microsoft.com/office/drawing/2014/main" id="{2ACAF234-BDB8-720E-DDFF-81D6A8CF5A5A}"/>
                    </a:ext>
                  </a:extLst>
                </p:cNvPr>
                <p:cNvGrpSpPr/>
                <p:nvPr/>
              </p:nvGrpSpPr>
              <p:grpSpPr>
                <a:xfrm>
                  <a:off x="3902851" y="2997771"/>
                  <a:ext cx="2667170" cy="2679123"/>
                  <a:chOff x="-24363" y="0"/>
                  <a:chExt cx="823818" cy="827510"/>
                </a:xfrm>
              </p:grpSpPr>
              <p:sp>
                <p:nvSpPr>
                  <p:cNvPr id="48" name="Freeform 6">
                    <a:extLst>
                      <a:ext uri="{FF2B5EF4-FFF2-40B4-BE49-F238E27FC236}">
                        <a16:creationId xmlns:a16="http://schemas.microsoft.com/office/drawing/2014/main" id="{677F9C34-935B-785F-AFF0-1846DECDE38C}"/>
                      </a:ext>
                    </a:extLst>
                  </p:cNvPr>
                  <p:cNvSpPr/>
                  <p:nvPr/>
                </p:nvSpPr>
                <p:spPr>
                  <a:xfrm>
                    <a:off x="-24363"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49" name="TextBox 7">
                    <a:extLst>
                      <a:ext uri="{FF2B5EF4-FFF2-40B4-BE49-F238E27FC236}">
                        <a16:creationId xmlns:a16="http://schemas.microsoft.com/office/drawing/2014/main" id="{664477EB-059A-A327-D67B-617F37A47CDB}"/>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buClrTx/>
                      <a:buFontTx/>
                      <a:buNone/>
                    </a:pPr>
                    <a:endParaRPr sz="800" kern="1200">
                      <a:solidFill>
                        <a:prstClr val="black"/>
                      </a:solidFill>
                      <a:latin typeface="UTM Avo" panose="02040603050506020204" pitchFamily="18"/>
                      <a:ea typeface="+mn-ea"/>
                      <a:cs typeface="+mn-cs"/>
                    </a:endParaRPr>
                  </a:p>
                </p:txBody>
              </p:sp>
            </p:grpSp>
            <p:grpSp>
              <p:nvGrpSpPr>
                <p:cNvPr id="45" name="Group 44">
                  <a:extLst>
                    <a:ext uri="{FF2B5EF4-FFF2-40B4-BE49-F238E27FC236}">
                      <a16:creationId xmlns:a16="http://schemas.microsoft.com/office/drawing/2014/main" id="{DF3510A8-5F23-FB38-8D59-96AEFC369984}"/>
                    </a:ext>
                  </a:extLst>
                </p:cNvPr>
                <p:cNvGrpSpPr/>
                <p:nvPr/>
              </p:nvGrpSpPr>
              <p:grpSpPr>
                <a:xfrm>
                  <a:off x="3355682" y="2997771"/>
                  <a:ext cx="2631498" cy="2631498"/>
                  <a:chOff x="0" y="0"/>
                  <a:chExt cx="812800" cy="812800"/>
                </a:xfrm>
              </p:grpSpPr>
              <p:sp>
                <p:nvSpPr>
                  <p:cNvPr id="46" name="Freeform 9">
                    <a:extLst>
                      <a:ext uri="{FF2B5EF4-FFF2-40B4-BE49-F238E27FC236}">
                        <a16:creationId xmlns:a16="http://schemas.microsoft.com/office/drawing/2014/main" id="{2102EE68-4DD8-90BB-E05E-07ACECEC7A0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47" name="TextBox 10">
                    <a:extLst>
                      <a:ext uri="{FF2B5EF4-FFF2-40B4-BE49-F238E27FC236}">
                        <a16:creationId xmlns:a16="http://schemas.microsoft.com/office/drawing/2014/main" id="{2C661DF3-F1A1-60F6-0416-74F0FB95CE40}"/>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buClrTx/>
                      <a:buFontTx/>
                      <a:buNone/>
                    </a:pPr>
                    <a:endParaRPr sz="800" kern="1200">
                      <a:solidFill>
                        <a:prstClr val="black"/>
                      </a:solidFill>
                      <a:latin typeface="UTM Avo" panose="02040603050506020204" pitchFamily="18"/>
                      <a:ea typeface="+mn-ea"/>
                      <a:cs typeface="+mn-cs"/>
                    </a:endParaRPr>
                  </a:p>
                </p:txBody>
              </p:sp>
            </p:grpSp>
          </p:grpSp>
          <p:sp>
            <p:nvSpPr>
              <p:cNvPr id="43" name="TextBox 26">
                <a:extLst>
                  <a:ext uri="{FF2B5EF4-FFF2-40B4-BE49-F238E27FC236}">
                    <a16:creationId xmlns:a16="http://schemas.microsoft.com/office/drawing/2014/main" id="{43BCF6CE-733F-900F-0F62-0F49F9CD9164}"/>
                  </a:ext>
                </a:extLst>
              </p:cNvPr>
              <p:cNvSpPr txBox="1"/>
              <p:nvPr/>
            </p:nvSpPr>
            <p:spPr>
              <a:xfrm>
                <a:off x="3260056" y="3342261"/>
                <a:ext cx="2712014" cy="769634"/>
              </a:xfrm>
              <a:prstGeom prst="rect">
                <a:avLst/>
              </a:prstGeom>
            </p:spPr>
            <p:txBody>
              <a:bodyPr lIns="0" tIns="0" rIns="0" bIns="0" rtlCol="0" anchor="t">
                <a:spAutoFit/>
              </a:bodyPr>
              <a:lstStyle/>
              <a:p>
                <a:pPr algn="ctr" defTabSz="609630">
                  <a:buClrTx/>
                  <a:buFontTx/>
                  <a:buNone/>
                </a:pPr>
                <a:r>
                  <a:rPr lang="en-US" sz="3334" b="1" kern="1200">
                    <a:solidFill>
                      <a:srgbClr val="1F497D">
                        <a:lumMod val="50000"/>
                      </a:srgbClr>
                    </a:solidFill>
                    <a:latin typeface="UTM Avo" panose="02040603050506020204" pitchFamily="18"/>
                    <a:ea typeface="+mn-ea"/>
                    <a:cs typeface="Arial" panose="020B0604020202020204" pitchFamily="34" charset="0"/>
                  </a:rPr>
                  <a:t>02</a:t>
                </a:r>
                <a:endParaRPr lang="en-US" sz="3334" b="1" kern="1200" dirty="0">
                  <a:solidFill>
                    <a:srgbClr val="1F497D">
                      <a:lumMod val="50000"/>
                    </a:srgbClr>
                  </a:solidFill>
                  <a:latin typeface="UTM Avo" panose="02040603050506020204" pitchFamily="18"/>
                  <a:ea typeface="+mn-ea"/>
                  <a:cs typeface="Arial" panose="020B0604020202020204" pitchFamily="34" charset="0"/>
                </a:endParaRPr>
              </a:p>
            </p:txBody>
          </p:sp>
        </p:grpSp>
      </p:grpSp>
      <p:pic>
        <p:nvPicPr>
          <p:cNvPr id="50" name="Picture 2">
            <a:extLst>
              <a:ext uri="{FF2B5EF4-FFF2-40B4-BE49-F238E27FC236}">
                <a16:creationId xmlns:a16="http://schemas.microsoft.com/office/drawing/2014/main" id="{83E56A60-E477-5F50-E787-AE6250835B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00767" y="5648290"/>
            <a:ext cx="1529679" cy="1162556"/>
          </a:xfrm>
          <a:prstGeom prst="rect">
            <a:avLst/>
          </a:prstGeom>
        </p:spPr>
      </p:pic>
      <p:grpSp>
        <p:nvGrpSpPr>
          <p:cNvPr id="51" name="Group 50">
            <a:extLst>
              <a:ext uri="{FF2B5EF4-FFF2-40B4-BE49-F238E27FC236}">
                <a16:creationId xmlns:a16="http://schemas.microsoft.com/office/drawing/2014/main" id="{2FEFF6C0-5472-DEBE-E3E4-9059B34DAA7F}"/>
              </a:ext>
            </a:extLst>
          </p:cNvPr>
          <p:cNvGrpSpPr/>
          <p:nvPr/>
        </p:nvGrpSpPr>
        <p:grpSpPr>
          <a:xfrm>
            <a:off x="-1217194" y="1562606"/>
            <a:ext cx="6521210" cy="994372"/>
            <a:chOff x="3467284" y="286730"/>
            <a:chExt cx="9781815" cy="1491557"/>
          </a:xfrm>
        </p:grpSpPr>
        <p:grpSp>
          <p:nvGrpSpPr>
            <p:cNvPr id="52" name="Group 18">
              <a:extLst>
                <a:ext uri="{FF2B5EF4-FFF2-40B4-BE49-F238E27FC236}">
                  <a16:creationId xmlns:a16="http://schemas.microsoft.com/office/drawing/2014/main" id="{FDB7482F-6B77-031D-85B3-AB92BD51E7E6}"/>
                </a:ext>
              </a:extLst>
            </p:cNvPr>
            <p:cNvGrpSpPr/>
            <p:nvPr/>
          </p:nvGrpSpPr>
          <p:grpSpPr>
            <a:xfrm>
              <a:off x="3467284" y="286730"/>
              <a:ext cx="9290248" cy="1491557"/>
              <a:chOff x="0" y="-38100"/>
              <a:chExt cx="2535372" cy="444500"/>
            </a:xfrm>
          </p:grpSpPr>
          <p:sp>
            <p:nvSpPr>
              <p:cNvPr id="54" name="Freeform 19">
                <a:extLst>
                  <a:ext uri="{FF2B5EF4-FFF2-40B4-BE49-F238E27FC236}">
                    <a16:creationId xmlns:a16="http://schemas.microsoft.com/office/drawing/2014/main" id="{FC091ACF-848A-4845-A939-CE76B675A639}"/>
                  </a:ext>
                </a:extLst>
              </p:cNvPr>
              <p:cNvSpPr/>
              <p:nvPr/>
            </p:nvSpPr>
            <p:spPr>
              <a:xfrm>
                <a:off x="203200" y="-326"/>
                <a:ext cx="2332172" cy="310256"/>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C0504D">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sp>
            <p:nvSpPr>
              <p:cNvPr id="55" name="TextBox 20">
                <a:extLst>
                  <a:ext uri="{FF2B5EF4-FFF2-40B4-BE49-F238E27FC236}">
                    <a16:creationId xmlns:a16="http://schemas.microsoft.com/office/drawing/2014/main" id="{7AD8F7CB-FDEE-1CC7-EF21-DAA071CCB2F7}"/>
                  </a:ext>
                </a:extLst>
              </p:cNvPr>
              <p:cNvSpPr txBox="1"/>
              <p:nvPr/>
            </p:nvSpPr>
            <p:spPr>
              <a:xfrm>
                <a:off x="0" y="-38100"/>
                <a:ext cx="812800" cy="444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53" name="TextBox 52">
              <a:extLst>
                <a:ext uri="{FF2B5EF4-FFF2-40B4-BE49-F238E27FC236}">
                  <a16:creationId xmlns:a16="http://schemas.microsoft.com/office/drawing/2014/main" id="{ABDED732-A1E2-6A15-FF8B-46413976DCE5}"/>
                </a:ext>
              </a:extLst>
            </p:cNvPr>
            <p:cNvSpPr txBox="1"/>
            <p:nvPr/>
          </p:nvSpPr>
          <p:spPr>
            <a:xfrm>
              <a:off x="3720292" y="541614"/>
              <a:ext cx="9528807" cy="784829"/>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Nhận</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xét</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và</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kết</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luận</a:t>
              </a:r>
              <a:endPar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endParaRPr>
            </a:p>
          </p:txBody>
        </p:sp>
      </p:grpSp>
      <p:pic>
        <p:nvPicPr>
          <p:cNvPr id="56" name="Picture 11">
            <a:extLst>
              <a:ext uri="{FF2B5EF4-FFF2-40B4-BE49-F238E27FC236}">
                <a16:creationId xmlns:a16="http://schemas.microsoft.com/office/drawing/2014/main" id="{3AE60BBC-E423-2BAA-FDDC-ADECEF3BF1E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82432">
            <a:off x="149256" y="5820227"/>
            <a:ext cx="835389" cy="818681"/>
          </a:xfrm>
          <a:prstGeom prst="rect">
            <a:avLst/>
          </a:prstGeom>
        </p:spPr>
      </p:pic>
      <p:pic>
        <p:nvPicPr>
          <p:cNvPr id="57" name="Picture 8">
            <a:extLst>
              <a:ext uri="{FF2B5EF4-FFF2-40B4-BE49-F238E27FC236}">
                <a16:creationId xmlns:a16="http://schemas.microsoft.com/office/drawing/2014/main" id="{F92C336A-8BC2-4AC8-6EEA-765E5B17EC4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108020" y="5884040"/>
            <a:ext cx="906291" cy="837564"/>
          </a:xfrm>
          <a:prstGeom prst="rect">
            <a:avLst/>
          </a:prstGeom>
        </p:spPr>
      </p:pic>
    </p:spTree>
    <p:extLst>
      <p:ext uri="{BB962C8B-B14F-4D97-AF65-F5344CB8AC3E}">
        <p14:creationId xmlns:p14="http://schemas.microsoft.com/office/powerpoint/2010/main" val="399608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ppt_x"/>
                                          </p:val>
                                        </p:tav>
                                        <p:tav tm="100000">
                                          <p:val>
                                            <p:strVal val="#ppt_x"/>
                                          </p:val>
                                        </p:tav>
                                      </p:tavLst>
                                    </p:anim>
                                    <p:anim calcmode="lin" valueType="num">
                                      <p:cBhvr additive="base">
                                        <p:cTn id="1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3B0FAC5-B2D8-AC23-7233-B431688BB4C1}"/>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9225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1CC6A62-2CBA-6E95-A675-B12D6BCD40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2895">
            <a:off x="2046046" y="1695187"/>
            <a:ext cx="8099904" cy="5061848"/>
          </a:xfrm>
          <a:prstGeom prst="rect">
            <a:avLst/>
          </a:prstGeom>
        </p:spPr>
      </p:pic>
      <p:pic>
        <p:nvPicPr>
          <p:cNvPr id="3" name="Picture 8">
            <a:extLst>
              <a:ext uri="{FF2B5EF4-FFF2-40B4-BE49-F238E27FC236}">
                <a16:creationId xmlns:a16="http://schemas.microsoft.com/office/drawing/2014/main" id="{B5A2227E-D34C-BEC3-EAE3-E4C4F5E0AB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2228337"/>
            <a:ext cx="3545663" cy="8553135"/>
          </a:xfrm>
          <a:prstGeom prst="rect">
            <a:avLst/>
          </a:prstGeom>
        </p:spPr>
      </p:pic>
      <p:sp>
        <p:nvSpPr>
          <p:cNvPr id="4" name="TextBox 3">
            <a:extLst>
              <a:ext uri="{FF2B5EF4-FFF2-40B4-BE49-F238E27FC236}">
                <a16:creationId xmlns:a16="http://schemas.microsoft.com/office/drawing/2014/main" id="{5513C02F-B25C-3C84-BB3E-ECCE98D67C83}"/>
              </a:ext>
            </a:extLst>
          </p:cNvPr>
          <p:cNvSpPr txBox="1"/>
          <p:nvPr/>
        </p:nvSpPr>
        <p:spPr>
          <a:xfrm>
            <a:off x="3597883" y="2856212"/>
            <a:ext cx="5097884" cy="2789225"/>
          </a:xfrm>
          <a:prstGeom prst="rect">
            <a:avLst/>
          </a:prstGeom>
          <a:noFill/>
        </p:spPr>
        <p:txBody>
          <a:bodyPr wrap="square">
            <a:spAutoFit/>
          </a:bodyPr>
          <a:lstStyle/>
          <a:p>
            <a:pPr marL="120233" algn="just" defTabSz="609630">
              <a:lnSpc>
                <a:spcPct val="150000"/>
              </a:lnSpc>
              <a:buClrTx/>
              <a:buFontTx/>
              <a:buNone/>
              <a:tabLst>
                <a:tab pos="60116" algn="l"/>
                <a:tab pos="120233" algn="l"/>
              </a:tabLst>
            </a:pPr>
            <a:r>
              <a:rPr lang="en-US" sz="2400" kern="1200" dirty="0">
                <a:latin typeface="UTM Avo" panose="02040603050506020204" pitchFamily="18"/>
                <a:ea typeface="Times New Roman" panose="02020603050405020304" pitchFamily="18" charset="0"/>
                <a:cs typeface="Arial" panose="020B0604020202020204" pitchFamily="34" charset="0"/>
              </a:rPr>
              <a:t>Các </a:t>
            </a:r>
            <a:r>
              <a:rPr lang="en-US" sz="2400" kern="1200" dirty="0" err="1">
                <a:latin typeface="UTM Avo" panose="02040603050506020204" pitchFamily="18"/>
                <a:ea typeface="Times New Roman" panose="02020603050405020304" pitchFamily="18" charset="0"/>
                <a:cs typeface="Arial" panose="020B0604020202020204" pitchFamily="34" charset="0"/>
              </a:rPr>
              <a:t>em</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tiếp</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tục</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phân</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công</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chăm</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sóc</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các</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chậu</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cây</a:t>
            </a:r>
            <a:r>
              <a:rPr lang="en-US" sz="2400" kern="1200" dirty="0">
                <a:latin typeface="UTM Avo" panose="02040603050506020204" pitchFamily="18"/>
                <a:ea typeface="Times New Roman" panose="02020603050405020304" pitchFamily="18" charset="0"/>
                <a:cs typeface="Arial" panose="020B0604020202020204" pitchFamily="34" charset="0"/>
              </a:rPr>
              <a:t> ở </a:t>
            </a:r>
            <a:r>
              <a:rPr lang="en-US" sz="2400" kern="1200" dirty="0" err="1">
                <a:latin typeface="UTM Avo" panose="02040603050506020204" pitchFamily="18"/>
                <a:ea typeface="Times New Roman" panose="02020603050405020304" pitchFamily="18" charset="0"/>
                <a:cs typeface="Arial" panose="020B0604020202020204" pitchFamily="34" charset="0"/>
              </a:rPr>
              <a:t>hành</a:t>
            </a:r>
            <a:r>
              <a:rPr lang="en-US" sz="2400" kern="1200" dirty="0">
                <a:latin typeface="UTM Avo" panose="02040603050506020204" pitchFamily="18"/>
                <a:ea typeface="Times New Roman" panose="02020603050405020304" pitchFamily="18" charset="0"/>
                <a:cs typeface="Arial" panose="020B0604020202020204" pitchFamily="34" charset="0"/>
              </a:rPr>
              <a:t> lang </a:t>
            </a:r>
            <a:r>
              <a:rPr lang="en-US" sz="2400" kern="1200" dirty="0" err="1">
                <a:latin typeface="UTM Avo" panose="02040603050506020204" pitchFamily="18"/>
                <a:ea typeface="Times New Roman" panose="02020603050405020304" pitchFamily="18" charset="0"/>
                <a:cs typeface="Arial" panose="020B0604020202020204" pitchFamily="34" charset="0"/>
              </a:rPr>
              <a:t>lớp</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học</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và</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sáng</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tạo</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những</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tác</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phẩm</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để</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trang</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trí</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kern="1200" dirty="0" err="1">
                <a:latin typeface="UTM Avo" panose="02040603050506020204" pitchFamily="18"/>
                <a:ea typeface="Times New Roman" panose="02020603050405020304" pitchFamily="18" charset="0"/>
                <a:cs typeface="Arial" panose="020B0604020202020204" pitchFamily="34" charset="0"/>
              </a:rPr>
              <a:t>góc</a:t>
            </a:r>
            <a:r>
              <a:rPr lang="en-US" sz="2400" kern="1200" dirty="0">
                <a:latin typeface="UTM Avo" panose="02040603050506020204" pitchFamily="18"/>
                <a:ea typeface="Times New Roman" panose="02020603050405020304" pitchFamily="18" charset="0"/>
                <a:cs typeface="Arial" panose="020B0604020202020204" pitchFamily="34" charset="0"/>
              </a:rPr>
              <a:t> </a:t>
            </a:r>
            <a:r>
              <a:rPr lang="en-US" sz="2400" i="1" kern="1200" dirty="0" err="1">
                <a:latin typeface="UTM Avo" panose="02040603050506020204" pitchFamily="18"/>
                <a:ea typeface="Times New Roman" panose="02020603050405020304" pitchFamily="18" charset="0"/>
                <a:cs typeface="Arial" panose="020B0604020202020204" pitchFamily="34" charset="0"/>
              </a:rPr>
              <a:t>Nghệ</a:t>
            </a:r>
            <a:r>
              <a:rPr lang="en-US" sz="2400" i="1" kern="1200" dirty="0">
                <a:latin typeface="UTM Avo" panose="02040603050506020204" pitchFamily="18"/>
                <a:ea typeface="Times New Roman" panose="02020603050405020304" pitchFamily="18" charset="0"/>
                <a:cs typeface="Arial" panose="020B0604020202020204" pitchFamily="34" charset="0"/>
              </a:rPr>
              <a:t> </a:t>
            </a:r>
            <a:r>
              <a:rPr lang="en-US" sz="2400" i="1" kern="1200" dirty="0" err="1">
                <a:latin typeface="UTM Avo" panose="02040603050506020204" pitchFamily="18"/>
                <a:ea typeface="Times New Roman" panose="02020603050405020304" pitchFamily="18" charset="0"/>
                <a:cs typeface="Arial" panose="020B0604020202020204" pitchFamily="34" charset="0"/>
              </a:rPr>
              <a:t>thuật</a:t>
            </a:r>
            <a:r>
              <a:rPr lang="en-US" sz="2400" i="1" kern="1200" dirty="0">
                <a:latin typeface="UTM Avo" panose="02040603050506020204" pitchFamily="18"/>
                <a:ea typeface="Times New Roman" panose="02020603050405020304" pitchFamily="18" charset="0"/>
                <a:cs typeface="Arial" panose="020B0604020202020204" pitchFamily="34" charset="0"/>
              </a:rPr>
              <a:t> </a:t>
            </a:r>
            <a:r>
              <a:rPr lang="en-US" sz="2400" i="1" kern="1200" dirty="0" err="1">
                <a:latin typeface="UTM Avo" panose="02040603050506020204" pitchFamily="18"/>
                <a:ea typeface="Times New Roman" panose="02020603050405020304" pitchFamily="18" charset="0"/>
                <a:cs typeface="Arial" panose="020B0604020202020204" pitchFamily="34" charset="0"/>
              </a:rPr>
              <a:t>thiên</a:t>
            </a:r>
            <a:r>
              <a:rPr lang="en-US" sz="2400" i="1" kern="1200" dirty="0">
                <a:latin typeface="UTM Avo" panose="02040603050506020204" pitchFamily="18"/>
                <a:ea typeface="Times New Roman" panose="02020603050405020304" pitchFamily="18" charset="0"/>
                <a:cs typeface="Arial" panose="020B0604020202020204" pitchFamily="34" charset="0"/>
              </a:rPr>
              <a:t> </a:t>
            </a:r>
            <a:r>
              <a:rPr lang="en-US" sz="2400" i="1" kern="1200" dirty="0" err="1">
                <a:latin typeface="UTM Avo" panose="02040603050506020204" pitchFamily="18"/>
                <a:ea typeface="Times New Roman" panose="02020603050405020304" pitchFamily="18" charset="0"/>
                <a:cs typeface="Arial" panose="020B0604020202020204" pitchFamily="34" charset="0"/>
              </a:rPr>
              <a:t>nhiên</a:t>
            </a:r>
            <a:r>
              <a:rPr lang="en-US" sz="2400" kern="1200" dirty="0">
                <a:latin typeface="UTM Avo" panose="02040603050506020204" pitchFamily="18"/>
                <a:ea typeface="Times New Roman" panose="02020603050405020304" pitchFamily="18" charset="0"/>
                <a:cs typeface="Arial" panose="020B0604020202020204" pitchFamily="34" charset="0"/>
              </a:rPr>
              <a:t>. </a:t>
            </a:r>
            <a:endParaRPr lang="en-US" sz="2400" i="1" kern="1200" dirty="0">
              <a:solidFill>
                <a:prstClr val="black"/>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672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CEDA6D0-E5F9-DA0A-F03B-80A175424525}"/>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12127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D384BB-44DB-8122-48A2-5D51197BEBCA}"/>
              </a:ext>
            </a:extLst>
          </p:cNvPr>
          <p:cNvSpPr txBox="1"/>
          <p:nvPr/>
        </p:nvSpPr>
        <p:spPr>
          <a:xfrm>
            <a:off x="1649482" y="2314079"/>
            <a:ext cx="8893036" cy="2229841"/>
          </a:xfrm>
          <a:prstGeom prst="rect">
            <a:avLst/>
          </a:prstGeom>
          <a:noFill/>
        </p:spPr>
        <p:txBody>
          <a:bodyPr wrap="square">
            <a:spAutoFit/>
          </a:bodyPr>
          <a:lstStyle/>
          <a:p>
            <a:pPr marL="120233" algn="just">
              <a:lnSpc>
                <a:spcPct val="150000"/>
              </a:lnSpc>
              <a:tabLst>
                <a:tab pos="60116" algn="l"/>
                <a:tab pos="120233" algn="l"/>
              </a:tabLst>
            </a:pPr>
            <a:r>
              <a:rPr lang="en-US" sz="2400" b="1" dirty="0" err="1">
                <a:solidFill>
                  <a:srgbClr val="000000"/>
                </a:solidFill>
                <a:latin typeface="UTM Avo" panose="02040603050506020204" pitchFamily="18"/>
                <a:ea typeface="Times New Roman" panose="02020603050405020304" pitchFamily="18" charset="0"/>
                <a:cs typeface="Arial" panose="020B0604020202020204" pitchFamily="34" charset="0"/>
              </a:rPr>
              <a:t>Tổng</a:t>
            </a:r>
            <a:r>
              <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b="1" dirty="0" err="1">
                <a:solidFill>
                  <a:srgbClr val="000000"/>
                </a:solidFill>
                <a:latin typeface="UTM Avo" panose="02040603050506020204" pitchFamily="18"/>
                <a:ea typeface="Times New Roman" panose="02020603050405020304" pitchFamily="18" charset="0"/>
                <a:cs typeface="Arial" panose="020B0604020202020204" pitchFamily="34" charset="0"/>
              </a:rPr>
              <a:t>kết</a:t>
            </a:r>
            <a:r>
              <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b="1" dirty="0" err="1">
                <a:solidFill>
                  <a:srgbClr val="000000"/>
                </a:solidFill>
                <a:latin typeface="UTM Avo" panose="02040603050506020204" pitchFamily="18"/>
                <a:ea typeface="Times New Roman" panose="02020603050405020304" pitchFamily="18" charset="0"/>
                <a:cs typeface="Arial" panose="020B0604020202020204" pitchFamily="34" charset="0"/>
              </a:rPr>
              <a:t>dự</a:t>
            </a:r>
            <a:r>
              <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b="1" dirty="0" err="1">
                <a:solidFill>
                  <a:srgbClr val="000000"/>
                </a:solidFill>
                <a:latin typeface="UTM Avo" panose="02040603050506020204" pitchFamily="18"/>
                <a:ea typeface="Times New Roman" panose="02020603050405020304" pitchFamily="18" charset="0"/>
                <a:cs typeface="Arial" panose="020B0604020202020204" pitchFamily="34" charset="0"/>
              </a:rPr>
              <a:t>án</a:t>
            </a:r>
            <a:r>
              <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b="1" i="1" dirty="0" err="1">
                <a:solidFill>
                  <a:srgbClr val="000000"/>
                </a:solidFill>
                <a:latin typeface="UTM Avo" panose="02040603050506020204" pitchFamily="18"/>
                <a:ea typeface="Times New Roman" panose="02020603050405020304" pitchFamily="18" charset="0"/>
                <a:cs typeface="Arial" panose="020B0604020202020204" pitchFamily="34" charset="0"/>
              </a:rPr>
              <a:t>Hành</a:t>
            </a:r>
            <a:r>
              <a:rPr lang="en-US" sz="2400" b="1" i="1" dirty="0">
                <a:solidFill>
                  <a:srgbClr val="000000"/>
                </a:solidFill>
                <a:latin typeface="UTM Avo" panose="02040603050506020204" pitchFamily="18"/>
                <a:ea typeface="Times New Roman" panose="02020603050405020304" pitchFamily="18" charset="0"/>
                <a:cs typeface="Arial" panose="020B0604020202020204" pitchFamily="34" charset="0"/>
              </a:rPr>
              <a:t> lang </a:t>
            </a:r>
            <a:r>
              <a:rPr lang="en-US" sz="2400" b="1" i="1" dirty="0" err="1">
                <a:solidFill>
                  <a:srgbClr val="000000"/>
                </a:solidFill>
                <a:latin typeface="UTM Avo" panose="02040603050506020204" pitchFamily="18"/>
                <a:ea typeface="Times New Roman" panose="02020603050405020304" pitchFamily="18" charset="0"/>
                <a:cs typeface="Arial" panose="020B0604020202020204" pitchFamily="34" charset="0"/>
              </a:rPr>
              <a:t>xanh</a:t>
            </a:r>
            <a:endParaRPr lang="en-US" sz="2400" b="1" i="1"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marL="463133" indent="-342900" algn="just">
              <a:lnSpc>
                <a:spcPct val="150000"/>
              </a:lnSpc>
              <a:buFont typeface="Arial" panose="020B0604020202020204" pitchFamily="34" charset="0"/>
              <a:buChar char="•"/>
              <a:tabLst>
                <a:tab pos="60116" algn="l"/>
                <a:tab pos="120233" algn="l"/>
              </a:tabLst>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Tham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quan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các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sản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phẩm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đã</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làm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trong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dự</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án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a:p>
            <a:pPr marL="463133" indent="-342900" algn="just">
              <a:lnSpc>
                <a:spcPct val="150000"/>
              </a:lnSpc>
              <a:buFont typeface="Arial" panose="020B0604020202020204" pitchFamily="34" charset="0"/>
              <a:buChar char="•"/>
              <a:tabLst>
                <a:tab pos="60116" algn="l"/>
                <a:tab pos="120233" algn="l"/>
              </a:tabLst>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Báo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cáo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những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việc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nhóm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em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đã</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làm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trong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dự</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án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a:t>
            </a:r>
          </a:p>
          <a:p>
            <a:pPr marL="463133" indent="-342900" algn="just">
              <a:lnSpc>
                <a:spcPct val="150000"/>
              </a:lnSpc>
              <a:buFont typeface="Arial" panose="020B0604020202020204" pitchFamily="34" charset="0"/>
              <a:buChar char="•"/>
              <a:tabLst>
                <a:tab pos="60116" algn="l"/>
                <a:tab pos="120233" algn="l"/>
              </a:tabLst>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Chia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sẻ</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cảm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xúc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của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em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sau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khi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thực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hiện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dự</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án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en-US" sz="2400" dirty="0">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225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3" descr="Cookie monster clip art 1 3 - WikiClipArt"/>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55848" y="2183389"/>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6" name="4" descr="Cookie monster clip art 1 3 - WikiClipArt"/>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70448" y="1420382"/>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7" name="1" descr="Cookie monster clip art 1 3 - WikiClipArt"/>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41316" y="1076473"/>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8" name="2" descr="Cookie monster clip art 1 3 - WikiClipArt"/>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3304" y="3623327"/>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9" name="5" descr="Cookie monster clip art 1 3 - WikiClipArt"/>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357948" y="2437389"/>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artoon Fish Sticker by Box Office for iOS &amp; Android | GIPHY"/>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9021" y="2871206"/>
            <a:ext cx="2811387" cy="15814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6" name="TextBox 15"/>
          <p:cNvSpPr txBox="1"/>
          <p:nvPr/>
        </p:nvSpPr>
        <p:spPr>
          <a:xfrm>
            <a:off x="1598774" y="2549890"/>
            <a:ext cx="924356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UTM Avo" panose="02040603050506020204" pitchFamily="18"/>
                <a:ea typeface="+mn-ea"/>
                <a:cs typeface="Arial"/>
                <a:sym typeface="Arial"/>
              </a:rPr>
              <a:t>NUÔI CÁ</a:t>
            </a:r>
          </a:p>
        </p:txBody>
      </p:sp>
      <p:pic>
        <p:nvPicPr>
          <p:cNvPr id="2" name="Picture 1">
            <a:extLst>
              <a:ext uri="{FF2B5EF4-FFF2-40B4-BE49-F238E27FC236}">
                <a16:creationId xmlns:a16="http://schemas.microsoft.com/office/drawing/2014/main" id="{0010555F-D282-8B2E-840B-F8114B459C11}"/>
              </a:ext>
            </a:extLst>
          </p:cNvPr>
          <p:cNvPicPr>
            <a:picLocks noChangeAspect="1"/>
          </p:cNvPicPr>
          <p:nvPr/>
        </p:nvPicPr>
        <p:blipFill>
          <a:blip r:embed="rId6"/>
          <a:stretch>
            <a:fillRect/>
          </a:stretch>
        </p:blipFill>
        <p:spPr>
          <a:xfrm>
            <a:off x="0" y="0"/>
            <a:ext cx="960797" cy="1073142"/>
          </a:xfrm>
          <a:prstGeom prst="rect">
            <a:avLst/>
          </a:prstGeom>
        </p:spPr>
      </p:pic>
    </p:spTree>
    <p:extLst>
      <p:ext uri="{BB962C8B-B14F-4D97-AF65-F5344CB8AC3E}">
        <p14:creationId xmlns:p14="http://schemas.microsoft.com/office/powerpoint/2010/main" val="43563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898 0.00301 L 0.00898 0.00324 C 0.00625 -0.01505 0.00989 -0.00347 0.00377 -0.01435 C 0.00299 -0.01551 0.00299 -0.01713 0.00208 -0.01829 C 0.00052 -0.01991 -0.00144 -0.02083 -0.00313 -0.02222 C -0.00508 -0.02685 -0.00508 -0.02708 -0.00834 -0.03148 C -0.01381 -0.03889 -0.01055 -0.03218 -0.01355 -0.03958 C -0.01315 -0.0507 -0.01407 -0.06204 -0.01185 -0.07292 C -0.01159 -0.07454 -0.00834 -0.07454 -0.00664 -0.07546 C 0.00664 -0.08426 -0.00925 -0.0757 0.00377 -0.08218 C 0.00494 -0.08357 0.00625 -0.08472 0.00729 -0.08611 C 0.01145 -0.09283 0.01054 -0.10972 0.0108 -0.11134 C 0.01432 -0.11111 0.01796 -0.11134 0.02122 -0.11019 C 0.02291 -0.10949 0.02448 -0.10787 0.02474 -0.10602 C 0.02474 -0.1044 0.02513 -0.08843 0.02122 -0.08218 C 0.02018 -0.08079 0.01862 -0.07963 0.0177 -0.07824 C 0.01028 -0.06713 0.02226 -0.08171 0.0125 -0.07014 C 0.01289 -0.0632 0.01315 -0.05602 0.01432 -0.04884 C 0.01497 -0.04421 0.01692 -0.04514 0.01953 -0.04097 C 0.02083 -0.03843 0.02161 -0.03565 0.02291 -0.03287 C 0.02343 -0.03148 0.02421 -0.03033 0.02474 -0.02894 C 0.02708 -0.01921 0.02604 -0.02454 0.02825 -0.01296 C 0.02734 -0.00556 0.0302 0.00278 0.02291 0.00833 C 0.02148 0.00926 0.01953 0.00995 0.0177 0.01111 C 0.0164 0.01088 0.00338 0.01018 0.00208 0.00694 C -0.00039 0.00162 0.00494 0.00092 0.00898 0.00046 C 0.0095 0.00023 0.00898 0.00254 0.00898 0.00301 Z " pathEditMode="relative" rAng="0" ptsTypes="AAAAAAAAAAAAAAAAAAAAAAAAAAA">
                                      <p:cBhvr>
                                        <p:cTn id="6" dur="5000" fill="hold"/>
                                        <p:tgtEl>
                                          <p:spTgt spid="1026"/>
                                        </p:tgtEl>
                                        <p:attrNameLst>
                                          <p:attrName>ppt_x</p:attrName>
                                          <p:attrName>ppt_y</p:attrName>
                                        </p:attrNameLst>
                                      </p:cBhvr>
                                      <p:rCtr x="-169" y="-5324"/>
                                    </p:animMotion>
                                  </p:childTnLst>
                                </p:cTn>
                              </p:par>
                              <p:par>
                                <p:cTn id="7" presetID="0" presetClass="path" presetSubtype="0" repeatCount="indefinite" fill="hold" nodeType="withEffect">
                                  <p:stCondLst>
                                    <p:cond delay="0"/>
                                  </p:stCondLst>
                                  <p:childTnLst>
                                    <p:animMotion origin="layout" path="M -0.00274 0.00463 L -0.00274 0.00463 C -0.00404 -0.00996 -0.00222 -0.0007 -0.00521 -0.00926 C -0.0056 -0.01019 -0.0056 -0.01158 -0.00599 -0.0125 C -0.00677 -0.01366 -0.00769 -0.01459 -0.0086 -0.01551 C -0.00951 -0.01922 -0.00951 -0.01945 -0.01107 -0.02315 C -0.01368 -0.02894 -0.01211 -0.02362 -0.01355 -0.0294 C -0.01342 -0.03843 -0.01381 -0.04746 -0.01276 -0.05602 C -0.01263 -0.05741 -0.01107 -0.05741 -0.01029 -0.05811 C -0.00378 -0.06505 -0.01146 -0.05834 -0.00521 -0.06343 C -0.00469 -0.06459 -0.00404 -0.06574 -0.00352 -0.06667 C -0.00157 -0.07199 -0.00196 -0.08542 -0.00183 -0.08681 C -0.00013 -0.08658 0.00169 -0.08681 0.00325 -0.08588 C 0.00403 -0.08542 0.00481 -0.08403 0.00494 -0.08264 C 0.00494 -0.08125 0.00507 -0.06852 0.00325 -0.06343 C 0.00273 -0.0625 0.00195 -0.06158 0.00156 -0.06042 C -0.00209 -0.05162 0.00377 -0.0632 -0.00105 -0.05394 C -0.00079 -0.04838 -0.00065 -0.0426 -0.00013 -0.03681 C 0.00013 -0.03311 0.00117 -0.03403 0.00234 -0.03056 C 0.00299 -0.02848 0.00338 -0.02616 0.00403 -0.02408 C 0.00429 -0.02315 0.00468 -0.02223 0.00494 -0.02084 C 0.00599 -0.0132 0.00546 -0.01737 0.00664 -0.00811 C 0.00612 -0.00232 0.00755 0.00439 0.00403 0.00879 C 0.00325 0.00972 0.00234 0.01018 0.00156 0.01111 C 0.00091 0.01088 -0.00547 0.01041 -0.00599 0.00787 C -0.00717 0.00347 -0.00469 0.00301 -0.00274 0.00254 C -0.00248 0.00231 -0.00274 0.00416 -0.00274 0.00463 Z " pathEditMode="relative" rAng="0" ptsTypes="AAAAAAAAAAAAAAAAAAAAAAAAAAA">
                                      <p:cBhvr>
                                        <p:cTn id="8" dur="5000" fill="hold"/>
                                        <p:tgtEl>
                                          <p:spTgt spid="6"/>
                                        </p:tgtEl>
                                        <p:attrNameLst>
                                          <p:attrName>ppt_x</p:attrName>
                                          <p:attrName>ppt_y</p:attrName>
                                        </p:attrNameLst>
                                      </p:cBhvr>
                                      <p:rCtr x="-78" y="-4259"/>
                                    </p:animMotion>
                                  </p:childTnLst>
                                </p:cTn>
                              </p:par>
                              <p:par>
                                <p:cTn id="9" presetID="0" presetClass="path" presetSubtype="0" repeatCount="indefinite" fill="hold" nodeType="withEffect">
                                  <p:stCondLst>
                                    <p:cond delay="0"/>
                                  </p:stCondLst>
                                  <p:childTnLst>
                                    <p:animMotion origin="layout" path="M 0.01054 0.0044 L 0.01054 0.00463 C 0.00755 -0.01064 0.01145 -0.00092 0.00494 -0.00995 C 0.00403 -0.01111 0.00403 -0.01226 0.00312 -0.01319 C 0.00143 -0.01458 -0.00066 -0.0155 -0.00248 -0.01666 C -0.00456 -0.02037 -0.00456 -0.0206 -0.00808 -0.0243 C -0.01381 -0.03032 -0.01042 -0.02476 -0.01355 -0.03078 C -0.01316 -0.04004 -0.01407 -0.04953 -0.01172 -0.05833 C -0.01146 -0.05972 -0.00808 -0.05972 -0.00612 -0.06064 C 0.00794 -0.06782 -0.00899 -0.06088 0.00494 -0.0662 C 0.00612 -0.06736 0.00755 -0.06828 0.00872 -0.06944 C 0.01302 -0.075 0.0121 -0.08888 0.01237 -0.09027 C 0.01614 -0.09004 0.02005 -0.09027 0.02356 -0.08935 C 0.02539 -0.08865 0.02695 -0.08726 0.02721 -0.08588 C 0.02721 -0.08449 0.02773 -0.07129 0.02356 -0.0662 C 0.02239 -0.06504 0.0207 -0.06412 0.01979 -0.06273 C 0.01184 -0.0537 0.0246 -0.06574 0.01419 -0.05625 C 0.01471 -0.05046 0.01497 -0.04444 0.01614 -0.03865 C 0.01679 -0.03472 0.01888 -0.03564 0.02161 -0.03194 C 0.02304 -0.02986 0.02395 -0.02754 0.02539 -0.02546 C 0.02578 -0.0243 0.02669 -0.02338 0.02721 -0.02199 C 0.02981 -0.01412 0.02864 -0.01851 0.03099 -0.00879 C 0.02994 -0.00277 0.03307 0.00417 0.02539 0.0088 C 0.02369 0.00973 0.02161 0.01019 0.01979 0.01112 C 0.01835 0.01088 0.00442 0.01042 0.00312 0.00764 C 0.00052 0.00325 0.00612 0.00278 0.01054 0.00209 C 0.01093 0.00209 0.01054 0.00394 0.01054 0.0044 Z " pathEditMode="relative" rAng="0" ptsTypes="AAAAAAAAAAAAAAAAAAAAAAAAAAA">
                                      <p:cBhvr>
                                        <p:cTn id="10" dur="5000" fill="hold"/>
                                        <p:tgtEl>
                                          <p:spTgt spid="7"/>
                                        </p:tgtEl>
                                        <p:attrNameLst>
                                          <p:attrName>ppt_x</p:attrName>
                                          <p:attrName>ppt_y</p:attrName>
                                        </p:attrNameLst>
                                      </p:cBhvr>
                                      <p:rCtr x="-182" y="-4398"/>
                                    </p:animMotion>
                                  </p:childTnLst>
                                </p:cTn>
                              </p:par>
                              <p:par>
                                <p:cTn id="11" presetID="0" presetClass="path" presetSubtype="0" repeatCount="indefinite" fill="hold" nodeType="withEffect">
                                  <p:stCondLst>
                                    <p:cond delay="0"/>
                                  </p:stCondLst>
                                  <p:childTnLst>
                                    <p:animMotion origin="layout" path="M -0.00078 0.00232 L -0.00078 0.00255 C -0.00234 -0.01759 -0.00026 -0.00486 -0.00378 -0.01666 C -0.00417 -0.01805 -0.00417 -0.01967 -0.00469 -0.02106 C -0.0056 -0.02291 -0.00664 -0.02384 -0.00768 -0.02546 C -0.00885 -0.03032 -0.00885 -0.03055 -0.01068 -0.03565 C -0.01367 -0.04352 -0.01185 -0.03634 -0.01354 -0.04421 C -0.01341 -0.05648 -0.0138 -0.06875 -0.01263 -0.08055 C -0.0125 -0.08241 -0.01068 -0.08241 -0.00963 -0.08356 C -0.00208 -0.09305 -0.0112 -0.08379 -0.00378 -0.09074 C -0.00312 -0.09236 -0.00234 -0.09375 -0.00169 -0.09514 C 0.00065 -0.10254 0.00013 -0.12083 0.00026 -0.12268 C 0.00221 -0.12245 0.0043 -0.12268 0.00612 -0.12129 C 0.00716 -0.1206 0.00794 -0.11875 0.00807 -0.1169 C 0.00807 -0.11504 0.00833 -0.09768 0.00612 -0.09074 C 0.00547 -0.08935 0.00469 -0.08819 0.00417 -0.08634 C -4.16667E-7 -0.07453 0.00677 -0.09028 0.00117 -0.07778 C 0.00143 -0.07014 0.00156 -0.06227 0.00221 -0.0544 C 0.0026 -0.0493 0.00365 -0.05046 0.00521 -0.04583 C 0.00586 -0.04305 0.00638 -0.03981 0.00716 -0.03703 C 0.00742 -0.03565 0.00781 -0.03426 0.00807 -0.03264 C 0.00951 -0.02199 0.00885 -0.02801 0.01016 -0.01528 C 0.00964 -0.00717 0.0112 0.00185 0.00716 0.0081 C 0.00625 0.00926 0.00521 0.00996 0.00417 0.01111 C 0.00339 0.01088 -0.00404 0.01019 -0.00469 0.00672 C -0.00612 0.00093 -0.00312 -2.22222E-6 -0.00078 -0.00069 C -0.00052 -0.00092 -0.00078 0.00162 -0.00078 0.00232 Z " pathEditMode="relative" rAng="0" ptsTypes="AAAAAAAAAAAAAAAAAAAAAAAAAAA">
                                      <p:cBhvr>
                                        <p:cTn id="12" dur="5000" fill="hold"/>
                                        <p:tgtEl>
                                          <p:spTgt spid="8"/>
                                        </p:tgtEl>
                                        <p:attrNameLst>
                                          <p:attrName>ppt_x</p:attrName>
                                          <p:attrName>ppt_y</p:attrName>
                                        </p:attrNameLst>
                                      </p:cBhvr>
                                      <p:rCtr x="-91" y="-5810"/>
                                    </p:animMotion>
                                  </p:childTnLst>
                                </p:cTn>
                              </p:par>
                              <p:par>
                                <p:cTn id="13" presetID="0" presetClass="path" presetSubtype="0" repeatCount="indefinite" fill="hold" nodeType="withEffect">
                                  <p:stCondLst>
                                    <p:cond delay="0"/>
                                  </p:stCondLst>
                                  <p:childTnLst>
                                    <p:animMotion origin="layout" path="M 0 0 L 0 0 C -0.00169 -0.02523 0.00052 -0.00903 -0.00312 -0.02408 C -0.00364 -0.02593 -0.00364 -0.02801 -0.00416 -0.02963 C -0.00508 -0.03195 -0.00625 -0.03334 -0.00729 -0.03519 C -0.00846 -0.04144 -0.00846 -0.0419 -0.01041 -0.04815 C -0.01367 -0.05834 -0.01172 -0.04908 -0.01354 -0.05926 C -0.01328 -0.07477 -0.0138 -0.09051 -0.0125 -0.10556 C -0.01237 -0.10787 -0.01041 -0.10787 -0.00937 -0.10926 C -0.00143 -0.1213 -0.01094 -0.10949 -0.00312 -0.11852 C -0.00247 -0.12037 -0.00169 -0.12223 -0.00104 -0.12408 C 0.00143 -0.13334 0.00091 -0.15672 0.00104 -0.15926 C 0.00313 -0.1588 0.00534 -0.15926 0.00729 -0.15741 C 0.00834 -0.15648 0.00925 -0.15417 0.00938 -0.15185 C 0.00938 -0.14931 0.00964 -0.12732 0.00729 -0.11852 C 0.00664 -0.11667 0.00573 -0.11505 0.00521 -0.11297 C 0.00078 -0.09769 0.00794 -0.11783 0.00209 -0.10185 C 0.00235 -0.09213 0.00248 -0.08218 0.00313 -0.07223 C 0.00352 -0.06574 0.00469 -0.06713 0.00625 -0.06111 C 0.00703 -0.05764 0.00755 -0.05371 0.00834 -0.05 C 0.0086 -0.04815 0.00912 -0.04653 0.00938 -0.04445 C 0.01081 -0.03102 0.01016 -0.03843 0.01146 -0.02223 C 0.01094 -0.01204 0.01263 -0.00047 0.00834 0.0074 C 0.00742 0.00879 0.00625 0.00972 0.00521 0.01111 C 0.00443 0.01088 -0.00338 0.00995 -0.00416 0.00555 C -0.0056 -0.00185 -0.00247 -0.00278 0 -0.00371 C 0.00026 -0.00394 0 -0.0007 0 0 Z " pathEditMode="relative" ptsTypes="AAAAAAAAAAAAAAAAAAAAAAAAAAA">
                                      <p:cBhvr>
                                        <p:cTn id="14" dur="5000" fill="hold"/>
                                        <p:tgtEl>
                                          <p:spTgt spid="9"/>
                                        </p:tgtEl>
                                        <p:attrNameLst>
                                          <p:attrName>ppt_x</p:attrName>
                                          <p:attrName>ppt_y</p:attrName>
                                        </p:attrNameLst>
                                      </p:cBhvr>
                                    </p:animMotion>
                                  </p:childTnLst>
                                </p:cTn>
                              </p:par>
                              <p:par>
                                <p:cTn id="15" presetID="50" presetClass="entr" presetSubtype="0" decel="10000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3"/>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3"/>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CẤM BUÔN BÁN, CẤM REUP" descr="Cartoon Fish Sticker by Box Office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9021" y="2871206"/>
            <a:ext cx="2811387" cy="1581405"/>
          </a:xfrm>
          <a:prstGeom prst="rect">
            <a:avLst/>
          </a:prstGeom>
          <a:noFill/>
          <a:extLst>
            <a:ext uri="{909E8E84-426E-40DD-AFC4-6F175D3DCCD1}">
              <a14:hiddenFill xmlns:a14="http://schemas.microsoft.com/office/drawing/2010/main">
                <a:solidFill>
                  <a:srgbClr val="FFFFFF"/>
                </a:solidFill>
              </a14:hiddenFill>
            </a:ext>
          </a:extLst>
        </p:spPr>
      </p:pic>
      <p:pic>
        <p:nvPicPr>
          <p:cNvPr id="21" name="GAME MIỄN PHÍ TẠI: https://www.facebook.com/nkpowerskills">
            <a:hlinkClick r:id="rId7" action="ppaction://hlinksldjump"/>
          </p:cNvPr>
          <p:cNvPicPr>
            <a:picLocks noChangeAspect="1"/>
          </p:cNvPicPr>
          <p:nvPr/>
        </p:nvPicPr>
        <p:blipFill>
          <a:blip r:embed="rId8">
            <a:clrChange>
              <a:clrFrom>
                <a:srgbClr val="C3C3C3"/>
              </a:clrFrom>
              <a:clrTo>
                <a:srgbClr val="C3C3C3">
                  <a:alpha val="0"/>
                </a:srgbClr>
              </a:clrTo>
            </a:clrChange>
          </a:blip>
          <a:stretch>
            <a:fillRect/>
          </a:stretch>
        </p:blipFill>
        <p:spPr>
          <a:xfrm>
            <a:off x="6943665" y="176755"/>
            <a:ext cx="885919" cy="854956"/>
          </a:xfrm>
          <a:prstGeom prst="rect">
            <a:avLst/>
          </a:prstGeom>
        </p:spPr>
      </p:pic>
      <p:pic>
        <p:nvPicPr>
          <p:cNvPr id="22" name="GAME ĐƯỢC CHIA SẺ MIỄN PHÍ BỞI NK POWERSKILLS">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7879770" y="132453"/>
            <a:ext cx="930003" cy="930003"/>
          </a:xfrm>
          <a:prstGeom prst="rect">
            <a:avLst/>
          </a:prstGeom>
        </p:spPr>
      </p:pic>
      <p:pic>
        <p:nvPicPr>
          <p:cNvPr id="23" name="CẤM BUÔN BÁN, CẤM REUP">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8851995" y="156245"/>
            <a:ext cx="910841" cy="889700"/>
          </a:xfrm>
          <a:prstGeom prst="rect">
            <a:avLst/>
          </a:prstGeom>
        </p:spPr>
      </p:pic>
      <p:pic>
        <p:nvPicPr>
          <p:cNvPr id="24" name="GAME MIỄN PHÍ TẠI: https://www.facebook.com/nkpowerskills">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9808521" y="143277"/>
            <a:ext cx="933951" cy="911670"/>
          </a:xfrm>
          <a:prstGeom prst="rect">
            <a:avLst/>
          </a:prstGeom>
        </p:spPr>
      </p:pic>
      <p:pic>
        <p:nvPicPr>
          <p:cNvPr id="25" name="GAME ĐƯỢC CHIA SẺ MIỄN PHÍ BỞI NK POWERSKILLS">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10783982" y="135918"/>
            <a:ext cx="995951" cy="924136"/>
          </a:xfrm>
          <a:prstGeom prst="rect">
            <a:avLst/>
          </a:prstGeom>
        </p:spPr>
      </p:pic>
      <p:pic>
        <p:nvPicPr>
          <p:cNvPr id="26" name="CẤM BUÔN BÁN, CẤM REUP" descr="Káº¿t quáº£ hÃ¬nh áº£nh cho win text gif">
            <a:hlinkClick r:id="rId17" action="ppaction://hlinksldjump"/>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003888" y="597454"/>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GAME MIỄN PHÍ TẠI: https://www.facebook.com/nkpowerskills" descr="Cookie monster clip art 1 3 - WikiClipArt">
            <a:hlinkClick r:id="rId13" action="ppaction://hlinksldjump"/>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55848" y="2183389"/>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6" name="GAME ĐƯỢC CHIA SẺ MIỄN PHÍ BỞI NK POWERSKILLS" descr="Cookie monster clip art 1 3 - WikiClipArt">
            <a:hlinkClick r:id="rId15" action="ppaction://hlinksldjump"/>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70448" y="1420382"/>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7" name="CẤM BUÔN BÁN, CẤM REUP" descr="Cookie monster clip art 1 3 - WikiClipArt">
            <a:hlinkClick r:id="rId9" action="ppaction://hlinksldjump"/>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41316" y="1076473"/>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8" name="GAME MIỄN PHÍ TẠI: https://www.facebook.com/nkpowerskills" descr="Cookie monster clip art 1 3 - WikiClipArt">
            <a:hlinkClick r:id="rId11" action="ppaction://hlinksldjump"/>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3304" y="3623327"/>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descr="Cookie monster clip art 1 3 - WikiClipArt">
            <a:hlinkClick r:id="rId17" action="ppaction://hlinksldjump"/>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357948" y="2437389"/>
            <a:ext cx="687817" cy="6878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1FFEF8C-51EB-6E83-E25A-0A6010B8BE92}"/>
              </a:ext>
            </a:extLst>
          </p:cNvPr>
          <p:cNvPicPr>
            <a:picLocks noChangeAspect="1"/>
          </p:cNvPicPr>
          <p:nvPr/>
        </p:nvPicPr>
        <p:blipFill>
          <a:blip r:embed="rId20"/>
          <a:stretch>
            <a:fillRect/>
          </a:stretch>
        </p:blipFill>
        <p:spPr>
          <a:xfrm>
            <a:off x="0" y="0"/>
            <a:ext cx="960797" cy="1073142"/>
          </a:xfrm>
          <a:prstGeom prst="rect">
            <a:avLst/>
          </a:prstGeom>
        </p:spPr>
      </p:pic>
    </p:spTree>
    <p:extLst>
      <p:ext uri="{BB962C8B-B14F-4D97-AF65-F5344CB8AC3E}">
        <p14:creationId xmlns:p14="http://schemas.microsoft.com/office/powerpoint/2010/main" val="60190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898 0.00301 L 0.00898 0.00324 C 0.00625 -0.01505 0.00989 -0.00347 0.00377 -0.01435 C 0.00299 -0.01551 0.00299 -0.01713 0.00208 -0.01829 C 0.00052 -0.01991 -0.00144 -0.02083 -0.00313 -0.02222 C -0.00508 -0.02685 -0.00508 -0.02708 -0.00834 -0.03148 C -0.01381 -0.03889 -0.01055 -0.03218 -0.01355 -0.03958 C -0.01315 -0.0507 -0.01407 -0.06204 -0.01185 -0.07292 C -0.01159 -0.07454 -0.00834 -0.07454 -0.00664 -0.07546 C 0.00664 -0.08426 -0.00925 -0.0757 0.00377 -0.08218 C 0.00494 -0.08357 0.00625 -0.08472 0.00729 -0.08611 C 0.01145 -0.09283 0.01054 -0.10972 0.0108 -0.11134 C 0.01432 -0.11111 0.01796 -0.11134 0.02122 -0.11019 C 0.02291 -0.10949 0.02448 -0.10787 0.02474 -0.10602 C 0.02474 -0.1044 0.02513 -0.08843 0.02122 -0.08218 C 0.02018 -0.08079 0.01862 -0.07963 0.0177 -0.07824 C 0.01028 -0.06713 0.02226 -0.08171 0.0125 -0.07014 C 0.01289 -0.0632 0.01315 -0.05602 0.01432 -0.04884 C 0.01497 -0.04421 0.01692 -0.04514 0.01953 -0.04097 C 0.02083 -0.03843 0.02161 -0.03565 0.02291 -0.03287 C 0.02343 -0.03148 0.02421 -0.03033 0.02474 -0.02894 C 0.02708 -0.01921 0.02604 -0.02454 0.02825 -0.01296 C 0.02734 -0.00556 0.0302 0.00278 0.02291 0.00833 C 0.02148 0.00926 0.01953 0.00995 0.0177 0.01111 C 0.0164 0.01088 0.00338 0.01018 0.00208 0.00694 C -0.00039 0.00162 0.00494 0.00092 0.00898 0.00046 C 0.0095 0.00023 0.00898 0.00254 0.00898 0.00301 Z " pathEditMode="relative" rAng="0" ptsTypes="AAAAAAAAAAAAAAAAAAAAAAAAAAA">
                                      <p:cBhvr>
                                        <p:cTn id="6" dur="10000" fill="hold"/>
                                        <p:tgtEl>
                                          <p:spTgt spid="1026"/>
                                        </p:tgtEl>
                                        <p:attrNameLst>
                                          <p:attrName>ppt_x</p:attrName>
                                          <p:attrName>ppt_y</p:attrName>
                                        </p:attrNameLst>
                                      </p:cBhvr>
                                      <p:rCtr x="-169" y="-5324"/>
                                    </p:animMotion>
                                  </p:childTnLst>
                                </p:cTn>
                              </p:par>
                              <p:par>
                                <p:cTn id="7" presetID="0" presetClass="path" presetSubtype="0" repeatCount="indefinite" fill="hold" nodeType="withEffect">
                                  <p:stCondLst>
                                    <p:cond delay="0"/>
                                  </p:stCondLst>
                                  <p:childTnLst>
                                    <p:animMotion origin="layout" path="M -0.00274 0.00463 L -0.00274 0.00463 C -0.00404 -0.00996 -0.00222 -0.0007 -0.00521 -0.00926 C -0.0056 -0.01019 -0.0056 -0.01158 -0.00599 -0.0125 C -0.00677 -0.01366 -0.00769 -0.01459 -0.0086 -0.01551 C -0.00951 -0.01922 -0.00951 -0.01945 -0.01107 -0.02315 C -0.01368 -0.02894 -0.01211 -0.02362 -0.01355 -0.0294 C -0.01342 -0.03843 -0.01381 -0.04746 -0.01276 -0.05602 C -0.01263 -0.05741 -0.01107 -0.05741 -0.01029 -0.05811 C -0.00378 -0.06505 -0.01146 -0.05834 -0.00521 -0.06343 C -0.00469 -0.06459 -0.00404 -0.06574 -0.00352 -0.06667 C -0.00157 -0.07199 -0.00196 -0.08542 -0.00183 -0.08681 C -0.00013 -0.08658 0.00169 -0.08681 0.00325 -0.08588 C 0.00403 -0.08542 0.00481 -0.08403 0.00494 -0.08264 C 0.00494 -0.08125 0.00507 -0.06852 0.00325 -0.06343 C 0.00273 -0.0625 0.00195 -0.06158 0.00156 -0.06042 C -0.00209 -0.05162 0.00377 -0.0632 -0.00105 -0.05394 C -0.00079 -0.04838 -0.00065 -0.0426 -0.00013 -0.03681 C 0.00013 -0.03311 0.00117 -0.03403 0.00234 -0.03056 C 0.00299 -0.02848 0.00338 -0.02616 0.00403 -0.02408 C 0.00429 -0.02315 0.00468 -0.02223 0.00494 -0.02084 C 0.00599 -0.0132 0.00546 -0.01737 0.00664 -0.00811 C 0.00612 -0.00232 0.00755 0.00439 0.00403 0.00879 C 0.00325 0.00972 0.00234 0.01018 0.00156 0.01111 C 0.00091 0.01088 -0.00547 0.01041 -0.00599 0.00787 C -0.00717 0.00347 -0.00469 0.00301 -0.00274 0.00254 C -0.00248 0.00231 -0.00274 0.00416 -0.00274 0.00463 Z " pathEditMode="relative" rAng="0" ptsTypes="AAAAAAAAAAAAAAAAAAAAAAAAAAA">
                                      <p:cBhvr>
                                        <p:cTn id="8" dur="10000" fill="hold"/>
                                        <p:tgtEl>
                                          <p:spTgt spid="6"/>
                                        </p:tgtEl>
                                        <p:attrNameLst>
                                          <p:attrName>ppt_x</p:attrName>
                                          <p:attrName>ppt_y</p:attrName>
                                        </p:attrNameLst>
                                      </p:cBhvr>
                                      <p:rCtr x="-78" y="-4259"/>
                                    </p:animMotion>
                                  </p:childTnLst>
                                </p:cTn>
                              </p:par>
                              <p:par>
                                <p:cTn id="9" presetID="0" presetClass="path" presetSubtype="0" repeatCount="indefinite" fill="hold" nodeType="withEffect">
                                  <p:stCondLst>
                                    <p:cond delay="0"/>
                                  </p:stCondLst>
                                  <p:childTnLst>
                                    <p:animMotion origin="layout" path="M 0.01054 0.0044 L 0.01054 0.00463 C 0.00755 -0.01064 0.01145 -0.00092 0.00494 -0.00995 C 0.00403 -0.01111 0.00403 -0.01226 0.00312 -0.01319 C 0.00143 -0.01458 -0.00066 -0.0155 -0.00248 -0.01666 C -0.00456 -0.02037 -0.00456 -0.0206 -0.00808 -0.0243 C -0.01381 -0.03032 -0.01042 -0.02476 -0.01355 -0.03078 C -0.01316 -0.04004 -0.01407 -0.04953 -0.01172 -0.05833 C -0.01146 -0.05972 -0.00808 -0.05972 -0.00612 -0.06064 C 0.00794 -0.06782 -0.00899 -0.06088 0.00494 -0.0662 C 0.00612 -0.06736 0.00755 -0.06828 0.00872 -0.06944 C 0.01302 -0.075 0.0121 -0.08888 0.01237 -0.09027 C 0.01614 -0.09004 0.02005 -0.09027 0.02356 -0.08935 C 0.02539 -0.08865 0.02695 -0.08726 0.02721 -0.08588 C 0.02721 -0.08449 0.02773 -0.07129 0.02356 -0.0662 C 0.02239 -0.06504 0.0207 -0.06412 0.01979 -0.06273 C 0.01184 -0.0537 0.0246 -0.06574 0.01419 -0.05625 C 0.01471 -0.05046 0.01497 -0.04444 0.01614 -0.03865 C 0.01679 -0.03472 0.01888 -0.03564 0.02161 -0.03194 C 0.02304 -0.02986 0.02395 -0.02754 0.02539 -0.02546 C 0.02578 -0.0243 0.02669 -0.02338 0.02721 -0.02199 C 0.02981 -0.01412 0.02864 -0.01851 0.03099 -0.00879 C 0.02994 -0.00277 0.03307 0.00417 0.02539 0.0088 C 0.02369 0.00973 0.02161 0.01019 0.01979 0.01112 C 0.01835 0.01088 0.00442 0.01042 0.00312 0.00764 C 0.00052 0.00325 0.00612 0.00278 0.01054 0.00209 C 0.01093 0.00209 0.01054 0.00394 0.01054 0.0044 Z " pathEditMode="relative" rAng="0" ptsTypes="AAAAAAAAAAAAAAAAAAAAAAAAAAA">
                                      <p:cBhvr>
                                        <p:cTn id="10" dur="10000" fill="hold"/>
                                        <p:tgtEl>
                                          <p:spTgt spid="7"/>
                                        </p:tgtEl>
                                        <p:attrNameLst>
                                          <p:attrName>ppt_x</p:attrName>
                                          <p:attrName>ppt_y</p:attrName>
                                        </p:attrNameLst>
                                      </p:cBhvr>
                                      <p:rCtr x="-182" y="-4398"/>
                                    </p:animMotion>
                                  </p:childTnLst>
                                </p:cTn>
                              </p:par>
                              <p:par>
                                <p:cTn id="11" presetID="0" presetClass="path" presetSubtype="0" repeatCount="indefinite" fill="hold" nodeType="withEffect">
                                  <p:stCondLst>
                                    <p:cond delay="0"/>
                                  </p:stCondLst>
                                  <p:childTnLst>
                                    <p:animMotion origin="layout" path="M -0.00078 0.00232 L -0.00078 0.00255 C -0.00234 -0.01759 -0.00026 -0.00486 -0.00378 -0.01666 C -0.00417 -0.01805 -0.00417 -0.01967 -0.00469 -0.02106 C -0.0056 -0.02291 -0.00664 -0.02384 -0.00768 -0.02546 C -0.00885 -0.03032 -0.00885 -0.03055 -0.01068 -0.03565 C -0.01367 -0.04352 -0.01185 -0.03634 -0.01354 -0.04421 C -0.01341 -0.05648 -0.0138 -0.06875 -0.01263 -0.08055 C -0.0125 -0.08241 -0.01068 -0.08241 -0.00963 -0.08356 C -0.00208 -0.09305 -0.0112 -0.08379 -0.00378 -0.09074 C -0.00312 -0.09236 -0.00234 -0.09375 -0.00169 -0.09514 C 0.00065 -0.10254 0.00013 -0.12083 0.00026 -0.12268 C 0.00221 -0.12245 0.0043 -0.12268 0.00612 -0.12129 C 0.00716 -0.1206 0.00794 -0.11875 0.00807 -0.1169 C 0.00807 -0.11504 0.00833 -0.09768 0.00612 -0.09074 C 0.00547 -0.08935 0.00469 -0.08819 0.00417 -0.08634 C -4.16667E-7 -0.07453 0.00677 -0.09028 0.00117 -0.07778 C 0.00143 -0.07014 0.00156 -0.06227 0.00221 -0.0544 C 0.0026 -0.0493 0.00365 -0.05046 0.00521 -0.04583 C 0.00586 -0.04305 0.00638 -0.03981 0.00716 -0.03703 C 0.00742 -0.03565 0.00781 -0.03426 0.00807 -0.03264 C 0.00951 -0.02199 0.00885 -0.02801 0.01016 -0.01528 C 0.00964 -0.00717 0.0112 0.00185 0.00716 0.0081 C 0.00625 0.00926 0.00521 0.00996 0.00417 0.01111 C 0.00339 0.01088 -0.00404 0.01019 -0.00469 0.00672 C -0.00612 0.00093 -0.00312 -2.22222E-6 -0.00078 -0.00069 C -0.00052 -0.00092 -0.00078 0.00162 -0.00078 0.00232 Z " pathEditMode="relative" rAng="0" ptsTypes="AAAAAAAAAAAAAAAAAAAAAAAAAAA">
                                      <p:cBhvr>
                                        <p:cTn id="12" dur="10000" fill="hold"/>
                                        <p:tgtEl>
                                          <p:spTgt spid="8"/>
                                        </p:tgtEl>
                                        <p:attrNameLst>
                                          <p:attrName>ppt_x</p:attrName>
                                          <p:attrName>ppt_y</p:attrName>
                                        </p:attrNameLst>
                                      </p:cBhvr>
                                      <p:rCtr x="-91" y="-5810"/>
                                    </p:animMotion>
                                  </p:childTnLst>
                                </p:cTn>
                              </p:par>
                              <p:par>
                                <p:cTn id="13" presetID="0" presetClass="path" presetSubtype="0" repeatCount="indefinite" fill="hold" nodeType="withEffect">
                                  <p:stCondLst>
                                    <p:cond delay="0"/>
                                  </p:stCondLst>
                                  <p:childTnLst>
                                    <p:animMotion origin="layout" path="M 0 0 L 0 0 C -0.00169 -0.02523 0.00052 -0.00903 -0.00312 -0.02408 C -0.00364 -0.02593 -0.00364 -0.02801 -0.00416 -0.02963 C -0.00508 -0.03195 -0.00625 -0.03334 -0.00729 -0.03519 C -0.00846 -0.04144 -0.00846 -0.0419 -0.01041 -0.04815 C -0.01367 -0.05834 -0.01172 -0.04908 -0.01354 -0.05926 C -0.01328 -0.07477 -0.0138 -0.09051 -0.0125 -0.10556 C -0.01237 -0.10787 -0.01041 -0.10787 -0.00937 -0.10926 C -0.00143 -0.1213 -0.01094 -0.10949 -0.00312 -0.11852 C -0.00247 -0.12037 -0.00169 -0.12223 -0.00104 -0.12408 C 0.00143 -0.13334 0.00091 -0.15672 0.00104 -0.15926 C 0.00313 -0.1588 0.00534 -0.15926 0.00729 -0.15741 C 0.00834 -0.15648 0.00925 -0.15417 0.00938 -0.15185 C 0.00938 -0.14931 0.00964 -0.12732 0.00729 -0.11852 C 0.00664 -0.11667 0.00573 -0.11505 0.00521 -0.11297 C 0.00078 -0.09769 0.00794 -0.11783 0.00209 -0.10185 C 0.00235 -0.09213 0.00248 -0.08218 0.00313 -0.07223 C 0.00352 -0.06574 0.00469 -0.06713 0.00625 -0.06111 C 0.00703 -0.05764 0.00755 -0.05371 0.00834 -0.05 C 0.0086 -0.04815 0.00912 -0.04653 0.00938 -0.04445 C 0.01081 -0.03102 0.01016 -0.03843 0.01146 -0.02223 C 0.01094 -0.01204 0.01263 -0.00047 0.00834 0.0074 C 0.00742 0.00879 0.00625 0.00972 0.00521 0.01111 C 0.00443 0.01088 -0.00338 0.00995 -0.00416 0.00555 C -0.0056 -0.00185 -0.00247 -0.00278 0 -0.00371 C 0.00026 -0.00394 0 -0.0007 0 0 Z " pathEditMode="relative" ptsTypes="AAAAAAAAAAAAAAAAAAAAAAAAAAA">
                                      <p:cBhvr>
                                        <p:cTn id="14" dur="10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with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0" presetClass="path" presetSubtype="0" accel="50000" decel="50000" fill="hold" nodeType="withEffect">
                                  <p:stCondLst>
                                    <p:cond delay="0"/>
                                  </p:stCondLst>
                                  <p:childTnLst>
                                    <p:animMotion origin="layout" path="M -1.66667E-6 2.22222E-6 L -1.66667E-6 0.00023 L 0.00938 -0.00371 C 0.01068 -0.0044 0.01211 -0.00463 0.01354 -0.00556 C 0.01459 -0.00648 0.0155 -0.00834 0.01667 -0.00926 C 0.01797 -0.01065 0.01953 -0.01158 0.02084 -0.01297 C 0.02201 -0.01459 0.02266 -0.01713 0.02396 -0.01852 C 0.02917 -0.02547 0.02709 -0.01852 0.03125 -0.02778 C 0.03268 -0.03148 0.0336 -0.03588 0.03542 -0.03889 C 0.03737 -0.04259 0.03945 -0.04537 0.04063 -0.05 C 0.04141 -0.05371 0.04193 -0.05741 0.04271 -0.06111 L 0.04375 -0.06667 C 0.04245 -0.09653 0.04414 -0.08449 0.04063 -0.10371 L 0.03959 -0.10926 L 0.03854 -0.11482 C 0.03919 -0.13472 0.03959 -0.1544 0.04063 -0.17408 C 0.04076 -0.17685 0.0431 -0.18565 0.04375 -0.18704 C 0.04453 -0.18935 0.04597 -0.19051 0.04688 -0.19259 C 0.04805 -0.1956 0.04883 -0.19884 0.05 -0.20185 C 0.05065 -0.20394 0.05104 -0.20602 0.05209 -0.20741 C 0.05287 -0.2088 0.05417 -0.20834 0.05521 -0.20926 C 0.05729 -0.21158 0.05912 -0.21482 0.06146 -0.21667 C 0.07604 -0.22986 0.0599 -0.21505 0.07292 -0.22778 C 0.07422 -0.22917 0.07578 -0.23009 0.07709 -0.23148 C 0.08438 -0.24097 0.07539 -0.23357 0.08438 -0.24259 C 0.08529 -0.24375 0.08646 -0.24375 0.0875 -0.24445 C 0.08854 -0.2456 0.08945 -0.24722 0.09063 -0.24815 C 0.09193 -0.24954 0.09336 -0.2507 0.09479 -0.25185 C 0.09505 -0.25371 0.09518 -0.25579 0.09584 -0.25741 C 0.09662 -0.25972 0.09792 -0.26111 0.09896 -0.26297 C 0.09974 -0.26482 0.10013 -0.2669 0.10104 -0.26852 C 0.10195 -0.2706 0.10326 -0.27222 0.10417 -0.27408 L 0.11042 -0.29074 C 0.11107 -0.29259 0.11198 -0.29422 0.1125 -0.2963 C 0.11276 -0.29815 0.11289 -0.30023 0.11354 -0.30185 C 0.11472 -0.30579 0.11771 -0.31297 0.11771 -0.31273 C 0.11797 -0.31551 0.1181 -0.31829 0.11875 -0.32037 C 0.11979 -0.32454 0.12149 -0.32778 0.12292 -0.33148 C 0.12357 -0.3331 0.125 -0.33472 0.125 -0.33704 L 0.125 -0.34259 " pathEditMode="relative" rAng="0" ptsTypes="AAAAAAAAAAAAAAAAAAAAAAAAAAAAAAAAAAAAAAAA">
                                      <p:cBhvr>
                                        <p:cTn id="22" dur="2000" fill="hold"/>
                                        <p:tgtEl>
                                          <p:spTgt spid="10"/>
                                        </p:tgtEl>
                                        <p:attrNameLst>
                                          <p:attrName>ppt_x</p:attrName>
                                          <p:attrName>ppt_y</p:attrName>
                                        </p:attrNameLst>
                                      </p:cBhvr>
                                      <p:rCtr x="6250" y="-17130"/>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2500"/>
                            </p:stCondLst>
                            <p:childTnLst>
                              <p:par>
                                <p:cTn id="28" presetID="6" presetClass="emph" presetSubtype="0" fill="hold" nodeType="afterEffect">
                                  <p:stCondLst>
                                    <p:cond delay="0"/>
                                  </p:stCondLst>
                                  <p:childTnLst>
                                    <p:animScale>
                                      <p:cBhvr>
                                        <p:cTn id="29" dur="2000" fill="hold"/>
                                        <p:tgtEl>
                                          <p:spTgt spid="10"/>
                                        </p:tgtEl>
                                      </p:cBhvr>
                                      <p:by x="120000" y="120000"/>
                                    </p:animScale>
                                  </p:childTnLst>
                                  <p:subTnLst>
                                    <p:audio>
                                      <p:cMediaNode>
                                        <p:cTn display="0" masterRel="sameClick">
                                          <p:stCondLst>
                                            <p:cond evt="begin" delay="0">
                                              <p:tn val="2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0" presetClass="path" presetSubtype="0" accel="50000" decel="50000" fill="hold" nodeType="withEffect">
                                  <p:stCondLst>
                                    <p:cond delay="0"/>
                                  </p:stCondLst>
                                  <p:childTnLst>
                                    <p:animMotion origin="layout" path="M 0.125 -0.34259 L 0.125 -0.34236 C 0.12709 -0.33866 0.12969 -0.33449 0.1319 -0.33009 C 0.13268 -0.32778 0.1336 -0.32523 0.13451 -0.32269 C 0.14102 -0.30972 0.1349 -0.32616 0.1418 -0.30996 C 0.14492 -0.30255 0.14701 -0.29329 0.15052 -0.28611 C 0.15482 -0.27778 0.15182 -0.28426 0.15534 -0.27523 C 0.16003 -0.26088 0.15573 -0.27639 0.16055 -0.25509 C 0.16224 -0.24769 0.16576 -0.23334 0.16576 -0.2331 C 0.16875 -0.20324 0.16445 -0.24051 0.16836 -0.21875 C 0.16914 -0.21435 0.17005 -0.20047 0.17044 -0.19676 C 0.17044 -0.19375 0.17136 -0.19074 0.17227 -0.18773 C 0.17175 -0.16806 0.17175 -0.14884 0.17136 -0.12917 C 0.17097 -0.12315 0.16966 -0.1169 0.16966 -0.11088 L 0.16836 -0.09815 C 0.16875 -0.08241 0.16875 -0.06667 0.16966 -0.0507 C 0.16966 -0.0463 0.17175 -0.03588 0.17227 -0.03264 C 0.17305 -0.0213 0.17227 -0.02616 0.17487 -0.01783 C 0.17487 -0.01505 0.17526 -0.01158 0.17565 -0.00857 C 0.17617 -0.00602 0.17695 -0.00394 0.17748 -0.00139 C 0.17787 0.00023 0.17787 0.00231 0.17826 0.00416 C 0.17878 0.00903 0.17878 0.01389 0.17917 0.01852 C 0.17956 0.02245 0.17917 0.02824 0.18086 0.02963 L 0.18399 0.03171 " pathEditMode="relative" rAng="0" ptsTypes="AAAAAAAAAAAAAAAAAAAAAAAA">
                                      <p:cBhvr>
                                        <p:cTn id="37" dur="2000" fill="hold"/>
                                        <p:tgtEl>
                                          <p:spTgt spid="10"/>
                                        </p:tgtEl>
                                        <p:attrNameLst>
                                          <p:attrName>ppt_x</p:attrName>
                                          <p:attrName>ppt_y</p:attrName>
                                        </p:attrNameLst>
                                      </p:cBhvr>
                                      <p:rCtr x="2943" y="18704"/>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par>
                          <p:cTn id="42" fill="hold">
                            <p:stCondLst>
                              <p:cond delay="2500"/>
                            </p:stCondLst>
                            <p:childTnLst>
                              <p:par>
                                <p:cTn id="43" presetID="6" presetClass="emph" presetSubtype="0" fill="hold" nodeType="afterEffect">
                                  <p:stCondLst>
                                    <p:cond delay="0"/>
                                  </p:stCondLst>
                                  <p:childTnLst>
                                    <p:animScale>
                                      <p:cBhvr>
                                        <p:cTn id="44" dur="2000" fill="hold"/>
                                        <p:tgtEl>
                                          <p:spTgt spid="10"/>
                                        </p:tgtEl>
                                      </p:cBhvr>
                                      <p:by x="120000" y="120000"/>
                                    </p:animScale>
                                  </p:childTnLst>
                                  <p:subTnLst>
                                    <p:audio>
                                      <p:cMediaNode>
                                        <p:cTn display="0" masterRel="sameClick">
                                          <p:stCondLst>
                                            <p:cond evt="begin" delay="0">
                                              <p:tn val="4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19219 0.04676 L 0.19219 0.04745 C 0.2112 0.0412 0.19232 0.04745 0.203 0.04213 C 0.20625 0.04074 0.21315 0.03773 0.21315 0.03796 C 0.21419 0.03634 0.21537 0.03449 0.21641 0.03333 C 0.21719 0.03241 0.21823 0.03194 0.21901 0.03125 C 0.2211 0.02824 0.22357 0.02361 0.22591 0.02014 C 0.2263 0.0169 0.22682 0.01366 0.22761 0.01134 C 0.22813 0.00856 0.2293 0.00717 0.23008 0.0044 C 0.23125 -0.00139 0.2319 -0.00787 0.23334 -0.01343 L 0.23685 -0.02662 C 0.2375 -0.02871 0.23763 -0.03148 0.23841 -0.0331 C 0.24024 -0.03773 0.24167 -0.04306 0.24349 -0.04653 C 0.24766 -0.05509 0.2457 -0.05139 0.24948 -0.05764 C 0.25248 -0.07014 0.24948 -0.05949 0.25456 -0.0713 C 0.25573 -0.07408 0.25651 -0.07755 0.25794 -0.08009 C 0.25886 -0.08218 0.26029 -0.08264 0.26133 -0.08449 C 0.26341 -0.08912 0.26524 -0.09468 0.26719 -0.10023 L 0.26979 -0.10672 C 0.27057 -0.10903 0.27162 -0.11088 0.27227 -0.11343 C 0.28047 -0.14607 0.27214 -0.11181 0.27735 -0.13565 C 0.27774 -0.1382 0.27865 -0.14005 0.27917 -0.14213 C 0.28386 -0.16736 0.27448 -0.12547 0.28151 -0.15764 C 0.2819 -0.16019 0.28281 -0.16227 0.28334 -0.16459 C 0.28477 -0.17269 0.28294 -0.17199 0.28659 -0.17778 C 0.28737 -0.17917 0.28841 -0.17917 0.28919 -0.18009 C 0.28998 -0.18148 0.29089 -0.1838 0.29167 -0.18449 C 0.29284 -0.18588 0.29401 -0.18588 0.29518 -0.18658 C 0.30365 -0.19375 0.29662 -0.19005 0.30703 -0.19306 C 0.31354 -0.19097 0.31094 -0.19121 0.31563 -0.19121 " pathEditMode="relative" rAng="0" ptsTypes="AAAAAAAAAAAAAAAAAAAAAAAAAAAAAA">
                                      <p:cBhvr>
                                        <p:cTn id="52" dur="2000" fill="hold"/>
                                        <p:tgtEl>
                                          <p:spTgt spid="10"/>
                                        </p:tgtEl>
                                        <p:attrNameLst>
                                          <p:attrName>ppt_x</p:attrName>
                                          <p:attrName>ppt_y</p:attrName>
                                        </p:attrNameLst>
                                      </p:cBhvr>
                                      <p:rCtr x="6172" y="-11968"/>
                                    </p:animMotion>
                                  </p:childTnLst>
                                </p:cTn>
                              </p:par>
                            </p:childTnLst>
                          </p:cTn>
                        </p:par>
                        <p:par>
                          <p:cTn id="53" fill="hold">
                            <p:stCondLst>
                              <p:cond delay="2000"/>
                            </p:stCondLst>
                            <p:childTnLst>
                              <p:par>
                                <p:cTn id="54" presetID="10" presetClass="exit" presetSubtype="0" fill="hold" nodeType="afterEffect">
                                  <p:stCondLst>
                                    <p:cond delay="0"/>
                                  </p:stCondLst>
                                  <p:childTnLst>
                                    <p:animEffect transition="out" filter="fade">
                                      <p:cBhvr>
                                        <p:cTn id="55" dur="500"/>
                                        <p:tgtEl>
                                          <p:spTgt spid="1026"/>
                                        </p:tgtEl>
                                      </p:cBhvr>
                                    </p:animEffect>
                                    <p:set>
                                      <p:cBhvr>
                                        <p:cTn id="56" dur="1" fill="hold">
                                          <p:stCondLst>
                                            <p:cond delay="499"/>
                                          </p:stCondLst>
                                        </p:cTn>
                                        <p:tgtEl>
                                          <p:spTgt spid="1026"/>
                                        </p:tgtEl>
                                        <p:attrNameLst>
                                          <p:attrName>style.visibility</p:attrName>
                                        </p:attrNameLst>
                                      </p:cBhvr>
                                      <p:to>
                                        <p:strVal val="hidden"/>
                                      </p:to>
                                    </p:set>
                                  </p:childTnLst>
                                </p:cTn>
                              </p:par>
                            </p:childTnLst>
                          </p:cTn>
                        </p:par>
                        <p:par>
                          <p:cTn id="57" fill="hold">
                            <p:stCondLst>
                              <p:cond delay="2500"/>
                            </p:stCondLst>
                            <p:childTnLst>
                              <p:par>
                                <p:cTn id="58" presetID="6" presetClass="emph" presetSubtype="0" fill="hold" nodeType="afterEffect">
                                  <p:stCondLst>
                                    <p:cond delay="0"/>
                                  </p:stCondLst>
                                  <p:childTnLst>
                                    <p:animScale>
                                      <p:cBhvr>
                                        <p:cTn id="59" dur="2000" fill="hold"/>
                                        <p:tgtEl>
                                          <p:spTgt spid="10"/>
                                        </p:tgtEl>
                                      </p:cBhvr>
                                      <p:by x="120000" y="120000"/>
                                    </p:animScale>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0" presetClass="path" presetSubtype="0" accel="50000" decel="50000" fill="hold" nodeType="withEffect">
                                  <p:stCondLst>
                                    <p:cond delay="0"/>
                                  </p:stCondLst>
                                  <p:childTnLst>
                                    <p:animMotion origin="layout" path="M 0.33672 -0.1625 L 0.33672 -0.16204 C 0.34284 -0.16482 0.34909 -0.16644 0.35521 -0.16875 C 0.36159 -0.17153 0.35573 -0.17292 0.36315 -0.17847 C 0.36576 -0.18079 0.36849 -0.18033 0.3711 -0.18148 C 0.37526 -0.18357 0.3793 -0.18588 0.38347 -0.18797 C 0.38802 -0.19468 0.3974 -0.20857 0.40209 -0.2132 C 0.41237 -0.22477 0.40807 -0.21875 0.41524 -0.22917 C 0.41615 -0.23241 0.41667 -0.23866 0.41797 -0.23866 C 0.41966 -0.23866 0.4211 -0.23357 0.4224 -0.22917 C 0.42292 -0.22732 0.42279 -0.22292 0.42331 -0.21968 C 0.42383 -0.21528 0.42695 -0.2007 0.42774 -0.19746 C 0.4293 -0.1669 0.42722 -0.19375 0.43034 -0.17199 C 0.4306 -0.16922 0.4306 -0.16528 0.43125 -0.1625 C 0.4319 -0.15972 0.43294 -0.15857 0.43386 -0.15625 C 0.43438 -0.15209 0.43477 -0.14746 0.43568 -0.14352 C 0.43685 -0.13797 0.43906 -0.13634 0.44089 -0.1338 C 0.44362 -0.13519 0.44662 -0.13241 0.44883 -0.13704 C 0.45052 -0.14097 0.45052 -0.15023 0.45156 -0.15625 C 0.45195 -0.15972 0.45274 -0.1625 0.45326 -0.16574 C 0.45365 -0.16875 0.45365 -0.17246 0.45417 -0.17523 C 0.45482 -0.17917 0.45599 -0.18148 0.45677 -0.18472 C 0.45794 -0.19699 0.4582 -0.20255 0.4612 -0.2132 C 0.46211 -0.21644 0.46263 -0.2213 0.46393 -0.22292 C 0.4655 -0.2257 0.46745 -0.22523 0.46914 -0.22593 C 0.47057 -0.22847 0.47214 -0.23125 0.47357 -0.23241 C 0.47526 -0.23426 0.47722 -0.2331 0.47891 -0.23565 C 0.48008 -0.2375 0.48047 -0.24259 0.48151 -0.24514 C 0.48776 -0.26134 0.48242 -0.24422 0.48776 -0.25463 C 0.48959 -0.25857 0.49154 -0.26204 0.4931 -0.26736 C 0.49388 -0.27037 0.49466 -0.27477 0.4957 -0.27685 C 0.49675 -0.27917 0.49805 -0.27871 0.49922 -0.28009 C 0.50104 -0.28195 0.50274 -0.28403 0.50456 -0.28634 C 0.50547 -0.28797 0.50625 -0.29121 0.50716 -0.29259 C 0.50847 -0.29537 0.51003 -0.29699 0.51159 -0.29908 C 0.51237 -0.30023 0.51341 -0.30093 0.51432 -0.30232 C 0.51654 -0.30648 0.51706 -0.30926 0.51875 -0.31482 " pathEditMode="relative" rAng="0" ptsTypes="AAAAAAAAAAAAAAAAAAAAAAAAAAAAAAAAAAAAA">
                                      <p:cBhvr>
                                        <p:cTn id="67" dur="2000" fill="hold"/>
                                        <p:tgtEl>
                                          <p:spTgt spid="10"/>
                                        </p:tgtEl>
                                        <p:attrNameLst>
                                          <p:attrName>ppt_x</p:attrName>
                                          <p:attrName>ppt_y</p:attrName>
                                        </p:attrNameLst>
                                      </p:cBhvr>
                                      <p:rCtr x="9102" y="-6181"/>
                                    </p:animMotion>
                                  </p:childTnLst>
                                </p:cTn>
                              </p:par>
                            </p:childTnLst>
                          </p:cTn>
                        </p:par>
                        <p:par>
                          <p:cTn id="68" fill="hold">
                            <p:stCondLst>
                              <p:cond delay="2000"/>
                            </p:stCondLst>
                            <p:childTnLst>
                              <p:par>
                                <p:cTn id="69" presetID="10" presetClass="exit" presetSubtype="0" fill="hold" nodeType="after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childTnLst>
                          </p:cTn>
                        </p:par>
                        <p:par>
                          <p:cTn id="72" fill="hold">
                            <p:stCondLst>
                              <p:cond delay="2500"/>
                            </p:stCondLst>
                            <p:childTnLst>
                              <p:par>
                                <p:cTn id="73" presetID="6" presetClass="emph" presetSubtype="0" fill="hold" nodeType="afterEffect">
                                  <p:stCondLst>
                                    <p:cond delay="0"/>
                                  </p:stCondLst>
                                  <p:childTnLst>
                                    <p:animScale>
                                      <p:cBhvr>
                                        <p:cTn id="74" dur="2000" fill="hold"/>
                                        <p:tgtEl>
                                          <p:spTgt spid="10"/>
                                        </p:tgtEl>
                                      </p:cBhvr>
                                      <p:by x="120000" y="120000"/>
                                    </p:animScale>
                                  </p:childTnLst>
                                  <p:subTnLst>
                                    <p:audio>
                                      <p:cMediaNode>
                                        <p:cTn display="0" masterRel="sameClick">
                                          <p:stCondLst>
                                            <p:cond evt="begin" delay="0">
                                              <p:tn val="7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4"/>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0" presetClass="path" presetSubtype="0" accel="50000" decel="50000" fill="hold" nodeType="withEffect">
                                  <p:stCondLst>
                                    <p:cond delay="0"/>
                                  </p:stCondLst>
                                  <p:childTnLst>
                                    <p:animMotion origin="layout" path="M 0.53125 -0.27222 L 0.53125 -0.27222 L 0.55456 -0.27176 C 0.5582 -0.27176 0.56263 -0.27107 0.56654 -0.27037 C 0.56732 -0.27014 0.5681 -0.26991 0.56888 -0.26968 C 0.56979 -0.26922 0.57057 -0.26875 0.57136 -0.26829 C 0.57214 -0.26597 0.57318 -0.26389 0.57383 -0.26158 C 0.57448 -0.25695 0.57461 -0.25602 0.57617 -0.25093 C 0.57643 -0.25 0.57669 -0.24954 0.57695 -0.24861 C 0.57709 -0.24792 0.578 -0.24468 0.57852 -0.24375 C 0.57943 -0.24213 0.58073 -0.24097 0.58177 -0.23935 C 0.58294 -0.23773 0.58399 -0.23611 0.58581 -0.23519 C 0.58659 -0.23472 0.58737 -0.23472 0.58828 -0.23449 C 0.58906 -0.2338 0.58972 -0.2331 0.59063 -0.2331 C 0.59167 -0.23241 0.59284 -0.23241 0.59388 -0.23218 C 0.5974 -0.23148 0.59922 -0.23148 0.60274 -0.23079 C 0.60352 -0.23056 0.60443 -0.23033 0.60508 -0.23009 C 0.6069 -0.22917 0.60873 -0.22778 0.61003 -0.22639 C 0.61055 -0.2257 0.61107 -0.225 0.61159 -0.22431 C 0.61172 -0.22338 0.61185 -0.22222 0.61237 -0.22153 C 0.61302 -0.21898 0.61459 -0.21412 0.61732 -0.21273 C 0.61797 -0.21227 0.61875 -0.21181 0.61953 -0.21134 C 0.62084 -0.21088 0.62396 -0.21019 0.62526 -0.20996 C 0.62682 -0.20949 0.62839 -0.2088 0.63008 -0.20857 L 0.63724 -0.20625 C 0.63815 -0.20602 0.6388 -0.20602 0.63972 -0.20556 C 0.64063 -0.20509 0.64115 -0.2044 0.64219 -0.20417 C 0.64584 -0.20255 0.64557 -0.20255 0.64792 -0.20255 " pathEditMode="relative" rAng="0" ptsTypes="AAAAAAAAAAAAAAAAAAAAAAAAAAAA">
                                      <p:cBhvr>
                                        <p:cTn id="82" dur="2000" fill="hold"/>
                                        <p:tgtEl>
                                          <p:spTgt spid="10"/>
                                        </p:tgtEl>
                                        <p:attrNameLst>
                                          <p:attrName>ppt_x</p:attrName>
                                          <p:attrName>ppt_y</p:attrName>
                                        </p:attrNameLst>
                                      </p:cBhvr>
                                      <p:rCtr x="5833" y="3472"/>
                                    </p:animMotion>
                                  </p:childTnLst>
                                </p:cTn>
                              </p:par>
                            </p:childTnLst>
                          </p:cTn>
                        </p:par>
                        <p:par>
                          <p:cTn id="83" fill="hold">
                            <p:stCondLst>
                              <p:cond delay="2000"/>
                            </p:stCondLst>
                            <p:childTnLst>
                              <p:par>
                                <p:cTn id="84" presetID="10" presetClass="exit" presetSubtype="0" fill="hold" nodeType="afterEffect">
                                  <p:stCondLst>
                                    <p:cond delay="0"/>
                                  </p:stCondLst>
                                  <p:childTnLst>
                                    <p:animEffect transition="out" filter="fade">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childTnLst>
                          </p:cTn>
                        </p:par>
                        <p:par>
                          <p:cTn id="87" fill="hold">
                            <p:stCondLst>
                              <p:cond delay="2500"/>
                            </p:stCondLst>
                            <p:childTnLst>
                              <p:par>
                                <p:cTn id="88" presetID="6" presetClass="emph" presetSubtype="0" fill="hold" nodeType="afterEffect">
                                  <p:stCondLst>
                                    <p:cond delay="0"/>
                                  </p:stCondLst>
                                  <p:childTnLst>
                                    <p:animScale>
                                      <p:cBhvr>
                                        <p:cTn id="89" dur="2000" fill="hold"/>
                                        <p:tgtEl>
                                          <p:spTgt spid="10"/>
                                        </p:tgtEl>
                                      </p:cBhvr>
                                      <p:by x="120000" y="120000"/>
                                    </p:animScale>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childTnLst>
                          </p:cTn>
                        </p:par>
                        <p:par>
                          <p:cTn id="90" fill="hold">
                            <p:stCondLst>
                              <p:cond delay="4500"/>
                            </p:stCondLst>
                            <p:childTnLst>
                              <p:par>
                                <p:cTn id="91" presetID="10" presetClass="entr" presetSubtype="0" fill="hold"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subTnLst>
                                    <p:audio>
                                      <p:cMediaNode>
                                        <p:cTn display="0" masterRel="sameClick">
                                          <p:stCondLst>
                                            <p:cond evt="begin" delay="0">
                                              <p:tn val="9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674049" y="183363"/>
            <a:ext cx="10924918" cy="371659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Câu 1: </a:t>
            </a:r>
            <a:r>
              <a:rPr kumimoji="0" lang="vi-VN" sz="2800" b="0" i="1"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Hành lang xanh </a:t>
            </a: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được tạo thành từ những loại cây gì?</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12" name="Rectangle 11"/>
          <p:cNvSpPr/>
          <p:nvPr/>
        </p:nvSpPr>
        <p:spPr>
          <a:xfrm>
            <a:off x="6657975" y="5191007"/>
            <a:ext cx="4697427" cy="60267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D.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Tất</a:t>
            </a:r>
            <a:r>
              <a:rPr kumimoji="0" lang="en-US" sz="2800" b="0" i="0" u="none" strike="noStrike" kern="0" cap="none" spc="0" normalizeH="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noProof="0" dirty="0" err="1">
                <a:ln>
                  <a:noFill/>
                </a:ln>
                <a:solidFill>
                  <a:prstClr val="white"/>
                </a:solidFill>
                <a:effectLst/>
                <a:uLnTx/>
                <a:uFillTx/>
                <a:latin typeface="UTM Avo" panose="02040603050506020204" pitchFamily="18"/>
                <a:ea typeface="+mn-ea"/>
                <a:cs typeface="+mn-cs"/>
                <a:sym typeface="Arial"/>
              </a:rPr>
              <a:t>cả</a:t>
            </a:r>
            <a:r>
              <a:rPr kumimoji="0" lang="en-US" sz="2800" b="0" i="0" u="none" strike="noStrike" kern="0" cap="none" spc="0" normalizeH="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noProof="0" dirty="0" err="1">
                <a:ln>
                  <a:noFill/>
                </a:ln>
                <a:solidFill>
                  <a:prstClr val="white"/>
                </a:solidFill>
                <a:effectLst/>
                <a:uLnTx/>
                <a:uFillTx/>
                <a:latin typeface="UTM Avo" panose="02040603050506020204" pitchFamily="18"/>
                <a:ea typeface="+mn-ea"/>
                <a:cs typeface="+mn-cs"/>
                <a:sym typeface="Arial"/>
              </a:rPr>
              <a:t>đều</a:t>
            </a:r>
            <a:r>
              <a:rPr kumimoji="0" lang="en-US" sz="2800" b="0" i="0" u="none" strike="noStrike" kern="0" cap="none" spc="0" normalizeH="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noProof="0" dirty="0" err="1">
                <a:ln>
                  <a:noFill/>
                </a:ln>
                <a:solidFill>
                  <a:prstClr val="white"/>
                </a:solidFill>
                <a:effectLst/>
                <a:uLnTx/>
                <a:uFillTx/>
                <a:latin typeface="UTM Avo" panose="02040603050506020204" pitchFamily="18"/>
                <a:ea typeface="+mn-ea"/>
                <a:cs typeface="+mn-cs"/>
                <a:sym typeface="Arial"/>
              </a:rPr>
              <a:t>đúng</a:t>
            </a:r>
            <a:r>
              <a:rPr kumimoji="0" lang="en-US" sz="2800" b="0" i="0" u="none" strike="noStrike" kern="0" cap="none" spc="0" normalizeH="0" noProof="0" dirty="0">
                <a:ln>
                  <a:noFill/>
                </a:ln>
                <a:solidFill>
                  <a:prstClr val="white"/>
                </a:solidFill>
                <a:effectLst/>
                <a:uLnTx/>
                <a:uFillTx/>
                <a:latin typeface="UTM Avo" panose="02040603050506020204" pitchFamily="18"/>
                <a:ea typeface="+mn-ea"/>
                <a:cs typeface="+mn-cs"/>
                <a:sym typeface="Arial"/>
              </a:rPr>
              <a:t>.</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13" name="Rectangle 12"/>
          <p:cNvSpPr/>
          <p:nvPr/>
        </p:nvSpPr>
        <p:spPr>
          <a:xfrm>
            <a:off x="863149" y="5191007"/>
            <a:ext cx="4697427" cy="60267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C.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Cây</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xanh</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14" name="Rectangle 13"/>
          <p:cNvSpPr/>
          <p:nvPr/>
        </p:nvSpPr>
        <p:spPr>
          <a:xfrm>
            <a:off x="6670566" y="4152050"/>
            <a:ext cx="469742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B.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Cây</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cảnh</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15" name="Rectangle 14"/>
          <p:cNvSpPr/>
          <p:nvPr/>
        </p:nvSpPr>
        <p:spPr>
          <a:xfrm>
            <a:off x="840928" y="4156177"/>
            <a:ext cx="4697427" cy="60267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Cây</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trái</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pic>
        <p:nvPicPr>
          <p:cNvPr id="1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09302" y="389995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31239" y="5031670"/>
            <a:ext cx="1048326" cy="9213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10799" y="1073142"/>
            <a:ext cx="4122082" cy="35650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8CE4BF-0300-936B-06B2-C3753D1DFB8B}"/>
              </a:ext>
            </a:extLst>
          </p:cNvPr>
          <p:cNvPicPr>
            <a:picLocks noChangeAspect="1"/>
          </p:cNvPicPr>
          <p:nvPr/>
        </p:nvPicPr>
        <p:blipFill>
          <a:blip r:embed="rId11"/>
          <a:stretch>
            <a:fillRect/>
          </a:stretch>
        </p:blipFill>
        <p:spPr>
          <a:xfrm>
            <a:off x="0" y="0"/>
            <a:ext cx="960797" cy="1073142"/>
          </a:xfrm>
          <a:prstGeom prst="rect">
            <a:avLst/>
          </a:prstGeom>
        </p:spPr>
      </p:pic>
    </p:spTree>
    <p:extLst>
      <p:ext uri="{BB962C8B-B14F-4D97-AF65-F5344CB8AC3E}">
        <p14:creationId xmlns:p14="http://schemas.microsoft.com/office/powerpoint/2010/main" val="333930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C4A8BE0-0A16-D8BB-EC74-055DA40D7441}"/>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27535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2: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Triển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lãm</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tranh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tuyên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truyền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án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Hành</a:t>
            </a:r>
            <a:r>
              <a:rPr kumimoji="0" lang="en-US" sz="2800" b="0" i="1"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lang </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xanh</a:t>
            </a:r>
            <a:r>
              <a:rPr kumimoji="0" lang="en-US" sz="2800" b="0" i="1"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nhằm</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mục</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đích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gì</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sp>
        <p:nvSpPr>
          <p:cNvPr id="6" name="Rectangle 5"/>
          <p:cNvSpPr/>
          <p:nvPr/>
        </p:nvSpPr>
        <p:spPr>
          <a:xfrm>
            <a:off x="876773" y="5055015"/>
            <a:ext cx="4683803" cy="968538"/>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C. Bán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tranh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để</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thu</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thập</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b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quỹ</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hỗ</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trợ</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sp>
        <p:nvSpPr>
          <p:cNvPr id="7" name="Rectangle 6"/>
          <p:cNvSpPr/>
          <p:nvPr/>
        </p:nvSpPr>
        <p:spPr>
          <a:xfrm>
            <a:off x="6684679" y="5061378"/>
            <a:ext cx="4683803" cy="957607"/>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D.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Xây</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hình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ảnh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đẹp</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cho</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thành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phố</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sp>
        <p:nvSpPr>
          <p:cNvPr id="8" name="Rectangle 7"/>
          <p:cNvSpPr/>
          <p:nvPr/>
        </p:nvSpPr>
        <p:spPr>
          <a:xfrm>
            <a:off x="6671600" y="4048048"/>
            <a:ext cx="4683803" cy="968538"/>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B. Tạo niềm vui cho</a:t>
            </a:r>
            <a:b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người tham gia</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pic>
        <p:nvPicPr>
          <p:cNvPr id="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02705" y="395451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05035" y="487091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10799" y="1073142"/>
            <a:ext cx="4122082" cy="35650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6772" y="4048047"/>
            <a:ext cx="4683803" cy="968539"/>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Quảng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bá</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và</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giới</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thiệu</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b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án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08803" y="3881241"/>
            <a:ext cx="1102023" cy="96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áº¿t quáº£ hÃ¬nh áº£nh cho home icon">
            <a:hlinkClick r:id="rId9" action="ppaction://hlinksldjump"/>
            <a:extLst>
              <a:ext uri="{FF2B5EF4-FFF2-40B4-BE49-F238E27FC236}">
                <a16:creationId xmlns:a16="http://schemas.microsoft.com/office/drawing/2014/main" id="{7A4F8FA9-6B70-9F92-9CBF-05BCCBBB56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D9C40AD-943E-DC3A-E450-679DD7412E4F}"/>
              </a:ext>
            </a:extLst>
          </p:cNvPr>
          <p:cNvPicPr>
            <a:picLocks noChangeAspect="1"/>
          </p:cNvPicPr>
          <p:nvPr/>
        </p:nvPicPr>
        <p:blipFill>
          <a:blip r:embed="rId11"/>
          <a:stretch>
            <a:fillRect/>
          </a:stretch>
        </p:blipFill>
        <p:spPr>
          <a:xfrm>
            <a:off x="0" y="0"/>
            <a:ext cx="960797" cy="1073142"/>
          </a:xfrm>
          <a:prstGeom prst="rect">
            <a:avLst/>
          </a:prstGeom>
        </p:spPr>
      </p:pic>
    </p:spTree>
    <p:extLst>
      <p:ext uri="{BB962C8B-B14F-4D97-AF65-F5344CB8AC3E}">
        <p14:creationId xmlns:p14="http://schemas.microsoft.com/office/powerpoint/2010/main" val="1093214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3: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Lợi</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ích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chính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của</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án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lang="en-US" sz="2800" i="1" kern="0" dirty="0">
                <a:solidFill>
                  <a:prstClr val="white"/>
                </a:solidFill>
                <a:latin typeface="UTM Avo" panose="02040603050506020204" pitchFamily="18"/>
                <a:sym typeface="Arial"/>
              </a:rPr>
              <a:t>H</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ành</a:t>
            </a:r>
            <a:r>
              <a:rPr kumimoji="0" lang="en-US" sz="2800" b="0" i="1"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lang </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xanh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là</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gì</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10799" y="1073142"/>
            <a:ext cx="4122082" cy="356504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18C7B011-0859-A6BE-7A00-2F7843909436}"/>
              </a:ext>
            </a:extLst>
          </p:cNvPr>
          <p:cNvSpPr/>
          <p:nvPr/>
        </p:nvSpPr>
        <p:spPr>
          <a:xfrm>
            <a:off x="877237" y="5148627"/>
            <a:ext cx="4683803" cy="895911"/>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C.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Giảm</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tiếng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ồn</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32" name="Rectangle 31">
            <a:extLst>
              <a:ext uri="{FF2B5EF4-FFF2-40B4-BE49-F238E27FC236}">
                <a16:creationId xmlns:a16="http://schemas.microsoft.com/office/drawing/2014/main" id="{22448650-BB0A-2B8B-2C1C-ADB32ED39296}"/>
              </a:ext>
            </a:extLst>
          </p:cNvPr>
          <p:cNvSpPr/>
          <p:nvPr/>
        </p:nvSpPr>
        <p:spPr>
          <a:xfrm>
            <a:off x="854552" y="4134458"/>
            <a:ext cx="4683803" cy="926920"/>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 Cải thiện chất lượng </a:t>
            </a:r>
            <a:b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không khí</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33" name="Rectangle 32">
            <a:extLst>
              <a:ext uri="{FF2B5EF4-FFF2-40B4-BE49-F238E27FC236}">
                <a16:creationId xmlns:a16="http://schemas.microsoft.com/office/drawing/2014/main" id="{310AB696-FEAA-9CA5-9051-3C60B7B268DF}"/>
              </a:ext>
            </a:extLst>
          </p:cNvPr>
          <p:cNvSpPr/>
          <p:nvPr/>
        </p:nvSpPr>
        <p:spPr>
          <a:xfrm>
            <a:off x="6671599" y="4134458"/>
            <a:ext cx="4683803" cy="926920"/>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B. Tăng cường sinh thái </a:t>
            </a:r>
            <a:b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đa dạng</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pic>
        <p:nvPicPr>
          <p:cNvPr id="34" name="Picture 6" descr="Káº¿t quáº£ hÃ¬nh áº£nh cho right wrong tick icon">
            <a:extLst>
              <a:ext uri="{FF2B5EF4-FFF2-40B4-BE49-F238E27FC236}">
                <a16:creationId xmlns:a16="http://schemas.microsoft.com/office/drawing/2014/main" id="{1917555F-2A55-D351-5B2A-028C55F30BAB}"/>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02705" y="395451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Káº¿t quáº£ hÃ¬nh áº£nh cho right wrong tick icon">
            <a:extLst>
              <a:ext uri="{FF2B5EF4-FFF2-40B4-BE49-F238E27FC236}">
                <a16:creationId xmlns:a16="http://schemas.microsoft.com/office/drawing/2014/main" id="{67248599-3A0B-5813-E31A-827FA3249D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38838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right wrong tick icon">
            <a:extLst>
              <a:ext uri="{FF2B5EF4-FFF2-40B4-BE49-F238E27FC236}">
                <a16:creationId xmlns:a16="http://schemas.microsoft.com/office/drawing/2014/main" id="{F6AF72A4-B64A-A8AC-D1BD-22897D180F2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C135808-CA1D-9554-5E3E-8B0E25E77568}"/>
              </a:ext>
            </a:extLst>
          </p:cNvPr>
          <p:cNvSpPr/>
          <p:nvPr/>
        </p:nvSpPr>
        <p:spPr>
          <a:xfrm>
            <a:off x="6672062" y="5139804"/>
            <a:ext cx="4683803" cy="904735"/>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D. Tất cả </a:t>
            </a:r>
            <a:r>
              <a:rPr lang="en-US" sz="2800" kern="0" dirty="0" err="1">
                <a:solidFill>
                  <a:prstClr val="white"/>
                </a:solidFill>
                <a:latin typeface="UTM Avo" panose="02040603050506020204" pitchFamily="18"/>
                <a:sym typeface="Arial"/>
              </a:rPr>
              <a:t>đều</a:t>
            </a:r>
            <a:r>
              <a:rPr lang="en-US" sz="2800" kern="0" dirty="0">
                <a:solidFill>
                  <a:prstClr val="white"/>
                </a:solidFill>
                <a:latin typeface="UTM Avo" panose="02040603050506020204" pitchFamily="18"/>
                <a:sym typeface="Arial"/>
              </a:rPr>
              <a:t> </a:t>
            </a:r>
            <a:r>
              <a:rPr lang="en-US" sz="2800" kern="0" dirty="0" err="1">
                <a:solidFill>
                  <a:prstClr val="white"/>
                </a:solidFill>
                <a:latin typeface="UTM Avo" panose="02040603050506020204" pitchFamily="18"/>
                <a:sym typeface="Arial"/>
              </a:rPr>
              <a:t>đúng</a:t>
            </a:r>
            <a:r>
              <a:rPr lang="en-US" sz="2800" kern="0" dirty="0">
                <a:solidFill>
                  <a:prstClr val="white"/>
                </a:solidFill>
                <a:latin typeface="UTM Avo" panose="02040603050506020204" pitchFamily="18"/>
                <a:sym typeface="Arial"/>
              </a:rPr>
              <a:t>.</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pic>
        <p:nvPicPr>
          <p:cNvPr id="38" name="Picture 6" descr="Káº¿t quáº£ hÃ¬nh áº£nh cho right wrong tick icon">
            <a:extLst>
              <a:ext uri="{FF2B5EF4-FFF2-40B4-BE49-F238E27FC236}">
                <a16:creationId xmlns:a16="http://schemas.microsoft.com/office/drawing/2014/main" id="{7476A2E2-3119-792E-CAB8-2DC00198B72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92882" y="4894490"/>
            <a:ext cx="1102023" cy="9685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áº¿t quáº£ hÃ¬nh áº£nh cho home icon">
            <a:hlinkClick r:id="rId9" action="ppaction://hlinksldjump"/>
            <a:extLst>
              <a:ext uri="{FF2B5EF4-FFF2-40B4-BE49-F238E27FC236}">
                <a16:creationId xmlns:a16="http://schemas.microsoft.com/office/drawing/2014/main" id="{D2F43F79-492E-C8FF-3C2A-2189BC4D3E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6B2E7A3-2AC4-D551-22AE-380439BFE27D}"/>
              </a:ext>
            </a:extLst>
          </p:cNvPr>
          <p:cNvPicPr>
            <a:picLocks noChangeAspect="1"/>
          </p:cNvPicPr>
          <p:nvPr/>
        </p:nvPicPr>
        <p:blipFill>
          <a:blip r:embed="rId11"/>
          <a:stretch>
            <a:fillRect/>
          </a:stretch>
        </p:blipFill>
        <p:spPr>
          <a:xfrm>
            <a:off x="0" y="0"/>
            <a:ext cx="960797" cy="1073142"/>
          </a:xfrm>
          <a:prstGeom prst="rect">
            <a:avLst/>
          </a:prstGeom>
        </p:spPr>
      </p:pic>
    </p:spTree>
    <p:extLst>
      <p:ext uri="{BB962C8B-B14F-4D97-AF65-F5344CB8AC3E}">
        <p14:creationId xmlns:p14="http://schemas.microsoft.com/office/powerpoint/2010/main" val="1118643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0"/>
                            </p:stCondLst>
                            <p:childTnLst>
                              <p:par>
                                <p:cTn id="35" presetID="10" presetClass="exit" presetSubtype="0" fill="hold" nodeType="after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4: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Triển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lãm</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tranh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tuyên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truyền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án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Hành</a:t>
            </a:r>
            <a:r>
              <a:rPr kumimoji="0" lang="en-US" sz="2800" b="0" i="1"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lang </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xanh</a:t>
            </a:r>
            <a:r>
              <a:rPr kumimoji="0" lang="en-US" sz="2800" b="0" i="1"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có</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tác</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dụng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gì</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trong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việc</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nâng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cao</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ý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thức</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cộng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đồng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10799" y="1073142"/>
            <a:ext cx="4122082" cy="35650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55FDD-BBB5-D04D-AF5D-AC0B3E005087}"/>
              </a:ext>
            </a:extLst>
          </p:cNvPr>
          <p:cNvSpPr/>
          <p:nvPr/>
        </p:nvSpPr>
        <p:spPr>
          <a:xfrm>
            <a:off x="876774" y="5111516"/>
            <a:ext cx="4683803" cy="926919"/>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C.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Góp</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phần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xây</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b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thành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phố</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xanh</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15" name="Rectangle 14">
            <a:extLst>
              <a:ext uri="{FF2B5EF4-FFF2-40B4-BE49-F238E27FC236}">
                <a16:creationId xmlns:a16="http://schemas.microsoft.com/office/drawing/2014/main" id="{8E567B3C-1D60-CC30-FBD0-66572015795A}"/>
              </a:ext>
            </a:extLst>
          </p:cNvPr>
          <p:cNvSpPr/>
          <p:nvPr/>
        </p:nvSpPr>
        <p:spPr>
          <a:xfrm>
            <a:off x="854552" y="4090954"/>
            <a:ext cx="4683803" cy="926920"/>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 Tạo sự quan tâm và </a:t>
            </a:r>
            <a:b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tham gia của mọi người</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16" name="Rectangle 15">
            <a:extLst>
              <a:ext uri="{FF2B5EF4-FFF2-40B4-BE49-F238E27FC236}">
                <a16:creationId xmlns:a16="http://schemas.microsoft.com/office/drawing/2014/main" id="{936DA9E1-B976-3F3C-BAC3-DF97FEF00A8A}"/>
              </a:ext>
            </a:extLst>
          </p:cNvPr>
          <p:cNvSpPr/>
          <p:nvPr/>
        </p:nvSpPr>
        <p:spPr>
          <a:xfrm>
            <a:off x="6671599" y="4090954"/>
            <a:ext cx="4683803" cy="926920"/>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B. Tăng cường tinh thần</a:t>
            </a:r>
            <a:b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b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cộng đồng</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pic>
        <p:nvPicPr>
          <p:cNvPr id="17" name="Picture 6" descr="Káº¿t quáº£ hÃ¬nh áº£nh cho right wrong tick icon">
            <a:extLst>
              <a:ext uri="{FF2B5EF4-FFF2-40B4-BE49-F238E27FC236}">
                <a16:creationId xmlns:a16="http://schemas.microsoft.com/office/drawing/2014/main" id="{97F7908C-7F8B-8BAB-7D0D-385B0937D67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02705" y="395451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F932A0A8-35DC-D5A1-47C7-526995493A4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38838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B31F1A5A-4BA8-2822-5B23-EC126A02194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5DE9C51-76AF-079B-2449-E604EAAB1A91}"/>
              </a:ext>
            </a:extLst>
          </p:cNvPr>
          <p:cNvSpPr/>
          <p:nvPr/>
        </p:nvSpPr>
        <p:spPr>
          <a:xfrm>
            <a:off x="6671599" y="5117880"/>
            <a:ext cx="4683803" cy="920554"/>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D. Tất cả </a:t>
            </a:r>
            <a:r>
              <a:rPr lang="en-US" sz="2800" kern="0" dirty="0" err="1">
                <a:solidFill>
                  <a:prstClr val="white"/>
                </a:solidFill>
                <a:latin typeface="UTM Avo" panose="02040603050506020204" pitchFamily="18"/>
                <a:sym typeface="Arial"/>
              </a:rPr>
              <a:t>đều</a:t>
            </a:r>
            <a:r>
              <a:rPr lang="en-US" sz="2800" kern="0" dirty="0">
                <a:solidFill>
                  <a:prstClr val="white"/>
                </a:solidFill>
                <a:latin typeface="UTM Avo" panose="02040603050506020204" pitchFamily="18"/>
                <a:sym typeface="Arial"/>
              </a:rPr>
              <a:t> </a:t>
            </a:r>
            <a:r>
              <a:rPr lang="en-US" sz="2800" kern="0" dirty="0" err="1">
                <a:solidFill>
                  <a:prstClr val="white"/>
                </a:solidFill>
                <a:latin typeface="UTM Avo" panose="02040603050506020204" pitchFamily="18"/>
                <a:sym typeface="Arial"/>
              </a:rPr>
              <a:t>đúng</a:t>
            </a:r>
            <a:r>
              <a:rPr lang="en-US" sz="2800" kern="0" dirty="0">
                <a:solidFill>
                  <a:prstClr val="white"/>
                </a:solidFill>
                <a:latin typeface="UTM Avo" panose="02040603050506020204" pitchFamily="18"/>
                <a:sym typeface="Arial"/>
              </a:rPr>
              <a:t>.</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pic>
        <p:nvPicPr>
          <p:cNvPr id="21" name="Picture 6" descr="Káº¿t quáº£ hÃ¬nh áº£nh cho right wrong tick icon">
            <a:extLst>
              <a:ext uri="{FF2B5EF4-FFF2-40B4-BE49-F238E27FC236}">
                <a16:creationId xmlns:a16="http://schemas.microsoft.com/office/drawing/2014/main" id="{715DBA86-AEA6-6E6F-7EEA-C4F0F193C34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92882" y="4894490"/>
            <a:ext cx="1102023" cy="968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áº¿t quáº£ hÃ¬nh áº£nh cho home icon">
            <a:hlinkClick r:id="rId9" action="ppaction://hlinksldjump"/>
            <a:extLst>
              <a:ext uri="{FF2B5EF4-FFF2-40B4-BE49-F238E27FC236}">
                <a16:creationId xmlns:a16="http://schemas.microsoft.com/office/drawing/2014/main" id="{BD7A74EA-1ACF-EC2F-024A-A803BC3732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A9B2A29-F190-DAEF-6673-40502C250A3A}"/>
              </a:ext>
            </a:extLst>
          </p:cNvPr>
          <p:cNvPicPr>
            <a:picLocks noChangeAspect="1"/>
          </p:cNvPicPr>
          <p:nvPr/>
        </p:nvPicPr>
        <p:blipFill>
          <a:blip r:embed="rId11"/>
          <a:stretch>
            <a:fillRect/>
          </a:stretch>
        </p:blipFill>
        <p:spPr>
          <a:xfrm>
            <a:off x="0" y="0"/>
            <a:ext cx="960797" cy="1073142"/>
          </a:xfrm>
          <a:prstGeom prst="rect">
            <a:avLst/>
          </a:prstGeom>
        </p:spPr>
      </p:pic>
    </p:spTree>
    <p:extLst>
      <p:ext uri="{BB962C8B-B14F-4D97-AF65-F5344CB8AC3E}">
        <p14:creationId xmlns:p14="http://schemas.microsoft.com/office/powerpoint/2010/main" val="3524134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0"/>
                            </p:stCondLst>
                            <p:childTnLst>
                              <p:par>
                                <p:cTn id="35" presetID="10" presetClass="exit" presetSubtype="0" fill="hold" nodeType="after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5: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Triển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lãm</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tranh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tuyên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truyền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án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Hành</a:t>
            </a:r>
            <a:r>
              <a:rPr kumimoji="0" lang="en-US" sz="2800" b="0" i="1"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lang </a:t>
            </a:r>
            <a:r>
              <a:rPr kumimoji="0" lang="en-US" sz="2800" b="0" i="1"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xanh</a:t>
            </a:r>
            <a:r>
              <a:rPr kumimoji="0" lang="en-US" sz="2800" b="0" i="1"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nhằm</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tạo</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ra</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sự</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nhận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thức</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về</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vấn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đề</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gì</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t>
            </a: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10799" y="1073142"/>
            <a:ext cx="4122082" cy="35650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E76FD37-0A2F-0FD9-B5F7-C1E2BD452D8E}"/>
              </a:ext>
            </a:extLst>
          </p:cNvPr>
          <p:cNvSpPr/>
          <p:nvPr/>
        </p:nvSpPr>
        <p:spPr>
          <a:xfrm>
            <a:off x="600892" y="4849779"/>
            <a:ext cx="5155473" cy="738666"/>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C.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Xây</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dựng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công</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trình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xanh</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24" name="Rectangle 23">
            <a:extLst>
              <a:ext uri="{FF2B5EF4-FFF2-40B4-BE49-F238E27FC236}">
                <a16:creationId xmlns:a16="http://schemas.microsoft.com/office/drawing/2014/main" id="{7A159F54-FA76-0103-B88E-11BA4AC9800E}"/>
              </a:ext>
            </a:extLst>
          </p:cNvPr>
          <p:cNvSpPr/>
          <p:nvPr/>
        </p:nvSpPr>
        <p:spPr>
          <a:xfrm>
            <a:off x="6458579" y="4849780"/>
            <a:ext cx="5132529" cy="738666"/>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D.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Phát</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triển</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du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lịch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sinh</a:t>
            </a:r>
            <a:r>
              <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 </a:t>
            </a:r>
            <a:r>
              <a:rPr kumimoji="0" lang="en-US" sz="2800" b="0" i="0" u="none" strike="noStrike" kern="0" cap="none" spc="0" normalizeH="0" baseline="0" noProof="0" dirty="0" err="1">
                <a:ln>
                  <a:noFill/>
                </a:ln>
                <a:solidFill>
                  <a:prstClr val="white"/>
                </a:solidFill>
                <a:effectLst/>
                <a:uLnTx/>
                <a:uFillTx/>
                <a:latin typeface="UTM Avo" panose="02040603050506020204" pitchFamily="18"/>
                <a:ea typeface="+mn-ea"/>
                <a:cs typeface="+mn-cs"/>
                <a:sym typeface="Arial"/>
              </a:rPr>
              <a:t>thái</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sp>
        <p:nvSpPr>
          <p:cNvPr id="25" name="Rectangle 24">
            <a:extLst>
              <a:ext uri="{FF2B5EF4-FFF2-40B4-BE49-F238E27FC236}">
                <a16:creationId xmlns:a16="http://schemas.microsoft.com/office/drawing/2014/main" id="{F3E164B3-8BA3-4EE7-DDBC-FE6E3666D3EA}"/>
              </a:ext>
            </a:extLst>
          </p:cNvPr>
          <p:cNvSpPr/>
          <p:nvPr/>
        </p:nvSpPr>
        <p:spPr>
          <a:xfrm>
            <a:off x="6458579" y="4067927"/>
            <a:ext cx="5132529" cy="738665"/>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B. Giảm ô nhiễm không khí</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pic>
        <p:nvPicPr>
          <p:cNvPr id="26" name="Picture 6" descr="Káº¿t quáº£ hÃ¬nh áº£nh cho right wrong tick icon">
            <a:extLst>
              <a:ext uri="{FF2B5EF4-FFF2-40B4-BE49-F238E27FC236}">
                <a16:creationId xmlns:a16="http://schemas.microsoft.com/office/drawing/2014/main" id="{6AEF5581-6249-CCF4-2731-70B5A313484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02705" y="395451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ECAB246F-4C01-7081-6FF9-8C836AD542E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05035" y="466568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a:extLst>
              <a:ext uri="{FF2B5EF4-FFF2-40B4-BE49-F238E27FC236}">
                <a16:creationId xmlns:a16="http://schemas.microsoft.com/office/drawing/2014/main" id="{FA58E14B-C731-5D68-111B-15B56F21E95B}"/>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70969" y="464454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2D72555A-F7CA-A728-9256-1708AF9F2CF7}"/>
              </a:ext>
            </a:extLst>
          </p:cNvPr>
          <p:cNvSpPr/>
          <p:nvPr/>
        </p:nvSpPr>
        <p:spPr>
          <a:xfrm>
            <a:off x="600892" y="4048048"/>
            <a:ext cx="5133253" cy="738666"/>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rPr>
              <a:t>A. Bảo vệ môi trường</a:t>
            </a:r>
            <a:endParaRPr kumimoji="0" lang="en-US" sz="2800" b="0" i="0" u="none" strike="noStrike" kern="0" cap="none" spc="0" normalizeH="0" baseline="0" noProof="0" dirty="0">
              <a:ln>
                <a:noFill/>
              </a:ln>
              <a:solidFill>
                <a:prstClr val="white"/>
              </a:solidFill>
              <a:effectLst/>
              <a:uLnTx/>
              <a:uFillTx/>
              <a:latin typeface="UTM Avo" panose="02040603050506020204" pitchFamily="18"/>
              <a:ea typeface="+mn-ea"/>
              <a:cs typeface="+mn-cs"/>
              <a:sym typeface="Arial"/>
            </a:endParaRPr>
          </a:p>
        </p:txBody>
      </p:sp>
      <p:pic>
        <p:nvPicPr>
          <p:cNvPr id="30" name="Picture 6" descr="Káº¿t quáº£ hÃ¬nh áº£nh cho right wrong tick icon">
            <a:extLst>
              <a:ext uri="{FF2B5EF4-FFF2-40B4-BE49-F238E27FC236}">
                <a16:creationId xmlns:a16="http://schemas.microsoft.com/office/drawing/2014/main" id="{86593202-A6EB-BA26-1AA5-0AC22DD231B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08803" y="3881241"/>
            <a:ext cx="1102023" cy="9685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áº¿t quáº£ hÃ¬nh áº£nh cho home icon">
            <a:hlinkClick r:id="rId9" action="ppaction://hlinksldjump"/>
            <a:extLst>
              <a:ext uri="{FF2B5EF4-FFF2-40B4-BE49-F238E27FC236}">
                <a16:creationId xmlns:a16="http://schemas.microsoft.com/office/drawing/2014/main" id="{374BD8AF-5A80-2821-71C9-ED09560B882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5CA9CA5-9CD1-2DDF-4ED4-30B151579317}"/>
              </a:ext>
            </a:extLst>
          </p:cNvPr>
          <p:cNvPicPr>
            <a:picLocks noChangeAspect="1"/>
          </p:cNvPicPr>
          <p:nvPr/>
        </p:nvPicPr>
        <p:blipFill>
          <a:blip r:embed="rId11"/>
          <a:stretch>
            <a:fillRect/>
          </a:stretch>
        </p:blipFill>
        <p:spPr>
          <a:xfrm>
            <a:off x="0" y="0"/>
            <a:ext cx="960797" cy="1073142"/>
          </a:xfrm>
          <a:prstGeom prst="rect">
            <a:avLst/>
          </a:prstGeom>
        </p:spPr>
      </p:pic>
    </p:spTree>
    <p:extLst>
      <p:ext uri="{BB962C8B-B14F-4D97-AF65-F5344CB8AC3E}">
        <p14:creationId xmlns:p14="http://schemas.microsoft.com/office/powerpoint/2010/main" val="3789506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0"/>
                            </p:stCondLst>
                            <p:childTnLst>
                              <p:par>
                                <p:cTn id="35" presetID="10" presetClass="exit" presetSubtype="0" fill="hold" nodeType="after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B1EE832-BD08-9E1F-359C-94F4AC52A1E2}"/>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77109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96F84E-A9A6-3FED-C75D-C51AB4E43845}"/>
              </a:ext>
            </a:extLst>
          </p:cNvPr>
          <p:cNvPicPr>
            <a:picLocks noChangeAspect="1"/>
          </p:cNvPicPr>
          <p:nvPr/>
        </p:nvPicPr>
        <p:blipFill rotWithShape="1">
          <a:blip r:embed="rId3"/>
          <a:srcRect t="35257" b="17339"/>
          <a:stretch/>
        </p:blipFill>
        <p:spPr>
          <a:xfrm>
            <a:off x="1634750" y="1874986"/>
            <a:ext cx="8922500" cy="4229723"/>
          </a:xfrm>
          <a:prstGeom prst="rect">
            <a:avLst/>
          </a:prstGeom>
        </p:spPr>
      </p:pic>
    </p:spTree>
    <p:extLst>
      <p:ext uri="{BB962C8B-B14F-4D97-AF65-F5344CB8AC3E}">
        <p14:creationId xmlns:p14="http://schemas.microsoft.com/office/powerpoint/2010/main" val="343050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4"/>
        <p:cNvGrpSpPr/>
        <p:nvPr/>
      </p:nvGrpSpPr>
      <p:grpSpPr>
        <a:xfrm>
          <a:off x="0" y="0"/>
          <a:ext cx="0" cy="0"/>
          <a:chOff x="0" y="0"/>
          <a:chExt cx="0" cy="0"/>
        </a:xfrm>
      </p:grpSpPr>
      <p:sp>
        <p:nvSpPr>
          <p:cNvPr id="85" name="Google Shape;85;p1"/>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Để</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kết</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nối</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cộng</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đồng</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giáo</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viên</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và</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nhận</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thêm</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nhiều</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tài</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liệu</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giảng</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cs typeface="Arial"/>
                <a:sym typeface="Arial"/>
              </a:rPr>
              <a:t>dạy</a:t>
            </a:r>
            <a:r>
              <a:rPr kumimoji="0" lang="en-US" sz="2000" b="1"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endParaRPr kumimoji="0" sz="1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mời</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quý</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thầy</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cô</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tham</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gia</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Group Facebook</a:t>
            </a:r>
            <a:endParaRPr kumimoji="0" sz="1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theo</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cs typeface="Arial"/>
                <a:sym typeface="Arial"/>
              </a:rPr>
              <a:t>đường</a:t>
            </a:r>
            <a:r>
              <a:rPr kumimoji="0" lang="en-US" sz="2000" b="0" i="0" u="none" strike="noStrike" kern="0" cap="none" spc="0" normalizeH="0" baseline="0" noProof="0" dirty="0">
                <a:ln>
                  <a:noFill/>
                </a:ln>
                <a:solidFill>
                  <a:srgbClr val="833C0B"/>
                </a:solidFill>
                <a:effectLst/>
                <a:uLnTx/>
                <a:uFillTx/>
                <a:latin typeface="UTM Avo" panose="02040603050506020204" pitchFamily="18"/>
                <a:cs typeface="Arial"/>
                <a:sym typeface="Arial"/>
              </a:rPr>
              <a:t> link:  </a:t>
            </a:r>
            <a:endParaRPr kumimoji="0" sz="1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8" name="Google Shape;88;p1">
            <a:hlinkClick r:id="rId4"/>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833C0B"/>
                </a:solidFill>
                <a:effectLst/>
                <a:uLnTx/>
                <a:uFillTx/>
                <a:latin typeface="UTM Avo" panose="02040603050506020204" pitchFamily="18"/>
                <a:cs typeface="Arial"/>
                <a:sym typeface="Arial"/>
              </a:rPr>
              <a:t>Hoc10 – </a:t>
            </a:r>
            <a:r>
              <a:rPr kumimoji="0" lang="en-US" sz="2400" b="1" i="0" u="sng" strike="noStrike" kern="0" cap="none" spc="0" normalizeH="0" baseline="0" noProof="0" dirty="0" err="1">
                <a:ln>
                  <a:noFill/>
                </a:ln>
                <a:solidFill>
                  <a:srgbClr val="833C0B"/>
                </a:solidFill>
                <a:effectLst/>
                <a:uLnTx/>
                <a:uFillTx/>
                <a:latin typeface="UTM Avo" panose="02040603050506020204" pitchFamily="18"/>
                <a:cs typeface="Arial"/>
                <a:sym typeface="Arial"/>
              </a:rPr>
              <a:t>Đồng</a:t>
            </a:r>
            <a:r>
              <a:rPr kumimoji="0" lang="en-US" sz="2400" b="1" i="0" u="sng"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cs typeface="Arial"/>
                <a:sym typeface="Arial"/>
              </a:rPr>
              <a:t>hành</a:t>
            </a:r>
            <a:r>
              <a:rPr kumimoji="0" lang="en-US" sz="2400" b="1" i="0" u="sng"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cs typeface="Arial"/>
                <a:sym typeface="Arial"/>
              </a:rPr>
              <a:t>cùng</a:t>
            </a:r>
            <a:r>
              <a:rPr kumimoji="0" lang="en-US" sz="2400" b="1" i="0" u="sng"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cs typeface="Arial"/>
                <a:sym typeface="Arial"/>
              </a:rPr>
              <a:t>giáo</a:t>
            </a:r>
            <a:r>
              <a:rPr kumimoji="0" lang="en-US" sz="2400" b="1" i="0" u="sng"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cs typeface="Arial"/>
                <a:sym typeface="Arial"/>
              </a:rPr>
              <a:t>viên</a:t>
            </a:r>
            <a:r>
              <a:rPr kumimoji="0" lang="en-US" sz="2400" b="1" i="0" u="sng"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cs typeface="Arial"/>
                <a:sym typeface="Arial"/>
              </a:rPr>
              <a:t>tiểu</a:t>
            </a:r>
            <a:r>
              <a:rPr kumimoji="0" lang="en-US" sz="2400" b="1" i="0" u="sng" strike="noStrike" kern="0" cap="none" spc="0" normalizeH="0" baseline="0" noProof="0" dirty="0">
                <a:ln>
                  <a:noFill/>
                </a:ln>
                <a:solidFill>
                  <a:srgbClr val="833C0B"/>
                </a:solidFill>
                <a:effectLst/>
                <a:uLnTx/>
                <a:uFillTx/>
                <a:latin typeface="UTM Avo" panose="02040603050506020204" pitchFamily="18"/>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cs typeface="Arial"/>
                <a:sym typeface="Arial"/>
              </a:rPr>
              <a:t>học</a:t>
            </a:r>
            <a:endParaRPr kumimoji="0" sz="1400" b="0" i="0" u="sng"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5">
            <a:alphaModFix/>
          </a:blip>
          <a:srcRect/>
          <a:stretch/>
        </p:blipFill>
        <p:spPr>
          <a:xfrm rot="-5400000">
            <a:off x="5679086" y="2851979"/>
            <a:ext cx="1053311" cy="749021"/>
          </a:xfrm>
          <a:prstGeom prst="rect">
            <a:avLst/>
          </a:prstGeom>
          <a:noFill/>
          <a:ln>
            <a:noFill/>
          </a:ln>
        </p:spPr>
      </p:pic>
      <p:pic>
        <p:nvPicPr>
          <p:cNvPr id="91" name="Google Shape;91;p1"/>
          <p:cNvPicPr preferRelativeResize="0"/>
          <p:nvPr/>
        </p:nvPicPr>
        <p:blipFill rotWithShape="1">
          <a:blip r:embed="rId6">
            <a:alphaModFix/>
          </a:blip>
          <a:srcRect/>
          <a:stretch/>
        </p:blipFill>
        <p:spPr>
          <a:xfrm>
            <a:off x="4905420" y="3722149"/>
            <a:ext cx="2684400" cy="2684400"/>
          </a:xfrm>
          <a:prstGeom prst="roundRect">
            <a:avLst>
              <a:gd name="adj" fmla="val 1295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6F8C06-6D52-11FE-2238-6734F4AF1794}"/>
              </a:ext>
            </a:extLst>
          </p:cNvPr>
          <p:cNvSpPr txBox="1"/>
          <p:nvPr/>
        </p:nvSpPr>
        <p:spPr>
          <a:xfrm>
            <a:off x="608034" y="1509432"/>
            <a:ext cx="11142089" cy="1675843"/>
          </a:xfrm>
          <a:prstGeom prst="rect">
            <a:avLst/>
          </a:prstGeom>
          <a:noFill/>
        </p:spPr>
        <p:txBody>
          <a:bodyPr wrap="none" rtlCol="0">
            <a:spAutoFit/>
          </a:bodyPr>
          <a:lstStyle/>
          <a:p>
            <a:pPr>
              <a:lnSpc>
                <a:spcPct val="150000"/>
              </a:lnSpc>
            </a:pPr>
            <a:r>
              <a:rPr lang="en-VN" sz="2400" b="1" dirty="0">
                <a:latin typeface="UTM Avo" panose="02040603050506020204" pitchFamily="18"/>
              </a:rPr>
              <a:t>Triển lãnh tranh tuyên truyền dự án </a:t>
            </a:r>
            <a:r>
              <a:rPr lang="en-VN" sz="2400" b="1" i="1" dirty="0">
                <a:latin typeface="UTM Avo" panose="02040603050506020204" pitchFamily="18"/>
              </a:rPr>
              <a:t>Hành lang xanh</a:t>
            </a:r>
            <a:endParaRPr lang="en-US" sz="2400" dirty="0">
              <a:latin typeface="UTM Avo" panose="02040603050506020204" pitchFamily="18"/>
            </a:endParaRPr>
          </a:p>
          <a:p>
            <a:pPr marL="342900" indent="-342900">
              <a:lnSpc>
                <a:spcPct val="150000"/>
              </a:lnSpc>
              <a:buFont typeface="Arial" panose="020B0604020202020204" pitchFamily="34" charset="0"/>
              <a:buChar char="•"/>
            </a:pPr>
            <a:r>
              <a:rPr lang="en-VN" sz="2400" dirty="0">
                <a:latin typeface="UTM Avo" panose="02040603050506020204" pitchFamily="18"/>
              </a:rPr>
              <a:t>Tham gia trưng bày các bức tranh tuyên truyền dự án </a:t>
            </a:r>
            <a:r>
              <a:rPr lang="en-VN" sz="2400" i="1" dirty="0">
                <a:latin typeface="UTM Avo" panose="02040603050506020204" pitchFamily="18"/>
              </a:rPr>
              <a:t>Hành lang xanh</a:t>
            </a:r>
            <a:r>
              <a:rPr lang="en-VN" sz="2400" dirty="0">
                <a:latin typeface="UTM Avo" panose="02040603050506020204" pitchFamily="18"/>
              </a:rPr>
              <a:t>.</a:t>
            </a:r>
          </a:p>
          <a:p>
            <a:pPr marL="342900" indent="-342900">
              <a:lnSpc>
                <a:spcPct val="150000"/>
              </a:lnSpc>
              <a:buFont typeface="Arial" panose="020B0604020202020204" pitchFamily="34" charset="0"/>
              <a:buChar char="•"/>
            </a:pPr>
            <a:r>
              <a:rPr lang="en-VN" sz="2400" dirty="0">
                <a:latin typeface="UTM Avo" panose="02040603050506020204" pitchFamily="18"/>
              </a:rPr>
              <a:t>Chia sẻ cảm nghĩ của em sau buổi triển lãm.</a:t>
            </a:r>
          </a:p>
        </p:txBody>
      </p:sp>
      <p:pic>
        <p:nvPicPr>
          <p:cNvPr id="6" name="Picture 5">
            <a:extLst>
              <a:ext uri="{FF2B5EF4-FFF2-40B4-BE49-F238E27FC236}">
                <a16:creationId xmlns:a16="http://schemas.microsoft.com/office/drawing/2014/main" id="{00C9BE3D-DD41-1F39-D843-FAC78DEB6B20}"/>
              </a:ext>
            </a:extLst>
          </p:cNvPr>
          <p:cNvPicPr>
            <a:picLocks noChangeAspect="1"/>
          </p:cNvPicPr>
          <p:nvPr/>
        </p:nvPicPr>
        <p:blipFill rotWithShape="1">
          <a:blip r:embed="rId3"/>
          <a:srcRect t="30741"/>
          <a:stretch/>
        </p:blipFill>
        <p:spPr>
          <a:xfrm>
            <a:off x="2750079" y="3429000"/>
            <a:ext cx="6858000" cy="4749800"/>
          </a:xfrm>
          <a:prstGeom prst="rect">
            <a:avLst/>
          </a:prstGeom>
        </p:spPr>
      </p:pic>
    </p:spTree>
    <p:extLst>
      <p:ext uri="{BB962C8B-B14F-4D97-AF65-F5344CB8AC3E}">
        <p14:creationId xmlns:p14="http://schemas.microsoft.com/office/powerpoint/2010/main" val="13081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4B8A79-20E6-1554-42D9-DE7118457EAC}"/>
              </a:ext>
            </a:extLst>
          </p:cNvPr>
          <p:cNvSpPr/>
          <p:nvPr/>
        </p:nvSpPr>
        <p:spPr>
          <a:xfrm>
            <a:off x="6769045" y="2092552"/>
            <a:ext cx="5422955" cy="476544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sp>
        <p:nvSpPr>
          <p:cNvPr id="8" name="Rectangle 7">
            <a:extLst>
              <a:ext uri="{FF2B5EF4-FFF2-40B4-BE49-F238E27FC236}">
                <a16:creationId xmlns:a16="http://schemas.microsoft.com/office/drawing/2014/main" id="{C3CCB441-CEDA-8491-3F42-902973955060}"/>
              </a:ext>
            </a:extLst>
          </p:cNvPr>
          <p:cNvSpPr/>
          <p:nvPr/>
        </p:nvSpPr>
        <p:spPr>
          <a:xfrm>
            <a:off x="182880" y="670560"/>
            <a:ext cx="3718560" cy="1239520"/>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pic>
        <p:nvPicPr>
          <p:cNvPr id="9" name="Picture 7">
            <a:extLst>
              <a:ext uri="{FF2B5EF4-FFF2-40B4-BE49-F238E27FC236}">
                <a16:creationId xmlns:a16="http://schemas.microsoft.com/office/drawing/2014/main" id="{2FBB33E9-DB09-D1B5-29C9-33BEB48E504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0688">
            <a:off x="10987325" y="1646657"/>
            <a:ext cx="954297" cy="1164368"/>
          </a:xfrm>
          <a:prstGeom prst="rect">
            <a:avLst/>
          </a:prstGeom>
        </p:spPr>
      </p:pic>
      <p:pic>
        <p:nvPicPr>
          <p:cNvPr id="10" name="Picture 10">
            <a:extLst>
              <a:ext uri="{FF2B5EF4-FFF2-40B4-BE49-F238E27FC236}">
                <a16:creationId xmlns:a16="http://schemas.microsoft.com/office/drawing/2014/main" id="{EBE4D6A6-6C02-D4C0-D446-09D803D781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731" y="5480203"/>
            <a:ext cx="980113" cy="1414474"/>
          </a:xfrm>
          <a:prstGeom prst="rect">
            <a:avLst/>
          </a:prstGeom>
        </p:spPr>
      </p:pic>
      <p:pic>
        <p:nvPicPr>
          <p:cNvPr id="11" name="Picture 11">
            <a:extLst>
              <a:ext uri="{FF2B5EF4-FFF2-40B4-BE49-F238E27FC236}">
                <a16:creationId xmlns:a16="http://schemas.microsoft.com/office/drawing/2014/main" id="{F8B4A393-34D2-36A6-19CF-B00D15DD32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82432">
            <a:off x="196609" y="1534371"/>
            <a:ext cx="1455922" cy="1426804"/>
          </a:xfrm>
          <a:prstGeom prst="rect">
            <a:avLst/>
          </a:prstGeom>
        </p:spPr>
      </p:pic>
      <p:pic>
        <p:nvPicPr>
          <p:cNvPr id="12" name="Picture 14">
            <a:extLst>
              <a:ext uri="{FF2B5EF4-FFF2-40B4-BE49-F238E27FC236}">
                <a16:creationId xmlns:a16="http://schemas.microsoft.com/office/drawing/2014/main" id="{DB74CB3A-8370-753C-D336-E2C6A76CCF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760252" y="4789133"/>
            <a:ext cx="1369214" cy="2068867"/>
          </a:xfrm>
          <a:prstGeom prst="rect">
            <a:avLst/>
          </a:prstGeom>
        </p:spPr>
      </p:pic>
      <p:grpSp>
        <p:nvGrpSpPr>
          <p:cNvPr id="13" name="Group 12">
            <a:extLst>
              <a:ext uri="{FF2B5EF4-FFF2-40B4-BE49-F238E27FC236}">
                <a16:creationId xmlns:a16="http://schemas.microsoft.com/office/drawing/2014/main" id="{13D0630C-6D25-8C1A-8EB7-5197A02CCE2C}"/>
              </a:ext>
            </a:extLst>
          </p:cNvPr>
          <p:cNvGrpSpPr/>
          <p:nvPr/>
        </p:nvGrpSpPr>
        <p:grpSpPr>
          <a:xfrm>
            <a:off x="3987798" y="588578"/>
            <a:ext cx="4216400" cy="883291"/>
            <a:chOff x="5715000" y="-57696"/>
            <a:chExt cx="6324600" cy="1324937"/>
          </a:xfrm>
          <a:solidFill>
            <a:srgbClr val="F68122"/>
          </a:solidFill>
        </p:grpSpPr>
        <p:sp>
          <p:nvSpPr>
            <p:cNvPr id="14" name="Round Same Side Corner Rectangle 11">
              <a:extLst>
                <a:ext uri="{FF2B5EF4-FFF2-40B4-BE49-F238E27FC236}">
                  <a16:creationId xmlns:a16="http://schemas.microsoft.com/office/drawing/2014/main" id="{F9F71D69-4E19-1D06-1527-5D2E45DF2520}"/>
                </a:ext>
              </a:extLst>
            </p:cNvPr>
            <p:cNvSpPr/>
            <p:nvPr/>
          </p:nvSpPr>
          <p:spPr>
            <a:xfrm flipV="1">
              <a:off x="5715000" y="-57696"/>
              <a:ext cx="6324600" cy="1324937"/>
            </a:xfrm>
            <a:prstGeom prst="round2SameRect">
              <a:avLst>
                <a:gd name="adj1" fmla="val 37720"/>
                <a:gd name="adj2" fmla="val 0"/>
              </a:avLst>
            </a:prstGeom>
            <a:grpFill/>
            <a:ln>
              <a:solidFill>
                <a:srgbClr val="F68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UTM Avo" panose="02040603050506020204" pitchFamily="18"/>
              </a:endParaRPr>
            </a:p>
          </p:txBody>
        </p:sp>
        <p:sp>
          <p:nvSpPr>
            <p:cNvPr id="15" name="TextBox 14">
              <a:extLst>
                <a:ext uri="{FF2B5EF4-FFF2-40B4-BE49-F238E27FC236}">
                  <a16:creationId xmlns:a16="http://schemas.microsoft.com/office/drawing/2014/main" id="{230C44F3-A7CC-F024-5BCF-185A3CFCC86F}"/>
                </a:ext>
              </a:extLst>
            </p:cNvPr>
            <p:cNvSpPr txBox="1"/>
            <p:nvPr/>
          </p:nvSpPr>
          <p:spPr>
            <a:xfrm>
              <a:off x="6515100" y="196670"/>
              <a:ext cx="4724400" cy="877163"/>
            </a:xfrm>
            <a:prstGeom prst="rect">
              <a:avLst/>
            </a:prstGeom>
            <a:grpFill/>
          </p:spPr>
          <p:txBody>
            <a:bodyPr wrap="square" rtlCol="0">
              <a:spAutoFit/>
            </a:bodyPr>
            <a:lstStyle/>
            <a:p>
              <a:pPr algn="ctr"/>
              <a:r>
                <a:rPr lang="en-US" sz="3200" b="1" dirty="0">
                  <a:solidFill>
                    <a:schemeClr val="tx1"/>
                  </a:solidFill>
                  <a:latin typeface="UTM Avo" panose="02040603050506020204" pitchFamily="18"/>
                  <a:cs typeface="Arial" panose="020B0604020202020204" pitchFamily="34" charset="0"/>
                </a:rPr>
                <a:t>KHỞI ĐỘNG</a:t>
              </a:r>
            </a:p>
          </p:txBody>
        </p:sp>
      </p:grpSp>
      <p:sp>
        <p:nvSpPr>
          <p:cNvPr id="16" name="Rectangle 15">
            <a:extLst>
              <a:ext uri="{FF2B5EF4-FFF2-40B4-BE49-F238E27FC236}">
                <a16:creationId xmlns:a16="http://schemas.microsoft.com/office/drawing/2014/main" id="{D4A0A7A9-7CD1-C8E3-5363-464507F1B007}"/>
              </a:ext>
            </a:extLst>
          </p:cNvPr>
          <p:cNvSpPr/>
          <p:nvPr/>
        </p:nvSpPr>
        <p:spPr>
          <a:xfrm>
            <a:off x="1118705" y="5038971"/>
            <a:ext cx="9954585" cy="1128386"/>
          </a:xfrm>
          <a:prstGeom prst="rect">
            <a:avLst/>
          </a:prstGeom>
        </p:spPr>
        <p:txBody>
          <a:bodyPr wrap="square">
            <a:spAutoFit/>
          </a:bodyPr>
          <a:lstStyle/>
          <a:p>
            <a:pPr marL="381019" indent="-381019" algn="ctr">
              <a:lnSpc>
                <a:spcPct val="150000"/>
              </a:lnSpc>
              <a:spcBef>
                <a:spcPts val="200"/>
              </a:spcBef>
              <a:spcAft>
                <a:spcPts val="200"/>
              </a:spcAft>
              <a:buFont typeface="Wingdings" panose="05000000000000000000" pitchFamily="2" charset="2"/>
              <a:buChar char="Ø"/>
            </a:pP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em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xem</a:t>
            </a:r>
            <a:r>
              <a:rPr lang="en-US" sz="2400"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video </a:t>
            </a:r>
            <a:r>
              <a:rPr lang="vi-VN" sz="2400" i="1" dirty="0">
                <a:latin typeface="UTM Avo" panose="02040603050506020204" pitchFamily="18"/>
                <a:ea typeface="Calibri" panose="020F0502020204030204" pitchFamily="34" charset="0"/>
                <a:cs typeface="Arial" panose="020B0604020202020204" pitchFamily="34" charset="0"/>
              </a:rPr>
              <a:t>Mô hình trường học xanh</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và</a:t>
            </a:r>
            <a:r>
              <a:rPr lang="en-US" sz="2400" dirty="0">
                <a:latin typeface="UTM Avo" panose="02040603050506020204" pitchFamily="18"/>
                <a:ea typeface="Calibri" panose="020F0502020204030204" pitchFamily="34" charset="0"/>
                <a:cs typeface="Arial" panose="020B0604020202020204" pitchFamily="34" charset="0"/>
              </a:rPr>
              <a:t> </a:t>
            </a:r>
            <a:br>
              <a:rPr lang="en-US" sz="2400" dirty="0">
                <a:latin typeface="UTM Avo" panose="02040603050506020204" pitchFamily="18"/>
                <a:ea typeface="Calibri" panose="020F0502020204030204" pitchFamily="34" charset="0"/>
                <a:cs typeface="Arial" panose="020B0604020202020204" pitchFamily="34" charset="0"/>
              </a:rPr>
            </a:br>
            <a:r>
              <a:rPr lang="en-US" sz="2400" dirty="0" err="1">
                <a:latin typeface="UTM Avo" panose="02040603050506020204" pitchFamily="18"/>
                <a:ea typeface="Calibri" panose="020F0502020204030204" pitchFamily="34" charset="0"/>
                <a:cs typeface="Arial" panose="020B0604020202020204" pitchFamily="34" charset="0"/>
              </a:rPr>
              <a:t>trả</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lời</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câu</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hỏi</a:t>
            </a:r>
            <a:r>
              <a:rPr lang="en-US" sz="2400" dirty="0">
                <a:latin typeface="UTM Avo" panose="02040603050506020204" pitchFamily="18"/>
                <a:ea typeface="Calibri" panose="020F0502020204030204" pitchFamily="34" charset="0"/>
                <a:cs typeface="Arial" panose="020B0604020202020204" pitchFamily="34" charset="0"/>
              </a:rPr>
              <a:t>: </a:t>
            </a:r>
            <a:r>
              <a:rPr lang="en-US" sz="2400" i="1" dirty="0">
                <a:latin typeface="UTM Avo" panose="02040603050506020204" pitchFamily="18"/>
                <a:ea typeface="Calibri" panose="020F0502020204030204" pitchFamily="34" charset="0"/>
                <a:cs typeface="Arial" panose="020B0604020202020204" pitchFamily="34" charset="0"/>
              </a:rPr>
              <a:t>“Video </a:t>
            </a:r>
            <a:r>
              <a:rPr lang="en-US" sz="2400" i="1" dirty="0" err="1">
                <a:latin typeface="UTM Avo" panose="02040603050506020204" pitchFamily="18"/>
                <a:ea typeface="Calibri" panose="020F0502020204030204" pitchFamily="34" charset="0"/>
                <a:cs typeface="Arial" panose="020B0604020202020204" pitchFamily="34" charset="0"/>
              </a:rPr>
              <a:t>đã</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gửi</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tới</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các</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em</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thông</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điệp</a:t>
            </a:r>
            <a:r>
              <a:rPr lang="en-US" sz="2400" i="1" dirty="0">
                <a:latin typeface="UTM Avo" panose="02040603050506020204" pitchFamily="18"/>
                <a:ea typeface="Calibri" panose="020F0502020204030204" pitchFamily="34" charset="0"/>
                <a:cs typeface="Arial" panose="020B0604020202020204" pitchFamily="34" charset="0"/>
              </a:rPr>
              <a:t> </a:t>
            </a:r>
            <a:r>
              <a:rPr lang="en-US" sz="2400" i="1" dirty="0" err="1">
                <a:latin typeface="UTM Avo" panose="02040603050506020204" pitchFamily="18"/>
                <a:ea typeface="Calibri" panose="020F0502020204030204" pitchFamily="34" charset="0"/>
                <a:cs typeface="Arial" panose="020B0604020202020204" pitchFamily="34" charset="0"/>
              </a:rPr>
              <a:t>gì</a:t>
            </a:r>
            <a:r>
              <a:rPr lang="en-US" sz="2400" i="1" dirty="0">
                <a:latin typeface="UTM Avo" panose="02040603050506020204" pitchFamily="18"/>
                <a:ea typeface="Calibri" panose="020F0502020204030204" pitchFamily="34" charset="0"/>
                <a:cs typeface="Arial" panose="020B0604020202020204" pitchFamily="34" charset="0"/>
              </a:rPr>
              <a:t>?”</a:t>
            </a:r>
          </a:p>
        </p:txBody>
      </p:sp>
      <p:pic>
        <p:nvPicPr>
          <p:cNvPr id="17" name="Nhân rộng mô hình trường học xanh _ VTV24">
            <a:hlinkClick r:id="" action="ppaction://media"/>
            <a:extLst>
              <a:ext uri="{FF2B5EF4-FFF2-40B4-BE49-F238E27FC236}">
                <a16:creationId xmlns:a16="http://schemas.microsoft.com/office/drawing/2014/main" id="{D8DA4F31-E1B9-E0F7-DFC8-60DDDD93285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384522" y="1734477"/>
            <a:ext cx="5422955" cy="3050412"/>
          </a:xfrm>
          <a:prstGeom prst="rect">
            <a:avLst/>
          </a:prstGeom>
        </p:spPr>
      </p:pic>
    </p:spTree>
    <p:extLst>
      <p:ext uri="{BB962C8B-B14F-4D97-AF65-F5344CB8AC3E}">
        <p14:creationId xmlns:p14="http://schemas.microsoft.com/office/powerpoint/2010/main" val="131248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069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17"/>
                </p:tgtEl>
              </p:cMediaNode>
            </p:video>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582411-0C2B-FD38-4F78-4B33E1231C63}"/>
              </a:ext>
            </a:extLst>
          </p:cNvPr>
          <p:cNvSpPr/>
          <p:nvPr/>
        </p:nvSpPr>
        <p:spPr>
          <a:xfrm>
            <a:off x="6769045" y="2092552"/>
            <a:ext cx="5422955" cy="476544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sp>
        <p:nvSpPr>
          <p:cNvPr id="3" name="Rectangle 2">
            <a:extLst>
              <a:ext uri="{FF2B5EF4-FFF2-40B4-BE49-F238E27FC236}">
                <a16:creationId xmlns:a16="http://schemas.microsoft.com/office/drawing/2014/main" id="{68BC937C-8C62-FA08-E580-DCC972114A85}"/>
              </a:ext>
            </a:extLst>
          </p:cNvPr>
          <p:cNvSpPr/>
          <p:nvPr/>
        </p:nvSpPr>
        <p:spPr>
          <a:xfrm>
            <a:off x="182880" y="670560"/>
            <a:ext cx="3718560" cy="1239520"/>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grpSp>
        <p:nvGrpSpPr>
          <p:cNvPr id="4" name="Group 3">
            <a:extLst>
              <a:ext uri="{FF2B5EF4-FFF2-40B4-BE49-F238E27FC236}">
                <a16:creationId xmlns:a16="http://schemas.microsoft.com/office/drawing/2014/main" id="{AA96D255-DBA7-B441-81B8-DE38DD18861C}"/>
              </a:ext>
            </a:extLst>
          </p:cNvPr>
          <p:cNvGrpSpPr/>
          <p:nvPr/>
        </p:nvGrpSpPr>
        <p:grpSpPr>
          <a:xfrm>
            <a:off x="3987800" y="591617"/>
            <a:ext cx="4216400" cy="883291"/>
            <a:chOff x="5715000" y="-57696"/>
            <a:chExt cx="6324600" cy="1324937"/>
          </a:xfrm>
          <a:solidFill>
            <a:srgbClr val="F68122"/>
          </a:solidFill>
        </p:grpSpPr>
        <p:sp>
          <p:nvSpPr>
            <p:cNvPr id="5" name="Round Same Side Corner Rectangle 11">
              <a:extLst>
                <a:ext uri="{FF2B5EF4-FFF2-40B4-BE49-F238E27FC236}">
                  <a16:creationId xmlns:a16="http://schemas.microsoft.com/office/drawing/2014/main" id="{91F55E0B-1C4C-20D1-E131-2B331A3162BC}"/>
                </a:ext>
              </a:extLst>
            </p:cNvPr>
            <p:cNvSpPr/>
            <p:nvPr/>
          </p:nvSpPr>
          <p:spPr>
            <a:xfrm flipV="1">
              <a:off x="5715000" y="-57696"/>
              <a:ext cx="6324600" cy="1324937"/>
            </a:xfrm>
            <a:prstGeom prst="round2SameRect">
              <a:avLst>
                <a:gd name="adj1" fmla="val 37720"/>
                <a:gd name="adj2" fmla="val 0"/>
              </a:avLst>
            </a:prstGeom>
            <a:grpFill/>
            <a:ln>
              <a:solidFill>
                <a:srgbClr val="F68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UTM Avo" panose="02040603050506020204" pitchFamily="18"/>
              </a:endParaRPr>
            </a:p>
          </p:txBody>
        </p:sp>
        <p:sp>
          <p:nvSpPr>
            <p:cNvPr id="6" name="TextBox 5">
              <a:extLst>
                <a:ext uri="{FF2B5EF4-FFF2-40B4-BE49-F238E27FC236}">
                  <a16:creationId xmlns:a16="http://schemas.microsoft.com/office/drawing/2014/main" id="{7E01F152-8C3A-C6F6-63AE-42384EDF8DC9}"/>
                </a:ext>
              </a:extLst>
            </p:cNvPr>
            <p:cNvSpPr txBox="1"/>
            <p:nvPr/>
          </p:nvSpPr>
          <p:spPr>
            <a:xfrm>
              <a:off x="6515100" y="196670"/>
              <a:ext cx="4724400" cy="877163"/>
            </a:xfrm>
            <a:prstGeom prst="rect">
              <a:avLst/>
            </a:prstGeom>
            <a:grpFill/>
          </p:spPr>
          <p:txBody>
            <a:bodyPr wrap="square" rtlCol="0">
              <a:spAutoFit/>
            </a:bodyPr>
            <a:lstStyle/>
            <a:p>
              <a:pPr algn="ctr"/>
              <a:r>
                <a:rPr lang="en-US" sz="3200" b="1" dirty="0">
                  <a:solidFill>
                    <a:schemeClr val="tx1"/>
                  </a:solidFill>
                  <a:latin typeface="UTM Avo" panose="02040603050506020204" pitchFamily="18"/>
                  <a:cs typeface="Arial" panose="020B0604020202020204" pitchFamily="34" charset="0"/>
                </a:rPr>
                <a:t>KHỞI ĐỘNG</a:t>
              </a:r>
            </a:p>
          </p:txBody>
        </p:sp>
      </p:grpSp>
      <p:pic>
        <p:nvPicPr>
          <p:cNvPr id="18" name="Picture 2" descr="Lớp học xanh&quot;... | BÁO QUẢNG NAM ONLINE - Tin tức mới nhất">
            <a:extLst>
              <a:ext uri="{FF2B5EF4-FFF2-40B4-BE49-F238E27FC236}">
                <a16:creationId xmlns:a16="http://schemas.microsoft.com/office/drawing/2014/main" id="{EBB3BD4B-1015-11B1-0DD1-0BA9C5246808}"/>
              </a:ext>
            </a:extLst>
          </p:cNvPr>
          <p:cNvPicPr>
            <a:picLocks noChangeAspect="1" noChangeArrowheads="1"/>
          </p:cNvPicPr>
          <p:nvPr/>
        </p:nvPicPr>
        <p:blipFill rotWithShape="1">
          <a:blip r:embed="rId3" cstate="print">
            <a:alphaModFix amt="65000"/>
            <a:extLst>
              <a:ext uri="{28A0092B-C50C-407E-A947-70E740481C1C}">
                <a14:useLocalDpi xmlns:a14="http://schemas.microsoft.com/office/drawing/2010/main" val="0"/>
              </a:ext>
            </a:extLst>
          </a:blip>
          <a:srcRect t="17829" b="4866"/>
          <a:stretch/>
        </p:blipFill>
        <p:spPr bwMode="auto">
          <a:xfrm>
            <a:off x="5161280" y="2669598"/>
            <a:ext cx="7030720" cy="395404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2338750-73BB-699C-A28D-9BC059B4C399}"/>
              </a:ext>
            </a:extLst>
          </p:cNvPr>
          <p:cNvGrpSpPr/>
          <p:nvPr/>
        </p:nvGrpSpPr>
        <p:grpSpPr>
          <a:xfrm>
            <a:off x="0" y="1701800"/>
            <a:ext cx="5811520" cy="3454399"/>
            <a:chOff x="-1" y="3086103"/>
            <a:chExt cx="10058400" cy="5181598"/>
          </a:xfrm>
        </p:grpSpPr>
        <p:sp>
          <p:nvSpPr>
            <p:cNvPr id="20" name="Round Same Side Corner Rectangle 3">
              <a:extLst>
                <a:ext uri="{FF2B5EF4-FFF2-40B4-BE49-F238E27FC236}">
                  <a16:creationId xmlns:a16="http://schemas.microsoft.com/office/drawing/2014/main" id="{C9CFA7B6-8896-1518-8BA0-E0BCF48E8DC5}"/>
                </a:ext>
              </a:extLst>
            </p:cNvPr>
            <p:cNvSpPr/>
            <p:nvPr/>
          </p:nvSpPr>
          <p:spPr>
            <a:xfrm rot="5400000">
              <a:off x="2438400" y="647702"/>
              <a:ext cx="5181598" cy="10058400"/>
            </a:xfrm>
            <a:prstGeom prst="round2SameRect">
              <a:avLst/>
            </a:prstGeom>
            <a:solidFill>
              <a:srgbClr val="4BACC6">
                <a:lumMod val="20000"/>
                <a:lumOff val="80000"/>
              </a:srgbClr>
            </a:solidFill>
            <a:ln w="25400" cap="flat" cmpd="sng" algn="ctr">
              <a:solidFill>
                <a:sysClr val="window" lastClr="FFFFFF"/>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UTM Avo" panose="02040603050506020204" pitchFamily="18"/>
                <a:ea typeface="+mn-ea"/>
                <a:cs typeface="+mn-cs"/>
              </a:endParaRPr>
            </a:p>
          </p:txBody>
        </p:sp>
        <p:sp>
          <p:nvSpPr>
            <p:cNvPr id="21" name="TextBox 20">
              <a:extLst>
                <a:ext uri="{FF2B5EF4-FFF2-40B4-BE49-F238E27FC236}">
                  <a16:creationId xmlns:a16="http://schemas.microsoft.com/office/drawing/2014/main" id="{451E5535-FE3D-F5C3-3CD2-516C3C7BF63E}"/>
                </a:ext>
              </a:extLst>
            </p:cNvPr>
            <p:cNvSpPr txBox="1"/>
            <p:nvPr/>
          </p:nvSpPr>
          <p:spPr>
            <a:xfrm>
              <a:off x="514348" y="3467368"/>
              <a:ext cx="9029700" cy="431425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UTM Avo" panose="02040603050506020204" pitchFamily="18"/>
                  <a:ea typeface="+mn-ea"/>
                  <a:cs typeface="Arial" panose="020B0604020202020204" pitchFamily="34" charset="0"/>
                </a:rPr>
                <a:t>Gợi</a:t>
              </a:r>
              <a:r>
                <a:rPr kumimoji="0" lang="en-US" sz="2800" b="1" i="0" u="none" strike="noStrike" kern="1200" cap="none" spc="0" normalizeH="0" baseline="0" noProof="0" dirty="0">
                  <a:ln>
                    <a:noFill/>
                  </a:ln>
                  <a:solidFill>
                    <a:srgbClr val="C00000"/>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UTM Avo" panose="02040603050506020204" pitchFamily="18"/>
                  <a:ea typeface="+mn-ea"/>
                  <a:cs typeface="Arial" panose="020B0604020202020204" pitchFamily="34" charset="0"/>
                </a:rPr>
                <a:t>ý</a:t>
              </a:r>
              <a:r>
                <a:rPr kumimoji="0" lang="en-US" sz="2800" b="1" i="0" u="none" strike="noStrike" kern="1200" cap="none" spc="0" normalizeH="0" baseline="0" noProof="0" dirty="0">
                  <a:ln>
                    <a:noFill/>
                  </a:ln>
                  <a:solidFill>
                    <a:srgbClr val="C00000"/>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UTM Avo" panose="02040603050506020204" pitchFamily="18"/>
                  <a:ea typeface="+mn-ea"/>
                  <a:cs typeface="Arial" panose="020B0604020202020204" pitchFamily="34" charset="0"/>
                </a:rPr>
                <a:t>câu</a:t>
              </a:r>
              <a:r>
                <a:rPr kumimoji="0" lang="en-US" sz="2800" b="1" i="0" u="none" strike="noStrike" kern="1200" cap="none" spc="0" normalizeH="0" baseline="0" noProof="0" dirty="0">
                  <a:ln>
                    <a:noFill/>
                  </a:ln>
                  <a:solidFill>
                    <a:srgbClr val="C00000"/>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UTM Avo" panose="02040603050506020204" pitchFamily="18"/>
                  <a:ea typeface="+mn-ea"/>
                  <a:cs typeface="Arial" panose="020B0604020202020204" pitchFamily="34" charset="0"/>
                </a:rPr>
                <a:t>trả</a:t>
              </a:r>
              <a:r>
                <a:rPr kumimoji="0" lang="en-US" sz="2800" b="1" i="0" u="none" strike="noStrike" kern="1200" cap="none" spc="0" normalizeH="0" baseline="0" noProof="0" dirty="0">
                  <a:ln>
                    <a:noFill/>
                  </a:ln>
                  <a:solidFill>
                    <a:srgbClr val="C00000"/>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UTM Avo" panose="02040603050506020204" pitchFamily="18"/>
                  <a:ea typeface="+mn-ea"/>
                  <a:cs typeface="Arial" panose="020B0604020202020204" pitchFamily="34" charset="0"/>
                </a:rPr>
                <a:t>lời</a:t>
              </a:r>
              <a:endParaRPr kumimoji="0" lang="en-US" sz="2800" b="1" i="0" u="none" strike="noStrike" kern="1200" cap="none" spc="0" normalizeH="0" baseline="0" noProof="0" dirty="0">
                <a:ln>
                  <a:noFill/>
                </a:ln>
                <a:solidFill>
                  <a:srgbClr val="C00000"/>
                </a:solidFill>
                <a:effectLst/>
                <a:uLnTx/>
                <a:uFillTx/>
                <a:latin typeface="UTM Avo" panose="02040603050506020204" pitchFamily="18"/>
                <a:ea typeface="+mn-ea"/>
                <a:cs typeface="Arial" panose="020B0604020202020204" pitchFamily="34" charset="0"/>
              </a:endParaRPr>
            </a:p>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Video đã khơi nguồn cảm hứng và gợi mở trong các em những </a:t>
              </a:r>
              <a:b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b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ý tưởng để thực hiện hóa dự án </a:t>
              </a:r>
              <a:r>
                <a:rPr kumimoji="0" lang="vi-VN" sz="2400" b="1"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Hành lang xanh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ngay tại trường. </a:t>
              </a:r>
            </a:p>
          </p:txBody>
        </p:sp>
      </p:grpSp>
    </p:spTree>
    <p:extLst>
      <p:ext uri="{BB962C8B-B14F-4D97-AF65-F5344CB8AC3E}">
        <p14:creationId xmlns:p14="http://schemas.microsoft.com/office/powerpoint/2010/main" val="247524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AA0050B-0A52-D252-5E50-63032F151E08}"/>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61013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167EEE-EB8B-D40B-FAA8-19B39AD4DD71}"/>
              </a:ext>
            </a:extLst>
          </p:cNvPr>
          <p:cNvSpPr txBox="1"/>
          <p:nvPr/>
        </p:nvSpPr>
        <p:spPr>
          <a:xfrm>
            <a:off x="158687" y="2618262"/>
            <a:ext cx="7295770" cy="4181914"/>
          </a:xfrm>
          <a:prstGeom prst="rect">
            <a:avLst/>
          </a:prstGeom>
          <a:noFill/>
        </p:spPr>
        <p:txBody>
          <a:bodyPr wrap="square">
            <a:spAutoFit/>
          </a:bodyPr>
          <a:lstStyle/>
          <a:p>
            <a:pPr marL="381019" indent="-381019" algn="just" defTabSz="609630">
              <a:lnSpc>
                <a:spcPct val="150000"/>
              </a:lnSpc>
              <a:buClrTx/>
              <a:buFont typeface="Courier New" panose="02070309020205020404" pitchFamily="49" charset="0"/>
              <a:buChar char="o"/>
            </a:pPr>
            <a:r>
              <a:rPr lang="vi-VN" sz="2000" kern="1200" dirty="0">
                <a:latin typeface="UTM Avo" panose="02040603050506020204" pitchFamily="18"/>
                <a:ea typeface="Calibri" panose="020F0502020204030204" pitchFamily="34" charset="0"/>
                <a:cs typeface="Arial" panose="020B0604020202020204" pitchFamily="34" charset="0"/>
              </a:rPr>
              <a:t>Các nhóm thảo luận và đề xuất ý tưởng trang trí hành lang lớp học từ chậu cây làm từ chai nhựa tái chế bằng chính những chậu cây các em đã sáng tạo trong tiết </a:t>
            </a:r>
            <a:r>
              <a:rPr lang="vi-VN" sz="2000" i="1" kern="1200" dirty="0">
                <a:latin typeface="UTM Avo" panose="02040603050506020204" pitchFamily="18"/>
                <a:ea typeface="Calibri" panose="020F0502020204030204" pitchFamily="34" charset="0"/>
                <a:cs typeface="Arial" panose="020B0604020202020204" pitchFamily="34" charset="0"/>
              </a:rPr>
              <a:t>Hoạt động giáo dục theo chủ đề</a:t>
            </a:r>
            <a:r>
              <a:rPr lang="vi-VN" sz="2000" kern="1200" dirty="0">
                <a:latin typeface="UTM Avo" panose="02040603050506020204" pitchFamily="18"/>
                <a:ea typeface="Calibri" panose="020F0502020204030204" pitchFamily="34" charset="0"/>
                <a:cs typeface="Arial" panose="020B0604020202020204" pitchFamily="34" charset="0"/>
              </a:rPr>
              <a:t> tuần trước. </a:t>
            </a:r>
          </a:p>
          <a:p>
            <a:pPr marL="381019" indent="-381019" algn="just" defTabSz="609630">
              <a:lnSpc>
                <a:spcPct val="150000"/>
              </a:lnSpc>
              <a:buClrTx/>
              <a:buFont typeface="Courier New" panose="02070309020205020404" pitchFamily="49" charset="0"/>
              <a:buChar char="o"/>
            </a:pPr>
            <a:r>
              <a:rPr lang="vi-VN" sz="2000" kern="1200" dirty="0">
                <a:latin typeface="UTM Avo" panose="02040603050506020204" pitchFamily="18"/>
                <a:ea typeface="Calibri" panose="020F0502020204030204" pitchFamily="34" charset="0"/>
                <a:cs typeface="Arial" panose="020B0604020202020204" pitchFamily="34" charset="0"/>
              </a:rPr>
              <a:t>Các nhóm thống nhất ý tưởng và thực hiện</a:t>
            </a:r>
            <a:r>
              <a:rPr lang="en-US" sz="2000" kern="1200" dirty="0">
                <a:latin typeface="UTM Avo" panose="02040603050506020204" pitchFamily="18"/>
                <a:ea typeface="Calibri" panose="020F0502020204030204" pitchFamily="34" charset="0"/>
                <a:cs typeface="Arial" panose="020B0604020202020204" pitchFamily="34" charset="0"/>
              </a:rPr>
              <a:t> </a:t>
            </a:r>
            <a:r>
              <a:rPr lang="en-US" sz="2000" kern="1200" dirty="0" err="1">
                <a:latin typeface="UTM Avo" panose="02040603050506020204" pitchFamily="18"/>
                <a:ea typeface="Calibri" panose="020F0502020204030204" pitchFamily="34" charset="0"/>
                <a:cs typeface="Arial" panose="020B0604020202020204" pitchFamily="34" charset="0"/>
              </a:rPr>
              <a:t>việc</a:t>
            </a:r>
            <a:r>
              <a:rPr lang="en-US" sz="2000" kern="1200" dirty="0">
                <a:latin typeface="UTM Avo" panose="02040603050506020204" pitchFamily="18"/>
                <a:ea typeface="Calibri" panose="020F0502020204030204" pitchFamily="34" charset="0"/>
                <a:cs typeface="Arial" panose="020B0604020202020204" pitchFamily="34" charset="0"/>
              </a:rPr>
              <a:t> </a:t>
            </a:r>
            <a:r>
              <a:rPr lang="en-US" sz="2000" kern="1200" dirty="0" err="1">
                <a:latin typeface="UTM Avo" panose="02040603050506020204" pitchFamily="18"/>
                <a:ea typeface="Calibri" panose="020F0502020204030204" pitchFamily="34" charset="0"/>
                <a:cs typeface="Arial" panose="020B0604020202020204" pitchFamily="34" charset="0"/>
              </a:rPr>
              <a:t>trình</a:t>
            </a:r>
            <a:r>
              <a:rPr lang="en-US" sz="2000" kern="1200" dirty="0">
                <a:latin typeface="UTM Avo" panose="02040603050506020204" pitchFamily="18"/>
                <a:ea typeface="Calibri" panose="020F0502020204030204" pitchFamily="34" charset="0"/>
                <a:cs typeface="Arial" panose="020B0604020202020204" pitchFamily="34" charset="0"/>
              </a:rPr>
              <a:t> </a:t>
            </a:r>
            <a:r>
              <a:rPr lang="en-US" sz="2000" kern="1200" dirty="0" err="1">
                <a:latin typeface="UTM Avo" panose="02040603050506020204" pitchFamily="18"/>
                <a:ea typeface="Calibri" panose="020F0502020204030204" pitchFamily="34" charset="0"/>
                <a:cs typeface="Arial" panose="020B0604020202020204" pitchFamily="34" charset="0"/>
              </a:rPr>
              <a:t>bày</a:t>
            </a:r>
            <a:r>
              <a:rPr lang="en-US" sz="2000" kern="1200" dirty="0">
                <a:latin typeface="UTM Avo" panose="02040603050506020204" pitchFamily="18"/>
                <a:ea typeface="Calibri" panose="020F0502020204030204" pitchFamily="34" charset="0"/>
                <a:cs typeface="Arial" panose="020B0604020202020204" pitchFamily="34" charset="0"/>
              </a:rPr>
              <a:t> </a:t>
            </a:r>
            <a:r>
              <a:rPr lang="vi-VN" sz="2000" kern="1200" dirty="0">
                <a:latin typeface="UTM Avo" panose="02040603050506020204" pitchFamily="18"/>
                <a:ea typeface="Calibri" panose="020F0502020204030204" pitchFamily="34" charset="0"/>
                <a:cs typeface="Arial" panose="020B0604020202020204" pitchFamily="34" charset="0"/>
              </a:rPr>
              <a:t>trang trí hành lang lớp học .</a:t>
            </a:r>
          </a:p>
          <a:p>
            <a:pPr marL="381019" indent="-381019" algn="just" defTabSz="609630">
              <a:lnSpc>
                <a:spcPct val="150000"/>
              </a:lnSpc>
              <a:buClrTx/>
              <a:buFont typeface="Courier New" panose="02070309020205020404" pitchFamily="49" charset="0"/>
              <a:buChar char="o"/>
            </a:pPr>
            <a:r>
              <a:rPr lang="vi-VN" sz="2000" kern="1200" dirty="0">
                <a:latin typeface="UTM Avo" panose="02040603050506020204" pitchFamily="18"/>
                <a:ea typeface="Calibri" panose="020F0502020204030204" pitchFamily="34" charset="0"/>
                <a:cs typeface="Arial" panose="020B0604020202020204" pitchFamily="34" charset="0"/>
              </a:rPr>
              <a:t>Sau đó, các nhóm nhận xét, đánh giá ý tưởng của nhóm bạn. </a:t>
            </a:r>
          </a:p>
        </p:txBody>
      </p:sp>
      <p:grpSp>
        <p:nvGrpSpPr>
          <p:cNvPr id="7" name="Group 6">
            <a:extLst>
              <a:ext uri="{FF2B5EF4-FFF2-40B4-BE49-F238E27FC236}">
                <a16:creationId xmlns:a16="http://schemas.microsoft.com/office/drawing/2014/main" id="{8F04DEF3-2A18-DB6E-CFF8-BB60595AFF40}"/>
              </a:ext>
            </a:extLst>
          </p:cNvPr>
          <p:cNvGrpSpPr/>
          <p:nvPr/>
        </p:nvGrpSpPr>
        <p:grpSpPr>
          <a:xfrm>
            <a:off x="134246" y="2044627"/>
            <a:ext cx="3844261" cy="491309"/>
            <a:chOff x="410460" y="441836"/>
            <a:chExt cx="6144253" cy="856767"/>
          </a:xfrm>
        </p:grpSpPr>
        <p:grpSp>
          <p:nvGrpSpPr>
            <p:cNvPr id="8" name="Group 8">
              <a:extLst>
                <a:ext uri="{FF2B5EF4-FFF2-40B4-BE49-F238E27FC236}">
                  <a16:creationId xmlns:a16="http://schemas.microsoft.com/office/drawing/2014/main" id="{DDC6F4B9-1A48-D877-3E26-C44DF5BE25EB}"/>
                </a:ext>
              </a:extLst>
            </p:cNvPr>
            <p:cNvGrpSpPr/>
            <p:nvPr/>
          </p:nvGrpSpPr>
          <p:grpSpPr>
            <a:xfrm rot="36615">
              <a:off x="410460" y="441836"/>
              <a:ext cx="6144253" cy="856767"/>
              <a:chOff x="-4264" y="526876"/>
              <a:chExt cx="5693741" cy="656308"/>
            </a:xfrm>
          </p:grpSpPr>
          <p:sp>
            <p:nvSpPr>
              <p:cNvPr id="10" name="Freeform 9">
                <a:extLst>
                  <a:ext uri="{FF2B5EF4-FFF2-40B4-BE49-F238E27FC236}">
                    <a16:creationId xmlns:a16="http://schemas.microsoft.com/office/drawing/2014/main" id="{DD55B2ED-98AE-5666-4D92-822D45A10DDD}"/>
                  </a:ext>
                </a:extLst>
              </p:cNvPr>
              <p:cNvSpPr/>
              <p:nvPr/>
            </p:nvSpPr>
            <p:spPr>
              <a:xfrm>
                <a:off x="-4264" y="526876"/>
                <a:ext cx="5693741" cy="656308"/>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4BACC6">
                  <a:lumMod val="75000"/>
                </a:srgbClr>
              </a:solidFill>
              <a:ln>
                <a:solidFill>
                  <a:srgbClr val="4BACC6">
                    <a:lumMod val="50000"/>
                  </a:srgbClr>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9" name="TextBox 8">
              <a:extLst>
                <a:ext uri="{FF2B5EF4-FFF2-40B4-BE49-F238E27FC236}">
                  <a16:creationId xmlns:a16="http://schemas.microsoft.com/office/drawing/2014/main" id="{C09EFFFD-0521-708F-F5DF-0EA80AC99F2D}"/>
                </a:ext>
              </a:extLst>
            </p:cNvPr>
            <p:cNvSpPr txBox="1"/>
            <p:nvPr/>
          </p:nvSpPr>
          <p:spPr>
            <a:xfrm>
              <a:off x="682585" y="492453"/>
              <a:ext cx="5597325" cy="805073"/>
            </a:xfrm>
            <a:prstGeom prst="rect">
              <a:avLst/>
            </a:prstGeom>
            <a:noFill/>
          </p:spPr>
          <p:txBody>
            <a:bodyPr wrap="squar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Hoạt</a:t>
              </a:r>
              <a:r>
                <a:rPr kumimoji="0" lang="en-US" sz="2400" b="1" i="0" u="none" strike="noStrike" kern="120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động</a:t>
              </a:r>
              <a:r>
                <a:rPr kumimoji="0" lang="en-US" sz="2400" b="1" i="0" u="none" strike="noStrike" kern="120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nhóm</a:t>
              </a:r>
              <a:endParaRPr kumimoji="0" lang="en-US" sz="2400" b="1" i="0" u="none" strike="noStrike" kern="120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endParaRPr>
            </a:p>
          </p:txBody>
        </p:sp>
      </p:grpSp>
      <p:pic>
        <p:nvPicPr>
          <p:cNvPr id="11" name="Picture 10" descr="A cartoon of a brain with blue glasses and question marks&#10;&#10;Description automatically generated with medium confidence">
            <a:extLst>
              <a:ext uri="{FF2B5EF4-FFF2-40B4-BE49-F238E27FC236}">
                <a16:creationId xmlns:a16="http://schemas.microsoft.com/office/drawing/2014/main" id="{D61D6A83-A1AA-464C-3962-C1C1849C3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567" y="1476783"/>
            <a:ext cx="1865297" cy="1243531"/>
          </a:xfrm>
          <a:prstGeom prst="rect">
            <a:avLst/>
          </a:prstGeom>
        </p:spPr>
      </p:pic>
      <p:grpSp>
        <p:nvGrpSpPr>
          <p:cNvPr id="13" name="Group 12">
            <a:extLst>
              <a:ext uri="{FF2B5EF4-FFF2-40B4-BE49-F238E27FC236}">
                <a16:creationId xmlns:a16="http://schemas.microsoft.com/office/drawing/2014/main" id="{88016411-C4CA-E0E2-56F1-26025099D35C}"/>
              </a:ext>
            </a:extLst>
          </p:cNvPr>
          <p:cNvGrpSpPr/>
          <p:nvPr/>
        </p:nvGrpSpPr>
        <p:grpSpPr>
          <a:xfrm>
            <a:off x="7958224" y="3145573"/>
            <a:ext cx="3731665" cy="2729503"/>
            <a:chOff x="12014031" y="3224439"/>
            <a:chExt cx="5343466" cy="4167763"/>
          </a:xfrm>
        </p:grpSpPr>
        <p:pic>
          <p:nvPicPr>
            <p:cNvPr id="14" name="Picture 13" descr="A long shot of a hallway&#10;&#10;Description automatically generated">
              <a:extLst>
                <a:ext uri="{FF2B5EF4-FFF2-40B4-BE49-F238E27FC236}">
                  <a16:creationId xmlns:a16="http://schemas.microsoft.com/office/drawing/2014/main" id="{BF3D1984-D031-D37D-CC85-D04F1A2D53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723" t="32808" r="8387" b="1886"/>
            <a:stretch/>
          </p:blipFill>
          <p:spPr>
            <a:xfrm>
              <a:off x="12014031" y="3716639"/>
              <a:ext cx="5343466" cy="36755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descr="Push pin ">
              <a:extLst>
                <a:ext uri="{FF2B5EF4-FFF2-40B4-BE49-F238E27FC236}">
                  <a16:creationId xmlns:a16="http://schemas.microsoft.com/office/drawing/2014/main" id="{2DB601D7-52B0-E464-7C2F-4CE1F19C7C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47481">
              <a:off x="14321766" y="3224439"/>
              <a:ext cx="727995" cy="72799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2">
            <a:extLst>
              <a:ext uri="{FF2B5EF4-FFF2-40B4-BE49-F238E27FC236}">
                <a16:creationId xmlns:a16="http://schemas.microsoft.com/office/drawing/2014/main" id="{E7C18E74-2EED-5DDC-AB6C-321F82069BE6}"/>
              </a:ext>
            </a:extLst>
          </p:cNvPr>
          <p:cNvSpPr txBox="1"/>
          <p:nvPr/>
        </p:nvSpPr>
        <p:spPr>
          <a:xfrm>
            <a:off x="2246354" y="1476783"/>
            <a:ext cx="7699292" cy="485518"/>
          </a:xfrm>
          <a:prstGeom prst="rect">
            <a:avLst/>
          </a:prstGeom>
        </p:spPr>
        <p:txBody>
          <a:bodyPr wrap="square" lIns="0" tIns="0" rIns="0" bIns="0" rtlCol="0" anchor="t">
            <a:spAutoFit/>
          </a:bodyPr>
          <a:lstStyle/>
          <a:p>
            <a:pPr algn="ctr" defTabSz="609630">
              <a:lnSpc>
                <a:spcPct val="150000"/>
              </a:lnSpc>
              <a:spcBef>
                <a:spcPct val="0"/>
              </a:spcBef>
              <a:buClrTx/>
              <a:buFontTx/>
              <a:buNone/>
            </a:pPr>
            <a:r>
              <a:rPr lang="en-US" sz="2400" b="1" kern="1200" dirty="0">
                <a:solidFill>
                  <a:prstClr val="black"/>
                </a:solidFill>
                <a:latin typeface="UTM Avo" panose="02040603050506020204" pitchFamily="18"/>
                <a:ea typeface="+mn-ea"/>
                <a:cs typeface="Arial" panose="020B0604020202020204" pitchFamily="34" charset="0"/>
              </a:rPr>
              <a:t>HOẠT ĐỘNG 3: TRANG TRÍ HÀNH LANG LỚP HỌC</a:t>
            </a:r>
          </a:p>
        </p:txBody>
      </p:sp>
    </p:spTree>
    <p:extLst>
      <p:ext uri="{BB962C8B-B14F-4D97-AF65-F5344CB8AC3E}">
        <p14:creationId xmlns:p14="http://schemas.microsoft.com/office/powerpoint/2010/main" val="8661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AE4D372-BD08-F75B-67E8-CDEACDEF6FA2}"/>
              </a:ext>
            </a:extLst>
          </p:cNvPr>
          <p:cNvSpPr/>
          <p:nvPr/>
        </p:nvSpPr>
        <p:spPr>
          <a:xfrm>
            <a:off x="6769045" y="2092552"/>
            <a:ext cx="5422955" cy="476544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sp>
        <p:nvSpPr>
          <p:cNvPr id="18" name="TextBox 5">
            <a:extLst>
              <a:ext uri="{FF2B5EF4-FFF2-40B4-BE49-F238E27FC236}">
                <a16:creationId xmlns:a16="http://schemas.microsoft.com/office/drawing/2014/main" id="{8A36360B-0B63-4AD0-BFAE-74DF67FD3C2B}"/>
              </a:ext>
            </a:extLst>
          </p:cNvPr>
          <p:cNvSpPr txBox="1"/>
          <p:nvPr/>
        </p:nvSpPr>
        <p:spPr>
          <a:xfrm>
            <a:off x="305594" y="341813"/>
            <a:ext cx="2255491" cy="2501005"/>
          </a:xfrm>
          <a:prstGeom prst="rect">
            <a:avLst/>
          </a:prstGeom>
        </p:spPr>
        <p:txBody>
          <a:bodyPr lIns="33867" tIns="33867" rIns="33867" bIns="33867" rtlCol="0" anchor="ctr"/>
          <a:lstStyle/>
          <a:p>
            <a:pPr algn="ctr" defTabSz="609630">
              <a:lnSpc>
                <a:spcPts val="1773"/>
              </a:lnSpc>
              <a:buClrTx/>
              <a:buFontTx/>
              <a:buNone/>
            </a:pPr>
            <a:endParaRPr sz="800" kern="1200">
              <a:solidFill>
                <a:prstClr val="black"/>
              </a:solidFill>
              <a:latin typeface="UTM Avo" panose="02040603050506020204" pitchFamily="18"/>
              <a:ea typeface="+mn-ea"/>
              <a:cs typeface="+mn-cs"/>
            </a:endParaRPr>
          </a:p>
        </p:txBody>
      </p:sp>
      <p:pic>
        <p:nvPicPr>
          <p:cNvPr id="19" name="Picture 11">
            <a:extLst>
              <a:ext uri="{FF2B5EF4-FFF2-40B4-BE49-F238E27FC236}">
                <a16:creationId xmlns:a16="http://schemas.microsoft.com/office/drawing/2014/main" id="{1EF868EC-6840-7469-0178-44623FDA4AD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82432">
            <a:off x="10789506" y="1182745"/>
            <a:ext cx="1175094" cy="1151593"/>
          </a:xfrm>
          <a:prstGeom prst="rect">
            <a:avLst/>
          </a:prstGeom>
        </p:spPr>
      </p:pic>
      <p:pic>
        <p:nvPicPr>
          <p:cNvPr id="20" name="Picture 7">
            <a:extLst>
              <a:ext uri="{FF2B5EF4-FFF2-40B4-BE49-F238E27FC236}">
                <a16:creationId xmlns:a16="http://schemas.microsoft.com/office/drawing/2014/main" id="{1B9C059F-87EC-2C80-46A7-82C017661E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0688">
            <a:off x="11206184" y="5978696"/>
            <a:ext cx="614417" cy="749669"/>
          </a:xfrm>
          <a:prstGeom prst="rect">
            <a:avLst/>
          </a:prstGeom>
        </p:spPr>
      </p:pic>
      <p:grpSp>
        <p:nvGrpSpPr>
          <p:cNvPr id="21" name="Group 20">
            <a:extLst>
              <a:ext uri="{FF2B5EF4-FFF2-40B4-BE49-F238E27FC236}">
                <a16:creationId xmlns:a16="http://schemas.microsoft.com/office/drawing/2014/main" id="{B9CC0435-E1FB-A160-20EC-3F683DD54033}"/>
              </a:ext>
            </a:extLst>
          </p:cNvPr>
          <p:cNvGrpSpPr/>
          <p:nvPr/>
        </p:nvGrpSpPr>
        <p:grpSpPr>
          <a:xfrm>
            <a:off x="4751952" y="2541534"/>
            <a:ext cx="6670483" cy="2414341"/>
            <a:chOff x="8751858" y="2292470"/>
            <a:chExt cx="10005725" cy="3621512"/>
          </a:xfrm>
        </p:grpSpPr>
        <p:grpSp>
          <p:nvGrpSpPr>
            <p:cNvPr id="22" name="Group 21">
              <a:extLst>
                <a:ext uri="{FF2B5EF4-FFF2-40B4-BE49-F238E27FC236}">
                  <a16:creationId xmlns:a16="http://schemas.microsoft.com/office/drawing/2014/main" id="{CE717F8A-23E9-1FF5-D31B-5C2275043E2A}"/>
                </a:ext>
              </a:extLst>
            </p:cNvPr>
            <p:cNvGrpSpPr/>
            <p:nvPr/>
          </p:nvGrpSpPr>
          <p:grpSpPr>
            <a:xfrm>
              <a:off x="8751858" y="2292470"/>
              <a:ext cx="9405743" cy="3060342"/>
              <a:chOff x="6093642" y="-449815"/>
              <a:chExt cx="11863872" cy="2426564"/>
            </a:xfrm>
          </p:grpSpPr>
          <p:sp>
            <p:nvSpPr>
              <p:cNvPr id="24" name="Rounded Rectangle 11">
                <a:extLst>
                  <a:ext uri="{FF2B5EF4-FFF2-40B4-BE49-F238E27FC236}">
                    <a16:creationId xmlns:a16="http://schemas.microsoft.com/office/drawing/2014/main" id="{A566A1F7-AEBD-60BA-C550-1B883597F831}"/>
                  </a:ext>
                </a:extLst>
              </p:cNvPr>
              <p:cNvSpPr/>
              <p:nvPr/>
            </p:nvSpPr>
            <p:spPr>
              <a:xfrm>
                <a:off x="6093642" y="-449815"/>
                <a:ext cx="11688414" cy="2296753"/>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endParaRPr lang="en-US" sz="3667" b="1" dirty="0">
                  <a:solidFill>
                    <a:schemeClr val="bg1"/>
                  </a:solidFill>
                  <a:latin typeface="UTM Avo" panose="02040603050506020204" pitchFamily="18"/>
                  <a:cs typeface="Arial" panose="020B0604020202020204" pitchFamily="34" charset="0"/>
                </a:endParaRPr>
              </a:p>
            </p:txBody>
          </p:sp>
          <p:sp>
            <p:nvSpPr>
              <p:cNvPr id="25" name="Rounded Rectangle 12">
                <a:extLst>
                  <a:ext uri="{FF2B5EF4-FFF2-40B4-BE49-F238E27FC236}">
                    <a16:creationId xmlns:a16="http://schemas.microsoft.com/office/drawing/2014/main" id="{7BE944E6-FEAD-6F36-F4D9-0A9E59D71051}"/>
                  </a:ext>
                </a:extLst>
              </p:cNvPr>
              <p:cNvSpPr/>
              <p:nvPr/>
            </p:nvSpPr>
            <p:spPr>
              <a:xfrm>
                <a:off x="6269100" y="-320004"/>
                <a:ext cx="11688414" cy="2296753"/>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Vẽ tranh trang trí hành lang với những thông điệp hay như: </a:t>
                </a:r>
                <a:r>
                  <a:rPr lang="vi-VN" sz="2400" i="1" dirty="0">
                    <a:solidFill>
                      <a:schemeClr val="tx1"/>
                    </a:solidFill>
                    <a:latin typeface="UTM Avo" panose="02040603050506020204" pitchFamily="18"/>
                    <a:cs typeface="Arial" panose="020B0604020202020204" pitchFamily="34" charset="0"/>
                  </a:rPr>
                  <a:t>tham gia an toàn giao thông, bảo vệ môi trường</a:t>
                </a:r>
                <a:r>
                  <a:rPr lang="en-US" sz="2400" i="1" dirty="0">
                    <a:solidFill>
                      <a:schemeClr val="tx1"/>
                    </a:solidFill>
                    <a:latin typeface="UTM Avo" panose="02040603050506020204" pitchFamily="18"/>
                    <a:cs typeface="Arial" panose="020B0604020202020204" pitchFamily="34" charset="0"/>
                  </a:rPr>
                  <a:t>,…</a:t>
                </a:r>
              </a:p>
            </p:txBody>
          </p:sp>
        </p:grpSp>
        <p:pic>
          <p:nvPicPr>
            <p:cNvPr id="23" name="Picture 22" descr="A picture containing text, vector graphics, sign&#10;&#10;Description automatically generated">
              <a:extLst>
                <a:ext uri="{FF2B5EF4-FFF2-40B4-BE49-F238E27FC236}">
                  <a16:creationId xmlns:a16="http://schemas.microsoft.com/office/drawing/2014/main" id="{3AACCA66-0887-EB5C-9943-67BBE64C39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976" b="7433"/>
            <a:stretch/>
          </p:blipFill>
          <p:spPr>
            <a:xfrm>
              <a:off x="16884780" y="4329778"/>
              <a:ext cx="1872803" cy="1584204"/>
            </a:xfrm>
            <a:prstGeom prst="rect">
              <a:avLst/>
            </a:prstGeom>
          </p:spPr>
        </p:pic>
      </p:grpSp>
      <p:grpSp>
        <p:nvGrpSpPr>
          <p:cNvPr id="26" name="Group 25">
            <a:extLst>
              <a:ext uri="{FF2B5EF4-FFF2-40B4-BE49-F238E27FC236}">
                <a16:creationId xmlns:a16="http://schemas.microsoft.com/office/drawing/2014/main" id="{77EC1156-AC40-B8DE-12E4-04370570AC8E}"/>
              </a:ext>
            </a:extLst>
          </p:cNvPr>
          <p:cNvGrpSpPr/>
          <p:nvPr/>
        </p:nvGrpSpPr>
        <p:grpSpPr>
          <a:xfrm>
            <a:off x="794299" y="5010447"/>
            <a:ext cx="5984253" cy="1847553"/>
            <a:chOff x="8751858" y="6409385"/>
            <a:chExt cx="9636335" cy="2771329"/>
          </a:xfrm>
        </p:grpSpPr>
        <p:grpSp>
          <p:nvGrpSpPr>
            <p:cNvPr id="27" name="Group 26">
              <a:extLst>
                <a:ext uri="{FF2B5EF4-FFF2-40B4-BE49-F238E27FC236}">
                  <a16:creationId xmlns:a16="http://schemas.microsoft.com/office/drawing/2014/main" id="{B706610D-EDEB-F064-EE15-86387A16BEC3}"/>
                </a:ext>
              </a:extLst>
            </p:cNvPr>
            <p:cNvGrpSpPr/>
            <p:nvPr/>
          </p:nvGrpSpPr>
          <p:grpSpPr>
            <a:xfrm>
              <a:off x="8751858" y="6409385"/>
              <a:ext cx="8900681" cy="2169966"/>
              <a:chOff x="6093642" y="-103814"/>
              <a:chExt cx="11226815" cy="1709262"/>
            </a:xfrm>
          </p:grpSpPr>
          <p:sp>
            <p:nvSpPr>
              <p:cNvPr id="29" name="Rounded Rectangle 28">
                <a:extLst>
                  <a:ext uri="{FF2B5EF4-FFF2-40B4-BE49-F238E27FC236}">
                    <a16:creationId xmlns:a16="http://schemas.microsoft.com/office/drawing/2014/main" id="{CDD29064-FBC0-A685-51FD-9D74820E944B}"/>
                  </a:ext>
                </a:extLst>
              </p:cNvPr>
              <p:cNvSpPr/>
              <p:nvPr/>
            </p:nvSpPr>
            <p:spPr>
              <a:xfrm>
                <a:off x="6093642" y="-103814"/>
                <a:ext cx="11051359" cy="1580303"/>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endParaRPr lang="en-US" sz="3667" b="1" dirty="0">
                  <a:solidFill>
                    <a:schemeClr val="bg1"/>
                  </a:solidFill>
                  <a:latin typeface="UTM Avo" panose="02040603050506020204" pitchFamily="18"/>
                  <a:cs typeface="Arial" panose="020B0604020202020204" pitchFamily="34" charset="0"/>
                </a:endParaRPr>
              </a:p>
            </p:txBody>
          </p:sp>
          <p:sp>
            <p:nvSpPr>
              <p:cNvPr id="30" name="Rounded Rectangle 29">
                <a:extLst>
                  <a:ext uri="{FF2B5EF4-FFF2-40B4-BE49-F238E27FC236}">
                    <a16:creationId xmlns:a16="http://schemas.microsoft.com/office/drawing/2014/main" id="{01F6D439-7708-A480-5E1D-6E0B308EF942}"/>
                  </a:ext>
                </a:extLst>
              </p:cNvPr>
              <p:cNvSpPr/>
              <p:nvPr/>
            </p:nvSpPr>
            <p:spPr>
              <a:xfrm>
                <a:off x="6269098" y="25144"/>
                <a:ext cx="11051359" cy="15803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Trồng các loại cây hoa ở hành lang </a:t>
                </a:r>
                <a:r>
                  <a:rPr lang="en-US" sz="2400" dirty="0" err="1">
                    <a:solidFill>
                      <a:schemeClr val="tx1"/>
                    </a:solidFill>
                    <a:latin typeface="UTM Avo" panose="02040603050506020204" pitchFamily="18"/>
                    <a:cs typeface="Arial" panose="020B0604020202020204" pitchFamily="34" charset="0"/>
                  </a:rPr>
                  <a:t>của</a:t>
                </a:r>
                <a:r>
                  <a:rPr lang="en-US" sz="2400"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lớp học.</a:t>
                </a:r>
                <a:endParaRPr lang="en-US" sz="2400" dirty="0">
                  <a:solidFill>
                    <a:schemeClr val="tx1"/>
                  </a:solidFill>
                  <a:latin typeface="UTM Avo" panose="02040603050506020204" pitchFamily="18"/>
                  <a:cs typeface="Arial" panose="020B0604020202020204" pitchFamily="34" charset="0"/>
                </a:endParaRPr>
              </a:p>
            </p:txBody>
          </p:sp>
        </p:grpSp>
        <p:pic>
          <p:nvPicPr>
            <p:cNvPr id="28" name="Picture 27" descr="A picture containing text, vector graphics, sign&#10;&#10;Description automatically generated">
              <a:extLst>
                <a:ext uri="{FF2B5EF4-FFF2-40B4-BE49-F238E27FC236}">
                  <a16:creationId xmlns:a16="http://schemas.microsoft.com/office/drawing/2014/main" id="{56377DE9-FF11-A720-4671-F3B9B53752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76" b="7433"/>
            <a:stretch/>
          </p:blipFill>
          <p:spPr>
            <a:xfrm>
              <a:off x="16515390" y="7596510"/>
              <a:ext cx="1872803" cy="1584204"/>
            </a:xfrm>
            <a:prstGeom prst="rect">
              <a:avLst/>
            </a:prstGeom>
          </p:spPr>
        </p:pic>
      </p:grpSp>
      <p:pic>
        <p:nvPicPr>
          <p:cNvPr id="31" name="Picture 2" descr="Top 50 mẫu vẽ trang trí hành lang trường mầm non đẹp nhất">
            <a:extLst>
              <a:ext uri="{FF2B5EF4-FFF2-40B4-BE49-F238E27FC236}">
                <a16:creationId xmlns:a16="http://schemas.microsoft.com/office/drawing/2014/main" id="{359D55EA-D0B9-9404-FAB1-900A4FD21B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289" y="2597290"/>
            <a:ext cx="2585684" cy="1939262"/>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4" descr="Trang trí cây xanh trong lớp học - trong nhà đẹp mát mắt">
            <a:extLst>
              <a:ext uri="{FF2B5EF4-FFF2-40B4-BE49-F238E27FC236}">
                <a16:creationId xmlns:a16="http://schemas.microsoft.com/office/drawing/2014/main" id="{9D589436-6DBC-1AC2-7345-5A87D0979B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48705" y="4786255"/>
            <a:ext cx="2206495" cy="1785882"/>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Line Callout 1 (Border and Accent Bar) 3">
            <a:extLst>
              <a:ext uri="{FF2B5EF4-FFF2-40B4-BE49-F238E27FC236}">
                <a16:creationId xmlns:a16="http://schemas.microsoft.com/office/drawing/2014/main" id="{DF85A79A-1D68-1597-2C8B-EE1095BFB6C4}"/>
              </a:ext>
            </a:extLst>
          </p:cNvPr>
          <p:cNvSpPr/>
          <p:nvPr/>
        </p:nvSpPr>
        <p:spPr>
          <a:xfrm>
            <a:off x="567184" y="1620940"/>
            <a:ext cx="3679696" cy="72075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err="1">
                <a:solidFill>
                  <a:schemeClr val="tx1"/>
                </a:solidFill>
                <a:latin typeface="UTM Avo" panose="02040603050506020204" pitchFamily="18"/>
                <a:cs typeface="Arial" panose="020B0604020202020204" pitchFamily="34" charset="0"/>
              </a:rPr>
              <a:t>Gợi</a:t>
            </a:r>
            <a:r>
              <a:rPr lang="pt-BR" sz="2800" b="1" dirty="0">
                <a:solidFill>
                  <a:schemeClr val="tx1"/>
                </a:solidFill>
                <a:latin typeface="UTM Avo" panose="02040603050506020204" pitchFamily="18"/>
                <a:cs typeface="Arial" panose="020B0604020202020204" pitchFamily="34" charset="0"/>
              </a:rPr>
              <a:t> </a:t>
            </a:r>
            <a:r>
              <a:rPr lang="pt-BR" sz="2800" b="1" dirty="0" err="1">
                <a:solidFill>
                  <a:schemeClr val="tx1"/>
                </a:solidFill>
                <a:latin typeface="UTM Avo" panose="02040603050506020204" pitchFamily="18"/>
                <a:cs typeface="Arial" panose="020B0604020202020204" pitchFamily="34" charset="0"/>
              </a:rPr>
              <a:t>ý</a:t>
            </a:r>
            <a:r>
              <a:rPr lang="pt-BR" sz="2800" b="1" dirty="0">
                <a:solidFill>
                  <a:schemeClr val="tx1"/>
                </a:solidFill>
                <a:latin typeface="UTM Avo" panose="02040603050506020204" pitchFamily="18"/>
                <a:cs typeface="Arial" panose="020B0604020202020204" pitchFamily="34" charset="0"/>
              </a:rPr>
              <a:t> </a:t>
            </a:r>
            <a:r>
              <a:rPr lang="pt-BR" sz="2800" b="1" dirty="0" err="1">
                <a:solidFill>
                  <a:schemeClr val="tx1"/>
                </a:solidFill>
                <a:latin typeface="UTM Avo" panose="02040603050506020204" pitchFamily="18"/>
                <a:cs typeface="Arial" panose="020B0604020202020204" pitchFamily="34" charset="0"/>
              </a:rPr>
              <a:t>câu</a:t>
            </a:r>
            <a:r>
              <a:rPr lang="pt-BR" sz="2800" b="1" dirty="0">
                <a:solidFill>
                  <a:schemeClr val="tx1"/>
                </a:solidFill>
                <a:latin typeface="UTM Avo" panose="02040603050506020204" pitchFamily="18"/>
                <a:cs typeface="Arial" panose="020B0604020202020204" pitchFamily="34" charset="0"/>
              </a:rPr>
              <a:t> </a:t>
            </a:r>
            <a:r>
              <a:rPr lang="pt-BR" sz="2800" b="1" dirty="0" err="1">
                <a:solidFill>
                  <a:schemeClr val="tx1"/>
                </a:solidFill>
                <a:latin typeface="UTM Avo" panose="02040603050506020204" pitchFamily="18"/>
                <a:cs typeface="Arial" panose="020B0604020202020204" pitchFamily="34" charset="0"/>
              </a:rPr>
              <a:t>trả</a:t>
            </a:r>
            <a:r>
              <a:rPr lang="pt-BR" sz="2800" b="1" dirty="0">
                <a:solidFill>
                  <a:schemeClr val="tx1"/>
                </a:solidFill>
                <a:latin typeface="UTM Avo" panose="02040603050506020204" pitchFamily="18"/>
                <a:cs typeface="Arial" panose="020B0604020202020204" pitchFamily="34" charset="0"/>
              </a:rPr>
              <a:t> </a:t>
            </a:r>
            <a:r>
              <a:rPr lang="pt-BR" sz="2800" b="1" dirty="0" err="1">
                <a:solidFill>
                  <a:schemeClr val="tx1"/>
                </a:solidFill>
                <a:latin typeface="UTM Avo" panose="02040603050506020204" pitchFamily="18"/>
                <a:cs typeface="Arial" panose="020B0604020202020204" pitchFamily="34" charset="0"/>
              </a:rPr>
              <a:t>lời</a:t>
            </a:r>
            <a:endParaRPr lang="en-US" sz="2800" b="1" i="1"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53680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DE8182-7674-2D27-8580-0CC25CFB9FC8}"/>
              </a:ext>
            </a:extLst>
          </p:cNvPr>
          <p:cNvSpPr/>
          <p:nvPr/>
        </p:nvSpPr>
        <p:spPr>
          <a:xfrm>
            <a:off x="6769045" y="2092552"/>
            <a:ext cx="5422955" cy="476544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UTM Avo" panose="02040603050506020204" pitchFamily="18"/>
            </a:endParaRPr>
          </a:p>
        </p:txBody>
      </p:sp>
      <p:pic>
        <p:nvPicPr>
          <p:cNvPr id="3" name="Picture 5">
            <a:extLst>
              <a:ext uri="{FF2B5EF4-FFF2-40B4-BE49-F238E27FC236}">
                <a16:creationId xmlns:a16="http://schemas.microsoft.com/office/drawing/2014/main" id="{FD55C5F5-9E23-5916-3E14-7544A72086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1832" y="5665756"/>
            <a:ext cx="892629" cy="850431"/>
          </a:xfrm>
          <a:prstGeom prst="rect">
            <a:avLst/>
          </a:prstGeom>
        </p:spPr>
      </p:pic>
      <p:pic>
        <p:nvPicPr>
          <p:cNvPr id="4" name="Picture 7">
            <a:extLst>
              <a:ext uri="{FF2B5EF4-FFF2-40B4-BE49-F238E27FC236}">
                <a16:creationId xmlns:a16="http://schemas.microsoft.com/office/drawing/2014/main" id="{B57EDBAD-9E60-2652-9985-DB157A4FE9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96774" y="1295328"/>
            <a:ext cx="989631" cy="914584"/>
          </a:xfrm>
          <a:prstGeom prst="rect">
            <a:avLst/>
          </a:prstGeom>
        </p:spPr>
      </p:pic>
      <p:sp>
        <p:nvSpPr>
          <p:cNvPr id="5" name="TextBox 4">
            <a:extLst>
              <a:ext uri="{FF2B5EF4-FFF2-40B4-BE49-F238E27FC236}">
                <a16:creationId xmlns:a16="http://schemas.microsoft.com/office/drawing/2014/main" id="{6AD779A3-B12E-36FF-6D26-A53DBC171A4F}"/>
              </a:ext>
            </a:extLst>
          </p:cNvPr>
          <p:cNvSpPr txBox="1"/>
          <p:nvPr/>
        </p:nvSpPr>
        <p:spPr>
          <a:xfrm>
            <a:off x="584200" y="2157802"/>
            <a:ext cx="11023599" cy="2783839"/>
          </a:xfrm>
          <a:prstGeom prst="rect">
            <a:avLst/>
          </a:prstGeom>
          <a:noFill/>
        </p:spPr>
        <p:txBody>
          <a:bodyPr wrap="square">
            <a:spAutoFit/>
          </a:bodyPr>
          <a:lstStyle/>
          <a:p>
            <a:pPr marL="381019" indent="-381019" algn="just">
              <a:lnSpc>
                <a:spcPct val="150000"/>
              </a:lnSpc>
              <a:buFont typeface="Wingdings" panose="05000000000000000000" pitchFamily="2" charset="2"/>
              <a:buChar char="Ø"/>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Hành lang lớp học của chúng ta đã thay đổi diện mạo, như được khoác một chiếc áo mới sau khi các em trang trí bằng chậu cây làm từ chai nhựa tái chế. </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Ø"/>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Mỗi chậu cây mang một màu sắc riêng, đều góp phần tô điểm cho hành lang lớp học thêm đẹp</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p>
        </p:txBody>
      </p:sp>
      <p:pic>
        <p:nvPicPr>
          <p:cNvPr id="6" name="Picture 5" descr="A group of cartoon children holding hands&#10;&#10;Description automatically generated">
            <a:extLst>
              <a:ext uri="{FF2B5EF4-FFF2-40B4-BE49-F238E27FC236}">
                <a16:creationId xmlns:a16="http://schemas.microsoft.com/office/drawing/2014/main" id="{802C25DF-088A-8DA2-22D1-13FB7F6A079B}"/>
              </a:ext>
            </a:extLst>
          </p:cNvPr>
          <p:cNvPicPr>
            <a:picLocks noChangeAspect="1"/>
          </p:cNvPicPr>
          <p:nvPr/>
        </p:nvPicPr>
        <p:blipFill rotWithShape="1">
          <a:blip r:embed="rId7">
            <a:extLst>
              <a:ext uri="{28A0092B-C50C-407E-A947-70E740481C1C}">
                <a14:useLocalDpi xmlns:a14="http://schemas.microsoft.com/office/drawing/2010/main" val="0"/>
              </a:ext>
            </a:extLst>
          </a:blip>
          <a:srcRect t="23504" b="25061"/>
          <a:stretch/>
        </p:blipFill>
        <p:spPr>
          <a:xfrm>
            <a:off x="2777350" y="4845170"/>
            <a:ext cx="6637297" cy="2190582"/>
          </a:xfrm>
          <a:prstGeom prst="rect">
            <a:avLst/>
          </a:prstGeom>
        </p:spPr>
      </p:pic>
      <p:sp>
        <p:nvSpPr>
          <p:cNvPr id="7" name="TextBox 6">
            <a:extLst>
              <a:ext uri="{FF2B5EF4-FFF2-40B4-BE49-F238E27FC236}">
                <a16:creationId xmlns:a16="http://schemas.microsoft.com/office/drawing/2014/main" id="{6C9694BA-1AC6-65ED-0C24-ACA69CD57EB8}"/>
              </a:ext>
            </a:extLst>
          </p:cNvPr>
          <p:cNvSpPr txBox="1"/>
          <p:nvPr/>
        </p:nvSpPr>
        <p:spPr>
          <a:xfrm>
            <a:off x="584200" y="1545181"/>
            <a:ext cx="11023599" cy="666977"/>
          </a:xfrm>
          <a:prstGeom prst="rect">
            <a:avLst/>
          </a:prstGeom>
          <a:noFill/>
        </p:spPr>
        <p:txBody>
          <a:bodyPr wrap="square">
            <a:spAutoFit/>
          </a:bodyPr>
          <a:lstStyle/>
          <a:p>
            <a:pPr algn="ctr"/>
            <a:r>
              <a:rPr lang="en-US" sz="3734" b="1" dirty="0">
                <a:latin typeface="UTM Avo" panose="02040603050506020204" pitchFamily="18"/>
                <a:ea typeface="Calibri" panose="020F0502020204030204" pitchFamily="34" charset="0"/>
                <a:cs typeface="Arial" panose="020B0604020202020204" pitchFamily="34" charset="0"/>
              </a:rPr>
              <a:t>KẾT LUẬN</a:t>
            </a:r>
          </a:p>
        </p:txBody>
      </p:sp>
    </p:spTree>
    <p:extLst>
      <p:ext uri="{BB962C8B-B14F-4D97-AF65-F5344CB8AC3E}">
        <p14:creationId xmlns:p14="http://schemas.microsoft.com/office/powerpoint/2010/main" val="25571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TotalTime>
  <Words>1131</Words>
  <Application>Microsoft Office PowerPoint</Application>
  <PresentationFormat>Widescreen</PresentationFormat>
  <Paragraphs>86</Paragraphs>
  <Slides>27</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Wingdings</vt:lpstr>
      <vt:lpstr>Courier New</vt:lpstr>
      <vt:lpstr>Calibri Light</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Tuanhh Nguyễn</dc:creator>
  <cp:lastModifiedBy>Huy Nguyễn</cp:lastModifiedBy>
  <cp:revision>6</cp:revision>
  <dcterms:created xsi:type="dcterms:W3CDTF">2023-11-30T04:50:03Z</dcterms:created>
  <dcterms:modified xsi:type="dcterms:W3CDTF">2023-12-06T03:52:21Z</dcterms:modified>
</cp:coreProperties>
</file>