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  <p:sldMasterId id="2147483708" r:id="rId4"/>
  </p:sldMasterIdLst>
  <p:notesMasterIdLst>
    <p:notesMasterId r:id="rId18"/>
  </p:notesMasterIdLst>
  <p:sldIdLst>
    <p:sldId id="256" r:id="rId5"/>
    <p:sldId id="313" r:id="rId6"/>
    <p:sldId id="266" r:id="rId7"/>
    <p:sldId id="387" r:id="rId8"/>
    <p:sldId id="402" r:id="rId9"/>
    <p:sldId id="395" r:id="rId10"/>
    <p:sldId id="403" r:id="rId11"/>
    <p:sldId id="404" r:id="rId12"/>
    <p:sldId id="405" r:id="rId13"/>
    <p:sldId id="263" r:id="rId14"/>
    <p:sldId id="270" r:id="rId15"/>
    <p:sldId id="279" r:id="rId16"/>
    <p:sldId id="336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iCiel Cadena" panose="02000503000000020004" charset="0"/>
      <p:bold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474747"/>
    <a:srgbClr val="5F1F3E"/>
    <a:srgbClr val="333289"/>
    <a:srgbClr val="FFD944"/>
    <a:srgbClr val="310A0D"/>
    <a:srgbClr val="FFFAF7"/>
    <a:srgbClr val="123C12"/>
    <a:srgbClr val="FFCC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C56-6DAA-494A-B0B7-71F262502AD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B2F3-1DE3-42E0-A402-B4826F0D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tiếp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2B2F3-1DE3-42E0-A402-B4826F0D7F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14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2B2F3-1DE3-42E0-A402-B4826F0D7F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7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2B2F3-1DE3-42E0-A402-B4826F0D7F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2B2F3-1DE3-42E0-A402-B4826F0D7F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7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4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43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93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36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62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33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8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17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62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64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79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9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27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22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6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05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5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3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07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16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41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2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9B35F583-0148-4553-964E-C48E0D09F0A7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41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28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28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28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28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A7158-F256-0F37-DC68-7D8AA6BFCB04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A85AF-B5D2-9AE2-F443-FFA2E121B5B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E2DA8A9E-0953-ED8C-7BAC-84F79CDCD854}"/>
              </a:ext>
            </a:extLst>
          </p:cNvPr>
          <p:cNvSpPr txBox="1">
            <a:spLocks/>
          </p:cNvSpPr>
          <p:nvPr/>
        </p:nvSpPr>
        <p:spPr>
          <a:xfrm>
            <a:off x="0" y="2245207"/>
            <a:ext cx="12192000" cy="236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4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Trao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đổi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Chăm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học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,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chăm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làm</a:t>
            </a:r>
            <a:endParaRPr kumimoji="0" lang="vi-VN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BA2B7C-C95F-3A1A-751C-C61501E8D3C4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530B25EC-BD7F-8F91-3E0A-DE8C3D5310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FDD9AB-126B-E9E9-3450-717918355BEB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E66593-FD5F-8E28-BFCB-3A2801B2C645}"/>
              </a:ext>
            </a:extLst>
          </p:cNvPr>
          <p:cNvSpPr/>
          <p:nvPr/>
        </p:nvSpPr>
        <p:spPr>
          <a:xfrm>
            <a:off x="1575354" y="2839093"/>
            <a:ext cx="4445112" cy="179992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FFF6D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Kể (đọc) lại cho</a:t>
            </a:r>
            <a:endParaRPr lang="en-US" sz="2400" dirty="0">
              <a:solidFill>
                <a:srgbClr val="FFF6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người thân nghe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DAAE8D-5EAD-45B9-68F3-7B9E40F0B21A}"/>
              </a:ext>
            </a:extLst>
          </p:cNvPr>
          <p:cNvSpPr/>
          <p:nvPr/>
        </p:nvSpPr>
        <p:spPr>
          <a:xfrm>
            <a:off x="6438690" y="2839093"/>
            <a:ext cx="4445112" cy="179992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FFF6D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Chuẩn bị nội dung cho bài </a:t>
            </a:r>
            <a:r>
              <a:rPr lang="vi-VN" sz="2400" b="1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Nói và nghe </a:t>
            </a:r>
            <a:r>
              <a:rPr lang="vi-VN" sz="2400" dirty="0">
                <a:solidFill>
                  <a:srgbClr val="FFF6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 tới</a:t>
            </a:r>
          </a:p>
        </p:txBody>
      </p:sp>
      <p:pic>
        <p:nvPicPr>
          <p:cNvPr id="4" name="Google Shape;304;p16">
            <a:extLst>
              <a:ext uri="{FF2B5EF4-FFF2-40B4-BE49-F238E27FC236}">
                <a16:creationId xmlns:a16="http://schemas.microsoft.com/office/drawing/2014/main" id="{2EA6530F-542C-D191-E14A-D1941A6074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5375" y="4198381"/>
            <a:ext cx="2844513" cy="2659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7949F0-E9E3-80AE-06EA-FEE1AB41FEDB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733D4772-93A9-DBD5-8042-B13B3CA020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15BD325-285E-EE03-21E1-10FC81A050BA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40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9C2530-AAFC-F5C8-4828-85BDC99C4D82}"/>
              </a:ext>
            </a:extLst>
          </p:cNvPr>
          <p:cNvSpPr txBox="1"/>
          <p:nvPr/>
        </p:nvSpPr>
        <p:spPr>
          <a:xfrm>
            <a:off x="3557751" y="105582"/>
            <a:ext cx="5833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THẦN ĐỒNG ĐẤT VIỆT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9DB6083-5007-4595-9E11-DE6461235495}"/>
              </a:ext>
            </a:extLst>
          </p:cNvPr>
          <p:cNvSpPr/>
          <p:nvPr/>
        </p:nvSpPr>
        <p:spPr>
          <a:xfrm>
            <a:off x="6574532" y="963385"/>
            <a:ext cx="3783726" cy="1267739"/>
          </a:xfrm>
          <a:prstGeom prst="wedgeRoundRectCallout">
            <a:avLst>
              <a:gd name="adj1" fmla="val 62566"/>
              <a:gd name="adj2" fmla="val -814"/>
              <a:gd name="adj3" fmla="val 1666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Đố em nhân vật tốt bụng luôn giúp đỡ Tấm trong truyện 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Tấm Cám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 ai?</a:t>
            </a:r>
            <a:endParaRPr kumimoji="0" lang="vi-VN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BFFD07-47E0-8020-7515-83A2524E5B93}"/>
              </a:ext>
            </a:extLst>
          </p:cNvPr>
          <p:cNvSpPr/>
          <p:nvPr/>
        </p:nvSpPr>
        <p:spPr>
          <a:xfrm>
            <a:off x="131720" y="2231124"/>
            <a:ext cx="3036943" cy="68673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A0B0F6-3F34-63A0-53F4-707BEF9291E7}"/>
              </a:ext>
            </a:extLst>
          </p:cNvPr>
          <p:cNvSpPr/>
          <p:nvPr/>
        </p:nvSpPr>
        <p:spPr>
          <a:xfrm>
            <a:off x="131720" y="1283076"/>
            <a:ext cx="3036943" cy="68673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C6D750-C379-9EB5-E7AD-A3CE845841A2}"/>
              </a:ext>
            </a:extLst>
          </p:cNvPr>
          <p:cNvSpPr/>
          <p:nvPr/>
        </p:nvSpPr>
        <p:spPr>
          <a:xfrm>
            <a:off x="3353126" y="2231124"/>
            <a:ext cx="3036943" cy="68673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BEBC98-7C0B-A75C-7DEB-A2854D7A5D75}"/>
              </a:ext>
            </a:extLst>
          </p:cNvPr>
          <p:cNvSpPr txBox="1"/>
          <p:nvPr/>
        </p:nvSpPr>
        <p:spPr>
          <a:xfrm>
            <a:off x="522632" y="1426390"/>
            <a:ext cx="2255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</a:t>
            </a:r>
            <a:r>
              <a:rPr lang="en-US" sz="2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tiên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42DA05-D01F-C1DC-8BF5-6EEB6965336C}"/>
              </a:ext>
            </a:extLst>
          </p:cNvPr>
          <p:cNvSpPr txBox="1"/>
          <p:nvPr/>
        </p:nvSpPr>
        <p:spPr>
          <a:xfrm>
            <a:off x="428567" y="2374438"/>
            <a:ext cx="244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C. </a:t>
            </a:r>
            <a:r>
              <a:rPr lang="vi-VN" sz="2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Hoàng thượng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66680B-3706-3B2D-0C73-445940653661}"/>
              </a:ext>
            </a:extLst>
          </p:cNvPr>
          <p:cNvSpPr txBox="1"/>
          <p:nvPr/>
        </p:nvSpPr>
        <p:spPr>
          <a:xfrm>
            <a:off x="3557751" y="2374438"/>
            <a:ext cx="2627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noProof="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</a:t>
            </a:r>
            <a:r>
              <a:rPr lang="en-US" sz="2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lão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AB1258-7347-7FF9-F192-16B0B4DAB803}"/>
              </a:ext>
            </a:extLst>
          </p:cNvPr>
          <p:cNvSpPr/>
          <p:nvPr/>
        </p:nvSpPr>
        <p:spPr>
          <a:xfrm>
            <a:off x="3353126" y="1283076"/>
            <a:ext cx="3079525" cy="72228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7F3978-9FA1-7040-55A3-27979F34BE13}"/>
              </a:ext>
            </a:extLst>
          </p:cNvPr>
          <p:cNvSpPr txBox="1"/>
          <p:nvPr/>
        </p:nvSpPr>
        <p:spPr>
          <a:xfrm>
            <a:off x="3353126" y="1426390"/>
            <a:ext cx="3036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Ông</a:t>
            </a:r>
            <a:r>
              <a:rPr lang="en-US" sz="2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bụt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Hoc10 - Học 1 biết 10 | Facebook">
            <a:extLst>
              <a:ext uri="{FF2B5EF4-FFF2-40B4-BE49-F238E27FC236}">
                <a16:creationId xmlns:a16="http://schemas.microsoft.com/office/drawing/2014/main" id="{D26B9CD9-AC1D-7D2B-E0A4-A4A24171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6F3F45-DBAA-CBA2-11E7-F34873662C78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68A402D-EB4B-43F4-9265-A9BC8C487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CA8DA9-440A-99C4-54C2-6FEC5ABB5C10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99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2;p11">
            <a:extLst>
              <a:ext uri="{FF2B5EF4-FFF2-40B4-BE49-F238E27FC236}">
                <a16:creationId xmlns:a16="http://schemas.microsoft.com/office/drawing/2014/main" id="{E5D948B1-05FB-CD02-E7F2-01F9E2DF5E0B}"/>
              </a:ext>
            </a:extLst>
          </p:cNvPr>
          <p:cNvSpPr/>
          <p:nvPr/>
        </p:nvSpPr>
        <p:spPr>
          <a:xfrm>
            <a:off x="149044" y="2391104"/>
            <a:ext cx="5759669" cy="446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Em chọn đề nào trong 2 đề sau? </a:t>
            </a:r>
          </a:p>
          <a:p>
            <a:pPr marL="342900" indent="-342900" algn="just">
              <a:lnSpc>
                <a:spcPct val="125000"/>
              </a:lnSpc>
              <a:buClr>
                <a:srgbClr val="000000"/>
              </a:buClr>
              <a:buFont typeface="UTM Avo" panose="02040603050506020204" pitchFamily="18" charset="0"/>
              <a:buChar char="-"/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Đề 1: 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Trình bày ý kiến về tính cách của nhân vật trong một câu chuyện đã học ở Bài 2.</a:t>
            </a:r>
          </a:p>
          <a:p>
            <a:pPr marL="342900" indent="-342900" algn="just">
              <a:lnSpc>
                <a:spcPct val="125000"/>
              </a:lnSpc>
              <a:buClr>
                <a:srgbClr val="000000"/>
              </a:buClr>
              <a:buFont typeface="UTM Avo" panose="02040603050506020204" pitchFamily="18" charset="0"/>
              <a:buChar char="-"/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Đề 2: 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Trao đổi với các bạn về những việc làm của em (hoặc của một người mà em biết) thể hiện đức tính chăm chỉ trong học tập và lao động.</a:t>
            </a:r>
          </a:p>
        </p:txBody>
      </p:sp>
      <p:pic>
        <p:nvPicPr>
          <p:cNvPr id="18" name="Google Shape;223;p11">
            <a:extLst>
              <a:ext uri="{FF2B5EF4-FFF2-40B4-BE49-F238E27FC236}">
                <a16:creationId xmlns:a16="http://schemas.microsoft.com/office/drawing/2014/main" id="{CEF3E004-458B-BB2D-7C4C-67AD3E413A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1992" y="1681657"/>
            <a:ext cx="986887" cy="78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24;p11">
            <a:extLst>
              <a:ext uri="{FF2B5EF4-FFF2-40B4-BE49-F238E27FC236}">
                <a16:creationId xmlns:a16="http://schemas.microsoft.com/office/drawing/2014/main" id="{9F356506-5317-FB8F-58CD-AD9C5CEDF094}"/>
              </a:ext>
            </a:extLst>
          </p:cNvPr>
          <p:cNvSpPr/>
          <p:nvPr/>
        </p:nvSpPr>
        <p:spPr>
          <a:xfrm>
            <a:off x="6118776" y="3037276"/>
            <a:ext cx="609599" cy="50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25;p11">
            <a:extLst>
              <a:ext uri="{FF2B5EF4-FFF2-40B4-BE49-F238E27FC236}">
                <a16:creationId xmlns:a16="http://schemas.microsoft.com/office/drawing/2014/main" id="{D633CD31-C4C9-D135-575D-0EA5E1DF0BDD}"/>
              </a:ext>
            </a:extLst>
          </p:cNvPr>
          <p:cNvSpPr txBox="1"/>
          <p:nvPr/>
        </p:nvSpPr>
        <p:spPr>
          <a:xfrm>
            <a:off x="6896539" y="2568014"/>
            <a:ext cx="4927600" cy="144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>
            <a:defPPr>
              <a:defRPr lang="en-US"/>
            </a:defPPr>
            <a:lvl1pPr algn="just">
              <a:lnSpc>
                <a:spcPct val="125000"/>
              </a:lnSpc>
              <a:buClr>
                <a:srgbClr val="000000"/>
              </a:buClr>
              <a:buFont typeface="Arial"/>
              <a:buNone/>
              <a:defRPr sz="2400" b="1" kern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</a:defRPr>
            </a:lvl1pPr>
          </a:lstStyle>
          <a:p>
            <a:r>
              <a:rPr lang="vi-VN" b="0" dirty="0">
                <a:sym typeface="Calibri"/>
              </a:rPr>
              <a:t>Em sẽ giới thiệu nhân vật nào? Vì sao em chọn nhân vật đó?</a:t>
            </a:r>
            <a:endParaRPr b="0" dirty="0">
              <a:sym typeface="Calibri"/>
            </a:endParaRPr>
          </a:p>
        </p:txBody>
      </p:sp>
      <p:sp>
        <p:nvSpPr>
          <p:cNvPr id="21" name="Google Shape;226;p11">
            <a:extLst>
              <a:ext uri="{FF2B5EF4-FFF2-40B4-BE49-F238E27FC236}">
                <a16:creationId xmlns:a16="http://schemas.microsoft.com/office/drawing/2014/main" id="{8441245B-F4A6-8DA8-77CF-524F5ADB4E3A}"/>
              </a:ext>
            </a:extLst>
          </p:cNvPr>
          <p:cNvSpPr/>
          <p:nvPr/>
        </p:nvSpPr>
        <p:spPr>
          <a:xfrm>
            <a:off x="6118776" y="4905703"/>
            <a:ext cx="609599" cy="50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7;p11">
            <a:extLst>
              <a:ext uri="{FF2B5EF4-FFF2-40B4-BE49-F238E27FC236}">
                <a16:creationId xmlns:a16="http://schemas.microsoft.com/office/drawing/2014/main" id="{415144BD-8273-A131-0056-6CF1A0A7DFBE}"/>
              </a:ext>
            </a:extLst>
          </p:cNvPr>
          <p:cNvSpPr txBox="1"/>
          <p:nvPr/>
        </p:nvSpPr>
        <p:spPr>
          <a:xfrm>
            <a:off x="6896539" y="4436441"/>
            <a:ext cx="4927600" cy="144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>
            <a:defPPr>
              <a:defRPr lang="en-US"/>
            </a:defPPr>
            <a:lvl1pPr algn="just">
              <a:lnSpc>
                <a:spcPct val="125000"/>
              </a:lnSpc>
              <a:buClr>
                <a:srgbClr val="000000"/>
              </a:buClr>
              <a:buFont typeface="Arial"/>
              <a:buNone/>
              <a:defRPr sz="2400" b="0" kern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</a:defRPr>
            </a:lvl1pPr>
          </a:lstStyle>
          <a:p>
            <a:r>
              <a:rPr lang="vi-VN" dirty="0">
                <a:sym typeface="Calibri"/>
              </a:rPr>
              <a:t>Em sẽ giới thiệu về việc làm của ai? Đó là việc gì? Vì sao em chọn giới thiệu việc làm đó?</a:t>
            </a: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4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B0D00C-8ABF-58E2-FE20-248D755E7C3F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55900C2D-B7AD-B20C-B5B0-72CBA1537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CACCEE-143E-20EF-EB52-CE03E0748094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51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5;p13">
            <a:extLst>
              <a:ext uri="{FF2B5EF4-FFF2-40B4-BE49-F238E27FC236}">
                <a16:creationId xmlns:a16="http://schemas.microsoft.com/office/drawing/2014/main" id="{830E3B80-3260-8418-9A6A-C83C43E43F8A}"/>
              </a:ext>
            </a:extLst>
          </p:cNvPr>
          <p:cNvSpPr/>
          <p:nvPr/>
        </p:nvSpPr>
        <p:spPr>
          <a:xfrm>
            <a:off x="5311715" y="809672"/>
            <a:ext cx="1528207" cy="555712"/>
          </a:xfrm>
          <a:custGeom>
            <a:avLst/>
            <a:gdLst/>
            <a:ahLst/>
            <a:cxnLst/>
            <a:rect l="l" t="t" r="r" b="b"/>
            <a:pathLst>
              <a:path w="3264133" h="1186958" extrusionOk="0">
                <a:moveTo>
                  <a:pt x="0" y="0"/>
                </a:moveTo>
                <a:lnTo>
                  <a:pt x="3264134" y="0"/>
                </a:lnTo>
                <a:lnTo>
                  <a:pt x="3264134" y="1186958"/>
                </a:lnTo>
                <a:lnTo>
                  <a:pt x="0" y="118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8;p13">
            <a:extLst>
              <a:ext uri="{FF2B5EF4-FFF2-40B4-BE49-F238E27FC236}">
                <a16:creationId xmlns:a16="http://schemas.microsoft.com/office/drawing/2014/main" id="{2AB82609-7832-D075-2AD6-C3479DCDEC9A}"/>
              </a:ext>
            </a:extLst>
          </p:cNvPr>
          <p:cNvSpPr/>
          <p:nvPr/>
        </p:nvSpPr>
        <p:spPr>
          <a:xfrm>
            <a:off x="1022781" y="3103700"/>
            <a:ext cx="4655292" cy="2942762"/>
          </a:xfrm>
          <a:custGeom>
            <a:avLst/>
            <a:gdLst/>
            <a:ahLst/>
            <a:cxnLst/>
            <a:rect l="l" t="t" r="r" b="b"/>
            <a:pathLst>
              <a:path w="3630108" h="2294710" extrusionOk="0">
                <a:moveTo>
                  <a:pt x="2691208" y="2283522"/>
                </a:moveTo>
                <a:cubicBezTo>
                  <a:pt x="2691208" y="2283522"/>
                  <a:pt x="2271456" y="2294709"/>
                  <a:pt x="1808871" y="2292088"/>
                </a:cubicBezTo>
                <a:cubicBezTo>
                  <a:pt x="1635190" y="2289925"/>
                  <a:pt x="1057073" y="2282101"/>
                  <a:pt x="1057073" y="2282101"/>
                </a:cubicBezTo>
                <a:cubicBezTo>
                  <a:pt x="812931" y="2273267"/>
                  <a:pt x="565145" y="2256285"/>
                  <a:pt x="398404" y="2198108"/>
                </a:cubicBezTo>
                <a:cubicBezTo>
                  <a:pt x="120505" y="2101146"/>
                  <a:pt x="0" y="1923618"/>
                  <a:pt x="0" y="905351"/>
                </a:cubicBezTo>
                <a:lnTo>
                  <a:pt x="0" y="905341"/>
                </a:lnTo>
                <a:cubicBezTo>
                  <a:pt x="8536" y="440430"/>
                  <a:pt x="34263" y="311302"/>
                  <a:pt x="140291" y="225758"/>
                </a:cubicBezTo>
                <a:cubicBezTo>
                  <a:pt x="342602" y="62530"/>
                  <a:pt x="736658" y="7673"/>
                  <a:pt x="1155311" y="7673"/>
                </a:cubicBezTo>
                <a:cubicBezTo>
                  <a:pt x="1155311" y="7673"/>
                  <a:pt x="1551711" y="15681"/>
                  <a:pt x="1730715" y="7673"/>
                </a:cubicBezTo>
                <a:cubicBezTo>
                  <a:pt x="2052529" y="0"/>
                  <a:pt x="2516456" y="7673"/>
                  <a:pt x="2516456" y="7673"/>
                </a:cubicBezTo>
                <a:cubicBezTo>
                  <a:pt x="2884764" y="15152"/>
                  <a:pt x="3248077" y="84484"/>
                  <a:pt x="3445817" y="207066"/>
                </a:cubicBezTo>
                <a:cubicBezTo>
                  <a:pt x="3596834" y="300683"/>
                  <a:pt x="3630108" y="425358"/>
                  <a:pt x="3620968" y="905351"/>
                </a:cubicBezTo>
                <a:lnTo>
                  <a:pt x="3620968" y="905362"/>
                </a:lnTo>
                <a:cubicBezTo>
                  <a:pt x="3620968" y="2041583"/>
                  <a:pt x="3337971" y="2255681"/>
                  <a:pt x="2691208" y="2283522"/>
                </a:cubicBezTo>
                <a:close/>
              </a:path>
            </a:pathLst>
          </a:custGeom>
          <a:solidFill>
            <a:srgbClr val="AFBBA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22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Google Shape;249;p13">
            <a:extLst>
              <a:ext uri="{FF2B5EF4-FFF2-40B4-BE49-F238E27FC236}">
                <a16:creationId xmlns:a16="http://schemas.microsoft.com/office/drawing/2014/main" id="{B66B3407-6E63-BFDC-8B1E-AA8159454118}"/>
              </a:ext>
            </a:extLst>
          </p:cNvPr>
          <p:cNvSpPr/>
          <p:nvPr/>
        </p:nvSpPr>
        <p:spPr>
          <a:xfrm>
            <a:off x="1147713" y="3222362"/>
            <a:ext cx="4404895" cy="2784477"/>
          </a:xfrm>
          <a:custGeom>
            <a:avLst/>
            <a:gdLst/>
            <a:ahLst/>
            <a:cxnLst/>
            <a:rect l="l" t="t" r="r" b="b"/>
            <a:pathLst>
              <a:path w="3630108" h="2294710" extrusionOk="0">
                <a:moveTo>
                  <a:pt x="2691208" y="2283522"/>
                </a:moveTo>
                <a:cubicBezTo>
                  <a:pt x="2691208" y="2283522"/>
                  <a:pt x="2271456" y="2294709"/>
                  <a:pt x="1808871" y="2292088"/>
                </a:cubicBezTo>
                <a:cubicBezTo>
                  <a:pt x="1635190" y="2289925"/>
                  <a:pt x="1057073" y="2282101"/>
                  <a:pt x="1057073" y="2282101"/>
                </a:cubicBezTo>
                <a:cubicBezTo>
                  <a:pt x="812931" y="2273267"/>
                  <a:pt x="565145" y="2256285"/>
                  <a:pt x="398404" y="2198108"/>
                </a:cubicBezTo>
                <a:cubicBezTo>
                  <a:pt x="120505" y="2101146"/>
                  <a:pt x="0" y="1923618"/>
                  <a:pt x="0" y="905351"/>
                </a:cubicBezTo>
                <a:lnTo>
                  <a:pt x="0" y="905341"/>
                </a:lnTo>
                <a:cubicBezTo>
                  <a:pt x="8536" y="440430"/>
                  <a:pt x="34263" y="311302"/>
                  <a:pt x="140291" y="225758"/>
                </a:cubicBezTo>
                <a:cubicBezTo>
                  <a:pt x="342602" y="62530"/>
                  <a:pt x="736658" y="7673"/>
                  <a:pt x="1155311" y="7673"/>
                </a:cubicBezTo>
                <a:cubicBezTo>
                  <a:pt x="1155311" y="7673"/>
                  <a:pt x="1551711" y="15681"/>
                  <a:pt x="1730715" y="7673"/>
                </a:cubicBezTo>
                <a:cubicBezTo>
                  <a:pt x="2052529" y="0"/>
                  <a:pt x="2516456" y="7673"/>
                  <a:pt x="2516456" y="7673"/>
                </a:cubicBezTo>
                <a:cubicBezTo>
                  <a:pt x="2884764" y="15152"/>
                  <a:pt x="3248077" y="84484"/>
                  <a:pt x="3445817" y="207066"/>
                </a:cubicBezTo>
                <a:cubicBezTo>
                  <a:pt x="3596834" y="300683"/>
                  <a:pt x="3630108" y="425358"/>
                  <a:pt x="3620968" y="905351"/>
                </a:cubicBezTo>
                <a:lnTo>
                  <a:pt x="3620968" y="905362"/>
                </a:lnTo>
                <a:cubicBezTo>
                  <a:pt x="3620968" y="2041583"/>
                  <a:pt x="3337971" y="2255681"/>
                  <a:pt x="2691208" y="2283522"/>
                </a:cubicBezTo>
                <a:close/>
              </a:path>
            </a:pathLst>
          </a:custGeom>
          <a:solidFill>
            <a:srgbClr val="FAF9F5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22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2" name="Google Shape;250;p13">
            <a:extLst>
              <a:ext uri="{FF2B5EF4-FFF2-40B4-BE49-F238E27FC236}">
                <a16:creationId xmlns:a16="http://schemas.microsoft.com/office/drawing/2014/main" id="{9105F69A-4217-D4CE-0585-025B7340BA89}"/>
              </a:ext>
            </a:extLst>
          </p:cNvPr>
          <p:cNvSpPr/>
          <p:nvPr/>
        </p:nvSpPr>
        <p:spPr>
          <a:xfrm rot="3966220">
            <a:off x="1422320" y="2992853"/>
            <a:ext cx="567593" cy="695367"/>
          </a:xfrm>
          <a:custGeom>
            <a:avLst/>
            <a:gdLst/>
            <a:ahLst/>
            <a:cxnLst/>
            <a:rect l="l" t="t" r="r" b="b"/>
            <a:pathLst>
              <a:path w="851390" h="1043050" extrusionOk="0">
                <a:moveTo>
                  <a:pt x="0" y="0"/>
                </a:moveTo>
                <a:lnTo>
                  <a:pt x="851390" y="0"/>
                </a:lnTo>
                <a:lnTo>
                  <a:pt x="851390" y="1043050"/>
                </a:lnTo>
                <a:lnTo>
                  <a:pt x="0" y="1043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Google Shape;251;p13">
            <a:extLst>
              <a:ext uri="{FF2B5EF4-FFF2-40B4-BE49-F238E27FC236}">
                <a16:creationId xmlns:a16="http://schemas.microsoft.com/office/drawing/2014/main" id="{D66E5776-219E-52D0-5F42-E841EB3C5132}"/>
              </a:ext>
            </a:extLst>
          </p:cNvPr>
          <p:cNvSpPr/>
          <p:nvPr/>
        </p:nvSpPr>
        <p:spPr>
          <a:xfrm>
            <a:off x="6350477" y="3103700"/>
            <a:ext cx="4655292" cy="2942762"/>
          </a:xfrm>
          <a:custGeom>
            <a:avLst/>
            <a:gdLst/>
            <a:ahLst/>
            <a:cxnLst/>
            <a:rect l="l" t="t" r="r" b="b"/>
            <a:pathLst>
              <a:path w="3630108" h="2294710" extrusionOk="0">
                <a:moveTo>
                  <a:pt x="2691208" y="2283522"/>
                </a:moveTo>
                <a:cubicBezTo>
                  <a:pt x="2691208" y="2283522"/>
                  <a:pt x="2271456" y="2294709"/>
                  <a:pt x="1808871" y="2292088"/>
                </a:cubicBezTo>
                <a:cubicBezTo>
                  <a:pt x="1635190" y="2289925"/>
                  <a:pt x="1057073" y="2282101"/>
                  <a:pt x="1057073" y="2282101"/>
                </a:cubicBezTo>
                <a:cubicBezTo>
                  <a:pt x="812931" y="2273267"/>
                  <a:pt x="565145" y="2256285"/>
                  <a:pt x="398404" y="2198108"/>
                </a:cubicBezTo>
                <a:cubicBezTo>
                  <a:pt x="120505" y="2101146"/>
                  <a:pt x="0" y="1923618"/>
                  <a:pt x="0" y="905351"/>
                </a:cubicBezTo>
                <a:lnTo>
                  <a:pt x="0" y="905341"/>
                </a:lnTo>
                <a:cubicBezTo>
                  <a:pt x="8536" y="440430"/>
                  <a:pt x="34263" y="311302"/>
                  <a:pt x="140291" y="225758"/>
                </a:cubicBezTo>
                <a:cubicBezTo>
                  <a:pt x="342602" y="62530"/>
                  <a:pt x="736658" y="7673"/>
                  <a:pt x="1155311" y="7673"/>
                </a:cubicBezTo>
                <a:cubicBezTo>
                  <a:pt x="1155311" y="7673"/>
                  <a:pt x="1551711" y="15681"/>
                  <a:pt x="1730715" y="7673"/>
                </a:cubicBezTo>
                <a:cubicBezTo>
                  <a:pt x="2052529" y="0"/>
                  <a:pt x="2516456" y="7673"/>
                  <a:pt x="2516456" y="7673"/>
                </a:cubicBezTo>
                <a:cubicBezTo>
                  <a:pt x="2884764" y="15152"/>
                  <a:pt x="3248077" y="84484"/>
                  <a:pt x="3445817" y="207066"/>
                </a:cubicBezTo>
                <a:cubicBezTo>
                  <a:pt x="3596834" y="300683"/>
                  <a:pt x="3630108" y="425358"/>
                  <a:pt x="3620968" y="905351"/>
                </a:cubicBezTo>
                <a:lnTo>
                  <a:pt x="3620968" y="905362"/>
                </a:lnTo>
                <a:cubicBezTo>
                  <a:pt x="3620968" y="2041583"/>
                  <a:pt x="3337971" y="2255681"/>
                  <a:pt x="2691208" y="2283522"/>
                </a:cubicBezTo>
                <a:close/>
              </a:path>
            </a:pathLst>
          </a:custGeom>
          <a:solidFill>
            <a:srgbClr val="AFBBA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22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4" name="Google Shape;252;p13">
            <a:extLst>
              <a:ext uri="{FF2B5EF4-FFF2-40B4-BE49-F238E27FC236}">
                <a16:creationId xmlns:a16="http://schemas.microsoft.com/office/drawing/2014/main" id="{2574B6E2-3718-F2A8-D7F3-781DF3FD33A0}"/>
              </a:ext>
            </a:extLst>
          </p:cNvPr>
          <p:cNvSpPr/>
          <p:nvPr/>
        </p:nvSpPr>
        <p:spPr>
          <a:xfrm>
            <a:off x="6475409" y="3182913"/>
            <a:ext cx="4404895" cy="2784477"/>
          </a:xfrm>
          <a:custGeom>
            <a:avLst/>
            <a:gdLst/>
            <a:ahLst/>
            <a:cxnLst/>
            <a:rect l="l" t="t" r="r" b="b"/>
            <a:pathLst>
              <a:path w="3630108" h="2294710" extrusionOk="0">
                <a:moveTo>
                  <a:pt x="2691208" y="2283522"/>
                </a:moveTo>
                <a:cubicBezTo>
                  <a:pt x="2691208" y="2283522"/>
                  <a:pt x="2271456" y="2294709"/>
                  <a:pt x="1808871" y="2292088"/>
                </a:cubicBezTo>
                <a:cubicBezTo>
                  <a:pt x="1635190" y="2289925"/>
                  <a:pt x="1057073" y="2282101"/>
                  <a:pt x="1057073" y="2282101"/>
                </a:cubicBezTo>
                <a:cubicBezTo>
                  <a:pt x="812931" y="2273267"/>
                  <a:pt x="565145" y="2256285"/>
                  <a:pt x="398404" y="2198108"/>
                </a:cubicBezTo>
                <a:cubicBezTo>
                  <a:pt x="120505" y="2101146"/>
                  <a:pt x="0" y="1923618"/>
                  <a:pt x="0" y="905351"/>
                </a:cubicBezTo>
                <a:lnTo>
                  <a:pt x="0" y="905341"/>
                </a:lnTo>
                <a:cubicBezTo>
                  <a:pt x="8536" y="440430"/>
                  <a:pt x="34263" y="311302"/>
                  <a:pt x="140291" y="225758"/>
                </a:cubicBezTo>
                <a:cubicBezTo>
                  <a:pt x="342602" y="62530"/>
                  <a:pt x="736658" y="7673"/>
                  <a:pt x="1155311" y="7673"/>
                </a:cubicBezTo>
                <a:cubicBezTo>
                  <a:pt x="1155311" y="7673"/>
                  <a:pt x="1551711" y="15681"/>
                  <a:pt x="1730715" y="7673"/>
                </a:cubicBezTo>
                <a:cubicBezTo>
                  <a:pt x="2052529" y="0"/>
                  <a:pt x="2516456" y="7673"/>
                  <a:pt x="2516456" y="7673"/>
                </a:cubicBezTo>
                <a:cubicBezTo>
                  <a:pt x="2884764" y="15152"/>
                  <a:pt x="3248077" y="84484"/>
                  <a:pt x="3445817" y="207066"/>
                </a:cubicBezTo>
                <a:cubicBezTo>
                  <a:pt x="3596834" y="300683"/>
                  <a:pt x="3630108" y="425358"/>
                  <a:pt x="3620968" y="905351"/>
                </a:cubicBezTo>
                <a:lnTo>
                  <a:pt x="3620968" y="905362"/>
                </a:lnTo>
                <a:cubicBezTo>
                  <a:pt x="3620968" y="2041583"/>
                  <a:pt x="3337971" y="2255681"/>
                  <a:pt x="2691208" y="2283522"/>
                </a:cubicBezTo>
                <a:close/>
              </a:path>
            </a:pathLst>
          </a:custGeom>
          <a:solidFill>
            <a:srgbClr val="FAF9F5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22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Google Shape;253;p13">
            <a:extLst>
              <a:ext uri="{FF2B5EF4-FFF2-40B4-BE49-F238E27FC236}">
                <a16:creationId xmlns:a16="http://schemas.microsoft.com/office/drawing/2014/main" id="{53BFB4F3-5BE9-60FB-F553-E9E1F6A8C9AD}"/>
              </a:ext>
            </a:extLst>
          </p:cNvPr>
          <p:cNvSpPr/>
          <p:nvPr/>
        </p:nvSpPr>
        <p:spPr>
          <a:xfrm rot="3966220">
            <a:off x="6750016" y="2992853"/>
            <a:ext cx="567593" cy="695367"/>
          </a:xfrm>
          <a:custGeom>
            <a:avLst/>
            <a:gdLst/>
            <a:ahLst/>
            <a:cxnLst/>
            <a:rect l="l" t="t" r="r" b="b"/>
            <a:pathLst>
              <a:path w="851390" h="1043050" extrusionOk="0">
                <a:moveTo>
                  <a:pt x="0" y="0"/>
                </a:moveTo>
                <a:lnTo>
                  <a:pt x="851390" y="0"/>
                </a:lnTo>
                <a:lnTo>
                  <a:pt x="851390" y="1043050"/>
                </a:lnTo>
                <a:lnTo>
                  <a:pt x="0" y="1043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Google Shape;255;p13">
            <a:extLst>
              <a:ext uri="{FF2B5EF4-FFF2-40B4-BE49-F238E27FC236}">
                <a16:creationId xmlns:a16="http://schemas.microsoft.com/office/drawing/2014/main" id="{B16346F8-A268-8087-9EDE-22D280697548}"/>
              </a:ext>
            </a:extLst>
          </p:cNvPr>
          <p:cNvSpPr/>
          <p:nvPr/>
        </p:nvSpPr>
        <p:spPr>
          <a:xfrm rot="-5400000">
            <a:off x="849423" y="5960071"/>
            <a:ext cx="218763" cy="1031535"/>
          </a:xfrm>
          <a:custGeom>
            <a:avLst/>
            <a:gdLst/>
            <a:ahLst/>
            <a:cxnLst/>
            <a:rect l="l" t="t" r="r" b="b"/>
            <a:pathLst>
              <a:path w="328145" h="1547303" extrusionOk="0">
                <a:moveTo>
                  <a:pt x="0" y="0"/>
                </a:moveTo>
                <a:lnTo>
                  <a:pt x="328145" y="0"/>
                </a:lnTo>
                <a:lnTo>
                  <a:pt x="328145" y="1547303"/>
                </a:lnTo>
                <a:lnTo>
                  <a:pt x="0" y="1547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11395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Google Shape;257;p13">
            <a:extLst>
              <a:ext uri="{FF2B5EF4-FFF2-40B4-BE49-F238E27FC236}">
                <a16:creationId xmlns:a16="http://schemas.microsoft.com/office/drawing/2014/main" id="{22BEC236-4189-CCEB-66B3-83191DDD9829}"/>
              </a:ext>
            </a:extLst>
          </p:cNvPr>
          <p:cNvSpPr/>
          <p:nvPr/>
        </p:nvSpPr>
        <p:spPr>
          <a:xfrm>
            <a:off x="1724315" y="1868281"/>
            <a:ext cx="8703009" cy="9016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lvl="0" algn="ctr">
              <a:lnSpc>
                <a:spcPct val="125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Đề</a:t>
            </a:r>
            <a:r>
              <a:rPr lang="en-US" sz="2400" b="1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1: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Trình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bày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ý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kiến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về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tính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cách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của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nhân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vật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trong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một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câu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chuyện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đã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học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ở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Bài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2.</a:t>
            </a:r>
          </a:p>
        </p:txBody>
      </p:sp>
      <p:sp>
        <p:nvSpPr>
          <p:cNvPr id="20" name="Google Shape;258;p13">
            <a:extLst>
              <a:ext uri="{FF2B5EF4-FFF2-40B4-BE49-F238E27FC236}">
                <a16:creationId xmlns:a16="http://schemas.microsoft.com/office/drawing/2014/main" id="{5C466CD8-6ED9-5B18-B8B3-8338F8583EDE}"/>
              </a:ext>
            </a:extLst>
          </p:cNvPr>
          <p:cNvSpPr txBox="1"/>
          <p:nvPr/>
        </p:nvSpPr>
        <p:spPr>
          <a:xfrm>
            <a:off x="1102568" y="3620987"/>
            <a:ext cx="4450040" cy="190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>
            <a:defPPr>
              <a:defRPr lang="en-US"/>
            </a:defPPr>
            <a:lvl1pPr lvl="0" algn="ctr">
              <a:lnSpc>
                <a:spcPct val="125000"/>
              </a:lnSpc>
              <a:buClr>
                <a:srgbClr val="000000"/>
              </a:buClr>
              <a:defRPr sz="2400" b="1" kern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</a:defRPr>
            </a:lvl1pPr>
          </a:lstStyle>
          <a:p>
            <a:r>
              <a:rPr lang="vi-VN" b="0" dirty="0">
                <a:sym typeface="Calibri"/>
              </a:rPr>
              <a:t>Giới thiệu cho nhau nghe nhân vật trong câu chuyện mà em đã chuẩn bị.</a:t>
            </a:r>
            <a:endParaRPr b="0" dirty="0">
              <a:sym typeface="Calibri"/>
            </a:endParaRPr>
          </a:p>
        </p:txBody>
      </p:sp>
      <p:sp>
        <p:nvSpPr>
          <p:cNvPr id="21" name="Google Shape;259;p13">
            <a:extLst>
              <a:ext uri="{FF2B5EF4-FFF2-40B4-BE49-F238E27FC236}">
                <a16:creationId xmlns:a16="http://schemas.microsoft.com/office/drawing/2014/main" id="{477FE58F-37A3-3CCF-68F2-E376E7A91DD7}"/>
              </a:ext>
            </a:extLst>
          </p:cNvPr>
          <p:cNvSpPr txBox="1"/>
          <p:nvPr/>
        </p:nvSpPr>
        <p:spPr>
          <a:xfrm>
            <a:off x="6462932" y="3620987"/>
            <a:ext cx="4429847" cy="190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>
            <a:defPPr>
              <a:defRPr lang="en-US"/>
            </a:defPPr>
            <a:lvl1pPr lvl="0" algn="ctr">
              <a:lnSpc>
                <a:spcPct val="125000"/>
              </a:lnSpc>
              <a:buClr>
                <a:srgbClr val="000000"/>
              </a:buClr>
              <a:defRPr sz="2400" b="0" kern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</a:defRPr>
            </a:lvl1pPr>
          </a:lstStyle>
          <a:p>
            <a:r>
              <a:rPr lang="vi-VN" dirty="0">
                <a:sym typeface="Calibri"/>
              </a:rPr>
              <a:t>Điều gì ở tính cách đó khiến em thích thú/ ngưỡng mộ/ khâm phục. Vì sao?</a:t>
            </a:r>
            <a:endParaRPr dirty="0">
              <a:sym typeface="Calibri"/>
            </a:endParaRPr>
          </a:p>
        </p:txBody>
      </p:sp>
      <p:sp>
        <p:nvSpPr>
          <p:cNvPr id="22" name="Google Shape;260;p13">
            <a:extLst>
              <a:ext uri="{FF2B5EF4-FFF2-40B4-BE49-F238E27FC236}">
                <a16:creationId xmlns:a16="http://schemas.microsoft.com/office/drawing/2014/main" id="{E37DD230-CC10-F946-3186-E1A6B22DCF73}"/>
              </a:ext>
            </a:extLst>
          </p:cNvPr>
          <p:cNvSpPr txBox="1"/>
          <p:nvPr/>
        </p:nvSpPr>
        <p:spPr>
          <a:xfrm>
            <a:off x="2562772" y="1358207"/>
            <a:ext cx="7066455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NHIỆM VỤ 1: TRAO ĐỔI TRONG NHÓM</a:t>
            </a:r>
          </a:p>
        </p:txBody>
      </p:sp>
      <p:sp>
        <p:nvSpPr>
          <p:cNvPr id="23" name="Google Shape;247;p13">
            <a:extLst>
              <a:ext uri="{FF2B5EF4-FFF2-40B4-BE49-F238E27FC236}">
                <a16:creationId xmlns:a16="http://schemas.microsoft.com/office/drawing/2014/main" id="{60F064B3-B6A8-480C-740B-41A8B7230320}"/>
              </a:ext>
            </a:extLst>
          </p:cNvPr>
          <p:cNvSpPr/>
          <p:nvPr/>
        </p:nvSpPr>
        <p:spPr>
          <a:xfrm>
            <a:off x="10892779" y="691589"/>
            <a:ext cx="950899" cy="1027495"/>
          </a:xfrm>
          <a:custGeom>
            <a:avLst/>
            <a:gdLst/>
            <a:ahLst/>
            <a:cxnLst/>
            <a:rect l="l" t="t" r="r" b="b"/>
            <a:pathLst>
              <a:path w="1426349" h="1541242" extrusionOk="0">
                <a:moveTo>
                  <a:pt x="0" y="0"/>
                </a:moveTo>
                <a:lnTo>
                  <a:pt x="1426350" y="0"/>
                </a:lnTo>
                <a:lnTo>
                  <a:pt x="1426350" y="1541242"/>
                </a:lnTo>
                <a:lnTo>
                  <a:pt x="0" y="1541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5;p13">
            <a:extLst>
              <a:ext uri="{FF2B5EF4-FFF2-40B4-BE49-F238E27FC236}">
                <a16:creationId xmlns:a16="http://schemas.microsoft.com/office/drawing/2014/main" id="{830E3B80-3260-8418-9A6A-C83C43E43F8A}"/>
              </a:ext>
            </a:extLst>
          </p:cNvPr>
          <p:cNvSpPr/>
          <p:nvPr/>
        </p:nvSpPr>
        <p:spPr>
          <a:xfrm>
            <a:off x="5311715" y="809672"/>
            <a:ext cx="1528207" cy="555712"/>
          </a:xfrm>
          <a:custGeom>
            <a:avLst/>
            <a:gdLst/>
            <a:ahLst/>
            <a:cxnLst/>
            <a:rect l="l" t="t" r="r" b="b"/>
            <a:pathLst>
              <a:path w="3264133" h="1186958" extrusionOk="0">
                <a:moveTo>
                  <a:pt x="0" y="0"/>
                </a:moveTo>
                <a:lnTo>
                  <a:pt x="3264134" y="0"/>
                </a:lnTo>
                <a:lnTo>
                  <a:pt x="3264134" y="1186958"/>
                </a:lnTo>
                <a:lnTo>
                  <a:pt x="0" y="118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7;p13">
            <a:extLst>
              <a:ext uri="{FF2B5EF4-FFF2-40B4-BE49-F238E27FC236}">
                <a16:creationId xmlns:a16="http://schemas.microsoft.com/office/drawing/2014/main" id="{AD7F9D5E-9C98-1FEA-F384-68BA101D18D6}"/>
              </a:ext>
            </a:extLst>
          </p:cNvPr>
          <p:cNvSpPr/>
          <p:nvPr/>
        </p:nvSpPr>
        <p:spPr>
          <a:xfrm>
            <a:off x="10892779" y="691589"/>
            <a:ext cx="950899" cy="1027495"/>
          </a:xfrm>
          <a:custGeom>
            <a:avLst/>
            <a:gdLst/>
            <a:ahLst/>
            <a:cxnLst/>
            <a:rect l="l" t="t" r="r" b="b"/>
            <a:pathLst>
              <a:path w="1426349" h="1541242" extrusionOk="0">
                <a:moveTo>
                  <a:pt x="0" y="0"/>
                </a:moveTo>
                <a:lnTo>
                  <a:pt x="1426350" y="0"/>
                </a:lnTo>
                <a:lnTo>
                  <a:pt x="1426350" y="1541242"/>
                </a:lnTo>
                <a:lnTo>
                  <a:pt x="0" y="1541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Google Shape;248;p13">
            <a:extLst>
              <a:ext uri="{FF2B5EF4-FFF2-40B4-BE49-F238E27FC236}">
                <a16:creationId xmlns:a16="http://schemas.microsoft.com/office/drawing/2014/main" id="{2AB82609-7832-D075-2AD6-C3479DCDEC9A}"/>
              </a:ext>
            </a:extLst>
          </p:cNvPr>
          <p:cNvSpPr/>
          <p:nvPr/>
        </p:nvSpPr>
        <p:spPr>
          <a:xfrm>
            <a:off x="1022781" y="3103700"/>
            <a:ext cx="4655292" cy="2942762"/>
          </a:xfrm>
          <a:custGeom>
            <a:avLst/>
            <a:gdLst/>
            <a:ahLst/>
            <a:cxnLst/>
            <a:rect l="l" t="t" r="r" b="b"/>
            <a:pathLst>
              <a:path w="3630108" h="2294710" extrusionOk="0">
                <a:moveTo>
                  <a:pt x="2691208" y="2283522"/>
                </a:moveTo>
                <a:cubicBezTo>
                  <a:pt x="2691208" y="2283522"/>
                  <a:pt x="2271456" y="2294709"/>
                  <a:pt x="1808871" y="2292088"/>
                </a:cubicBezTo>
                <a:cubicBezTo>
                  <a:pt x="1635190" y="2289925"/>
                  <a:pt x="1057073" y="2282101"/>
                  <a:pt x="1057073" y="2282101"/>
                </a:cubicBezTo>
                <a:cubicBezTo>
                  <a:pt x="812931" y="2273267"/>
                  <a:pt x="565145" y="2256285"/>
                  <a:pt x="398404" y="2198108"/>
                </a:cubicBezTo>
                <a:cubicBezTo>
                  <a:pt x="120505" y="2101146"/>
                  <a:pt x="0" y="1923618"/>
                  <a:pt x="0" y="905351"/>
                </a:cubicBezTo>
                <a:lnTo>
                  <a:pt x="0" y="905341"/>
                </a:lnTo>
                <a:cubicBezTo>
                  <a:pt x="8536" y="440430"/>
                  <a:pt x="34263" y="311302"/>
                  <a:pt x="140291" y="225758"/>
                </a:cubicBezTo>
                <a:cubicBezTo>
                  <a:pt x="342602" y="62530"/>
                  <a:pt x="736658" y="7673"/>
                  <a:pt x="1155311" y="7673"/>
                </a:cubicBezTo>
                <a:cubicBezTo>
                  <a:pt x="1155311" y="7673"/>
                  <a:pt x="1551711" y="15681"/>
                  <a:pt x="1730715" y="7673"/>
                </a:cubicBezTo>
                <a:cubicBezTo>
                  <a:pt x="2052529" y="0"/>
                  <a:pt x="2516456" y="7673"/>
                  <a:pt x="2516456" y="7673"/>
                </a:cubicBezTo>
                <a:cubicBezTo>
                  <a:pt x="2884764" y="15152"/>
                  <a:pt x="3248077" y="84484"/>
                  <a:pt x="3445817" y="207066"/>
                </a:cubicBezTo>
                <a:cubicBezTo>
                  <a:pt x="3596834" y="300683"/>
                  <a:pt x="3630108" y="425358"/>
                  <a:pt x="3620968" y="905351"/>
                </a:cubicBezTo>
                <a:lnTo>
                  <a:pt x="3620968" y="905362"/>
                </a:lnTo>
                <a:cubicBezTo>
                  <a:pt x="3620968" y="2041583"/>
                  <a:pt x="3337971" y="2255681"/>
                  <a:pt x="2691208" y="2283522"/>
                </a:cubicBezTo>
                <a:close/>
              </a:path>
            </a:pathLst>
          </a:custGeom>
          <a:solidFill>
            <a:srgbClr val="AFBBA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22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Google Shape;249;p13">
            <a:extLst>
              <a:ext uri="{FF2B5EF4-FFF2-40B4-BE49-F238E27FC236}">
                <a16:creationId xmlns:a16="http://schemas.microsoft.com/office/drawing/2014/main" id="{B66B3407-6E63-BFDC-8B1E-AA8159454118}"/>
              </a:ext>
            </a:extLst>
          </p:cNvPr>
          <p:cNvSpPr/>
          <p:nvPr/>
        </p:nvSpPr>
        <p:spPr>
          <a:xfrm>
            <a:off x="1147713" y="3222362"/>
            <a:ext cx="4404895" cy="2784477"/>
          </a:xfrm>
          <a:custGeom>
            <a:avLst/>
            <a:gdLst/>
            <a:ahLst/>
            <a:cxnLst/>
            <a:rect l="l" t="t" r="r" b="b"/>
            <a:pathLst>
              <a:path w="3630108" h="2294710" extrusionOk="0">
                <a:moveTo>
                  <a:pt x="2691208" y="2283522"/>
                </a:moveTo>
                <a:cubicBezTo>
                  <a:pt x="2691208" y="2283522"/>
                  <a:pt x="2271456" y="2294709"/>
                  <a:pt x="1808871" y="2292088"/>
                </a:cubicBezTo>
                <a:cubicBezTo>
                  <a:pt x="1635190" y="2289925"/>
                  <a:pt x="1057073" y="2282101"/>
                  <a:pt x="1057073" y="2282101"/>
                </a:cubicBezTo>
                <a:cubicBezTo>
                  <a:pt x="812931" y="2273267"/>
                  <a:pt x="565145" y="2256285"/>
                  <a:pt x="398404" y="2198108"/>
                </a:cubicBezTo>
                <a:cubicBezTo>
                  <a:pt x="120505" y="2101146"/>
                  <a:pt x="0" y="1923618"/>
                  <a:pt x="0" y="905351"/>
                </a:cubicBezTo>
                <a:lnTo>
                  <a:pt x="0" y="905341"/>
                </a:lnTo>
                <a:cubicBezTo>
                  <a:pt x="8536" y="440430"/>
                  <a:pt x="34263" y="311302"/>
                  <a:pt x="140291" y="225758"/>
                </a:cubicBezTo>
                <a:cubicBezTo>
                  <a:pt x="342602" y="62530"/>
                  <a:pt x="736658" y="7673"/>
                  <a:pt x="1155311" y="7673"/>
                </a:cubicBezTo>
                <a:cubicBezTo>
                  <a:pt x="1155311" y="7673"/>
                  <a:pt x="1551711" y="15681"/>
                  <a:pt x="1730715" y="7673"/>
                </a:cubicBezTo>
                <a:cubicBezTo>
                  <a:pt x="2052529" y="0"/>
                  <a:pt x="2516456" y="7673"/>
                  <a:pt x="2516456" y="7673"/>
                </a:cubicBezTo>
                <a:cubicBezTo>
                  <a:pt x="2884764" y="15152"/>
                  <a:pt x="3248077" y="84484"/>
                  <a:pt x="3445817" y="207066"/>
                </a:cubicBezTo>
                <a:cubicBezTo>
                  <a:pt x="3596834" y="300683"/>
                  <a:pt x="3630108" y="425358"/>
                  <a:pt x="3620968" y="905351"/>
                </a:cubicBezTo>
                <a:lnTo>
                  <a:pt x="3620968" y="905362"/>
                </a:lnTo>
                <a:cubicBezTo>
                  <a:pt x="3620968" y="2041583"/>
                  <a:pt x="3337971" y="2255681"/>
                  <a:pt x="2691208" y="2283522"/>
                </a:cubicBezTo>
                <a:close/>
              </a:path>
            </a:pathLst>
          </a:custGeom>
          <a:solidFill>
            <a:srgbClr val="FAF9F5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22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2" name="Google Shape;250;p13">
            <a:extLst>
              <a:ext uri="{FF2B5EF4-FFF2-40B4-BE49-F238E27FC236}">
                <a16:creationId xmlns:a16="http://schemas.microsoft.com/office/drawing/2014/main" id="{9105F69A-4217-D4CE-0585-025B7340BA89}"/>
              </a:ext>
            </a:extLst>
          </p:cNvPr>
          <p:cNvSpPr/>
          <p:nvPr/>
        </p:nvSpPr>
        <p:spPr>
          <a:xfrm rot="3966220">
            <a:off x="1422320" y="2992853"/>
            <a:ext cx="567593" cy="695367"/>
          </a:xfrm>
          <a:custGeom>
            <a:avLst/>
            <a:gdLst/>
            <a:ahLst/>
            <a:cxnLst/>
            <a:rect l="l" t="t" r="r" b="b"/>
            <a:pathLst>
              <a:path w="851390" h="1043050" extrusionOk="0">
                <a:moveTo>
                  <a:pt x="0" y="0"/>
                </a:moveTo>
                <a:lnTo>
                  <a:pt x="851390" y="0"/>
                </a:lnTo>
                <a:lnTo>
                  <a:pt x="851390" y="1043050"/>
                </a:lnTo>
                <a:lnTo>
                  <a:pt x="0" y="1043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Google Shape;251;p13">
            <a:extLst>
              <a:ext uri="{FF2B5EF4-FFF2-40B4-BE49-F238E27FC236}">
                <a16:creationId xmlns:a16="http://schemas.microsoft.com/office/drawing/2014/main" id="{D66E5776-219E-52D0-5F42-E841EB3C5132}"/>
              </a:ext>
            </a:extLst>
          </p:cNvPr>
          <p:cNvSpPr/>
          <p:nvPr/>
        </p:nvSpPr>
        <p:spPr>
          <a:xfrm>
            <a:off x="6350477" y="3103700"/>
            <a:ext cx="4655292" cy="2942762"/>
          </a:xfrm>
          <a:custGeom>
            <a:avLst/>
            <a:gdLst/>
            <a:ahLst/>
            <a:cxnLst/>
            <a:rect l="l" t="t" r="r" b="b"/>
            <a:pathLst>
              <a:path w="3630108" h="2294710" extrusionOk="0">
                <a:moveTo>
                  <a:pt x="2691208" y="2283522"/>
                </a:moveTo>
                <a:cubicBezTo>
                  <a:pt x="2691208" y="2283522"/>
                  <a:pt x="2271456" y="2294709"/>
                  <a:pt x="1808871" y="2292088"/>
                </a:cubicBezTo>
                <a:cubicBezTo>
                  <a:pt x="1635190" y="2289925"/>
                  <a:pt x="1057073" y="2282101"/>
                  <a:pt x="1057073" y="2282101"/>
                </a:cubicBezTo>
                <a:cubicBezTo>
                  <a:pt x="812931" y="2273267"/>
                  <a:pt x="565145" y="2256285"/>
                  <a:pt x="398404" y="2198108"/>
                </a:cubicBezTo>
                <a:cubicBezTo>
                  <a:pt x="120505" y="2101146"/>
                  <a:pt x="0" y="1923618"/>
                  <a:pt x="0" y="905351"/>
                </a:cubicBezTo>
                <a:lnTo>
                  <a:pt x="0" y="905341"/>
                </a:lnTo>
                <a:cubicBezTo>
                  <a:pt x="8536" y="440430"/>
                  <a:pt x="34263" y="311302"/>
                  <a:pt x="140291" y="225758"/>
                </a:cubicBezTo>
                <a:cubicBezTo>
                  <a:pt x="342602" y="62530"/>
                  <a:pt x="736658" y="7673"/>
                  <a:pt x="1155311" y="7673"/>
                </a:cubicBezTo>
                <a:cubicBezTo>
                  <a:pt x="1155311" y="7673"/>
                  <a:pt x="1551711" y="15681"/>
                  <a:pt x="1730715" y="7673"/>
                </a:cubicBezTo>
                <a:cubicBezTo>
                  <a:pt x="2052529" y="0"/>
                  <a:pt x="2516456" y="7673"/>
                  <a:pt x="2516456" y="7673"/>
                </a:cubicBezTo>
                <a:cubicBezTo>
                  <a:pt x="2884764" y="15152"/>
                  <a:pt x="3248077" y="84484"/>
                  <a:pt x="3445817" y="207066"/>
                </a:cubicBezTo>
                <a:cubicBezTo>
                  <a:pt x="3596834" y="300683"/>
                  <a:pt x="3630108" y="425358"/>
                  <a:pt x="3620968" y="905351"/>
                </a:cubicBezTo>
                <a:lnTo>
                  <a:pt x="3620968" y="905362"/>
                </a:lnTo>
                <a:cubicBezTo>
                  <a:pt x="3620968" y="2041583"/>
                  <a:pt x="3337971" y="2255681"/>
                  <a:pt x="2691208" y="2283522"/>
                </a:cubicBezTo>
                <a:close/>
              </a:path>
            </a:pathLst>
          </a:custGeom>
          <a:solidFill>
            <a:srgbClr val="AFBBA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22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4" name="Google Shape;252;p13">
            <a:extLst>
              <a:ext uri="{FF2B5EF4-FFF2-40B4-BE49-F238E27FC236}">
                <a16:creationId xmlns:a16="http://schemas.microsoft.com/office/drawing/2014/main" id="{2574B6E2-3718-F2A8-D7F3-781DF3FD33A0}"/>
              </a:ext>
            </a:extLst>
          </p:cNvPr>
          <p:cNvSpPr/>
          <p:nvPr/>
        </p:nvSpPr>
        <p:spPr>
          <a:xfrm>
            <a:off x="6475409" y="3182913"/>
            <a:ext cx="4404895" cy="2784477"/>
          </a:xfrm>
          <a:custGeom>
            <a:avLst/>
            <a:gdLst/>
            <a:ahLst/>
            <a:cxnLst/>
            <a:rect l="l" t="t" r="r" b="b"/>
            <a:pathLst>
              <a:path w="3630108" h="2294710" extrusionOk="0">
                <a:moveTo>
                  <a:pt x="2691208" y="2283522"/>
                </a:moveTo>
                <a:cubicBezTo>
                  <a:pt x="2691208" y="2283522"/>
                  <a:pt x="2271456" y="2294709"/>
                  <a:pt x="1808871" y="2292088"/>
                </a:cubicBezTo>
                <a:cubicBezTo>
                  <a:pt x="1635190" y="2289925"/>
                  <a:pt x="1057073" y="2282101"/>
                  <a:pt x="1057073" y="2282101"/>
                </a:cubicBezTo>
                <a:cubicBezTo>
                  <a:pt x="812931" y="2273267"/>
                  <a:pt x="565145" y="2256285"/>
                  <a:pt x="398404" y="2198108"/>
                </a:cubicBezTo>
                <a:cubicBezTo>
                  <a:pt x="120505" y="2101146"/>
                  <a:pt x="0" y="1923618"/>
                  <a:pt x="0" y="905351"/>
                </a:cubicBezTo>
                <a:lnTo>
                  <a:pt x="0" y="905341"/>
                </a:lnTo>
                <a:cubicBezTo>
                  <a:pt x="8536" y="440430"/>
                  <a:pt x="34263" y="311302"/>
                  <a:pt x="140291" y="225758"/>
                </a:cubicBezTo>
                <a:cubicBezTo>
                  <a:pt x="342602" y="62530"/>
                  <a:pt x="736658" y="7673"/>
                  <a:pt x="1155311" y="7673"/>
                </a:cubicBezTo>
                <a:cubicBezTo>
                  <a:pt x="1155311" y="7673"/>
                  <a:pt x="1551711" y="15681"/>
                  <a:pt x="1730715" y="7673"/>
                </a:cubicBezTo>
                <a:cubicBezTo>
                  <a:pt x="2052529" y="0"/>
                  <a:pt x="2516456" y="7673"/>
                  <a:pt x="2516456" y="7673"/>
                </a:cubicBezTo>
                <a:cubicBezTo>
                  <a:pt x="2884764" y="15152"/>
                  <a:pt x="3248077" y="84484"/>
                  <a:pt x="3445817" y="207066"/>
                </a:cubicBezTo>
                <a:cubicBezTo>
                  <a:pt x="3596834" y="300683"/>
                  <a:pt x="3630108" y="425358"/>
                  <a:pt x="3620968" y="905351"/>
                </a:cubicBezTo>
                <a:lnTo>
                  <a:pt x="3620968" y="905362"/>
                </a:lnTo>
                <a:cubicBezTo>
                  <a:pt x="3620968" y="2041583"/>
                  <a:pt x="3337971" y="2255681"/>
                  <a:pt x="2691208" y="2283522"/>
                </a:cubicBezTo>
                <a:close/>
              </a:path>
            </a:pathLst>
          </a:custGeom>
          <a:solidFill>
            <a:srgbClr val="FAF9F5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22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Google Shape;253;p13">
            <a:extLst>
              <a:ext uri="{FF2B5EF4-FFF2-40B4-BE49-F238E27FC236}">
                <a16:creationId xmlns:a16="http://schemas.microsoft.com/office/drawing/2014/main" id="{53BFB4F3-5BE9-60FB-F553-E9E1F6A8C9AD}"/>
              </a:ext>
            </a:extLst>
          </p:cNvPr>
          <p:cNvSpPr/>
          <p:nvPr/>
        </p:nvSpPr>
        <p:spPr>
          <a:xfrm rot="3966220">
            <a:off x="6750016" y="2992853"/>
            <a:ext cx="567593" cy="695367"/>
          </a:xfrm>
          <a:custGeom>
            <a:avLst/>
            <a:gdLst/>
            <a:ahLst/>
            <a:cxnLst/>
            <a:rect l="l" t="t" r="r" b="b"/>
            <a:pathLst>
              <a:path w="851390" h="1043050" extrusionOk="0">
                <a:moveTo>
                  <a:pt x="0" y="0"/>
                </a:moveTo>
                <a:lnTo>
                  <a:pt x="851390" y="0"/>
                </a:lnTo>
                <a:lnTo>
                  <a:pt x="851390" y="1043050"/>
                </a:lnTo>
                <a:lnTo>
                  <a:pt x="0" y="1043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Google Shape;255;p13">
            <a:extLst>
              <a:ext uri="{FF2B5EF4-FFF2-40B4-BE49-F238E27FC236}">
                <a16:creationId xmlns:a16="http://schemas.microsoft.com/office/drawing/2014/main" id="{B16346F8-A268-8087-9EDE-22D280697548}"/>
              </a:ext>
            </a:extLst>
          </p:cNvPr>
          <p:cNvSpPr/>
          <p:nvPr/>
        </p:nvSpPr>
        <p:spPr>
          <a:xfrm rot="-5400000">
            <a:off x="849423" y="5960071"/>
            <a:ext cx="218763" cy="1031535"/>
          </a:xfrm>
          <a:custGeom>
            <a:avLst/>
            <a:gdLst/>
            <a:ahLst/>
            <a:cxnLst/>
            <a:rect l="l" t="t" r="r" b="b"/>
            <a:pathLst>
              <a:path w="328145" h="1547303" extrusionOk="0">
                <a:moveTo>
                  <a:pt x="0" y="0"/>
                </a:moveTo>
                <a:lnTo>
                  <a:pt x="328145" y="0"/>
                </a:lnTo>
                <a:lnTo>
                  <a:pt x="328145" y="1547303"/>
                </a:lnTo>
                <a:lnTo>
                  <a:pt x="0" y="1547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11395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Google Shape;257;p13">
            <a:extLst>
              <a:ext uri="{FF2B5EF4-FFF2-40B4-BE49-F238E27FC236}">
                <a16:creationId xmlns:a16="http://schemas.microsoft.com/office/drawing/2014/main" id="{22BEC236-4189-CCEB-66B3-83191DDD9829}"/>
              </a:ext>
            </a:extLst>
          </p:cNvPr>
          <p:cNvSpPr/>
          <p:nvPr/>
        </p:nvSpPr>
        <p:spPr>
          <a:xfrm>
            <a:off x="242357" y="1917599"/>
            <a:ext cx="11350554" cy="9016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lvl="0" algn="ctr">
              <a:lnSpc>
                <a:spcPct val="125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Đề 2: 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Trao đổi với các bạn về những việc làm của em (hoặc của một người mà em biết) thể hiện đức tính chăm chỉ trong học tập và lao động.</a:t>
            </a:r>
          </a:p>
        </p:txBody>
      </p:sp>
      <p:sp>
        <p:nvSpPr>
          <p:cNvPr id="20" name="Google Shape;258;p13">
            <a:extLst>
              <a:ext uri="{FF2B5EF4-FFF2-40B4-BE49-F238E27FC236}">
                <a16:creationId xmlns:a16="http://schemas.microsoft.com/office/drawing/2014/main" id="{5C466CD8-6ED9-5B18-B8B3-8338F8583EDE}"/>
              </a:ext>
            </a:extLst>
          </p:cNvPr>
          <p:cNvSpPr txBox="1"/>
          <p:nvPr/>
        </p:nvSpPr>
        <p:spPr>
          <a:xfrm>
            <a:off x="1102568" y="3620987"/>
            <a:ext cx="4450040" cy="190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>
            <a:defPPr>
              <a:defRPr lang="en-US"/>
            </a:defPPr>
            <a:lvl1pPr lvl="0" algn="ctr">
              <a:lnSpc>
                <a:spcPct val="125000"/>
              </a:lnSpc>
              <a:buClr>
                <a:srgbClr val="000000"/>
              </a:buClr>
              <a:defRPr sz="2400" b="1" kern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</a:defRPr>
            </a:lvl1pPr>
          </a:lstStyle>
          <a:p>
            <a:r>
              <a:rPr lang="vi-VN" b="0">
                <a:sym typeface="Calibri"/>
              </a:rPr>
              <a:t>Giới thiệu việc làm thể hiện đức tính chăm chỉ và nêu lí do em lựa chọn.</a:t>
            </a:r>
            <a:endParaRPr lang="vi-VN" b="0" dirty="0">
              <a:sym typeface="Calibri"/>
            </a:endParaRPr>
          </a:p>
        </p:txBody>
      </p:sp>
      <p:sp>
        <p:nvSpPr>
          <p:cNvPr id="21" name="Google Shape;259;p13">
            <a:extLst>
              <a:ext uri="{FF2B5EF4-FFF2-40B4-BE49-F238E27FC236}">
                <a16:creationId xmlns:a16="http://schemas.microsoft.com/office/drawing/2014/main" id="{477FE58F-37A3-3CCF-68F2-E376E7A91DD7}"/>
              </a:ext>
            </a:extLst>
          </p:cNvPr>
          <p:cNvSpPr txBox="1"/>
          <p:nvPr/>
        </p:nvSpPr>
        <p:spPr>
          <a:xfrm>
            <a:off x="6462932" y="3620987"/>
            <a:ext cx="4429847" cy="190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>
            <a:defPPr>
              <a:defRPr lang="en-US"/>
            </a:defPPr>
            <a:lvl1pPr lvl="0" algn="ctr">
              <a:lnSpc>
                <a:spcPct val="125000"/>
              </a:lnSpc>
              <a:buClr>
                <a:srgbClr val="000000"/>
              </a:buClr>
              <a:defRPr sz="2400" b="0" kern="0">
                <a:solidFill>
                  <a:schemeClr val="bg1"/>
                </a:solidFill>
                <a:latin typeface="UTM Avo" panose="02040603050506020204" pitchFamily="18" charset="0"/>
                <a:ea typeface="Calibri"/>
                <a:cs typeface="Calibri"/>
              </a:defRPr>
            </a:lvl1pPr>
          </a:lstStyle>
          <a:p>
            <a:r>
              <a:rPr lang="vi-VN">
                <a:sym typeface="Calibri"/>
              </a:rPr>
              <a:t>Nêu cảm nghĩ của bản thân về việc làm đó.</a:t>
            </a:r>
            <a:endParaRPr lang="vi-VN" dirty="0">
              <a:sym typeface="Calibri"/>
            </a:endParaRPr>
          </a:p>
        </p:txBody>
      </p:sp>
      <p:sp>
        <p:nvSpPr>
          <p:cNvPr id="22" name="Google Shape;260;p13">
            <a:extLst>
              <a:ext uri="{FF2B5EF4-FFF2-40B4-BE49-F238E27FC236}">
                <a16:creationId xmlns:a16="http://schemas.microsoft.com/office/drawing/2014/main" id="{E37DD230-CC10-F946-3186-E1A6B22DCF73}"/>
              </a:ext>
            </a:extLst>
          </p:cNvPr>
          <p:cNvSpPr txBox="1"/>
          <p:nvPr/>
        </p:nvSpPr>
        <p:spPr>
          <a:xfrm>
            <a:off x="2562772" y="1358207"/>
            <a:ext cx="7066455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NHIỆM VỤ 1: TRAO ĐỔI TRONG NHÓM</a:t>
            </a:r>
          </a:p>
        </p:txBody>
      </p:sp>
    </p:spTree>
    <p:extLst>
      <p:ext uri="{BB962C8B-B14F-4D97-AF65-F5344CB8AC3E}">
        <p14:creationId xmlns:p14="http://schemas.microsoft.com/office/powerpoint/2010/main" val="211765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5;p13">
            <a:extLst>
              <a:ext uri="{FF2B5EF4-FFF2-40B4-BE49-F238E27FC236}">
                <a16:creationId xmlns:a16="http://schemas.microsoft.com/office/drawing/2014/main" id="{830E3B80-3260-8418-9A6A-C83C43E43F8A}"/>
              </a:ext>
            </a:extLst>
          </p:cNvPr>
          <p:cNvSpPr/>
          <p:nvPr/>
        </p:nvSpPr>
        <p:spPr>
          <a:xfrm>
            <a:off x="5311715" y="809672"/>
            <a:ext cx="1528207" cy="555712"/>
          </a:xfrm>
          <a:custGeom>
            <a:avLst/>
            <a:gdLst/>
            <a:ahLst/>
            <a:cxnLst/>
            <a:rect l="l" t="t" r="r" b="b"/>
            <a:pathLst>
              <a:path w="3264133" h="1186958" extrusionOk="0">
                <a:moveTo>
                  <a:pt x="0" y="0"/>
                </a:moveTo>
                <a:lnTo>
                  <a:pt x="3264134" y="0"/>
                </a:lnTo>
                <a:lnTo>
                  <a:pt x="3264134" y="1186958"/>
                </a:lnTo>
                <a:lnTo>
                  <a:pt x="0" y="118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7;p13">
            <a:extLst>
              <a:ext uri="{FF2B5EF4-FFF2-40B4-BE49-F238E27FC236}">
                <a16:creationId xmlns:a16="http://schemas.microsoft.com/office/drawing/2014/main" id="{AD7F9D5E-9C98-1FEA-F384-68BA101D18D6}"/>
              </a:ext>
            </a:extLst>
          </p:cNvPr>
          <p:cNvSpPr/>
          <p:nvPr/>
        </p:nvSpPr>
        <p:spPr>
          <a:xfrm>
            <a:off x="10641090" y="1242752"/>
            <a:ext cx="950899" cy="1027495"/>
          </a:xfrm>
          <a:custGeom>
            <a:avLst/>
            <a:gdLst/>
            <a:ahLst/>
            <a:cxnLst/>
            <a:rect l="l" t="t" r="r" b="b"/>
            <a:pathLst>
              <a:path w="1426349" h="1541242" extrusionOk="0">
                <a:moveTo>
                  <a:pt x="0" y="0"/>
                </a:moveTo>
                <a:lnTo>
                  <a:pt x="1426350" y="0"/>
                </a:lnTo>
                <a:lnTo>
                  <a:pt x="1426350" y="1541242"/>
                </a:lnTo>
                <a:lnTo>
                  <a:pt x="0" y="1541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Google Shape;260;p13">
            <a:extLst>
              <a:ext uri="{FF2B5EF4-FFF2-40B4-BE49-F238E27FC236}">
                <a16:creationId xmlns:a16="http://schemas.microsoft.com/office/drawing/2014/main" id="{E37DD230-CC10-F946-3186-E1A6B22DCF73}"/>
              </a:ext>
            </a:extLst>
          </p:cNvPr>
          <p:cNvSpPr txBox="1"/>
          <p:nvPr/>
        </p:nvSpPr>
        <p:spPr>
          <a:xfrm>
            <a:off x="2562772" y="1358207"/>
            <a:ext cx="7066455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400" b="1" kern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NHIỆM VỤ 2: TRAO ĐỔI TRƯỚC LỚP</a:t>
            </a:r>
            <a:endParaRPr lang="vi-VN" sz="2400" b="1" kern="0" dirty="0" err="1">
              <a:solidFill>
                <a:srgbClr val="C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Google Shape;283;p15">
            <a:extLst>
              <a:ext uri="{FF2B5EF4-FFF2-40B4-BE49-F238E27FC236}">
                <a16:creationId xmlns:a16="http://schemas.microsoft.com/office/drawing/2014/main" id="{D8FCF278-96D1-44AD-F921-30FAFCA15F76}"/>
              </a:ext>
            </a:extLst>
          </p:cNvPr>
          <p:cNvSpPr/>
          <p:nvPr/>
        </p:nvSpPr>
        <p:spPr>
          <a:xfrm>
            <a:off x="690763" y="2575950"/>
            <a:ext cx="784075" cy="691947"/>
          </a:xfrm>
          <a:custGeom>
            <a:avLst/>
            <a:gdLst/>
            <a:ahLst/>
            <a:cxnLst/>
            <a:rect l="l" t="t" r="r" b="b"/>
            <a:pathLst>
              <a:path w="1176113" h="1037920" extrusionOk="0">
                <a:moveTo>
                  <a:pt x="0" y="0"/>
                </a:moveTo>
                <a:lnTo>
                  <a:pt x="1176113" y="0"/>
                </a:lnTo>
                <a:lnTo>
                  <a:pt x="1176113" y="1037920"/>
                </a:lnTo>
                <a:lnTo>
                  <a:pt x="0" y="1037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8" name="Google Shape;286;p15">
            <a:extLst>
              <a:ext uri="{FF2B5EF4-FFF2-40B4-BE49-F238E27FC236}">
                <a16:creationId xmlns:a16="http://schemas.microsoft.com/office/drawing/2014/main" id="{B7C37A70-15CB-F93C-CBDD-45C206A7925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b="2590"/>
          <a:stretch/>
        </p:blipFill>
        <p:spPr>
          <a:xfrm>
            <a:off x="1184644" y="2301345"/>
            <a:ext cx="3923383" cy="45566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9" name="Google Shape;287;p15">
            <a:extLst>
              <a:ext uri="{FF2B5EF4-FFF2-40B4-BE49-F238E27FC236}">
                <a16:creationId xmlns:a16="http://schemas.microsoft.com/office/drawing/2014/main" id="{D0C8181F-566C-E9B0-7835-4EAFBF13CA77}"/>
              </a:ext>
            </a:extLst>
          </p:cNvPr>
          <p:cNvSpPr txBox="1"/>
          <p:nvPr/>
        </p:nvSpPr>
        <p:spPr>
          <a:xfrm>
            <a:off x="5311715" y="2921924"/>
            <a:ext cx="4943366" cy="200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Font typeface="Arial"/>
              <a:buNone/>
              <a:defRPr sz="2400" b="1" kern="0">
                <a:solidFill>
                  <a:srgbClr val="C00000"/>
                </a:solidFill>
                <a:latin typeface="UTM Avo" panose="02040603050506020204" pitchFamily="18" charset="0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sym typeface="Calibri"/>
              </a:rPr>
              <a:t>Em hãy trao đổi trước lớp ý kiến của em về vấn đề em đã lựa chọn</a:t>
            </a:r>
            <a:endParaRPr sz="2800" dirty="0">
              <a:solidFill>
                <a:schemeClr val="bg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0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spcFirstLastPara="1" wrap="square" lIns="121900" tIns="60933" rIns="121900" bIns="60933" anchor="t" anchorCtr="0">
        <a:spAutoFit/>
      </a:bodyPr>
      <a:lstStyle>
        <a:defPPr algn="ctr">
          <a:buClr>
            <a:srgbClr val="000000"/>
          </a:buClr>
          <a:buFont typeface="Arial"/>
          <a:buNone/>
          <a:defRPr sz="4800" b="1" kern="0" dirty="0">
            <a:solidFill>
              <a:srgbClr val="530E0E"/>
            </a:solidFill>
            <a:cs typeface="Arial"/>
            <a:sym typeface="Arial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4-Bài đọc 4-Bài văn tả cảnh</Template>
  <TotalTime>16</TotalTime>
  <Words>435</Words>
  <Application>Microsoft Office PowerPoint</Application>
  <PresentationFormat>Widescreen</PresentationFormat>
  <Paragraphs>43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 Light</vt:lpstr>
      <vt:lpstr>UTM Avo</vt:lpstr>
      <vt:lpstr>Calibri</vt:lpstr>
      <vt:lpstr>iCiel Cadena</vt:lpstr>
      <vt:lpstr>Office Theme</vt:lpstr>
      <vt:lpstr>2_Office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2114120010-CAO THỊ PHƯƠNG VINH</dc:creator>
  <cp:lastModifiedBy>OnePercent</cp:lastModifiedBy>
  <cp:revision>5</cp:revision>
  <dcterms:created xsi:type="dcterms:W3CDTF">2023-11-12T16:50:43Z</dcterms:created>
  <dcterms:modified xsi:type="dcterms:W3CDTF">2023-11-21T10:19:40Z</dcterms:modified>
</cp:coreProperties>
</file>