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48" r:id="rId1"/>
    <p:sldMasterId id="2147483672" r:id="rId2"/>
    <p:sldMasterId id="2147483684" r:id="rId3"/>
    <p:sldMasterId id="2147483696" r:id="rId4"/>
  </p:sldMasterIdLst>
  <p:notesMasterIdLst>
    <p:notesMasterId r:id="rId27"/>
  </p:notesMasterIdLst>
  <p:sldIdLst>
    <p:sldId id="256" r:id="rId5"/>
    <p:sldId id="257" r:id="rId6"/>
    <p:sldId id="258" r:id="rId7"/>
    <p:sldId id="267" r:id="rId8"/>
    <p:sldId id="261" r:id="rId9"/>
    <p:sldId id="270" r:id="rId10"/>
    <p:sldId id="268" r:id="rId11"/>
    <p:sldId id="269" r:id="rId12"/>
    <p:sldId id="271" r:id="rId13"/>
    <p:sldId id="262" r:id="rId14"/>
    <p:sldId id="272" r:id="rId15"/>
    <p:sldId id="282" r:id="rId16"/>
    <p:sldId id="283" r:id="rId17"/>
    <p:sldId id="276" r:id="rId18"/>
    <p:sldId id="285" r:id="rId19"/>
    <p:sldId id="275" r:id="rId20"/>
    <p:sldId id="286" r:id="rId21"/>
    <p:sldId id="287" r:id="rId22"/>
    <p:sldId id="288" r:id="rId23"/>
    <p:sldId id="265" r:id="rId24"/>
    <p:sldId id="289" r:id="rId25"/>
    <p:sldId id="290" r:id="rId26"/>
  </p:sldIdLst>
  <p:sldSz cx="12192000" cy="6858000"/>
  <p:notesSz cx="6858000" cy="9144000"/>
  <p:embeddedFontLst>
    <p:embeddedFont>
      <p:font typeface="UTM Avo" panose="02040603050506020204" pitchFamily="18" charset="0"/>
      <p:regular r:id="rId28"/>
      <p:bold r:id="rId29"/>
      <p:italic r:id="rId30"/>
      <p:boldItalic r:id="rId3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2" roundtripDataSignature="AMtx7mjF1eoKn1/DWUVyqwlDt6VU43LcL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AF7"/>
    <a:srgbClr val="D2D2D2"/>
    <a:srgbClr val="F68121"/>
    <a:srgbClr val="FCB0B0"/>
    <a:srgbClr val="FBA7A7"/>
    <a:srgbClr val="FC5D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60"/>
  </p:normalViewPr>
  <p:slideViewPr>
    <p:cSldViewPr>
      <p:cViewPr varScale="1">
        <p:scale>
          <a:sx n="79" d="100"/>
          <a:sy n="79" d="100"/>
        </p:scale>
        <p:origin x="90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customschemas.google.com/relationships/presentationmetadata" Target="meta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1.fntdata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4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0619420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UTM Avo" panose="02040603050506020204"/>
        <a:ea typeface="UTM Avo" panose="02040603050506020204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263794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660763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913141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7CA614-19E2-4EA4-9EF2-0B66D141A6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10968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F04457-3813-BC39-4519-14ECFE78B1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1743412-497A-DD26-D5E8-D4619C10DBF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E293DF9-AF32-4ABC-391C-704ED7FC2F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F38511-B754-59A4-DE94-4E0E9971E66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7CA614-19E2-4EA4-9EF2-0B66D141A6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36455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64B497-1421-65E7-480E-9D5A9013AE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71F2F76-22AF-2108-4521-607FD2E555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9757866-6F0C-BB52-657A-E0052B47DD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AF48D9-BBB9-8E68-CE6E-97D6DA1468D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7CA614-19E2-4EA4-9EF2-0B66D141A6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08787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D43B45-B0B2-BCD1-44BE-487D261651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C766B02-43E3-2357-4269-3B147EF7933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A9FE6E5-7F95-40AC-5810-F570BDB73A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43BB78-6C66-930C-7CEF-BF534FF10A5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7CA614-19E2-4EA4-9EF2-0B66D141A6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76704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36EB65-0AA1-B883-AF20-0ABEE6D41D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C74BE21-A397-815A-4470-EB775B0EDC1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C911D54-BE2D-1CC4-3EFD-BC0859EE68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8C5FDD-08D4-D59D-EABC-B8B5D0DB51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7CA614-19E2-4EA4-9EF2-0B66D141A6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64020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250E3F-412D-223C-B959-840ADE02C9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3B086E1-31DB-AED4-54C6-BDD369F11E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806006A-9925-551B-14FF-51D27B36A7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49D026-418B-B07D-9569-667B387AF84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7CA614-19E2-4EA4-9EF2-0B66D141A6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24216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F04457-3813-BC39-4519-14ECFE78B1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1743412-497A-DD26-D5E8-D4619C10DBF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E293DF9-AF32-4ABC-391C-704ED7FC2F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F38511-B754-59A4-DE94-4E0E9971E66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7CA614-19E2-4EA4-9EF2-0B66D141A6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36455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21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316943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8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1093894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https://www.youtube.com/@hoc1biet10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4C9BC2-C9DC-46E9-89FE-D9A19A127D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074940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>
          <a:extLst>
            <a:ext uri="{FF2B5EF4-FFF2-40B4-BE49-F238E27FC236}">
              <a16:creationId xmlns:a16="http://schemas.microsoft.com/office/drawing/2014/main" id="{AC589BD1-7B02-404A-570E-2A2DF82D20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2:notes">
            <a:extLst>
              <a:ext uri="{FF2B5EF4-FFF2-40B4-BE49-F238E27FC236}">
                <a16:creationId xmlns:a16="http://schemas.microsoft.com/office/drawing/2014/main" id="{F5BFC1D9-6D1A-868F-BE5B-06AE9D32CAA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12:notes">
            <a:extLst>
              <a:ext uri="{FF2B5EF4-FFF2-40B4-BE49-F238E27FC236}">
                <a16:creationId xmlns:a16="http://schemas.microsoft.com/office/drawing/2014/main" id="{23188737-B2B2-46D3-1262-281F12AE9AA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548616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9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921997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9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452195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672290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028193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535696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086611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793866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3" name="Google Shape;13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4" name="Google Shape;14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5" name="Google Shape;15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6" name="Google Shape;16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0" name="Google Shape;70;p2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71" name="Google Shape;71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72" name="Google Shape;72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73" name="Google Shape;73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6" name="Google Shape;76;p2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77" name="Google Shape;7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78" name="Google Shape;7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79" name="Google Shape;7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5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1854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1800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8973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5781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4880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6520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9367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9" name="Google Shape;19;p1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UTM Avo" panose="02040603050506020204" pitchFamily="18" charset="0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 dirty="0"/>
          </a:p>
        </p:txBody>
      </p:sp>
      <p:sp>
        <p:nvSpPr>
          <p:cNvPr id="20" name="Google Shape;20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1" name="Google Shape;21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2" name="Google Shape;22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3739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6025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7317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C4F0F8-FDAF-CD05-8CB8-53A1339186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8963212-7B3F-F9B3-50CB-BE41745E57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C57CE4-2362-65FB-7BB5-FBA0B4633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B18BEC-E65D-C58A-282E-164FA25C8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D889B9-942F-7FCA-6E43-F81B2F34E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0571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AC1BF3-57F1-21BC-8AB4-7096EB806C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F65EA6-00FE-189D-A6A2-DA005E7E14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3D43E4-9470-95FB-C57F-3E01C79916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E078FC-61A4-1480-3449-42671351C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D757D9-7F5D-D1CA-7761-5A13A8574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8000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06C6E-6C2E-51AA-AFE8-D976DC2B6A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7D4075-66F1-B93B-9336-E0D7C1AD8F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BC0DF4-EE4A-A5F6-0D78-763EE2541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2C687E-9A0F-68CA-2674-DE41E22EB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ED94E5-9EE3-42CE-E708-70A24BF6D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1649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57E39D-AD05-D9E3-ACF1-085EE96768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E8273A-2420-B3E1-9E42-9A13B1468D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8ECE24-FA8F-587A-9B58-E7F69E4355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9F670D-C151-81BE-7D91-F7D80E8B7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179E4E-04CC-E9AB-A6E4-0EABA139D3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A05289-E8C5-03C4-A127-CC4DEAE43B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207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C4146-313F-CFA0-1806-EFC97A9CA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AD18E4-3711-2E71-FCCE-6D31F2AE8A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334387-4406-F381-80E8-CDB3D6B58B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8FC03B1-FCB1-E07C-BF5D-088987459C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6A40BCE-98BF-7430-9762-EBE08EE960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7369BCF-0B28-70D1-B470-2E89C3D71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B2AD1A-6BBE-8E53-8A92-42F4FE5A75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D333F1F-4B57-7470-669C-4C72BE1EC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528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A5E35D-1334-7507-9CFB-20750AA8A3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CD0DCEE-09A7-2A09-29E4-ED38984063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9A3EB9-979E-201D-5EBA-ABE8A3174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CDDC01-FF54-F1BF-D6F5-BE0F3C84E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6976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92C3F72-A9C3-9620-4F36-D2192953B0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AA531F-274F-EDB9-C976-2C6B95465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8C9475-EE37-2FC5-8F24-8385DE167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862483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6" name="Google Shape;26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77A974-C381-1251-EA3D-2805A64B6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5C28F7-7ACF-FAC9-C324-8EF2D06940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7CAF5B-2BD0-0230-A83B-AF490C6F45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284FB7-C497-90EC-AB03-C88E2F3E81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82BB8F-9F97-310E-E200-713B453C3C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013373-2D55-AED3-D773-DF93B5CFE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22533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998DAE-D94C-AF5F-2FF5-71866D14A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1DD39B-196C-54B0-3FB9-768E177AAF1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F2A17E-3282-F500-A08B-0497AF3D00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7A3C32-F4FC-E9F9-7502-FF0711CE60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3DF649-38F5-9807-D64E-F1BE5CA4C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45B632-EDCE-D463-4E51-68C25C85D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29529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60EA2E-FCE0-11AD-7AAD-9603806A34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EDBA6E-30C9-FF67-4197-A4E8BE4DE5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DD9540-580F-C6CD-A393-75F4A19EF6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D53C5-A5B7-50BD-5B1F-5DB0BF5A65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FBE3B2-A15F-F793-1F8D-5F29336C8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2469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C000913-5D8E-FFE7-D299-593BCA09A5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734522-6381-8281-A20A-123CF26525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B4AFF1-C43B-2809-2E8F-4CED7DD37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5D5490-1AB9-E7A1-A5B3-84790423BA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1C150A-4599-4DED-BFF5-71428221F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51666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UTM Avo" panose="02040603050506020204" pitchFamily="18" charset="0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 dirty="0"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164963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759538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254499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  <a:latin typeface="UTM Avo" panose="02040603050506020204" pitchFamily="18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 dirty="0"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670831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837389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latin typeface="UTM Avo" panose="02040603050506020204" pitchFamily="18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 dirty="0"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latin typeface="UTM Avo" panose="02040603050506020204" pitchFamily="18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 dirty="0"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382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9" name="Google Shape;29;p1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  <a:latin typeface="UTM Avo" panose="02040603050506020204" pitchFamily="18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 dirty="0"/>
          </a:p>
        </p:txBody>
      </p:sp>
      <p:sp>
        <p:nvSpPr>
          <p:cNvPr id="30" name="Google Shape;30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1" name="Google Shape;31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2" name="Google Shape;32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742845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>
                <a:latin typeface="UTM Avo" panose="02040603050506020204" pitchFamily="18" charset="0"/>
              </a:defRPr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 dirty="0"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latin typeface="UTM Avo" panose="02040603050506020204" pitchFamily="18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 dirty="0"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105649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latin typeface="UTM Avo" panose="02040603050506020204" pitchFamily="18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 dirty="0"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63081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2029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98783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5" name="Google Shape;35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36" name="Google Shape;36;p1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37" name="Google Shape;37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8" name="Google Shape;38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2" name="Google Shape;42;p1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latin typeface="UTM Avo" panose="02040603050506020204" pitchFamily="18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 dirty="0"/>
          </a:p>
        </p:txBody>
      </p:sp>
      <p:sp>
        <p:nvSpPr>
          <p:cNvPr id="43" name="Google Shape;43;p1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44" name="Google Shape;44;p1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latin typeface="UTM Avo" panose="02040603050506020204" pitchFamily="18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 dirty="0"/>
          </a:p>
        </p:txBody>
      </p:sp>
      <p:sp>
        <p:nvSpPr>
          <p:cNvPr id="45" name="Google Shape;45;p1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46" name="Google Shape;46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47" name="Google Shape;47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48" name="Google Shape;48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1" name="Google Shape;51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52" name="Google Shape;52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53" name="Google Shape;53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6" name="Google Shape;56;p2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>
                <a:latin typeface="UTM Avo" panose="02040603050506020204" pitchFamily="18" charset="0"/>
              </a:defRPr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 dirty="0"/>
          </a:p>
        </p:txBody>
      </p:sp>
      <p:sp>
        <p:nvSpPr>
          <p:cNvPr id="57" name="Google Shape;57;p2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latin typeface="UTM Avo" panose="02040603050506020204" pitchFamily="18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 dirty="0"/>
          </a:p>
        </p:txBody>
      </p:sp>
      <p:sp>
        <p:nvSpPr>
          <p:cNvPr id="58" name="Google Shape;58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59" name="Google Shape;59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60" name="Google Shape;60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3" name="Google Shape;63;p2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latin typeface="UTM Avo" panose="02040603050506020204" pitchFamily="18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 dirty="0"/>
          </a:p>
        </p:txBody>
      </p:sp>
      <p:sp>
        <p:nvSpPr>
          <p:cNvPr id="65" name="Google Shape;65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66" name="Google Shape;66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67" name="Google Shape;67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CAF49007-DA91-EC44-3901-159E3762DE07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 dirty="0">
                <a:solidFill>
                  <a:srgbClr val="CFCFCF"/>
                </a:solidFill>
                <a:latin typeface="UTM Avo" panose="02040603050506020204" pitchFamily="18" charset="0"/>
              </a:rPr>
              <a:t>www.9slide.vn</a:t>
            </a:r>
          </a:p>
        </p:txBody>
      </p:sp>
      <p:sp>
        <p:nvSpPr>
          <p:cNvPr id="6" name="Google Shape;6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7" name="Google Shape;7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" name="Google Shape;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 dirty="0"/>
          </a:p>
        </p:txBody>
      </p:sp>
      <p:sp>
        <p:nvSpPr>
          <p:cNvPr id="9" name="Google Shape;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 dirty="0"/>
          </a:p>
        </p:txBody>
      </p:sp>
      <p:sp>
        <p:nvSpPr>
          <p:cNvPr id="10" name="Google Shape;1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UTM Avo" panose="02040603050506020204" pitchFamily="18" charset="0"/>
          <a:ea typeface="UTM Avo" panose="02040603050506020204" pitchFamily="18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UTM Avo" panose="02040603050506020204" pitchFamily="18" charset="0"/>
          <a:ea typeface="UTM Avo" panose="02040603050506020204" pitchFamily="18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844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32D0527-997C-14A9-BFF0-4081663065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936630-6411-2164-2EB2-3C4D34ACE6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8ED3C4-270B-A2E3-2F77-010112A658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EDCC34-66BF-4147-AE1C-B6130A559FC2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E61155-52BE-40F5-7DF2-FD0D3F3603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B82322-FC2B-705E-9D15-85325C19B2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custDataLst>
      <p:tags r:id="rId13"/>
    </p:custDataLst>
    <p:extLst>
      <p:ext uri="{BB962C8B-B14F-4D97-AF65-F5344CB8AC3E}">
        <p14:creationId xmlns:p14="http://schemas.microsoft.com/office/powerpoint/2010/main" val="789874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 dirty="0"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 dirty="0"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944405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UTM Avo" panose="02040603050506020204" pitchFamily="18" charset="0"/>
          <a:ea typeface="UTM Avo" panose="02040603050506020204" pitchFamily="18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UTM Avo" panose="02040603050506020204" pitchFamily="18" charset="0"/>
          <a:ea typeface="UTM Avo" panose="02040603050506020204" pitchFamily="18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4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png"/><Relationship Id="rId5" Type="http://schemas.microsoft.com/office/2007/relationships/hdphoto" Target="../media/hdphoto2.wdp"/><Relationship Id="rId10" Type="http://schemas.openxmlformats.org/officeDocument/2006/relationships/image" Target="../media/image32.png"/><Relationship Id="rId4" Type="http://schemas.openxmlformats.org/officeDocument/2006/relationships/image" Target="../media/image35.png"/><Relationship Id="rId9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32.png"/><Relationship Id="rId3" Type="http://schemas.openxmlformats.org/officeDocument/2006/relationships/audio" Target="../media/audio1.wav"/><Relationship Id="rId7" Type="http://schemas.microsoft.com/office/2007/relationships/hdphoto" Target="../media/hdphoto4.wdp"/><Relationship Id="rId12" Type="http://schemas.microsoft.com/office/2007/relationships/hdphoto" Target="../media/hdphoto5.wd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png"/><Relationship Id="rId11" Type="http://schemas.openxmlformats.org/officeDocument/2006/relationships/image" Target="../media/image43.png"/><Relationship Id="rId5" Type="http://schemas.openxmlformats.org/officeDocument/2006/relationships/image" Target="../media/image34.png"/><Relationship Id="rId10" Type="http://schemas.openxmlformats.org/officeDocument/2006/relationships/image" Target="../media/image42.png"/><Relationship Id="rId4" Type="http://schemas.openxmlformats.org/officeDocument/2006/relationships/audio" Target="../media/audio2.wav"/><Relationship Id="rId9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32.png"/><Relationship Id="rId3" Type="http://schemas.openxmlformats.org/officeDocument/2006/relationships/audio" Target="../media/audio1.wav"/><Relationship Id="rId7" Type="http://schemas.microsoft.com/office/2007/relationships/hdphoto" Target="../media/hdphoto4.wdp"/><Relationship Id="rId12" Type="http://schemas.microsoft.com/office/2007/relationships/hdphoto" Target="../media/hdphoto5.wdp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png"/><Relationship Id="rId11" Type="http://schemas.openxmlformats.org/officeDocument/2006/relationships/image" Target="../media/image43.png"/><Relationship Id="rId5" Type="http://schemas.openxmlformats.org/officeDocument/2006/relationships/image" Target="../media/image34.png"/><Relationship Id="rId10" Type="http://schemas.openxmlformats.org/officeDocument/2006/relationships/image" Target="../media/image42.png"/><Relationship Id="rId4" Type="http://schemas.openxmlformats.org/officeDocument/2006/relationships/audio" Target="../media/audio2.wav"/><Relationship Id="rId9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32.png"/><Relationship Id="rId3" Type="http://schemas.openxmlformats.org/officeDocument/2006/relationships/audio" Target="../media/audio1.wav"/><Relationship Id="rId7" Type="http://schemas.microsoft.com/office/2007/relationships/hdphoto" Target="../media/hdphoto4.wdp"/><Relationship Id="rId12" Type="http://schemas.microsoft.com/office/2007/relationships/hdphoto" Target="../media/hdphoto5.wdp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png"/><Relationship Id="rId11" Type="http://schemas.openxmlformats.org/officeDocument/2006/relationships/image" Target="../media/image43.png"/><Relationship Id="rId5" Type="http://schemas.openxmlformats.org/officeDocument/2006/relationships/image" Target="../media/image34.png"/><Relationship Id="rId10" Type="http://schemas.openxmlformats.org/officeDocument/2006/relationships/image" Target="../media/image42.png"/><Relationship Id="rId4" Type="http://schemas.openxmlformats.org/officeDocument/2006/relationships/audio" Target="../media/audio2.wav"/><Relationship Id="rId9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32.png"/><Relationship Id="rId3" Type="http://schemas.openxmlformats.org/officeDocument/2006/relationships/audio" Target="../media/audio1.wav"/><Relationship Id="rId7" Type="http://schemas.microsoft.com/office/2007/relationships/hdphoto" Target="../media/hdphoto4.wdp"/><Relationship Id="rId12" Type="http://schemas.microsoft.com/office/2007/relationships/hdphoto" Target="../media/hdphoto5.wdp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png"/><Relationship Id="rId11" Type="http://schemas.openxmlformats.org/officeDocument/2006/relationships/image" Target="../media/image43.png"/><Relationship Id="rId5" Type="http://schemas.openxmlformats.org/officeDocument/2006/relationships/image" Target="../media/image34.png"/><Relationship Id="rId10" Type="http://schemas.openxmlformats.org/officeDocument/2006/relationships/image" Target="../media/image42.png"/><Relationship Id="rId4" Type="http://schemas.openxmlformats.org/officeDocument/2006/relationships/audio" Target="../media/audio2.wav"/><Relationship Id="rId9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32.png"/><Relationship Id="rId3" Type="http://schemas.openxmlformats.org/officeDocument/2006/relationships/audio" Target="../media/audio1.wav"/><Relationship Id="rId7" Type="http://schemas.microsoft.com/office/2007/relationships/hdphoto" Target="../media/hdphoto4.wdp"/><Relationship Id="rId12" Type="http://schemas.microsoft.com/office/2007/relationships/hdphoto" Target="../media/hdphoto5.wdp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png"/><Relationship Id="rId11" Type="http://schemas.openxmlformats.org/officeDocument/2006/relationships/image" Target="../media/image43.png"/><Relationship Id="rId5" Type="http://schemas.openxmlformats.org/officeDocument/2006/relationships/image" Target="../media/image34.png"/><Relationship Id="rId10" Type="http://schemas.openxmlformats.org/officeDocument/2006/relationships/image" Target="../media/image42.png"/><Relationship Id="rId4" Type="http://schemas.openxmlformats.org/officeDocument/2006/relationships/audio" Target="../media/audio2.wav"/><Relationship Id="rId9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32.png"/><Relationship Id="rId3" Type="http://schemas.openxmlformats.org/officeDocument/2006/relationships/audio" Target="../media/audio1.wav"/><Relationship Id="rId7" Type="http://schemas.microsoft.com/office/2007/relationships/hdphoto" Target="../media/hdphoto4.wdp"/><Relationship Id="rId12" Type="http://schemas.microsoft.com/office/2007/relationships/hdphoto" Target="../media/hdphoto5.wdp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png"/><Relationship Id="rId11" Type="http://schemas.openxmlformats.org/officeDocument/2006/relationships/image" Target="../media/image43.png"/><Relationship Id="rId5" Type="http://schemas.openxmlformats.org/officeDocument/2006/relationships/image" Target="../media/image34.png"/><Relationship Id="rId10" Type="http://schemas.openxmlformats.org/officeDocument/2006/relationships/image" Target="../media/image42.png"/><Relationship Id="rId4" Type="http://schemas.openxmlformats.org/officeDocument/2006/relationships/audio" Target="../media/audio2.wav"/><Relationship Id="rId9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hyperlink" Target="https://hoc10.vn/doc-sach/tu-nhien-va-xa-hoi-3/1/137/80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@hoc1biet10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6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4.jpg"/><Relationship Id="rId7" Type="http://schemas.openxmlformats.org/officeDocument/2006/relationships/image" Target="../media/image9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hyperlink" Target="https://hoc10.vn/doc-sach/tu-nhien-va-xa-hoi-3/1/137/80/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jpg"/><Relationship Id="rId7" Type="http://schemas.openxmlformats.org/officeDocument/2006/relationships/image" Target="../media/image16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10" Type="http://schemas.openxmlformats.org/officeDocument/2006/relationships/image" Target="../media/image19.sv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2.jpg"/><Relationship Id="rId7" Type="http://schemas.openxmlformats.org/officeDocument/2006/relationships/image" Target="../media/image14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11" Type="http://schemas.openxmlformats.org/officeDocument/2006/relationships/image" Target="../media/image25.png"/><Relationship Id="rId5" Type="http://schemas.openxmlformats.org/officeDocument/2006/relationships/image" Target="../media/image21.svg"/><Relationship Id="rId10" Type="http://schemas.openxmlformats.org/officeDocument/2006/relationships/image" Target="../media/image24.png"/><Relationship Id="rId4" Type="http://schemas.openxmlformats.org/officeDocument/2006/relationships/image" Target="../media/image20.png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 txBox="1"/>
          <p:nvPr/>
        </p:nvSpPr>
        <p:spPr>
          <a:xfrm>
            <a:off x="1019501" y="1060270"/>
            <a:ext cx="10152993" cy="20457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5200"/>
              <a:buFont typeface="Arial"/>
              <a:buNone/>
            </a:pPr>
            <a:r>
              <a:rPr lang="en-US" sz="4800" b="1" i="0" u="none" strike="noStrike" cap="none" dirty="0" err="1">
                <a:solidFill>
                  <a:srgbClr val="002060"/>
                </a:solidFill>
                <a:latin typeface="UTM Avo" panose="02040603050506020204"/>
                <a:sym typeface="Arial"/>
              </a:rPr>
              <a:t>Chủ</a:t>
            </a:r>
            <a:r>
              <a:rPr lang="en-US" sz="4800" b="1" i="0" u="none" strike="noStrike" cap="none" dirty="0">
                <a:solidFill>
                  <a:srgbClr val="002060"/>
                </a:solidFill>
                <a:latin typeface="UTM Avo" panose="02040603050506020204"/>
                <a:sym typeface="Arial"/>
              </a:rPr>
              <a:t> </a:t>
            </a:r>
            <a:r>
              <a:rPr lang="en-US" sz="4800" b="1" i="0" u="none" strike="noStrike" cap="none" dirty="0" err="1">
                <a:solidFill>
                  <a:srgbClr val="002060"/>
                </a:solidFill>
                <a:latin typeface="UTM Avo" panose="02040603050506020204"/>
                <a:sym typeface="Arial"/>
              </a:rPr>
              <a:t>đề</a:t>
            </a:r>
            <a:r>
              <a:rPr lang="en-US" sz="4800" b="1" i="0" u="none" strike="noStrike" cap="none" dirty="0">
                <a:solidFill>
                  <a:srgbClr val="002060"/>
                </a:solidFill>
                <a:latin typeface="UTM Avo" panose="02040603050506020204"/>
                <a:sym typeface="Arial"/>
              </a:rPr>
              <a:t> 4: </a:t>
            </a:r>
            <a:r>
              <a:rPr lang="en-US" sz="4800" b="1" i="0" u="none" strike="noStrike" cap="none" dirty="0" err="1">
                <a:solidFill>
                  <a:srgbClr val="002060"/>
                </a:solidFill>
                <a:latin typeface="UTM Avo" panose="02040603050506020204"/>
                <a:sym typeface="Arial"/>
              </a:rPr>
              <a:t>Thực</a:t>
            </a:r>
            <a:r>
              <a:rPr lang="en-US" sz="4800" b="1" i="0" u="none" strike="noStrike" cap="none" dirty="0">
                <a:solidFill>
                  <a:srgbClr val="002060"/>
                </a:solidFill>
                <a:latin typeface="UTM Avo" panose="02040603050506020204"/>
                <a:sym typeface="Arial"/>
              </a:rPr>
              <a:t> </a:t>
            </a:r>
            <a:r>
              <a:rPr lang="en-US" sz="4800" b="1" i="0" u="none" strike="noStrike" cap="none" dirty="0" err="1">
                <a:solidFill>
                  <a:srgbClr val="002060"/>
                </a:solidFill>
                <a:latin typeface="UTM Avo" panose="02040603050506020204"/>
                <a:sym typeface="Arial"/>
              </a:rPr>
              <a:t>vật</a:t>
            </a:r>
            <a:r>
              <a:rPr lang="en-US" sz="4800" b="1" i="0" u="none" strike="noStrike" cap="none" dirty="0">
                <a:solidFill>
                  <a:srgbClr val="002060"/>
                </a:solidFill>
                <a:latin typeface="UTM Avo" panose="02040603050506020204"/>
                <a:sym typeface="Arial"/>
              </a:rPr>
              <a:t> </a:t>
            </a:r>
            <a:r>
              <a:rPr lang="en-US" sz="4800" b="1" i="0" u="none" strike="noStrike" cap="none" dirty="0" err="1">
                <a:solidFill>
                  <a:srgbClr val="002060"/>
                </a:solidFill>
                <a:latin typeface="UTM Avo" panose="02040603050506020204"/>
                <a:sym typeface="Arial"/>
              </a:rPr>
              <a:t>và</a:t>
            </a:r>
            <a:r>
              <a:rPr lang="en-US" sz="4800" b="1" i="0" u="none" strike="noStrike" cap="none" dirty="0">
                <a:solidFill>
                  <a:srgbClr val="002060"/>
                </a:solidFill>
                <a:latin typeface="UTM Avo" panose="02040603050506020204"/>
                <a:sym typeface="Arial"/>
              </a:rPr>
              <a:t> </a:t>
            </a:r>
            <a:r>
              <a:rPr lang="en-US" sz="4800" b="1" i="0" u="none" strike="noStrike" cap="none" dirty="0" err="1">
                <a:solidFill>
                  <a:srgbClr val="002060"/>
                </a:solidFill>
                <a:latin typeface="UTM Avo" panose="02040603050506020204"/>
                <a:sym typeface="Arial"/>
              </a:rPr>
              <a:t>động</a:t>
            </a:r>
            <a:r>
              <a:rPr lang="en-US" sz="4800" b="1" i="0" u="none" strike="noStrike" cap="none" dirty="0">
                <a:solidFill>
                  <a:srgbClr val="002060"/>
                </a:solidFill>
                <a:latin typeface="UTM Avo" panose="02040603050506020204"/>
                <a:sym typeface="Arial"/>
              </a:rPr>
              <a:t> </a:t>
            </a:r>
            <a:r>
              <a:rPr lang="en-US" sz="4800" b="1" i="0" u="none" strike="noStrike" cap="none" dirty="0" err="1">
                <a:solidFill>
                  <a:srgbClr val="002060"/>
                </a:solidFill>
                <a:latin typeface="UTM Avo" panose="02040603050506020204"/>
                <a:sym typeface="Arial"/>
              </a:rPr>
              <a:t>vật</a:t>
            </a:r>
            <a:endParaRPr sz="4800" b="1" i="0" u="none" strike="noStrike" cap="none" dirty="0">
              <a:solidFill>
                <a:srgbClr val="002060"/>
              </a:solidFill>
              <a:latin typeface="UTM Avo" panose="02040603050506020204"/>
              <a:sym typeface="Arial"/>
            </a:endParaRPr>
          </a:p>
        </p:txBody>
      </p:sp>
      <p:sp>
        <p:nvSpPr>
          <p:cNvPr id="85" name="Google Shape;85;p1"/>
          <p:cNvSpPr txBox="1"/>
          <p:nvPr/>
        </p:nvSpPr>
        <p:spPr>
          <a:xfrm>
            <a:off x="1523998" y="3234503"/>
            <a:ext cx="9144000" cy="20457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lvl="0" algn="ctr">
              <a:lnSpc>
                <a:spcPct val="120000"/>
              </a:lnSpc>
              <a:buClr>
                <a:srgbClr val="FF0000"/>
              </a:buClr>
              <a:buSzPct val="100000"/>
            </a:pPr>
            <a:r>
              <a:rPr lang="en-US" sz="4400" b="1" dirty="0" err="1">
                <a:solidFill>
                  <a:srgbClr val="FF0000"/>
                </a:solidFill>
                <a:latin typeface="UTM Avo" panose="02040603050506020204"/>
              </a:rPr>
              <a:t>Ôn</a:t>
            </a:r>
            <a:r>
              <a:rPr lang="en-US" sz="4400" b="1" dirty="0">
                <a:solidFill>
                  <a:srgbClr val="FF0000"/>
                </a:solidFill>
                <a:latin typeface="UTM Avo" panose="02040603050506020204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UTM Avo" panose="02040603050506020204"/>
              </a:rPr>
              <a:t>tậ</a:t>
            </a:r>
            <a:r>
              <a:rPr lang="en-US" sz="4400" b="1" dirty="0" err="1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p</a:t>
            </a:r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chủ</a:t>
            </a:r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đề</a:t>
            </a:r>
            <a:endParaRPr lang="en-US" sz="4400" b="1" dirty="0">
              <a:solidFill>
                <a:srgbClr val="FF0000"/>
              </a:solidFill>
              <a:latin typeface="UTM Avo" panose="02040603050506020204"/>
              <a:ea typeface="Calibri" panose="020F0502020204030204" pitchFamily="34" charset="0"/>
            </a:endParaRPr>
          </a:p>
          <a:p>
            <a:pPr lvl="0" algn="ctr">
              <a:lnSpc>
                <a:spcPct val="160000"/>
              </a:lnSpc>
              <a:buClr>
                <a:srgbClr val="FF0000"/>
              </a:buClr>
              <a:buSzPct val="100000"/>
            </a:pPr>
            <a:r>
              <a:rPr lang="en-US" sz="4400" b="1" dirty="0">
                <a:solidFill>
                  <a:srgbClr val="FF0000"/>
                </a:solidFill>
                <a:latin typeface="UTM Avo" panose="02040603050506020204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UTM Avo" panose="02040603050506020204"/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lang="en-US" sz="4400" b="1" dirty="0">
                <a:solidFill>
                  <a:srgbClr val="FF0000"/>
                </a:solidFill>
                <a:latin typeface="UTM Avo" panose="02040603050506020204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UTM Avo" panose="02040603050506020204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en-US" sz="4400" b="1" dirty="0">
                <a:solidFill>
                  <a:srgbClr val="FF0000"/>
                </a:solidFill>
                <a:latin typeface="UTM Avo" panose="02040603050506020204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UTM Avo" panose="02040603050506020204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4400" b="1" dirty="0">
                <a:solidFill>
                  <a:srgbClr val="FF0000"/>
                </a:solidFill>
                <a:latin typeface="UTM Avo" panose="02040603050506020204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UTM Avo" panose="02040603050506020204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en-US" sz="4400" b="1" dirty="0">
                <a:solidFill>
                  <a:srgbClr val="FF0000"/>
                </a:solidFill>
                <a:latin typeface="UTM Avo" panose="02040603050506020204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UTM Avo" panose="02040603050506020204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endParaRPr lang="en-US" sz="4400" b="1" dirty="0">
              <a:solidFill>
                <a:srgbClr val="FF0000"/>
              </a:solidFill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6" name="Google Shape;86;p1"/>
          <p:cNvSpPr txBox="1"/>
          <p:nvPr/>
        </p:nvSpPr>
        <p:spPr>
          <a:xfrm>
            <a:off x="9063429" y="214969"/>
            <a:ext cx="2782110" cy="716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US" sz="3600" b="0" i="0" u="none" strike="noStrike" cap="none" dirty="0">
                <a:solidFill>
                  <a:schemeClr val="lt1"/>
                </a:solidFill>
                <a:latin typeface="UTM Avo" panose="02040603050506020204"/>
                <a:sym typeface="Arial"/>
              </a:rPr>
              <a:t>TNXH 3</a:t>
            </a:r>
            <a:endParaRPr sz="3600" b="0" i="0" u="none" strike="noStrike" cap="none" dirty="0">
              <a:solidFill>
                <a:schemeClr val="lt1"/>
              </a:solidFill>
              <a:latin typeface="UTM Avo" panose="02040603050506020204"/>
              <a:sym typeface="Arial"/>
            </a:endParaRPr>
          </a:p>
        </p:txBody>
      </p:sp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>
            <a:extLst>
              <a:ext uri="{FF2B5EF4-FFF2-40B4-BE49-F238E27FC236}">
                <a16:creationId xmlns:a16="http://schemas.microsoft.com/office/drawing/2014/main" id="{7D958C83-D11A-4B38-823E-5276FCEA2865}"/>
              </a:ext>
            </a:extLst>
          </p:cNvPr>
          <p:cNvSpPr/>
          <p:nvPr/>
        </p:nvSpPr>
        <p:spPr>
          <a:xfrm>
            <a:off x="7867391" y="3504694"/>
            <a:ext cx="4324610" cy="3353306"/>
          </a:xfrm>
          <a:prstGeom prst="rect">
            <a:avLst/>
          </a:prstGeom>
          <a:solidFill>
            <a:srgbClr val="FFFAF7"/>
          </a:solidFill>
          <a:ln>
            <a:solidFill>
              <a:srgbClr val="FFFA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A007FCB-E7DE-40C1-A6D5-78DF741B7AF8}"/>
              </a:ext>
            </a:extLst>
          </p:cNvPr>
          <p:cNvSpPr txBox="1"/>
          <p:nvPr/>
        </p:nvSpPr>
        <p:spPr>
          <a:xfrm>
            <a:off x="825835" y="1684402"/>
            <a:ext cx="10540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2400" i="1" dirty="0" err="1">
                <a:latin typeface="UTM Avo" panose="02040603050506020204"/>
                <a:cs typeface="Arial" panose="020B0604020202020204" pitchFamily="34" charset="0"/>
              </a:rPr>
              <a:t>Sơ</a:t>
            </a:r>
            <a:r>
              <a:rPr lang="en-US" sz="2400" i="1" dirty="0">
                <a:latin typeface="UTM Avo" panose="02040603050506020204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UTM Avo" panose="02040603050506020204"/>
                <a:cs typeface="Arial" panose="020B0604020202020204" pitchFamily="34" charset="0"/>
              </a:rPr>
              <a:t>đồ</a:t>
            </a:r>
            <a:r>
              <a:rPr lang="en-US" sz="2400" i="1" dirty="0">
                <a:latin typeface="UTM Avo" panose="02040603050506020204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UTM Avo" panose="02040603050506020204"/>
                <a:cs typeface="Arial" panose="020B0604020202020204" pitchFamily="34" charset="0"/>
              </a:rPr>
              <a:t>phân</a:t>
            </a:r>
            <a:r>
              <a:rPr lang="en-US" sz="2400" i="1" dirty="0">
                <a:latin typeface="UTM Avo" panose="02040603050506020204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UTM Avo" panose="02040603050506020204"/>
                <a:cs typeface="Arial" panose="020B0604020202020204" pitchFamily="34" charset="0"/>
              </a:rPr>
              <a:t>loại</a:t>
            </a:r>
            <a:r>
              <a:rPr lang="en-US" sz="2400" i="1" dirty="0">
                <a:latin typeface="UTM Avo" panose="02040603050506020204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UTM Avo" panose="02040603050506020204"/>
                <a:cs typeface="Arial" panose="020B0604020202020204" pitchFamily="34" charset="0"/>
              </a:rPr>
              <a:t>động</a:t>
            </a:r>
            <a:r>
              <a:rPr lang="en-US" sz="2400" i="1" dirty="0">
                <a:latin typeface="UTM Avo" panose="02040603050506020204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UTM Avo" panose="02040603050506020204"/>
                <a:cs typeface="Arial" panose="020B0604020202020204" pitchFamily="34" charset="0"/>
              </a:rPr>
              <a:t>vật</a:t>
            </a:r>
            <a:r>
              <a:rPr lang="en-US" sz="2400" i="1" dirty="0">
                <a:latin typeface="UTM Avo" panose="02040603050506020204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UTM Avo" panose="02040603050506020204"/>
                <a:cs typeface="Arial" panose="020B0604020202020204" pitchFamily="34" charset="0"/>
              </a:rPr>
              <a:t>theo</a:t>
            </a:r>
            <a:r>
              <a:rPr lang="en-US" sz="2400" i="1" dirty="0">
                <a:latin typeface="UTM Avo" panose="02040603050506020204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UTM Avo" panose="02040603050506020204"/>
                <a:cs typeface="Arial" panose="020B0604020202020204" pitchFamily="34" charset="0"/>
              </a:rPr>
              <a:t>cách</a:t>
            </a:r>
            <a:r>
              <a:rPr lang="en-US" sz="2400" i="1" dirty="0">
                <a:latin typeface="UTM Avo" panose="02040603050506020204"/>
                <a:cs typeface="Arial" panose="020B0604020202020204" pitchFamily="34" charset="0"/>
              </a:rPr>
              <a:t> di </a:t>
            </a:r>
            <a:r>
              <a:rPr lang="en-US" sz="2400" i="1" dirty="0" err="1">
                <a:latin typeface="UTM Avo" panose="02040603050506020204"/>
                <a:cs typeface="Arial" panose="020B0604020202020204" pitchFamily="34" charset="0"/>
              </a:rPr>
              <a:t>chuyển</a:t>
            </a:r>
            <a:r>
              <a:rPr lang="en-US" sz="2400" i="1" dirty="0">
                <a:latin typeface="UTM Avo" panose="02040603050506020204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UTM Avo" panose="02040603050506020204"/>
                <a:cs typeface="Arial" panose="020B0604020202020204" pitchFamily="34" charset="0"/>
              </a:rPr>
              <a:t>và</a:t>
            </a:r>
            <a:r>
              <a:rPr lang="en-US" sz="2400" i="1" dirty="0">
                <a:latin typeface="UTM Avo" panose="02040603050506020204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UTM Avo" panose="02040603050506020204"/>
                <a:cs typeface="Arial" panose="020B0604020202020204" pitchFamily="34" charset="0"/>
              </a:rPr>
              <a:t>lớp</a:t>
            </a:r>
            <a:r>
              <a:rPr lang="en-US" sz="2400" i="1" dirty="0">
                <a:latin typeface="UTM Avo" panose="02040603050506020204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UTM Avo" panose="02040603050506020204"/>
                <a:cs typeface="Arial" panose="020B0604020202020204" pitchFamily="34" charset="0"/>
              </a:rPr>
              <a:t>ngoài</a:t>
            </a:r>
            <a:r>
              <a:rPr lang="en-US" sz="2400" i="1" dirty="0">
                <a:latin typeface="UTM Avo" panose="02040603050506020204"/>
                <a:cs typeface="Arial" panose="020B0604020202020204" pitchFamily="34" charset="0"/>
              </a:rPr>
              <a:t>: </a:t>
            </a:r>
          </a:p>
        </p:txBody>
      </p:sp>
      <p:sp>
        <p:nvSpPr>
          <p:cNvPr id="37" name="Rounded Rectangle 7">
            <a:extLst>
              <a:ext uri="{FF2B5EF4-FFF2-40B4-BE49-F238E27FC236}">
                <a16:creationId xmlns:a16="http://schemas.microsoft.com/office/drawing/2014/main" id="{2F8BCE5F-DF16-4B16-833E-4B449A801716}"/>
              </a:ext>
            </a:extLst>
          </p:cNvPr>
          <p:cNvSpPr/>
          <p:nvPr/>
        </p:nvSpPr>
        <p:spPr>
          <a:xfrm>
            <a:off x="4735540" y="2343292"/>
            <a:ext cx="2720917" cy="79010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ĐỘNG VẬT 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C160FF7A-88C2-4646-9271-BBCD3D52B2F4}"/>
              </a:ext>
            </a:extLst>
          </p:cNvPr>
          <p:cNvCxnSpPr>
            <a:cxnSpLocks/>
            <a:stCxn id="37" idx="2"/>
            <a:endCxn id="38" idx="0"/>
          </p:cNvCxnSpPr>
          <p:nvPr/>
        </p:nvCxnSpPr>
        <p:spPr>
          <a:xfrm flipH="1">
            <a:off x="2935506" y="3133394"/>
            <a:ext cx="3160493" cy="68334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07109271-2E06-4BE5-A6F2-D6E5D851D537}"/>
              </a:ext>
            </a:extLst>
          </p:cNvPr>
          <p:cNvCxnSpPr>
            <a:cxnSpLocks/>
            <a:stCxn id="37" idx="2"/>
            <a:endCxn id="39" idx="0"/>
          </p:cNvCxnSpPr>
          <p:nvPr/>
        </p:nvCxnSpPr>
        <p:spPr>
          <a:xfrm>
            <a:off x="6095999" y="3133394"/>
            <a:ext cx="3054914" cy="68719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610EB323-890C-4BBE-8745-FC05075182AF}"/>
              </a:ext>
            </a:extLst>
          </p:cNvPr>
          <p:cNvGrpSpPr/>
          <p:nvPr/>
        </p:nvGrpSpPr>
        <p:grpSpPr>
          <a:xfrm>
            <a:off x="409255" y="3816736"/>
            <a:ext cx="11373490" cy="2958328"/>
            <a:chOff x="419925" y="3671072"/>
            <a:chExt cx="11373490" cy="2958328"/>
          </a:xfrm>
        </p:grpSpPr>
        <p:sp>
          <p:nvSpPr>
            <p:cNvPr id="38" name="Rounded Rectangle 16">
              <a:extLst>
                <a:ext uri="{FF2B5EF4-FFF2-40B4-BE49-F238E27FC236}">
                  <a16:creationId xmlns:a16="http://schemas.microsoft.com/office/drawing/2014/main" id="{76AB5090-D85A-40E5-80BB-4723F24884CB}"/>
                </a:ext>
              </a:extLst>
            </p:cNvPr>
            <p:cNvSpPr/>
            <p:nvPr/>
          </p:nvSpPr>
          <p:spPr>
            <a:xfrm>
              <a:off x="1888067" y="3671072"/>
              <a:ext cx="2116218" cy="1087116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2400" dirty="0" err="1">
                  <a:solidFill>
                    <a:schemeClr val="tx1"/>
                  </a:solidFill>
                  <a:latin typeface="UTM Avo" panose="02040603050506020204"/>
                  <a:cs typeface="Arial" panose="020B0604020202020204" pitchFamily="34" charset="0"/>
                </a:rPr>
                <a:t>Lớp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/>
                  <a:cs typeface="Arial" panose="020B0604020202020204" pitchFamily="34" charset="0"/>
                </a:rPr>
                <a:t> </a:t>
              </a:r>
              <a:br>
                <a:rPr lang="en-US" sz="2400" dirty="0">
                  <a:solidFill>
                    <a:schemeClr val="tx1"/>
                  </a:solidFill>
                  <a:latin typeface="UTM Avo" panose="02040603050506020204"/>
                  <a:cs typeface="Arial" panose="020B0604020202020204" pitchFamily="34" charset="0"/>
                </a:rPr>
              </a:br>
              <a:r>
                <a:rPr lang="en-US" sz="2400" dirty="0">
                  <a:solidFill>
                    <a:schemeClr val="tx1"/>
                  </a:solidFill>
                  <a:latin typeface="UTM Avo" panose="02040603050506020204"/>
                  <a:cs typeface="Arial" panose="020B0604020202020204" pitchFamily="34" charset="0"/>
                </a:rPr>
                <a:t>bao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/>
                  <a:cs typeface="Arial" panose="020B0604020202020204" pitchFamily="34" charset="0"/>
                </a:rPr>
                <a:t>phủ</a:t>
              </a:r>
              <a:endParaRPr lang="en-US" sz="2400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endParaRPr>
            </a:p>
          </p:txBody>
        </p:sp>
        <p:sp>
          <p:nvSpPr>
            <p:cNvPr id="39" name="Rounded Rectangle 17">
              <a:extLst>
                <a:ext uri="{FF2B5EF4-FFF2-40B4-BE49-F238E27FC236}">
                  <a16:creationId xmlns:a16="http://schemas.microsoft.com/office/drawing/2014/main" id="{55B67C60-81CF-453B-BCA8-E59EF82521DA}"/>
                </a:ext>
              </a:extLst>
            </p:cNvPr>
            <p:cNvSpPr/>
            <p:nvPr/>
          </p:nvSpPr>
          <p:spPr>
            <a:xfrm>
              <a:off x="7860087" y="3674920"/>
              <a:ext cx="2602992" cy="1083268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2400" dirty="0" err="1">
                  <a:solidFill>
                    <a:schemeClr val="tx1"/>
                  </a:solidFill>
                  <a:latin typeface="UTM Avo" panose="02040603050506020204"/>
                  <a:cs typeface="Arial" panose="020B0604020202020204" pitchFamily="34" charset="0"/>
                </a:rPr>
                <a:t>Cách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/>
                  <a:cs typeface="Arial" panose="020B0604020202020204" pitchFamily="34" charset="0"/>
                </a:rPr>
                <a:t> </a:t>
              </a:r>
              <a:br>
                <a:rPr lang="en-US" sz="2400" dirty="0">
                  <a:solidFill>
                    <a:schemeClr val="tx1"/>
                  </a:solidFill>
                  <a:latin typeface="UTM Avo" panose="02040603050506020204"/>
                  <a:cs typeface="Arial" panose="020B0604020202020204" pitchFamily="34" charset="0"/>
                </a:rPr>
              </a:br>
              <a:r>
                <a:rPr lang="en-US" sz="2400" dirty="0">
                  <a:solidFill>
                    <a:schemeClr val="tx1"/>
                  </a:solidFill>
                  <a:latin typeface="UTM Avo" panose="02040603050506020204"/>
                  <a:cs typeface="Arial" panose="020B0604020202020204" pitchFamily="34" charset="0"/>
                </a:rPr>
                <a:t>di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/>
                  <a:cs typeface="Arial" panose="020B0604020202020204" pitchFamily="34" charset="0"/>
                </a:rPr>
                <a:t>chuyển</a:t>
              </a:r>
              <a:endParaRPr lang="en-US" sz="2400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endParaRPr>
            </a:p>
          </p:txBody>
        </p:sp>
        <p:sp>
          <p:nvSpPr>
            <p:cNvPr id="42" name="Rounded Rectangle 18">
              <a:extLst>
                <a:ext uri="{FF2B5EF4-FFF2-40B4-BE49-F238E27FC236}">
                  <a16:creationId xmlns:a16="http://schemas.microsoft.com/office/drawing/2014/main" id="{087CF48C-EE5D-415B-8A16-4D8D37CB7158}"/>
                </a:ext>
              </a:extLst>
            </p:cNvPr>
            <p:cNvSpPr/>
            <p:nvPr/>
          </p:nvSpPr>
          <p:spPr>
            <a:xfrm>
              <a:off x="419925" y="5412305"/>
              <a:ext cx="1128176" cy="1197930"/>
            </a:xfrm>
            <a:prstGeom prst="roundRect">
              <a:avLst/>
            </a:prstGeom>
            <a:noFill/>
            <a:ln w="381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2400" dirty="0" err="1">
                  <a:solidFill>
                    <a:schemeClr val="tx1"/>
                  </a:solidFill>
                  <a:latin typeface="UTM Avo" panose="02040603050506020204"/>
                  <a:cs typeface="Arial" panose="020B0604020202020204" pitchFamily="34" charset="0"/>
                </a:rPr>
                <a:t>Vảy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43" name="Rounded Rectangle 24">
              <a:extLst>
                <a:ext uri="{FF2B5EF4-FFF2-40B4-BE49-F238E27FC236}">
                  <a16:creationId xmlns:a16="http://schemas.microsoft.com/office/drawing/2014/main" id="{A4DDB79B-AC43-4714-9998-8915DD55A0FC}"/>
                </a:ext>
              </a:extLst>
            </p:cNvPr>
            <p:cNvSpPr/>
            <p:nvPr/>
          </p:nvSpPr>
          <p:spPr>
            <a:xfrm>
              <a:off x="1832293" y="5412305"/>
              <a:ext cx="1128176" cy="1217095"/>
            </a:xfrm>
            <a:prstGeom prst="roundRect">
              <a:avLst/>
            </a:prstGeom>
            <a:noFill/>
            <a:ln w="381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2400" dirty="0" err="1">
                  <a:solidFill>
                    <a:schemeClr val="tx1"/>
                  </a:solidFill>
                  <a:latin typeface="UTM Avo" panose="02040603050506020204"/>
                  <a:cs typeface="Arial" panose="020B0604020202020204" pitchFamily="34" charset="0"/>
                </a:rPr>
                <a:t>Vỏ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/>
                  <a:cs typeface="Arial" panose="020B0604020202020204" pitchFamily="34" charset="0"/>
                </a:rPr>
                <a:t>cứng</a:t>
              </a:r>
              <a:endParaRPr lang="en-US" sz="2400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endParaRPr>
            </a:p>
          </p:txBody>
        </p:sp>
        <p:sp>
          <p:nvSpPr>
            <p:cNvPr id="44" name="Rounded Rectangle 25">
              <a:extLst>
                <a:ext uri="{FF2B5EF4-FFF2-40B4-BE49-F238E27FC236}">
                  <a16:creationId xmlns:a16="http://schemas.microsoft.com/office/drawing/2014/main" id="{DDB4DFCD-63AD-44CA-A827-218578C1BA1B}"/>
                </a:ext>
              </a:extLst>
            </p:cNvPr>
            <p:cNvSpPr/>
            <p:nvPr/>
          </p:nvSpPr>
          <p:spPr>
            <a:xfrm>
              <a:off x="3310879" y="5412305"/>
              <a:ext cx="1128176" cy="1197931"/>
            </a:xfrm>
            <a:prstGeom prst="roundRect">
              <a:avLst/>
            </a:prstGeom>
            <a:noFill/>
            <a:ln w="381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2400" dirty="0" err="1">
                  <a:solidFill>
                    <a:schemeClr val="tx1"/>
                  </a:solidFill>
                  <a:latin typeface="UTM Avo" panose="02040603050506020204"/>
                  <a:cs typeface="Arial" panose="020B0604020202020204" pitchFamily="34" charset="0"/>
                </a:rPr>
                <a:t>Lông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/>
                  <a:cs typeface="Arial" panose="020B0604020202020204" pitchFamily="34" charset="0"/>
                </a:rPr>
                <a:t>mao</a:t>
              </a:r>
              <a:endParaRPr lang="en-US" sz="2400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endParaRPr>
            </a:p>
          </p:txBody>
        </p: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AC821E0B-1723-4337-8F7F-967BD0020F5C}"/>
                </a:ext>
              </a:extLst>
            </p:cNvPr>
            <p:cNvCxnSpPr>
              <a:cxnSpLocks/>
              <a:stCxn id="38" idx="2"/>
              <a:endCxn id="50" idx="0"/>
            </p:cNvCxnSpPr>
            <p:nvPr/>
          </p:nvCxnSpPr>
          <p:spPr>
            <a:xfrm>
              <a:off x="2946176" y="4758188"/>
              <a:ext cx="2481506" cy="649987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Rounded Rectangle 38">
              <a:extLst>
                <a:ext uri="{FF2B5EF4-FFF2-40B4-BE49-F238E27FC236}">
                  <a16:creationId xmlns:a16="http://schemas.microsoft.com/office/drawing/2014/main" id="{EBA8D52F-6214-41EC-96D6-19FC59F56531}"/>
                </a:ext>
              </a:extLst>
            </p:cNvPr>
            <p:cNvSpPr/>
            <p:nvPr/>
          </p:nvSpPr>
          <p:spPr>
            <a:xfrm>
              <a:off x="7894895" y="5644862"/>
              <a:ext cx="1128176" cy="783891"/>
            </a:xfrm>
            <a:prstGeom prst="roundRect">
              <a:avLst/>
            </a:prstGeom>
            <a:noFill/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>
                  <a:solidFill>
                    <a:schemeClr val="tx1"/>
                  </a:solidFill>
                  <a:latin typeface="UTM Avo" panose="02040603050506020204"/>
                  <a:cs typeface="Arial" panose="020B0604020202020204" pitchFamily="34" charset="0"/>
                </a:rPr>
                <a:t>Bơi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47" name="Rounded Rectangle 39">
              <a:extLst>
                <a:ext uri="{FF2B5EF4-FFF2-40B4-BE49-F238E27FC236}">
                  <a16:creationId xmlns:a16="http://schemas.microsoft.com/office/drawing/2014/main" id="{44414A2E-9EDB-4C53-A7F7-EE201B588D70}"/>
                </a:ext>
              </a:extLst>
            </p:cNvPr>
            <p:cNvSpPr/>
            <p:nvPr/>
          </p:nvSpPr>
          <p:spPr>
            <a:xfrm>
              <a:off x="10665239" y="5637493"/>
              <a:ext cx="1128176" cy="783891"/>
            </a:xfrm>
            <a:prstGeom prst="roundRect">
              <a:avLst/>
            </a:prstGeom>
            <a:noFill/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>
                  <a:solidFill>
                    <a:schemeClr val="tx1"/>
                  </a:solidFill>
                  <a:latin typeface="UTM Avo" panose="02040603050506020204"/>
                  <a:cs typeface="Arial" panose="020B0604020202020204" pitchFamily="34" charset="0"/>
                </a:rPr>
                <a:t>Trườn</a:t>
              </a:r>
              <a:endParaRPr lang="en-US" sz="2400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endParaRPr>
            </a:p>
          </p:txBody>
        </p: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C836A846-97E3-48D4-9D8B-C0E686ED410A}"/>
                </a:ext>
              </a:extLst>
            </p:cNvPr>
            <p:cNvCxnSpPr>
              <a:cxnSpLocks/>
              <a:stCxn id="39" idx="2"/>
              <a:endCxn id="54" idx="0"/>
            </p:cNvCxnSpPr>
            <p:nvPr/>
          </p:nvCxnSpPr>
          <p:spPr>
            <a:xfrm flipH="1">
              <a:off x="7067807" y="4758188"/>
              <a:ext cx="2093776" cy="911532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CA5B48AA-012F-46C4-B332-B31E2E57F3A4}"/>
                </a:ext>
              </a:extLst>
            </p:cNvPr>
            <p:cNvCxnSpPr>
              <a:cxnSpLocks/>
              <a:stCxn id="39" idx="2"/>
              <a:endCxn id="47" idx="0"/>
            </p:cNvCxnSpPr>
            <p:nvPr/>
          </p:nvCxnSpPr>
          <p:spPr>
            <a:xfrm>
              <a:off x="9161583" y="4758188"/>
              <a:ext cx="2067744" cy="879305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Rounded Rectangle 33">
              <a:extLst>
                <a:ext uri="{FF2B5EF4-FFF2-40B4-BE49-F238E27FC236}">
                  <a16:creationId xmlns:a16="http://schemas.microsoft.com/office/drawing/2014/main" id="{4F3C2FB9-98E3-466A-9A14-E8B1613F4328}"/>
                </a:ext>
              </a:extLst>
            </p:cNvPr>
            <p:cNvSpPr/>
            <p:nvPr/>
          </p:nvSpPr>
          <p:spPr>
            <a:xfrm>
              <a:off x="4863594" y="5408175"/>
              <a:ext cx="1128176" cy="1203255"/>
            </a:xfrm>
            <a:prstGeom prst="roundRect">
              <a:avLst/>
            </a:prstGeom>
            <a:noFill/>
            <a:ln w="381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2400" dirty="0" err="1">
                  <a:solidFill>
                    <a:schemeClr val="tx1"/>
                  </a:solidFill>
                  <a:latin typeface="UTM Avo" panose="02040603050506020204"/>
                  <a:cs typeface="Arial" panose="020B0604020202020204" pitchFamily="34" charset="0"/>
                </a:rPr>
                <a:t>Lông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/>
                  <a:cs typeface="Arial" panose="020B0604020202020204" pitchFamily="34" charset="0"/>
                </a:rPr>
                <a:t>vũ</a:t>
              </a:r>
              <a:endParaRPr lang="en-US" sz="2400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endParaRPr>
            </a:p>
          </p:txBody>
        </p: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0AC9C354-3AD4-43C7-9A98-8199E1009A4E}"/>
                </a:ext>
              </a:extLst>
            </p:cNvPr>
            <p:cNvCxnSpPr>
              <a:cxnSpLocks/>
              <a:stCxn id="38" idx="2"/>
              <a:endCxn id="44" idx="0"/>
            </p:cNvCxnSpPr>
            <p:nvPr/>
          </p:nvCxnSpPr>
          <p:spPr>
            <a:xfrm>
              <a:off x="2946176" y="4758188"/>
              <a:ext cx="928791" cy="654117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E6F7EEDD-A6F9-4577-8DBD-EC8A2E122A6D}"/>
                </a:ext>
              </a:extLst>
            </p:cNvPr>
            <p:cNvCxnSpPr>
              <a:cxnSpLocks/>
              <a:stCxn id="38" idx="2"/>
              <a:endCxn id="43" idx="0"/>
            </p:cNvCxnSpPr>
            <p:nvPr/>
          </p:nvCxnSpPr>
          <p:spPr>
            <a:xfrm flipH="1">
              <a:off x="2396381" y="4758188"/>
              <a:ext cx="549795" cy="654117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0AD9B69B-0C4A-4354-8F61-3707F411EEE0}"/>
                </a:ext>
              </a:extLst>
            </p:cNvPr>
            <p:cNvCxnSpPr>
              <a:cxnSpLocks/>
              <a:stCxn id="38" idx="2"/>
              <a:endCxn id="42" idx="0"/>
            </p:cNvCxnSpPr>
            <p:nvPr/>
          </p:nvCxnSpPr>
          <p:spPr>
            <a:xfrm flipH="1">
              <a:off x="984013" y="4758188"/>
              <a:ext cx="1962163" cy="654117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Rounded Rectangle 46">
              <a:extLst>
                <a:ext uri="{FF2B5EF4-FFF2-40B4-BE49-F238E27FC236}">
                  <a16:creationId xmlns:a16="http://schemas.microsoft.com/office/drawing/2014/main" id="{900FB900-166C-46E9-AD97-80D339650349}"/>
                </a:ext>
              </a:extLst>
            </p:cNvPr>
            <p:cNvSpPr/>
            <p:nvPr/>
          </p:nvSpPr>
          <p:spPr>
            <a:xfrm>
              <a:off x="6503719" y="5669720"/>
              <a:ext cx="1128176" cy="783891"/>
            </a:xfrm>
            <a:prstGeom prst="roundRect">
              <a:avLst/>
            </a:prstGeom>
            <a:noFill/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>
                  <a:solidFill>
                    <a:schemeClr val="tx1"/>
                  </a:solidFill>
                  <a:latin typeface="UTM Avo" panose="02040603050506020204"/>
                  <a:cs typeface="Arial" panose="020B0604020202020204" pitchFamily="34" charset="0"/>
                </a:rPr>
                <a:t>Đi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55" name="Rounded Rectangle 49">
              <a:extLst>
                <a:ext uri="{FF2B5EF4-FFF2-40B4-BE49-F238E27FC236}">
                  <a16:creationId xmlns:a16="http://schemas.microsoft.com/office/drawing/2014/main" id="{E703FCBA-270F-40AD-B752-032E38418A68}"/>
                </a:ext>
              </a:extLst>
            </p:cNvPr>
            <p:cNvSpPr/>
            <p:nvPr/>
          </p:nvSpPr>
          <p:spPr>
            <a:xfrm>
              <a:off x="9318389" y="5628906"/>
              <a:ext cx="1128176" cy="783891"/>
            </a:xfrm>
            <a:prstGeom prst="roundRect">
              <a:avLst/>
            </a:prstGeom>
            <a:noFill/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UTM Avo" panose="02040603050506020204"/>
                  <a:cs typeface="Arial" panose="020B0604020202020204" pitchFamily="34" charset="0"/>
                </a:rPr>
                <a:t>Bay </a:t>
              </a:r>
            </a:p>
          </p:txBody>
        </p: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237E926C-33BA-4884-BCD0-91774CE868AF}"/>
                </a:ext>
              </a:extLst>
            </p:cNvPr>
            <p:cNvCxnSpPr>
              <a:cxnSpLocks/>
              <a:stCxn id="39" idx="2"/>
              <a:endCxn id="46" idx="0"/>
            </p:cNvCxnSpPr>
            <p:nvPr/>
          </p:nvCxnSpPr>
          <p:spPr>
            <a:xfrm flipH="1">
              <a:off x="8458983" y="4758188"/>
              <a:ext cx="702600" cy="886674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C02ADD85-53E8-4BA0-BCD9-EF105B9B35BE}"/>
                </a:ext>
              </a:extLst>
            </p:cNvPr>
            <p:cNvCxnSpPr>
              <a:cxnSpLocks/>
              <a:stCxn id="39" idx="2"/>
              <a:endCxn id="55" idx="0"/>
            </p:cNvCxnSpPr>
            <p:nvPr/>
          </p:nvCxnSpPr>
          <p:spPr>
            <a:xfrm>
              <a:off x="9161583" y="4758188"/>
              <a:ext cx="720894" cy="870718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7AC7F34-1179-403D-BA34-9218CFDF5310}"/>
              </a:ext>
            </a:extLst>
          </p:cNvPr>
          <p:cNvSpPr/>
          <p:nvPr/>
        </p:nvSpPr>
        <p:spPr>
          <a:xfrm>
            <a:off x="3245700" y="1524000"/>
            <a:ext cx="5700600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600" b="1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HĐ 3. </a:t>
            </a:r>
            <a:r>
              <a:rPr lang="en-US" sz="2600" b="1" dirty="0" err="1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Đóng</a:t>
            </a:r>
            <a:r>
              <a:rPr lang="en-US" sz="2600" b="1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vai</a:t>
            </a:r>
            <a:r>
              <a:rPr lang="en-US" sz="2600" b="1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, </a:t>
            </a:r>
            <a:r>
              <a:rPr lang="en-US" sz="2600" b="1" dirty="0" err="1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xử</a:t>
            </a:r>
            <a:r>
              <a:rPr lang="en-US" sz="2600" b="1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lí</a:t>
            </a:r>
            <a:r>
              <a:rPr lang="en-US" sz="2600" b="1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tình</a:t>
            </a:r>
            <a:r>
              <a:rPr lang="en-US" sz="2600" b="1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huống</a:t>
            </a:r>
            <a:r>
              <a:rPr lang="en-US" sz="2600" b="1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EEB35B6-BF08-4DEC-A21E-8523829D159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22" t="32258" r="17437" b="4742"/>
          <a:stretch/>
        </p:blipFill>
        <p:spPr>
          <a:xfrm>
            <a:off x="5791200" y="3519845"/>
            <a:ext cx="6400800" cy="3350940"/>
          </a:xfrm>
          <a:prstGeom prst="rect">
            <a:avLst/>
          </a:prstGeom>
        </p:spPr>
      </p:pic>
      <p:sp>
        <p:nvSpPr>
          <p:cNvPr id="10" name="Pentagon 35">
            <a:extLst>
              <a:ext uri="{FF2B5EF4-FFF2-40B4-BE49-F238E27FC236}">
                <a16:creationId xmlns:a16="http://schemas.microsoft.com/office/drawing/2014/main" id="{BFC85BB0-F506-41CC-B655-9FCF7932EC57}"/>
              </a:ext>
            </a:extLst>
          </p:cNvPr>
          <p:cNvSpPr/>
          <p:nvPr/>
        </p:nvSpPr>
        <p:spPr>
          <a:xfrm>
            <a:off x="0" y="2057401"/>
            <a:ext cx="3429000" cy="626500"/>
          </a:xfrm>
          <a:prstGeom prst="homePlate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 err="1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Hoạt</a:t>
            </a:r>
            <a:r>
              <a:rPr lang="en-US" sz="2600" b="1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động</a:t>
            </a:r>
            <a:r>
              <a:rPr lang="en-US" sz="2600" b="1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nhóm</a:t>
            </a:r>
            <a:r>
              <a:rPr lang="en-US" sz="2600" b="1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868FC4B-97BC-46B2-8723-BB7B23A97DC3}"/>
              </a:ext>
            </a:extLst>
          </p:cNvPr>
          <p:cNvSpPr txBox="1"/>
          <p:nvPr/>
        </p:nvSpPr>
        <p:spPr>
          <a:xfrm>
            <a:off x="457200" y="3479875"/>
            <a:ext cx="3378233" cy="1854125"/>
          </a:xfrm>
          <a:prstGeom prst="wedgeRoundRectCallout">
            <a:avLst>
              <a:gd name="adj1" fmla="val 63914"/>
              <a:gd name="adj2" fmla="val 40207"/>
              <a:gd name="adj3" fmla="val 16667"/>
            </a:avLst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Nếu</a:t>
            </a:r>
            <a:r>
              <a:rPr lang="en-US" sz="2400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em</a:t>
            </a:r>
            <a:r>
              <a:rPr lang="en-US" sz="2400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là</a:t>
            </a:r>
            <a:r>
              <a:rPr lang="en-US" sz="2400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bạn</a:t>
            </a:r>
            <a:r>
              <a:rPr lang="en-US" sz="2400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trong</a:t>
            </a:r>
            <a:r>
              <a:rPr lang="en-US" sz="2400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tình</a:t>
            </a:r>
            <a:r>
              <a:rPr lang="en-US" sz="2400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huống</a:t>
            </a:r>
            <a:r>
              <a:rPr lang="en-US" sz="2400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đó</a:t>
            </a:r>
            <a:r>
              <a:rPr lang="en-US" sz="2400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em</a:t>
            </a:r>
            <a:r>
              <a:rPr lang="en-US" sz="2400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sẽ</a:t>
            </a:r>
            <a:r>
              <a:rPr lang="en-US" sz="2400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làm</a:t>
            </a:r>
            <a:r>
              <a:rPr lang="en-US" sz="2400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gì</a:t>
            </a:r>
            <a:r>
              <a:rPr lang="en-US" sz="2400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?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46E52F2-A795-41D0-AC88-2AD62AFE982A}"/>
              </a:ext>
            </a:extLst>
          </p:cNvPr>
          <p:cNvSpPr txBox="1"/>
          <p:nvPr/>
        </p:nvSpPr>
        <p:spPr>
          <a:xfrm>
            <a:off x="457200" y="2851055"/>
            <a:ext cx="1059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2400" i="1" dirty="0" err="1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Đọc</a:t>
            </a:r>
            <a:r>
              <a:rPr lang="en-US" sz="2400" i="1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tình</a:t>
            </a:r>
            <a:r>
              <a:rPr lang="en-US" sz="2400" i="1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huống</a:t>
            </a:r>
            <a:r>
              <a:rPr lang="en-US" sz="2400" i="1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và</a:t>
            </a:r>
            <a:r>
              <a:rPr lang="en-US" sz="2400" i="1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đưa</a:t>
            </a:r>
            <a:r>
              <a:rPr lang="en-US" sz="2400" i="1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ra</a:t>
            </a:r>
            <a:r>
              <a:rPr lang="en-US" sz="2400" i="1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cách</a:t>
            </a:r>
            <a:r>
              <a:rPr lang="en-US" sz="2400" i="1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xử</a:t>
            </a:r>
            <a:r>
              <a:rPr lang="en-US" sz="2400" i="1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lí</a:t>
            </a:r>
            <a:r>
              <a:rPr lang="en-US" sz="2400" i="1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cho</a:t>
            </a:r>
            <a:r>
              <a:rPr lang="en-US" sz="2400" i="1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tình</a:t>
            </a:r>
            <a:r>
              <a:rPr lang="en-US" sz="2400" i="1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huống</a:t>
            </a:r>
            <a:r>
              <a:rPr lang="en-US" sz="2400" i="1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sau</a:t>
            </a:r>
            <a:r>
              <a:rPr lang="en-US" sz="2400" i="1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: </a:t>
            </a:r>
          </a:p>
        </p:txBody>
      </p:sp>
      <p:pic>
        <p:nvPicPr>
          <p:cNvPr id="14" name="Picture 13" descr="Fist bump Broccoli">
            <a:extLst>
              <a:ext uri="{FF2B5EF4-FFF2-40B4-BE49-F238E27FC236}">
                <a16:creationId xmlns:a16="http://schemas.microsoft.com/office/drawing/2014/main" id="{52595D43-8513-4199-B413-470D7C5812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6447" y="4724400"/>
            <a:ext cx="2491265" cy="2491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0395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  <p:bldP spid="11" grpId="0" animBg="1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ood sign with a nail attached to it&#10;&#10;Description automatically generated">
            <a:extLst>
              <a:ext uri="{FF2B5EF4-FFF2-40B4-BE49-F238E27FC236}">
                <a16:creationId xmlns:a16="http://schemas.microsoft.com/office/drawing/2014/main" id="{E5D113B0-8997-7679-0581-B6DCCB6397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80817" y="-160327"/>
            <a:ext cx="4490768" cy="29097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15AD00A-538E-9385-A224-3B28DEE53D64}"/>
              </a:ext>
            </a:extLst>
          </p:cNvPr>
          <p:cNvSpPr txBox="1"/>
          <p:nvPr/>
        </p:nvSpPr>
        <p:spPr>
          <a:xfrm>
            <a:off x="7303699" y="1065626"/>
            <a:ext cx="3657600" cy="127458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Calibri"/>
                <a:cs typeface="Calibri"/>
              </a:rPr>
              <a:t>BẠCH TUYẾT</a:t>
            </a:r>
          </a:p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Calibri"/>
                <a:cs typeface="Calibri"/>
              </a:rPr>
              <a:t>VÀ BẢY CHÚ LÙN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8F96E05-DF85-ED1A-973A-D2C1B719C9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04105" cy="785131"/>
          </a:xfrm>
          <a:prstGeom prst="rect">
            <a:avLst/>
          </a:prstGeom>
          <a:solidFill>
            <a:sysClr val="window" lastClr="FFFFFF"/>
          </a:solidFill>
        </p:spPr>
      </p:pic>
      <p:pic>
        <p:nvPicPr>
          <p:cNvPr id="8" name="Snow White Instrumental">
            <a:hlinkClick r:id="" action="ppaction://media"/>
            <a:extLst>
              <a:ext uri="{FF2B5EF4-FFF2-40B4-BE49-F238E27FC236}">
                <a16:creationId xmlns:a16="http://schemas.microsoft.com/office/drawing/2014/main" id="{CD8E7DF1-C59B-1748-1658-E8F4AD4D0E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212300" y="-84963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801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5152" numSld="8" showWhenStopped="0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50431" y1="17647" x2="56466" y2="31120"/>
                        <a14:foregroundMark x1="79526" y1="14611" x2="53879" y2="29412"/>
                        <a14:foregroundMark x1="77586" y1="15180" x2="59914" y2="22960"/>
                        <a14:foregroundMark x1="53017" y1="6641" x2="44397" y2="25427"/>
                        <a14:foregroundMark x1="57328" y1="8918" x2="88793" y2="17837"/>
                        <a14:foregroundMark x1="54526" y1="6072" x2="66810" y2="9488"/>
                        <a14:foregroundMark x1="76509" y1="31499" x2="69397" y2="43643"/>
                        <a14:foregroundMark x1="95690" y1="16698" x2="76940" y2="10247"/>
                        <a14:foregroundMark x1="77586" y1="33776" x2="74353" y2="4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00000">
            <a:off x="153360" y="4717575"/>
            <a:ext cx="1649169" cy="1879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1615" y="-1157388"/>
            <a:ext cx="4727083" cy="8021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365F042-B4BB-CE41-E77E-BB0E28ACEA4A}"/>
              </a:ext>
            </a:extLst>
          </p:cNvPr>
          <p:cNvSpPr/>
          <p:nvPr/>
        </p:nvSpPr>
        <p:spPr>
          <a:xfrm>
            <a:off x="1250061" y="390916"/>
            <a:ext cx="9684143" cy="4681860"/>
          </a:xfrm>
          <a:prstGeom prst="roundRect">
            <a:avLst/>
          </a:prstGeom>
          <a:ln>
            <a:noFill/>
          </a:ln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920" tIns="60960" rIns="121920" bIns="60960" rtlCol="0" anchor="ctr"/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ptos" panose="020B0004020202020204" pitchFamily="34" charset="0"/>
                <a:cs typeface="Times New Roman"/>
              </a:rPr>
              <a:t>HƯỚNG DẪN</a:t>
            </a: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Aptos" panose="020B0004020202020204" pitchFamily="34" charset="0"/>
              <a:cs typeface="Times New Roman"/>
            </a:endParaRPr>
          </a:p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ptos" panose="020B0004020202020204" pitchFamily="34" charset="0"/>
                <a:cs typeface="Times New Roman"/>
              </a:rPr>
              <a:t>- GV click </a:t>
            </a:r>
            <a:r>
              <a:rPr kumimoji="0" lang="en-US" sz="2667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ptos" panose="020B0004020202020204" pitchFamily="34" charset="0"/>
                <a:cs typeface="Times New Roman"/>
              </a:rPr>
              <a:t>vào</a:t>
            </a:r>
            <a:r>
              <a:rPr kumimoji="0" lang="en-US" sz="2667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ptos" panose="020B0004020202020204" pitchFamily="34" charset="0"/>
                <a:cs typeface="Times New Roman"/>
              </a:rPr>
              <a:t> “PLAY” </a:t>
            </a:r>
            <a:r>
              <a:rPr kumimoji="0" lang="en-US" sz="2667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ptos" panose="020B0004020202020204" pitchFamily="34" charset="0"/>
                <a:cs typeface="Times New Roman"/>
              </a:rPr>
              <a:t>để</a:t>
            </a:r>
            <a:r>
              <a:rPr kumimoji="0" lang="en-US" sz="2667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ptos" panose="020B0004020202020204" pitchFamily="34" charset="0"/>
                <a:cs typeface="Times New Roman"/>
              </a:rPr>
              <a:t> </a:t>
            </a:r>
            <a:r>
              <a:rPr kumimoji="0" lang="en-US" sz="2667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ptos" panose="020B0004020202020204" pitchFamily="34" charset="0"/>
                <a:cs typeface="Times New Roman"/>
              </a:rPr>
              <a:t>bắt</a:t>
            </a:r>
            <a:r>
              <a:rPr kumimoji="0" lang="en-US" sz="2667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ptos" panose="020B0004020202020204" pitchFamily="34" charset="0"/>
                <a:cs typeface="Times New Roman"/>
              </a:rPr>
              <a:t> </a:t>
            </a:r>
            <a:r>
              <a:rPr kumimoji="0" lang="en-US" sz="2667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ptos" panose="020B0004020202020204" pitchFamily="34" charset="0"/>
                <a:cs typeface="Times New Roman"/>
              </a:rPr>
              <a:t>đầu</a:t>
            </a:r>
            <a:r>
              <a:rPr kumimoji="0" lang="en-US" sz="2667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ptos" panose="020B0004020202020204" pitchFamily="34" charset="0"/>
                <a:cs typeface="Times New Roman"/>
              </a:rPr>
              <a:t> </a:t>
            </a:r>
            <a:r>
              <a:rPr kumimoji="0" lang="en-US" sz="2667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ptos" panose="020B0004020202020204" pitchFamily="34" charset="0"/>
                <a:cs typeface="Times New Roman"/>
              </a:rPr>
              <a:t>trò</a:t>
            </a:r>
            <a:r>
              <a:rPr kumimoji="0" lang="en-US" sz="2667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ptos" panose="020B0004020202020204" pitchFamily="34" charset="0"/>
                <a:cs typeface="Times New Roman"/>
              </a:rPr>
              <a:t> </a:t>
            </a:r>
            <a:r>
              <a:rPr kumimoji="0" lang="en-US" sz="2667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ptos" panose="020B0004020202020204" pitchFamily="34" charset="0"/>
                <a:cs typeface="Times New Roman"/>
              </a:rPr>
              <a:t>chơi</a:t>
            </a:r>
            <a:r>
              <a:rPr kumimoji="0" lang="en-US" sz="2667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ptos" panose="020B0004020202020204" pitchFamily="34" charset="0"/>
                <a:cs typeface="Times New Roman"/>
              </a:rPr>
              <a:t>.</a:t>
            </a:r>
          </a:p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ptos" panose="020B0004020202020204" pitchFamily="34" charset="0"/>
                <a:cs typeface="Times New Roman"/>
              </a:rPr>
              <a:t>- </a:t>
            </a:r>
            <a:r>
              <a:rPr kumimoji="0" lang="en-US" sz="2667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ptos" panose="020B0004020202020204" pitchFamily="34" charset="0"/>
                <a:cs typeface="Times New Roman"/>
              </a:rPr>
              <a:t>Chọn</a:t>
            </a:r>
            <a:r>
              <a:rPr kumimoji="0" lang="en-US" sz="2667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ptos" panose="020B0004020202020204" pitchFamily="34" charset="0"/>
                <a:cs typeface="Times New Roman"/>
              </a:rPr>
              <a:t> </a:t>
            </a:r>
            <a:r>
              <a:rPr kumimoji="0" lang="en-US" sz="2667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ptos" panose="020B0004020202020204" pitchFamily="34" charset="0"/>
                <a:cs typeface="Times New Roman"/>
              </a:rPr>
              <a:t>đáp</a:t>
            </a:r>
            <a:r>
              <a:rPr kumimoji="0" lang="en-US" sz="2667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ptos" panose="020B0004020202020204" pitchFamily="34" charset="0"/>
                <a:cs typeface="Times New Roman"/>
              </a:rPr>
              <a:t> </a:t>
            </a:r>
            <a:r>
              <a:rPr kumimoji="0" lang="en-US" sz="2667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ptos" panose="020B0004020202020204" pitchFamily="34" charset="0"/>
                <a:cs typeface="Times New Roman"/>
              </a:rPr>
              <a:t>án</a:t>
            </a:r>
            <a:r>
              <a:rPr kumimoji="0" lang="en-US" sz="2667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ptos" panose="020B0004020202020204" pitchFamily="34" charset="0"/>
                <a:cs typeface="Times New Roman"/>
              </a:rPr>
              <a:t> </a:t>
            </a:r>
            <a:r>
              <a:rPr kumimoji="0" lang="en-US" sz="2667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ptos" panose="020B0004020202020204" pitchFamily="34" charset="0"/>
                <a:cs typeface="Times New Roman"/>
              </a:rPr>
              <a:t>bằng</a:t>
            </a:r>
            <a:r>
              <a:rPr kumimoji="0" lang="en-US" sz="2667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ptos" panose="020B0004020202020204" pitchFamily="34" charset="0"/>
                <a:cs typeface="Times New Roman"/>
              </a:rPr>
              <a:t> </a:t>
            </a:r>
            <a:r>
              <a:rPr kumimoji="0" lang="en-US" sz="2667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ptos" panose="020B0004020202020204" pitchFamily="34" charset="0"/>
                <a:cs typeface="Times New Roman"/>
              </a:rPr>
              <a:t>cách</a:t>
            </a:r>
            <a:r>
              <a:rPr kumimoji="0" lang="en-US" sz="2667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ptos" panose="020B0004020202020204" pitchFamily="34" charset="0"/>
                <a:cs typeface="Times New Roman"/>
              </a:rPr>
              <a:t> click </a:t>
            </a:r>
            <a:r>
              <a:rPr kumimoji="0" lang="en-US" sz="2667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ptos" panose="020B0004020202020204" pitchFamily="34" charset="0"/>
                <a:cs typeface="Times New Roman"/>
              </a:rPr>
              <a:t>vào</a:t>
            </a:r>
            <a:r>
              <a:rPr kumimoji="0" lang="en-US" sz="2667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ptos" panose="020B0004020202020204" pitchFamily="34" charset="0"/>
                <a:cs typeface="Times New Roman"/>
              </a:rPr>
              <a:t> </a:t>
            </a:r>
            <a:r>
              <a:rPr kumimoji="0" lang="en-US" sz="2667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ptos" panose="020B0004020202020204" pitchFamily="34" charset="0"/>
                <a:cs typeface="Times New Roman"/>
              </a:rPr>
              <a:t>các</a:t>
            </a:r>
            <a:r>
              <a:rPr kumimoji="0" lang="en-US" sz="2667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ptos" panose="020B0004020202020204" pitchFamily="34" charset="0"/>
                <a:cs typeface="Times New Roman"/>
              </a:rPr>
              <a:t> ô </a:t>
            </a:r>
            <a:r>
              <a:rPr kumimoji="0" lang="en-US" sz="2667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ptos" panose="020B0004020202020204" pitchFamily="34" charset="0"/>
                <a:cs typeface="Times New Roman"/>
              </a:rPr>
              <a:t>đáp</a:t>
            </a:r>
            <a:r>
              <a:rPr kumimoji="0" lang="en-US" sz="2667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ptos" panose="020B0004020202020204" pitchFamily="34" charset="0"/>
                <a:cs typeface="Times New Roman"/>
              </a:rPr>
              <a:t> </a:t>
            </a:r>
            <a:r>
              <a:rPr kumimoji="0" lang="en-US" sz="2667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ptos" panose="020B0004020202020204" pitchFamily="34" charset="0"/>
                <a:cs typeface="Times New Roman"/>
              </a:rPr>
              <a:t>án</a:t>
            </a:r>
            <a:r>
              <a:rPr kumimoji="0" lang="en-US" sz="2667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ptos" panose="020B0004020202020204" pitchFamily="34" charset="0"/>
                <a:cs typeface="Times New Roman"/>
              </a:rPr>
              <a:t> </a:t>
            </a:r>
            <a:r>
              <a:rPr kumimoji="0" lang="en-US" sz="2667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ptos" panose="020B0004020202020204" pitchFamily="34" charset="0"/>
                <a:cs typeface="Times New Roman"/>
              </a:rPr>
              <a:t>tương</a:t>
            </a:r>
            <a:r>
              <a:rPr kumimoji="0" lang="en-US" sz="2667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ptos" panose="020B0004020202020204" pitchFamily="34" charset="0"/>
                <a:cs typeface="Times New Roman"/>
              </a:rPr>
              <a:t> </a:t>
            </a:r>
            <a:r>
              <a:rPr kumimoji="0" lang="en-US" sz="2667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ptos" panose="020B0004020202020204" pitchFamily="34" charset="0"/>
                <a:cs typeface="Times New Roman"/>
              </a:rPr>
              <a:t>ứng</a:t>
            </a:r>
            <a:r>
              <a:rPr kumimoji="0" lang="en-US" sz="2667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ptos" panose="020B0004020202020204" pitchFamily="34" charset="0"/>
                <a:cs typeface="Times New Roman"/>
              </a:rPr>
              <a:t>. </a:t>
            </a:r>
          </a:p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ptos" panose="020B0004020202020204" pitchFamily="34" charset="0"/>
                <a:cs typeface="Times New Roman"/>
              </a:rPr>
              <a:t>- Click </a:t>
            </a:r>
            <a:r>
              <a:rPr kumimoji="0" lang="en-US" sz="2667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ptos" panose="020B0004020202020204" pitchFamily="34" charset="0"/>
                <a:cs typeface="Times New Roman"/>
              </a:rPr>
              <a:t>vào</a:t>
            </a:r>
            <a:r>
              <a:rPr kumimoji="0" lang="en-US" sz="2667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ptos" panose="020B0004020202020204" pitchFamily="34" charset="0"/>
                <a:cs typeface="Times New Roman"/>
              </a:rPr>
              <a:t> </a:t>
            </a:r>
            <a:r>
              <a:rPr kumimoji="0" lang="en-US" sz="2667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ptos" panose="020B0004020202020204" pitchFamily="34" charset="0"/>
                <a:cs typeface="Times New Roman"/>
              </a:rPr>
              <a:t>mũi</a:t>
            </a:r>
            <a:r>
              <a:rPr kumimoji="0" lang="en-US" sz="2667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ptos" panose="020B0004020202020204" pitchFamily="34" charset="0"/>
                <a:cs typeface="Times New Roman"/>
              </a:rPr>
              <a:t> </a:t>
            </a:r>
            <a:r>
              <a:rPr kumimoji="0" lang="en-US" sz="2667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ptos" panose="020B0004020202020204" pitchFamily="34" charset="0"/>
                <a:cs typeface="Times New Roman"/>
              </a:rPr>
              <a:t>tên</a:t>
            </a:r>
            <a:r>
              <a:rPr kumimoji="0" lang="en-US" sz="2667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ptos" panose="020B0004020202020204" pitchFamily="34" charset="0"/>
                <a:cs typeface="Times New Roman"/>
              </a:rPr>
              <a:t> </a:t>
            </a:r>
            <a:r>
              <a:rPr kumimoji="0" lang="en-US" sz="2667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ptos" panose="020B0004020202020204" pitchFamily="34" charset="0"/>
                <a:cs typeface="Times New Roman"/>
              </a:rPr>
              <a:t>trên</a:t>
            </a:r>
            <a:r>
              <a:rPr kumimoji="0" lang="en-US" sz="2667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ptos" panose="020B0004020202020204" pitchFamily="34" charset="0"/>
                <a:cs typeface="Times New Roman"/>
              </a:rPr>
              <a:t> </a:t>
            </a:r>
            <a:r>
              <a:rPr kumimoji="0" lang="en-US" sz="2667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ptos" panose="020B0004020202020204" pitchFamily="34" charset="0"/>
                <a:cs typeface="Times New Roman"/>
              </a:rPr>
              <a:t>góc</a:t>
            </a:r>
            <a:r>
              <a:rPr kumimoji="0" lang="en-US" sz="2667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ptos" panose="020B0004020202020204" pitchFamily="34" charset="0"/>
                <a:cs typeface="Times New Roman"/>
              </a:rPr>
              <a:t> </a:t>
            </a:r>
            <a:r>
              <a:rPr kumimoji="0" lang="en-US" sz="2667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ptos" panose="020B0004020202020204" pitchFamily="34" charset="0"/>
                <a:cs typeface="Times New Roman"/>
              </a:rPr>
              <a:t>phải</a:t>
            </a:r>
            <a:r>
              <a:rPr kumimoji="0" lang="en-US" sz="2667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ptos" panose="020B0004020202020204" pitchFamily="34" charset="0"/>
                <a:cs typeface="Times New Roman"/>
              </a:rPr>
              <a:t> </a:t>
            </a:r>
            <a:r>
              <a:rPr kumimoji="0" lang="en-US" sz="2667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ptos" panose="020B0004020202020204" pitchFamily="34" charset="0"/>
                <a:cs typeface="Times New Roman"/>
              </a:rPr>
              <a:t>màn</a:t>
            </a:r>
            <a:r>
              <a:rPr kumimoji="0" lang="en-US" sz="2667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ptos" panose="020B0004020202020204" pitchFamily="34" charset="0"/>
                <a:cs typeface="Times New Roman"/>
              </a:rPr>
              <a:t> </a:t>
            </a:r>
            <a:r>
              <a:rPr kumimoji="0" lang="en-US" sz="2667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ptos" panose="020B0004020202020204" pitchFamily="34" charset="0"/>
                <a:cs typeface="Times New Roman"/>
              </a:rPr>
              <a:t>hình</a:t>
            </a:r>
            <a:r>
              <a:rPr kumimoji="0" lang="en-US" sz="2667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ptos" panose="020B0004020202020204" pitchFamily="34" charset="0"/>
                <a:cs typeface="Times New Roman"/>
              </a:rPr>
              <a:t> </a:t>
            </a:r>
            <a:r>
              <a:rPr kumimoji="0" lang="en-US" sz="2667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ptos" panose="020B0004020202020204" pitchFamily="34" charset="0"/>
                <a:cs typeface="Times New Roman"/>
              </a:rPr>
              <a:t>để</a:t>
            </a:r>
            <a:r>
              <a:rPr kumimoji="0" lang="en-US" sz="2667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ptos" panose="020B0004020202020204" pitchFamily="34" charset="0"/>
                <a:cs typeface="Times New Roman"/>
              </a:rPr>
              <a:t> </a:t>
            </a:r>
            <a:r>
              <a:rPr kumimoji="0" lang="en-US" sz="2667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ptos" panose="020B0004020202020204" pitchFamily="34" charset="0"/>
                <a:cs typeface="Times New Roman"/>
              </a:rPr>
              <a:t>chuyển</a:t>
            </a:r>
            <a:r>
              <a:rPr kumimoji="0" lang="en-US" sz="2667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ptos" panose="020B0004020202020204" pitchFamily="34" charset="0"/>
                <a:cs typeface="Times New Roman"/>
              </a:rPr>
              <a:t> sang </a:t>
            </a:r>
            <a:r>
              <a:rPr kumimoji="0" lang="en-US" sz="2667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ptos" panose="020B0004020202020204" pitchFamily="34" charset="0"/>
                <a:cs typeface="Times New Roman"/>
              </a:rPr>
              <a:t>câu</a:t>
            </a:r>
            <a:r>
              <a:rPr kumimoji="0" lang="en-US" sz="2667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ptos" panose="020B0004020202020204" pitchFamily="34" charset="0"/>
                <a:cs typeface="Times New Roman"/>
              </a:rPr>
              <a:t> </a:t>
            </a:r>
            <a:r>
              <a:rPr kumimoji="0" lang="en-US" sz="2667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ptos" panose="020B0004020202020204" pitchFamily="34" charset="0"/>
                <a:cs typeface="Times New Roman"/>
              </a:rPr>
              <a:t>hỏi</a:t>
            </a:r>
            <a:r>
              <a:rPr kumimoji="0" lang="en-US" sz="2667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ptos" panose="020B0004020202020204" pitchFamily="34" charset="0"/>
                <a:cs typeface="Times New Roman"/>
              </a:rPr>
              <a:t> </a:t>
            </a:r>
            <a:r>
              <a:rPr kumimoji="0" lang="en-US" sz="2667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ptos" panose="020B0004020202020204" pitchFamily="34" charset="0"/>
                <a:cs typeface="Times New Roman"/>
              </a:rPr>
              <a:t>tiếp</a:t>
            </a:r>
            <a:r>
              <a:rPr kumimoji="0" lang="en-US" sz="2667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ptos" panose="020B0004020202020204" pitchFamily="34" charset="0"/>
                <a:cs typeface="Times New Roman"/>
              </a:rPr>
              <a:t> </a:t>
            </a:r>
            <a:r>
              <a:rPr kumimoji="0" lang="en-US" sz="2667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ptos" panose="020B0004020202020204" pitchFamily="34" charset="0"/>
                <a:cs typeface="Times New Roman"/>
              </a:rPr>
              <a:t>theo</a:t>
            </a:r>
            <a:r>
              <a:rPr kumimoji="0" lang="en-US" sz="2667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ptos" panose="020B0004020202020204" pitchFamily="34" charset="0"/>
                <a:cs typeface="Times New Roman"/>
              </a:rPr>
              <a:t> </a:t>
            </a:r>
            <a:r>
              <a:rPr kumimoji="0" lang="en-US" sz="2667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ptos" panose="020B0004020202020204" pitchFamily="34" charset="0"/>
                <a:cs typeface="Times New Roman"/>
              </a:rPr>
              <a:t>hoặc</a:t>
            </a:r>
            <a:r>
              <a:rPr kumimoji="0" lang="en-US" sz="2667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ptos" panose="020B0004020202020204" pitchFamily="34" charset="0"/>
                <a:cs typeface="Times New Roman"/>
              </a:rPr>
              <a:t> </a:t>
            </a:r>
            <a:r>
              <a:rPr kumimoji="0" lang="en-US" sz="2667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ptos" panose="020B0004020202020204" pitchFamily="34" charset="0"/>
                <a:cs typeface="Times New Roman"/>
              </a:rPr>
              <a:t>mũi</a:t>
            </a:r>
            <a:r>
              <a:rPr kumimoji="0" lang="en-US" sz="2667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ptos" panose="020B0004020202020204" pitchFamily="34" charset="0"/>
                <a:cs typeface="Times New Roman"/>
              </a:rPr>
              <a:t> </a:t>
            </a:r>
            <a:r>
              <a:rPr kumimoji="0" lang="en-US" sz="2667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ptos" panose="020B0004020202020204" pitchFamily="34" charset="0"/>
                <a:cs typeface="Times New Roman"/>
              </a:rPr>
              <a:t>tên</a:t>
            </a:r>
            <a:r>
              <a:rPr kumimoji="0" lang="en-US" sz="2667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ptos" panose="020B0004020202020204" pitchFamily="34" charset="0"/>
                <a:cs typeface="Times New Roman"/>
              </a:rPr>
              <a:t> </a:t>
            </a:r>
            <a:r>
              <a:rPr kumimoji="0" lang="en-US" sz="2667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ptos" panose="020B0004020202020204" pitchFamily="34" charset="0"/>
                <a:cs typeface="Times New Roman"/>
              </a:rPr>
              <a:t>trên</a:t>
            </a:r>
            <a:r>
              <a:rPr kumimoji="0" lang="en-US" sz="2667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ptos" panose="020B0004020202020204" pitchFamily="34" charset="0"/>
                <a:cs typeface="Times New Roman"/>
              </a:rPr>
              <a:t> </a:t>
            </a:r>
            <a:r>
              <a:rPr kumimoji="0" lang="en-US" sz="2667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ptos" panose="020B0004020202020204" pitchFamily="34" charset="0"/>
                <a:cs typeface="Times New Roman"/>
              </a:rPr>
              <a:t>góc</a:t>
            </a:r>
            <a:r>
              <a:rPr kumimoji="0" lang="en-US" sz="2667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ptos" panose="020B0004020202020204" pitchFamily="34" charset="0"/>
                <a:cs typeface="Times New Roman"/>
              </a:rPr>
              <a:t> </a:t>
            </a:r>
            <a:r>
              <a:rPr kumimoji="0" lang="en-US" sz="2667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ptos" panose="020B0004020202020204" pitchFamily="34" charset="0"/>
                <a:cs typeface="Times New Roman"/>
              </a:rPr>
              <a:t>trái</a:t>
            </a:r>
            <a:r>
              <a:rPr kumimoji="0" lang="en-US" sz="2667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ptos" panose="020B0004020202020204" pitchFamily="34" charset="0"/>
                <a:cs typeface="Times New Roman"/>
              </a:rPr>
              <a:t> </a:t>
            </a:r>
            <a:r>
              <a:rPr kumimoji="0" lang="en-US" sz="2667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ptos" panose="020B0004020202020204" pitchFamily="34" charset="0"/>
                <a:cs typeface="Times New Roman"/>
              </a:rPr>
              <a:t>màn</a:t>
            </a:r>
            <a:r>
              <a:rPr kumimoji="0" lang="en-US" sz="2667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ptos" panose="020B0004020202020204" pitchFamily="34" charset="0"/>
                <a:cs typeface="Times New Roman"/>
              </a:rPr>
              <a:t> </a:t>
            </a:r>
            <a:r>
              <a:rPr kumimoji="0" lang="en-US" sz="2667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ptos" panose="020B0004020202020204" pitchFamily="34" charset="0"/>
                <a:cs typeface="Times New Roman"/>
              </a:rPr>
              <a:t>hình</a:t>
            </a:r>
            <a:r>
              <a:rPr kumimoji="0" lang="en-US" sz="2667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ptos" panose="020B0004020202020204" pitchFamily="34" charset="0"/>
                <a:cs typeface="Times New Roman"/>
              </a:rPr>
              <a:t> </a:t>
            </a:r>
            <a:r>
              <a:rPr kumimoji="0" lang="en-US" sz="2667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ptos" panose="020B0004020202020204" pitchFamily="34" charset="0"/>
                <a:cs typeface="Times New Roman"/>
              </a:rPr>
              <a:t>để</a:t>
            </a:r>
            <a:r>
              <a:rPr kumimoji="0" lang="en-US" sz="2667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ptos" panose="020B0004020202020204" pitchFamily="34" charset="0"/>
                <a:cs typeface="Times New Roman"/>
              </a:rPr>
              <a:t> </a:t>
            </a:r>
            <a:r>
              <a:rPr kumimoji="0" lang="en-US" sz="2667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ptos" panose="020B0004020202020204" pitchFamily="34" charset="0"/>
                <a:cs typeface="Times New Roman"/>
              </a:rPr>
              <a:t>chuyển</a:t>
            </a:r>
            <a:r>
              <a:rPr kumimoji="0" lang="en-US" sz="2667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ptos" panose="020B0004020202020204" pitchFamily="34" charset="0"/>
                <a:cs typeface="Times New Roman"/>
              </a:rPr>
              <a:t> </a:t>
            </a:r>
            <a:r>
              <a:rPr kumimoji="0" lang="en-US" sz="2667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ptos" panose="020B0004020202020204" pitchFamily="34" charset="0"/>
                <a:cs typeface="Times New Roman"/>
              </a:rPr>
              <a:t>về</a:t>
            </a:r>
            <a:r>
              <a:rPr kumimoji="0" lang="en-US" sz="2667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ptos" panose="020B0004020202020204" pitchFamily="34" charset="0"/>
                <a:cs typeface="Times New Roman"/>
              </a:rPr>
              <a:t> </a:t>
            </a:r>
            <a:r>
              <a:rPr kumimoji="0" lang="en-US" sz="2667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ptos" panose="020B0004020202020204" pitchFamily="34" charset="0"/>
                <a:cs typeface="Times New Roman"/>
              </a:rPr>
              <a:t>câu</a:t>
            </a:r>
            <a:r>
              <a:rPr kumimoji="0" lang="en-US" sz="2667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ptos" panose="020B0004020202020204" pitchFamily="34" charset="0"/>
                <a:cs typeface="Times New Roman"/>
              </a:rPr>
              <a:t> </a:t>
            </a:r>
            <a:r>
              <a:rPr kumimoji="0" lang="en-US" sz="2667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ptos" panose="020B0004020202020204" pitchFamily="34" charset="0"/>
                <a:cs typeface="Times New Roman"/>
              </a:rPr>
              <a:t>hỏi</a:t>
            </a:r>
            <a:r>
              <a:rPr kumimoji="0" lang="en-US" sz="2667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ptos" panose="020B0004020202020204" pitchFamily="34" charset="0"/>
                <a:cs typeface="Times New Roman"/>
              </a:rPr>
              <a:t> </a:t>
            </a:r>
            <a:r>
              <a:rPr kumimoji="0" lang="en-US" sz="2667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ptos" panose="020B0004020202020204" pitchFamily="34" charset="0"/>
                <a:cs typeface="Times New Roman"/>
              </a:rPr>
              <a:t>trước</a:t>
            </a:r>
            <a:r>
              <a:rPr kumimoji="0" lang="en-US" sz="2667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ptos" panose="020B0004020202020204" pitchFamily="34" charset="0"/>
                <a:cs typeface="Times New Roman"/>
              </a:rPr>
              <a:t>.</a:t>
            </a:r>
          </a:p>
        </p:txBody>
      </p:sp>
      <p:pic>
        <p:nvPicPr>
          <p:cNvPr id="3076" name="Picture 4" descr="C:\Users\ADMIN\Desktop\Bach tuyet\43ebd44d263606f876d42fd2f199ea61 (4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8837">
                        <a14:foregroundMark x1="40116" y1="26626" x2="70349" y2="59553"/>
                        <a14:foregroundMark x1="64535" y1="35366" x2="77035" y2="44715"/>
                        <a14:foregroundMark x1="45640" y1="16463" x2="28198" y2="36585"/>
                        <a14:foregroundMark x1="44186" y1="40244" x2="60174" y2="57724"/>
                        <a14:foregroundMark x1="67151" y1="58943" x2="86628" y2="57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519">
            <a:off x="10635649" y="4827224"/>
            <a:ext cx="1463307" cy="2085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1" descr="C:\Users\ADMIN\Desktop\Tai nguyen thiet ke tro choi\Angry birds epic birds\1505573783630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0779" y="5336730"/>
            <a:ext cx="2285461" cy="1222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752031F-2818-459E-D671-069851B0FFC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04105" cy="785131"/>
          </a:xfrm>
          <a:prstGeom prst="rect">
            <a:avLst/>
          </a:prstGeom>
          <a:solidFill>
            <a:sysClr val="window" lastClr="FFFFFF"/>
          </a:solidFill>
        </p:spPr>
      </p:pic>
    </p:spTree>
    <p:extLst>
      <p:ext uri="{BB962C8B-B14F-4D97-AF65-F5344CB8AC3E}">
        <p14:creationId xmlns:p14="http://schemas.microsoft.com/office/powerpoint/2010/main" val="2164853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 t="-6000" b="-6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1A9D96D-BC7A-5D48-EBD1-BE33EB0710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ADMIN\Desktop\Bach tuyet\43ebd44d263606f876d42fd2f199ea61 (6).jpg">
            <a:extLst>
              <a:ext uri="{FF2B5EF4-FFF2-40B4-BE49-F238E27FC236}">
                <a16:creationId xmlns:a16="http://schemas.microsoft.com/office/drawing/2014/main" id="{0DACB214-F97C-8BD1-4C5D-37C0BD3750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730" l="0" r="96894">
                        <a14:foregroundMark x1="46584" y1="15676" x2="56646" y2="19730"/>
                        <a14:foregroundMark x1="66708" y1="13784" x2="66335" y2="24054"/>
                        <a14:foregroundMark x1="68944" y1="14595" x2="68199" y2="23784"/>
                        <a14:foregroundMark x1="19006" y1="52973" x2="19379" y2="70811"/>
                        <a14:foregroundMark x1="7453" y1="65135" x2="38758" y2="64865"/>
                        <a14:foregroundMark x1="17516" y1="51622" x2="29814" y2="58378"/>
                        <a14:foregroundMark x1="7826" y1="63514" x2="19752" y2="62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458411" y="3898606"/>
            <a:ext cx="2187904" cy="3107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4440DA5-9754-0C08-AD2B-95BE281D7BCD}"/>
              </a:ext>
            </a:extLst>
          </p:cNvPr>
          <p:cNvSpPr/>
          <p:nvPr/>
        </p:nvSpPr>
        <p:spPr>
          <a:xfrm>
            <a:off x="1475301" y="230502"/>
            <a:ext cx="9242323" cy="198926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Câu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1: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Cây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nào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có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rễ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cọc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trong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các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cây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dưới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đây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?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ounded Rectangle 43">
            <a:extLst>
              <a:ext uri="{FF2B5EF4-FFF2-40B4-BE49-F238E27FC236}">
                <a16:creationId xmlns:a16="http://schemas.microsoft.com/office/drawing/2014/main" id="{13AA5F47-1A9A-CD10-210A-BE0BE367F824}"/>
              </a:ext>
            </a:extLst>
          </p:cNvPr>
          <p:cNvSpPr/>
          <p:nvPr/>
        </p:nvSpPr>
        <p:spPr>
          <a:xfrm>
            <a:off x="1474914" y="2399201"/>
            <a:ext cx="3948021" cy="1705535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A.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Cây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rau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rền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0" name="Rounded Rectangle 44">
            <a:extLst>
              <a:ext uri="{FF2B5EF4-FFF2-40B4-BE49-F238E27FC236}">
                <a16:creationId xmlns:a16="http://schemas.microsoft.com/office/drawing/2014/main" id="{614A9C41-DF59-B0F5-1141-EE7292D39209}"/>
              </a:ext>
            </a:extLst>
          </p:cNvPr>
          <p:cNvSpPr/>
          <p:nvPr/>
        </p:nvSpPr>
        <p:spPr>
          <a:xfrm>
            <a:off x="6765780" y="2404176"/>
            <a:ext cx="3948021" cy="169115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Cây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cần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tây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2" name="Rounded Rectangle 45">
            <a:extLst>
              <a:ext uri="{FF2B5EF4-FFF2-40B4-BE49-F238E27FC236}">
                <a16:creationId xmlns:a16="http://schemas.microsoft.com/office/drawing/2014/main" id="{56B88CAB-B1C5-8FEC-2B16-5CEBCAD5FEC6}"/>
              </a:ext>
            </a:extLst>
          </p:cNvPr>
          <p:cNvSpPr/>
          <p:nvPr/>
        </p:nvSpPr>
        <p:spPr>
          <a:xfrm>
            <a:off x="1478004" y="4244478"/>
            <a:ext cx="3948021" cy="169115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Cây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lúa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4" name="Rounded Rectangle 46">
            <a:extLst>
              <a:ext uri="{FF2B5EF4-FFF2-40B4-BE49-F238E27FC236}">
                <a16:creationId xmlns:a16="http://schemas.microsoft.com/office/drawing/2014/main" id="{7A1A75DF-5119-D59C-94A0-66794BBF14AD}"/>
              </a:ext>
            </a:extLst>
          </p:cNvPr>
          <p:cNvSpPr/>
          <p:nvPr/>
        </p:nvSpPr>
        <p:spPr>
          <a:xfrm>
            <a:off x="6763865" y="4239503"/>
            <a:ext cx="3933644" cy="1705535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D.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Cây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bưởi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7273355-09F7-A819-60D7-86A96F284AEA}"/>
              </a:ext>
            </a:extLst>
          </p:cNvPr>
          <p:cNvGrpSpPr/>
          <p:nvPr/>
        </p:nvGrpSpPr>
        <p:grpSpPr>
          <a:xfrm>
            <a:off x="4897776" y="4061805"/>
            <a:ext cx="1780058" cy="1894580"/>
            <a:chOff x="7500061" y="1627236"/>
            <a:chExt cx="1335044" cy="1420935"/>
          </a:xfrm>
        </p:grpSpPr>
        <p:pic>
          <p:nvPicPr>
            <p:cNvPr id="15" name="Picture 14" descr="A cartoon of a person holding apples&#10;&#10;Description automatically generated">
              <a:extLst>
                <a:ext uri="{FF2B5EF4-FFF2-40B4-BE49-F238E27FC236}">
                  <a16:creationId xmlns:a16="http://schemas.microsoft.com/office/drawing/2014/main" id="{5ECD6F93-17E5-2155-9FF0-64C28FBCB54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500061" y="1805966"/>
              <a:ext cx="826770" cy="1242205"/>
            </a:xfrm>
            <a:prstGeom prst="rect">
              <a:avLst/>
            </a:prstGeom>
          </p:spPr>
        </p:pic>
        <p:sp>
          <p:nvSpPr>
            <p:cNvPr id="7" name="Speech Bubble: Oval 6">
              <a:extLst>
                <a:ext uri="{FF2B5EF4-FFF2-40B4-BE49-F238E27FC236}">
                  <a16:creationId xmlns:a16="http://schemas.microsoft.com/office/drawing/2014/main" id="{FDEB8568-85D8-29BF-E470-239AC70493BD}"/>
                </a:ext>
              </a:extLst>
            </p:cNvPr>
            <p:cNvSpPr/>
            <p:nvPr/>
          </p:nvSpPr>
          <p:spPr>
            <a:xfrm>
              <a:off x="7833837" y="1627236"/>
              <a:ext cx="1001268" cy="364639"/>
            </a:xfrm>
            <a:prstGeom prst="wedgeEllipseCallou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/>
                  <a:ea typeface="Calibri"/>
                  <a:cs typeface="Calibri"/>
                </a:rPr>
                <a:t>Sai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/>
                  <a:ea typeface="Calibri"/>
                  <a:cs typeface="Calibri"/>
                </a:rPr>
                <a:t>rồi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/>
                  <a:ea typeface="Calibri"/>
                  <a:cs typeface="Calibri"/>
                </a:rPr>
                <a:t>!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6D7651D2-B4BD-172C-FF05-D5CF500F98FE}"/>
              </a:ext>
            </a:extLst>
          </p:cNvPr>
          <p:cNvGrpSpPr/>
          <p:nvPr/>
        </p:nvGrpSpPr>
        <p:grpSpPr>
          <a:xfrm>
            <a:off x="10275112" y="2211165"/>
            <a:ext cx="1775092" cy="1894580"/>
            <a:chOff x="7500061" y="1627236"/>
            <a:chExt cx="1331319" cy="1420935"/>
          </a:xfrm>
        </p:grpSpPr>
        <p:pic>
          <p:nvPicPr>
            <p:cNvPr id="4" name="Picture 3" descr="A cartoon of a person holding apples&#10;&#10;Description automatically generated">
              <a:extLst>
                <a:ext uri="{FF2B5EF4-FFF2-40B4-BE49-F238E27FC236}">
                  <a16:creationId xmlns:a16="http://schemas.microsoft.com/office/drawing/2014/main" id="{6036F1F2-8D8C-629F-7587-8131A95B7E9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500061" y="1805966"/>
              <a:ext cx="826770" cy="1242205"/>
            </a:xfrm>
            <a:prstGeom prst="rect">
              <a:avLst/>
            </a:prstGeom>
          </p:spPr>
        </p:pic>
        <p:sp>
          <p:nvSpPr>
            <p:cNvPr id="11" name="Speech Bubble: Oval 10">
              <a:extLst>
                <a:ext uri="{FF2B5EF4-FFF2-40B4-BE49-F238E27FC236}">
                  <a16:creationId xmlns:a16="http://schemas.microsoft.com/office/drawing/2014/main" id="{ADEC865F-EE2A-48EA-1654-D6933FD2C0B4}"/>
                </a:ext>
              </a:extLst>
            </p:cNvPr>
            <p:cNvSpPr/>
            <p:nvPr/>
          </p:nvSpPr>
          <p:spPr>
            <a:xfrm>
              <a:off x="7833837" y="1627236"/>
              <a:ext cx="997543" cy="364639"/>
            </a:xfrm>
            <a:prstGeom prst="wedgeEllipseCallou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/>
                  <a:ea typeface="Calibri"/>
                  <a:cs typeface="Calibri"/>
                </a:rPr>
                <a:t>Sai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/>
                  <a:ea typeface="Calibri"/>
                  <a:cs typeface="Calibri"/>
                </a:rPr>
                <a:t>rồi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/>
                  <a:ea typeface="Calibri"/>
                  <a:cs typeface="Calibri"/>
                </a:rPr>
                <a:t>!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pic>
        <p:nvPicPr>
          <p:cNvPr id="32" name="Picture 11" descr="C:\Users\ADMIN\Desktop\Tai nguyen thiet ke tro choi\Bảng gỗ\Picture1 (2).png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0895A36-E6B2-1A79-D706-3F35F9F4E0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3067" y="6187885"/>
            <a:ext cx="1143639" cy="486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11" descr="C:\Users\ADMIN\Desktop\Tai nguyen thiet ke tro choi\Bảng gỗ\Picture1 (2).png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08D80C96-76FB-B132-DBA7-AAAE657CED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5261" y="982044"/>
            <a:ext cx="1164597" cy="486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CF1B8608-895E-0FB5-CB34-93F3951421FB}"/>
              </a:ext>
            </a:extLst>
          </p:cNvPr>
          <p:cNvGrpSpPr/>
          <p:nvPr/>
        </p:nvGrpSpPr>
        <p:grpSpPr>
          <a:xfrm>
            <a:off x="609187" y="2310308"/>
            <a:ext cx="1870690" cy="1772573"/>
            <a:chOff x="6428148" y="4036269"/>
            <a:chExt cx="1870690" cy="1772573"/>
          </a:xfrm>
        </p:grpSpPr>
        <p:pic>
          <p:nvPicPr>
            <p:cNvPr id="17" name="Picture 2" descr="C:\Users\ADMIN\Desktop\Bach tuyet\43ebd44d263606f876d42fd2f199ea61 (2).jpg">
              <a:extLst>
                <a:ext uri="{FF2B5EF4-FFF2-40B4-BE49-F238E27FC236}">
                  <a16:creationId xmlns:a16="http://schemas.microsoft.com/office/drawing/2014/main" id="{7D2AD3CE-DDD7-9B82-3E2C-FFD66373A6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100000" l="0" r="100000">
                          <a14:foregroundMark x1="22133" y1="31361" x2="44000" y2="50296"/>
                          <a14:foregroundMark x1="64267" y1="40039" x2="40800" y2="47535"/>
                          <a14:foregroundMark x1="44533" y1="14398" x2="40800" y2="25444"/>
                          <a14:foregroundMark x1="26400" y1="22288" x2="16800" y2="3372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411047">
              <a:off x="6428148" y="4209181"/>
              <a:ext cx="1271316" cy="15996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Speech Bubble: Oval 18">
              <a:extLst>
                <a:ext uri="{FF2B5EF4-FFF2-40B4-BE49-F238E27FC236}">
                  <a16:creationId xmlns:a16="http://schemas.microsoft.com/office/drawing/2014/main" id="{1434ED4E-AA8A-14C2-08F4-0E96F980EDD3}"/>
                </a:ext>
              </a:extLst>
            </p:cNvPr>
            <p:cNvSpPr/>
            <p:nvPr/>
          </p:nvSpPr>
          <p:spPr>
            <a:xfrm>
              <a:off x="6748488" y="4036269"/>
              <a:ext cx="1550350" cy="486185"/>
            </a:xfrm>
            <a:prstGeom prst="wedgeEllipseCallout">
              <a:avLst>
                <a:gd name="adj1" fmla="val -32013"/>
                <a:gd name="adj2" fmla="val 68567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UTM Avo"/>
                  <a:ea typeface="+mn-ea"/>
                  <a:cs typeface="Calibri"/>
                </a:rPr>
                <a:t>Đúng rồi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3939C55A-E570-EF0A-2F04-91FE9BBFF02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04105" cy="785131"/>
          </a:xfrm>
          <a:prstGeom prst="rect">
            <a:avLst/>
          </a:prstGeom>
          <a:solidFill>
            <a:sysClr val="window" lastClr="FFFFFF"/>
          </a:solidFill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49133675-4F29-7372-EDE8-5326CB6BC5F0}"/>
              </a:ext>
            </a:extLst>
          </p:cNvPr>
          <p:cNvGrpSpPr/>
          <p:nvPr/>
        </p:nvGrpSpPr>
        <p:grpSpPr>
          <a:xfrm>
            <a:off x="10291151" y="4203769"/>
            <a:ext cx="1870690" cy="1772573"/>
            <a:chOff x="6428148" y="4036269"/>
            <a:chExt cx="1870690" cy="1772573"/>
          </a:xfrm>
        </p:grpSpPr>
        <p:pic>
          <p:nvPicPr>
            <p:cNvPr id="22" name="Picture 2" descr="C:\Users\ADMIN\Desktop\Bach tuyet\43ebd44d263606f876d42fd2f199ea61 (2).jpg">
              <a:extLst>
                <a:ext uri="{FF2B5EF4-FFF2-40B4-BE49-F238E27FC236}">
                  <a16:creationId xmlns:a16="http://schemas.microsoft.com/office/drawing/2014/main" id="{9F5B696C-EF32-1DD9-130B-50039B5619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100000" l="0" r="100000">
                          <a14:foregroundMark x1="22133" y1="31361" x2="44000" y2="50296"/>
                          <a14:foregroundMark x1="64267" y1="40039" x2="40800" y2="47535"/>
                          <a14:foregroundMark x1="44533" y1="14398" x2="40800" y2="25444"/>
                          <a14:foregroundMark x1="26400" y1="22288" x2="16800" y2="3372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411047">
              <a:off x="6428148" y="4209181"/>
              <a:ext cx="1271316" cy="15996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Speech Bubble: Oval 22">
              <a:extLst>
                <a:ext uri="{FF2B5EF4-FFF2-40B4-BE49-F238E27FC236}">
                  <a16:creationId xmlns:a16="http://schemas.microsoft.com/office/drawing/2014/main" id="{85BDAF16-030D-5E7E-AA7B-ECCFAFC0BF1E}"/>
                </a:ext>
              </a:extLst>
            </p:cNvPr>
            <p:cNvSpPr/>
            <p:nvPr/>
          </p:nvSpPr>
          <p:spPr>
            <a:xfrm>
              <a:off x="6748488" y="4036269"/>
              <a:ext cx="1550350" cy="486185"/>
            </a:xfrm>
            <a:prstGeom prst="wedgeEllipseCallout">
              <a:avLst>
                <a:gd name="adj1" fmla="val -32013"/>
                <a:gd name="adj2" fmla="val 68567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UTM Avo"/>
                  <a:ea typeface="+mn-ea"/>
                  <a:cs typeface="Calibri"/>
                </a:rPr>
                <a:t>Đúng rồi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8229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99"/>
                                      </p:to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 -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 -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99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 Answer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 -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0" animBg="1"/>
      <p:bldP spid="12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 t="-6000" b="-6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E93F15C-4A4E-BE92-D224-B296ACED0D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ADMIN\Desktop\Bach tuyet\43ebd44d263606f876d42fd2f199ea61 (6).jpg">
            <a:extLst>
              <a:ext uri="{FF2B5EF4-FFF2-40B4-BE49-F238E27FC236}">
                <a16:creationId xmlns:a16="http://schemas.microsoft.com/office/drawing/2014/main" id="{989AD5DA-3B60-79EE-87E5-C545CC6F65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730" l="0" r="96894">
                        <a14:foregroundMark x1="46584" y1="15676" x2="56646" y2="19730"/>
                        <a14:foregroundMark x1="66708" y1="13784" x2="66335" y2="24054"/>
                        <a14:foregroundMark x1="68944" y1="14595" x2="68199" y2="23784"/>
                        <a14:foregroundMark x1="19006" y1="52973" x2="19379" y2="70811"/>
                        <a14:foregroundMark x1="7453" y1="65135" x2="38758" y2="64865"/>
                        <a14:foregroundMark x1="17516" y1="51622" x2="29814" y2="58378"/>
                        <a14:foregroundMark x1="7826" y1="63514" x2="19752" y2="62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529056" y="3426720"/>
            <a:ext cx="2627080" cy="3731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EBC6834-C316-6A7C-0C84-1540934C9710}"/>
              </a:ext>
            </a:extLst>
          </p:cNvPr>
          <p:cNvSpPr/>
          <p:nvPr/>
        </p:nvSpPr>
        <p:spPr>
          <a:xfrm>
            <a:off x="1475301" y="230502"/>
            <a:ext cx="9242323" cy="198926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70">
              <a:buClrTx/>
              <a:defRPr/>
            </a:pPr>
            <a:r>
              <a:rPr lang="en-US" sz="2800" b="1" kern="1200" dirty="0" err="1">
                <a:solidFill>
                  <a:srgbClr val="000000"/>
                </a:solidFill>
                <a:latin typeface="UTM Avo"/>
              </a:rPr>
              <a:t>Câu</a:t>
            </a:r>
            <a:r>
              <a:rPr lang="en-US" sz="2800" b="1" kern="1200" dirty="0">
                <a:solidFill>
                  <a:srgbClr val="000000"/>
                </a:solidFill>
                <a:latin typeface="UTM Avo"/>
              </a:rPr>
              <a:t> 2: </a:t>
            </a:r>
            <a:r>
              <a:rPr lang="en-US" sz="2800" kern="1200" dirty="0" err="1">
                <a:solidFill>
                  <a:srgbClr val="000000"/>
                </a:solidFill>
                <a:latin typeface="UTM Avo"/>
              </a:rPr>
              <a:t>Rễ</a:t>
            </a:r>
            <a:r>
              <a:rPr lang="en-US" sz="2800" kern="1200" dirty="0">
                <a:solidFill>
                  <a:srgbClr val="000000"/>
                </a:solidFill>
                <a:latin typeface="UTM Avo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latin typeface="UTM Avo"/>
              </a:rPr>
              <a:t>cây</a:t>
            </a:r>
            <a:r>
              <a:rPr lang="en-US" sz="2800" kern="1200" dirty="0">
                <a:solidFill>
                  <a:srgbClr val="000000"/>
                </a:solidFill>
                <a:latin typeface="UTM Avo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latin typeface="UTM Avo"/>
              </a:rPr>
              <a:t>có</a:t>
            </a:r>
            <a:r>
              <a:rPr lang="en-US" sz="2800" kern="1200" dirty="0">
                <a:solidFill>
                  <a:srgbClr val="000000"/>
                </a:solidFill>
                <a:latin typeface="UTM Avo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latin typeface="UTM Avo"/>
              </a:rPr>
              <a:t>chức</a:t>
            </a:r>
            <a:r>
              <a:rPr lang="en-US" sz="2800" kern="1200" dirty="0">
                <a:solidFill>
                  <a:srgbClr val="000000"/>
                </a:solidFill>
                <a:latin typeface="UTM Avo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latin typeface="UTM Avo"/>
              </a:rPr>
              <a:t>năng</a:t>
            </a:r>
            <a:r>
              <a:rPr lang="en-US" sz="2800" kern="1200" dirty="0">
                <a:solidFill>
                  <a:srgbClr val="000000"/>
                </a:solidFill>
                <a:latin typeface="UTM Avo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latin typeface="UTM Avo"/>
              </a:rPr>
              <a:t>gì</a:t>
            </a:r>
            <a:r>
              <a:rPr lang="en-US" sz="2800" kern="1200" dirty="0">
                <a:solidFill>
                  <a:srgbClr val="000000"/>
                </a:solidFill>
                <a:latin typeface="UTM Avo"/>
              </a:rPr>
              <a:t>?</a:t>
            </a:r>
            <a:endParaRPr lang="en-US" sz="1800" kern="1200" dirty="0">
              <a:solidFill>
                <a:srgbClr val="000000"/>
              </a:solidFill>
            </a:endParaRPr>
          </a:p>
        </p:txBody>
      </p:sp>
      <p:sp>
        <p:nvSpPr>
          <p:cNvPr id="8" name="Rounded Rectangle 43">
            <a:extLst>
              <a:ext uri="{FF2B5EF4-FFF2-40B4-BE49-F238E27FC236}">
                <a16:creationId xmlns:a16="http://schemas.microsoft.com/office/drawing/2014/main" id="{4F894B6F-C503-98E4-31E5-D3AB18862D2D}"/>
              </a:ext>
            </a:extLst>
          </p:cNvPr>
          <p:cNvSpPr/>
          <p:nvPr/>
        </p:nvSpPr>
        <p:spPr>
          <a:xfrm>
            <a:off x="1474914" y="2399201"/>
            <a:ext cx="3948021" cy="1705535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70">
              <a:buClrTx/>
              <a:defRPr/>
            </a:pPr>
            <a:r>
              <a:rPr lang="en-US" sz="2400" kern="1200" dirty="0">
                <a:solidFill>
                  <a:srgbClr val="000000"/>
                </a:solidFill>
                <a:latin typeface="UTM Avo" panose="02040603050506020204" pitchFamily="18" charset="0"/>
              </a:rPr>
              <a:t>A. </a:t>
            </a:r>
            <a:r>
              <a:rPr lang="en-US" sz="2400" kern="1200" dirty="0" err="1">
                <a:solidFill>
                  <a:srgbClr val="000000"/>
                </a:solidFill>
                <a:latin typeface="UTM Avo" panose="02040603050506020204" pitchFamily="18" charset="0"/>
              </a:rPr>
              <a:t>Làm</a:t>
            </a:r>
            <a:r>
              <a:rPr lang="en-US" sz="2400" kern="1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kern="1200" dirty="0" err="1">
                <a:solidFill>
                  <a:srgbClr val="000000"/>
                </a:solidFill>
                <a:latin typeface="UTM Avo" panose="02040603050506020204" pitchFamily="18" charset="0"/>
              </a:rPr>
              <a:t>đẹp</a:t>
            </a:r>
            <a:r>
              <a:rPr lang="en-US" sz="2400" kern="1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kern="1200" dirty="0" err="1">
                <a:solidFill>
                  <a:srgbClr val="000000"/>
                </a:solidFill>
                <a:latin typeface="UTM Avo" panose="02040603050506020204" pitchFamily="18" charset="0"/>
              </a:rPr>
              <a:t>cho</a:t>
            </a:r>
            <a:r>
              <a:rPr lang="en-US" sz="2400" kern="1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kern="1200" dirty="0" err="1">
                <a:solidFill>
                  <a:srgbClr val="000000"/>
                </a:solidFill>
                <a:latin typeface="UTM Avo" panose="02040603050506020204" pitchFamily="18" charset="0"/>
              </a:rPr>
              <a:t>cây</a:t>
            </a:r>
            <a:r>
              <a:rPr lang="en-US" sz="2400" kern="1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</a:p>
        </p:txBody>
      </p:sp>
      <p:sp>
        <p:nvSpPr>
          <p:cNvPr id="10" name="Rounded Rectangle 44">
            <a:extLst>
              <a:ext uri="{FF2B5EF4-FFF2-40B4-BE49-F238E27FC236}">
                <a16:creationId xmlns:a16="http://schemas.microsoft.com/office/drawing/2014/main" id="{5620A999-265A-5C70-E264-8A499894BF7D}"/>
              </a:ext>
            </a:extLst>
          </p:cNvPr>
          <p:cNvSpPr/>
          <p:nvPr/>
        </p:nvSpPr>
        <p:spPr>
          <a:xfrm>
            <a:off x="6765780" y="2404176"/>
            <a:ext cx="3948021" cy="169115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70">
              <a:lnSpc>
                <a:spcPct val="150000"/>
              </a:lnSpc>
              <a:buClrTx/>
              <a:defRPr/>
            </a:pPr>
            <a:r>
              <a:rPr lang="en-US" sz="2400" kern="1200" dirty="0">
                <a:solidFill>
                  <a:srgbClr val="000000"/>
                </a:solidFill>
                <a:latin typeface="UTM Avo" panose="02040603050506020204" pitchFamily="18" charset="0"/>
              </a:rPr>
              <a:t>B. </a:t>
            </a:r>
            <a:r>
              <a:rPr lang="en-US" sz="2400" kern="1200" dirty="0" err="1">
                <a:solidFill>
                  <a:srgbClr val="000000"/>
                </a:solidFill>
                <a:latin typeface="UTM Avo" panose="02040603050506020204" pitchFamily="18" charset="0"/>
              </a:rPr>
              <a:t>Giúp</a:t>
            </a:r>
            <a:r>
              <a:rPr lang="en-US" sz="2400" kern="1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kern="1200" dirty="0" err="1">
                <a:solidFill>
                  <a:srgbClr val="000000"/>
                </a:solidFill>
                <a:latin typeface="UTM Avo" panose="02040603050506020204" pitchFamily="18" charset="0"/>
              </a:rPr>
              <a:t>các</a:t>
            </a:r>
            <a:r>
              <a:rPr lang="en-US" sz="2400" kern="1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kern="1200" dirty="0" err="1">
                <a:solidFill>
                  <a:srgbClr val="000000"/>
                </a:solidFill>
                <a:latin typeface="UTM Avo" panose="02040603050506020204" pitchFamily="18" charset="0"/>
              </a:rPr>
              <a:t>sinh</a:t>
            </a:r>
            <a:r>
              <a:rPr lang="en-US" sz="2400" kern="1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kern="1200" dirty="0" err="1">
                <a:solidFill>
                  <a:srgbClr val="000000"/>
                </a:solidFill>
                <a:latin typeface="UTM Avo" panose="02040603050506020204" pitchFamily="18" charset="0"/>
              </a:rPr>
              <a:t>vật</a:t>
            </a:r>
            <a:br>
              <a:rPr lang="en-US" sz="2400" kern="1200" dirty="0">
                <a:solidFill>
                  <a:srgbClr val="000000"/>
                </a:solidFill>
                <a:latin typeface="UTM Avo" panose="02040603050506020204" pitchFamily="18" charset="0"/>
              </a:rPr>
            </a:br>
            <a:r>
              <a:rPr lang="en-US" sz="2400" kern="1200" dirty="0">
                <a:solidFill>
                  <a:srgbClr val="000000"/>
                </a:solidFill>
                <a:latin typeface="UTM Avo" panose="02040603050506020204" pitchFamily="18" charset="0"/>
              </a:rPr>
              <a:t>di </a:t>
            </a:r>
            <a:r>
              <a:rPr lang="en-US" sz="2400" kern="1200" dirty="0" err="1">
                <a:solidFill>
                  <a:srgbClr val="000000"/>
                </a:solidFill>
                <a:latin typeface="UTM Avo" panose="02040603050506020204" pitchFamily="18" charset="0"/>
              </a:rPr>
              <a:t>chuyển</a:t>
            </a:r>
            <a:r>
              <a:rPr lang="en-US" sz="2400" kern="1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kern="1200" dirty="0" err="1">
                <a:solidFill>
                  <a:srgbClr val="000000"/>
                </a:solidFill>
                <a:latin typeface="UTM Avo" panose="02040603050506020204" pitchFamily="18" charset="0"/>
              </a:rPr>
              <a:t>lên</a:t>
            </a:r>
            <a:r>
              <a:rPr lang="en-US" sz="2400" kern="1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kern="1200" dirty="0" err="1">
                <a:solidFill>
                  <a:srgbClr val="000000"/>
                </a:solidFill>
                <a:latin typeface="UTM Avo" panose="02040603050506020204" pitchFamily="18" charset="0"/>
              </a:rPr>
              <a:t>cây</a:t>
            </a:r>
            <a:endParaRPr lang="en-US" sz="2400" kern="120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12" name="Rounded Rectangle 45">
            <a:extLst>
              <a:ext uri="{FF2B5EF4-FFF2-40B4-BE49-F238E27FC236}">
                <a16:creationId xmlns:a16="http://schemas.microsoft.com/office/drawing/2014/main" id="{ED5C3456-C743-4A73-3759-C555A084F001}"/>
              </a:ext>
            </a:extLst>
          </p:cNvPr>
          <p:cNvSpPr/>
          <p:nvPr/>
        </p:nvSpPr>
        <p:spPr>
          <a:xfrm>
            <a:off x="1478004" y="4244478"/>
            <a:ext cx="3948021" cy="169115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70">
              <a:lnSpc>
                <a:spcPct val="150000"/>
              </a:lnSpc>
              <a:buClrTx/>
              <a:defRPr/>
            </a:pPr>
            <a:r>
              <a:rPr lang="en-US" sz="2400" kern="1200" dirty="0">
                <a:solidFill>
                  <a:srgbClr val="000000"/>
                </a:solidFill>
                <a:latin typeface="UTM Avo" panose="02040603050506020204" pitchFamily="18" charset="0"/>
              </a:rPr>
              <a:t>C. </a:t>
            </a:r>
            <a:r>
              <a:rPr lang="en-US" sz="2400" kern="1200" dirty="0" err="1">
                <a:solidFill>
                  <a:srgbClr val="000000"/>
                </a:solidFill>
                <a:latin typeface="UTM Avo" panose="02040603050506020204" pitchFamily="18" charset="0"/>
              </a:rPr>
              <a:t>Giúp</a:t>
            </a:r>
            <a:r>
              <a:rPr lang="en-US" sz="2400" kern="1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kern="1200" dirty="0" err="1">
                <a:solidFill>
                  <a:srgbClr val="000000"/>
                </a:solidFill>
                <a:latin typeface="UTM Avo" panose="02040603050506020204" pitchFamily="18" charset="0"/>
              </a:rPr>
              <a:t>cho</a:t>
            </a:r>
            <a:r>
              <a:rPr lang="en-US" sz="2400" kern="1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kern="1200" dirty="0" err="1">
                <a:solidFill>
                  <a:srgbClr val="000000"/>
                </a:solidFill>
                <a:latin typeface="UTM Avo" panose="02040603050506020204" pitchFamily="18" charset="0"/>
              </a:rPr>
              <a:t>lá</a:t>
            </a:r>
            <a:r>
              <a:rPr lang="en-US" sz="2400" kern="1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kern="1200" dirty="0" err="1">
                <a:solidFill>
                  <a:srgbClr val="000000"/>
                </a:solidFill>
                <a:latin typeface="UTM Avo" panose="02040603050506020204" pitchFamily="18" charset="0"/>
              </a:rPr>
              <a:t>cây</a:t>
            </a:r>
            <a:r>
              <a:rPr lang="en-US" sz="2400" kern="1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kern="1200" dirty="0" err="1">
                <a:solidFill>
                  <a:srgbClr val="000000"/>
                </a:solidFill>
                <a:latin typeface="UTM Avo" panose="02040603050506020204" pitchFamily="18" charset="0"/>
              </a:rPr>
              <a:t>được</a:t>
            </a:r>
            <a:r>
              <a:rPr lang="en-US" sz="2400" kern="1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kern="1200" dirty="0" err="1">
                <a:solidFill>
                  <a:srgbClr val="000000"/>
                </a:solidFill>
                <a:latin typeface="UTM Avo" panose="02040603050506020204" pitchFamily="18" charset="0"/>
              </a:rPr>
              <a:t>hút</a:t>
            </a:r>
            <a:r>
              <a:rPr lang="en-US" sz="2400" kern="1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kern="1200" dirty="0" err="1">
                <a:solidFill>
                  <a:srgbClr val="000000"/>
                </a:solidFill>
                <a:latin typeface="UTM Avo" panose="02040603050506020204" pitchFamily="18" charset="0"/>
              </a:rPr>
              <a:t>nước</a:t>
            </a:r>
            <a:endParaRPr lang="en-US" sz="2400" kern="120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14" name="Rounded Rectangle 46">
            <a:extLst>
              <a:ext uri="{FF2B5EF4-FFF2-40B4-BE49-F238E27FC236}">
                <a16:creationId xmlns:a16="http://schemas.microsoft.com/office/drawing/2014/main" id="{781089E6-7E5B-00D7-94D7-942BB1DA2485}"/>
              </a:ext>
            </a:extLst>
          </p:cNvPr>
          <p:cNvSpPr/>
          <p:nvPr/>
        </p:nvSpPr>
        <p:spPr>
          <a:xfrm>
            <a:off x="6763865" y="4239503"/>
            <a:ext cx="3933644" cy="1705535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70">
              <a:lnSpc>
                <a:spcPct val="150000"/>
              </a:lnSpc>
              <a:buClrTx/>
              <a:defRPr/>
            </a:pPr>
            <a:r>
              <a:rPr lang="en-US" sz="2400" kern="1200" dirty="0">
                <a:solidFill>
                  <a:srgbClr val="000000"/>
                </a:solidFill>
                <a:latin typeface="UTM Avo" panose="02040603050506020204" pitchFamily="18" charset="0"/>
              </a:rPr>
              <a:t>D. </a:t>
            </a:r>
            <a:r>
              <a:rPr lang="en-US" sz="2400" kern="1200" dirty="0" err="1">
                <a:solidFill>
                  <a:srgbClr val="000000"/>
                </a:solidFill>
                <a:latin typeface="UTM Avo" panose="02040603050506020204" pitchFamily="18" charset="0"/>
              </a:rPr>
              <a:t>Hấp</a:t>
            </a:r>
            <a:r>
              <a:rPr lang="en-US" sz="2400" kern="1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kern="1200" dirty="0" err="1">
                <a:solidFill>
                  <a:srgbClr val="000000"/>
                </a:solidFill>
                <a:latin typeface="UTM Avo" panose="02040603050506020204" pitchFamily="18" charset="0"/>
              </a:rPr>
              <a:t>thu</a:t>
            </a:r>
            <a:r>
              <a:rPr lang="en-US" sz="2400" kern="1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kern="1200" dirty="0" err="1">
                <a:solidFill>
                  <a:srgbClr val="000000"/>
                </a:solidFill>
                <a:latin typeface="UTM Avo" panose="02040603050506020204" pitchFamily="18" charset="0"/>
              </a:rPr>
              <a:t>nước</a:t>
            </a:r>
            <a:r>
              <a:rPr lang="en-US" sz="2400" kern="1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br>
              <a:rPr lang="en-US" sz="2400" kern="1200" dirty="0">
                <a:solidFill>
                  <a:srgbClr val="000000"/>
                </a:solidFill>
                <a:latin typeface="UTM Avo" panose="02040603050506020204" pitchFamily="18" charset="0"/>
              </a:rPr>
            </a:br>
            <a:r>
              <a:rPr lang="en-US" sz="2400" kern="1200" dirty="0" err="1">
                <a:solidFill>
                  <a:srgbClr val="000000"/>
                </a:solidFill>
                <a:latin typeface="UTM Avo" panose="02040603050506020204" pitchFamily="18" charset="0"/>
              </a:rPr>
              <a:t>và</a:t>
            </a:r>
            <a:r>
              <a:rPr lang="en-US" sz="2400" kern="1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kern="1200" dirty="0" err="1">
                <a:solidFill>
                  <a:srgbClr val="000000"/>
                </a:solidFill>
                <a:latin typeface="UTM Avo" panose="02040603050506020204" pitchFamily="18" charset="0"/>
              </a:rPr>
              <a:t>chất</a:t>
            </a:r>
            <a:r>
              <a:rPr lang="en-US" sz="2400" kern="1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kern="1200" dirty="0" err="1">
                <a:solidFill>
                  <a:srgbClr val="000000"/>
                </a:solidFill>
                <a:latin typeface="UTM Avo" panose="02040603050506020204" pitchFamily="18" charset="0"/>
              </a:rPr>
              <a:t>dinh</a:t>
            </a:r>
            <a:r>
              <a:rPr lang="en-US" sz="2400" kern="1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kern="1200" dirty="0" err="1">
                <a:solidFill>
                  <a:srgbClr val="000000"/>
                </a:solidFill>
                <a:latin typeface="UTM Avo" panose="02040603050506020204" pitchFamily="18" charset="0"/>
              </a:rPr>
              <a:t>dưỡng</a:t>
            </a:r>
            <a:r>
              <a:rPr lang="en-US" sz="2400" kern="1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kern="1200" dirty="0" err="1">
                <a:solidFill>
                  <a:srgbClr val="000000"/>
                </a:solidFill>
                <a:latin typeface="UTM Avo" panose="02040603050506020204" pitchFamily="18" charset="0"/>
              </a:rPr>
              <a:t>của</a:t>
            </a:r>
            <a:r>
              <a:rPr lang="en-US" sz="2400" kern="1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kern="1200" dirty="0" err="1">
                <a:solidFill>
                  <a:srgbClr val="000000"/>
                </a:solidFill>
                <a:latin typeface="UTM Avo" panose="02040603050506020204" pitchFamily="18" charset="0"/>
              </a:rPr>
              <a:t>đất</a:t>
            </a:r>
            <a:endParaRPr lang="en-US" sz="2400" kern="120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3A801B5-066A-02D4-6F32-4D6B81CFD4CE}"/>
              </a:ext>
            </a:extLst>
          </p:cNvPr>
          <p:cNvGrpSpPr/>
          <p:nvPr/>
        </p:nvGrpSpPr>
        <p:grpSpPr>
          <a:xfrm>
            <a:off x="5008385" y="2285189"/>
            <a:ext cx="1780058" cy="1894580"/>
            <a:chOff x="7500061" y="1627236"/>
            <a:chExt cx="1335044" cy="1420935"/>
          </a:xfrm>
        </p:grpSpPr>
        <p:pic>
          <p:nvPicPr>
            <p:cNvPr id="15" name="Picture 14" descr="A cartoon of a person holding apples&#10;&#10;Description automatically generated">
              <a:extLst>
                <a:ext uri="{FF2B5EF4-FFF2-40B4-BE49-F238E27FC236}">
                  <a16:creationId xmlns:a16="http://schemas.microsoft.com/office/drawing/2014/main" id="{08CA56F4-72D3-3387-4E2A-C98C847BABC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500061" y="1805966"/>
              <a:ext cx="826770" cy="1242205"/>
            </a:xfrm>
            <a:prstGeom prst="rect">
              <a:avLst/>
            </a:prstGeom>
          </p:spPr>
        </p:pic>
        <p:sp>
          <p:nvSpPr>
            <p:cNvPr id="7" name="Speech Bubble: Oval 6">
              <a:extLst>
                <a:ext uri="{FF2B5EF4-FFF2-40B4-BE49-F238E27FC236}">
                  <a16:creationId xmlns:a16="http://schemas.microsoft.com/office/drawing/2014/main" id="{026CA232-FAD5-DE00-8B78-D8EFA5EDA201}"/>
                </a:ext>
              </a:extLst>
            </p:cNvPr>
            <p:cNvSpPr/>
            <p:nvPr/>
          </p:nvSpPr>
          <p:spPr>
            <a:xfrm>
              <a:off x="7833837" y="1627236"/>
              <a:ext cx="1001268" cy="364639"/>
            </a:xfrm>
            <a:prstGeom prst="wedgeEllipseCallou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/>
                  <a:ea typeface="Calibri"/>
                  <a:cs typeface="Calibri"/>
                </a:rPr>
                <a:t>Sai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/>
                  <a:ea typeface="Calibri"/>
                  <a:cs typeface="Calibri"/>
                </a:rPr>
                <a:t>rồi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/>
                  <a:ea typeface="Calibri"/>
                  <a:cs typeface="Calibri"/>
                </a:rPr>
                <a:t>!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A21AB4C0-DB71-E4CD-B4DA-F6251BB728E1}"/>
              </a:ext>
            </a:extLst>
          </p:cNvPr>
          <p:cNvGrpSpPr/>
          <p:nvPr/>
        </p:nvGrpSpPr>
        <p:grpSpPr>
          <a:xfrm>
            <a:off x="4930060" y="4092723"/>
            <a:ext cx="1775092" cy="1894580"/>
            <a:chOff x="7500061" y="1627236"/>
            <a:chExt cx="1331319" cy="1420935"/>
          </a:xfrm>
        </p:grpSpPr>
        <p:pic>
          <p:nvPicPr>
            <p:cNvPr id="4" name="Picture 3" descr="A cartoon of a person holding apples&#10;&#10;Description automatically generated">
              <a:extLst>
                <a:ext uri="{FF2B5EF4-FFF2-40B4-BE49-F238E27FC236}">
                  <a16:creationId xmlns:a16="http://schemas.microsoft.com/office/drawing/2014/main" id="{7A815C74-6FA7-85F2-5F75-1E6C7A4AF20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500061" y="1805966"/>
              <a:ext cx="826770" cy="1242205"/>
            </a:xfrm>
            <a:prstGeom prst="rect">
              <a:avLst/>
            </a:prstGeom>
          </p:spPr>
        </p:pic>
        <p:sp>
          <p:nvSpPr>
            <p:cNvPr id="11" name="Speech Bubble: Oval 10">
              <a:extLst>
                <a:ext uri="{FF2B5EF4-FFF2-40B4-BE49-F238E27FC236}">
                  <a16:creationId xmlns:a16="http://schemas.microsoft.com/office/drawing/2014/main" id="{76EE116A-8FD8-52D7-AEAB-ACE2B78B4F73}"/>
                </a:ext>
              </a:extLst>
            </p:cNvPr>
            <p:cNvSpPr/>
            <p:nvPr/>
          </p:nvSpPr>
          <p:spPr>
            <a:xfrm>
              <a:off x="7833837" y="1627236"/>
              <a:ext cx="997543" cy="364639"/>
            </a:xfrm>
            <a:prstGeom prst="wedgeEllipseCallou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/>
                  <a:ea typeface="Calibri"/>
                  <a:cs typeface="Calibri"/>
                </a:rPr>
                <a:t>Sai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/>
                  <a:ea typeface="Calibri"/>
                  <a:cs typeface="Calibri"/>
                </a:rPr>
                <a:t>rồi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/>
                  <a:ea typeface="Calibri"/>
                  <a:cs typeface="Calibri"/>
                </a:rPr>
                <a:t>!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CA187C1-6EA9-19BE-D7C8-C446D4CF7A54}"/>
              </a:ext>
            </a:extLst>
          </p:cNvPr>
          <p:cNvGrpSpPr/>
          <p:nvPr/>
        </p:nvGrpSpPr>
        <p:grpSpPr>
          <a:xfrm>
            <a:off x="10303074" y="2220141"/>
            <a:ext cx="1780058" cy="1894580"/>
            <a:chOff x="7500061" y="1627236"/>
            <a:chExt cx="1335044" cy="1420935"/>
          </a:xfrm>
        </p:grpSpPr>
        <p:pic>
          <p:nvPicPr>
            <p:cNvPr id="16" name="Picture 15" descr="A cartoon of a person holding apples&#10;&#10;Description automatically generated">
              <a:extLst>
                <a:ext uri="{FF2B5EF4-FFF2-40B4-BE49-F238E27FC236}">
                  <a16:creationId xmlns:a16="http://schemas.microsoft.com/office/drawing/2014/main" id="{C72FD564-8D8F-1C32-00D8-E90E84C1F0F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500061" y="1805966"/>
              <a:ext cx="826770" cy="1242205"/>
            </a:xfrm>
            <a:prstGeom prst="rect">
              <a:avLst/>
            </a:prstGeom>
          </p:spPr>
        </p:pic>
        <p:sp>
          <p:nvSpPr>
            <p:cNvPr id="18" name="Speech Bubble: Oval 17">
              <a:extLst>
                <a:ext uri="{FF2B5EF4-FFF2-40B4-BE49-F238E27FC236}">
                  <a16:creationId xmlns:a16="http://schemas.microsoft.com/office/drawing/2014/main" id="{A4B3547E-A99E-7F3F-BB5D-35F3E1B9F8D7}"/>
                </a:ext>
              </a:extLst>
            </p:cNvPr>
            <p:cNvSpPr/>
            <p:nvPr/>
          </p:nvSpPr>
          <p:spPr>
            <a:xfrm>
              <a:off x="7833837" y="1627236"/>
              <a:ext cx="1001268" cy="364639"/>
            </a:xfrm>
            <a:prstGeom prst="wedgeEllipseCallou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/>
                  <a:ea typeface="Calibri"/>
                  <a:cs typeface="Calibri"/>
                </a:rPr>
                <a:t>Sai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/>
                  <a:ea typeface="Calibri"/>
                  <a:cs typeface="Calibri"/>
                </a:rPr>
                <a:t>rồi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/>
                  <a:ea typeface="Calibri"/>
                  <a:cs typeface="Calibri"/>
                </a:rPr>
                <a:t>!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pic>
        <p:nvPicPr>
          <p:cNvPr id="32" name="Picture 11" descr="C:\Users\ADMIN\Desktop\Tai nguyen thiet ke tro choi\Bảng gỗ\Picture1 (2).png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552C056-0BCB-AD28-B806-F6645E87A5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7889" y="6135232"/>
            <a:ext cx="1143639" cy="486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11" descr="C:\Users\ADMIN\Desktop\Tai nguyen thiet ke tro choi\Bảng gỗ\Picture1 (2).png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FF5618AE-8AF7-2A61-6EFC-7BB783EDDF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5261" y="982044"/>
            <a:ext cx="1164597" cy="486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5A4242CA-1F37-B931-8A17-ACF48F15C6F9}"/>
              </a:ext>
            </a:extLst>
          </p:cNvPr>
          <p:cNvGrpSpPr/>
          <p:nvPr/>
        </p:nvGrpSpPr>
        <p:grpSpPr>
          <a:xfrm>
            <a:off x="10303074" y="4191000"/>
            <a:ext cx="1857312" cy="1747942"/>
            <a:chOff x="6428148" y="4060900"/>
            <a:chExt cx="1857312" cy="1747942"/>
          </a:xfrm>
        </p:grpSpPr>
        <p:pic>
          <p:nvPicPr>
            <p:cNvPr id="17" name="Picture 2" descr="C:\Users\ADMIN\Desktop\Bach tuyet\43ebd44d263606f876d42fd2f199ea61 (2).jpg">
              <a:extLst>
                <a:ext uri="{FF2B5EF4-FFF2-40B4-BE49-F238E27FC236}">
                  <a16:creationId xmlns:a16="http://schemas.microsoft.com/office/drawing/2014/main" id="{747ABD4F-466E-810B-3DE1-2756A59515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100000" l="0" r="100000">
                          <a14:foregroundMark x1="22133" y1="31361" x2="44000" y2="50296"/>
                          <a14:foregroundMark x1="64267" y1="40039" x2="40800" y2="47535"/>
                          <a14:foregroundMark x1="44533" y1="14398" x2="40800" y2="25444"/>
                          <a14:foregroundMark x1="26400" y1="22288" x2="16800" y2="3372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411047">
              <a:off x="6428148" y="4209181"/>
              <a:ext cx="1271316" cy="15996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Speech Bubble: Oval 18">
              <a:extLst>
                <a:ext uri="{FF2B5EF4-FFF2-40B4-BE49-F238E27FC236}">
                  <a16:creationId xmlns:a16="http://schemas.microsoft.com/office/drawing/2014/main" id="{07B946DA-E17D-8609-CB88-BA04AE88A67C}"/>
                </a:ext>
              </a:extLst>
            </p:cNvPr>
            <p:cNvSpPr/>
            <p:nvPr/>
          </p:nvSpPr>
          <p:spPr>
            <a:xfrm>
              <a:off x="6716874" y="4060900"/>
              <a:ext cx="1568586" cy="486185"/>
            </a:xfrm>
            <a:prstGeom prst="wedgeEllipseCallout">
              <a:avLst>
                <a:gd name="adj1" fmla="val -32013"/>
                <a:gd name="adj2" fmla="val 68567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UTM Avo"/>
                  <a:ea typeface="+mn-ea"/>
                  <a:cs typeface="Calibri"/>
                </a:rPr>
                <a:t>Đúng rồi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738D38D5-91CE-B259-9B77-7267314012E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04105" cy="785131"/>
          </a:xfrm>
          <a:prstGeom prst="rect">
            <a:avLst/>
          </a:prstGeom>
          <a:solidFill>
            <a:sysClr val="window" lastClr="FFFFFF"/>
          </a:solidFill>
        </p:spPr>
      </p:pic>
    </p:spTree>
    <p:extLst>
      <p:ext uri="{BB962C8B-B14F-4D97-AF65-F5344CB8AC3E}">
        <p14:creationId xmlns:p14="http://schemas.microsoft.com/office/powerpoint/2010/main" val="1772370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 -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 -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BBB59"/>
                                      </p:to>
                                    </p:animClr>
                                    <p:set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 Answer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 -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0" animBg="1"/>
      <p:bldP spid="12" grpId="0" animBg="1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 t="-6000" b="-6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09A7FB7-3143-6191-F976-2C1047A92A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ADMIN\Desktop\Bach tuyet\43ebd44d263606f876d42fd2f199ea61 (6).jpg">
            <a:extLst>
              <a:ext uri="{FF2B5EF4-FFF2-40B4-BE49-F238E27FC236}">
                <a16:creationId xmlns:a16="http://schemas.microsoft.com/office/drawing/2014/main" id="{C000E739-D5BD-4FE4-9A3F-DAD323F4E4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730" l="0" r="96894">
                        <a14:foregroundMark x1="46584" y1="15676" x2="56646" y2="19730"/>
                        <a14:foregroundMark x1="66708" y1="13784" x2="66335" y2="24054"/>
                        <a14:foregroundMark x1="68944" y1="14595" x2="68199" y2="23784"/>
                        <a14:foregroundMark x1="19006" y1="52973" x2="19379" y2="70811"/>
                        <a14:foregroundMark x1="7453" y1="65135" x2="38758" y2="64865"/>
                        <a14:foregroundMark x1="17516" y1="51622" x2="29814" y2="58378"/>
                        <a14:foregroundMark x1="7826" y1="63514" x2="19752" y2="62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529056" y="3426720"/>
            <a:ext cx="2627080" cy="3731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DDE817B-032A-4C8F-7988-CEEE7C516796}"/>
              </a:ext>
            </a:extLst>
          </p:cNvPr>
          <p:cNvSpPr/>
          <p:nvPr/>
        </p:nvSpPr>
        <p:spPr>
          <a:xfrm>
            <a:off x="1475301" y="230502"/>
            <a:ext cx="9242323" cy="198926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lnSpc>
                <a:spcPct val="150000"/>
              </a:lnSpc>
              <a:buClrTx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Câu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3: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Sản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phẩm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chính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mà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con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heo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cung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cấp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cho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đời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sống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con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người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?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ounded Rectangle 43">
            <a:extLst>
              <a:ext uri="{FF2B5EF4-FFF2-40B4-BE49-F238E27FC236}">
                <a16:creationId xmlns:a16="http://schemas.microsoft.com/office/drawing/2014/main" id="{A1D4EEEC-BCB9-1250-1502-6BAC332F5059}"/>
              </a:ext>
            </a:extLst>
          </p:cNvPr>
          <p:cNvSpPr/>
          <p:nvPr/>
        </p:nvSpPr>
        <p:spPr>
          <a:xfrm>
            <a:off x="1474914" y="2399201"/>
            <a:ext cx="3948021" cy="1705535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A.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Trứng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0" name="Rounded Rectangle 44">
            <a:extLst>
              <a:ext uri="{FF2B5EF4-FFF2-40B4-BE49-F238E27FC236}">
                <a16:creationId xmlns:a16="http://schemas.microsoft.com/office/drawing/2014/main" id="{8DDCF3AF-98CC-5E9D-55D5-4473B4AADB09}"/>
              </a:ext>
            </a:extLst>
          </p:cNvPr>
          <p:cNvSpPr/>
          <p:nvPr/>
        </p:nvSpPr>
        <p:spPr>
          <a:xfrm>
            <a:off x="6765780" y="2404176"/>
            <a:ext cx="3948021" cy="169115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Sữa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2" name="Rounded Rectangle 45">
            <a:extLst>
              <a:ext uri="{FF2B5EF4-FFF2-40B4-BE49-F238E27FC236}">
                <a16:creationId xmlns:a16="http://schemas.microsoft.com/office/drawing/2014/main" id="{AB1856B7-FA1C-094F-1BF1-CAC2650B9B2C}"/>
              </a:ext>
            </a:extLst>
          </p:cNvPr>
          <p:cNvSpPr/>
          <p:nvPr/>
        </p:nvSpPr>
        <p:spPr>
          <a:xfrm>
            <a:off x="1478004" y="4244478"/>
            <a:ext cx="3948021" cy="169115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Thịt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4" name="Rounded Rectangle 46">
            <a:extLst>
              <a:ext uri="{FF2B5EF4-FFF2-40B4-BE49-F238E27FC236}">
                <a16:creationId xmlns:a16="http://schemas.microsoft.com/office/drawing/2014/main" id="{0D96FE0C-6D8E-5573-22B7-E2C3CE50F52B}"/>
              </a:ext>
            </a:extLst>
          </p:cNvPr>
          <p:cNvSpPr/>
          <p:nvPr/>
        </p:nvSpPr>
        <p:spPr>
          <a:xfrm>
            <a:off x="6763865" y="4239503"/>
            <a:ext cx="3933644" cy="1705535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D. Da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24333A4-F247-E55F-9863-55926B3F31E4}"/>
              </a:ext>
            </a:extLst>
          </p:cNvPr>
          <p:cNvGrpSpPr/>
          <p:nvPr/>
        </p:nvGrpSpPr>
        <p:grpSpPr>
          <a:xfrm>
            <a:off x="4647249" y="2323132"/>
            <a:ext cx="1780058" cy="1894580"/>
            <a:chOff x="7500061" y="1627236"/>
            <a:chExt cx="1335044" cy="1420935"/>
          </a:xfrm>
        </p:grpSpPr>
        <p:pic>
          <p:nvPicPr>
            <p:cNvPr id="15" name="Picture 14" descr="A cartoon of a person holding apples&#10;&#10;Description automatically generated">
              <a:extLst>
                <a:ext uri="{FF2B5EF4-FFF2-40B4-BE49-F238E27FC236}">
                  <a16:creationId xmlns:a16="http://schemas.microsoft.com/office/drawing/2014/main" id="{C6118F6F-A785-23B2-8F6C-8E3DBB6C695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500061" y="1805966"/>
              <a:ext cx="826770" cy="1242205"/>
            </a:xfrm>
            <a:prstGeom prst="rect">
              <a:avLst/>
            </a:prstGeom>
          </p:spPr>
        </p:pic>
        <p:sp>
          <p:nvSpPr>
            <p:cNvPr id="7" name="Speech Bubble: Oval 6">
              <a:extLst>
                <a:ext uri="{FF2B5EF4-FFF2-40B4-BE49-F238E27FC236}">
                  <a16:creationId xmlns:a16="http://schemas.microsoft.com/office/drawing/2014/main" id="{38E16F50-5C12-062F-E388-9EB9ED77A47E}"/>
                </a:ext>
              </a:extLst>
            </p:cNvPr>
            <p:cNvSpPr/>
            <p:nvPr/>
          </p:nvSpPr>
          <p:spPr>
            <a:xfrm>
              <a:off x="7833837" y="1627236"/>
              <a:ext cx="1001268" cy="364639"/>
            </a:xfrm>
            <a:prstGeom prst="wedgeEllipseCallou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/>
                  <a:ea typeface="Calibri"/>
                  <a:cs typeface="Calibri"/>
                </a:rPr>
                <a:t>Sai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/>
                  <a:ea typeface="Calibri"/>
                  <a:cs typeface="Calibri"/>
                </a:rPr>
                <a:t>rồi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/>
                  <a:ea typeface="Calibri"/>
                  <a:cs typeface="Calibri"/>
                </a:rPr>
                <a:t>!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1967D631-B53B-B5AF-9B43-78C3693DB5FE}"/>
              </a:ext>
            </a:extLst>
          </p:cNvPr>
          <p:cNvGrpSpPr/>
          <p:nvPr/>
        </p:nvGrpSpPr>
        <p:grpSpPr>
          <a:xfrm>
            <a:off x="9928004" y="2200753"/>
            <a:ext cx="1775092" cy="1894580"/>
            <a:chOff x="7500061" y="1627236"/>
            <a:chExt cx="1331319" cy="1420935"/>
          </a:xfrm>
        </p:grpSpPr>
        <p:pic>
          <p:nvPicPr>
            <p:cNvPr id="4" name="Picture 3" descr="A cartoon of a person holding apples&#10;&#10;Description automatically generated">
              <a:extLst>
                <a:ext uri="{FF2B5EF4-FFF2-40B4-BE49-F238E27FC236}">
                  <a16:creationId xmlns:a16="http://schemas.microsoft.com/office/drawing/2014/main" id="{116725B5-B53D-10B2-CBD4-F97BB760C1B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500061" y="1805966"/>
              <a:ext cx="826770" cy="1242205"/>
            </a:xfrm>
            <a:prstGeom prst="rect">
              <a:avLst/>
            </a:prstGeom>
          </p:spPr>
        </p:pic>
        <p:sp>
          <p:nvSpPr>
            <p:cNvPr id="11" name="Speech Bubble: Oval 10">
              <a:extLst>
                <a:ext uri="{FF2B5EF4-FFF2-40B4-BE49-F238E27FC236}">
                  <a16:creationId xmlns:a16="http://schemas.microsoft.com/office/drawing/2014/main" id="{3D3F515D-4B20-63E6-DA75-14794087CAA1}"/>
                </a:ext>
              </a:extLst>
            </p:cNvPr>
            <p:cNvSpPr/>
            <p:nvPr/>
          </p:nvSpPr>
          <p:spPr>
            <a:xfrm>
              <a:off x="7833837" y="1627236"/>
              <a:ext cx="997543" cy="364639"/>
            </a:xfrm>
            <a:prstGeom prst="wedgeEllipseCallou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/>
                  <a:ea typeface="Calibri"/>
                  <a:cs typeface="Calibri"/>
                </a:rPr>
                <a:t>Sai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/>
                  <a:ea typeface="Calibri"/>
                  <a:cs typeface="Calibri"/>
                </a:rPr>
                <a:t>rồi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/>
                  <a:ea typeface="Calibri"/>
                  <a:cs typeface="Calibri"/>
                </a:rPr>
                <a:t>!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8B7B1EA-BAC7-D6DE-679B-DE86FC530984}"/>
              </a:ext>
            </a:extLst>
          </p:cNvPr>
          <p:cNvGrpSpPr/>
          <p:nvPr/>
        </p:nvGrpSpPr>
        <p:grpSpPr>
          <a:xfrm>
            <a:off x="9923038" y="4041055"/>
            <a:ext cx="1780058" cy="1894580"/>
            <a:chOff x="7500061" y="1627236"/>
            <a:chExt cx="1335044" cy="1420935"/>
          </a:xfrm>
        </p:grpSpPr>
        <p:pic>
          <p:nvPicPr>
            <p:cNvPr id="16" name="Picture 15" descr="A cartoon of a person holding apples&#10;&#10;Description automatically generated">
              <a:extLst>
                <a:ext uri="{FF2B5EF4-FFF2-40B4-BE49-F238E27FC236}">
                  <a16:creationId xmlns:a16="http://schemas.microsoft.com/office/drawing/2014/main" id="{10BD7EBD-B902-331A-0E80-53690068C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500061" y="1805966"/>
              <a:ext cx="826770" cy="1242205"/>
            </a:xfrm>
            <a:prstGeom prst="rect">
              <a:avLst/>
            </a:prstGeom>
          </p:spPr>
        </p:pic>
        <p:sp>
          <p:nvSpPr>
            <p:cNvPr id="18" name="Speech Bubble: Oval 17">
              <a:extLst>
                <a:ext uri="{FF2B5EF4-FFF2-40B4-BE49-F238E27FC236}">
                  <a16:creationId xmlns:a16="http://schemas.microsoft.com/office/drawing/2014/main" id="{C8CFB28C-66C0-2ADD-9DD1-9E21B239B9FE}"/>
                </a:ext>
              </a:extLst>
            </p:cNvPr>
            <p:cNvSpPr/>
            <p:nvPr/>
          </p:nvSpPr>
          <p:spPr>
            <a:xfrm>
              <a:off x="7833837" y="1627236"/>
              <a:ext cx="1001268" cy="364639"/>
            </a:xfrm>
            <a:prstGeom prst="wedgeEllipseCallou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/>
                  <a:ea typeface="Calibri"/>
                  <a:cs typeface="Calibri"/>
                </a:rPr>
                <a:t>Sai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/>
                  <a:ea typeface="Calibri"/>
                  <a:cs typeface="Calibri"/>
                </a:rPr>
                <a:t>rồi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/>
                  <a:ea typeface="Calibri"/>
                  <a:cs typeface="Calibri"/>
                </a:rPr>
                <a:t>!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pic>
        <p:nvPicPr>
          <p:cNvPr id="32" name="Picture 11" descr="C:\Users\ADMIN\Desktop\Tai nguyen thiet ke tro choi\Bảng gỗ\Picture1 (2).png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575770A-C572-4045-10E6-7DFE8011FD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3067" y="6051725"/>
            <a:ext cx="1143639" cy="486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11" descr="C:\Users\ADMIN\Desktop\Tai nguyen thiet ke tro choi\Bảng gỗ\Picture1 (2).png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5E0E6270-F7A9-11DC-6293-0B4F5ABFE0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5261" y="982044"/>
            <a:ext cx="1164597" cy="486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783C6C03-0A1C-C147-D0BF-79AF902CF3E3}"/>
              </a:ext>
            </a:extLst>
          </p:cNvPr>
          <p:cNvGrpSpPr/>
          <p:nvPr/>
        </p:nvGrpSpPr>
        <p:grpSpPr>
          <a:xfrm>
            <a:off x="1137655" y="4131502"/>
            <a:ext cx="1870690" cy="1772573"/>
            <a:chOff x="6428148" y="4036269"/>
            <a:chExt cx="1870690" cy="1772573"/>
          </a:xfrm>
        </p:grpSpPr>
        <p:pic>
          <p:nvPicPr>
            <p:cNvPr id="17" name="Picture 2" descr="C:\Users\ADMIN\Desktop\Bach tuyet\43ebd44d263606f876d42fd2f199ea61 (2).jpg">
              <a:extLst>
                <a:ext uri="{FF2B5EF4-FFF2-40B4-BE49-F238E27FC236}">
                  <a16:creationId xmlns:a16="http://schemas.microsoft.com/office/drawing/2014/main" id="{9D9E8B88-EBE1-4265-6374-BDF6A39099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100000" l="0" r="100000">
                          <a14:foregroundMark x1="22133" y1="31361" x2="44000" y2="50296"/>
                          <a14:foregroundMark x1="64267" y1="40039" x2="40800" y2="47535"/>
                          <a14:foregroundMark x1="44533" y1="14398" x2="40800" y2="25444"/>
                          <a14:foregroundMark x1="26400" y1="22288" x2="16800" y2="3372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411047">
              <a:off x="6428148" y="4209181"/>
              <a:ext cx="1271316" cy="15996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Speech Bubble: Oval 18">
              <a:extLst>
                <a:ext uri="{FF2B5EF4-FFF2-40B4-BE49-F238E27FC236}">
                  <a16:creationId xmlns:a16="http://schemas.microsoft.com/office/drawing/2014/main" id="{9BACE4EE-E964-E744-10E1-9AC884E80046}"/>
                </a:ext>
              </a:extLst>
            </p:cNvPr>
            <p:cNvSpPr/>
            <p:nvPr/>
          </p:nvSpPr>
          <p:spPr>
            <a:xfrm>
              <a:off x="6748488" y="4036269"/>
              <a:ext cx="1550350" cy="486185"/>
            </a:xfrm>
            <a:prstGeom prst="wedgeEllipseCallout">
              <a:avLst>
                <a:gd name="adj1" fmla="val -32013"/>
                <a:gd name="adj2" fmla="val 68567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UTM Avo"/>
                  <a:ea typeface="+mn-ea"/>
                  <a:cs typeface="Calibri"/>
                </a:rPr>
                <a:t>Đúng rồi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F3F156F2-E541-187E-FAD6-226770981DA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04105" cy="785131"/>
          </a:xfrm>
          <a:prstGeom prst="rect">
            <a:avLst/>
          </a:prstGeom>
          <a:solidFill>
            <a:sysClr val="window" lastClr="FFFFFF"/>
          </a:solidFill>
        </p:spPr>
      </p:pic>
    </p:spTree>
    <p:extLst>
      <p:ext uri="{BB962C8B-B14F-4D97-AF65-F5344CB8AC3E}">
        <p14:creationId xmlns:p14="http://schemas.microsoft.com/office/powerpoint/2010/main" val="1143270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 -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 -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BBB59"/>
                                      </p:to>
                                    </p:animClr>
                                    <p:set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 Answer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 -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0" animBg="1"/>
      <p:bldP spid="12" grpId="0" animBg="1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 t="-6000" b="-6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09B0427-213E-0FE3-B5D3-1D0376105D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ADMIN\Desktop\Bach tuyet\43ebd44d263606f876d42fd2f199ea61 (6).jpg">
            <a:extLst>
              <a:ext uri="{FF2B5EF4-FFF2-40B4-BE49-F238E27FC236}">
                <a16:creationId xmlns:a16="http://schemas.microsoft.com/office/drawing/2014/main" id="{535E8A1F-5747-36E3-7BDC-EA94684117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730" l="0" r="96894">
                        <a14:foregroundMark x1="46584" y1="15676" x2="56646" y2="19730"/>
                        <a14:foregroundMark x1="66708" y1="13784" x2="66335" y2="24054"/>
                        <a14:foregroundMark x1="68944" y1="14595" x2="68199" y2="23784"/>
                        <a14:foregroundMark x1="19006" y1="52973" x2="19379" y2="70811"/>
                        <a14:foregroundMark x1="7453" y1="65135" x2="38758" y2="64865"/>
                        <a14:foregroundMark x1="17516" y1="51622" x2="29814" y2="58378"/>
                        <a14:foregroundMark x1="7826" y1="63514" x2="19752" y2="62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529056" y="3426720"/>
            <a:ext cx="2627080" cy="3731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1820229-EF37-4B63-47B9-6B1193C523D2}"/>
              </a:ext>
            </a:extLst>
          </p:cNvPr>
          <p:cNvSpPr/>
          <p:nvPr/>
        </p:nvSpPr>
        <p:spPr>
          <a:xfrm>
            <a:off x="1475301" y="230502"/>
            <a:ext cx="9242323" cy="198926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lnSpc>
                <a:spcPct val="150000"/>
              </a:lnSpc>
              <a:buClrTx/>
              <a:defRPr/>
            </a:pPr>
            <a:r>
              <a:rPr lang="en-US" sz="2800" b="1" kern="1200" dirty="0" err="1">
                <a:solidFill>
                  <a:srgbClr val="000000"/>
                </a:solidFill>
                <a:latin typeface="UTM Avo"/>
              </a:rPr>
              <a:t>Câu</a:t>
            </a:r>
            <a:r>
              <a:rPr lang="en-US" sz="2800" b="1" kern="1200" dirty="0">
                <a:solidFill>
                  <a:srgbClr val="000000"/>
                </a:solidFill>
                <a:latin typeface="UTM Avo"/>
              </a:rPr>
              <a:t> 4: 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Trong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con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vật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dưới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đây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, con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nào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di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chuyển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bằng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cách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trườn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8" name="Rounded Rectangle 43">
            <a:extLst>
              <a:ext uri="{FF2B5EF4-FFF2-40B4-BE49-F238E27FC236}">
                <a16:creationId xmlns:a16="http://schemas.microsoft.com/office/drawing/2014/main" id="{88452EEE-C4AE-D3EE-263C-2D6A48BA0BE5}"/>
              </a:ext>
            </a:extLst>
          </p:cNvPr>
          <p:cNvSpPr/>
          <p:nvPr/>
        </p:nvSpPr>
        <p:spPr>
          <a:xfrm>
            <a:off x="1474914" y="2399201"/>
            <a:ext cx="3948021" cy="1705535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70">
              <a:buClrTx/>
              <a:defRPr/>
            </a:pPr>
            <a:r>
              <a:rPr lang="en-US" sz="2400" kern="1200" dirty="0">
                <a:solidFill>
                  <a:srgbClr val="000000"/>
                </a:solidFill>
                <a:latin typeface="UTM Avo" panose="02040603050506020204" pitchFamily="18" charset="0"/>
              </a:rPr>
              <a:t>A. </a:t>
            </a:r>
            <a:r>
              <a:rPr lang="en-US" sz="2400" kern="1200" dirty="0" err="1">
                <a:solidFill>
                  <a:srgbClr val="000000"/>
                </a:solidFill>
                <a:latin typeface="UTM Avo" panose="02040603050506020204" pitchFamily="18" charset="0"/>
              </a:rPr>
              <a:t>Hổ</a:t>
            </a:r>
            <a:endParaRPr lang="en-US" sz="2400" kern="120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10" name="Rounded Rectangle 44">
            <a:extLst>
              <a:ext uri="{FF2B5EF4-FFF2-40B4-BE49-F238E27FC236}">
                <a16:creationId xmlns:a16="http://schemas.microsoft.com/office/drawing/2014/main" id="{BA465787-C4B5-884B-208A-6F6B43C095FB}"/>
              </a:ext>
            </a:extLst>
          </p:cNvPr>
          <p:cNvSpPr/>
          <p:nvPr/>
        </p:nvSpPr>
        <p:spPr>
          <a:xfrm>
            <a:off x="6765780" y="2404176"/>
            <a:ext cx="3948021" cy="169115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70">
              <a:lnSpc>
                <a:spcPct val="150000"/>
              </a:lnSpc>
              <a:buClrTx/>
              <a:defRPr/>
            </a:pPr>
            <a:r>
              <a:rPr lang="en-US" sz="2400" kern="1200" dirty="0">
                <a:solidFill>
                  <a:srgbClr val="000000"/>
                </a:solidFill>
                <a:latin typeface="UTM Avo" panose="02040603050506020204" pitchFamily="18" charset="0"/>
              </a:rPr>
              <a:t>B. Chim </a:t>
            </a:r>
            <a:r>
              <a:rPr lang="en-US" sz="2400" kern="1200" dirty="0" err="1">
                <a:solidFill>
                  <a:srgbClr val="000000"/>
                </a:solidFill>
                <a:latin typeface="UTM Avo" panose="02040603050506020204" pitchFamily="18" charset="0"/>
              </a:rPr>
              <a:t>sẻ</a:t>
            </a:r>
            <a:endParaRPr lang="en-US" sz="2400" kern="120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12" name="Rounded Rectangle 45">
            <a:extLst>
              <a:ext uri="{FF2B5EF4-FFF2-40B4-BE49-F238E27FC236}">
                <a16:creationId xmlns:a16="http://schemas.microsoft.com/office/drawing/2014/main" id="{FE37FD65-18FC-CDD3-5A36-E49CE95DF9FD}"/>
              </a:ext>
            </a:extLst>
          </p:cNvPr>
          <p:cNvSpPr/>
          <p:nvPr/>
        </p:nvSpPr>
        <p:spPr>
          <a:xfrm>
            <a:off x="1478004" y="4244478"/>
            <a:ext cx="3948021" cy="169115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70">
              <a:lnSpc>
                <a:spcPct val="150000"/>
              </a:lnSpc>
              <a:buClrTx/>
              <a:defRPr/>
            </a:pPr>
            <a:r>
              <a:rPr lang="en-US" sz="2400" kern="1200" dirty="0">
                <a:solidFill>
                  <a:srgbClr val="000000"/>
                </a:solidFill>
                <a:latin typeface="UTM Avo" panose="02040603050506020204" pitchFamily="18" charset="0"/>
              </a:rPr>
              <a:t>C. </a:t>
            </a:r>
            <a:r>
              <a:rPr lang="en-US" sz="2400" kern="1200" dirty="0" err="1">
                <a:solidFill>
                  <a:srgbClr val="000000"/>
                </a:solidFill>
                <a:latin typeface="UTM Avo" panose="02040603050506020204" pitchFamily="18" charset="0"/>
              </a:rPr>
              <a:t>Cá</a:t>
            </a:r>
            <a:r>
              <a:rPr lang="en-US" sz="2400" kern="1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kern="1200" dirty="0" err="1">
                <a:solidFill>
                  <a:srgbClr val="000000"/>
                </a:solidFill>
                <a:latin typeface="UTM Avo" panose="02040603050506020204" pitchFamily="18" charset="0"/>
              </a:rPr>
              <a:t>thu</a:t>
            </a:r>
            <a:endParaRPr lang="en-US" sz="2400" kern="120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14" name="Rounded Rectangle 46">
            <a:extLst>
              <a:ext uri="{FF2B5EF4-FFF2-40B4-BE49-F238E27FC236}">
                <a16:creationId xmlns:a16="http://schemas.microsoft.com/office/drawing/2014/main" id="{2348E2CA-48AA-E969-05AF-9FF0FFF6B9B9}"/>
              </a:ext>
            </a:extLst>
          </p:cNvPr>
          <p:cNvSpPr/>
          <p:nvPr/>
        </p:nvSpPr>
        <p:spPr>
          <a:xfrm>
            <a:off x="6763865" y="4239503"/>
            <a:ext cx="3933644" cy="1705535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70">
              <a:lnSpc>
                <a:spcPct val="150000"/>
              </a:lnSpc>
              <a:buClrTx/>
              <a:defRPr/>
            </a:pPr>
            <a:r>
              <a:rPr lang="en-US" sz="2400" kern="1200" dirty="0">
                <a:solidFill>
                  <a:srgbClr val="000000"/>
                </a:solidFill>
                <a:latin typeface="UTM Avo" panose="02040603050506020204" pitchFamily="18" charset="0"/>
              </a:rPr>
              <a:t>D. </a:t>
            </a:r>
            <a:r>
              <a:rPr lang="en-US" sz="2400" kern="1200" dirty="0" err="1">
                <a:solidFill>
                  <a:srgbClr val="000000"/>
                </a:solidFill>
                <a:latin typeface="UTM Avo" panose="02040603050506020204" pitchFamily="18" charset="0"/>
              </a:rPr>
              <a:t>Rắn</a:t>
            </a:r>
            <a:endParaRPr lang="en-US" sz="2400" kern="120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C50346D-7CC8-0C13-6411-073F4CCDC3FF}"/>
              </a:ext>
            </a:extLst>
          </p:cNvPr>
          <p:cNvGrpSpPr/>
          <p:nvPr/>
        </p:nvGrpSpPr>
        <p:grpSpPr>
          <a:xfrm>
            <a:off x="5008385" y="2285189"/>
            <a:ext cx="1780058" cy="1894580"/>
            <a:chOff x="7500061" y="1627236"/>
            <a:chExt cx="1335044" cy="1420935"/>
          </a:xfrm>
        </p:grpSpPr>
        <p:pic>
          <p:nvPicPr>
            <p:cNvPr id="15" name="Picture 14" descr="A cartoon of a person holding apples&#10;&#10;Description automatically generated">
              <a:extLst>
                <a:ext uri="{FF2B5EF4-FFF2-40B4-BE49-F238E27FC236}">
                  <a16:creationId xmlns:a16="http://schemas.microsoft.com/office/drawing/2014/main" id="{A5D39BE2-B89E-B94A-4E2E-AE2BD747768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500061" y="1805966"/>
              <a:ext cx="826770" cy="1242205"/>
            </a:xfrm>
            <a:prstGeom prst="rect">
              <a:avLst/>
            </a:prstGeom>
          </p:spPr>
        </p:pic>
        <p:sp>
          <p:nvSpPr>
            <p:cNvPr id="7" name="Speech Bubble: Oval 6">
              <a:extLst>
                <a:ext uri="{FF2B5EF4-FFF2-40B4-BE49-F238E27FC236}">
                  <a16:creationId xmlns:a16="http://schemas.microsoft.com/office/drawing/2014/main" id="{F065B232-AE9D-F273-92B3-D1747C76D722}"/>
                </a:ext>
              </a:extLst>
            </p:cNvPr>
            <p:cNvSpPr/>
            <p:nvPr/>
          </p:nvSpPr>
          <p:spPr>
            <a:xfrm>
              <a:off x="7833837" y="1627236"/>
              <a:ext cx="1001268" cy="364639"/>
            </a:xfrm>
            <a:prstGeom prst="wedgeEllipseCallou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/>
                  <a:ea typeface="Calibri"/>
                  <a:cs typeface="Calibri"/>
                </a:rPr>
                <a:t>Sai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/>
                  <a:ea typeface="Calibri"/>
                  <a:cs typeface="Calibri"/>
                </a:rPr>
                <a:t>rồi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/>
                  <a:ea typeface="Calibri"/>
                  <a:cs typeface="Calibri"/>
                </a:rPr>
                <a:t>!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562A70E9-1E9C-444C-0B21-78827680664D}"/>
              </a:ext>
            </a:extLst>
          </p:cNvPr>
          <p:cNvGrpSpPr/>
          <p:nvPr/>
        </p:nvGrpSpPr>
        <p:grpSpPr>
          <a:xfrm>
            <a:off x="4930060" y="4092723"/>
            <a:ext cx="1775092" cy="1894580"/>
            <a:chOff x="7500061" y="1627236"/>
            <a:chExt cx="1331319" cy="1420935"/>
          </a:xfrm>
        </p:grpSpPr>
        <p:pic>
          <p:nvPicPr>
            <p:cNvPr id="4" name="Picture 3" descr="A cartoon of a person holding apples&#10;&#10;Description automatically generated">
              <a:extLst>
                <a:ext uri="{FF2B5EF4-FFF2-40B4-BE49-F238E27FC236}">
                  <a16:creationId xmlns:a16="http://schemas.microsoft.com/office/drawing/2014/main" id="{A85E32B9-5AE7-C908-1614-D45C7D584B7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500061" y="1805966"/>
              <a:ext cx="826770" cy="1242205"/>
            </a:xfrm>
            <a:prstGeom prst="rect">
              <a:avLst/>
            </a:prstGeom>
          </p:spPr>
        </p:pic>
        <p:sp>
          <p:nvSpPr>
            <p:cNvPr id="11" name="Speech Bubble: Oval 10">
              <a:extLst>
                <a:ext uri="{FF2B5EF4-FFF2-40B4-BE49-F238E27FC236}">
                  <a16:creationId xmlns:a16="http://schemas.microsoft.com/office/drawing/2014/main" id="{2CF6DEDA-884C-BE22-63D8-F8FBF6592B95}"/>
                </a:ext>
              </a:extLst>
            </p:cNvPr>
            <p:cNvSpPr/>
            <p:nvPr/>
          </p:nvSpPr>
          <p:spPr>
            <a:xfrm>
              <a:off x="7833837" y="1627236"/>
              <a:ext cx="997543" cy="364639"/>
            </a:xfrm>
            <a:prstGeom prst="wedgeEllipseCallou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/>
                  <a:ea typeface="Calibri"/>
                  <a:cs typeface="Calibri"/>
                </a:rPr>
                <a:t>Sai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/>
                  <a:ea typeface="Calibri"/>
                  <a:cs typeface="Calibri"/>
                </a:rPr>
                <a:t>rồi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/>
                  <a:ea typeface="Calibri"/>
                  <a:cs typeface="Calibri"/>
                </a:rPr>
                <a:t>!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7667E4D-FBE4-8CAE-2E6A-EDE93AACC1FB}"/>
              </a:ext>
            </a:extLst>
          </p:cNvPr>
          <p:cNvGrpSpPr/>
          <p:nvPr/>
        </p:nvGrpSpPr>
        <p:grpSpPr>
          <a:xfrm>
            <a:off x="10303074" y="2220141"/>
            <a:ext cx="1780058" cy="1894580"/>
            <a:chOff x="7500061" y="1627236"/>
            <a:chExt cx="1335044" cy="1420935"/>
          </a:xfrm>
        </p:grpSpPr>
        <p:pic>
          <p:nvPicPr>
            <p:cNvPr id="16" name="Picture 15" descr="A cartoon of a person holding apples&#10;&#10;Description automatically generated">
              <a:extLst>
                <a:ext uri="{FF2B5EF4-FFF2-40B4-BE49-F238E27FC236}">
                  <a16:creationId xmlns:a16="http://schemas.microsoft.com/office/drawing/2014/main" id="{A59C4221-E81D-78A3-7C99-932F0E72544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500061" y="1805966"/>
              <a:ext cx="826770" cy="1242205"/>
            </a:xfrm>
            <a:prstGeom prst="rect">
              <a:avLst/>
            </a:prstGeom>
          </p:spPr>
        </p:pic>
        <p:sp>
          <p:nvSpPr>
            <p:cNvPr id="18" name="Speech Bubble: Oval 17">
              <a:extLst>
                <a:ext uri="{FF2B5EF4-FFF2-40B4-BE49-F238E27FC236}">
                  <a16:creationId xmlns:a16="http://schemas.microsoft.com/office/drawing/2014/main" id="{35F000CD-C3B4-7F08-3B90-0875406B9321}"/>
                </a:ext>
              </a:extLst>
            </p:cNvPr>
            <p:cNvSpPr/>
            <p:nvPr/>
          </p:nvSpPr>
          <p:spPr>
            <a:xfrm>
              <a:off x="7833837" y="1627236"/>
              <a:ext cx="1001268" cy="364639"/>
            </a:xfrm>
            <a:prstGeom prst="wedgeEllipseCallou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/>
                  <a:ea typeface="Calibri"/>
                  <a:cs typeface="Calibri"/>
                </a:rPr>
                <a:t>Sai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/>
                  <a:ea typeface="Calibri"/>
                  <a:cs typeface="Calibri"/>
                </a:rPr>
                <a:t>rồi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/>
                  <a:ea typeface="Calibri"/>
                  <a:cs typeface="Calibri"/>
                </a:rPr>
                <a:t>!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pic>
        <p:nvPicPr>
          <p:cNvPr id="32" name="Picture 11" descr="C:\Users\ADMIN\Desktop\Tai nguyen thiet ke tro choi\Bảng gỗ\Picture1 (2).png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B81B62B-CB0F-8911-6A01-C1BDB9624C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7889" y="6135232"/>
            <a:ext cx="1143639" cy="486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11" descr="C:\Users\ADMIN\Desktop\Tai nguyen thiet ke tro choi\Bảng gỗ\Picture1 (2).png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F8B2542B-CA9F-A6F7-4F4E-09CB12655A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5261" y="982044"/>
            <a:ext cx="1164597" cy="486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6D8FD154-019B-F7C6-0DC2-ED3C818D2CF5}"/>
              </a:ext>
            </a:extLst>
          </p:cNvPr>
          <p:cNvGrpSpPr/>
          <p:nvPr/>
        </p:nvGrpSpPr>
        <p:grpSpPr>
          <a:xfrm>
            <a:off x="10303074" y="4191000"/>
            <a:ext cx="1857312" cy="1747942"/>
            <a:chOff x="6428148" y="4060900"/>
            <a:chExt cx="1857312" cy="1747942"/>
          </a:xfrm>
        </p:grpSpPr>
        <p:pic>
          <p:nvPicPr>
            <p:cNvPr id="17" name="Picture 2" descr="C:\Users\ADMIN\Desktop\Bach tuyet\43ebd44d263606f876d42fd2f199ea61 (2).jpg">
              <a:extLst>
                <a:ext uri="{FF2B5EF4-FFF2-40B4-BE49-F238E27FC236}">
                  <a16:creationId xmlns:a16="http://schemas.microsoft.com/office/drawing/2014/main" id="{A2ED3C4C-FA08-032D-0A46-EDC2E73028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100000" l="0" r="100000">
                          <a14:foregroundMark x1="22133" y1="31361" x2="44000" y2="50296"/>
                          <a14:foregroundMark x1="64267" y1="40039" x2="40800" y2="47535"/>
                          <a14:foregroundMark x1="44533" y1="14398" x2="40800" y2="25444"/>
                          <a14:foregroundMark x1="26400" y1="22288" x2="16800" y2="3372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411047">
              <a:off x="6428148" y="4209181"/>
              <a:ext cx="1271316" cy="15996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Speech Bubble: Oval 18">
              <a:extLst>
                <a:ext uri="{FF2B5EF4-FFF2-40B4-BE49-F238E27FC236}">
                  <a16:creationId xmlns:a16="http://schemas.microsoft.com/office/drawing/2014/main" id="{235BBF7C-D888-4898-5FFB-755EB0420895}"/>
                </a:ext>
              </a:extLst>
            </p:cNvPr>
            <p:cNvSpPr/>
            <p:nvPr/>
          </p:nvSpPr>
          <p:spPr>
            <a:xfrm>
              <a:off x="6716874" y="4060900"/>
              <a:ext cx="1568586" cy="486185"/>
            </a:xfrm>
            <a:prstGeom prst="wedgeEllipseCallout">
              <a:avLst>
                <a:gd name="adj1" fmla="val -32013"/>
                <a:gd name="adj2" fmla="val 68567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UTM Avo"/>
                  <a:ea typeface="+mn-ea"/>
                  <a:cs typeface="Calibri"/>
                </a:rPr>
                <a:t>Đúng rồi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43E5D6B4-6685-B2D3-846C-2A077AAC42C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04105" cy="785131"/>
          </a:xfrm>
          <a:prstGeom prst="rect">
            <a:avLst/>
          </a:prstGeom>
          <a:solidFill>
            <a:sysClr val="window" lastClr="FFFFFF"/>
          </a:solidFill>
        </p:spPr>
      </p:pic>
    </p:spTree>
    <p:extLst>
      <p:ext uri="{BB962C8B-B14F-4D97-AF65-F5344CB8AC3E}">
        <p14:creationId xmlns:p14="http://schemas.microsoft.com/office/powerpoint/2010/main" val="559267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 -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 -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BBB59"/>
                                      </p:to>
                                    </p:animClr>
                                    <p:set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 Answer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 -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0" animBg="1"/>
      <p:bldP spid="12" grpId="0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 t="-6000" b="-6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7B21651-E714-5B7F-9E6D-948F1743C8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ADMIN\Desktop\Bach tuyet\43ebd44d263606f876d42fd2f199ea61 (6).jpg">
            <a:extLst>
              <a:ext uri="{FF2B5EF4-FFF2-40B4-BE49-F238E27FC236}">
                <a16:creationId xmlns:a16="http://schemas.microsoft.com/office/drawing/2014/main" id="{9BAD3733-CECB-9DEF-D8C7-215AA2EB9A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730" l="0" r="96894">
                        <a14:foregroundMark x1="46584" y1="15676" x2="56646" y2="19730"/>
                        <a14:foregroundMark x1="66708" y1="13784" x2="66335" y2="24054"/>
                        <a14:foregroundMark x1="68944" y1="14595" x2="68199" y2="23784"/>
                        <a14:foregroundMark x1="19006" y1="52973" x2="19379" y2="70811"/>
                        <a14:foregroundMark x1="7453" y1="65135" x2="38758" y2="64865"/>
                        <a14:foregroundMark x1="17516" y1="51622" x2="29814" y2="58378"/>
                        <a14:foregroundMark x1="7826" y1="63514" x2="19752" y2="62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529056" y="3426720"/>
            <a:ext cx="2627080" cy="3731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937A4B5-DB3E-3593-F6C9-72727950A876}"/>
              </a:ext>
            </a:extLst>
          </p:cNvPr>
          <p:cNvSpPr/>
          <p:nvPr/>
        </p:nvSpPr>
        <p:spPr>
          <a:xfrm>
            <a:off x="1475301" y="230502"/>
            <a:ext cx="9242323" cy="198926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lnSpc>
                <a:spcPct val="150000"/>
              </a:lnSpc>
              <a:buClrTx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Câu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5: 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Trong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con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vật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dưới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đây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, con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nào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b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</a:b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di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chuyển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bằng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cách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bơi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?</a:t>
            </a:r>
          </a:p>
        </p:txBody>
      </p:sp>
      <p:sp>
        <p:nvSpPr>
          <p:cNvPr id="8" name="Rounded Rectangle 43">
            <a:extLst>
              <a:ext uri="{FF2B5EF4-FFF2-40B4-BE49-F238E27FC236}">
                <a16:creationId xmlns:a16="http://schemas.microsoft.com/office/drawing/2014/main" id="{0A4C7310-6AE6-783C-C9C6-17C84E600B42}"/>
              </a:ext>
            </a:extLst>
          </p:cNvPr>
          <p:cNvSpPr/>
          <p:nvPr/>
        </p:nvSpPr>
        <p:spPr>
          <a:xfrm>
            <a:off x="1474914" y="2399201"/>
            <a:ext cx="3948021" cy="1705535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A.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Ngựa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0" name="Rounded Rectangle 44">
            <a:extLst>
              <a:ext uri="{FF2B5EF4-FFF2-40B4-BE49-F238E27FC236}">
                <a16:creationId xmlns:a16="http://schemas.microsoft.com/office/drawing/2014/main" id="{F1C84496-DE47-CFA8-43CC-680D1168E300}"/>
              </a:ext>
            </a:extLst>
          </p:cNvPr>
          <p:cNvSpPr/>
          <p:nvPr/>
        </p:nvSpPr>
        <p:spPr>
          <a:xfrm>
            <a:off x="6765780" y="2404176"/>
            <a:ext cx="3948021" cy="169115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Tê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giác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2" name="Rounded Rectangle 45">
            <a:extLst>
              <a:ext uri="{FF2B5EF4-FFF2-40B4-BE49-F238E27FC236}">
                <a16:creationId xmlns:a16="http://schemas.microsoft.com/office/drawing/2014/main" id="{468A9AF3-ADB6-138C-32AA-C4BF85CF2314}"/>
              </a:ext>
            </a:extLst>
          </p:cNvPr>
          <p:cNvSpPr/>
          <p:nvPr/>
        </p:nvSpPr>
        <p:spPr>
          <a:xfrm>
            <a:off x="1478004" y="4244478"/>
            <a:ext cx="3948021" cy="169115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Mực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4" name="Rounded Rectangle 46">
            <a:extLst>
              <a:ext uri="{FF2B5EF4-FFF2-40B4-BE49-F238E27FC236}">
                <a16:creationId xmlns:a16="http://schemas.microsoft.com/office/drawing/2014/main" id="{8E81B5AD-BEA3-EC2B-80C5-4340801C4011}"/>
              </a:ext>
            </a:extLst>
          </p:cNvPr>
          <p:cNvSpPr/>
          <p:nvPr/>
        </p:nvSpPr>
        <p:spPr>
          <a:xfrm>
            <a:off x="6763865" y="4239503"/>
            <a:ext cx="3933644" cy="1705535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D. Voi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5251607-2215-BDD9-87C0-B3F462B72A3B}"/>
              </a:ext>
            </a:extLst>
          </p:cNvPr>
          <p:cNvGrpSpPr/>
          <p:nvPr/>
        </p:nvGrpSpPr>
        <p:grpSpPr>
          <a:xfrm>
            <a:off x="4647249" y="2323132"/>
            <a:ext cx="1780058" cy="1894580"/>
            <a:chOff x="7500061" y="1627236"/>
            <a:chExt cx="1335044" cy="1420935"/>
          </a:xfrm>
        </p:grpSpPr>
        <p:pic>
          <p:nvPicPr>
            <p:cNvPr id="15" name="Picture 14" descr="A cartoon of a person holding apples&#10;&#10;Description automatically generated">
              <a:extLst>
                <a:ext uri="{FF2B5EF4-FFF2-40B4-BE49-F238E27FC236}">
                  <a16:creationId xmlns:a16="http://schemas.microsoft.com/office/drawing/2014/main" id="{1FB9BEED-0185-1434-7018-DF68718423B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500061" y="1805966"/>
              <a:ext cx="826770" cy="1242205"/>
            </a:xfrm>
            <a:prstGeom prst="rect">
              <a:avLst/>
            </a:prstGeom>
          </p:spPr>
        </p:pic>
        <p:sp>
          <p:nvSpPr>
            <p:cNvPr id="7" name="Speech Bubble: Oval 6">
              <a:extLst>
                <a:ext uri="{FF2B5EF4-FFF2-40B4-BE49-F238E27FC236}">
                  <a16:creationId xmlns:a16="http://schemas.microsoft.com/office/drawing/2014/main" id="{42F4134D-69E0-DD04-1AC5-744F3BD068C2}"/>
                </a:ext>
              </a:extLst>
            </p:cNvPr>
            <p:cNvSpPr/>
            <p:nvPr/>
          </p:nvSpPr>
          <p:spPr>
            <a:xfrm>
              <a:off x="7833837" y="1627236"/>
              <a:ext cx="1001268" cy="364639"/>
            </a:xfrm>
            <a:prstGeom prst="wedgeEllipseCallou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/>
                  <a:ea typeface="Calibri"/>
                  <a:cs typeface="Calibri"/>
                </a:rPr>
                <a:t>Sai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/>
                  <a:ea typeface="Calibri"/>
                  <a:cs typeface="Calibri"/>
                </a:rPr>
                <a:t>rồi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/>
                  <a:ea typeface="Calibri"/>
                  <a:cs typeface="Calibri"/>
                </a:rPr>
                <a:t>!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2373B2D9-6A19-84FD-A711-2CDE5F211331}"/>
              </a:ext>
            </a:extLst>
          </p:cNvPr>
          <p:cNvGrpSpPr/>
          <p:nvPr/>
        </p:nvGrpSpPr>
        <p:grpSpPr>
          <a:xfrm>
            <a:off x="9928004" y="2200753"/>
            <a:ext cx="1775092" cy="1894580"/>
            <a:chOff x="7500061" y="1627236"/>
            <a:chExt cx="1331319" cy="1420935"/>
          </a:xfrm>
        </p:grpSpPr>
        <p:pic>
          <p:nvPicPr>
            <p:cNvPr id="4" name="Picture 3" descr="A cartoon of a person holding apples&#10;&#10;Description automatically generated">
              <a:extLst>
                <a:ext uri="{FF2B5EF4-FFF2-40B4-BE49-F238E27FC236}">
                  <a16:creationId xmlns:a16="http://schemas.microsoft.com/office/drawing/2014/main" id="{531C54B8-8753-FC9B-E4FC-A3BE4246B96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500061" y="1805966"/>
              <a:ext cx="826770" cy="1242205"/>
            </a:xfrm>
            <a:prstGeom prst="rect">
              <a:avLst/>
            </a:prstGeom>
          </p:spPr>
        </p:pic>
        <p:sp>
          <p:nvSpPr>
            <p:cNvPr id="11" name="Speech Bubble: Oval 10">
              <a:extLst>
                <a:ext uri="{FF2B5EF4-FFF2-40B4-BE49-F238E27FC236}">
                  <a16:creationId xmlns:a16="http://schemas.microsoft.com/office/drawing/2014/main" id="{7DBF6ECB-B777-1E4C-CC22-75F116395F60}"/>
                </a:ext>
              </a:extLst>
            </p:cNvPr>
            <p:cNvSpPr/>
            <p:nvPr/>
          </p:nvSpPr>
          <p:spPr>
            <a:xfrm>
              <a:off x="7833837" y="1627236"/>
              <a:ext cx="997543" cy="364639"/>
            </a:xfrm>
            <a:prstGeom prst="wedgeEllipseCallou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/>
                  <a:ea typeface="Calibri"/>
                  <a:cs typeface="Calibri"/>
                </a:rPr>
                <a:t>Sai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/>
                  <a:ea typeface="Calibri"/>
                  <a:cs typeface="Calibri"/>
                </a:rPr>
                <a:t>rồi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/>
                  <a:ea typeface="Calibri"/>
                  <a:cs typeface="Calibri"/>
                </a:rPr>
                <a:t>!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B78D014-80F0-31D3-C311-24E693C7CA27}"/>
              </a:ext>
            </a:extLst>
          </p:cNvPr>
          <p:cNvGrpSpPr/>
          <p:nvPr/>
        </p:nvGrpSpPr>
        <p:grpSpPr>
          <a:xfrm>
            <a:off x="9923038" y="4041055"/>
            <a:ext cx="1780058" cy="1894580"/>
            <a:chOff x="7500061" y="1627236"/>
            <a:chExt cx="1335044" cy="1420935"/>
          </a:xfrm>
        </p:grpSpPr>
        <p:pic>
          <p:nvPicPr>
            <p:cNvPr id="16" name="Picture 15" descr="A cartoon of a person holding apples&#10;&#10;Description automatically generated">
              <a:extLst>
                <a:ext uri="{FF2B5EF4-FFF2-40B4-BE49-F238E27FC236}">
                  <a16:creationId xmlns:a16="http://schemas.microsoft.com/office/drawing/2014/main" id="{31223281-6F81-AE56-901F-180080FDD2E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500061" y="1805966"/>
              <a:ext cx="826770" cy="1242205"/>
            </a:xfrm>
            <a:prstGeom prst="rect">
              <a:avLst/>
            </a:prstGeom>
          </p:spPr>
        </p:pic>
        <p:sp>
          <p:nvSpPr>
            <p:cNvPr id="18" name="Speech Bubble: Oval 17">
              <a:extLst>
                <a:ext uri="{FF2B5EF4-FFF2-40B4-BE49-F238E27FC236}">
                  <a16:creationId xmlns:a16="http://schemas.microsoft.com/office/drawing/2014/main" id="{ABF7EC26-5622-9625-DCDA-1FDCFD6BC471}"/>
                </a:ext>
              </a:extLst>
            </p:cNvPr>
            <p:cNvSpPr/>
            <p:nvPr/>
          </p:nvSpPr>
          <p:spPr>
            <a:xfrm>
              <a:off x="7833837" y="1627236"/>
              <a:ext cx="1001268" cy="364639"/>
            </a:xfrm>
            <a:prstGeom prst="wedgeEllipseCallou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/>
                  <a:ea typeface="Calibri"/>
                  <a:cs typeface="Calibri"/>
                </a:rPr>
                <a:t>Sai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/>
                  <a:ea typeface="Calibri"/>
                  <a:cs typeface="Calibri"/>
                </a:rPr>
                <a:t>rồi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/>
                  <a:ea typeface="Calibri"/>
                  <a:cs typeface="Calibri"/>
                </a:rPr>
                <a:t>!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pic>
        <p:nvPicPr>
          <p:cNvPr id="32" name="Picture 11" descr="C:\Users\ADMIN\Desktop\Tai nguyen thiet ke tro choi\Bảng gỗ\Picture1 (2).png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5A024C7-9004-0E37-1AD2-72803A2BB5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3067" y="6051725"/>
            <a:ext cx="1143639" cy="486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11" descr="C:\Users\ADMIN\Desktop\Tai nguyen thiet ke tro choi\Bảng gỗ\Picture1 (2).png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329ADC7A-96ED-8AE5-CF31-C0145A712E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5261" y="982044"/>
            <a:ext cx="1164597" cy="486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44551EF3-BDBF-E3CF-BB31-615C117ADE04}"/>
              </a:ext>
            </a:extLst>
          </p:cNvPr>
          <p:cNvGrpSpPr/>
          <p:nvPr/>
        </p:nvGrpSpPr>
        <p:grpSpPr>
          <a:xfrm>
            <a:off x="1137655" y="4131502"/>
            <a:ext cx="1870690" cy="1772573"/>
            <a:chOff x="6428148" y="4036269"/>
            <a:chExt cx="1870690" cy="1772573"/>
          </a:xfrm>
        </p:grpSpPr>
        <p:pic>
          <p:nvPicPr>
            <p:cNvPr id="17" name="Picture 2" descr="C:\Users\ADMIN\Desktop\Bach tuyet\43ebd44d263606f876d42fd2f199ea61 (2).jpg">
              <a:extLst>
                <a:ext uri="{FF2B5EF4-FFF2-40B4-BE49-F238E27FC236}">
                  <a16:creationId xmlns:a16="http://schemas.microsoft.com/office/drawing/2014/main" id="{D4358F89-A30E-ACF2-7855-60D6E0D4C1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100000" l="0" r="100000">
                          <a14:foregroundMark x1="22133" y1="31361" x2="44000" y2="50296"/>
                          <a14:foregroundMark x1="64267" y1="40039" x2="40800" y2="47535"/>
                          <a14:foregroundMark x1="44533" y1="14398" x2="40800" y2="25444"/>
                          <a14:foregroundMark x1="26400" y1="22288" x2="16800" y2="3372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411047">
              <a:off x="6428148" y="4209181"/>
              <a:ext cx="1271316" cy="15996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Speech Bubble: Oval 18">
              <a:extLst>
                <a:ext uri="{FF2B5EF4-FFF2-40B4-BE49-F238E27FC236}">
                  <a16:creationId xmlns:a16="http://schemas.microsoft.com/office/drawing/2014/main" id="{0C8F70D1-9E4C-0DA8-5C4D-39177ADAAB4A}"/>
                </a:ext>
              </a:extLst>
            </p:cNvPr>
            <p:cNvSpPr/>
            <p:nvPr/>
          </p:nvSpPr>
          <p:spPr>
            <a:xfrm>
              <a:off x="6748488" y="4036269"/>
              <a:ext cx="1550350" cy="486185"/>
            </a:xfrm>
            <a:prstGeom prst="wedgeEllipseCallout">
              <a:avLst>
                <a:gd name="adj1" fmla="val -32013"/>
                <a:gd name="adj2" fmla="val 68567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UTM Avo"/>
                  <a:ea typeface="+mn-ea"/>
                  <a:cs typeface="Calibri"/>
                </a:rPr>
                <a:t>Đúng rồi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DD0CB282-471C-BF19-E24D-9719B9067DA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04105" cy="785131"/>
          </a:xfrm>
          <a:prstGeom prst="rect">
            <a:avLst/>
          </a:prstGeom>
          <a:solidFill>
            <a:sysClr val="window" lastClr="FFFFFF"/>
          </a:solidFill>
        </p:spPr>
      </p:pic>
    </p:spTree>
    <p:extLst>
      <p:ext uri="{BB962C8B-B14F-4D97-AF65-F5344CB8AC3E}">
        <p14:creationId xmlns:p14="http://schemas.microsoft.com/office/powerpoint/2010/main" val="3893588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 -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 -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BBB59"/>
                                      </p:to>
                                    </p:animClr>
                                    <p:set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 Answer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 -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0" animBg="1"/>
      <p:bldP spid="12" grpId="0" animBg="1"/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 t="-6000" b="-6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1A9D96D-BC7A-5D48-EBD1-BE33EB0710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ADMIN\Desktop\Bach tuyet\43ebd44d263606f876d42fd2f199ea61 (6).jpg">
            <a:extLst>
              <a:ext uri="{FF2B5EF4-FFF2-40B4-BE49-F238E27FC236}">
                <a16:creationId xmlns:a16="http://schemas.microsoft.com/office/drawing/2014/main" id="{0DACB214-F97C-8BD1-4C5D-37C0BD3750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730" l="0" r="96894">
                        <a14:foregroundMark x1="46584" y1="15676" x2="56646" y2="19730"/>
                        <a14:foregroundMark x1="66708" y1="13784" x2="66335" y2="24054"/>
                        <a14:foregroundMark x1="68944" y1="14595" x2="68199" y2="23784"/>
                        <a14:foregroundMark x1="19006" y1="52973" x2="19379" y2="70811"/>
                        <a14:foregroundMark x1="7453" y1="65135" x2="38758" y2="64865"/>
                        <a14:foregroundMark x1="17516" y1="51622" x2="29814" y2="58378"/>
                        <a14:foregroundMark x1="7826" y1="63514" x2="19752" y2="62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529056" y="3426720"/>
            <a:ext cx="2627080" cy="3731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4440DA5-9754-0C08-AD2B-95BE281D7BCD}"/>
              </a:ext>
            </a:extLst>
          </p:cNvPr>
          <p:cNvSpPr/>
          <p:nvPr/>
        </p:nvSpPr>
        <p:spPr>
          <a:xfrm>
            <a:off x="1475301" y="230502"/>
            <a:ext cx="9242323" cy="198926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lnSpc>
                <a:spcPct val="150000"/>
              </a:lnSpc>
              <a:buClrTx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Câu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6: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Đố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em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: “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Vừa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bằng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quả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mướp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ăn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cướp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b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</a:b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cả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làng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",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con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gì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? 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ounded Rectangle 43">
            <a:extLst>
              <a:ext uri="{FF2B5EF4-FFF2-40B4-BE49-F238E27FC236}">
                <a16:creationId xmlns:a16="http://schemas.microsoft.com/office/drawing/2014/main" id="{13AA5F47-1A9A-CD10-210A-BE0BE367F824}"/>
              </a:ext>
            </a:extLst>
          </p:cNvPr>
          <p:cNvSpPr/>
          <p:nvPr/>
        </p:nvSpPr>
        <p:spPr>
          <a:xfrm>
            <a:off x="1474914" y="2399201"/>
            <a:ext cx="3948021" cy="1705535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A.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chuột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0" name="Rounded Rectangle 44">
            <a:extLst>
              <a:ext uri="{FF2B5EF4-FFF2-40B4-BE49-F238E27FC236}">
                <a16:creationId xmlns:a16="http://schemas.microsoft.com/office/drawing/2014/main" id="{614A9C41-DF59-B0F5-1141-EE7292D39209}"/>
              </a:ext>
            </a:extLst>
          </p:cNvPr>
          <p:cNvSpPr/>
          <p:nvPr/>
        </p:nvSpPr>
        <p:spPr>
          <a:xfrm>
            <a:off x="6765780" y="2404176"/>
            <a:ext cx="3948021" cy="169115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B.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thỏ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2" name="Rounded Rectangle 45">
            <a:extLst>
              <a:ext uri="{FF2B5EF4-FFF2-40B4-BE49-F238E27FC236}">
                <a16:creationId xmlns:a16="http://schemas.microsoft.com/office/drawing/2014/main" id="{56B88CAB-B1C5-8FEC-2B16-5CEBCAD5FEC6}"/>
              </a:ext>
            </a:extLst>
          </p:cNvPr>
          <p:cNvSpPr/>
          <p:nvPr/>
        </p:nvSpPr>
        <p:spPr>
          <a:xfrm>
            <a:off x="1478004" y="4244478"/>
            <a:ext cx="3948021" cy="169115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C.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rắn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4" name="Rounded Rectangle 46">
            <a:extLst>
              <a:ext uri="{FF2B5EF4-FFF2-40B4-BE49-F238E27FC236}">
                <a16:creationId xmlns:a16="http://schemas.microsoft.com/office/drawing/2014/main" id="{7A1A75DF-5119-D59C-94A0-66794BBF14AD}"/>
              </a:ext>
            </a:extLst>
          </p:cNvPr>
          <p:cNvSpPr/>
          <p:nvPr/>
        </p:nvSpPr>
        <p:spPr>
          <a:xfrm>
            <a:off x="6763865" y="4239503"/>
            <a:ext cx="3933644" cy="1705535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D.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chó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7273355-09F7-A819-60D7-86A96F284AEA}"/>
              </a:ext>
            </a:extLst>
          </p:cNvPr>
          <p:cNvGrpSpPr/>
          <p:nvPr/>
        </p:nvGrpSpPr>
        <p:grpSpPr>
          <a:xfrm>
            <a:off x="4655918" y="4050458"/>
            <a:ext cx="1780058" cy="1894580"/>
            <a:chOff x="7500061" y="1627236"/>
            <a:chExt cx="1335044" cy="1420935"/>
          </a:xfrm>
        </p:grpSpPr>
        <p:pic>
          <p:nvPicPr>
            <p:cNvPr id="15" name="Picture 14" descr="A cartoon of a person holding apples&#10;&#10;Description automatically generated">
              <a:extLst>
                <a:ext uri="{FF2B5EF4-FFF2-40B4-BE49-F238E27FC236}">
                  <a16:creationId xmlns:a16="http://schemas.microsoft.com/office/drawing/2014/main" id="{5ECD6F93-17E5-2155-9FF0-64C28FBCB54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500061" y="1805966"/>
              <a:ext cx="826770" cy="1242205"/>
            </a:xfrm>
            <a:prstGeom prst="rect">
              <a:avLst/>
            </a:prstGeom>
          </p:spPr>
        </p:pic>
        <p:sp>
          <p:nvSpPr>
            <p:cNvPr id="7" name="Speech Bubble: Oval 6">
              <a:extLst>
                <a:ext uri="{FF2B5EF4-FFF2-40B4-BE49-F238E27FC236}">
                  <a16:creationId xmlns:a16="http://schemas.microsoft.com/office/drawing/2014/main" id="{FDEB8568-85D8-29BF-E470-239AC70493BD}"/>
                </a:ext>
              </a:extLst>
            </p:cNvPr>
            <p:cNvSpPr/>
            <p:nvPr/>
          </p:nvSpPr>
          <p:spPr>
            <a:xfrm>
              <a:off x="7833837" y="1627236"/>
              <a:ext cx="1001268" cy="364639"/>
            </a:xfrm>
            <a:prstGeom prst="wedgeEllipseCallou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/>
                  <a:ea typeface="Calibri"/>
                  <a:cs typeface="Calibri"/>
                </a:rPr>
                <a:t>Sai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/>
                  <a:ea typeface="Calibri"/>
                  <a:cs typeface="Calibri"/>
                </a:rPr>
                <a:t>rồi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/>
                  <a:ea typeface="Calibri"/>
                  <a:cs typeface="Calibri"/>
                </a:rPr>
                <a:t>!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6D7651D2-B4BD-172C-FF05-D5CF500F98FE}"/>
              </a:ext>
            </a:extLst>
          </p:cNvPr>
          <p:cNvGrpSpPr/>
          <p:nvPr/>
        </p:nvGrpSpPr>
        <p:grpSpPr>
          <a:xfrm>
            <a:off x="9928004" y="2200753"/>
            <a:ext cx="1775092" cy="1894580"/>
            <a:chOff x="7500061" y="1627236"/>
            <a:chExt cx="1331319" cy="1420935"/>
          </a:xfrm>
        </p:grpSpPr>
        <p:pic>
          <p:nvPicPr>
            <p:cNvPr id="4" name="Picture 3" descr="A cartoon of a person holding apples&#10;&#10;Description automatically generated">
              <a:extLst>
                <a:ext uri="{FF2B5EF4-FFF2-40B4-BE49-F238E27FC236}">
                  <a16:creationId xmlns:a16="http://schemas.microsoft.com/office/drawing/2014/main" id="{6036F1F2-8D8C-629F-7587-8131A95B7E9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500061" y="1805966"/>
              <a:ext cx="826770" cy="1242205"/>
            </a:xfrm>
            <a:prstGeom prst="rect">
              <a:avLst/>
            </a:prstGeom>
          </p:spPr>
        </p:pic>
        <p:sp>
          <p:nvSpPr>
            <p:cNvPr id="11" name="Speech Bubble: Oval 10">
              <a:extLst>
                <a:ext uri="{FF2B5EF4-FFF2-40B4-BE49-F238E27FC236}">
                  <a16:creationId xmlns:a16="http://schemas.microsoft.com/office/drawing/2014/main" id="{ADEC865F-EE2A-48EA-1654-D6933FD2C0B4}"/>
                </a:ext>
              </a:extLst>
            </p:cNvPr>
            <p:cNvSpPr/>
            <p:nvPr/>
          </p:nvSpPr>
          <p:spPr>
            <a:xfrm>
              <a:off x="7833837" y="1627236"/>
              <a:ext cx="997543" cy="364639"/>
            </a:xfrm>
            <a:prstGeom prst="wedgeEllipseCallou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/>
                  <a:ea typeface="Calibri"/>
                  <a:cs typeface="Calibri"/>
                </a:rPr>
                <a:t>Sai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/>
                  <a:ea typeface="Calibri"/>
                  <a:cs typeface="Calibri"/>
                </a:rPr>
                <a:t>rồi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/>
                  <a:ea typeface="Calibri"/>
                  <a:cs typeface="Calibri"/>
                </a:rPr>
                <a:t>!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D2FDA9C-8E87-E762-E2C3-3240EE455BE6}"/>
              </a:ext>
            </a:extLst>
          </p:cNvPr>
          <p:cNvGrpSpPr/>
          <p:nvPr/>
        </p:nvGrpSpPr>
        <p:grpSpPr>
          <a:xfrm>
            <a:off x="9923038" y="4041055"/>
            <a:ext cx="1780058" cy="1894580"/>
            <a:chOff x="7500061" y="1627236"/>
            <a:chExt cx="1335044" cy="1420935"/>
          </a:xfrm>
        </p:grpSpPr>
        <p:pic>
          <p:nvPicPr>
            <p:cNvPr id="16" name="Picture 15" descr="A cartoon of a person holding apples&#10;&#10;Description automatically generated">
              <a:extLst>
                <a:ext uri="{FF2B5EF4-FFF2-40B4-BE49-F238E27FC236}">
                  <a16:creationId xmlns:a16="http://schemas.microsoft.com/office/drawing/2014/main" id="{7E491889-8773-F950-D72D-C5822D85904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500061" y="1805966"/>
              <a:ext cx="826770" cy="1242205"/>
            </a:xfrm>
            <a:prstGeom prst="rect">
              <a:avLst/>
            </a:prstGeom>
          </p:spPr>
        </p:pic>
        <p:sp>
          <p:nvSpPr>
            <p:cNvPr id="18" name="Speech Bubble: Oval 17">
              <a:extLst>
                <a:ext uri="{FF2B5EF4-FFF2-40B4-BE49-F238E27FC236}">
                  <a16:creationId xmlns:a16="http://schemas.microsoft.com/office/drawing/2014/main" id="{B1073679-3F8B-880A-E47D-1C8FED6262A9}"/>
                </a:ext>
              </a:extLst>
            </p:cNvPr>
            <p:cNvSpPr/>
            <p:nvPr/>
          </p:nvSpPr>
          <p:spPr>
            <a:xfrm>
              <a:off x="7833837" y="1627236"/>
              <a:ext cx="1001268" cy="364639"/>
            </a:xfrm>
            <a:prstGeom prst="wedgeEllipseCallou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/>
                  <a:ea typeface="Calibri"/>
                  <a:cs typeface="Calibri"/>
                </a:rPr>
                <a:t>Sai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/>
                  <a:ea typeface="Calibri"/>
                  <a:cs typeface="Calibri"/>
                </a:rPr>
                <a:t>rồi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/>
                  <a:ea typeface="Calibri"/>
                  <a:cs typeface="Calibri"/>
                </a:rPr>
                <a:t>!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pic>
        <p:nvPicPr>
          <p:cNvPr id="32" name="Picture 11" descr="C:\Users\ADMIN\Desktop\Tai nguyen thiet ke tro choi\Bảng gỗ\Picture1 (2).png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0895A36-E6B2-1A79-D706-3F35F9F4E0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3067" y="6187885"/>
            <a:ext cx="1143639" cy="486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11" descr="C:\Users\ADMIN\Desktop\Tai nguyen thiet ke tro choi\Bảng gỗ\Picture1 (2).png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08D80C96-76FB-B132-DBA7-AAAE657CED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5261" y="982044"/>
            <a:ext cx="1164597" cy="486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CF1B8608-895E-0FB5-CB34-93F3951421FB}"/>
              </a:ext>
            </a:extLst>
          </p:cNvPr>
          <p:cNvGrpSpPr/>
          <p:nvPr/>
        </p:nvGrpSpPr>
        <p:grpSpPr>
          <a:xfrm>
            <a:off x="1196719" y="2219771"/>
            <a:ext cx="1870690" cy="1772573"/>
            <a:chOff x="6428148" y="4036269"/>
            <a:chExt cx="1870690" cy="1772573"/>
          </a:xfrm>
        </p:grpSpPr>
        <p:pic>
          <p:nvPicPr>
            <p:cNvPr id="17" name="Picture 2" descr="C:\Users\ADMIN\Desktop\Bach tuyet\43ebd44d263606f876d42fd2f199ea61 (2).jpg">
              <a:extLst>
                <a:ext uri="{FF2B5EF4-FFF2-40B4-BE49-F238E27FC236}">
                  <a16:creationId xmlns:a16="http://schemas.microsoft.com/office/drawing/2014/main" id="{7D2AD3CE-DDD7-9B82-3E2C-FFD66373A6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100000" l="0" r="100000">
                          <a14:foregroundMark x1="22133" y1="31361" x2="44000" y2="50296"/>
                          <a14:foregroundMark x1="64267" y1="40039" x2="40800" y2="47535"/>
                          <a14:foregroundMark x1="44533" y1="14398" x2="40800" y2="25444"/>
                          <a14:foregroundMark x1="26400" y1="22288" x2="16800" y2="3372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411047">
              <a:off x="6428148" y="4209181"/>
              <a:ext cx="1271316" cy="15996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Speech Bubble: Oval 18">
              <a:extLst>
                <a:ext uri="{FF2B5EF4-FFF2-40B4-BE49-F238E27FC236}">
                  <a16:creationId xmlns:a16="http://schemas.microsoft.com/office/drawing/2014/main" id="{1434ED4E-AA8A-14C2-08F4-0E96F980EDD3}"/>
                </a:ext>
              </a:extLst>
            </p:cNvPr>
            <p:cNvSpPr/>
            <p:nvPr/>
          </p:nvSpPr>
          <p:spPr>
            <a:xfrm>
              <a:off x="6748488" y="4036269"/>
              <a:ext cx="1550350" cy="486185"/>
            </a:xfrm>
            <a:prstGeom prst="wedgeEllipseCallout">
              <a:avLst>
                <a:gd name="adj1" fmla="val -32013"/>
                <a:gd name="adj2" fmla="val 68567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UTM Avo"/>
                  <a:ea typeface="+mn-ea"/>
                  <a:cs typeface="Calibri"/>
                </a:rPr>
                <a:t>Đúng rồi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3939C55A-E570-EF0A-2F04-91FE9BBFF02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04105" cy="785131"/>
          </a:xfrm>
          <a:prstGeom prst="rect">
            <a:avLst/>
          </a:prstGeom>
          <a:solidFill>
            <a:sysClr val="window" lastClr="FFFFFF"/>
          </a:solidFill>
        </p:spPr>
      </p:pic>
    </p:spTree>
    <p:extLst>
      <p:ext uri="{BB962C8B-B14F-4D97-AF65-F5344CB8AC3E}">
        <p14:creationId xmlns:p14="http://schemas.microsoft.com/office/powerpoint/2010/main" val="1114139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 -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 -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BBB59"/>
                                      </p:to>
                                    </p:animClr>
                                    <p:set>
                                      <p:cBhvr>
                                        <p:cTn id="4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 Answer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 -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0" animBg="1"/>
      <p:bldP spid="12" grpId="0" animBg="1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BA813F6-5D03-A906-C461-DDADDC7EF8C2}"/>
              </a:ext>
            </a:extLst>
          </p:cNvPr>
          <p:cNvGrpSpPr/>
          <p:nvPr/>
        </p:nvGrpSpPr>
        <p:grpSpPr>
          <a:xfrm>
            <a:off x="4727728" y="2895600"/>
            <a:ext cx="2736543" cy="1674349"/>
            <a:chOff x="309542" y="967667"/>
            <a:chExt cx="2878585" cy="1674349"/>
          </a:xfrm>
        </p:grpSpPr>
        <p:pic>
          <p:nvPicPr>
            <p:cNvPr id="3" name="Picture 2">
              <a:hlinkClick r:id="rId4"/>
              <a:extLst>
                <a:ext uri="{FF2B5EF4-FFF2-40B4-BE49-F238E27FC236}">
                  <a16:creationId xmlns:a16="http://schemas.microsoft.com/office/drawing/2014/main" id="{71A95C0A-D294-AF07-9E62-38A1887DEA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1029743" y="1336999"/>
              <a:ext cx="1438182" cy="130501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9E6F943-4843-D349-5073-DB117362A8C1}"/>
                </a:ext>
              </a:extLst>
            </p:cNvPr>
            <p:cNvSpPr txBox="1"/>
            <p:nvPr/>
          </p:nvSpPr>
          <p:spPr>
            <a:xfrm>
              <a:off x="309542" y="967667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Ấn</a:t>
              </a:r>
              <a:r>
                <a:rPr lang="en-US" sz="18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để</a:t>
              </a:r>
              <a:r>
                <a:rPr lang="en-US" sz="18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đến</a:t>
              </a:r>
              <a:r>
                <a:rPr lang="en-US" sz="18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trang</a:t>
              </a:r>
              <a:r>
                <a:rPr lang="en-US" sz="18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sách</a:t>
              </a:r>
              <a:endParaRPr lang="en-US" sz="1800" b="1" dirty="0">
                <a:solidFill>
                  <a:schemeClr val="accent2"/>
                </a:solidFill>
                <a:latin typeface="UTM Avo" panose="02040603050506020204" pitchFamily="18" charset="0"/>
              </a:endParaRPr>
            </a:p>
          </p:txBody>
        </p:sp>
      </p:grpSp>
    </p:spTree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7474168E-14C1-4990-B5A6-A63869021BF1}"/>
              </a:ext>
            </a:extLst>
          </p:cNvPr>
          <p:cNvGrpSpPr/>
          <p:nvPr/>
        </p:nvGrpSpPr>
        <p:grpSpPr>
          <a:xfrm>
            <a:off x="0" y="609599"/>
            <a:ext cx="12192000" cy="6248401"/>
            <a:chOff x="3459351" y="1741976"/>
            <a:chExt cx="11167296" cy="6062025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57B1F27A-AE4C-4A60-B546-13A691ADDC4C}"/>
                </a:ext>
              </a:extLst>
            </p:cNvPr>
            <p:cNvGrpSpPr/>
            <p:nvPr/>
          </p:nvGrpSpPr>
          <p:grpSpPr>
            <a:xfrm>
              <a:off x="3459351" y="1741976"/>
              <a:ext cx="11167296" cy="6062025"/>
              <a:chOff x="4086474" y="1741976"/>
              <a:chExt cx="10052242" cy="6062025"/>
            </a:xfrm>
          </p:grpSpPr>
          <p:grpSp>
            <p:nvGrpSpPr>
              <p:cNvPr id="3" name="Group 10">
                <a:extLst>
                  <a:ext uri="{FF2B5EF4-FFF2-40B4-BE49-F238E27FC236}">
                    <a16:creationId xmlns:a16="http://schemas.microsoft.com/office/drawing/2014/main" id="{25530778-D12F-4DF8-A028-569470D3DF90}"/>
                  </a:ext>
                </a:extLst>
              </p:cNvPr>
              <p:cNvGrpSpPr/>
              <p:nvPr/>
            </p:nvGrpSpPr>
            <p:grpSpPr>
              <a:xfrm>
                <a:off x="4215292" y="2089268"/>
                <a:ext cx="9923424" cy="5714733"/>
                <a:chOff x="0" y="0"/>
                <a:chExt cx="53671101" cy="33625494"/>
              </a:xfrm>
            </p:grpSpPr>
            <p:sp>
              <p:nvSpPr>
                <p:cNvPr id="8" name="Freeform 11">
                  <a:extLst>
                    <a:ext uri="{FF2B5EF4-FFF2-40B4-BE49-F238E27FC236}">
                      <a16:creationId xmlns:a16="http://schemas.microsoft.com/office/drawing/2014/main" id="{6A198670-2F72-4362-80B0-972A25D4556A}"/>
                    </a:ext>
                  </a:extLst>
                </p:cNvPr>
                <p:cNvSpPr/>
                <p:nvPr/>
              </p:nvSpPr>
              <p:spPr>
                <a:xfrm>
                  <a:off x="0" y="-4073"/>
                  <a:ext cx="53677493" cy="336320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677493" h="33632098">
                      <a:moveTo>
                        <a:pt x="53049711" y="33577618"/>
                      </a:moveTo>
                      <a:cubicBezTo>
                        <a:pt x="53049711" y="33577618"/>
                        <a:pt x="52318841" y="33632098"/>
                        <a:pt x="44714406" y="33629475"/>
                      </a:cubicBezTo>
                      <a:cubicBezTo>
                        <a:pt x="18444435" y="33627314"/>
                        <a:pt x="1057074" y="33619488"/>
                        <a:pt x="1057074" y="33619488"/>
                      </a:cubicBezTo>
                      <a:cubicBezTo>
                        <a:pt x="812932" y="33610654"/>
                        <a:pt x="449110" y="33589425"/>
                        <a:pt x="282371" y="33531245"/>
                      </a:cubicBezTo>
                      <a:cubicBezTo>
                        <a:pt x="4469" y="33434284"/>
                        <a:pt x="0" y="33261004"/>
                        <a:pt x="0" y="27335288"/>
                      </a:cubicBezTo>
                      <a:lnTo>
                        <a:pt x="0" y="27334963"/>
                      </a:lnTo>
                      <a:cubicBezTo>
                        <a:pt x="8536" y="491230"/>
                        <a:pt x="0" y="345608"/>
                        <a:pt x="77597" y="223930"/>
                      </a:cubicBezTo>
                      <a:cubicBezTo>
                        <a:pt x="217372" y="4759"/>
                        <a:pt x="519255" y="4073"/>
                        <a:pt x="937909" y="4073"/>
                      </a:cubicBezTo>
                      <a:cubicBezTo>
                        <a:pt x="937909" y="4073"/>
                        <a:pt x="7421816" y="15681"/>
                        <a:pt x="35027784" y="7673"/>
                      </a:cubicBezTo>
                      <a:cubicBezTo>
                        <a:pt x="52099908" y="0"/>
                        <a:pt x="52816646" y="6979"/>
                        <a:pt x="52816646" y="6979"/>
                      </a:cubicBezTo>
                      <a:cubicBezTo>
                        <a:pt x="53184952" y="14458"/>
                        <a:pt x="53323213" y="42638"/>
                        <a:pt x="53520950" y="165219"/>
                      </a:cubicBezTo>
                      <a:cubicBezTo>
                        <a:pt x="53671967" y="258836"/>
                        <a:pt x="53677493" y="476157"/>
                        <a:pt x="53668352" y="27334960"/>
                      </a:cubicBezTo>
                      <a:lnTo>
                        <a:pt x="53668352" y="27335285"/>
                      </a:lnTo>
                      <a:cubicBezTo>
                        <a:pt x="53668352" y="33378969"/>
                        <a:pt x="53625564" y="33527555"/>
                        <a:pt x="53049711" y="33577618"/>
                      </a:cubicBezTo>
                      <a:close/>
                    </a:path>
                  </a:pathLst>
                </a:custGeom>
                <a:solidFill>
                  <a:srgbClr val="F1BCB6"/>
                </a:solidFill>
              </p:spPr>
              <p:txBody>
                <a:bodyPr/>
                <a:lstStyle/>
                <a:p>
                  <a:endParaRPr lang="en-US" dirty="0">
                    <a:solidFill>
                      <a:schemeClr val="tx1"/>
                    </a:solidFill>
                    <a:latin typeface="UTM Avo" panose="02040603050506020204" pitchFamily="18" charset="0"/>
                  </a:endParaRPr>
                </a:p>
              </p:txBody>
            </p:sp>
          </p:grpSp>
          <p:grpSp>
            <p:nvGrpSpPr>
              <p:cNvPr id="4" name="Group 12">
                <a:extLst>
                  <a:ext uri="{FF2B5EF4-FFF2-40B4-BE49-F238E27FC236}">
                    <a16:creationId xmlns:a16="http://schemas.microsoft.com/office/drawing/2014/main" id="{E8634A36-91B4-43FA-A621-F4DA5518DBB1}"/>
                  </a:ext>
                </a:extLst>
              </p:cNvPr>
              <p:cNvGrpSpPr/>
              <p:nvPr/>
            </p:nvGrpSpPr>
            <p:grpSpPr>
              <a:xfrm>
                <a:off x="4086474" y="1741976"/>
                <a:ext cx="9932643" cy="5911046"/>
                <a:chOff x="0" y="-4078"/>
                <a:chExt cx="53677493" cy="34780599"/>
              </a:xfrm>
            </p:grpSpPr>
            <p:sp>
              <p:nvSpPr>
                <p:cNvPr id="7" name="Freeform 13">
                  <a:extLst>
                    <a:ext uri="{FF2B5EF4-FFF2-40B4-BE49-F238E27FC236}">
                      <a16:creationId xmlns:a16="http://schemas.microsoft.com/office/drawing/2014/main" id="{1EFBFC4A-43B6-4AFF-8DDB-518B92C2CE81}"/>
                    </a:ext>
                  </a:extLst>
                </p:cNvPr>
                <p:cNvSpPr/>
                <p:nvPr/>
              </p:nvSpPr>
              <p:spPr>
                <a:xfrm>
                  <a:off x="0" y="-4078"/>
                  <a:ext cx="53677493" cy="347805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677493" h="34780598">
                      <a:moveTo>
                        <a:pt x="53049711" y="34726121"/>
                      </a:moveTo>
                      <a:cubicBezTo>
                        <a:pt x="53049711" y="34726121"/>
                        <a:pt x="52318841" y="34780598"/>
                        <a:pt x="44714406" y="34777978"/>
                      </a:cubicBezTo>
                      <a:cubicBezTo>
                        <a:pt x="18444435" y="34775814"/>
                        <a:pt x="1057074" y="34767991"/>
                        <a:pt x="1057074" y="34767991"/>
                      </a:cubicBezTo>
                      <a:cubicBezTo>
                        <a:pt x="812932" y="34759158"/>
                        <a:pt x="449110" y="34737925"/>
                        <a:pt x="282371" y="34679749"/>
                      </a:cubicBezTo>
                      <a:cubicBezTo>
                        <a:pt x="4469" y="34582784"/>
                        <a:pt x="0" y="34409508"/>
                        <a:pt x="0" y="28280933"/>
                      </a:cubicBezTo>
                      <a:lnTo>
                        <a:pt x="0" y="28280598"/>
                      </a:lnTo>
                      <a:cubicBezTo>
                        <a:pt x="8536" y="491230"/>
                        <a:pt x="0" y="345608"/>
                        <a:pt x="77597" y="223930"/>
                      </a:cubicBezTo>
                      <a:cubicBezTo>
                        <a:pt x="217372" y="4759"/>
                        <a:pt x="519255" y="4073"/>
                        <a:pt x="937909" y="4073"/>
                      </a:cubicBezTo>
                      <a:cubicBezTo>
                        <a:pt x="937909" y="4073"/>
                        <a:pt x="7421816" y="15681"/>
                        <a:pt x="35027784" y="7673"/>
                      </a:cubicBezTo>
                      <a:cubicBezTo>
                        <a:pt x="52099908" y="0"/>
                        <a:pt x="52816646" y="6979"/>
                        <a:pt x="52816646" y="6979"/>
                      </a:cubicBezTo>
                      <a:cubicBezTo>
                        <a:pt x="53184952" y="14458"/>
                        <a:pt x="53323213" y="42638"/>
                        <a:pt x="53520950" y="165219"/>
                      </a:cubicBezTo>
                      <a:cubicBezTo>
                        <a:pt x="53671967" y="258836"/>
                        <a:pt x="53677493" y="476157"/>
                        <a:pt x="53668352" y="28280595"/>
                      </a:cubicBezTo>
                      <a:lnTo>
                        <a:pt x="53668352" y="28280930"/>
                      </a:lnTo>
                      <a:cubicBezTo>
                        <a:pt x="53668352" y="34527473"/>
                        <a:pt x="53625564" y="34676059"/>
                        <a:pt x="53049711" y="34726121"/>
                      </a:cubicBezTo>
                      <a:close/>
                    </a:path>
                  </a:pathLst>
                </a:custGeom>
                <a:solidFill>
                  <a:srgbClr val="FFD4CF"/>
                </a:solidFill>
              </p:spPr>
              <p:txBody>
                <a:bodyPr/>
                <a:lstStyle/>
                <a:p>
                  <a:endParaRPr lang="en-US" dirty="0">
                    <a:solidFill>
                      <a:schemeClr val="tx1"/>
                    </a:solidFill>
                    <a:latin typeface="UTM Avo" panose="02040603050506020204" pitchFamily="18" charset="0"/>
                  </a:endParaRPr>
                </a:p>
              </p:txBody>
            </p:sp>
          </p:grpSp>
          <p:grpSp>
            <p:nvGrpSpPr>
              <p:cNvPr id="5" name="Group 32">
                <a:extLst>
                  <a:ext uri="{FF2B5EF4-FFF2-40B4-BE49-F238E27FC236}">
                    <a16:creationId xmlns:a16="http://schemas.microsoft.com/office/drawing/2014/main" id="{817C630C-54AB-4A13-8839-13632BFA6F15}"/>
                  </a:ext>
                </a:extLst>
              </p:cNvPr>
              <p:cNvGrpSpPr/>
              <p:nvPr/>
            </p:nvGrpSpPr>
            <p:grpSpPr>
              <a:xfrm>
                <a:off x="4269639" y="3146151"/>
                <a:ext cx="9766744" cy="4244936"/>
                <a:chOff x="0" y="0"/>
                <a:chExt cx="8375416" cy="4207013"/>
              </a:xfrm>
            </p:grpSpPr>
            <p:sp>
              <p:nvSpPr>
                <p:cNvPr id="6" name="Freeform 33">
                  <a:extLst>
                    <a:ext uri="{FF2B5EF4-FFF2-40B4-BE49-F238E27FC236}">
                      <a16:creationId xmlns:a16="http://schemas.microsoft.com/office/drawing/2014/main" id="{9D40A12D-711E-463A-846C-B73374E4C659}"/>
                    </a:ext>
                  </a:extLst>
                </p:cNvPr>
                <p:cNvSpPr/>
                <p:nvPr/>
              </p:nvSpPr>
              <p:spPr>
                <a:xfrm>
                  <a:off x="-9098" y="-6509"/>
                  <a:ext cx="8389747" cy="42390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89747" h="4239067">
                      <a:moveTo>
                        <a:pt x="63030" y="3645513"/>
                      </a:moveTo>
                      <a:cubicBezTo>
                        <a:pt x="63030" y="3645513"/>
                        <a:pt x="0" y="3398949"/>
                        <a:pt x="10218" y="1214762"/>
                      </a:cubicBezTo>
                      <a:cubicBezTo>
                        <a:pt x="18651" y="990971"/>
                        <a:pt x="65033" y="645332"/>
                        <a:pt x="65033" y="645332"/>
                      </a:cubicBezTo>
                      <a:cubicBezTo>
                        <a:pt x="82233" y="502466"/>
                        <a:pt x="56685" y="337866"/>
                        <a:pt x="181385" y="223925"/>
                      </a:cubicBezTo>
                      <a:cubicBezTo>
                        <a:pt x="346794" y="72788"/>
                        <a:pt x="621643" y="0"/>
                        <a:pt x="7496674" y="6965"/>
                      </a:cubicBezTo>
                      <a:lnTo>
                        <a:pt x="7496675" y="6965"/>
                      </a:lnTo>
                      <a:cubicBezTo>
                        <a:pt x="7713422" y="16819"/>
                        <a:pt x="7917737" y="36481"/>
                        <a:pt x="8051926" y="101690"/>
                      </a:cubicBezTo>
                      <a:cubicBezTo>
                        <a:pt x="8307971" y="226120"/>
                        <a:pt x="8389747" y="459160"/>
                        <a:pt x="8384259" y="704684"/>
                      </a:cubicBezTo>
                      <a:cubicBezTo>
                        <a:pt x="8384259" y="704684"/>
                        <a:pt x="8340971" y="1013073"/>
                        <a:pt x="8348404" y="1248607"/>
                      </a:cubicBezTo>
                      <a:cubicBezTo>
                        <a:pt x="8355528" y="3387315"/>
                        <a:pt x="8362684" y="3582917"/>
                        <a:pt x="8362684" y="3582917"/>
                      </a:cubicBezTo>
                      <a:cubicBezTo>
                        <a:pt x="8346003" y="3798650"/>
                        <a:pt x="8231359" y="4009262"/>
                        <a:pt x="8034490" y="4120886"/>
                      </a:cubicBezTo>
                      <a:cubicBezTo>
                        <a:pt x="7884138" y="4206134"/>
                        <a:pt x="7686107" y="4221232"/>
                        <a:pt x="6109166" y="4210490"/>
                      </a:cubicBezTo>
                      <a:lnTo>
                        <a:pt x="6109080" y="4210490"/>
                      </a:lnTo>
                      <a:cubicBezTo>
                        <a:pt x="645952" y="4205214"/>
                        <a:pt x="384604" y="4239067"/>
                        <a:pt x="254278" y="4129909"/>
                      </a:cubicBezTo>
                      <a:cubicBezTo>
                        <a:pt x="145767" y="4039024"/>
                        <a:pt x="81795" y="3845712"/>
                        <a:pt x="63030" y="364551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</p:spPr>
              <p:txBody>
                <a:bodyPr/>
                <a:lstStyle/>
                <a:p>
                  <a:endParaRPr lang="en-US" dirty="0">
                    <a:solidFill>
                      <a:schemeClr val="tx1"/>
                    </a:solidFill>
                    <a:latin typeface="UTM Avo" panose="02040603050506020204" pitchFamily="18" charset="0"/>
                  </a:endParaRPr>
                </a:p>
              </p:txBody>
            </p:sp>
          </p:grp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B45AD23-24E0-4303-98A8-4D775EE489CB}"/>
                </a:ext>
              </a:extLst>
            </p:cNvPr>
            <p:cNvSpPr txBox="1"/>
            <p:nvPr/>
          </p:nvSpPr>
          <p:spPr>
            <a:xfrm>
              <a:off x="5699986" y="3282463"/>
              <a:ext cx="6830447" cy="23638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685800" marR="0" lvl="0" indent="-685800" algn="l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Ø"/>
                <a:tabLst/>
                <a:defRPr/>
              </a:pP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Ôn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tập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lại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nội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dung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của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bài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học</a:t>
              </a:r>
              <a:r>
                <a:rPr lang="en-US" sz="2600" kern="1200" dirty="0">
                  <a:solidFill>
                    <a:schemeClr val="tx1"/>
                  </a:solidFill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.</a:t>
              </a:r>
              <a:endPara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endParaRPr>
            </a:p>
            <a:p>
              <a:pPr marL="685800" marR="0" lvl="0" indent="-685800" algn="l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Ø"/>
                <a:tabLst/>
                <a:defRPr/>
              </a:pP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Làm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đầy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đủ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các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bài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tập</a:t>
              </a:r>
              <a:r>
                <a:rPr lang="en-US" sz="2600" kern="1200" dirty="0">
                  <a:solidFill>
                    <a:schemeClr val="tx1"/>
                  </a:solidFill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.</a:t>
              </a:r>
              <a:endPara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endParaRPr>
            </a:p>
            <a:p>
              <a:pPr marL="685800" marR="0" lvl="0" indent="-685800" algn="l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Ø"/>
                <a:tabLst/>
                <a:defRPr/>
              </a:pP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Soạn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bài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: </a:t>
              </a:r>
              <a:r>
                <a:rPr kumimoji="0" lang="en-US" sz="2600" b="1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Bài</a:t>
              </a:r>
              <a:r>
                <a:rPr kumimoji="0" lang="en-US" sz="2600" b="1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15. </a:t>
              </a:r>
              <a:r>
                <a:rPr kumimoji="0" lang="en-US" sz="2600" b="1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Cơ</a:t>
              </a:r>
              <a:r>
                <a:rPr kumimoji="0" lang="en-US" sz="2600" b="1" u="none" strike="noStrike" kern="1200" cap="none" spc="0" normalizeH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600" b="1" u="none" strike="noStrike" kern="1200" cap="none" spc="0" normalizeH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quan</a:t>
              </a:r>
              <a:r>
                <a:rPr kumimoji="0" lang="en-US" sz="2600" b="1" u="none" strike="noStrike" kern="1200" cap="none" spc="0" normalizeH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600" b="1" u="none" strike="noStrike" kern="1200" cap="none" spc="0" normalizeH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tiêu</a:t>
              </a:r>
              <a:r>
                <a:rPr kumimoji="0" lang="en-US" sz="2600" b="1" u="none" strike="noStrike" kern="1200" cap="none" spc="0" normalizeH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600" b="1" u="none" strike="noStrike" kern="1200" cap="none" spc="0" normalizeH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hoá</a:t>
              </a:r>
              <a:r>
                <a:rPr kumimoji="0" lang="en-US" sz="2600" b="1" u="none" strike="noStrike" kern="1200" cap="none" spc="0" normalizeH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.</a:t>
              </a:r>
              <a:endParaRPr kumimoji="0" lang="en-US" sz="2600" b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TextBox 31">
              <a:extLst>
                <a:ext uri="{FF2B5EF4-FFF2-40B4-BE49-F238E27FC236}">
                  <a16:creationId xmlns:a16="http://schemas.microsoft.com/office/drawing/2014/main" id="{D99F3856-4756-4997-89E4-A8637234DC38}"/>
                </a:ext>
              </a:extLst>
            </p:cNvPr>
            <p:cNvSpPr txBox="1"/>
            <p:nvPr/>
          </p:nvSpPr>
          <p:spPr>
            <a:xfrm>
              <a:off x="6127818" y="2218945"/>
              <a:ext cx="5830361" cy="55143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43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HƯỚNG DẪN VỀ NHÀ</a:t>
              </a:r>
            </a:p>
          </p:txBody>
        </p:sp>
      </p:grpSp>
      <p:pic>
        <p:nvPicPr>
          <p:cNvPr id="13" name="Picture 12" descr="Well Done Chicken">
            <a:extLst>
              <a:ext uri="{FF2B5EF4-FFF2-40B4-BE49-F238E27FC236}">
                <a16:creationId xmlns:a16="http://schemas.microsoft.com/office/drawing/2014/main" id="{9DB91196-BDF0-4B4B-AEAF-9687E561D1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85800" y="2355692"/>
            <a:ext cx="5111908" cy="5111908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shot of a qr code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343DE31A-F937-679E-1D1C-2449DBA2CDC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6134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9">
          <a:extLst>
            <a:ext uri="{FF2B5EF4-FFF2-40B4-BE49-F238E27FC236}">
              <a16:creationId xmlns:a16="http://schemas.microsoft.com/office/drawing/2014/main" id="{00CCC50A-AB54-1791-A198-B978C96E8B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64471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1">
            <a:extLst>
              <a:ext uri="{FF2B5EF4-FFF2-40B4-BE49-F238E27FC236}">
                <a16:creationId xmlns:a16="http://schemas.microsoft.com/office/drawing/2014/main" id="{AA67849E-04D0-45E0-BCF1-21DDCB0E217D}"/>
              </a:ext>
            </a:extLst>
          </p:cNvPr>
          <p:cNvGrpSpPr/>
          <p:nvPr/>
        </p:nvGrpSpPr>
        <p:grpSpPr>
          <a:xfrm>
            <a:off x="3581400" y="2019300"/>
            <a:ext cx="7696200" cy="2057400"/>
            <a:chOff x="119835" y="4158622"/>
            <a:chExt cx="13684612" cy="7580865"/>
          </a:xfrm>
          <a:solidFill>
            <a:srgbClr val="FBA7A7"/>
          </a:solidFill>
        </p:grpSpPr>
        <p:sp>
          <p:nvSpPr>
            <p:cNvPr id="5" name="Freeform 12">
              <a:extLst>
                <a:ext uri="{FF2B5EF4-FFF2-40B4-BE49-F238E27FC236}">
                  <a16:creationId xmlns:a16="http://schemas.microsoft.com/office/drawing/2014/main" id="{27C9B7C2-F674-4EEE-8838-6170CECDB980}"/>
                </a:ext>
              </a:extLst>
            </p:cNvPr>
            <p:cNvSpPr/>
            <p:nvPr/>
          </p:nvSpPr>
          <p:spPr>
            <a:xfrm>
              <a:off x="119835" y="4158622"/>
              <a:ext cx="13684612" cy="7580865"/>
            </a:xfrm>
            <a:prstGeom prst="wedgeRoundRectCallout">
              <a:avLst>
                <a:gd name="adj1" fmla="val -56417"/>
                <a:gd name="adj2" fmla="val 37720"/>
                <a:gd name="adj3" fmla="val 16667"/>
              </a:avLst>
            </a:prstGeom>
            <a:grpFill/>
          </p:spPr>
          <p:txBody>
            <a:bodyPr/>
            <a:lstStyle/>
            <a:p>
              <a:endParaRPr lang="en-US" dirty="0">
                <a:latin typeface="UTM Avo" panose="02040603050506020204" pitchFamily="18" charset="0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96D74BF8-69E2-4B0C-ACB6-ECE9C9EB2F97}"/>
              </a:ext>
            </a:extLst>
          </p:cNvPr>
          <p:cNvSpPr txBox="1"/>
          <p:nvPr/>
        </p:nvSpPr>
        <p:spPr>
          <a:xfrm>
            <a:off x="3733800" y="2330298"/>
            <a:ext cx="7391400" cy="1441601"/>
          </a:xfrm>
          <a:prstGeom prst="wedgeRoundRectCallout">
            <a:avLst>
              <a:gd name="adj1" fmla="val -54403"/>
              <a:gd name="adj2" fmla="val 44102"/>
              <a:gd name="adj3" fmla="val 16667"/>
            </a:avLst>
          </a:prstGeom>
          <a:solidFill>
            <a:srgbClr val="FCB0B0"/>
          </a:solidFill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Hãy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kể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tên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những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bài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học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đã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được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học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trong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chủ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đề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Thực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vật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và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động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vật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. 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Picture 6" descr="Wondering O Fox">
            <a:extLst>
              <a:ext uri="{FF2B5EF4-FFF2-40B4-BE49-F238E27FC236}">
                <a16:creationId xmlns:a16="http://schemas.microsoft.com/office/drawing/2014/main" id="{644EC284-DBEA-4BB1-BFBD-43ADD4B550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33400" y="3048000"/>
            <a:ext cx="4114800" cy="41148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53">
            <a:extLst>
              <a:ext uri="{FF2B5EF4-FFF2-40B4-BE49-F238E27FC236}">
                <a16:creationId xmlns:a16="http://schemas.microsoft.com/office/drawing/2014/main" id="{03D4BDFA-F937-4F1A-AA7E-9E9B8EA402B2}"/>
              </a:ext>
            </a:extLst>
          </p:cNvPr>
          <p:cNvSpPr/>
          <p:nvPr/>
        </p:nvSpPr>
        <p:spPr>
          <a:xfrm>
            <a:off x="7867391" y="3504694"/>
            <a:ext cx="4324610" cy="3353306"/>
          </a:xfrm>
          <a:prstGeom prst="rect">
            <a:avLst/>
          </a:prstGeom>
          <a:solidFill>
            <a:srgbClr val="FFFAF7"/>
          </a:solidFill>
          <a:ln>
            <a:solidFill>
              <a:srgbClr val="FFFA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3AB8ED1-17EC-4E37-84B4-1649AEC75446}"/>
              </a:ext>
            </a:extLst>
          </p:cNvPr>
          <p:cNvGrpSpPr/>
          <p:nvPr/>
        </p:nvGrpSpPr>
        <p:grpSpPr>
          <a:xfrm>
            <a:off x="2079166" y="1546305"/>
            <a:ext cx="3879017" cy="2600898"/>
            <a:chOff x="967128" y="3221096"/>
            <a:chExt cx="4836307" cy="4486139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677B52A3-E0D8-4E8A-BD48-8C4347A251E1}"/>
                </a:ext>
              </a:extLst>
            </p:cNvPr>
            <p:cNvGrpSpPr/>
            <p:nvPr/>
          </p:nvGrpSpPr>
          <p:grpSpPr>
            <a:xfrm>
              <a:off x="967128" y="3818699"/>
              <a:ext cx="4836307" cy="3888536"/>
              <a:chOff x="967128" y="3818699"/>
              <a:chExt cx="4836307" cy="3888536"/>
            </a:xfrm>
          </p:grpSpPr>
          <p:sp>
            <p:nvSpPr>
              <p:cNvPr id="28" name="Rounded Rectangle 6">
                <a:extLst>
                  <a:ext uri="{FF2B5EF4-FFF2-40B4-BE49-F238E27FC236}">
                    <a16:creationId xmlns:a16="http://schemas.microsoft.com/office/drawing/2014/main" id="{AFDA453B-8C76-476B-AA22-50901E6DA2B5}"/>
                  </a:ext>
                </a:extLst>
              </p:cNvPr>
              <p:cNvSpPr/>
              <p:nvPr/>
            </p:nvSpPr>
            <p:spPr>
              <a:xfrm>
                <a:off x="967128" y="3972568"/>
                <a:ext cx="4836307" cy="3734667"/>
              </a:xfrm>
              <a:prstGeom prst="round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Các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bộ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phận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của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b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</a:b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thực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vật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và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chức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năng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của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chúng</a:t>
                </a:r>
                <a:endParaRPr lang="en-US" sz="24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29" name="Picture 24">
                <a:extLst>
                  <a:ext uri="{FF2B5EF4-FFF2-40B4-BE49-F238E27FC236}">
                    <a16:creationId xmlns:a16="http://schemas.microsoft.com/office/drawing/2014/main" id="{9A16E286-C89F-4FB2-8BFD-3899052297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>
                <a:fillRect/>
              </a:stretch>
            </p:blipFill>
            <p:spPr>
              <a:xfrm rot="-155452">
                <a:off x="1689423" y="3818699"/>
                <a:ext cx="3431503" cy="542801"/>
              </a:xfrm>
              <a:prstGeom prst="rect">
                <a:avLst/>
              </a:prstGeom>
            </p:spPr>
          </p:pic>
        </p:grpSp>
        <p:pic>
          <p:nvPicPr>
            <p:cNvPr id="27" name="Picture 27">
              <a:extLst>
                <a:ext uri="{FF2B5EF4-FFF2-40B4-BE49-F238E27FC236}">
                  <a16:creationId xmlns:a16="http://schemas.microsoft.com/office/drawing/2014/main" id="{6A68CA8F-68DA-434C-B5BD-F6F3FC3DD1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r="31571"/>
            <a:stretch>
              <a:fillRect/>
            </a:stretch>
          </p:blipFill>
          <p:spPr>
            <a:xfrm>
              <a:off x="2761135" y="3221096"/>
              <a:ext cx="1733252" cy="1405775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DA2179D-B90D-45CD-92A2-BA6EF29CB20A}"/>
              </a:ext>
            </a:extLst>
          </p:cNvPr>
          <p:cNvGrpSpPr/>
          <p:nvPr/>
        </p:nvGrpSpPr>
        <p:grpSpPr>
          <a:xfrm>
            <a:off x="7867391" y="1143826"/>
            <a:ext cx="3879017" cy="2863091"/>
            <a:chOff x="12248892" y="3226777"/>
            <a:chExt cx="4836307" cy="4431874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4FAD8BD4-403F-48EC-B1F1-F75062144784}"/>
                </a:ext>
              </a:extLst>
            </p:cNvPr>
            <p:cNvGrpSpPr/>
            <p:nvPr/>
          </p:nvGrpSpPr>
          <p:grpSpPr>
            <a:xfrm>
              <a:off x="12248892" y="3750080"/>
              <a:ext cx="4836307" cy="3908571"/>
              <a:chOff x="12248892" y="3750080"/>
              <a:chExt cx="4836307" cy="3908571"/>
            </a:xfrm>
          </p:grpSpPr>
          <p:sp>
            <p:nvSpPr>
              <p:cNvPr id="33" name="Rounded Rectangle 20">
                <a:extLst>
                  <a:ext uri="{FF2B5EF4-FFF2-40B4-BE49-F238E27FC236}">
                    <a16:creationId xmlns:a16="http://schemas.microsoft.com/office/drawing/2014/main" id="{C192B9E0-E218-4936-9135-EE09F2DC8D4C}"/>
                  </a:ext>
                </a:extLst>
              </p:cNvPr>
              <p:cNvSpPr/>
              <p:nvPr/>
            </p:nvSpPr>
            <p:spPr>
              <a:xfrm>
                <a:off x="12248892" y="3923984"/>
                <a:ext cx="4836307" cy="3734667"/>
              </a:xfrm>
              <a:prstGeom prst="round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Sử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dụng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hợp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lí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thực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vật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và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động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vật</a:t>
                </a:r>
                <a:endParaRPr lang="en-US" sz="24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34" name="Picture 24">
                <a:extLst>
                  <a:ext uri="{FF2B5EF4-FFF2-40B4-BE49-F238E27FC236}">
                    <a16:creationId xmlns:a16="http://schemas.microsoft.com/office/drawing/2014/main" id="{0582251D-5C6C-470A-877C-9E57FC6FD2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>
                <a:fillRect/>
              </a:stretch>
            </p:blipFill>
            <p:spPr>
              <a:xfrm rot="-155452">
                <a:off x="12944646" y="3750080"/>
                <a:ext cx="3431503" cy="542801"/>
              </a:xfrm>
              <a:prstGeom prst="rect">
                <a:avLst/>
              </a:prstGeom>
            </p:spPr>
          </p:pic>
        </p:grpSp>
        <p:pic>
          <p:nvPicPr>
            <p:cNvPr id="32" name="Picture 32">
              <a:extLst>
                <a:ext uri="{FF2B5EF4-FFF2-40B4-BE49-F238E27FC236}">
                  <a16:creationId xmlns:a16="http://schemas.microsoft.com/office/drawing/2014/main" id="{BD974744-7C29-411E-86EB-F10BE9F8004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r="31571"/>
            <a:stretch>
              <a:fillRect/>
            </a:stretch>
          </p:blipFill>
          <p:spPr>
            <a:xfrm>
              <a:off x="13895975" y="3226777"/>
              <a:ext cx="1733252" cy="1405775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76D110A4-BA26-4170-B3C6-3EEE71D67949}"/>
              </a:ext>
            </a:extLst>
          </p:cNvPr>
          <p:cNvGrpSpPr/>
          <p:nvPr/>
        </p:nvGrpSpPr>
        <p:grpSpPr>
          <a:xfrm>
            <a:off x="5064828" y="3799763"/>
            <a:ext cx="3879017" cy="2892184"/>
            <a:chOff x="6608010" y="3225602"/>
            <a:chExt cx="4836307" cy="4476909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4FAC9712-621F-46BF-AA99-4F0ADE9034CF}"/>
                </a:ext>
              </a:extLst>
            </p:cNvPr>
            <p:cNvGrpSpPr/>
            <p:nvPr/>
          </p:nvGrpSpPr>
          <p:grpSpPr>
            <a:xfrm>
              <a:off x="6608010" y="3744493"/>
              <a:ext cx="4836307" cy="3958018"/>
              <a:chOff x="6608010" y="3744493"/>
              <a:chExt cx="4836307" cy="3958018"/>
            </a:xfrm>
          </p:grpSpPr>
          <p:sp>
            <p:nvSpPr>
              <p:cNvPr id="38" name="Rounded Rectangle 19">
                <a:extLst>
                  <a:ext uri="{FF2B5EF4-FFF2-40B4-BE49-F238E27FC236}">
                    <a16:creationId xmlns:a16="http://schemas.microsoft.com/office/drawing/2014/main" id="{CB3790DE-634F-421A-B188-61758821C0AC}"/>
                  </a:ext>
                </a:extLst>
              </p:cNvPr>
              <p:cNvSpPr/>
              <p:nvPr/>
            </p:nvSpPr>
            <p:spPr>
              <a:xfrm>
                <a:off x="6608010" y="3967844"/>
                <a:ext cx="4836307" cy="3734667"/>
              </a:xfrm>
              <a:prstGeom prst="round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Các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bộ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phận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của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động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vật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và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b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</a:b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chức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năng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của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chúng</a:t>
                </a:r>
                <a:endParaRPr lang="en-US" sz="24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39" name="Picture 24">
                <a:extLst>
                  <a:ext uri="{FF2B5EF4-FFF2-40B4-BE49-F238E27FC236}">
                    <a16:creationId xmlns:a16="http://schemas.microsoft.com/office/drawing/2014/main" id="{6CD738FC-D5DD-4CB6-B0DB-35F81F81BB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>
                <a:fillRect/>
              </a:stretch>
            </p:blipFill>
            <p:spPr>
              <a:xfrm rot="-155452">
                <a:off x="7383570" y="3744493"/>
                <a:ext cx="3431503" cy="542801"/>
              </a:xfrm>
              <a:prstGeom prst="rect">
                <a:avLst/>
              </a:prstGeom>
            </p:spPr>
          </p:pic>
        </p:grpSp>
        <p:pic>
          <p:nvPicPr>
            <p:cNvPr id="37" name="Picture 33">
              <a:extLst>
                <a:ext uri="{FF2B5EF4-FFF2-40B4-BE49-F238E27FC236}">
                  <a16:creationId xmlns:a16="http://schemas.microsoft.com/office/drawing/2014/main" id="{E514028A-7648-4C32-8B11-0ADBAC6CE4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r="31571"/>
            <a:stretch>
              <a:fillRect/>
            </a:stretch>
          </p:blipFill>
          <p:spPr>
            <a:xfrm>
              <a:off x="8290055" y="3225602"/>
              <a:ext cx="1733252" cy="1405775"/>
            </a:xfrm>
            <a:prstGeom prst="rect">
              <a:avLst/>
            </a:prstGeom>
          </p:spPr>
        </p:pic>
      </p:grpSp>
      <p:pic>
        <p:nvPicPr>
          <p:cNvPr id="53" name="Picture 52" descr="Don't Know O Fox">
            <a:extLst>
              <a:ext uri="{FF2B5EF4-FFF2-40B4-BE49-F238E27FC236}">
                <a16:creationId xmlns:a16="http://schemas.microsoft.com/office/drawing/2014/main" id="{A98679F1-0467-464D-8058-22AB391A01F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750752" y="3048000"/>
            <a:ext cx="381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8326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BA813F6-5D03-A906-C461-DDADDC7EF8C2}"/>
              </a:ext>
            </a:extLst>
          </p:cNvPr>
          <p:cNvGrpSpPr/>
          <p:nvPr/>
        </p:nvGrpSpPr>
        <p:grpSpPr>
          <a:xfrm>
            <a:off x="4727728" y="2819400"/>
            <a:ext cx="2736543" cy="1674349"/>
            <a:chOff x="309542" y="967667"/>
            <a:chExt cx="2878585" cy="1674349"/>
          </a:xfrm>
        </p:grpSpPr>
        <p:pic>
          <p:nvPicPr>
            <p:cNvPr id="4" name="Picture 3">
              <a:hlinkClick r:id="rId4"/>
              <a:extLst>
                <a:ext uri="{FF2B5EF4-FFF2-40B4-BE49-F238E27FC236}">
                  <a16:creationId xmlns:a16="http://schemas.microsoft.com/office/drawing/2014/main" id="{71A95C0A-D294-AF07-9E62-38A1887DEA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1029743" y="1336999"/>
              <a:ext cx="1438182" cy="1305017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9E6F943-4843-D349-5073-DB117362A8C1}"/>
                </a:ext>
              </a:extLst>
            </p:cNvPr>
            <p:cNvSpPr txBox="1"/>
            <p:nvPr/>
          </p:nvSpPr>
          <p:spPr>
            <a:xfrm>
              <a:off x="309542" y="967667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Ấn</a:t>
              </a:r>
              <a:r>
                <a:rPr lang="en-US" sz="18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để</a:t>
              </a:r>
              <a:r>
                <a:rPr lang="en-US" sz="18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đến</a:t>
              </a:r>
              <a:r>
                <a:rPr lang="en-US" sz="18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trang</a:t>
              </a:r>
              <a:r>
                <a:rPr lang="en-US" sz="18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sách</a:t>
              </a:r>
              <a:endParaRPr lang="en-US" sz="1800" b="1" dirty="0">
                <a:solidFill>
                  <a:schemeClr val="accent2"/>
                </a:solidFill>
                <a:latin typeface="UTM Avo" panose="02040603050506020204" pitchFamily="18" charset="0"/>
              </a:endParaRPr>
            </a:p>
          </p:txBody>
        </p:sp>
      </p:grpSp>
    </p:spTree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3BCF17B0-2F91-45F8-9DE1-12AB8F6B4024}"/>
              </a:ext>
            </a:extLst>
          </p:cNvPr>
          <p:cNvSpPr/>
          <p:nvPr/>
        </p:nvSpPr>
        <p:spPr>
          <a:xfrm>
            <a:off x="7867391" y="3504694"/>
            <a:ext cx="4324610" cy="3353306"/>
          </a:xfrm>
          <a:prstGeom prst="rect">
            <a:avLst/>
          </a:prstGeom>
          <a:solidFill>
            <a:srgbClr val="FFFAF7"/>
          </a:solidFill>
          <a:ln>
            <a:solidFill>
              <a:srgbClr val="FFFA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D09355E-C0CB-40D7-BE65-E0972EDD196C}"/>
              </a:ext>
            </a:extLst>
          </p:cNvPr>
          <p:cNvSpPr/>
          <p:nvPr/>
        </p:nvSpPr>
        <p:spPr>
          <a:xfrm>
            <a:off x="-13048" y="1592864"/>
            <a:ext cx="122180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HĐ 1: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Ôn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tập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về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một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bộ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phận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của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thực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vật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và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chức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năng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của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chúng</a:t>
            </a:r>
            <a:endParaRPr lang="en-US" sz="2400" b="1" dirty="0">
              <a:solidFill>
                <a:schemeClr val="tx1"/>
              </a:solidFill>
              <a:latin typeface="UTM Avo" panose="02040603050506020204"/>
              <a:cs typeface="Arial" panose="020B0604020202020204" pitchFamily="34" charset="0"/>
            </a:endParaRP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65F43FA8-6555-40E5-BE1F-E6D5F353D8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120323" y="6153033"/>
            <a:ext cx="425456" cy="273319"/>
          </a:xfrm>
          <a:prstGeom prst="rect">
            <a:avLst/>
          </a:prstGeom>
        </p:spPr>
      </p:pic>
      <p:pic>
        <p:nvPicPr>
          <p:cNvPr id="6" name="Picture 43">
            <a:extLst>
              <a:ext uri="{FF2B5EF4-FFF2-40B4-BE49-F238E27FC236}">
                <a16:creationId xmlns:a16="http://schemas.microsoft.com/office/drawing/2014/main" id="{4599180C-F802-4738-8555-70ABE4BB5A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477466" y="6119635"/>
            <a:ext cx="488743" cy="4954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71952C4-F0A0-45D5-B60E-CF20522EDF8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22" t="18035" r="8653" b="2553"/>
          <a:stretch/>
        </p:blipFill>
        <p:spPr>
          <a:xfrm>
            <a:off x="3280602" y="2423018"/>
            <a:ext cx="3838327" cy="4451233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0ACBADE-44B7-4DCA-AA32-01B393AE1D1D}"/>
              </a:ext>
            </a:extLst>
          </p:cNvPr>
          <p:cNvCxnSpPr>
            <a:stCxn id="12" idx="3"/>
          </p:cNvCxnSpPr>
          <p:nvPr/>
        </p:nvCxnSpPr>
        <p:spPr>
          <a:xfrm>
            <a:off x="2632220" y="5379844"/>
            <a:ext cx="2367184" cy="50739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ounded Rectangle 16">
            <a:extLst>
              <a:ext uri="{FF2B5EF4-FFF2-40B4-BE49-F238E27FC236}">
                <a16:creationId xmlns:a16="http://schemas.microsoft.com/office/drawing/2014/main" id="{4A49BA9C-B1E1-49A8-A20E-D10BF41F48A9}"/>
              </a:ext>
            </a:extLst>
          </p:cNvPr>
          <p:cNvSpPr/>
          <p:nvPr/>
        </p:nvSpPr>
        <p:spPr>
          <a:xfrm>
            <a:off x="1247895" y="5055139"/>
            <a:ext cx="1384325" cy="64940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 err="1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Rễ</a:t>
            </a:r>
            <a:r>
              <a:rPr lang="en-US" sz="2600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3" name="Rounded Rectangle 23">
            <a:extLst>
              <a:ext uri="{FF2B5EF4-FFF2-40B4-BE49-F238E27FC236}">
                <a16:creationId xmlns:a16="http://schemas.microsoft.com/office/drawing/2014/main" id="{BA1FC1E7-8FE3-405E-A14C-B8D549289AE8}"/>
              </a:ext>
            </a:extLst>
          </p:cNvPr>
          <p:cNvSpPr/>
          <p:nvPr/>
        </p:nvSpPr>
        <p:spPr>
          <a:xfrm>
            <a:off x="1293818" y="3758656"/>
            <a:ext cx="1384325" cy="64940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 err="1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Quả</a:t>
            </a:r>
            <a:r>
              <a:rPr lang="en-US" sz="2600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 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A06D075-59CA-423B-A3AB-C33C1C73EC12}"/>
              </a:ext>
            </a:extLst>
          </p:cNvPr>
          <p:cNvCxnSpPr>
            <a:cxnSpLocks/>
            <a:stCxn id="13" idx="3"/>
          </p:cNvCxnSpPr>
          <p:nvPr/>
        </p:nvCxnSpPr>
        <p:spPr>
          <a:xfrm>
            <a:off x="2678143" y="4083360"/>
            <a:ext cx="2367184" cy="556393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DA97951-FE75-470A-8BAC-38093681C88F}"/>
              </a:ext>
            </a:extLst>
          </p:cNvPr>
          <p:cNvCxnSpPr>
            <a:cxnSpLocks/>
            <a:stCxn id="16" idx="1"/>
          </p:cNvCxnSpPr>
          <p:nvPr/>
        </p:nvCxnSpPr>
        <p:spPr>
          <a:xfrm flipH="1">
            <a:off x="5858514" y="2861484"/>
            <a:ext cx="2157905" cy="475693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ounded Rectangle 30">
            <a:extLst>
              <a:ext uri="{FF2B5EF4-FFF2-40B4-BE49-F238E27FC236}">
                <a16:creationId xmlns:a16="http://schemas.microsoft.com/office/drawing/2014/main" id="{9F07F991-B124-49B0-A932-2C32654DF3EA}"/>
              </a:ext>
            </a:extLst>
          </p:cNvPr>
          <p:cNvSpPr/>
          <p:nvPr/>
        </p:nvSpPr>
        <p:spPr>
          <a:xfrm>
            <a:off x="8016419" y="2536780"/>
            <a:ext cx="1384325" cy="64940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Lá </a:t>
            </a:r>
          </a:p>
        </p:txBody>
      </p:sp>
      <p:sp>
        <p:nvSpPr>
          <p:cNvPr id="17" name="Rounded Rectangle 31">
            <a:extLst>
              <a:ext uri="{FF2B5EF4-FFF2-40B4-BE49-F238E27FC236}">
                <a16:creationId xmlns:a16="http://schemas.microsoft.com/office/drawing/2014/main" id="{2312B71C-BC98-46E9-8AA2-938EED437A94}"/>
              </a:ext>
            </a:extLst>
          </p:cNvPr>
          <p:cNvSpPr/>
          <p:nvPr/>
        </p:nvSpPr>
        <p:spPr>
          <a:xfrm>
            <a:off x="7995083" y="3680701"/>
            <a:ext cx="1384325" cy="64940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 err="1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Thân</a:t>
            </a:r>
            <a:r>
              <a:rPr lang="en-US" sz="2600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8" name="Rounded Rectangle 32">
            <a:extLst>
              <a:ext uri="{FF2B5EF4-FFF2-40B4-BE49-F238E27FC236}">
                <a16:creationId xmlns:a16="http://schemas.microsoft.com/office/drawing/2014/main" id="{640CC18C-DBAC-4F5B-988F-A6164B8DE1F8}"/>
              </a:ext>
            </a:extLst>
          </p:cNvPr>
          <p:cNvSpPr/>
          <p:nvPr/>
        </p:nvSpPr>
        <p:spPr>
          <a:xfrm>
            <a:off x="1293818" y="2700001"/>
            <a:ext cx="1384325" cy="64940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Hoa 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94FA291-CD23-420B-94C7-8CDD2E4A3EA2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2678143" y="3024705"/>
            <a:ext cx="2316198" cy="503279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AFFEE21E-88B7-43F3-AD6C-D0BC3E539D77}"/>
              </a:ext>
            </a:extLst>
          </p:cNvPr>
          <p:cNvCxnSpPr>
            <a:cxnSpLocks/>
          </p:cNvCxnSpPr>
          <p:nvPr/>
        </p:nvCxnSpPr>
        <p:spPr>
          <a:xfrm flipH="1">
            <a:off x="5361767" y="3986945"/>
            <a:ext cx="2633316" cy="36481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44">
            <a:extLst>
              <a:ext uri="{FF2B5EF4-FFF2-40B4-BE49-F238E27FC236}">
                <a16:creationId xmlns:a16="http://schemas.microsoft.com/office/drawing/2014/main" id="{7871AF53-EB31-4DC9-9A51-A23EF4DF35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3386085" y="6021700"/>
            <a:ext cx="692368" cy="701833"/>
          </a:xfrm>
          <a:prstGeom prst="rect">
            <a:avLst/>
          </a:prstGeom>
        </p:spPr>
      </p:pic>
      <p:pic>
        <p:nvPicPr>
          <p:cNvPr id="2" name="Picture 3">
            <a:extLst>
              <a:ext uri="{FF2B5EF4-FFF2-40B4-BE49-F238E27FC236}">
                <a16:creationId xmlns:a16="http://schemas.microsoft.com/office/drawing/2014/main" id="{EA2AA147-BC0A-4BEB-94F4-744A10D39B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680578" y="6442610"/>
            <a:ext cx="536880" cy="344899"/>
          </a:xfrm>
          <a:prstGeom prst="rect">
            <a:avLst/>
          </a:prstGeom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9B961705-CBB8-4D9D-9628-DC4C426456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331859" y="6479614"/>
            <a:ext cx="453764" cy="291504"/>
          </a:xfrm>
          <a:prstGeom prst="rect">
            <a:avLst/>
          </a:prstGeom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65F98D76-AF7E-4C95-88E4-01824B6BBF6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201400" y="6556564"/>
            <a:ext cx="519816" cy="3339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174D383-BD1E-4708-89FC-915E605964C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991462" y="4897165"/>
            <a:ext cx="1205361" cy="1977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8031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 animBg="1"/>
      <p:bldP spid="13" grpId="0" animBg="1"/>
      <p:bldP spid="16" grpId="0" animBg="1"/>
      <p:bldP spid="17" grpId="0" animBg="1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>
            <a:extLst>
              <a:ext uri="{FF2B5EF4-FFF2-40B4-BE49-F238E27FC236}">
                <a16:creationId xmlns:a16="http://schemas.microsoft.com/office/drawing/2014/main" id="{7FF02496-EC16-4486-87B9-BAE026ACA0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962518" y="2505631"/>
            <a:ext cx="3425138" cy="4580969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A9910845-D8CF-4685-8CCA-63890DD89956}"/>
              </a:ext>
            </a:extLst>
          </p:cNvPr>
          <p:cNvSpPr/>
          <p:nvPr/>
        </p:nvSpPr>
        <p:spPr>
          <a:xfrm>
            <a:off x="7867391" y="3504694"/>
            <a:ext cx="4324610" cy="3353306"/>
          </a:xfrm>
          <a:prstGeom prst="rect">
            <a:avLst/>
          </a:prstGeom>
          <a:solidFill>
            <a:srgbClr val="FFFAF7"/>
          </a:solidFill>
          <a:ln>
            <a:solidFill>
              <a:srgbClr val="FFFA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A394D946-0B1C-4119-BCAC-D729E11F632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5717" y="6510540"/>
            <a:ext cx="556933" cy="316872"/>
          </a:xfrm>
          <a:prstGeom prst="rect">
            <a:avLst/>
          </a:prstGeom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4E77940D-801A-42F4-8F46-B0CA38F5B47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652769" y="6409030"/>
            <a:ext cx="539231" cy="41838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6C958D9-558F-4868-A1FF-B2BD85BB29E8}"/>
              </a:ext>
            </a:extLst>
          </p:cNvPr>
          <p:cNvSpPr/>
          <p:nvPr/>
        </p:nvSpPr>
        <p:spPr>
          <a:xfrm>
            <a:off x="533400" y="1754000"/>
            <a:ext cx="6006772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2600" dirty="0" err="1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Chức</a:t>
            </a:r>
            <a:r>
              <a:rPr lang="en-US" sz="2600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năng</a:t>
            </a:r>
            <a:r>
              <a:rPr lang="en-US" sz="2600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của</a:t>
            </a:r>
            <a:r>
              <a:rPr lang="en-US" sz="2600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từng</a:t>
            </a:r>
            <a:r>
              <a:rPr lang="en-US" sz="2600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bộ</a:t>
            </a:r>
            <a:r>
              <a:rPr lang="en-US" sz="2600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phận</a:t>
            </a:r>
            <a:r>
              <a:rPr lang="en-US" sz="2600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:</a:t>
            </a:r>
          </a:p>
        </p:txBody>
      </p:sp>
      <p:sp>
        <p:nvSpPr>
          <p:cNvPr id="8" name="Curved Down Arrow 6">
            <a:extLst>
              <a:ext uri="{FF2B5EF4-FFF2-40B4-BE49-F238E27FC236}">
                <a16:creationId xmlns:a16="http://schemas.microsoft.com/office/drawing/2014/main" id="{07B0CD58-1EF8-4F3A-BC00-889CB310F349}"/>
              </a:ext>
            </a:extLst>
          </p:cNvPr>
          <p:cNvSpPr/>
          <p:nvPr/>
        </p:nvSpPr>
        <p:spPr>
          <a:xfrm rot="1495372">
            <a:off x="1273303" y="5142079"/>
            <a:ext cx="1942616" cy="461747"/>
          </a:xfrm>
          <a:prstGeom prst="curved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00">
              <a:solidFill>
                <a:schemeClr val="tx1"/>
              </a:solidFill>
              <a:latin typeface="UTM Avo" panose="02040603050506020204"/>
            </a:endParaRPr>
          </a:p>
        </p:txBody>
      </p:sp>
      <p:sp>
        <p:nvSpPr>
          <p:cNvPr id="9" name="Curved Down Arrow 27">
            <a:extLst>
              <a:ext uri="{FF2B5EF4-FFF2-40B4-BE49-F238E27FC236}">
                <a16:creationId xmlns:a16="http://schemas.microsoft.com/office/drawing/2014/main" id="{B0F8CB9F-C559-4114-B1F5-609207BD54B8}"/>
              </a:ext>
            </a:extLst>
          </p:cNvPr>
          <p:cNvSpPr/>
          <p:nvPr/>
        </p:nvSpPr>
        <p:spPr>
          <a:xfrm rot="9472425" flipV="1">
            <a:off x="4065633" y="5192031"/>
            <a:ext cx="1942616" cy="466461"/>
          </a:xfrm>
          <a:prstGeom prst="curved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00">
              <a:solidFill>
                <a:schemeClr val="tx1"/>
              </a:solidFill>
              <a:latin typeface="UTM Avo" panose="02040603050506020204"/>
            </a:endParaRPr>
          </a:p>
        </p:txBody>
      </p:sp>
      <p:sp>
        <p:nvSpPr>
          <p:cNvPr id="10" name="Rounded Rectangle 8">
            <a:extLst>
              <a:ext uri="{FF2B5EF4-FFF2-40B4-BE49-F238E27FC236}">
                <a16:creationId xmlns:a16="http://schemas.microsoft.com/office/drawing/2014/main" id="{E3F5753B-8CCD-4425-9AAD-632DE29A801B}"/>
              </a:ext>
            </a:extLst>
          </p:cNvPr>
          <p:cNvSpPr/>
          <p:nvPr/>
        </p:nvSpPr>
        <p:spPr>
          <a:xfrm>
            <a:off x="297948" y="4848019"/>
            <a:ext cx="1908543" cy="492443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 err="1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Hút</a:t>
            </a:r>
            <a:r>
              <a:rPr lang="en-US" sz="2600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nước</a:t>
            </a:r>
            <a:r>
              <a:rPr lang="en-US" sz="2600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1" name="Rounded Rectangle 35">
            <a:extLst>
              <a:ext uri="{FF2B5EF4-FFF2-40B4-BE49-F238E27FC236}">
                <a16:creationId xmlns:a16="http://schemas.microsoft.com/office/drawing/2014/main" id="{9C8591B9-F47D-4BAA-9D6D-C5C2CF717E46}"/>
              </a:ext>
            </a:extLst>
          </p:cNvPr>
          <p:cNvSpPr/>
          <p:nvPr/>
        </p:nvSpPr>
        <p:spPr>
          <a:xfrm>
            <a:off x="5296619" y="4789073"/>
            <a:ext cx="2570771" cy="1237363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600" dirty="0" err="1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Hút</a:t>
            </a:r>
            <a:r>
              <a:rPr lang="en-US" sz="2600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2600" dirty="0" err="1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khoáng</a:t>
            </a:r>
            <a:r>
              <a:rPr lang="en-US" sz="2600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chất</a:t>
            </a:r>
            <a:endParaRPr lang="en-US" sz="2600" dirty="0">
              <a:solidFill>
                <a:schemeClr val="tx1"/>
              </a:solidFill>
              <a:latin typeface="UTM Avo" panose="02040603050506020204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D9A0F0B-33ED-4036-98BE-7ADB556FEA5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48291" y="2101609"/>
            <a:ext cx="1343151" cy="1205836"/>
          </a:xfrm>
          <a:prstGeom prst="rect">
            <a:avLst/>
          </a:prstGeom>
        </p:spPr>
      </p:pic>
      <p:pic>
        <p:nvPicPr>
          <p:cNvPr id="13" name="Picture 2" descr="Tomato ">
            <a:extLst>
              <a:ext uri="{FF2B5EF4-FFF2-40B4-BE49-F238E27FC236}">
                <a16:creationId xmlns:a16="http://schemas.microsoft.com/office/drawing/2014/main" id="{F2486A31-52FE-4DC8-BFFB-D715957224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7784" y="4057937"/>
            <a:ext cx="1428572" cy="128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763789E-E79A-4D30-BE33-CA9ABB123CD9}"/>
              </a:ext>
            </a:extLst>
          </p:cNvPr>
          <p:cNvSpPr txBox="1"/>
          <p:nvPr/>
        </p:nvSpPr>
        <p:spPr>
          <a:xfrm>
            <a:off x="6163566" y="3382160"/>
            <a:ext cx="311260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err="1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Hạt</a:t>
            </a:r>
            <a:r>
              <a:rPr lang="en-US" sz="2600" b="1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quả</a:t>
            </a:r>
            <a:r>
              <a:rPr lang="en-US" sz="2600" b="1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cà</a:t>
            </a:r>
            <a:r>
              <a:rPr lang="en-US" sz="2600" b="1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chua</a:t>
            </a:r>
            <a:endParaRPr lang="en-US" sz="2600" b="1" dirty="0">
              <a:solidFill>
                <a:schemeClr val="tx1"/>
              </a:solidFill>
              <a:latin typeface="UTM Avo" panose="02040603050506020204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EC2E07F-D3AE-42EA-928B-02F516C542D8}"/>
              </a:ext>
            </a:extLst>
          </p:cNvPr>
          <p:cNvSpPr txBox="1"/>
          <p:nvPr/>
        </p:nvSpPr>
        <p:spPr>
          <a:xfrm>
            <a:off x="9307443" y="5467093"/>
            <a:ext cx="251814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err="1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Cây</a:t>
            </a:r>
            <a:r>
              <a:rPr lang="en-US" sz="2600" b="1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cà</a:t>
            </a:r>
            <a:r>
              <a:rPr lang="en-US" sz="2600" b="1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chua</a:t>
            </a:r>
            <a:r>
              <a:rPr lang="en-US" sz="2600" b="1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6" name="Picture 4" descr="Arrow right ">
            <a:extLst>
              <a:ext uri="{FF2B5EF4-FFF2-40B4-BE49-F238E27FC236}">
                <a16:creationId xmlns:a16="http://schemas.microsoft.com/office/drawing/2014/main" id="{FFFD3A49-8512-41C5-9BCD-BF3BAAAEA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9276167" y="2834011"/>
            <a:ext cx="989864" cy="888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Upward arrow ">
            <a:extLst>
              <a:ext uri="{FF2B5EF4-FFF2-40B4-BE49-F238E27FC236}">
                <a16:creationId xmlns:a16="http://schemas.microsoft.com/office/drawing/2014/main" id="{EEE185E6-B3AF-46E2-9582-FDDF99CE4B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860738" flipH="1">
            <a:off x="8447184" y="3831379"/>
            <a:ext cx="949695" cy="1010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07765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 animBg="1"/>
      <p:bldP spid="10" grpId="0" animBg="1"/>
      <p:bldP spid="11" grpId="0" animBg="1"/>
      <p:bldP spid="14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F96549B-E253-45EB-903F-88464CAE0CF8}"/>
              </a:ext>
            </a:extLst>
          </p:cNvPr>
          <p:cNvSpPr/>
          <p:nvPr/>
        </p:nvSpPr>
        <p:spPr>
          <a:xfrm>
            <a:off x="7867391" y="3504694"/>
            <a:ext cx="4324610" cy="3353306"/>
          </a:xfrm>
          <a:prstGeom prst="rect">
            <a:avLst/>
          </a:prstGeom>
          <a:solidFill>
            <a:srgbClr val="FFFAF7"/>
          </a:solidFill>
          <a:ln>
            <a:solidFill>
              <a:srgbClr val="FFFA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DA18E77-FEA5-45BC-A14F-9ADCEE13EF4D}"/>
              </a:ext>
            </a:extLst>
          </p:cNvPr>
          <p:cNvSpPr/>
          <p:nvPr/>
        </p:nvSpPr>
        <p:spPr>
          <a:xfrm>
            <a:off x="240871" y="1641420"/>
            <a:ext cx="117102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HĐ 2: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Củng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cố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về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cách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phân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loại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thực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vật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động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vật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theo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một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tiêu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chí</a:t>
            </a:r>
            <a:endParaRPr lang="en-US" sz="2400" b="1" dirty="0">
              <a:solidFill>
                <a:schemeClr val="tx1"/>
              </a:solidFill>
              <a:latin typeface="UTM Avo" panose="02040603050506020204"/>
              <a:cs typeface="Arial" panose="020B0604020202020204" pitchFamily="34" charset="0"/>
            </a:endParaRPr>
          </a:p>
        </p:txBody>
      </p:sp>
      <p:sp>
        <p:nvSpPr>
          <p:cNvPr id="9" name="Pentagon 11">
            <a:extLst>
              <a:ext uri="{FF2B5EF4-FFF2-40B4-BE49-F238E27FC236}">
                <a16:creationId xmlns:a16="http://schemas.microsoft.com/office/drawing/2014/main" id="{8C9F74DA-BAD7-4780-8D5E-75E1E44052DE}"/>
              </a:ext>
            </a:extLst>
          </p:cNvPr>
          <p:cNvSpPr/>
          <p:nvPr/>
        </p:nvSpPr>
        <p:spPr>
          <a:xfrm>
            <a:off x="0" y="2408909"/>
            <a:ext cx="3200400" cy="659530"/>
          </a:xfrm>
          <a:prstGeom prst="homePlate">
            <a:avLst>
              <a:gd name="adj" fmla="val 68258"/>
            </a:avLst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Hoạt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động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nhóm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C196F4A-7AE6-4740-9E8D-7E8582D3C6A5}"/>
              </a:ext>
            </a:extLst>
          </p:cNvPr>
          <p:cNvSpPr txBox="1"/>
          <p:nvPr/>
        </p:nvSpPr>
        <p:spPr>
          <a:xfrm>
            <a:off x="1905000" y="3481106"/>
            <a:ext cx="7492874" cy="2467058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dirty="0" err="1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Dựa</a:t>
            </a:r>
            <a:r>
              <a:rPr lang="en-US" sz="2400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vào</a:t>
            </a:r>
            <a:r>
              <a:rPr lang="en-US" sz="2400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kiến</a:t>
            </a:r>
            <a:r>
              <a:rPr lang="en-US" sz="2400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thức</a:t>
            </a:r>
            <a:r>
              <a:rPr lang="en-US" sz="2400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đã</a:t>
            </a:r>
            <a:r>
              <a:rPr lang="en-US" sz="2400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được</a:t>
            </a:r>
            <a:r>
              <a:rPr lang="en-US" sz="2400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học</a:t>
            </a:r>
            <a:r>
              <a:rPr lang="en-US" sz="2400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các</a:t>
            </a:r>
            <a:r>
              <a:rPr lang="en-US" sz="2400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em</a:t>
            </a:r>
            <a:r>
              <a:rPr lang="en-US" sz="2400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hoàn</a:t>
            </a:r>
            <a:r>
              <a:rPr lang="en-US" sz="2400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thiện</a:t>
            </a:r>
            <a:r>
              <a:rPr lang="en-US" sz="2400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sơ</a:t>
            </a:r>
            <a:r>
              <a:rPr lang="en-US" sz="2400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đồ</a:t>
            </a:r>
            <a:r>
              <a:rPr lang="en-US" sz="2400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phân</a:t>
            </a:r>
            <a:r>
              <a:rPr lang="en-US" sz="2400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loại</a:t>
            </a:r>
            <a:r>
              <a:rPr lang="en-US" sz="2400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cây</a:t>
            </a:r>
            <a:r>
              <a:rPr lang="en-US" sz="2400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trồng</a:t>
            </a:r>
            <a:r>
              <a:rPr lang="en-US" sz="2400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phân</a:t>
            </a:r>
            <a:r>
              <a:rPr lang="en-US" sz="2400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loại</a:t>
            </a:r>
            <a:r>
              <a:rPr lang="en-US" sz="2400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động</a:t>
            </a:r>
            <a:r>
              <a:rPr lang="en-US" sz="2400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vật</a:t>
            </a:r>
            <a:r>
              <a:rPr lang="en-US" sz="2400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theo</a:t>
            </a:r>
            <a:r>
              <a:rPr lang="en-US" sz="2400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các</a:t>
            </a:r>
            <a:r>
              <a:rPr lang="en-US" sz="2400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đặc</a:t>
            </a:r>
            <a:r>
              <a:rPr lang="en-US" sz="2400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điểm</a:t>
            </a:r>
            <a:r>
              <a:rPr lang="en-US" sz="2400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 </a:t>
            </a:r>
            <a:br>
              <a:rPr lang="en-US" sz="2400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</a:br>
            <a:r>
              <a:rPr lang="en-US" sz="2400" dirty="0" err="1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chúng</a:t>
            </a:r>
            <a:r>
              <a:rPr lang="en-US" sz="2400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14" name="Picture 13" descr="Charm Chicken">
            <a:extLst>
              <a:ext uri="{FF2B5EF4-FFF2-40B4-BE49-F238E27FC236}">
                <a16:creationId xmlns:a16="http://schemas.microsoft.com/office/drawing/2014/main" id="{10180600-4B1C-4212-BCE3-59909B77DD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860539" y="3856379"/>
            <a:ext cx="3353306" cy="3353306"/>
          </a:xfrm>
          <a:prstGeom prst="rect">
            <a:avLst/>
          </a:prstGeom>
        </p:spPr>
      </p:pic>
      <p:pic>
        <p:nvPicPr>
          <p:cNvPr id="16" name="Picture 15" descr="Wondering Chicken">
            <a:extLst>
              <a:ext uri="{FF2B5EF4-FFF2-40B4-BE49-F238E27FC236}">
                <a16:creationId xmlns:a16="http://schemas.microsoft.com/office/drawing/2014/main" id="{DF30088E-A398-4AB9-A293-6AE9FCF414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89127" y="3856379"/>
            <a:ext cx="3353306" cy="3353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77717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4065DC71-0F7D-43C2-8445-147F495BBB72}"/>
              </a:ext>
            </a:extLst>
          </p:cNvPr>
          <p:cNvSpPr txBox="1"/>
          <p:nvPr/>
        </p:nvSpPr>
        <p:spPr>
          <a:xfrm>
            <a:off x="782864" y="1512775"/>
            <a:ext cx="88288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2400" i="1" dirty="0" err="1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Sơ</a:t>
            </a:r>
            <a:r>
              <a:rPr lang="en-US" sz="2400" i="1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đồ</a:t>
            </a:r>
            <a:r>
              <a:rPr lang="en-US" sz="2400" i="1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phân</a:t>
            </a:r>
            <a:r>
              <a:rPr lang="en-US" sz="2400" i="1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loại</a:t>
            </a:r>
            <a:r>
              <a:rPr lang="en-US" sz="2400" i="1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thực</a:t>
            </a:r>
            <a:r>
              <a:rPr lang="en-US" sz="2400" i="1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vật</a:t>
            </a:r>
            <a:r>
              <a:rPr lang="en-US" sz="2400" i="1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theo</a:t>
            </a:r>
            <a:r>
              <a:rPr lang="en-US" sz="2400" i="1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rễ</a:t>
            </a:r>
            <a:r>
              <a:rPr lang="en-US" sz="2400" i="1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và</a:t>
            </a:r>
            <a:r>
              <a:rPr lang="en-US" sz="2400" i="1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thân</a:t>
            </a:r>
            <a:r>
              <a:rPr lang="en-US" sz="2400" i="1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cây</a:t>
            </a:r>
            <a:r>
              <a:rPr lang="en-US" sz="2400" i="1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: </a:t>
            </a:r>
          </a:p>
        </p:txBody>
      </p:sp>
      <p:sp>
        <p:nvSpPr>
          <p:cNvPr id="9" name="Rounded Rectangle 7">
            <a:extLst>
              <a:ext uri="{FF2B5EF4-FFF2-40B4-BE49-F238E27FC236}">
                <a16:creationId xmlns:a16="http://schemas.microsoft.com/office/drawing/2014/main" id="{E6EC7AF3-C3B6-48EE-9B6D-093D74BD8E3C}"/>
              </a:ext>
            </a:extLst>
          </p:cNvPr>
          <p:cNvSpPr/>
          <p:nvPr/>
        </p:nvSpPr>
        <p:spPr>
          <a:xfrm>
            <a:off x="4750841" y="2064372"/>
            <a:ext cx="3121891" cy="70902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THỰC VẬT 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EC907466-89FD-4919-8529-104440DACEB9}"/>
              </a:ext>
            </a:extLst>
          </p:cNvPr>
          <p:cNvGrpSpPr/>
          <p:nvPr/>
        </p:nvGrpSpPr>
        <p:grpSpPr>
          <a:xfrm>
            <a:off x="0" y="2773396"/>
            <a:ext cx="12344400" cy="4091320"/>
            <a:chOff x="0" y="2759681"/>
            <a:chExt cx="12343904" cy="4488705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367862C4-D1F2-4515-A1FF-79FBB1F0D9EC}"/>
                </a:ext>
              </a:extLst>
            </p:cNvPr>
            <p:cNvSpPr/>
            <p:nvPr/>
          </p:nvSpPr>
          <p:spPr>
            <a:xfrm>
              <a:off x="7867391" y="3504694"/>
              <a:ext cx="4324610" cy="3743692"/>
            </a:xfrm>
            <a:prstGeom prst="rect">
              <a:avLst/>
            </a:prstGeom>
            <a:solidFill>
              <a:srgbClr val="FFFAF7"/>
            </a:solidFill>
            <a:ln>
              <a:solidFill>
                <a:srgbClr val="FFFAF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chemeClr val="tx1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0" name="Rounded Rectangle 16">
              <a:extLst>
                <a:ext uri="{FF2B5EF4-FFF2-40B4-BE49-F238E27FC236}">
                  <a16:creationId xmlns:a16="http://schemas.microsoft.com/office/drawing/2014/main" id="{9F260440-EDDD-4EF1-BD44-9BC1AC4A178D}"/>
                </a:ext>
              </a:extLst>
            </p:cNvPr>
            <p:cNvSpPr/>
            <p:nvPr/>
          </p:nvSpPr>
          <p:spPr>
            <a:xfrm>
              <a:off x="1600313" y="3603334"/>
              <a:ext cx="2427983" cy="812753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>
                  <a:solidFill>
                    <a:schemeClr val="tx1"/>
                  </a:solidFill>
                  <a:latin typeface="UTM Avo" panose="02040603050506020204"/>
                  <a:cs typeface="Arial" panose="020B0604020202020204" pitchFamily="34" charset="0"/>
                </a:rPr>
                <a:t>Thân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/>
                  <a:cs typeface="Arial" panose="020B0604020202020204" pitchFamily="34" charset="0"/>
                </a:rPr>
                <a:t>cây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11" name="Rounded Rectangle 17">
              <a:extLst>
                <a:ext uri="{FF2B5EF4-FFF2-40B4-BE49-F238E27FC236}">
                  <a16:creationId xmlns:a16="http://schemas.microsoft.com/office/drawing/2014/main" id="{ACE68589-6A98-419A-AF11-692DFDB45A19}"/>
                </a:ext>
              </a:extLst>
            </p:cNvPr>
            <p:cNvSpPr/>
            <p:nvPr/>
          </p:nvSpPr>
          <p:spPr>
            <a:xfrm>
              <a:off x="8711160" y="3603334"/>
              <a:ext cx="2303133" cy="812753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>
                  <a:solidFill>
                    <a:schemeClr val="tx1"/>
                  </a:solidFill>
                  <a:latin typeface="UTM Avo" panose="02040603050506020204"/>
                  <a:cs typeface="Arial" panose="020B0604020202020204" pitchFamily="34" charset="0"/>
                </a:rPr>
                <a:t>Rễ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/>
                  <a:cs typeface="Arial" panose="020B0604020202020204" pitchFamily="34" charset="0"/>
                </a:rPr>
                <a:t>cây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/>
                  <a:cs typeface="Arial" panose="020B0604020202020204" pitchFamily="34" charset="0"/>
                </a:rPr>
                <a:t> </a:t>
              </a: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4F718590-C404-4358-99F8-4C53F515905E}"/>
                </a:ext>
              </a:extLst>
            </p:cNvPr>
            <p:cNvCxnSpPr>
              <a:cxnSpLocks/>
              <a:stCxn id="9" idx="2"/>
            </p:cNvCxnSpPr>
            <p:nvPr/>
          </p:nvCxnSpPr>
          <p:spPr>
            <a:xfrm flipH="1">
              <a:off x="3048000" y="2759681"/>
              <a:ext cx="3263534" cy="839557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E9110A12-7417-44C9-9C68-490C976718D3}"/>
                </a:ext>
              </a:extLst>
            </p:cNvPr>
            <p:cNvCxnSpPr>
              <a:cxnSpLocks/>
              <a:stCxn id="9" idx="2"/>
              <a:endCxn id="11" idx="0"/>
            </p:cNvCxnSpPr>
            <p:nvPr/>
          </p:nvCxnSpPr>
          <p:spPr>
            <a:xfrm>
              <a:off x="6311533" y="2759681"/>
              <a:ext cx="3551193" cy="843653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ounded Rectangle 18">
              <a:extLst>
                <a:ext uri="{FF2B5EF4-FFF2-40B4-BE49-F238E27FC236}">
                  <a16:creationId xmlns:a16="http://schemas.microsoft.com/office/drawing/2014/main" id="{BDFDF663-AC7A-4C91-8F72-6F65C1106029}"/>
                </a:ext>
              </a:extLst>
            </p:cNvPr>
            <p:cNvSpPr/>
            <p:nvPr/>
          </p:nvSpPr>
          <p:spPr>
            <a:xfrm>
              <a:off x="125386" y="4976136"/>
              <a:ext cx="1294380" cy="673390"/>
            </a:xfrm>
            <a:prstGeom prst="roundRect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>
                  <a:solidFill>
                    <a:schemeClr val="tx1"/>
                  </a:solidFill>
                  <a:latin typeface="UTM Avo" panose="02040603050506020204"/>
                  <a:cs typeface="Arial" panose="020B0604020202020204" pitchFamily="34" charset="0"/>
                </a:rPr>
                <a:t>Đứng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15" name="Rounded Rectangle 24">
              <a:extLst>
                <a:ext uri="{FF2B5EF4-FFF2-40B4-BE49-F238E27FC236}">
                  <a16:creationId xmlns:a16="http://schemas.microsoft.com/office/drawing/2014/main" id="{9897CF64-918E-40D7-8518-AB97A2F60BF1}"/>
                </a:ext>
              </a:extLst>
            </p:cNvPr>
            <p:cNvSpPr/>
            <p:nvPr/>
          </p:nvSpPr>
          <p:spPr>
            <a:xfrm>
              <a:off x="2268574" y="4976136"/>
              <a:ext cx="1294380" cy="673390"/>
            </a:xfrm>
            <a:prstGeom prst="roundRect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UTM Avo" panose="02040603050506020204"/>
                  <a:cs typeface="Arial" panose="020B0604020202020204" pitchFamily="34" charset="0"/>
                </a:rPr>
                <a:t>Leo </a:t>
              </a:r>
            </a:p>
          </p:txBody>
        </p:sp>
        <p:sp>
          <p:nvSpPr>
            <p:cNvPr id="16" name="Rounded Rectangle 25">
              <a:extLst>
                <a:ext uri="{FF2B5EF4-FFF2-40B4-BE49-F238E27FC236}">
                  <a16:creationId xmlns:a16="http://schemas.microsoft.com/office/drawing/2014/main" id="{EF0040BD-0706-4187-B0EE-99D82E0C729F}"/>
                </a:ext>
              </a:extLst>
            </p:cNvPr>
            <p:cNvSpPr/>
            <p:nvPr/>
          </p:nvSpPr>
          <p:spPr>
            <a:xfrm>
              <a:off x="4411762" y="4976136"/>
              <a:ext cx="1294380" cy="673390"/>
            </a:xfrm>
            <a:prstGeom prst="roundRect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>
                  <a:solidFill>
                    <a:schemeClr val="tx1"/>
                  </a:solidFill>
                  <a:latin typeface="UTM Avo" panose="02040603050506020204"/>
                  <a:cs typeface="Arial" panose="020B0604020202020204" pitchFamily="34" charset="0"/>
                </a:rPr>
                <a:t>Bò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/>
                  <a:cs typeface="Arial" panose="020B0604020202020204" pitchFamily="34" charset="0"/>
                </a:rPr>
                <a:t> </a:t>
              </a: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AF9D4A56-10F4-4F8D-96D7-1DCF4E7F9476}"/>
                </a:ext>
              </a:extLst>
            </p:cNvPr>
            <p:cNvCxnSpPr>
              <a:stCxn id="10" idx="2"/>
            </p:cNvCxnSpPr>
            <p:nvPr/>
          </p:nvCxnSpPr>
          <p:spPr>
            <a:xfrm flipH="1">
              <a:off x="772576" y="4416087"/>
              <a:ext cx="2041729" cy="550171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FDF18BEB-8C97-41FA-86A9-96AFE113E0D8}"/>
                </a:ext>
              </a:extLst>
            </p:cNvPr>
            <p:cNvCxnSpPr>
              <a:stCxn id="10" idx="2"/>
            </p:cNvCxnSpPr>
            <p:nvPr/>
          </p:nvCxnSpPr>
          <p:spPr>
            <a:xfrm flipH="1">
              <a:off x="2814304" y="4416087"/>
              <a:ext cx="1" cy="571601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D1A18A13-E897-4C31-AB7F-BD8CE40CC4C9}"/>
                </a:ext>
              </a:extLst>
            </p:cNvPr>
            <p:cNvCxnSpPr>
              <a:stCxn id="10" idx="2"/>
              <a:endCxn id="16" idx="0"/>
            </p:cNvCxnSpPr>
            <p:nvPr/>
          </p:nvCxnSpPr>
          <p:spPr>
            <a:xfrm>
              <a:off x="2814305" y="4416087"/>
              <a:ext cx="2244647" cy="56005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46C57C1-411A-4974-893A-B541C7FE937E}"/>
                </a:ext>
              </a:extLst>
            </p:cNvPr>
            <p:cNvSpPr txBox="1"/>
            <p:nvPr/>
          </p:nvSpPr>
          <p:spPr>
            <a:xfrm>
              <a:off x="0" y="5776121"/>
              <a:ext cx="1793440" cy="12379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en-US" sz="2400" b="1" dirty="0" err="1">
                  <a:solidFill>
                    <a:schemeClr val="tx1"/>
                  </a:solidFill>
                  <a:latin typeface="UTM Avo" panose="02040603050506020204"/>
                  <a:cs typeface="Arial" panose="020B0604020202020204" pitchFamily="34" charset="0"/>
                </a:rPr>
                <a:t>bàng</a:t>
              </a:r>
              <a:endParaRPr lang="en-US" sz="2400" b="1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endParaRPr>
            </a:p>
            <a:p>
              <a:pPr marL="457200" indent="-457200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en-US" sz="2400" b="1" dirty="0" err="1">
                  <a:solidFill>
                    <a:schemeClr val="tx1"/>
                  </a:solidFill>
                  <a:latin typeface="UTM Avo" panose="02040603050506020204"/>
                  <a:cs typeface="Arial" panose="020B0604020202020204" pitchFamily="34" charset="0"/>
                </a:rPr>
                <a:t>ổi</a:t>
              </a:r>
              <a:r>
                <a:rPr lang="en-US" sz="2400" b="1" dirty="0">
                  <a:solidFill>
                    <a:schemeClr val="tx1"/>
                  </a:solidFill>
                  <a:latin typeface="UTM Avo" panose="02040603050506020204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9CE7E9A-09FB-47F1-B8A4-834E80F1B64D}"/>
                </a:ext>
              </a:extLst>
            </p:cNvPr>
            <p:cNvSpPr txBox="1"/>
            <p:nvPr/>
          </p:nvSpPr>
          <p:spPr>
            <a:xfrm>
              <a:off x="1948661" y="5818724"/>
              <a:ext cx="2653218" cy="12379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en-US" sz="2400" b="1" dirty="0" err="1">
                  <a:solidFill>
                    <a:schemeClr val="tx1"/>
                  </a:solidFill>
                  <a:latin typeface="UTM Avo" panose="02040603050506020204"/>
                  <a:cs typeface="Arial" panose="020B0604020202020204" pitchFamily="34" charset="0"/>
                </a:rPr>
                <a:t>bí</a:t>
              </a:r>
              <a:endParaRPr lang="en-US" sz="2400" b="1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endParaRPr>
            </a:p>
            <a:p>
              <a:pPr marL="457200" indent="-457200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en-US" sz="2400" b="1" dirty="0" err="1">
                  <a:solidFill>
                    <a:schemeClr val="tx1"/>
                  </a:solidFill>
                  <a:latin typeface="UTM Avo" panose="02040603050506020204"/>
                  <a:cs typeface="Arial" panose="020B0604020202020204" pitchFamily="34" charset="0"/>
                </a:rPr>
                <a:t>chanh</a:t>
              </a:r>
              <a:r>
                <a:rPr lang="en-US" sz="2400" b="1" dirty="0">
                  <a:solidFill>
                    <a:schemeClr val="tx1"/>
                  </a:solidFill>
                  <a:latin typeface="UTM Avo" panose="02040603050506020204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UTM Avo" panose="02040603050506020204"/>
                  <a:cs typeface="Arial" panose="020B0604020202020204" pitchFamily="34" charset="0"/>
                </a:rPr>
                <a:t>leo</a:t>
              </a:r>
              <a:endParaRPr lang="en-US" sz="2400" b="1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30B3489-79A3-45BC-89AA-CE8F0A3D2477}"/>
                </a:ext>
              </a:extLst>
            </p:cNvPr>
            <p:cNvSpPr txBox="1"/>
            <p:nvPr/>
          </p:nvSpPr>
          <p:spPr>
            <a:xfrm>
              <a:off x="4155471" y="5709819"/>
              <a:ext cx="2436793" cy="12379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en-US" sz="2400" b="1" dirty="0" err="1">
                  <a:solidFill>
                    <a:schemeClr val="tx1"/>
                  </a:solidFill>
                  <a:latin typeface="UTM Avo" panose="02040603050506020204"/>
                  <a:cs typeface="Arial" panose="020B0604020202020204" pitchFamily="34" charset="0"/>
                </a:rPr>
                <a:t>bầu</a:t>
              </a:r>
              <a:r>
                <a:rPr lang="en-US" sz="2400" b="1" dirty="0">
                  <a:solidFill>
                    <a:schemeClr val="tx1"/>
                  </a:solidFill>
                  <a:latin typeface="UTM Avo" panose="02040603050506020204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UTM Avo" panose="02040603050506020204"/>
                  <a:cs typeface="Arial" panose="020B0604020202020204" pitchFamily="34" charset="0"/>
                </a:rPr>
                <a:t>ngô</a:t>
              </a:r>
              <a:endParaRPr lang="en-US" sz="2400" b="1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endParaRPr>
            </a:p>
            <a:p>
              <a:pPr marL="457200" indent="-457200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en-US" sz="2400" b="1" dirty="0" err="1">
                  <a:solidFill>
                    <a:schemeClr val="tx1"/>
                  </a:solidFill>
                  <a:latin typeface="UTM Avo" panose="02040603050506020204"/>
                  <a:cs typeface="Arial" panose="020B0604020202020204" pitchFamily="34" charset="0"/>
                </a:rPr>
                <a:t>khoai</a:t>
              </a:r>
              <a:r>
                <a:rPr lang="en-US" sz="2400" b="1" dirty="0">
                  <a:solidFill>
                    <a:schemeClr val="tx1"/>
                  </a:solidFill>
                  <a:latin typeface="UTM Avo" panose="02040603050506020204"/>
                  <a:cs typeface="Arial" panose="020B0604020202020204" pitchFamily="34" charset="0"/>
                </a:rPr>
                <a:t> lang</a:t>
              </a:r>
            </a:p>
          </p:txBody>
        </p:sp>
        <p:sp>
          <p:nvSpPr>
            <p:cNvPr id="23" name="Rounded Rectangle 38">
              <a:extLst>
                <a:ext uri="{FF2B5EF4-FFF2-40B4-BE49-F238E27FC236}">
                  <a16:creationId xmlns:a16="http://schemas.microsoft.com/office/drawing/2014/main" id="{060D44F3-E429-4F65-AF47-3AB6B91899F1}"/>
                </a:ext>
              </a:extLst>
            </p:cNvPr>
            <p:cNvSpPr/>
            <p:nvPr/>
          </p:nvSpPr>
          <p:spPr>
            <a:xfrm>
              <a:off x="8168393" y="5036429"/>
              <a:ext cx="1294380" cy="673390"/>
            </a:xfrm>
            <a:prstGeom prst="roundRect">
              <a:avLst/>
            </a:prstGeom>
            <a:noFill/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>
                  <a:solidFill>
                    <a:schemeClr val="tx1"/>
                  </a:solidFill>
                  <a:latin typeface="UTM Avo" panose="02040603050506020204"/>
                  <a:cs typeface="Arial" panose="020B0604020202020204" pitchFamily="34" charset="0"/>
                </a:rPr>
                <a:t>Cọc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24" name="Rounded Rectangle 39">
              <a:extLst>
                <a:ext uri="{FF2B5EF4-FFF2-40B4-BE49-F238E27FC236}">
                  <a16:creationId xmlns:a16="http://schemas.microsoft.com/office/drawing/2014/main" id="{A4C6EEDE-8394-4043-8CAA-68218CB05E6E}"/>
                </a:ext>
              </a:extLst>
            </p:cNvPr>
            <p:cNvSpPr/>
            <p:nvPr/>
          </p:nvSpPr>
          <p:spPr>
            <a:xfrm>
              <a:off x="10578329" y="5036428"/>
              <a:ext cx="1294380" cy="673390"/>
            </a:xfrm>
            <a:prstGeom prst="roundRect">
              <a:avLst/>
            </a:prstGeom>
            <a:noFill/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>
                  <a:solidFill>
                    <a:schemeClr val="tx1"/>
                  </a:solidFill>
                  <a:latin typeface="UTM Avo" panose="02040603050506020204"/>
                  <a:cs typeface="Arial" panose="020B0604020202020204" pitchFamily="34" charset="0"/>
                </a:rPr>
                <a:t>Chùm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/>
                  <a:cs typeface="Arial" panose="020B0604020202020204" pitchFamily="34" charset="0"/>
                </a:rPr>
                <a:t> </a:t>
              </a: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639572A9-A033-4C3D-8B18-8DD3C41CC68D}"/>
                </a:ext>
              </a:extLst>
            </p:cNvPr>
            <p:cNvCxnSpPr>
              <a:stCxn id="11" idx="2"/>
              <a:endCxn id="23" idx="0"/>
            </p:cNvCxnSpPr>
            <p:nvPr/>
          </p:nvCxnSpPr>
          <p:spPr>
            <a:xfrm flipH="1">
              <a:off x="8815583" y="4416087"/>
              <a:ext cx="1047144" cy="620342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7138FE6C-D2C3-44EF-9967-31DB13A4F1F3}"/>
                </a:ext>
              </a:extLst>
            </p:cNvPr>
            <p:cNvCxnSpPr>
              <a:stCxn id="11" idx="2"/>
              <a:endCxn id="24" idx="0"/>
            </p:cNvCxnSpPr>
            <p:nvPr/>
          </p:nvCxnSpPr>
          <p:spPr>
            <a:xfrm>
              <a:off x="9862727" y="4416087"/>
              <a:ext cx="1362792" cy="620341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C041ED1-D0E4-4B7E-84CB-02D0DAF491E8}"/>
                </a:ext>
              </a:extLst>
            </p:cNvPr>
            <p:cNvSpPr txBox="1"/>
            <p:nvPr/>
          </p:nvSpPr>
          <p:spPr>
            <a:xfrm>
              <a:off x="7707821" y="5807571"/>
              <a:ext cx="2477500" cy="12379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en-US" sz="2400" b="1" dirty="0" err="1">
                  <a:solidFill>
                    <a:schemeClr val="tx1"/>
                  </a:solidFill>
                  <a:latin typeface="UTM Avo" panose="02040603050506020204"/>
                  <a:cs typeface="Arial" panose="020B0604020202020204" pitchFamily="34" charset="0"/>
                </a:rPr>
                <a:t>đậu</a:t>
              </a:r>
              <a:r>
                <a:rPr lang="en-US" sz="2400" b="1" dirty="0">
                  <a:solidFill>
                    <a:schemeClr val="tx1"/>
                  </a:solidFill>
                  <a:latin typeface="UTM Avo" panose="02040603050506020204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UTM Avo" panose="02040603050506020204"/>
                  <a:cs typeface="Arial" panose="020B0604020202020204" pitchFamily="34" charset="0"/>
                </a:rPr>
                <a:t>tương</a:t>
              </a:r>
              <a:endParaRPr lang="en-US" sz="2400" b="1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endParaRPr>
            </a:p>
            <a:p>
              <a:pPr marL="457200" indent="-457200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en-US" sz="2400" b="1" dirty="0" err="1">
                  <a:solidFill>
                    <a:schemeClr val="tx1"/>
                  </a:solidFill>
                  <a:latin typeface="UTM Avo" panose="02040603050506020204"/>
                  <a:cs typeface="Arial" panose="020B0604020202020204" pitchFamily="34" charset="0"/>
                </a:rPr>
                <a:t>su</a:t>
              </a:r>
              <a:r>
                <a:rPr lang="en-US" sz="2400" b="1" dirty="0">
                  <a:solidFill>
                    <a:schemeClr val="tx1"/>
                  </a:solidFill>
                  <a:latin typeface="UTM Avo" panose="02040603050506020204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UTM Avo" panose="02040603050506020204"/>
                  <a:cs typeface="Arial" panose="020B0604020202020204" pitchFamily="34" charset="0"/>
                </a:rPr>
                <a:t>hào</a:t>
              </a:r>
              <a:r>
                <a:rPr lang="en-US" sz="2400" b="1" dirty="0">
                  <a:solidFill>
                    <a:schemeClr val="tx1"/>
                  </a:solidFill>
                  <a:latin typeface="UTM Avo" panose="02040603050506020204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E4E9663-1F66-4A14-AF46-5BE3B7C86E6E}"/>
                </a:ext>
              </a:extLst>
            </p:cNvPr>
            <p:cNvSpPr txBox="1"/>
            <p:nvPr/>
          </p:nvSpPr>
          <p:spPr>
            <a:xfrm>
              <a:off x="10337224" y="5810235"/>
              <a:ext cx="2006680" cy="12429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en-US" sz="2400" b="1" dirty="0" err="1">
                  <a:solidFill>
                    <a:schemeClr val="tx1"/>
                  </a:solidFill>
                  <a:latin typeface="UTM Avo" panose="02040603050506020204"/>
                  <a:cs typeface="Arial" panose="020B0604020202020204" pitchFamily="34" charset="0"/>
                </a:rPr>
                <a:t>hành</a:t>
              </a:r>
              <a:endParaRPr lang="en-US" sz="2400" b="1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endParaRPr>
            </a:p>
            <a:p>
              <a:pPr marL="457200" indent="-457200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en-US" sz="2400" b="1" dirty="0" err="1">
                  <a:solidFill>
                    <a:schemeClr val="tx1"/>
                  </a:solidFill>
                  <a:latin typeface="UTM Avo" panose="02040603050506020204"/>
                  <a:cs typeface="Arial" panose="020B0604020202020204" pitchFamily="34" charset="0"/>
                </a:rPr>
                <a:t>rau</a:t>
              </a:r>
              <a:r>
                <a:rPr lang="en-US" sz="2400" b="1" dirty="0">
                  <a:solidFill>
                    <a:schemeClr val="tx1"/>
                  </a:solidFill>
                  <a:latin typeface="UTM Avo" panose="02040603050506020204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UTM Avo" panose="02040603050506020204"/>
                  <a:cs typeface="Arial" panose="020B0604020202020204" pitchFamily="34" charset="0"/>
                </a:rPr>
                <a:t>cần</a:t>
              </a:r>
              <a:r>
                <a:rPr lang="en-US" sz="2400" b="1" dirty="0">
                  <a:solidFill>
                    <a:schemeClr val="tx1"/>
                  </a:solidFill>
                  <a:latin typeface="UTM Avo" panose="02040603050506020204"/>
                  <a:cs typeface="Arial" panose="020B0604020202020204" pitchFamily="34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182486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eme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4097779F-E8BC-486A-B819-0292E604E70F}" vid="{4DC8568B-4BA0-4F21-A01E-F1C82C7A139D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476</TotalTime>
  <Words>684</Words>
  <Application>Microsoft Office PowerPoint</Application>
  <PresentationFormat>Widescreen</PresentationFormat>
  <Paragraphs>133</Paragraphs>
  <Slides>22</Slides>
  <Notes>21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Wingdings</vt:lpstr>
      <vt:lpstr>Arial</vt:lpstr>
      <vt:lpstr>Calibri</vt:lpstr>
      <vt:lpstr>UTM Avo</vt:lpstr>
      <vt:lpstr>Aptos</vt:lpstr>
      <vt:lpstr>Office Theme</vt:lpstr>
      <vt:lpstr>2_Office Theme</vt:lpstr>
      <vt:lpstr>Theme1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lamqu</dc:creator>
  <dc:description>9Slide.vn</dc:description>
  <cp:lastModifiedBy>nt Hoa</cp:lastModifiedBy>
  <cp:revision>13</cp:revision>
  <dcterms:created xsi:type="dcterms:W3CDTF">2023-04-10T09:01:57Z</dcterms:created>
  <dcterms:modified xsi:type="dcterms:W3CDTF">2025-01-03T01:09:24Z</dcterms:modified>
  <cp:category>9Slide.vn</cp:category>
</cp:coreProperties>
</file>