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81" r:id="rId7"/>
    <p:sldId id="260" r:id="rId8"/>
    <p:sldId id="271" r:id="rId9"/>
    <p:sldId id="282" r:id="rId10"/>
    <p:sldId id="283" r:id="rId11"/>
    <p:sldId id="284" r:id="rId12"/>
    <p:sldId id="285" r:id="rId13"/>
    <p:sldId id="286" r:id="rId14"/>
    <p:sldId id="287" r:id="rId15"/>
    <p:sldId id="261" r:id="rId16"/>
    <p:sldId id="268" r:id="rId17"/>
    <p:sldId id="275" r:id="rId18"/>
    <p:sldId id="288" r:id="rId19"/>
    <p:sldId id="263" r:id="rId20"/>
    <p:sldId id="270" r:id="rId21"/>
    <p:sldId id="280" r:id="rId22"/>
    <p:sldId id="279" r:id="rId23"/>
  </p:sldIdLst>
  <p:sldSz cx="12192000" cy="6858000"/>
  <p:notesSz cx="6858000" cy="9144000"/>
  <p:embeddedFontLst>
    <p:embeddedFont>
      <p:font typeface="UTM Avo" panose="02040603050506020204" pitchFamily="18" charset="0"/>
      <p:regular r:id="rId24"/>
      <p:bold r:id="rId25"/>
      <p:italic r:id="rId26"/>
      <p:boldItalic r:id="rId27"/>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94643"/>
  </p:normalViewPr>
  <p:slideViewPr>
    <p:cSldViewPr snapToGrid="0">
      <p:cViewPr varScale="1">
        <p:scale>
          <a:sx n="83" d="100"/>
          <a:sy n="83"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1/6/2025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1/6/2025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1/6/2025</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3-tap-2/1/135/26/"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ieng-viet-3-tap-2/1/135/26/"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image" Target="../media/image28.jpg"/><Relationship Id="rId1" Type="http://schemas.openxmlformats.org/officeDocument/2006/relationships/slideLayout" Target="../slideLayouts/slideLayout23.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3-tap-2/1/135/26/"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3-tap-2/1/135/26/"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U6oea560AM" TargetMode="External"/><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th.wikipedia.org/wiki/%E0%B9%84%E0%B8%9F%E0%B8%A5%E0%B9%8C:YouTube_full-color_icon_(2017).svg"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4374"/>
            <a:ext cx="9144000" cy="1242146"/>
          </a:xfrm>
        </p:spPr>
        <p:txBody>
          <a:bodyPr>
            <a:normAutofit/>
          </a:bodyPr>
          <a:lstStyle/>
          <a:p>
            <a:r>
              <a:rPr lang="en-US" b="1" dirty="0" err="1">
                <a:solidFill>
                  <a:srgbClr val="001F60"/>
                </a:solidFill>
                <a:latin typeface="UTM Avo" panose="02040603050506020204" pitchFamily="18" charset="0"/>
              </a:rPr>
              <a:t>Tuần</a:t>
            </a:r>
            <a:r>
              <a:rPr lang="en-US" b="1">
                <a:solidFill>
                  <a:srgbClr val="001F60"/>
                </a:solidFill>
                <a:latin typeface="UTM Avo" panose="02040603050506020204" pitchFamily="18" charset="0"/>
              </a:rPr>
              <a:t> 22</a:t>
            </a:r>
            <a:endParaRPr lang="en-US" b="1" dirty="0">
              <a:solidFill>
                <a:srgbClr val="001F60"/>
              </a:solidFill>
              <a:latin typeface="UTM Avo" panose="02040603050506020204" pitchFamily="18" charset="0"/>
            </a:endParaRPr>
          </a:p>
        </p:txBody>
      </p:sp>
      <p:sp>
        <p:nvSpPr>
          <p:cNvPr id="3" name="Subtitle 2"/>
          <p:cNvSpPr>
            <a:spLocks noGrp="1"/>
          </p:cNvSpPr>
          <p:nvPr>
            <p:ph type="subTitle" idx="1"/>
          </p:nvPr>
        </p:nvSpPr>
        <p:spPr>
          <a:xfrm>
            <a:off x="1524000" y="3429000"/>
            <a:ext cx="9144000" cy="1655762"/>
          </a:xfrm>
        </p:spPr>
        <p:txBody>
          <a:bodyPr>
            <a:normAutofit/>
          </a:bodyPr>
          <a:lstStyle/>
          <a:p>
            <a:r>
              <a:rPr lang="en-US" sz="6000" b="1" dirty="0" err="1">
                <a:solidFill>
                  <a:srgbClr val="FF0000"/>
                </a:solidFill>
                <a:latin typeface="UTM Avo" panose="02040603050506020204" pitchFamily="18" charset="0"/>
              </a:rPr>
              <a:t>Kể</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chuyện</a:t>
            </a:r>
            <a:r>
              <a:rPr lang="en-US" sz="6000" b="1" dirty="0">
                <a:solidFill>
                  <a:srgbClr val="FF0000"/>
                </a:solidFill>
                <a:latin typeface="UTM Avo" panose="02040603050506020204" pitchFamily="18" charset="0"/>
              </a:rPr>
              <a:t>: Kho </a:t>
            </a:r>
            <a:r>
              <a:rPr lang="en-US" sz="6000" b="1" dirty="0" err="1">
                <a:solidFill>
                  <a:srgbClr val="FF0000"/>
                </a:solidFill>
                <a:latin typeface="UTM Avo" panose="02040603050506020204" pitchFamily="18" charset="0"/>
              </a:rPr>
              <a:t>báu</a:t>
            </a:r>
            <a:endParaRPr lang="en-US" sz="6000" b="1" dirty="0">
              <a:solidFill>
                <a:srgbClr val="FF0000"/>
              </a:solidFill>
              <a:latin typeface="UTM Avo" panose="02040603050506020204" pitchFamily="18" charset="0"/>
            </a:endParaRPr>
          </a:p>
        </p:txBody>
      </p:sp>
      <p:sp>
        <p:nvSpPr>
          <p:cNvPr id="4" name="TextBox 3">
            <a:extLst>
              <a:ext uri="{FF2B5EF4-FFF2-40B4-BE49-F238E27FC236}">
                <a16:creationId xmlns:a16="http://schemas.microsoft.com/office/drawing/2014/main" id="{8FA555EE-5008-4DA7-29CF-098E1549A8C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3</a:t>
            </a:r>
          </a:p>
        </p:txBody>
      </p:sp>
      <p:sp>
        <p:nvSpPr>
          <p:cNvPr id="5" name="Rectangle 4">
            <a:extLst>
              <a:ext uri="{FF2B5EF4-FFF2-40B4-BE49-F238E27FC236}">
                <a16:creationId xmlns:a16="http://schemas.microsoft.com/office/drawing/2014/main" id="{61E6C3BD-6851-C778-2EB2-EEE47881A5EC}"/>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kumimoji="0" lang="vi-VN"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148692" cy="542172"/>
            <a:chOff x="1690955" y="1257301"/>
            <a:chExt cx="25649223"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5649223" cy="80493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20" y="1378061"/>
              <a:ext cx="22875618"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3. </a:t>
              </a:r>
              <a:r>
                <a:rPr lang="en-US" sz="2400" b="1" dirty="0" err="1">
                  <a:solidFill>
                    <a:schemeClr val="bg1"/>
                  </a:solidFill>
                  <a:latin typeface="UTM Avo" panose="02040603050506020204" pitchFamily="18"/>
                  <a:cs typeface="Arial" pitchFamily="34" charset="0"/>
                </a:rPr>
                <a:t>Trả</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lời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câu</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hỏi</a:t>
              </a:r>
              <a:endParaRPr lang="en-US" sz="2400" dirty="0">
                <a:solidFill>
                  <a:schemeClr val="bg1"/>
                </a:solidFill>
                <a:latin typeface="UTM Avo" panose="02040603050506020204" pitchFamily="18"/>
                <a:cs typeface="Arial" pitchFamily="34" charset="0"/>
              </a:endParaRPr>
            </a:p>
          </p:txBody>
        </p:sp>
      </p:grpSp>
      <p:sp>
        <p:nvSpPr>
          <p:cNvPr id="11" name="Rounded Rectangle 10">
            <a:extLst>
              <a:ext uri="{FF2B5EF4-FFF2-40B4-BE49-F238E27FC236}">
                <a16:creationId xmlns:a16="http://schemas.microsoft.com/office/drawing/2014/main" id="{34394306-0E2C-D955-68D9-80C619879015}"/>
              </a:ext>
            </a:extLst>
          </p:cNvPr>
          <p:cNvSpPr/>
          <p:nvPr/>
        </p:nvSpPr>
        <p:spPr>
          <a:xfrm>
            <a:off x="284319" y="2500569"/>
            <a:ext cx="7851491" cy="660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1" name="Rounded Rectangle 30">
            <a:extLst>
              <a:ext uri="{FF2B5EF4-FFF2-40B4-BE49-F238E27FC236}">
                <a16:creationId xmlns:a16="http://schemas.microsoft.com/office/drawing/2014/main" id="{E7DBD72D-E50E-536A-D5D7-547BE749C9C2}"/>
              </a:ext>
            </a:extLst>
          </p:cNvPr>
          <p:cNvSpPr/>
          <p:nvPr/>
        </p:nvSpPr>
        <p:spPr>
          <a:xfrm>
            <a:off x="335119" y="2540485"/>
            <a:ext cx="7798229" cy="722085"/>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2" name="Rectangle 31">
            <a:extLst>
              <a:ext uri="{FF2B5EF4-FFF2-40B4-BE49-F238E27FC236}">
                <a16:creationId xmlns:a16="http://schemas.microsoft.com/office/drawing/2014/main" id="{2FF3D4B8-760B-16E0-EC4E-2C5379D7EEE5}"/>
              </a:ext>
            </a:extLst>
          </p:cNvPr>
          <p:cNvSpPr/>
          <p:nvPr/>
        </p:nvSpPr>
        <p:spPr>
          <a:xfrm>
            <a:off x="410980" y="2686083"/>
            <a:ext cx="8043210" cy="461665"/>
          </a:xfrm>
          <a:prstGeom prst="rect">
            <a:avLst/>
          </a:prstGeom>
        </p:spPr>
        <p:txBody>
          <a:bodyPr wrap="square">
            <a:spAutoFit/>
          </a:bodyPr>
          <a:lstStyle/>
          <a:p>
            <a:r>
              <a:rPr lang="vi-VN" sz="2400" dirty="0">
                <a:solidFill>
                  <a:schemeClr val="bg1"/>
                </a:solidFill>
                <a:latin typeface="UTM Avo" panose="02040603050506020204" pitchFamily="18"/>
              </a:rPr>
              <a:t>Trước khi mất, người cha dặn dò các con điều gì?</a:t>
            </a:r>
            <a:endParaRPr lang="en-US" sz="2400" dirty="0">
              <a:solidFill>
                <a:schemeClr val="bg1"/>
              </a:solidFill>
              <a:latin typeface="UTM Avo" panose="02040603050506020204" pitchFamily="18"/>
            </a:endParaRPr>
          </a:p>
        </p:txBody>
      </p:sp>
      <p:grpSp>
        <p:nvGrpSpPr>
          <p:cNvPr id="33" name="Group 32">
            <a:extLst>
              <a:ext uri="{FF2B5EF4-FFF2-40B4-BE49-F238E27FC236}">
                <a16:creationId xmlns:a16="http://schemas.microsoft.com/office/drawing/2014/main" id="{298CCC7B-2356-C788-E85A-16D532BECF01}"/>
              </a:ext>
            </a:extLst>
          </p:cNvPr>
          <p:cNvGrpSpPr/>
          <p:nvPr/>
        </p:nvGrpSpPr>
        <p:grpSpPr>
          <a:xfrm>
            <a:off x="284319" y="3553091"/>
            <a:ext cx="6535253" cy="2109154"/>
            <a:chOff x="425287" y="4680858"/>
            <a:chExt cx="11162867" cy="3163731"/>
          </a:xfrm>
        </p:grpSpPr>
        <p:sp>
          <p:nvSpPr>
            <p:cNvPr id="34" name="Rounded Rectangle 33">
              <a:extLst>
                <a:ext uri="{FF2B5EF4-FFF2-40B4-BE49-F238E27FC236}">
                  <a16:creationId xmlns:a16="http://schemas.microsoft.com/office/drawing/2014/main" id="{B6B11372-94F0-6E70-D8DE-FDA76BA94133}"/>
                </a:ext>
              </a:extLst>
            </p:cNvPr>
            <p:cNvSpPr/>
            <p:nvPr/>
          </p:nvSpPr>
          <p:spPr>
            <a:xfrm>
              <a:off x="425287" y="4680858"/>
              <a:ext cx="11162867" cy="3163731"/>
            </a:xfrm>
            <a:prstGeom prst="round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5" name="Rectangle 34">
              <a:extLst>
                <a:ext uri="{FF2B5EF4-FFF2-40B4-BE49-F238E27FC236}">
                  <a16:creationId xmlns:a16="http://schemas.microsoft.com/office/drawing/2014/main" id="{088DA85A-CA95-E6DE-6B4F-B57DADF6943B}"/>
                </a:ext>
              </a:extLst>
            </p:cNvPr>
            <p:cNvSpPr/>
            <p:nvPr/>
          </p:nvSpPr>
          <p:spPr>
            <a:xfrm>
              <a:off x="610312" y="5090081"/>
              <a:ext cx="10792814" cy="1682769"/>
            </a:xfrm>
            <a:prstGeom prst="rect">
              <a:avLst/>
            </a:prstGeom>
          </p:spPr>
          <p:txBody>
            <a:bodyPr wrap="square">
              <a:spAutoFit/>
            </a:bodyPr>
            <a:lstStyle/>
            <a:p>
              <a:pPr algn="just">
                <a:lnSpc>
                  <a:spcPct val="150000"/>
                </a:lnSpc>
              </a:pPr>
              <a:r>
                <a:rPr lang="vi-VN" sz="2400" dirty="0">
                  <a:solidFill>
                    <a:schemeClr val="bg1"/>
                  </a:solidFill>
                  <a:latin typeface="UTM Avo" panose="02040603050506020204" pitchFamily="18"/>
                  <a:cs typeface="Arial" pitchFamily="34" charset="0"/>
                </a:rPr>
                <a:t>Người cha nói: “...Ruộng nhà có một kho báu, các con hãy tự đào lên mà dùng.”.</a:t>
              </a:r>
              <a:endParaRPr lang="en-US" sz="2400" dirty="0">
                <a:solidFill>
                  <a:schemeClr val="bg1"/>
                </a:solidFill>
                <a:latin typeface="UTM Avo" panose="02040603050506020204" pitchFamily="18"/>
                <a:cs typeface="Arial" pitchFamily="34" charset="0"/>
              </a:endParaRPr>
            </a:p>
          </p:txBody>
        </p:sp>
      </p:grpSp>
      <p:pic>
        <p:nvPicPr>
          <p:cNvPr id="3" name="Picture 2">
            <a:extLst>
              <a:ext uri="{FF2B5EF4-FFF2-40B4-BE49-F238E27FC236}">
                <a16:creationId xmlns:a16="http://schemas.microsoft.com/office/drawing/2014/main" id="{5A5B4C80-9229-16BE-7D32-EC94F3D4C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218" y="3553091"/>
            <a:ext cx="4871463" cy="30942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13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148692" cy="542172"/>
            <a:chOff x="1690955" y="1257301"/>
            <a:chExt cx="25649223"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5649223" cy="80493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20" y="1378061"/>
              <a:ext cx="22875618"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3. </a:t>
              </a:r>
              <a:r>
                <a:rPr lang="en-US" sz="2400" b="1" dirty="0" err="1">
                  <a:solidFill>
                    <a:schemeClr val="bg1"/>
                  </a:solidFill>
                  <a:latin typeface="UTM Avo" panose="02040603050506020204" pitchFamily="18"/>
                  <a:cs typeface="Arial" pitchFamily="34" charset="0"/>
                </a:rPr>
                <a:t>Trả</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lời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câu</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hỏi</a:t>
              </a:r>
              <a:endParaRPr lang="en-US" sz="2400" dirty="0">
                <a:solidFill>
                  <a:schemeClr val="bg1"/>
                </a:solidFill>
                <a:latin typeface="UTM Avo" panose="02040603050506020204" pitchFamily="18"/>
                <a:cs typeface="Arial" pitchFamily="34" charset="0"/>
              </a:endParaRPr>
            </a:p>
          </p:txBody>
        </p:sp>
      </p:grpSp>
      <p:sp>
        <p:nvSpPr>
          <p:cNvPr id="11" name="Rounded Rectangle 10">
            <a:extLst>
              <a:ext uri="{FF2B5EF4-FFF2-40B4-BE49-F238E27FC236}">
                <a16:creationId xmlns:a16="http://schemas.microsoft.com/office/drawing/2014/main" id="{34394306-0E2C-D955-68D9-80C619879015}"/>
              </a:ext>
            </a:extLst>
          </p:cNvPr>
          <p:cNvSpPr/>
          <p:nvPr/>
        </p:nvSpPr>
        <p:spPr>
          <a:xfrm>
            <a:off x="284319" y="2460890"/>
            <a:ext cx="9918575" cy="660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1" name="Rounded Rectangle 30">
            <a:extLst>
              <a:ext uri="{FF2B5EF4-FFF2-40B4-BE49-F238E27FC236}">
                <a16:creationId xmlns:a16="http://schemas.microsoft.com/office/drawing/2014/main" id="{E7DBD72D-E50E-536A-D5D7-547BE749C9C2}"/>
              </a:ext>
            </a:extLst>
          </p:cNvPr>
          <p:cNvSpPr/>
          <p:nvPr/>
        </p:nvSpPr>
        <p:spPr>
          <a:xfrm>
            <a:off x="335119" y="2500806"/>
            <a:ext cx="9851290" cy="722085"/>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bg1"/>
              </a:solidFill>
              <a:effectLst/>
              <a:uLnTx/>
              <a:uFillTx/>
              <a:latin typeface="UTM Avo" panose="02040603050506020204" pitchFamily="18"/>
            </a:endParaRPr>
          </a:p>
        </p:txBody>
      </p:sp>
      <p:sp>
        <p:nvSpPr>
          <p:cNvPr id="32" name="Rectangle 31">
            <a:extLst>
              <a:ext uri="{FF2B5EF4-FFF2-40B4-BE49-F238E27FC236}">
                <a16:creationId xmlns:a16="http://schemas.microsoft.com/office/drawing/2014/main" id="{2FF3D4B8-760B-16E0-EC4E-2C5379D7EEE5}"/>
              </a:ext>
            </a:extLst>
          </p:cNvPr>
          <p:cNvSpPr/>
          <p:nvPr/>
        </p:nvSpPr>
        <p:spPr>
          <a:xfrm>
            <a:off x="410980" y="2646404"/>
            <a:ext cx="10160768" cy="461665"/>
          </a:xfrm>
          <a:prstGeom prst="rect">
            <a:avLst/>
          </a:prstGeom>
        </p:spPr>
        <p:txBody>
          <a:bodyPr wrap="square">
            <a:spAutoFit/>
          </a:bodyPr>
          <a:lstStyle/>
          <a:p>
            <a:r>
              <a:rPr lang="vi-VN" sz="2400" dirty="0">
                <a:solidFill>
                  <a:schemeClr val="bg1"/>
                </a:solidFill>
                <a:latin typeface="UTM Avo" panose="02040603050506020204" pitchFamily="18"/>
              </a:rPr>
              <a:t>Hai người con đã làm gì? Không tìm thấy thứ cha nói, họ làm gì?</a:t>
            </a:r>
            <a:endParaRPr lang="en-US" sz="2400" dirty="0">
              <a:solidFill>
                <a:schemeClr val="bg1"/>
              </a:solidFill>
              <a:latin typeface="UTM Avo" panose="02040603050506020204" pitchFamily="18"/>
            </a:endParaRPr>
          </a:p>
        </p:txBody>
      </p:sp>
      <p:grpSp>
        <p:nvGrpSpPr>
          <p:cNvPr id="33" name="Group 32">
            <a:extLst>
              <a:ext uri="{FF2B5EF4-FFF2-40B4-BE49-F238E27FC236}">
                <a16:creationId xmlns:a16="http://schemas.microsoft.com/office/drawing/2014/main" id="{298CCC7B-2356-C788-E85A-16D532BECF01}"/>
              </a:ext>
            </a:extLst>
          </p:cNvPr>
          <p:cNvGrpSpPr/>
          <p:nvPr/>
        </p:nvGrpSpPr>
        <p:grpSpPr>
          <a:xfrm>
            <a:off x="284319" y="3553091"/>
            <a:ext cx="6535253" cy="2885440"/>
            <a:chOff x="425287" y="4680858"/>
            <a:chExt cx="11162867" cy="4328161"/>
          </a:xfrm>
        </p:grpSpPr>
        <p:sp>
          <p:nvSpPr>
            <p:cNvPr id="34" name="Rounded Rectangle 33">
              <a:extLst>
                <a:ext uri="{FF2B5EF4-FFF2-40B4-BE49-F238E27FC236}">
                  <a16:creationId xmlns:a16="http://schemas.microsoft.com/office/drawing/2014/main" id="{B6B11372-94F0-6E70-D8DE-FDA76BA94133}"/>
                </a:ext>
              </a:extLst>
            </p:cNvPr>
            <p:cNvSpPr/>
            <p:nvPr/>
          </p:nvSpPr>
          <p:spPr>
            <a:xfrm>
              <a:off x="425287" y="4680858"/>
              <a:ext cx="11162867" cy="4328161"/>
            </a:xfrm>
            <a:prstGeom prst="round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5" name="Rectangle 34">
              <a:extLst>
                <a:ext uri="{FF2B5EF4-FFF2-40B4-BE49-F238E27FC236}">
                  <a16:creationId xmlns:a16="http://schemas.microsoft.com/office/drawing/2014/main" id="{088DA85A-CA95-E6DE-6B4F-B57DADF6943B}"/>
                </a:ext>
              </a:extLst>
            </p:cNvPr>
            <p:cNvSpPr/>
            <p:nvPr/>
          </p:nvSpPr>
          <p:spPr>
            <a:xfrm>
              <a:off x="795338" y="4833260"/>
              <a:ext cx="10422761" cy="4175759"/>
            </a:xfrm>
            <a:prstGeom prst="rect">
              <a:avLst/>
            </a:prstGeom>
          </p:spPr>
          <p:txBody>
            <a:bodyPr wrap="square">
              <a:spAutoFit/>
            </a:bodyPr>
            <a:lstStyle/>
            <a:p>
              <a:pPr algn="just">
                <a:lnSpc>
                  <a:spcPct val="150000"/>
                </a:lnSpc>
              </a:pPr>
              <a:r>
                <a:rPr lang="vi-VN" sz="2400" dirty="0">
                  <a:solidFill>
                    <a:schemeClr val="bg1"/>
                  </a:solidFill>
                  <a:latin typeface="UTM Avo" panose="02040603050506020204" pitchFamily="18"/>
                  <a:cs typeface="Arial" pitchFamily="34" charset="0"/>
                </a:rPr>
                <a:t>Theo lời cha, hai người con đào bởi cả đám ruộng để tìm kho báu. Vụ mùa đến mà vẫn chưa thấy kho báu, họ đành trồng lúa. Hết mùa lúa, họ lại đào bới tiếp.</a:t>
              </a:r>
              <a:endParaRPr lang="en-US" sz="2400" dirty="0">
                <a:solidFill>
                  <a:schemeClr val="bg1"/>
                </a:solidFill>
                <a:latin typeface="UTM Avo" panose="02040603050506020204" pitchFamily="18"/>
                <a:cs typeface="Arial" pitchFamily="34" charset="0"/>
              </a:endParaRPr>
            </a:p>
          </p:txBody>
        </p:sp>
      </p:grpSp>
      <p:pic>
        <p:nvPicPr>
          <p:cNvPr id="2" name="Picture 2">
            <a:extLst>
              <a:ext uri="{FF2B5EF4-FFF2-40B4-BE49-F238E27FC236}">
                <a16:creationId xmlns:a16="http://schemas.microsoft.com/office/drawing/2014/main" id="{F7D17E6D-74C4-199D-DA2F-7BD51BC6A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65" y="3393251"/>
            <a:ext cx="5018116" cy="32051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01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148692" cy="542172"/>
            <a:chOff x="1690955" y="1257301"/>
            <a:chExt cx="25649223"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5649223" cy="80493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20" y="1378061"/>
              <a:ext cx="22875618"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3. </a:t>
              </a:r>
              <a:r>
                <a:rPr lang="en-US" sz="2400" b="1" dirty="0" err="1">
                  <a:solidFill>
                    <a:schemeClr val="bg1"/>
                  </a:solidFill>
                  <a:latin typeface="UTM Avo" panose="02040603050506020204" pitchFamily="18"/>
                  <a:cs typeface="Arial" pitchFamily="34" charset="0"/>
                </a:rPr>
                <a:t>Trả</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lời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câu</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hỏi</a:t>
              </a:r>
              <a:endParaRPr lang="en-US" sz="2400" dirty="0">
                <a:solidFill>
                  <a:schemeClr val="bg1"/>
                </a:solidFill>
                <a:latin typeface="UTM Avo" panose="02040603050506020204" pitchFamily="18"/>
                <a:cs typeface="Arial" pitchFamily="34" charset="0"/>
              </a:endParaRPr>
            </a:p>
          </p:txBody>
        </p:sp>
      </p:grpSp>
      <p:sp>
        <p:nvSpPr>
          <p:cNvPr id="11" name="Rounded Rectangle 10">
            <a:extLst>
              <a:ext uri="{FF2B5EF4-FFF2-40B4-BE49-F238E27FC236}">
                <a16:creationId xmlns:a16="http://schemas.microsoft.com/office/drawing/2014/main" id="{34394306-0E2C-D955-68D9-80C619879015}"/>
              </a:ext>
            </a:extLst>
          </p:cNvPr>
          <p:cNvSpPr/>
          <p:nvPr/>
        </p:nvSpPr>
        <p:spPr>
          <a:xfrm>
            <a:off x="344049" y="2460890"/>
            <a:ext cx="8008089" cy="660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1" name="Rounded Rectangle 30">
            <a:extLst>
              <a:ext uri="{FF2B5EF4-FFF2-40B4-BE49-F238E27FC236}">
                <a16:creationId xmlns:a16="http://schemas.microsoft.com/office/drawing/2014/main" id="{E7DBD72D-E50E-536A-D5D7-547BE749C9C2}"/>
              </a:ext>
            </a:extLst>
          </p:cNvPr>
          <p:cNvSpPr/>
          <p:nvPr/>
        </p:nvSpPr>
        <p:spPr>
          <a:xfrm>
            <a:off x="394849" y="2500806"/>
            <a:ext cx="7953765" cy="722085"/>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bg1"/>
              </a:solidFill>
              <a:effectLst/>
              <a:uLnTx/>
              <a:uFillTx/>
              <a:latin typeface="UTM Avo" panose="02040603050506020204" pitchFamily="18"/>
            </a:endParaRPr>
          </a:p>
        </p:txBody>
      </p:sp>
      <p:sp>
        <p:nvSpPr>
          <p:cNvPr id="32" name="Rectangle 31">
            <a:extLst>
              <a:ext uri="{FF2B5EF4-FFF2-40B4-BE49-F238E27FC236}">
                <a16:creationId xmlns:a16="http://schemas.microsoft.com/office/drawing/2014/main" id="{2FF3D4B8-760B-16E0-EC4E-2C5379D7EEE5}"/>
              </a:ext>
            </a:extLst>
          </p:cNvPr>
          <p:cNvSpPr/>
          <p:nvPr/>
        </p:nvSpPr>
        <p:spPr>
          <a:xfrm>
            <a:off x="470710" y="2646404"/>
            <a:ext cx="8203632" cy="461665"/>
          </a:xfrm>
          <a:prstGeom prst="rect">
            <a:avLst/>
          </a:prstGeom>
        </p:spPr>
        <p:txBody>
          <a:bodyPr wrap="square">
            <a:spAutoFit/>
          </a:bodyPr>
          <a:lstStyle/>
          <a:p>
            <a:r>
              <a:rPr lang="vi-VN" sz="2400" dirty="0">
                <a:solidFill>
                  <a:schemeClr val="bg1"/>
                </a:solidFill>
                <a:latin typeface="UTM Avo" panose="02040603050506020204" pitchFamily="18"/>
              </a:rPr>
              <a:t>Cuối cùng, hai người con đã thay đổi như thế nào?</a:t>
            </a:r>
            <a:endParaRPr lang="en-US" sz="2400" dirty="0">
              <a:solidFill>
                <a:schemeClr val="bg1"/>
              </a:solidFill>
              <a:latin typeface="UTM Avo" panose="02040603050506020204" pitchFamily="18"/>
            </a:endParaRPr>
          </a:p>
        </p:txBody>
      </p:sp>
      <p:grpSp>
        <p:nvGrpSpPr>
          <p:cNvPr id="33" name="Group 32">
            <a:extLst>
              <a:ext uri="{FF2B5EF4-FFF2-40B4-BE49-F238E27FC236}">
                <a16:creationId xmlns:a16="http://schemas.microsoft.com/office/drawing/2014/main" id="{298CCC7B-2356-C788-E85A-16D532BECF01}"/>
              </a:ext>
            </a:extLst>
          </p:cNvPr>
          <p:cNvGrpSpPr/>
          <p:nvPr/>
        </p:nvGrpSpPr>
        <p:grpSpPr>
          <a:xfrm>
            <a:off x="284319" y="3553091"/>
            <a:ext cx="6535253" cy="2558951"/>
            <a:chOff x="425287" y="4680858"/>
            <a:chExt cx="11162867" cy="3838427"/>
          </a:xfrm>
        </p:grpSpPr>
        <p:sp>
          <p:nvSpPr>
            <p:cNvPr id="34" name="Rounded Rectangle 33">
              <a:extLst>
                <a:ext uri="{FF2B5EF4-FFF2-40B4-BE49-F238E27FC236}">
                  <a16:creationId xmlns:a16="http://schemas.microsoft.com/office/drawing/2014/main" id="{B6B11372-94F0-6E70-D8DE-FDA76BA94133}"/>
                </a:ext>
              </a:extLst>
            </p:cNvPr>
            <p:cNvSpPr/>
            <p:nvPr/>
          </p:nvSpPr>
          <p:spPr>
            <a:xfrm>
              <a:off x="425287" y="4680858"/>
              <a:ext cx="11162867" cy="3838427"/>
            </a:xfrm>
            <a:prstGeom prst="round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5" name="Rectangle 34">
              <a:extLst>
                <a:ext uri="{FF2B5EF4-FFF2-40B4-BE49-F238E27FC236}">
                  <a16:creationId xmlns:a16="http://schemas.microsoft.com/office/drawing/2014/main" id="{088DA85A-CA95-E6DE-6B4F-B57DADF6943B}"/>
                </a:ext>
              </a:extLst>
            </p:cNvPr>
            <p:cNvSpPr/>
            <p:nvPr/>
          </p:nvSpPr>
          <p:spPr>
            <a:xfrm>
              <a:off x="795338" y="4833260"/>
              <a:ext cx="10422761" cy="3344762"/>
            </a:xfrm>
            <a:prstGeom prst="rect">
              <a:avLst/>
            </a:prstGeom>
          </p:spPr>
          <p:txBody>
            <a:bodyPr wrap="square">
              <a:spAutoFit/>
            </a:bodyPr>
            <a:lstStyle/>
            <a:p>
              <a:pPr algn="just">
                <a:lnSpc>
                  <a:spcPct val="150000"/>
                </a:lnSpc>
              </a:pPr>
              <a:r>
                <a:rPr lang="vi-VN" sz="2400" dirty="0">
                  <a:solidFill>
                    <a:schemeClr val="bg1"/>
                  </a:solidFill>
                  <a:latin typeface="UTM Avo" panose="02040603050506020204" pitchFamily="18"/>
                  <a:cs typeface="Arial" pitchFamily="34" charset="0"/>
                </a:rPr>
                <a:t>Họ đã hiểu lời cha dặn: muốn có nhiều của cải thì phải cần cù lao động, họ đã trở thành những người lao động chăm chỉ.</a:t>
              </a:r>
              <a:endParaRPr lang="en-US" sz="2400" dirty="0">
                <a:solidFill>
                  <a:schemeClr val="bg1"/>
                </a:solidFill>
                <a:latin typeface="UTM Avo" panose="02040603050506020204" pitchFamily="18"/>
                <a:cs typeface="Arial" pitchFamily="34" charset="0"/>
              </a:endParaRPr>
            </a:p>
          </p:txBody>
        </p:sp>
      </p:grpSp>
      <p:pic>
        <p:nvPicPr>
          <p:cNvPr id="3" name="Picture 2">
            <a:extLst>
              <a:ext uri="{FF2B5EF4-FFF2-40B4-BE49-F238E27FC236}">
                <a16:creationId xmlns:a16="http://schemas.microsoft.com/office/drawing/2014/main" id="{E58255A6-C983-FA3D-894C-26B46821F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217" y="3553091"/>
            <a:ext cx="4933900" cy="30451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4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36CA4E-E7B0-3A90-64C2-9F1D18EA4D5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4287608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1818E-BE7D-7F7C-59F0-4321A4A44218}"/>
              </a:ext>
            </a:extLst>
          </p:cNvPr>
          <p:cNvGrpSpPr/>
          <p:nvPr/>
        </p:nvGrpSpPr>
        <p:grpSpPr>
          <a:xfrm>
            <a:off x="738399" y="1848328"/>
            <a:ext cx="4282780" cy="536624"/>
            <a:chOff x="1690959" y="1257301"/>
            <a:chExt cx="21670902" cy="804936"/>
          </a:xfrm>
        </p:grpSpPr>
        <p:sp>
          <p:nvSpPr>
            <p:cNvPr id="3" name="Pentagon 2">
              <a:extLst>
                <a:ext uri="{FF2B5EF4-FFF2-40B4-BE49-F238E27FC236}">
                  <a16:creationId xmlns:a16="http://schemas.microsoft.com/office/drawing/2014/main" id="{42C8A971-F0D0-0AC1-3076-665E948946E1}"/>
                </a:ext>
              </a:extLst>
            </p:cNvPr>
            <p:cNvSpPr/>
            <p:nvPr/>
          </p:nvSpPr>
          <p:spPr>
            <a:xfrm>
              <a:off x="1690959" y="1257301"/>
              <a:ext cx="21157557" cy="8049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4" name="Rectangle 3">
              <a:extLst>
                <a:ext uri="{FF2B5EF4-FFF2-40B4-BE49-F238E27FC236}">
                  <a16:creationId xmlns:a16="http://schemas.microsoft.com/office/drawing/2014/main" id="{E4CFA101-EB68-DBD2-2172-0005BA17D7D0}"/>
                </a:ext>
              </a:extLst>
            </p:cNvPr>
            <p:cNvSpPr/>
            <p:nvPr/>
          </p:nvSpPr>
          <p:spPr>
            <a:xfrm>
              <a:off x="2004820" y="1293294"/>
              <a:ext cx="21357041" cy="692498"/>
            </a:xfrm>
            <a:prstGeom prst="rect">
              <a:avLst/>
            </a:prstGeom>
          </p:spPr>
          <p:txBody>
            <a:bodyPr wrap="none">
              <a:spAutoFit/>
            </a:bodyPr>
            <a:lstStyle/>
            <a:p>
              <a:r>
                <a:rPr lang="en-US" sz="2400" b="1" dirty="0" err="1">
                  <a:solidFill>
                    <a:schemeClr val="bg1"/>
                  </a:solidFill>
                  <a:latin typeface="UTM Avo" panose="02040603050506020204" pitchFamily="18"/>
                  <a:cs typeface="Arial" pitchFamily="34" charset="0"/>
                </a:rPr>
                <a:t>Kể</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chuyện</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trong</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nhóm</a:t>
              </a:r>
              <a:endParaRPr lang="en-US" sz="2400" dirty="0">
                <a:solidFill>
                  <a:schemeClr val="bg1"/>
                </a:solidFill>
                <a:latin typeface="UTM Avo" panose="02040603050506020204" pitchFamily="18"/>
                <a:cs typeface="Arial" pitchFamily="34" charset="0"/>
              </a:endParaRPr>
            </a:p>
          </p:txBody>
        </p:sp>
      </p:grpSp>
      <p:sp>
        <p:nvSpPr>
          <p:cNvPr id="5" name="Rectangle 4">
            <a:extLst>
              <a:ext uri="{FF2B5EF4-FFF2-40B4-BE49-F238E27FC236}">
                <a16:creationId xmlns:a16="http://schemas.microsoft.com/office/drawing/2014/main" id="{EBF8BEDE-F961-269D-1AD5-752F92CB2EAF}"/>
              </a:ext>
            </a:extLst>
          </p:cNvPr>
          <p:cNvSpPr/>
          <p:nvPr/>
        </p:nvSpPr>
        <p:spPr>
          <a:xfrm>
            <a:off x="1181710" y="3236415"/>
            <a:ext cx="7678937" cy="577850"/>
          </a:xfrm>
          <a:prstGeom prst="rect">
            <a:avLst/>
          </a:prstGeom>
        </p:spPr>
        <p:txBody>
          <a:bodyPr wrap="square">
            <a:spAutoFit/>
          </a:bodyPr>
          <a:lstStyle/>
          <a:p>
            <a:pPr>
              <a:lnSpc>
                <a:spcPct val="150000"/>
              </a:lnSpc>
            </a:pPr>
            <a:r>
              <a:rPr lang="en-US" sz="2400" b="1" u="sng" dirty="0" err="1">
                <a:solidFill>
                  <a:schemeClr val="bg1"/>
                </a:solidFill>
                <a:latin typeface="UTM Avo" panose="02040603050506020204" pitchFamily="18"/>
                <a:cs typeface="Arial" pitchFamily="34" charset="0"/>
              </a:rPr>
              <a:t>Yêu</a:t>
            </a:r>
            <a:r>
              <a:rPr lang="en-US" sz="2400" b="1" u="sng" dirty="0">
                <a:solidFill>
                  <a:schemeClr val="bg1"/>
                </a:solidFill>
                <a:latin typeface="UTM Avo" panose="02040603050506020204" pitchFamily="18"/>
                <a:cs typeface="Arial" pitchFamily="34" charset="0"/>
              </a:rPr>
              <a:t> </a:t>
            </a:r>
            <a:r>
              <a:rPr lang="en-US" sz="2400" b="1" u="sng" dirty="0" err="1">
                <a:solidFill>
                  <a:schemeClr val="bg1"/>
                </a:solidFill>
                <a:latin typeface="UTM Avo" panose="02040603050506020204" pitchFamily="18"/>
                <a:cs typeface="Arial" pitchFamily="34" charset="0"/>
              </a:rPr>
              <a:t>cầu</a:t>
            </a:r>
            <a:r>
              <a:rPr lang="en-US" sz="2400" b="1" u="sng" dirty="0">
                <a:solidFill>
                  <a:schemeClr val="bg1"/>
                </a:solidFill>
                <a:latin typeface="UTM Avo" panose="02040603050506020204" pitchFamily="18"/>
                <a:cs typeface="Arial" pitchFamily="34" charset="0"/>
              </a:rPr>
              <a:t>:</a:t>
            </a:r>
            <a:endParaRPr lang="vi-VN" sz="2400" b="1" u="sng" dirty="0">
              <a:solidFill>
                <a:schemeClr val="bg1"/>
              </a:solidFill>
              <a:latin typeface="UTM Avo" panose="02040603050506020204" pitchFamily="18"/>
              <a:cs typeface="Arial" pitchFamily="34" charset="0"/>
            </a:endParaRPr>
          </a:p>
        </p:txBody>
      </p:sp>
      <p:sp>
        <p:nvSpPr>
          <p:cNvPr id="6" name="Flowchart: Delay 46">
            <a:extLst>
              <a:ext uri="{FF2B5EF4-FFF2-40B4-BE49-F238E27FC236}">
                <a16:creationId xmlns:a16="http://schemas.microsoft.com/office/drawing/2014/main" id="{885EA361-0427-2490-CED2-60EF9EBF9098}"/>
              </a:ext>
            </a:extLst>
          </p:cNvPr>
          <p:cNvSpPr/>
          <p:nvPr/>
        </p:nvSpPr>
        <p:spPr>
          <a:xfrm flipH="1">
            <a:off x="1708236" y="4117887"/>
            <a:ext cx="537979" cy="653327"/>
          </a:xfrm>
          <a:prstGeom prst="flowChartDelay">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1</a:t>
            </a:r>
          </a:p>
        </p:txBody>
      </p:sp>
      <p:sp>
        <p:nvSpPr>
          <p:cNvPr id="7" name="Rectangle 6">
            <a:extLst>
              <a:ext uri="{FF2B5EF4-FFF2-40B4-BE49-F238E27FC236}">
                <a16:creationId xmlns:a16="http://schemas.microsoft.com/office/drawing/2014/main" id="{26BFA78D-9439-EFCE-B8B7-4E67EFA77DC6}"/>
              </a:ext>
            </a:extLst>
          </p:cNvPr>
          <p:cNvSpPr/>
          <p:nvPr/>
        </p:nvSpPr>
        <p:spPr>
          <a:xfrm>
            <a:off x="2397664" y="4117887"/>
            <a:ext cx="5044126" cy="65332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UTM Avo" panose="02040603050506020204" pitchFamily="18"/>
              </a:rPr>
              <a:t>  </a:t>
            </a:r>
            <a:r>
              <a:rPr lang="vi-VN" sz="2400">
                <a:solidFill>
                  <a:schemeClr val="bg1"/>
                </a:solidFill>
                <a:latin typeface="UTM Avo" panose="02040603050506020204" pitchFamily="18"/>
              </a:rPr>
              <a:t>Tập kể từng đoạn câu chuyện</a:t>
            </a:r>
            <a:endParaRPr lang="en-US" sz="2400">
              <a:solidFill>
                <a:schemeClr val="bg1"/>
              </a:solidFill>
              <a:latin typeface="UTM Avo" panose="02040603050506020204" pitchFamily="18"/>
            </a:endParaRPr>
          </a:p>
        </p:txBody>
      </p:sp>
      <p:sp>
        <p:nvSpPr>
          <p:cNvPr id="8" name="Flowchart: Delay 48">
            <a:extLst>
              <a:ext uri="{FF2B5EF4-FFF2-40B4-BE49-F238E27FC236}">
                <a16:creationId xmlns:a16="http://schemas.microsoft.com/office/drawing/2014/main" id="{FC578007-487B-18F4-43C3-5F17B3A15CF8}"/>
              </a:ext>
            </a:extLst>
          </p:cNvPr>
          <p:cNvSpPr/>
          <p:nvPr/>
        </p:nvSpPr>
        <p:spPr>
          <a:xfrm flipH="1">
            <a:off x="1708236" y="4974413"/>
            <a:ext cx="537979" cy="660400"/>
          </a:xfrm>
          <a:prstGeom prst="flowChartDelay">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2</a:t>
            </a:r>
          </a:p>
        </p:txBody>
      </p:sp>
      <p:sp>
        <p:nvSpPr>
          <p:cNvPr id="9" name="Rectangle 8">
            <a:extLst>
              <a:ext uri="{FF2B5EF4-FFF2-40B4-BE49-F238E27FC236}">
                <a16:creationId xmlns:a16="http://schemas.microsoft.com/office/drawing/2014/main" id="{EC6BE970-FBEA-AE0C-4B28-5190FB453CD3}"/>
              </a:ext>
            </a:extLst>
          </p:cNvPr>
          <p:cNvSpPr/>
          <p:nvPr/>
        </p:nvSpPr>
        <p:spPr>
          <a:xfrm>
            <a:off x="2397664" y="4974413"/>
            <a:ext cx="5044127" cy="660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UTM Avo" panose="02040603050506020204" pitchFamily="18"/>
                <a:cs typeface="Arial" pitchFamily="34" charset="0"/>
              </a:rPr>
              <a:t>  Tập kể toàn bộ câu chuyện </a:t>
            </a:r>
            <a:endParaRPr lang="en-US" sz="2400">
              <a:solidFill>
                <a:schemeClr val="bg1"/>
              </a:solidFill>
              <a:latin typeface="UTM Avo" panose="02040603050506020204" pitchFamily="18"/>
            </a:endParaRPr>
          </a:p>
        </p:txBody>
      </p:sp>
      <p:sp>
        <p:nvSpPr>
          <p:cNvPr id="10" name="Rounded Rectangle 9">
            <a:extLst>
              <a:ext uri="{FF2B5EF4-FFF2-40B4-BE49-F238E27FC236}">
                <a16:creationId xmlns:a16="http://schemas.microsoft.com/office/drawing/2014/main" id="{CD87556F-3937-60BE-2996-49327AECAAA5}"/>
              </a:ext>
            </a:extLst>
          </p:cNvPr>
          <p:cNvSpPr/>
          <p:nvPr/>
        </p:nvSpPr>
        <p:spPr>
          <a:xfrm>
            <a:off x="2910803" y="2688574"/>
            <a:ext cx="3305222" cy="5478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chemeClr val="bg1"/>
                </a:solidFill>
                <a:latin typeface="UTM Avo" panose="02040603050506020204" pitchFamily="18"/>
                <a:cs typeface="Arial" pitchFamily="34" charset="0"/>
              </a:rPr>
              <a:t>HOẠT ĐỘNG NHÓM 3</a:t>
            </a:r>
          </a:p>
        </p:txBody>
      </p:sp>
    </p:spTree>
    <p:extLst>
      <p:ext uri="{BB962C8B-B14F-4D97-AF65-F5344CB8AC3E}">
        <p14:creationId xmlns:p14="http://schemas.microsoft.com/office/powerpoint/2010/main" val="129213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FC99C2-D1B7-1064-3840-F435E42AAE58}"/>
              </a:ext>
            </a:extLst>
          </p:cNvPr>
          <p:cNvGrpSpPr/>
          <p:nvPr/>
        </p:nvGrpSpPr>
        <p:grpSpPr>
          <a:xfrm>
            <a:off x="401515" y="1768117"/>
            <a:ext cx="7619538" cy="536624"/>
            <a:chOff x="1690959" y="1257301"/>
            <a:chExt cx="55565423" cy="804936"/>
          </a:xfrm>
        </p:grpSpPr>
        <p:sp>
          <p:nvSpPr>
            <p:cNvPr id="9" name="Pentagon 8">
              <a:extLst>
                <a:ext uri="{FF2B5EF4-FFF2-40B4-BE49-F238E27FC236}">
                  <a16:creationId xmlns:a16="http://schemas.microsoft.com/office/drawing/2014/main" id="{47E0E6EF-859A-4DF2-AF69-826547E89BFA}"/>
                </a:ext>
              </a:extLst>
            </p:cNvPr>
            <p:cNvSpPr/>
            <p:nvPr/>
          </p:nvSpPr>
          <p:spPr>
            <a:xfrm>
              <a:off x="1690959" y="1257301"/>
              <a:ext cx="55565423" cy="804936"/>
            </a:xfrm>
            <a:prstGeom prst="homePlate">
              <a:avLst/>
            </a:prstGeom>
            <a:solidFill>
              <a:schemeClr val="accent1">
                <a:lumMod val="40000"/>
                <a:lumOff val="60000"/>
              </a:schemeClr>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10" name="Rectangle 9">
              <a:extLst>
                <a:ext uri="{FF2B5EF4-FFF2-40B4-BE49-F238E27FC236}">
                  <a16:creationId xmlns:a16="http://schemas.microsoft.com/office/drawing/2014/main" id="{749EE93A-0CF2-F894-7E59-FCFAD1DEB929}"/>
                </a:ext>
              </a:extLst>
            </p:cNvPr>
            <p:cNvSpPr/>
            <p:nvPr/>
          </p:nvSpPr>
          <p:spPr>
            <a:xfrm>
              <a:off x="1690959" y="1336603"/>
              <a:ext cx="54547355" cy="692498"/>
            </a:xfrm>
            <a:prstGeom prst="rect">
              <a:avLst/>
            </a:prstGeom>
          </p:spPr>
          <p:txBody>
            <a:bodyPr wrap="non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bg1"/>
                  </a:solidFill>
                  <a:effectLst/>
                  <a:uLnTx/>
                  <a:uFillTx/>
                  <a:latin typeface="UTM Avo" panose="02040603050506020204" pitchFamily="18"/>
                  <a:cs typeface="Arial" pitchFamily="34" charset="0"/>
                </a:rPr>
                <a:t>Trao đổi về nội dung, ý nghĩa của câu chuyện</a:t>
              </a:r>
              <a:endParaRPr kumimoji="0" lang="en-US" sz="2400" b="0" i="0" u="none" strike="noStrike" kern="0" cap="none" spc="0" normalizeH="0" baseline="0" noProof="0">
                <a:ln>
                  <a:noFill/>
                </a:ln>
                <a:solidFill>
                  <a:schemeClr val="bg1"/>
                </a:solidFill>
                <a:effectLst/>
                <a:uLnTx/>
                <a:uFillTx/>
                <a:latin typeface="UTM Avo" panose="02040603050506020204" pitchFamily="18"/>
                <a:cs typeface="Arial" pitchFamily="34" charset="0"/>
              </a:endParaRPr>
            </a:p>
          </p:txBody>
        </p:sp>
      </p:grpSp>
      <p:grpSp>
        <p:nvGrpSpPr>
          <p:cNvPr id="2" name="Group 1">
            <a:extLst>
              <a:ext uri="{FF2B5EF4-FFF2-40B4-BE49-F238E27FC236}">
                <a16:creationId xmlns:a16="http://schemas.microsoft.com/office/drawing/2014/main" id="{7C32FB39-F960-5006-5CAA-7A1F45D7334D}"/>
              </a:ext>
            </a:extLst>
          </p:cNvPr>
          <p:cNvGrpSpPr/>
          <p:nvPr/>
        </p:nvGrpSpPr>
        <p:grpSpPr>
          <a:xfrm>
            <a:off x="401515" y="2667981"/>
            <a:ext cx="6496073" cy="3033023"/>
            <a:chOff x="401515" y="2667981"/>
            <a:chExt cx="6496073" cy="3033023"/>
          </a:xfrm>
        </p:grpSpPr>
        <p:sp>
          <p:nvSpPr>
            <p:cNvPr id="11" name="Snip Single Corner Rectangle 10">
              <a:extLst>
                <a:ext uri="{FF2B5EF4-FFF2-40B4-BE49-F238E27FC236}">
                  <a16:creationId xmlns:a16="http://schemas.microsoft.com/office/drawing/2014/main" id="{0D62696A-DE4B-5962-7991-41B20458767C}"/>
                </a:ext>
              </a:extLst>
            </p:cNvPr>
            <p:cNvSpPr/>
            <p:nvPr/>
          </p:nvSpPr>
          <p:spPr>
            <a:xfrm>
              <a:off x="401516" y="2667981"/>
              <a:ext cx="6496072" cy="3033023"/>
            </a:xfrm>
            <a:prstGeom prst="snip1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12" name="Rectangle 11">
              <a:extLst>
                <a:ext uri="{FF2B5EF4-FFF2-40B4-BE49-F238E27FC236}">
                  <a16:creationId xmlns:a16="http://schemas.microsoft.com/office/drawing/2014/main" id="{0E9A6D8F-0034-B86E-3399-D82EFC12DC65}"/>
                </a:ext>
              </a:extLst>
            </p:cNvPr>
            <p:cNvSpPr/>
            <p:nvPr/>
          </p:nvSpPr>
          <p:spPr>
            <a:xfrm>
              <a:off x="401515" y="2979228"/>
              <a:ext cx="6496073" cy="2229841"/>
            </a:xfrm>
            <a:prstGeom prst="rect">
              <a:avLst/>
            </a:prstGeom>
          </p:spPr>
          <p:txBody>
            <a:bodyPr wrap="square">
              <a:spAutoFit/>
            </a:bodyPr>
            <a:lstStyle/>
            <a:p>
              <a:pPr marL="0" marR="0" lvl="0" indent="0"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Trao đổi về nội dung, ý nghĩa câu chuyện:</a:t>
              </a:r>
              <a:endParaRPr kumimoji="0" lang="en-US" sz="2400" b="0" i="0" u="none" strike="noStrike" kern="0" cap="none" spc="0" normalizeH="0" baseline="0" noProof="0" dirty="0">
                <a:ln>
                  <a:noFill/>
                </a:ln>
                <a:solidFill>
                  <a:schemeClr val="bg1"/>
                </a:solidFill>
                <a:effectLst/>
                <a:uLnTx/>
                <a:uFillTx/>
                <a:latin typeface="UTM Avo" panose="02040603050506020204" pitchFamily="18"/>
              </a:endParaRPr>
            </a:p>
            <a:p>
              <a:pPr marL="0" marR="0" lvl="0" indent="0"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a) Em hiểu kho báu mà người cha dặn các con tìm là gì?</a:t>
              </a:r>
              <a:endParaRPr kumimoji="0" lang="en-US" sz="2400" b="0" i="0" u="none" strike="noStrike" kern="0" cap="none" spc="0" normalizeH="0" baseline="0" noProof="0" dirty="0">
                <a:ln>
                  <a:noFill/>
                </a:ln>
                <a:solidFill>
                  <a:schemeClr val="bg1"/>
                </a:solidFill>
                <a:effectLst/>
                <a:uLnTx/>
                <a:uFillTx/>
                <a:latin typeface="UTM Avo" panose="02040603050506020204" pitchFamily="18"/>
              </a:endParaRPr>
            </a:p>
            <a:p>
              <a:pPr marL="0" marR="0" lvl="0" indent="0"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b) Câu chuyện khuyên chúng ta điều gì?</a:t>
              </a:r>
              <a:endParaRPr kumimoji="0" lang="en-US" sz="2400" b="0" i="0" u="none" strike="noStrike" kern="0" cap="none" spc="0" normalizeH="0" baseline="0" noProof="0" dirty="0">
                <a:ln>
                  <a:noFill/>
                </a:ln>
                <a:solidFill>
                  <a:schemeClr val="bg1"/>
                </a:solidFill>
                <a:effectLst/>
                <a:uLnTx/>
                <a:uFillTx/>
                <a:latin typeface="UTM Avo" panose="02040603050506020204" pitchFamily="18"/>
              </a:endParaRPr>
            </a:p>
          </p:txBody>
        </p:sp>
      </p:grpSp>
      <p:pic>
        <p:nvPicPr>
          <p:cNvPr id="13" name="Picture 7">
            <a:extLst>
              <a:ext uri="{FF2B5EF4-FFF2-40B4-BE49-F238E27FC236}">
                <a16:creationId xmlns:a16="http://schemas.microsoft.com/office/drawing/2014/main" id="{4CB18325-0804-B1A2-61FD-DBF78A6EC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88630" y="2357609"/>
            <a:ext cx="5029855" cy="3719100"/>
          </a:xfrm>
          <a:prstGeom prst="rect">
            <a:avLst/>
          </a:prstGeom>
        </p:spPr>
      </p:pic>
    </p:spTree>
    <p:extLst>
      <p:ext uri="{BB962C8B-B14F-4D97-AF65-F5344CB8AC3E}">
        <p14:creationId xmlns:p14="http://schemas.microsoft.com/office/powerpoint/2010/main" val="3642593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FC99C2-D1B7-1064-3840-F435E42AAE58}"/>
              </a:ext>
            </a:extLst>
          </p:cNvPr>
          <p:cNvGrpSpPr/>
          <p:nvPr/>
        </p:nvGrpSpPr>
        <p:grpSpPr>
          <a:xfrm>
            <a:off x="401515" y="1768117"/>
            <a:ext cx="7619538" cy="536624"/>
            <a:chOff x="1690959" y="1257301"/>
            <a:chExt cx="55565423" cy="804936"/>
          </a:xfrm>
        </p:grpSpPr>
        <p:sp>
          <p:nvSpPr>
            <p:cNvPr id="9" name="Pentagon 8">
              <a:extLst>
                <a:ext uri="{FF2B5EF4-FFF2-40B4-BE49-F238E27FC236}">
                  <a16:creationId xmlns:a16="http://schemas.microsoft.com/office/drawing/2014/main" id="{47E0E6EF-859A-4DF2-AF69-826547E89BFA}"/>
                </a:ext>
              </a:extLst>
            </p:cNvPr>
            <p:cNvSpPr/>
            <p:nvPr/>
          </p:nvSpPr>
          <p:spPr>
            <a:xfrm>
              <a:off x="1690959" y="1257301"/>
              <a:ext cx="55565423" cy="804936"/>
            </a:xfrm>
            <a:prstGeom prst="homePlate">
              <a:avLst/>
            </a:prstGeom>
            <a:solidFill>
              <a:schemeClr val="accent1">
                <a:lumMod val="40000"/>
                <a:lumOff val="60000"/>
              </a:schemeClr>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10" name="Rectangle 9">
              <a:extLst>
                <a:ext uri="{FF2B5EF4-FFF2-40B4-BE49-F238E27FC236}">
                  <a16:creationId xmlns:a16="http://schemas.microsoft.com/office/drawing/2014/main" id="{749EE93A-0CF2-F894-7E59-FCFAD1DEB929}"/>
                </a:ext>
              </a:extLst>
            </p:cNvPr>
            <p:cNvSpPr/>
            <p:nvPr/>
          </p:nvSpPr>
          <p:spPr>
            <a:xfrm>
              <a:off x="1690959" y="1336603"/>
              <a:ext cx="54547355" cy="692498"/>
            </a:xfrm>
            <a:prstGeom prst="rect">
              <a:avLst/>
            </a:prstGeom>
          </p:spPr>
          <p:txBody>
            <a:bodyPr wrap="non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bg1"/>
                  </a:solidFill>
                  <a:effectLst/>
                  <a:uLnTx/>
                  <a:uFillTx/>
                  <a:latin typeface="UTM Avo" panose="02040603050506020204" pitchFamily="18"/>
                  <a:cs typeface="Arial" pitchFamily="34" charset="0"/>
                </a:rPr>
                <a:t>Trao đổi về nội dung, ý nghĩa của câu chuyện</a:t>
              </a:r>
              <a:endParaRPr kumimoji="0" lang="en-US" sz="2400" b="0" i="0" u="none" strike="noStrike" kern="0" cap="none" spc="0" normalizeH="0" baseline="0" noProof="0">
                <a:ln>
                  <a:noFill/>
                </a:ln>
                <a:solidFill>
                  <a:schemeClr val="bg1"/>
                </a:solidFill>
                <a:effectLst/>
                <a:uLnTx/>
                <a:uFillTx/>
                <a:latin typeface="UTM Avo" panose="02040603050506020204" pitchFamily="18"/>
                <a:cs typeface="Arial" pitchFamily="34" charset="0"/>
              </a:endParaRPr>
            </a:p>
          </p:txBody>
        </p:sp>
      </p:grpSp>
      <p:grpSp>
        <p:nvGrpSpPr>
          <p:cNvPr id="20" name="Group 19">
            <a:extLst>
              <a:ext uri="{FF2B5EF4-FFF2-40B4-BE49-F238E27FC236}">
                <a16:creationId xmlns:a16="http://schemas.microsoft.com/office/drawing/2014/main" id="{BEAD9833-ADA8-285C-515F-2583F4F33E1F}"/>
              </a:ext>
            </a:extLst>
          </p:cNvPr>
          <p:cNvGrpSpPr/>
          <p:nvPr/>
        </p:nvGrpSpPr>
        <p:grpSpPr>
          <a:xfrm>
            <a:off x="1498600" y="2398501"/>
            <a:ext cx="9194800" cy="4419600"/>
            <a:chOff x="1926772" y="3238500"/>
            <a:chExt cx="13792200" cy="6629400"/>
          </a:xfrm>
          <a:solidFill>
            <a:srgbClr val="F79646">
              <a:lumMod val="75000"/>
            </a:srgbClr>
          </a:solidFill>
        </p:grpSpPr>
        <p:sp>
          <p:nvSpPr>
            <p:cNvPr id="21" name="Rounded Rectangle 20">
              <a:extLst>
                <a:ext uri="{FF2B5EF4-FFF2-40B4-BE49-F238E27FC236}">
                  <a16:creationId xmlns:a16="http://schemas.microsoft.com/office/drawing/2014/main" id="{C09960E3-F83F-24D3-97A5-C590DC304C84}"/>
                </a:ext>
              </a:extLst>
            </p:cNvPr>
            <p:cNvSpPr/>
            <p:nvPr/>
          </p:nvSpPr>
          <p:spPr>
            <a:xfrm>
              <a:off x="1926772" y="3238500"/>
              <a:ext cx="13792200" cy="6629400"/>
            </a:xfrm>
            <a:prstGeom prst="roundRect">
              <a:avLst/>
            </a:prstGeom>
            <a:solidFill>
              <a:schemeClr val="accent2">
                <a:lumMod val="40000"/>
                <a:lumOff val="60000"/>
              </a:schemeClr>
            </a:solidFill>
            <a:ln w="25400" cap="flat" cmpd="sng" algn="ctr">
              <a:solidFill>
                <a:srgbClr val="00B050"/>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22" name="Rectangle 21">
              <a:extLst>
                <a:ext uri="{FF2B5EF4-FFF2-40B4-BE49-F238E27FC236}">
                  <a16:creationId xmlns:a16="http://schemas.microsoft.com/office/drawing/2014/main" id="{9C41111A-59F9-967F-DAFC-AC66C85105E9}"/>
                </a:ext>
              </a:extLst>
            </p:cNvPr>
            <p:cNvSpPr/>
            <p:nvPr/>
          </p:nvSpPr>
          <p:spPr>
            <a:xfrm>
              <a:off x="2269672" y="3467100"/>
              <a:ext cx="13106400" cy="4190763"/>
            </a:xfrm>
            <a:prstGeom prst="rect">
              <a:avLst/>
            </a:prstGeom>
            <a:solidFill>
              <a:schemeClr val="accent2">
                <a:lumMod val="40000"/>
                <a:lumOff val="60000"/>
              </a:schemeClr>
            </a:solidFill>
          </p:spPr>
          <p:txBody>
            <a:bodyPr wrap="square">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a) </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Kho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báu</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mà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người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cha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dặn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các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con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tìm</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chính</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thành</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quả</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của</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sức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lao</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động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của</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sự</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cần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cù</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chăm</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chỉ</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a:t>
              </a:r>
            </a:p>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b)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Câu</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chuyện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khuyên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chúng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ta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yêu</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quý</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đất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đai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và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chăm</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chỉ</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lao</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động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Nếu</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biết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yêu</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quý</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đất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đai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lao</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động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chăm</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chỉ</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thì</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sẽ</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có</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cuộc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sống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ấm</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no,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hạnh</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phúc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a:t>
              </a:r>
            </a:p>
          </p:txBody>
        </p:sp>
      </p:grpSp>
      <p:grpSp>
        <p:nvGrpSpPr>
          <p:cNvPr id="23" name="Group 22">
            <a:extLst>
              <a:ext uri="{FF2B5EF4-FFF2-40B4-BE49-F238E27FC236}">
                <a16:creationId xmlns:a16="http://schemas.microsoft.com/office/drawing/2014/main" id="{19A47980-E1A0-137E-E82D-EAA2EB9A5B64}"/>
              </a:ext>
            </a:extLst>
          </p:cNvPr>
          <p:cNvGrpSpPr/>
          <p:nvPr/>
        </p:nvGrpSpPr>
        <p:grpSpPr>
          <a:xfrm>
            <a:off x="1820687" y="5395892"/>
            <a:ext cx="8571541" cy="1269810"/>
            <a:chOff x="2409903" y="7734586"/>
            <a:chExt cx="12857312" cy="1904714"/>
          </a:xfrm>
          <a:solidFill>
            <a:sysClr val="window" lastClr="FFFFFF"/>
          </a:solidFill>
        </p:grpSpPr>
        <p:sp>
          <p:nvSpPr>
            <p:cNvPr id="24" name="Curved Right Arrow 23">
              <a:extLst>
                <a:ext uri="{FF2B5EF4-FFF2-40B4-BE49-F238E27FC236}">
                  <a16:creationId xmlns:a16="http://schemas.microsoft.com/office/drawing/2014/main" id="{06E284D9-D3CA-0779-9296-87504A13862E}"/>
                </a:ext>
              </a:extLst>
            </p:cNvPr>
            <p:cNvSpPr/>
            <p:nvPr/>
          </p:nvSpPr>
          <p:spPr>
            <a:xfrm>
              <a:off x="2409903" y="7734586"/>
              <a:ext cx="702128" cy="1524000"/>
            </a:xfrm>
            <a:prstGeom prst="curvedRightArrow">
              <a:avLst/>
            </a:prstGeom>
            <a:grp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bg1"/>
                </a:solidFill>
                <a:effectLst/>
                <a:uLnTx/>
                <a:uFillTx/>
                <a:latin typeface="UTM Avo" panose="02040603050506020204" pitchFamily="18"/>
              </a:endParaRPr>
            </a:p>
          </p:txBody>
        </p:sp>
        <p:sp>
          <p:nvSpPr>
            <p:cNvPr id="25" name="Rounded Rectangle 24">
              <a:extLst>
                <a:ext uri="{FF2B5EF4-FFF2-40B4-BE49-F238E27FC236}">
                  <a16:creationId xmlns:a16="http://schemas.microsoft.com/office/drawing/2014/main" id="{3856A0B8-BB48-3D9F-909C-A6C991FD83F4}"/>
                </a:ext>
              </a:extLst>
            </p:cNvPr>
            <p:cNvSpPr/>
            <p:nvPr/>
          </p:nvSpPr>
          <p:spPr>
            <a:xfrm>
              <a:off x="3212726" y="7963232"/>
              <a:ext cx="12054489" cy="1676068"/>
            </a:xfrm>
            <a:prstGeom prst="roundRect">
              <a:avLst/>
            </a:prstGeom>
            <a:grpFill/>
            <a:ln w="25400" cap="flat" cmpd="sng" algn="ctr">
              <a:solidFill>
                <a:srgbClr val="4F81BD">
                  <a:shade val="50000"/>
                </a:srgbClr>
              </a:solidFill>
              <a:prstDash val="solid"/>
            </a:ln>
            <a:effectLst/>
          </p:spPr>
          <p:txBody>
            <a:bodyPr rtlCol="0" anchor="b"/>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Các em hãy chăm chỉ, làm những việc vừa sức phục vụ bản thân và giúp đỡ người thân, bạn bè.</a:t>
              </a:r>
              <a:endParaRPr kumimoji="0" lang="en-US" sz="2400" b="0" i="0" u="none" strike="noStrike" kern="0" cap="none" spc="0" normalizeH="0" baseline="0" noProof="0" dirty="0">
                <a:ln>
                  <a:noFill/>
                </a:ln>
                <a:solidFill>
                  <a:schemeClr val="bg1"/>
                </a:solidFill>
                <a:effectLst/>
                <a:uLnTx/>
                <a:uFillTx/>
                <a:latin typeface="UTM Avo" panose="02040603050506020204" pitchFamily="18"/>
              </a:endParaRPr>
            </a:p>
          </p:txBody>
        </p:sp>
      </p:grpSp>
    </p:spTree>
    <p:extLst>
      <p:ext uri="{BB962C8B-B14F-4D97-AF65-F5344CB8AC3E}">
        <p14:creationId xmlns:p14="http://schemas.microsoft.com/office/powerpoint/2010/main" val="1755901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6276990D-6532-3243-80ED-9998DFF3ED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8183" y="1912080"/>
            <a:ext cx="4699322" cy="3219035"/>
          </a:xfrm>
          <a:prstGeom prst="rect">
            <a:avLst/>
          </a:prstGeom>
        </p:spPr>
      </p:pic>
      <p:sp>
        <p:nvSpPr>
          <p:cNvPr id="5" name="Rounded Rectangle 4">
            <a:extLst>
              <a:ext uri="{FF2B5EF4-FFF2-40B4-BE49-F238E27FC236}">
                <a16:creationId xmlns:a16="http://schemas.microsoft.com/office/drawing/2014/main" id="{59F3C34A-4BF4-7A4D-6F0B-B8137ED95E3D}"/>
              </a:ext>
            </a:extLst>
          </p:cNvPr>
          <p:cNvSpPr/>
          <p:nvPr/>
        </p:nvSpPr>
        <p:spPr>
          <a:xfrm>
            <a:off x="5662839" y="2349806"/>
            <a:ext cx="5661264" cy="1171792"/>
          </a:xfrm>
          <a:prstGeom prst="roundRect">
            <a:avLst/>
          </a:prstGeom>
          <a:solidFill>
            <a:schemeClr val="accent3">
              <a:lumMod val="20000"/>
              <a:lumOff val="80000"/>
            </a:schemeClr>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a:ln>
                  <a:noFill/>
                </a:ln>
                <a:solidFill>
                  <a:schemeClr val="bg1"/>
                </a:solidFill>
                <a:effectLst/>
                <a:uLnTx/>
                <a:uFillTx/>
                <a:latin typeface="UTM Avo" panose="02040603050506020204" pitchFamily="18"/>
                <a:cs typeface="Arial" pitchFamily="34" charset="0"/>
              </a:rPr>
              <a:t>Ôn tập lại nội dung bài học</a:t>
            </a:r>
          </a:p>
        </p:txBody>
      </p:sp>
      <p:sp>
        <p:nvSpPr>
          <p:cNvPr id="6" name="Rounded Rectangle 5">
            <a:extLst>
              <a:ext uri="{FF2B5EF4-FFF2-40B4-BE49-F238E27FC236}">
                <a16:creationId xmlns:a16="http://schemas.microsoft.com/office/drawing/2014/main" id="{7659D03D-51FB-3D6A-426C-C91542FA9471}"/>
              </a:ext>
            </a:extLst>
          </p:cNvPr>
          <p:cNvSpPr/>
          <p:nvPr/>
        </p:nvSpPr>
        <p:spPr>
          <a:xfrm>
            <a:off x="5662839" y="3759024"/>
            <a:ext cx="5661264" cy="1171792"/>
          </a:xfrm>
          <a:prstGeom prst="roundRect">
            <a:avLst/>
          </a:prstGeom>
          <a:solidFill>
            <a:schemeClr val="accent3">
              <a:lumMod val="20000"/>
              <a:lumOff val="80000"/>
            </a:schemeClr>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Chuẩn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bị</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Bài</a:t>
            </a:r>
            <a:r>
              <a:rPr kumimoji="0" lang="en-US" sz="2400" b="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đọc</a:t>
            </a:r>
            <a:r>
              <a:rPr kumimoji="0" lang="en-US" sz="2400" b="0" u="none" strike="noStrike" kern="0" cap="none" spc="0" normalizeH="0" baseline="0" noProof="0" dirty="0">
                <a:ln>
                  <a:noFill/>
                </a:ln>
                <a:solidFill>
                  <a:schemeClr val="bg1"/>
                </a:solidFill>
                <a:effectLst/>
                <a:uLnTx/>
                <a:uFillTx/>
                <a:latin typeface="UTM Avo" panose="02040603050506020204" pitchFamily="18"/>
                <a:cs typeface="Arial" pitchFamily="34" charset="0"/>
              </a:rPr>
              <a:t> 4 </a:t>
            </a:r>
            <a:r>
              <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1" u="none" strike="noStrike" kern="0" cap="none" spc="0" normalizeH="0" baseline="0" noProof="0" dirty="0" err="1">
                <a:ln>
                  <a:noFill/>
                </a:ln>
                <a:solidFill>
                  <a:schemeClr val="bg1"/>
                </a:solidFill>
                <a:effectLst/>
                <a:uLnTx/>
                <a:uFillTx/>
                <a:latin typeface="UTM Avo" panose="02040603050506020204" pitchFamily="18"/>
                <a:cs typeface="Arial" pitchFamily="34" charset="0"/>
              </a:rPr>
              <a:t>Phép</a:t>
            </a:r>
            <a:r>
              <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1" u="none" strike="noStrike" kern="0" cap="none" spc="0" normalizeH="0" baseline="0" noProof="0" dirty="0" err="1">
                <a:ln>
                  <a:noFill/>
                </a:ln>
                <a:solidFill>
                  <a:schemeClr val="bg1"/>
                </a:solidFill>
                <a:effectLst/>
                <a:uLnTx/>
                <a:uFillTx/>
                <a:latin typeface="UTM Avo" panose="02040603050506020204" pitchFamily="18"/>
                <a:cs typeface="Arial" pitchFamily="34" charset="0"/>
              </a:rPr>
              <a:t>màu</a:t>
            </a:r>
            <a:r>
              <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1"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trên</a:t>
            </a:r>
            <a:r>
              <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1"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sa</a:t>
            </a:r>
            <a:r>
              <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1" u="none" strike="noStrike" kern="0" cap="none" spc="0" normalizeH="0" baseline="0" noProof="0" dirty="0" err="1">
                <a:ln>
                  <a:noFill/>
                </a:ln>
                <a:solidFill>
                  <a:schemeClr val="bg1"/>
                </a:solidFill>
                <a:effectLst/>
                <a:uLnTx/>
                <a:uFillTx/>
                <a:latin typeface="UTM Avo" panose="02040603050506020204" pitchFamily="18"/>
                <a:cs typeface="Arial" pitchFamily="34" charset="0"/>
              </a:rPr>
              <a:t>mạc</a:t>
            </a:r>
            <a:endParaRPr kumimoji="0" lang="en-US" sz="2400" b="0" i="1" u="none" strike="noStrike" kern="0" cap="none" spc="0" normalizeH="0" baseline="0" noProof="0" dirty="0">
              <a:ln>
                <a:noFill/>
              </a:ln>
              <a:solidFill>
                <a:schemeClr val="bg1"/>
              </a:solidFill>
              <a:effectLst/>
              <a:uLnTx/>
              <a:uFillTx/>
              <a:latin typeface="UTM Avo" panose="02040603050506020204" pitchFamily="18"/>
              <a:cs typeface="Arial" pitchFamily="34" charset="0"/>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screenshot of a qr code&#10;&#10;Description automatically generated">
            <a:hlinkClick r:id="rId3"/>
            <a:extLst>
              <a:ext uri="{FF2B5EF4-FFF2-40B4-BE49-F238E27FC236}">
                <a16:creationId xmlns:a16="http://schemas.microsoft.com/office/drawing/2014/main" id="{F2B61F6C-D132-B593-5C92-EFFCA749D4A5}"/>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A05568A-B049-5DE6-EAE6-C01742334F5A}"/>
              </a:ext>
            </a:extLst>
          </p:cNvPr>
          <p:cNvGrpSpPr/>
          <p:nvPr/>
        </p:nvGrpSpPr>
        <p:grpSpPr>
          <a:xfrm>
            <a:off x="400721" y="1800204"/>
            <a:ext cx="4054381" cy="542172"/>
            <a:chOff x="1690955" y="1257301"/>
            <a:chExt cx="36164514" cy="813257"/>
          </a:xfrm>
        </p:grpSpPr>
        <p:sp>
          <p:nvSpPr>
            <p:cNvPr id="59" name="Pentagon 58">
              <a:extLst>
                <a:ext uri="{FF2B5EF4-FFF2-40B4-BE49-F238E27FC236}">
                  <a16:creationId xmlns:a16="http://schemas.microsoft.com/office/drawing/2014/main" id="{C4B97520-8144-DEE2-F8BA-2A2119702CCB}"/>
                </a:ext>
              </a:extLst>
            </p:cNvPr>
            <p:cNvSpPr/>
            <p:nvPr/>
          </p:nvSpPr>
          <p:spPr>
            <a:xfrm>
              <a:off x="1690955" y="1257301"/>
              <a:ext cx="36164514" cy="8049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60" name="Rectangle 59">
              <a:extLst>
                <a:ext uri="{FF2B5EF4-FFF2-40B4-BE49-F238E27FC236}">
                  <a16:creationId xmlns:a16="http://schemas.microsoft.com/office/drawing/2014/main" id="{F6D83E24-D5A5-D7C5-1C23-1279D7D30465}"/>
                </a:ext>
              </a:extLst>
            </p:cNvPr>
            <p:cNvSpPr/>
            <p:nvPr/>
          </p:nvSpPr>
          <p:spPr>
            <a:xfrm>
              <a:off x="2004818" y="1378061"/>
              <a:ext cx="33985401" cy="692497"/>
            </a:xfrm>
            <a:prstGeom prst="rect">
              <a:avLst/>
            </a:prstGeom>
          </p:spPr>
          <p:txBody>
            <a:bodyPr wrap="none">
              <a:spAutoFit/>
            </a:bodyPr>
            <a:lstStyle/>
            <a:p>
              <a:r>
                <a:rPr lang="en-US" sz="2400" b="1" dirty="0" err="1">
                  <a:solidFill>
                    <a:schemeClr val="bg1"/>
                  </a:solidFill>
                  <a:latin typeface="UTM Avo" panose="02040603050506020204" pitchFamily="18"/>
                  <a:cs typeface="Arial" pitchFamily="34" charset="0"/>
                </a:rPr>
                <a:t>Trò</a:t>
              </a:r>
              <a:r>
                <a:rPr lang="en-US" sz="2400" b="1" dirty="0">
                  <a:solidFill>
                    <a:schemeClr val="bg1"/>
                  </a:solidFill>
                  <a:latin typeface="UTM Avo" panose="02040603050506020204" pitchFamily="18"/>
                  <a:cs typeface="Arial" pitchFamily="34" charset="0"/>
                </a:rPr>
                <a:t> </a:t>
              </a:r>
              <a:r>
                <a:rPr lang="en-US" sz="2400" b="1" err="1">
                  <a:solidFill>
                    <a:schemeClr val="bg1"/>
                  </a:solidFill>
                  <a:latin typeface="UTM Avo" panose="02040603050506020204" pitchFamily="18"/>
                  <a:cs typeface="Arial" pitchFamily="34" charset="0"/>
                </a:rPr>
                <a:t>chơi</a:t>
              </a:r>
              <a:r>
                <a:rPr lang="en-US" sz="2400" b="1">
                  <a:solidFill>
                    <a:schemeClr val="bg1"/>
                  </a:solidFill>
                  <a:latin typeface="UTM Avo" panose="02040603050506020204" pitchFamily="18"/>
                  <a:cs typeface="Arial" pitchFamily="34" charset="0"/>
                </a:rPr>
                <a:t> “</a:t>
              </a:r>
              <a:r>
                <a:rPr lang="en-US" sz="2400" b="1" dirty="0">
                  <a:solidFill>
                    <a:schemeClr val="bg1"/>
                  </a:solidFill>
                  <a:latin typeface="UTM Avo" panose="02040603050506020204" pitchFamily="18"/>
                  <a:cs typeface="Arial" pitchFamily="34" charset="0"/>
                </a:rPr>
                <a:t>T</a:t>
              </a:r>
              <a:r>
                <a:rPr lang="en-US" sz="2400" b="1">
                  <a:solidFill>
                    <a:schemeClr val="bg1"/>
                  </a:solidFill>
                  <a:latin typeface="UTM Avo" panose="02040603050506020204" pitchFamily="18"/>
                  <a:cs typeface="Arial" pitchFamily="34" charset="0"/>
                </a:rPr>
                <a:t>hỏ </a:t>
              </a:r>
              <a:r>
                <a:rPr lang="en-US" sz="2400" b="1" dirty="0" err="1">
                  <a:solidFill>
                    <a:schemeClr val="bg1"/>
                  </a:solidFill>
                  <a:latin typeface="UTM Avo" panose="02040603050506020204" pitchFamily="18"/>
                  <a:cs typeface="Arial" pitchFamily="34" charset="0"/>
                </a:rPr>
                <a:t>xếp</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chữ</a:t>
              </a:r>
              <a:r>
                <a:rPr lang="en-US" sz="2400" b="1" dirty="0">
                  <a:solidFill>
                    <a:schemeClr val="bg1"/>
                  </a:solidFill>
                  <a:latin typeface="UTM Avo" panose="02040603050506020204" pitchFamily="18"/>
                  <a:cs typeface="Arial" pitchFamily="34" charset="0"/>
                </a:rPr>
                <a:t>”</a:t>
              </a:r>
              <a:endParaRPr lang="en-US" sz="2400" dirty="0">
                <a:solidFill>
                  <a:schemeClr val="bg1"/>
                </a:solidFill>
                <a:latin typeface="UTM Avo" panose="02040603050506020204" pitchFamily="18"/>
                <a:cs typeface="Arial" pitchFamily="34" charset="0"/>
              </a:endParaRPr>
            </a:p>
          </p:txBody>
        </p:sp>
      </p:grpSp>
      <p:sp>
        <p:nvSpPr>
          <p:cNvPr id="61" name="Rectangle 60">
            <a:extLst>
              <a:ext uri="{FF2B5EF4-FFF2-40B4-BE49-F238E27FC236}">
                <a16:creationId xmlns:a16="http://schemas.microsoft.com/office/drawing/2014/main" id="{C222CAFF-6136-9334-D7E6-A832ADC57FA3}"/>
              </a:ext>
            </a:extLst>
          </p:cNvPr>
          <p:cNvSpPr/>
          <p:nvPr/>
        </p:nvSpPr>
        <p:spPr>
          <a:xfrm>
            <a:off x="352941" y="2435058"/>
            <a:ext cx="7614603" cy="573234"/>
          </a:xfrm>
          <a:prstGeom prst="rect">
            <a:avLst/>
          </a:prstGeom>
        </p:spPr>
        <p:txBody>
          <a:bodyPr wrap="square">
            <a:spAutoFit/>
          </a:bodyPr>
          <a:lstStyle/>
          <a:p>
            <a:pPr lvl="0">
              <a:lnSpc>
                <a:spcPct val="150000"/>
              </a:lnSpc>
            </a:pPr>
            <a:r>
              <a:rPr lang="vi-VN" sz="2400" dirty="0">
                <a:solidFill>
                  <a:schemeClr val="bg1"/>
                </a:solidFill>
                <a:latin typeface="UTM Avo" panose="02040603050506020204" pitchFamily="18"/>
              </a:rPr>
              <a:t>Cho các chữ: </a:t>
            </a:r>
            <a:r>
              <a:rPr lang="vi-VN" sz="2400" b="1" dirty="0">
                <a:solidFill>
                  <a:schemeClr val="bg1"/>
                </a:solidFill>
                <a:latin typeface="UTM Avo" panose="02040603050506020204" pitchFamily="18"/>
              </a:rPr>
              <a:t>bản / bảng / làn / làng / sẻ / xẻ</a:t>
            </a:r>
            <a:endParaRPr lang="en-US" sz="2400" dirty="0">
              <a:solidFill>
                <a:schemeClr val="bg1"/>
              </a:solidFill>
              <a:latin typeface="UTM Avo" panose="02040603050506020204" pitchFamily="18"/>
            </a:endParaRPr>
          </a:p>
        </p:txBody>
      </p:sp>
      <p:grpSp>
        <p:nvGrpSpPr>
          <p:cNvPr id="62" name="Group 61">
            <a:extLst>
              <a:ext uri="{FF2B5EF4-FFF2-40B4-BE49-F238E27FC236}">
                <a16:creationId xmlns:a16="http://schemas.microsoft.com/office/drawing/2014/main" id="{4DB0C6CB-A6D8-D8BD-295A-E6DB287321EA}"/>
              </a:ext>
            </a:extLst>
          </p:cNvPr>
          <p:cNvGrpSpPr/>
          <p:nvPr/>
        </p:nvGrpSpPr>
        <p:grpSpPr>
          <a:xfrm>
            <a:off x="2945423" y="3450773"/>
            <a:ext cx="1885279" cy="748551"/>
            <a:chOff x="601081" y="5295900"/>
            <a:chExt cx="2827919" cy="1122827"/>
          </a:xfrm>
        </p:grpSpPr>
        <p:pic>
          <p:nvPicPr>
            <p:cNvPr id="63" name="Picture 7">
              <a:extLst>
                <a:ext uri="{FF2B5EF4-FFF2-40B4-BE49-F238E27FC236}">
                  <a16:creationId xmlns:a16="http://schemas.microsoft.com/office/drawing/2014/main" id="{1A738E86-9796-6E25-D1D8-E442CF0DEB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64" name="TextBox 63">
              <a:extLst>
                <a:ext uri="{FF2B5EF4-FFF2-40B4-BE49-F238E27FC236}">
                  <a16:creationId xmlns:a16="http://schemas.microsoft.com/office/drawing/2014/main" id="{FEA17438-3282-BAAB-181C-C8FBC186F157}"/>
                </a:ext>
              </a:extLst>
            </p:cNvPr>
            <p:cNvSpPr txBox="1"/>
            <p:nvPr/>
          </p:nvSpPr>
          <p:spPr>
            <a:xfrm>
              <a:off x="945475" y="5534147"/>
              <a:ext cx="2241480"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 học</a:t>
              </a:r>
            </a:p>
          </p:txBody>
        </p:sp>
      </p:grpSp>
      <p:grpSp>
        <p:nvGrpSpPr>
          <p:cNvPr id="65" name="Group 64">
            <a:extLst>
              <a:ext uri="{FF2B5EF4-FFF2-40B4-BE49-F238E27FC236}">
                <a16:creationId xmlns:a16="http://schemas.microsoft.com/office/drawing/2014/main" id="{1F4B1704-A89A-2385-C6B5-06D854613043}"/>
              </a:ext>
            </a:extLst>
          </p:cNvPr>
          <p:cNvGrpSpPr/>
          <p:nvPr/>
        </p:nvGrpSpPr>
        <p:grpSpPr>
          <a:xfrm>
            <a:off x="763726" y="3501575"/>
            <a:ext cx="1885279" cy="748551"/>
            <a:chOff x="601081" y="5295900"/>
            <a:chExt cx="2827919" cy="1122827"/>
          </a:xfrm>
        </p:grpSpPr>
        <p:pic>
          <p:nvPicPr>
            <p:cNvPr id="66" name="Picture 7">
              <a:extLst>
                <a:ext uri="{FF2B5EF4-FFF2-40B4-BE49-F238E27FC236}">
                  <a16:creationId xmlns:a16="http://schemas.microsoft.com/office/drawing/2014/main" id="{04849672-723A-BDAB-CCE0-685847413B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67" name="TextBox 66">
              <a:extLst>
                <a:ext uri="{FF2B5EF4-FFF2-40B4-BE49-F238E27FC236}">
                  <a16:creationId xmlns:a16="http://schemas.microsoft.com/office/drawing/2014/main" id="{06DB9EDC-0716-3187-79C2-5B6155B0567D}"/>
                </a:ext>
              </a:extLst>
            </p:cNvPr>
            <p:cNvSpPr txBox="1"/>
            <p:nvPr/>
          </p:nvSpPr>
          <p:spPr>
            <a:xfrm>
              <a:off x="945475" y="5534147"/>
              <a:ext cx="2388155"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 tin</a:t>
              </a:r>
            </a:p>
          </p:txBody>
        </p:sp>
      </p:grpSp>
      <p:grpSp>
        <p:nvGrpSpPr>
          <p:cNvPr id="68" name="Group 67">
            <a:extLst>
              <a:ext uri="{FF2B5EF4-FFF2-40B4-BE49-F238E27FC236}">
                <a16:creationId xmlns:a16="http://schemas.microsoft.com/office/drawing/2014/main" id="{D5D0AC86-8737-7206-F8E9-059B184AA08E}"/>
              </a:ext>
            </a:extLst>
          </p:cNvPr>
          <p:cNvGrpSpPr/>
          <p:nvPr/>
        </p:nvGrpSpPr>
        <p:grpSpPr>
          <a:xfrm>
            <a:off x="5328779" y="3429000"/>
            <a:ext cx="1890628" cy="748551"/>
            <a:chOff x="601081" y="5295900"/>
            <a:chExt cx="2835942" cy="1122827"/>
          </a:xfrm>
        </p:grpSpPr>
        <p:pic>
          <p:nvPicPr>
            <p:cNvPr id="69" name="Picture 7">
              <a:extLst>
                <a:ext uri="{FF2B5EF4-FFF2-40B4-BE49-F238E27FC236}">
                  <a16:creationId xmlns:a16="http://schemas.microsoft.com/office/drawing/2014/main" id="{4A7B7847-D79C-6853-2ADD-7AEF77D27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70" name="TextBox 69">
              <a:extLst>
                <a:ext uri="{FF2B5EF4-FFF2-40B4-BE49-F238E27FC236}">
                  <a16:creationId xmlns:a16="http://schemas.microsoft.com/office/drawing/2014/main" id="{23CE9D8F-DA82-A954-AFAC-E74E05B31EAE}"/>
                </a:ext>
              </a:extLst>
            </p:cNvPr>
            <p:cNvSpPr txBox="1"/>
            <p:nvPr/>
          </p:nvSpPr>
          <p:spPr>
            <a:xfrm>
              <a:off x="945475" y="5534147"/>
              <a:ext cx="2491548"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 sóng</a:t>
              </a:r>
            </a:p>
          </p:txBody>
        </p:sp>
      </p:grpSp>
      <p:grpSp>
        <p:nvGrpSpPr>
          <p:cNvPr id="71" name="Group 70">
            <a:extLst>
              <a:ext uri="{FF2B5EF4-FFF2-40B4-BE49-F238E27FC236}">
                <a16:creationId xmlns:a16="http://schemas.microsoft.com/office/drawing/2014/main" id="{AE7E7781-596A-A17F-BD11-8D124ABE9291}"/>
              </a:ext>
            </a:extLst>
          </p:cNvPr>
          <p:cNvGrpSpPr/>
          <p:nvPr/>
        </p:nvGrpSpPr>
        <p:grpSpPr>
          <a:xfrm>
            <a:off x="728540" y="4564748"/>
            <a:ext cx="1916276" cy="748551"/>
            <a:chOff x="601081" y="5295900"/>
            <a:chExt cx="2874414" cy="1122827"/>
          </a:xfrm>
        </p:grpSpPr>
        <p:pic>
          <p:nvPicPr>
            <p:cNvPr id="72" name="Picture 7">
              <a:extLst>
                <a:ext uri="{FF2B5EF4-FFF2-40B4-BE49-F238E27FC236}">
                  <a16:creationId xmlns:a16="http://schemas.microsoft.com/office/drawing/2014/main" id="{A980EB1F-A5E4-A324-FDB4-1CAC28320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73" name="TextBox 72">
              <a:extLst>
                <a:ext uri="{FF2B5EF4-FFF2-40B4-BE49-F238E27FC236}">
                  <a16:creationId xmlns:a16="http://schemas.microsoft.com/office/drawing/2014/main" id="{C7F27D11-8AE6-9971-12F3-8E331105520E}"/>
                </a:ext>
              </a:extLst>
            </p:cNvPr>
            <p:cNvSpPr txBox="1"/>
            <p:nvPr/>
          </p:nvSpPr>
          <p:spPr>
            <a:xfrm>
              <a:off x="945475" y="5534147"/>
              <a:ext cx="2530020"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 nước</a:t>
              </a:r>
            </a:p>
          </p:txBody>
        </p:sp>
      </p:grpSp>
      <p:grpSp>
        <p:nvGrpSpPr>
          <p:cNvPr id="74" name="Group 73">
            <a:extLst>
              <a:ext uri="{FF2B5EF4-FFF2-40B4-BE49-F238E27FC236}">
                <a16:creationId xmlns:a16="http://schemas.microsoft.com/office/drawing/2014/main" id="{6797EE15-1F62-AB38-4CEB-48C82D29A84F}"/>
              </a:ext>
            </a:extLst>
          </p:cNvPr>
          <p:cNvGrpSpPr/>
          <p:nvPr/>
        </p:nvGrpSpPr>
        <p:grpSpPr>
          <a:xfrm>
            <a:off x="2995925" y="4527635"/>
            <a:ext cx="1885279" cy="748551"/>
            <a:chOff x="601081" y="5295900"/>
            <a:chExt cx="2827919" cy="1122827"/>
          </a:xfrm>
        </p:grpSpPr>
        <p:pic>
          <p:nvPicPr>
            <p:cNvPr id="75" name="Picture 7">
              <a:extLst>
                <a:ext uri="{FF2B5EF4-FFF2-40B4-BE49-F238E27FC236}">
                  <a16:creationId xmlns:a16="http://schemas.microsoft.com/office/drawing/2014/main" id="{63C3C060-A9E3-37D7-B2AF-9287E11C8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76" name="TextBox 75">
              <a:extLst>
                <a:ext uri="{FF2B5EF4-FFF2-40B4-BE49-F238E27FC236}">
                  <a16:creationId xmlns:a16="http://schemas.microsoft.com/office/drawing/2014/main" id="{36845CFE-D453-4A08-B3DF-F77BC6BAE0FB}"/>
                </a:ext>
              </a:extLst>
            </p:cNvPr>
            <p:cNvSpPr txBox="1"/>
            <p:nvPr/>
          </p:nvSpPr>
          <p:spPr>
            <a:xfrm>
              <a:off x="999378" y="5534147"/>
              <a:ext cx="2188581"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san ……</a:t>
              </a:r>
            </a:p>
          </p:txBody>
        </p:sp>
      </p:grpSp>
      <p:grpSp>
        <p:nvGrpSpPr>
          <p:cNvPr id="77" name="Group 76">
            <a:extLst>
              <a:ext uri="{FF2B5EF4-FFF2-40B4-BE49-F238E27FC236}">
                <a16:creationId xmlns:a16="http://schemas.microsoft.com/office/drawing/2014/main" id="{B384A07C-FF91-4C37-B4F5-03A67FC43BBA}"/>
              </a:ext>
            </a:extLst>
          </p:cNvPr>
          <p:cNvGrpSpPr/>
          <p:nvPr/>
        </p:nvGrpSpPr>
        <p:grpSpPr>
          <a:xfrm>
            <a:off x="5328779" y="4564748"/>
            <a:ext cx="1885279" cy="748551"/>
            <a:chOff x="601081" y="5295900"/>
            <a:chExt cx="2827919" cy="1122827"/>
          </a:xfrm>
        </p:grpSpPr>
        <p:pic>
          <p:nvPicPr>
            <p:cNvPr id="78" name="Picture 7">
              <a:extLst>
                <a:ext uri="{FF2B5EF4-FFF2-40B4-BE49-F238E27FC236}">
                  <a16:creationId xmlns:a16="http://schemas.microsoft.com/office/drawing/2014/main" id="{6F6DE0AF-DFEB-E164-DF43-D23449C70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081" y="5295900"/>
              <a:ext cx="2827919" cy="1122827"/>
            </a:xfrm>
            <a:prstGeom prst="rect">
              <a:avLst/>
            </a:prstGeom>
          </p:spPr>
        </p:pic>
        <p:sp>
          <p:nvSpPr>
            <p:cNvPr id="79" name="TextBox 78">
              <a:extLst>
                <a:ext uri="{FF2B5EF4-FFF2-40B4-BE49-F238E27FC236}">
                  <a16:creationId xmlns:a16="http://schemas.microsoft.com/office/drawing/2014/main" id="{6526D6CB-AE65-7839-8D3C-45AFB71EAC5E}"/>
                </a:ext>
              </a:extLst>
            </p:cNvPr>
            <p:cNvSpPr txBox="1"/>
            <p:nvPr/>
          </p:nvSpPr>
          <p:spPr>
            <a:xfrm>
              <a:off x="1358451" y="5534147"/>
              <a:ext cx="1510511"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 tà</a:t>
              </a:r>
            </a:p>
          </p:txBody>
        </p:sp>
      </p:grpSp>
      <p:pic>
        <p:nvPicPr>
          <p:cNvPr id="80" name="Picture 13">
            <a:extLst>
              <a:ext uri="{FF2B5EF4-FFF2-40B4-BE49-F238E27FC236}">
                <a16:creationId xmlns:a16="http://schemas.microsoft.com/office/drawing/2014/main" id="{9ED393D7-DCCD-0633-A129-506F8B98FE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95006" y="1892972"/>
            <a:ext cx="4596994" cy="4966052"/>
          </a:xfrm>
          <a:prstGeom prst="rect">
            <a:avLst/>
          </a:prstGeom>
        </p:spPr>
      </p:pic>
      <p:sp>
        <p:nvSpPr>
          <p:cNvPr id="81" name="Rounded Rectangle 80">
            <a:extLst>
              <a:ext uri="{FF2B5EF4-FFF2-40B4-BE49-F238E27FC236}">
                <a16:creationId xmlns:a16="http://schemas.microsoft.com/office/drawing/2014/main" id="{3F5D4172-7B4C-3F3B-CE9A-A093143B01DB}"/>
              </a:ext>
            </a:extLst>
          </p:cNvPr>
          <p:cNvSpPr/>
          <p:nvPr/>
        </p:nvSpPr>
        <p:spPr>
          <a:xfrm>
            <a:off x="779810" y="3490152"/>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Bảng tin</a:t>
            </a:r>
          </a:p>
        </p:txBody>
      </p:sp>
      <p:sp>
        <p:nvSpPr>
          <p:cNvPr id="82" name="Rounded Rectangle 81">
            <a:extLst>
              <a:ext uri="{FF2B5EF4-FFF2-40B4-BE49-F238E27FC236}">
                <a16:creationId xmlns:a16="http://schemas.microsoft.com/office/drawing/2014/main" id="{0D689F79-B4AC-1E87-5FFC-38C3D94C0F00}"/>
              </a:ext>
            </a:extLst>
          </p:cNvPr>
          <p:cNvSpPr/>
          <p:nvPr/>
        </p:nvSpPr>
        <p:spPr>
          <a:xfrm>
            <a:off x="2945422" y="3454400"/>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Bảng học</a:t>
            </a:r>
          </a:p>
        </p:txBody>
      </p:sp>
      <p:sp>
        <p:nvSpPr>
          <p:cNvPr id="83" name="Rounded Rectangle 82">
            <a:extLst>
              <a:ext uri="{FF2B5EF4-FFF2-40B4-BE49-F238E27FC236}">
                <a16:creationId xmlns:a16="http://schemas.microsoft.com/office/drawing/2014/main" id="{F1280B5A-0FD3-4138-6A86-E92018BB46CF}"/>
              </a:ext>
            </a:extLst>
          </p:cNvPr>
          <p:cNvSpPr/>
          <p:nvPr/>
        </p:nvSpPr>
        <p:spPr>
          <a:xfrm>
            <a:off x="5320080" y="3429000"/>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Làn sóng</a:t>
            </a:r>
          </a:p>
        </p:txBody>
      </p:sp>
      <p:sp>
        <p:nvSpPr>
          <p:cNvPr id="84" name="Rounded Rectangle 83">
            <a:extLst>
              <a:ext uri="{FF2B5EF4-FFF2-40B4-BE49-F238E27FC236}">
                <a16:creationId xmlns:a16="http://schemas.microsoft.com/office/drawing/2014/main" id="{5EF4C848-441F-8944-1600-F0DCD55D5164}"/>
              </a:ext>
            </a:extLst>
          </p:cNvPr>
          <p:cNvSpPr/>
          <p:nvPr/>
        </p:nvSpPr>
        <p:spPr>
          <a:xfrm>
            <a:off x="625343" y="4553034"/>
            <a:ext cx="2164808"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Làng nước</a:t>
            </a:r>
          </a:p>
        </p:txBody>
      </p:sp>
      <p:sp>
        <p:nvSpPr>
          <p:cNvPr id="85" name="Rounded Rectangle 84">
            <a:extLst>
              <a:ext uri="{FF2B5EF4-FFF2-40B4-BE49-F238E27FC236}">
                <a16:creationId xmlns:a16="http://schemas.microsoft.com/office/drawing/2014/main" id="{7FB49935-F825-9DD1-772E-4ECD8E6E620E}"/>
              </a:ext>
            </a:extLst>
          </p:cNvPr>
          <p:cNvSpPr/>
          <p:nvPr/>
        </p:nvSpPr>
        <p:spPr>
          <a:xfrm>
            <a:off x="2995924" y="4527635"/>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San sẻ</a:t>
            </a:r>
          </a:p>
        </p:txBody>
      </p:sp>
      <p:sp>
        <p:nvSpPr>
          <p:cNvPr id="86" name="Rounded Rectangle 85">
            <a:extLst>
              <a:ext uri="{FF2B5EF4-FFF2-40B4-BE49-F238E27FC236}">
                <a16:creationId xmlns:a16="http://schemas.microsoft.com/office/drawing/2014/main" id="{5868DBA8-AC5C-44DD-C2C7-C530CE7D4B33}"/>
              </a:ext>
            </a:extLst>
          </p:cNvPr>
          <p:cNvSpPr/>
          <p:nvPr/>
        </p:nvSpPr>
        <p:spPr>
          <a:xfrm>
            <a:off x="5320080" y="4553034"/>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Xẻ tà</a:t>
            </a:r>
          </a:p>
        </p:txBody>
      </p: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par>
                                <p:cTn id="13" presetID="22" presetClass="entr" presetSubtype="4"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down)">
                                      <p:cBhvr>
                                        <p:cTn id="15" dur="500"/>
                                        <p:tgtEl>
                                          <p:spTgt spid="65"/>
                                        </p:tgtEl>
                                      </p:cBhvr>
                                    </p:animEffect>
                                  </p:childTnLst>
                                </p:cTn>
                              </p:par>
                              <p:par>
                                <p:cTn id="16" presetID="22" presetClass="entr" presetSubtype="4"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par>
                                <p:cTn id="19" presetID="22" presetClass="entr" presetSubtype="4"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4" fill="hold"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down)">
                                      <p:cBhvr>
                                        <p:cTn id="24" dur="500"/>
                                        <p:tgtEl>
                                          <p:spTgt spid="77"/>
                                        </p:tgtEl>
                                      </p:cBhvr>
                                    </p:animEffect>
                                  </p:childTnLst>
                                </p:cTn>
                              </p:par>
                              <p:par>
                                <p:cTn id="25" presetID="22" presetClass="entr" presetSubtype="4"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par>
                                <p:cTn id="28" presetID="22" presetClass="entr" presetSubtype="4"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ppt_x"/>
                                          </p:val>
                                        </p:tav>
                                        <p:tav tm="100000">
                                          <p:val>
                                            <p:strVal val="#ppt_x"/>
                                          </p:val>
                                        </p:tav>
                                      </p:tavLst>
                                    </p:anim>
                                    <p:anim calcmode="lin" valueType="num">
                                      <p:cBhvr additive="base">
                                        <p:cTn id="3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ppt_x"/>
                                          </p:val>
                                        </p:tav>
                                        <p:tav tm="100000">
                                          <p:val>
                                            <p:strVal val="#ppt_x"/>
                                          </p:val>
                                        </p:tav>
                                      </p:tavLst>
                                    </p:anim>
                                    <p:anim calcmode="lin" valueType="num">
                                      <p:cBhvr additive="base">
                                        <p:cTn id="5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500" fill="hold"/>
                                        <p:tgtEl>
                                          <p:spTgt spid="85"/>
                                        </p:tgtEl>
                                        <p:attrNameLst>
                                          <p:attrName>ppt_x</p:attrName>
                                        </p:attrNameLst>
                                      </p:cBhvr>
                                      <p:tavLst>
                                        <p:tav tm="0">
                                          <p:val>
                                            <p:strVal val="#ppt_x"/>
                                          </p:val>
                                        </p:tav>
                                        <p:tav tm="100000">
                                          <p:val>
                                            <p:strVal val="#ppt_x"/>
                                          </p:val>
                                        </p:tav>
                                      </p:tavLst>
                                    </p:anim>
                                    <p:anim calcmode="lin" valueType="num">
                                      <p:cBhvr additive="base">
                                        <p:cTn id="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additive="base">
                                        <p:cTn id="65" dur="500" fill="hold"/>
                                        <p:tgtEl>
                                          <p:spTgt spid="86"/>
                                        </p:tgtEl>
                                        <p:attrNameLst>
                                          <p:attrName>ppt_x</p:attrName>
                                        </p:attrNameLst>
                                      </p:cBhvr>
                                      <p:tavLst>
                                        <p:tav tm="0">
                                          <p:val>
                                            <p:strVal val="#ppt_x"/>
                                          </p:val>
                                        </p:tav>
                                        <p:tav tm="100000">
                                          <p:val>
                                            <p:strVal val="#ppt_x"/>
                                          </p:val>
                                        </p:tav>
                                      </p:tavLst>
                                    </p:anim>
                                    <p:anim calcmode="lin" valueType="num">
                                      <p:cBhvr additive="base">
                                        <p:cTn id="6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1" grpId="0" animBg="1"/>
      <p:bldP spid="82" grpId="0" animBg="1"/>
      <p:bldP spid="83" grpId="0" animBg="1"/>
      <p:bldP spid="84" grpId="0" animBg="1"/>
      <p:bldP spid="85"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A05568A-B049-5DE6-EAE6-C01742334F5A}"/>
              </a:ext>
            </a:extLst>
          </p:cNvPr>
          <p:cNvGrpSpPr/>
          <p:nvPr/>
        </p:nvGrpSpPr>
        <p:grpSpPr>
          <a:xfrm>
            <a:off x="400721" y="1800204"/>
            <a:ext cx="4054381" cy="542172"/>
            <a:chOff x="1690955" y="1257301"/>
            <a:chExt cx="36164514" cy="813257"/>
          </a:xfrm>
        </p:grpSpPr>
        <p:sp>
          <p:nvSpPr>
            <p:cNvPr id="59" name="Pentagon 58">
              <a:extLst>
                <a:ext uri="{FF2B5EF4-FFF2-40B4-BE49-F238E27FC236}">
                  <a16:creationId xmlns:a16="http://schemas.microsoft.com/office/drawing/2014/main" id="{C4B97520-8144-DEE2-F8BA-2A2119702CCB}"/>
                </a:ext>
              </a:extLst>
            </p:cNvPr>
            <p:cNvSpPr/>
            <p:nvPr/>
          </p:nvSpPr>
          <p:spPr>
            <a:xfrm>
              <a:off x="1690955" y="1257301"/>
              <a:ext cx="36164514" cy="8049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60" name="Rectangle 59">
              <a:extLst>
                <a:ext uri="{FF2B5EF4-FFF2-40B4-BE49-F238E27FC236}">
                  <a16:creationId xmlns:a16="http://schemas.microsoft.com/office/drawing/2014/main" id="{F6D83E24-D5A5-D7C5-1C23-1279D7D30465}"/>
                </a:ext>
              </a:extLst>
            </p:cNvPr>
            <p:cNvSpPr/>
            <p:nvPr/>
          </p:nvSpPr>
          <p:spPr>
            <a:xfrm>
              <a:off x="2004818" y="1378061"/>
              <a:ext cx="33985401" cy="692497"/>
            </a:xfrm>
            <a:prstGeom prst="rect">
              <a:avLst/>
            </a:prstGeom>
          </p:spPr>
          <p:txBody>
            <a:bodyPr wrap="none">
              <a:spAutoFit/>
            </a:bodyPr>
            <a:lstStyle/>
            <a:p>
              <a:r>
                <a:rPr lang="en-US" sz="2400" b="1" dirty="0" err="1">
                  <a:solidFill>
                    <a:schemeClr val="bg1"/>
                  </a:solidFill>
                  <a:latin typeface="UTM Avo" panose="02040603050506020204" pitchFamily="18"/>
                  <a:cs typeface="Arial" pitchFamily="34" charset="0"/>
                </a:rPr>
                <a:t>Trò</a:t>
              </a:r>
              <a:r>
                <a:rPr lang="en-US" sz="2400" b="1" dirty="0">
                  <a:solidFill>
                    <a:schemeClr val="bg1"/>
                  </a:solidFill>
                  <a:latin typeface="UTM Avo" panose="02040603050506020204" pitchFamily="18"/>
                  <a:cs typeface="Arial" pitchFamily="34" charset="0"/>
                </a:rPr>
                <a:t> </a:t>
              </a:r>
              <a:r>
                <a:rPr lang="en-US" sz="2400" b="1" err="1">
                  <a:solidFill>
                    <a:schemeClr val="bg1"/>
                  </a:solidFill>
                  <a:latin typeface="UTM Avo" panose="02040603050506020204" pitchFamily="18"/>
                  <a:cs typeface="Arial" pitchFamily="34" charset="0"/>
                </a:rPr>
                <a:t>chơi</a:t>
              </a:r>
              <a:r>
                <a:rPr lang="en-US" sz="2400" b="1">
                  <a:solidFill>
                    <a:schemeClr val="bg1"/>
                  </a:solidFill>
                  <a:latin typeface="UTM Avo" panose="02040603050506020204" pitchFamily="18"/>
                  <a:cs typeface="Arial" pitchFamily="34" charset="0"/>
                </a:rPr>
                <a:t> “</a:t>
              </a:r>
              <a:r>
                <a:rPr lang="en-US" sz="2400" b="1" dirty="0">
                  <a:solidFill>
                    <a:schemeClr val="bg1"/>
                  </a:solidFill>
                  <a:latin typeface="UTM Avo" panose="02040603050506020204" pitchFamily="18"/>
                  <a:cs typeface="Arial" pitchFamily="34" charset="0"/>
                </a:rPr>
                <a:t>T</a:t>
              </a:r>
              <a:r>
                <a:rPr lang="en-US" sz="2400" b="1">
                  <a:solidFill>
                    <a:schemeClr val="bg1"/>
                  </a:solidFill>
                  <a:latin typeface="UTM Avo" panose="02040603050506020204" pitchFamily="18"/>
                  <a:cs typeface="Arial" pitchFamily="34" charset="0"/>
                </a:rPr>
                <a:t>hỏ </a:t>
              </a:r>
              <a:r>
                <a:rPr lang="en-US" sz="2400" b="1" dirty="0" err="1">
                  <a:solidFill>
                    <a:schemeClr val="bg1"/>
                  </a:solidFill>
                  <a:latin typeface="UTM Avo" panose="02040603050506020204" pitchFamily="18"/>
                  <a:cs typeface="Arial" pitchFamily="34" charset="0"/>
                </a:rPr>
                <a:t>xếp</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chữ</a:t>
              </a:r>
              <a:r>
                <a:rPr lang="en-US" sz="2400" b="1" dirty="0">
                  <a:solidFill>
                    <a:schemeClr val="bg1"/>
                  </a:solidFill>
                  <a:latin typeface="UTM Avo" panose="02040603050506020204" pitchFamily="18"/>
                  <a:cs typeface="Arial" pitchFamily="34" charset="0"/>
                </a:rPr>
                <a:t>”</a:t>
              </a:r>
              <a:endParaRPr lang="en-US" sz="2400" dirty="0">
                <a:solidFill>
                  <a:schemeClr val="bg1"/>
                </a:solidFill>
                <a:latin typeface="UTM Avo" panose="02040603050506020204" pitchFamily="18"/>
                <a:cs typeface="Arial" pitchFamily="34" charset="0"/>
              </a:endParaRPr>
            </a:p>
          </p:txBody>
        </p:sp>
      </p:grpSp>
      <p:pic>
        <p:nvPicPr>
          <p:cNvPr id="80" name="Picture 13">
            <a:extLst>
              <a:ext uri="{FF2B5EF4-FFF2-40B4-BE49-F238E27FC236}">
                <a16:creationId xmlns:a16="http://schemas.microsoft.com/office/drawing/2014/main" id="{9ED393D7-DCCD-0633-A129-506F8B98FE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95006" y="1892972"/>
            <a:ext cx="4596994" cy="4966052"/>
          </a:xfrm>
          <a:prstGeom prst="rect">
            <a:avLst/>
          </a:prstGeom>
        </p:spPr>
      </p:pic>
      <p:sp>
        <p:nvSpPr>
          <p:cNvPr id="2" name="Rectangle 1">
            <a:extLst>
              <a:ext uri="{FF2B5EF4-FFF2-40B4-BE49-F238E27FC236}">
                <a16:creationId xmlns:a16="http://schemas.microsoft.com/office/drawing/2014/main" id="{7DF75D9B-3E18-74FC-BEF5-804E45B3BEF0}"/>
              </a:ext>
            </a:extLst>
          </p:cNvPr>
          <p:cNvSpPr/>
          <p:nvPr/>
        </p:nvSpPr>
        <p:spPr>
          <a:xfrm>
            <a:off x="386992" y="2417334"/>
            <a:ext cx="7349908" cy="641779"/>
          </a:xfrm>
          <a:prstGeom prst="rect">
            <a:avLst/>
          </a:prstGeom>
        </p:spPr>
        <p:txBody>
          <a:bodyPr wrap="square">
            <a:spAutoFit/>
          </a:bodyPr>
          <a:lstStyle/>
          <a:p>
            <a:pPr lvl="0">
              <a:lnSpc>
                <a:spcPct val="150000"/>
              </a:lnSpc>
            </a:pPr>
            <a:r>
              <a:rPr lang="vi-VN" sz="2667">
                <a:solidFill>
                  <a:schemeClr val="bg1"/>
                </a:solidFill>
                <a:latin typeface="UTM Avo" panose="02040603050506020204" pitchFamily="18"/>
              </a:rPr>
              <a:t>Điền chữ </a:t>
            </a:r>
            <a:r>
              <a:rPr lang="vi-VN" sz="2667" b="1">
                <a:solidFill>
                  <a:schemeClr val="bg1"/>
                </a:solidFill>
                <a:latin typeface="UTM Avo" panose="02040603050506020204" pitchFamily="18"/>
              </a:rPr>
              <a:t>n </a:t>
            </a:r>
            <a:r>
              <a:rPr lang="vi-VN" sz="2667">
                <a:solidFill>
                  <a:schemeClr val="bg1"/>
                </a:solidFill>
                <a:latin typeface="UTM Avo" panose="02040603050506020204" pitchFamily="18"/>
              </a:rPr>
              <a:t>/ </a:t>
            </a:r>
            <a:r>
              <a:rPr lang="vi-VN" sz="2667" b="1">
                <a:solidFill>
                  <a:schemeClr val="bg1"/>
                </a:solidFill>
                <a:latin typeface="UTM Avo" panose="02040603050506020204" pitchFamily="18"/>
              </a:rPr>
              <a:t>ng</a:t>
            </a:r>
            <a:r>
              <a:rPr lang="vi-VN" sz="2667">
                <a:solidFill>
                  <a:schemeClr val="bg1"/>
                </a:solidFill>
                <a:latin typeface="UTM Avo" panose="02040603050506020204" pitchFamily="18"/>
              </a:rPr>
              <a:t> / </a:t>
            </a:r>
            <a:r>
              <a:rPr lang="vi-VN" sz="2667" b="1">
                <a:solidFill>
                  <a:schemeClr val="bg1"/>
                </a:solidFill>
                <a:latin typeface="UTM Avo" panose="02040603050506020204" pitchFamily="18"/>
              </a:rPr>
              <a:t>s</a:t>
            </a:r>
            <a:r>
              <a:rPr lang="vi-VN" sz="2667">
                <a:solidFill>
                  <a:schemeClr val="bg1"/>
                </a:solidFill>
                <a:latin typeface="UTM Avo" panose="02040603050506020204" pitchFamily="18"/>
              </a:rPr>
              <a:t> / </a:t>
            </a:r>
            <a:r>
              <a:rPr lang="vi-VN" sz="2667" b="1">
                <a:solidFill>
                  <a:schemeClr val="bg1"/>
                </a:solidFill>
                <a:latin typeface="UTM Avo" panose="02040603050506020204" pitchFamily="18"/>
              </a:rPr>
              <a:t>x</a:t>
            </a:r>
            <a:r>
              <a:rPr lang="en-US" sz="2667" b="1">
                <a:solidFill>
                  <a:schemeClr val="bg1"/>
                </a:solidFill>
                <a:latin typeface="UTM Avo" panose="02040603050506020204" pitchFamily="18"/>
              </a:rPr>
              <a:t>:</a:t>
            </a:r>
            <a:endParaRPr lang="en-US" sz="2667">
              <a:solidFill>
                <a:schemeClr val="bg1"/>
              </a:solidFill>
              <a:latin typeface="UTM Avo" panose="02040603050506020204" pitchFamily="18"/>
            </a:endParaRPr>
          </a:p>
        </p:txBody>
      </p:sp>
      <p:grpSp>
        <p:nvGrpSpPr>
          <p:cNvPr id="3" name="Group 2">
            <a:extLst>
              <a:ext uri="{FF2B5EF4-FFF2-40B4-BE49-F238E27FC236}">
                <a16:creationId xmlns:a16="http://schemas.microsoft.com/office/drawing/2014/main" id="{07E6B0FE-AAE1-E724-6836-B41322DA023E}"/>
              </a:ext>
            </a:extLst>
          </p:cNvPr>
          <p:cNvGrpSpPr/>
          <p:nvPr/>
        </p:nvGrpSpPr>
        <p:grpSpPr>
          <a:xfrm>
            <a:off x="2661127" y="3348767"/>
            <a:ext cx="1959557" cy="748551"/>
            <a:chOff x="601081" y="5295900"/>
            <a:chExt cx="2939336" cy="1122827"/>
          </a:xfrm>
        </p:grpSpPr>
        <p:pic>
          <p:nvPicPr>
            <p:cNvPr id="4" name="Picture 7">
              <a:extLst>
                <a:ext uri="{FF2B5EF4-FFF2-40B4-BE49-F238E27FC236}">
                  <a16:creationId xmlns:a16="http://schemas.microsoft.com/office/drawing/2014/main" id="{28A07DE1-7D08-FBFA-B88D-17A278CBD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5" name="TextBox 4">
              <a:extLst>
                <a:ext uri="{FF2B5EF4-FFF2-40B4-BE49-F238E27FC236}">
                  <a16:creationId xmlns:a16="http://schemas.microsoft.com/office/drawing/2014/main" id="{CB9037F5-85BA-7CCE-A419-296FF20F3A01}"/>
                </a:ext>
              </a:extLst>
            </p:cNvPr>
            <p:cNvSpPr txBox="1"/>
            <p:nvPr/>
          </p:nvSpPr>
          <p:spPr>
            <a:xfrm>
              <a:off x="945475" y="5534147"/>
              <a:ext cx="2594942"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…a … trái</a:t>
              </a:r>
            </a:p>
          </p:txBody>
        </p:sp>
      </p:grpSp>
      <p:grpSp>
        <p:nvGrpSpPr>
          <p:cNvPr id="6" name="Group 5">
            <a:extLst>
              <a:ext uri="{FF2B5EF4-FFF2-40B4-BE49-F238E27FC236}">
                <a16:creationId xmlns:a16="http://schemas.microsoft.com/office/drawing/2014/main" id="{CA67D084-BDA3-CDBF-E74D-F336A89876A5}"/>
              </a:ext>
            </a:extLst>
          </p:cNvPr>
          <p:cNvGrpSpPr/>
          <p:nvPr/>
        </p:nvGrpSpPr>
        <p:grpSpPr>
          <a:xfrm>
            <a:off x="481874" y="3324987"/>
            <a:ext cx="1994924" cy="748551"/>
            <a:chOff x="601081" y="5295900"/>
            <a:chExt cx="2992387" cy="1122827"/>
          </a:xfrm>
        </p:grpSpPr>
        <p:pic>
          <p:nvPicPr>
            <p:cNvPr id="7" name="Picture 7">
              <a:extLst>
                <a:ext uri="{FF2B5EF4-FFF2-40B4-BE49-F238E27FC236}">
                  <a16:creationId xmlns:a16="http://schemas.microsoft.com/office/drawing/2014/main" id="{D53D045B-F512-135E-CEE8-5EF9D24F0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8" name="TextBox 7">
              <a:extLst>
                <a:ext uri="{FF2B5EF4-FFF2-40B4-BE49-F238E27FC236}">
                  <a16:creationId xmlns:a16="http://schemas.microsoft.com/office/drawing/2014/main" id="{83A2C0BF-B1E8-AA0A-AE4C-4B538C369A10}"/>
                </a:ext>
              </a:extLst>
            </p:cNvPr>
            <p:cNvSpPr txBox="1"/>
            <p:nvPr/>
          </p:nvSpPr>
          <p:spPr>
            <a:xfrm>
              <a:off x="734031" y="5534147"/>
              <a:ext cx="2859437"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…hà …ước</a:t>
              </a:r>
            </a:p>
          </p:txBody>
        </p:sp>
      </p:grpSp>
      <p:grpSp>
        <p:nvGrpSpPr>
          <p:cNvPr id="9" name="Group 8">
            <a:extLst>
              <a:ext uri="{FF2B5EF4-FFF2-40B4-BE49-F238E27FC236}">
                <a16:creationId xmlns:a16="http://schemas.microsoft.com/office/drawing/2014/main" id="{31028F4B-8210-31F8-E497-4399792873BD}"/>
              </a:ext>
            </a:extLst>
          </p:cNvPr>
          <p:cNvGrpSpPr/>
          <p:nvPr/>
        </p:nvGrpSpPr>
        <p:grpSpPr>
          <a:xfrm>
            <a:off x="5044483" y="3361299"/>
            <a:ext cx="1933909" cy="748551"/>
            <a:chOff x="601081" y="5295900"/>
            <a:chExt cx="2900864" cy="1122827"/>
          </a:xfrm>
        </p:grpSpPr>
        <p:pic>
          <p:nvPicPr>
            <p:cNvPr id="10" name="Picture 7">
              <a:extLst>
                <a:ext uri="{FF2B5EF4-FFF2-40B4-BE49-F238E27FC236}">
                  <a16:creationId xmlns:a16="http://schemas.microsoft.com/office/drawing/2014/main" id="{B0B002EF-4551-FB58-66E4-93BF48BA71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11" name="TextBox 10">
              <a:extLst>
                <a:ext uri="{FF2B5EF4-FFF2-40B4-BE49-F238E27FC236}">
                  <a16:creationId xmlns:a16="http://schemas.microsoft.com/office/drawing/2014/main" id="{36E12334-ACEA-3295-177E-EA67A72DE0C6}"/>
                </a:ext>
              </a:extLst>
            </p:cNvPr>
            <p:cNvSpPr txBox="1"/>
            <p:nvPr/>
          </p:nvSpPr>
          <p:spPr>
            <a:xfrm>
              <a:off x="945475" y="5534147"/>
              <a:ext cx="2556470"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só… sánh</a:t>
              </a:r>
            </a:p>
          </p:txBody>
        </p:sp>
      </p:grpSp>
      <p:grpSp>
        <p:nvGrpSpPr>
          <p:cNvPr id="12" name="Group 11">
            <a:extLst>
              <a:ext uri="{FF2B5EF4-FFF2-40B4-BE49-F238E27FC236}">
                <a16:creationId xmlns:a16="http://schemas.microsoft.com/office/drawing/2014/main" id="{5DA385E4-7BEF-2E21-1F04-D1DA1FD66DD4}"/>
              </a:ext>
            </a:extLst>
          </p:cNvPr>
          <p:cNvGrpSpPr/>
          <p:nvPr/>
        </p:nvGrpSpPr>
        <p:grpSpPr>
          <a:xfrm>
            <a:off x="442635" y="4527229"/>
            <a:ext cx="1885279" cy="748551"/>
            <a:chOff x="601081" y="5295900"/>
            <a:chExt cx="2827919" cy="1122827"/>
          </a:xfrm>
        </p:grpSpPr>
        <p:pic>
          <p:nvPicPr>
            <p:cNvPr id="13" name="Picture 7">
              <a:extLst>
                <a:ext uri="{FF2B5EF4-FFF2-40B4-BE49-F238E27FC236}">
                  <a16:creationId xmlns:a16="http://schemas.microsoft.com/office/drawing/2014/main" id="{6BBBA09F-EF28-A96D-628F-C57A657B8A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14" name="TextBox 13">
              <a:extLst>
                <a:ext uri="{FF2B5EF4-FFF2-40B4-BE49-F238E27FC236}">
                  <a16:creationId xmlns:a16="http://schemas.microsoft.com/office/drawing/2014/main" id="{99AA1318-8456-1A69-57A2-6A23A2F5333F}"/>
                </a:ext>
              </a:extLst>
            </p:cNvPr>
            <p:cNvSpPr txBox="1"/>
            <p:nvPr/>
          </p:nvSpPr>
          <p:spPr>
            <a:xfrm>
              <a:off x="945475" y="5534147"/>
              <a:ext cx="2289570"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…ã giao</a:t>
              </a:r>
            </a:p>
          </p:txBody>
        </p:sp>
      </p:grpSp>
      <p:grpSp>
        <p:nvGrpSpPr>
          <p:cNvPr id="15" name="Group 14">
            <a:extLst>
              <a:ext uri="{FF2B5EF4-FFF2-40B4-BE49-F238E27FC236}">
                <a16:creationId xmlns:a16="http://schemas.microsoft.com/office/drawing/2014/main" id="{0E50E8A3-39D3-73AB-32E9-EE1C2C6B4526}"/>
              </a:ext>
            </a:extLst>
          </p:cNvPr>
          <p:cNvGrpSpPr/>
          <p:nvPr/>
        </p:nvGrpSpPr>
        <p:grpSpPr>
          <a:xfrm>
            <a:off x="2684486" y="5518259"/>
            <a:ext cx="1885279" cy="748551"/>
            <a:chOff x="601081" y="5295900"/>
            <a:chExt cx="2827919" cy="1122827"/>
          </a:xfrm>
        </p:grpSpPr>
        <p:pic>
          <p:nvPicPr>
            <p:cNvPr id="16" name="Picture 7">
              <a:extLst>
                <a:ext uri="{FF2B5EF4-FFF2-40B4-BE49-F238E27FC236}">
                  <a16:creationId xmlns:a16="http://schemas.microsoft.com/office/drawing/2014/main" id="{A1459539-6475-1D67-F0CA-4F54885678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17" name="TextBox 16">
              <a:extLst>
                <a:ext uri="{FF2B5EF4-FFF2-40B4-BE49-F238E27FC236}">
                  <a16:creationId xmlns:a16="http://schemas.microsoft.com/office/drawing/2014/main" id="{F845F3B3-103B-48AD-D3DF-2E6E6E7266D7}"/>
                </a:ext>
              </a:extLst>
            </p:cNvPr>
            <p:cNvSpPr txBox="1"/>
            <p:nvPr/>
          </p:nvSpPr>
          <p:spPr>
            <a:xfrm>
              <a:off x="999378" y="5534147"/>
              <a:ext cx="2378535"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sắp …ếp</a:t>
              </a:r>
            </a:p>
          </p:txBody>
        </p:sp>
      </p:grpSp>
      <p:grpSp>
        <p:nvGrpSpPr>
          <p:cNvPr id="18" name="Group 17">
            <a:extLst>
              <a:ext uri="{FF2B5EF4-FFF2-40B4-BE49-F238E27FC236}">
                <a16:creationId xmlns:a16="http://schemas.microsoft.com/office/drawing/2014/main" id="{1F08D738-23FF-113C-83B6-6F198F736105}"/>
              </a:ext>
            </a:extLst>
          </p:cNvPr>
          <p:cNvGrpSpPr/>
          <p:nvPr/>
        </p:nvGrpSpPr>
        <p:grpSpPr>
          <a:xfrm>
            <a:off x="5043881" y="4527228"/>
            <a:ext cx="1934511" cy="748551"/>
            <a:chOff x="601081" y="5295900"/>
            <a:chExt cx="2901767" cy="1122827"/>
          </a:xfrm>
        </p:grpSpPr>
        <p:pic>
          <p:nvPicPr>
            <p:cNvPr id="19" name="Picture 7">
              <a:extLst>
                <a:ext uri="{FF2B5EF4-FFF2-40B4-BE49-F238E27FC236}">
                  <a16:creationId xmlns:a16="http://schemas.microsoft.com/office/drawing/2014/main" id="{C00A18AD-2909-F043-91F7-E0E857AB4C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20" name="TextBox 19">
              <a:extLst>
                <a:ext uri="{FF2B5EF4-FFF2-40B4-BE49-F238E27FC236}">
                  <a16:creationId xmlns:a16="http://schemas.microsoft.com/office/drawing/2014/main" id="{001FB402-AD41-1B6C-F115-F8CB4D5F0F37}"/>
                </a:ext>
              </a:extLst>
            </p:cNvPr>
            <p:cNvSpPr txBox="1"/>
            <p:nvPr/>
          </p:nvSpPr>
          <p:spPr>
            <a:xfrm>
              <a:off x="987255" y="5478479"/>
              <a:ext cx="2515593"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…uất sắc</a:t>
              </a:r>
            </a:p>
          </p:txBody>
        </p:sp>
      </p:grpSp>
      <p:grpSp>
        <p:nvGrpSpPr>
          <p:cNvPr id="21" name="Group 20">
            <a:extLst>
              <a:ext uri="{FF2B5EF4-FFF2-40B4-BE49-F238E27FC236}">
                <a16:creationId xmlns:a16="http://schemas.microsoft.com/office/drawing/2014/main" id="{6D613927-A128-9DB9-342A-5D25EDEB181C}"/>
              </a:ext>
            </a:extLst>
          </p:cNvPr>
          <p:cNvGrpSpPr/>
          <p:nvPr/>
        </p:nvGrpSpPr>
        <p:grpSpPr>
          <a:xfrm>
            <a:off x="2684486" y="4527229"/>
            <a:ext cx="1885279" cy="748551"/>
            <a:chOff x="601081" y="5295900"/>
            <a:chExt cx="2827919" cy="1122827"/>
          </a:xfrm>
        </p:grpSpPr>
        <p:pic>
          <p:nvPicPr>
            <p:cNvPr id="22" name="Picture 7">
              <a:extLst>
                <a:ext uri="{FF2B5EF4-FFF2-40B4-BE49-F238E27FC236}">
                  <a16:creationId xmlns:a16="http://schemas.microsoft.com/office/drawing/2014/main" id="{2920519C-7C84-1472-969D-638DC68E26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081" y="5295900"/>
              <a:ext cx="2827919" cy="1122827"/>
            </a:xfrm>
            <a:prstGeom prst="rect">
              <a:avLst/>
            </a:prstGeom>
          </p:spPr>
        </p:pic>
        <p:sp>
          <p:nvSpPr>
            <p:cNvPr id="23" name="TextBox 22">
              <a:extLst>
                <a:ext uri="{FF2B5EF4-FFF2-40B4-BE49-F238E27FC236}">
                  <a16:creationId xmlns:a16="http://schemas.microsoft.com/office/drawing/2014/main" id="{CA13EF06-DF8D-CDE6-1FD9-7AE11C952213}"/>
                </a:ext>
              </a:extLst>
            </p:cNvPr>
            <p:cNvSpPr txBox="1"/>
            <p:nvPr/>
          </p:nvSpPr>
          <p:spPr>
            <a:xfrm>
              <a:off x="999378" y="5534147"/>
              <a:ext cx="2349681" cy="692498"/>
            </a:xfrm>
            <a:prstGeom prst="rect">
              <a:avLst/>
            </a:prstGeom>
            <a:noFill/>
          </p:spPr>
          <p:txBody>
            <a:bodyPr wrap="none" rtlCol="0">
              <a:spAutoFit/>
            </a:bodyPr>
            <a:lstStyle/>
            <a:p>
              <a:r>
                <a:rPr lang="en-US" sz="2400" b="1">
                  <a:solidFill>
                    <a:schemeClr val="bg1"/>
                  </a:solidFill>
                  <a:latin typeface="UTM Avo" panose="02040603050506020204" pitchFamily="18"/>
                  <a:cs typeface="Arial" pitchFamily="34" charset="0"/>
                </a:rPr>
                <a:t>chim …ẻ</a:t>
              </a:r>
            </a:p>
          </p:txBody>
        </p:sp>
      </p:grpSp>
      <p:sp>
        <p:nvSpPr>
          <p:cNvPr id="24" name="Rounded Rectangle 23">
            <a:extLst>
              <a:ext uri="{FF2B5EF4-FFF2-40B4-BE49-F238E27FC236}">
                <a16:creationId xmlns:a16="http://schemas.microsoft.com/office/drawing/2014/main" id="{B4354F30-97F7-CFFA-F1D6-B39B36475CD0}"/>
              </a:ext>
            </a:extLst>
          </p:cNvPr>
          <p:cNvSpPr/>
          <p:nvPr/>
        </p:nvSpPr>
        <p:spPr>
          <a:xfrm>
            <a:off x="450136" y="3350387"/>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Nhà nước</a:t>
            </a:r>
          </a:p>
        </p:txBody>
      </p:sp>
      <p:sp>
        <p:nvSpPr>
          <p:cNvPr id="25" name="Rounded Rectangle 24">
            <a:extLst>
              <a:ext uri="{FF2B5EF4-FFF2-40B4-BE49-F238E27FC236}">
                <a16:creationId xmlns:a16="http://schemas.microsoft.com/office/drawing/2014/main" id="{CFA1D12A-3F5B-3D89-0738-14B3E53E5BCB}"/>
              </a:ext>
            </a:extLst>
          </p:cNvPr>
          <p:cNvSpPr/>
          <p:nvPr/>
        </p:nvSpPr>
        <p:spPr>
          <a:xfrm>
            <a:off x="2626180" y="3346011"/>
            <a:ext cx="2155894"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Ngang trái</a:t>
            </a:r>
          </a:p>
        </p:txBody>
      </p:sp>
      <p:sp>
        <p:nvSpPr>
          <p:cNvPr id="26" name="Rounded Rectangle 25">
            <a:extLst>
              <a:ext uri="{FF2B5EF4-FFF2-40B4-BE49-F238E27FC236}">
                <a16:creationId xmlns:a16="http://schemas.microsoft.com/office/drawing/2014/main" id="{6B26B67E-A01C-FC0A-2036-90A6E8969DA0}"/>
              </a:ext>
            </a:extLst>
          </p:cNvPr>
          <p:cNvSpPr/>
          <p:nvPr/>
        </p:nvSpPr>
        <p:spPr>
          <a:xfrm>
            <a:off x="5044483" y="3346012"/>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Sóng sánh</a:t>
            </a:r>
          </a:p>
        </p:txBody>
      </p:sp>
      <p:sp>
        <p:nvSpPr>
          <p:cNvPr id="27" name="Rounded Rectangle 26">
            <a:extLst>
              <a:ext uri="{FF2B5EF4-FFF2-40B4-BE49-F238E27FC236}">
                <a16:creationId xmlns:a16="http://schemas.microsoft.com/office/drawing/2014/main" id="{7CDC388B-29CF-4AB8-1B21-3C51F213AB5D}"/>
              </a:ext>
            </a:extLst>
          </p:cNvPr>
          <p:cNvSpPr/>
          <p:nvPr/>
        </p:nvSpPr>
        <p:spPr>
          <a:xfrm>
            <a:off x="453341" y="4527229"/>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Xã giao</a:t>
            </a:r>
          </a:p>
        </p:txBody>
      </p:sp>
      <p:sp>
        <p:nvSpPr>
          <p:cNvPr id="28" name="Rounded Rectangle 27">
            <a:extLst>
              <a:ext uri="{FF2B5EF4-FFF2-40B4-BE49-F238E27FC236}">
                <a16:creationId xmlns:a16="http://schemas.microsoft.com/office/drawing/2014/main" id="{DD3D0C45-F5F7-8FD0-068A-C19F9B05684D}"/>
              </a:ext>
            </a:extLst>
          </p:cNvPr>
          <p:cNvSpPr/>
          <p:nvPr/>
        </p:nvSpPr>
        <p:spPr>
          <a:xfrm>
            <a:off x="2684486" y="4527229"/>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Chim sẻ</a:t>
            </a:r>
          </a:p>
        </p:txBody>
      </p:sp>
      <p:sp>
        <p:nvSpPr>
          <p:cNvPr id="29" name="Rounded Rectangle 28">
            <a:extLst>
              <a:ext uri="{FF2B5EF4-FFF2-40B4-BE49-F238E27FC236}">
                <a16:creationId xmlns:a16="http://schemas.microsoft.com/office/drawing/2014/main" id="{EE41F652-2725-66D3-6D36-3775EBD32D20}"/>
              </a:ext>
            </a:extLst>
          </p:cNvPr>
          <p:cNvSpPr/>
          <p:nvPr/>
        </p:nvSpPr>
        <p:spPr>
          <a:xfrm>
            <a:off x="5015994" y="4552628"/>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Xuất sắc</a:t>
            </a:r>
          </a:p>
        </p:txBody>
      </p:sp>
      <p:sp>
        <p:nvSpPr>
          <p:cNvPr id="30" name="Rounded Rectangle 29">
            <a:extLst>
              <a:ext uri="{FF2B5EF4-FFF2-40B4-BE49-F238E27FC236}">
                <a16:creationId xmlns:a16="http://schemas.microsoft.com/office/drawing/2014/main" id="{F4F5C488-A407-E2B5-224D-8E0091F4FC1B}"/>
              </a:ext>
            </a:extLst>
          </p:cNvPr>
          <p:cNvSpPr/>
          <p:nvPr/>
        </p:nvSpPr>
        <p:spPr>
          <a:xfrm>
            <a:off x="2727232" y="5518296"/>
            <a:ext cx="1885279" cy="6977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Avo" panose="02040603050506020204" pitchFamily="18"/>
                <a:cs typeface="Arial" pitchFamily="34" charset="0"/>
              </a:rPr>
              <a:t>Sắp xếp</a:t>
            </a:r>
          </a:p>
        </p:txBody>
      </p:sp>
    </p:spTree>
    <p:extLst>
      <p:ext uri="{BB962C8B-B14F-4D97-AF65-F5344CB8AC3E}">
        <p14:creationId xmlns:p14="http://schemas.microsoft.com/office/powerpoint/2010/main" val="3599217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E377AD-4CCE-FFAA-B624-633C641928D6}"/>
              </a:ext>
            </a:extLst>
          </p:cNvPr>
          <p:cNvGrpSpPr/>
          <p:nvPr/>
        </p:nvGrpSpPr>
        <p:grpSpPr>
          <a:xfrm>
            <a:off x="902316" y="2674779"/>
            <a:ext cx="2198914" cy="2101873"/>
            <a:chOff x="1454432" y="2024247"/>
            <a:chExt cx="2198914" cy="2101873"/>
          </a:xfrm>
        </p:grpSpPr>
        <p:pic>
          <p:nvPicPr>
            <p:cNvPr id="3" name="Picture 2">
              <a:hlinkClick r:id="rId3"/>
              <a:extLst>
                <a:ext uri="{FF2B5EF4-FFF2-40B4-BE49-F238E27FC236}">
                  <a16:creationId xmlns:a16="http://schemas.microsoft.com/office/drawing/2014/main" id="{CD207076-99BC-5465-5FA0-9E2A898CB79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29578" y="2024247"/>
              <a:ext cx="1648622" cy="1139867"/>
            </a:xfrm>
            <a:prstGeom prst="rect">
              <a:avLst/>
            </a:prstGeom>
          </p:spPr>
        </p:pic>
        <p:sp>
          <p:nvSpPr>
            <p:cNvPr id="4" name="TextBox 3">
              <a:hlinkClick r:id="rId3"/>
              <a:extLst>
                <a:ext uri="{FF2B5EF4-FFF2-40B4-BE49-F238E27FC236}">
                  <a16:creationId xmlns:a16="http://schemas.microsoft.com/office/drawing/2014/main" id="{F45A9FAD-4372-6768-1031-506D2175CF79}"/>
                </a:ext>
              </a:extLst>
            </p:cNvPr>
            <p:cNvSpPr txBox="1"/>
            <p:nvPr/>
          </p:nvSpPr>
          <p:spPr>
            <a:xfrm>
              <a:off x="1454432" y="3261653"/>
              <a:ext cx="2198914" cy="864467"/>
            </a:xfrm>
            <a:prstGeom prst="rect">
              <a:avLst/>
            </a:prstGeom>
            <a:noFill/>
          </p:spPr>
          <p:txBody>
            <a:bodyPr wrap="square">
              <a:spAutoFit/>
            </a:bodyPr>
            <a:lstStyle/>
            <a:p>
              <a:pPr algn="ctr">
                <a:lnSpc>
                  <a:spcPct val="150000"/>
                </a:lnSpc>
              </a:pPr>
              <a:r>
                <a:rPr lang="en-US" sz="1800" b="1" dirty="0" err="1">
                  <a:solidFill>
                    <a:schemeClr val="bg1"/>
                  </a:solidFill>
                  <a:latin typeface="UTM Avo" panose="02040603050506020204" pitchFamily="18"/>
                  <a:cs typeface="Arial" panose="020B0604020202020204" pitchFamily="34" charset="0"/>
                </a:rPr>
                <a:t>Ấn</a:t>
              </a:r>
              <a:r>
                <a:rPr lang="en-US" sz="1800" b="1" dirty="0">
                  <a:solidFill>
                    <a:schemeClr val="bg1"/>
                  </a:solidFill>
                  <a:latin typeface="UTM Avo" panose="02040603050506020204" pitchFamily="18"/>
                  <a:cs typeface="Arial" panose="020B0604020202020204" pitchFamily="34" charset="0"/>
                </a:rPr>
                <a:t> </a:t>
              </a:r>
              <a:r>
                <a:rPr lang="en-US" sz="1800" b="1" dirty="0" err="1">
                  <a:solidFill>
                    <a:schemeClr val="bg1"/>
                  </a:solidFill>
                  <a:latin typeface="UTM Avo" panose="02040603050506020204" pitchFamily="18"/>
                  <a:cs typeface="Arial" panose="020B0604020202020204" pitchFamily="34" charset="0"/>
                </a:rPr>
                <a:t>để</a:t>
              </a:r>
              <a:r>
                <a:rPr lang="en-US" sz="1800" b="1" dirty="0">
                  <a:solidFill>
                    <a:schemeClr val="bg1"/>
                  </a:solidFill>
                  <a:latin typeface="UTM Avo" panose="02040603050506020204" pitchFamily="18"/>
                  <a:cs typeface="Arial" panose="020B0604020202020204" pitchFamily="34" charset="0"/>
                </a:rPr>
                <a:t> </a:t>
              </a:r>
              <a:r>
                <a:rPr lang="en-US" sz="1800" b="1" dirty="0" err="1">
                  <a:solidFill>
                    <a:schemeClr val="bg1"/>
                  </a:solidFill>
                  <a:latin typeface="UTM Avo" panose="02040603050506020204" pitchFamily="18"/>
                  <a:cs typeface="Arial" panose="020B0604020202020204" pitchFamily="34" charset="0"/>
                </a:rPr>
                <a:t>đến</a:t>
              </a:r>
              <a:r>
                <a:rPr lang="en-US" sz="1800" b="1" dirty="0">
                  <a:solidFill>
                    <a:schemeClr val="bg1"/>
                  </a:solidFill>
                  <a:latin typeface="UTM Avo" panose="02040603050506020204" pitchFamily="18"/>
                  <a:cs typeface="Arial" panose="020B0604020202020204" pitchFamily="34" charset="0"/>
                </a:rPr>
                <a:t> </a:t>
              </a:r>
            </a:p>
            <a:p>
              <a:pPr algn="ctr">
                <a:lnSpc>
                  <a:spcPct val="150000"/>
                </a:lnSpc>
              </a:pPr>
              <a:r>
                <a:rPr lang="en-US" sz="1800" b="1" dirty="0">
                  <a:solidFill>
                    <a:schemeClr val="bg1"/>
                  </a:solidFill>
                  <a:latin typeface="UTM Avo" panose="02040603050506020204" pitchFamily="18"/>
                  <a:cs typeface="Arial" panose="020B0604020202020204" pitchFamily="34" charset="0"/>
                </a:rPr>
                <a:t>video </a:t>
              </a:r>
              <a:r>
                <a:rPr lang="en-US" sz="1800" b="1" dirty="0" err="1">
                  <a:solidFill>
                    <a:schemeClr val="bg1"/>
                  </a:solidFill>
                  <a:latin typeface="UTM Avo" panose="02040603050506020204" pitchFamily="18"/>
                  <a:cs typeface="Arial" panose="020B0604020202020204" pitchFamily="34" charset="0"/>
                </a:rPr>
                <a:t>kể</a:t>
              </a:r>
              <a:r>
                <a:rPr lang="en-US" sz="1800" b="1" dirty="0">
                  <a:solidFill>
                    <a:schemeClr val="bg1"/>
                  </a:solidFill>
                  <a:latin typeface="UTM Avo" panose="02040603050506020204" pitchFamily="18"/>
                  <a:cs typeface="Arial" panose="020B0604020202020204" pitchFamily="34" charset="0"/>
                </a:rPr>
                <a:t> </a:t>
              </a:r>
              <a:r>
                <a:rPr lang="en-US" sz="1800" b="1" dirty="0" err="1">
                  <a:solidFill>
                    <a:schemeClr val="bg1"/>
                  </a:solidFill>
                  <a:latin typeface="UTM Avo" panose="02040603050506020204" pitchFamily="18"/>
                  <a:cs typeface="Arial" panose="020B0604020202020204" pitchFamily="34" charset="0"/>
                </a:rPr>
                <a:t>chuyện</a:t>
              </a:r>
              <a:endParaRPr lang="en-US" sz="1800" b="1" dirty="0">
                <a:solidFill>
                  <a:schemeClr val="bg1"/>
                </a:solidFill>
                <a:latin typeface="UTM Avo" panose="02040603050506020204" pitchFamily="18"/>
                <a:cs typeface="Arial" panose="020B0604020202020204" pitchFamily="34" charset="0"/>
              </a:endParaRPr>
            </a:p>
          </p:txBody>
        </p:sp>
      </p:grpSp>
      <p:pic>
        <p:nvPicPr>
          <p:cNvPr id="7" name="Picture 2">
            <a:extLst>
              <a:ext uri="{FF2B5EF4-FFF2-40B4-BE49-F238E27FC236}">
                <a16:creationId xmlns:a16="http://schemas.microsoft.com/office/drawing/2014/main" id="{EE9B39C5-8992-C0AF-2EAF-93758BAA4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87" y="2527084"/>
            <a:ext cx="4213964" cy="27197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CCCCD2E3-CBC5-26F2-5C69-0A219A6697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308" y="3969259"/>
            <a:ext cx="3904266" cy="27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F3C778C8-D9B3-9383-7299-008B062BB598}"/>
              </a:ext>
            </a:extLst>
          </p:cNvPr>
          <p:cNvGrpSpPr/>
          <p:nvPr/>
        </p:nvGrpSpPr>
        <p:grpSpPr>
          <a:xfrm>
            <a:off x="708295" y="1821072"/>
            <a:ext cx="2586956" cy="536625"/>
            <a:chOff x="1690955" y="1257301"/>
            <a:chExt cx="20704821" cy="804936"/>
          </a:xfrm>
        </p:grpSpPr>
        <p:sp>
          <p:nvSpPr>
            <p:cNvPr id="10" name="Pentagon 9">
              <a:extLst>
                <a:ext uri="{FF2B5EF4-FFF2-40B4-BE49-F238E27FC236}">
                  <a16:creationId xmlns:a16="http://schemas.microsoft.com/office/drawing/2014/main" id="{94A46FC9-8798-533F-3BBE-A1389BA4CB37}"/>
                </a:ext>
              </a:extLst>
            </p:cNvPr>
            <p:cNvSpPr/>
            <p:nvPr/>
          </p:nvSpPr>
          <p:spPr>
            <a:xfrm>
              <a:off x="1690955" y="1257301"/>
              <a:ext cx="20704821" cy="8049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1" name="Rectangle 10">
              <a:extLst>
                <a:ext uri="{FF2B5EF4-FFF2-40B4-BE49-F238E27FC236}">
                  <a16:creationId xmlns:a16="http://schemas.microsoft.com/office/drawing/2014/main" id="{ABBEADA8-705D-4E61-885B-94C67E0EDF7A}"/>
                </a:ext>
              </a:extLst>
            </p:cNvPr>
            <p:cNvSpPr/>
            <p:nvPr/>
          </p:nvSpPr>
          <p:spPr>
            <a:xfrm>
              <a:off x="1690955" y="1313519"/>
              <a:ext cx="19949350"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1. </a:t>
              </a:r>
              <a:r>
                <a:rPr lang="en-US" sz="2400" b="1" dirty="0" err="1">
                  <a:solidFill>
                    <a:schemeClr val="bg1"/>
                  </a:solidFill>
                  <a:latin typeface="UTM Avo" panose="02040603050506020204" pitchFamily="18"/>
                  <a:cs typeface="Arial" pitchFamily="34" charset="0"/>
                </a:rPr>
                <a:t>Kể</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chuyện</a:t>
              </a:r>
              <a:endParaRPr lang="en-US" sz="2400" dirty="0">
                <a:solidFill>
                  <a:schemeClr val="bg1"/>
                </a:solidFill>
                <a:latin typeface="UTM Avo" panose="02040603050506020204" pitchFamily="18"/>
                <a:cs typeface="Arial" pitchFamily="34" charset="0"/>
              </a:endParaRPr>
            </a:p>
          </p:txBody>
        </p:sp>
      </p:gr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645997" cy="542172"/>
            <a:chOff x="1690955" y="1257301"/>
            <a:chExt cx="29700268"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9545419" cy="8049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18" y="1378061"/>
              <a:ext cx="29386405"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2. </a:t>
              </a:r>
              <a:r>
                <a:rPr lang="en-US" sz="2400" b="1" dirty="0" err="1">
                  <a:solidFill>
                    <a:schemeClr val="bg1"/>
                  </a:solidFill>
                  <a:latin typeface="UTM Avo" panose="02040603050506020204" pitchFamily="18"/>
                  <a:cs typeface="Arial" pitchFamily="34" charset="0"/>
                </a:rPr>
                <a:t>Giải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nghĩa</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từ</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khó</a:t>
              </a:r>
              <a:endParaRPr lang="en-US" sz="2400" dirty="0">
                <a:solidFill>
                  <a:schemeClr val="bg1"/>
                </a:solidFill>
                <a:latin typeface="UTM Avo" panose="02040603050506020204" pitchFamily="18"/>
                <a:cs typeface="Arial" pitchFamily="34" charset="0"/>
              </a:endParaRPr>
            </a:p>
          </p:txBody>
        </p:sp>
      </p:grpSp>
      <p:grpSp>
        <p:nvGrpSpPr>
          <p:cNvPr id="13" name="Group 12">
            <a:extLst>
              <a:ext uri="{FF2B5EF4-FFF2-40B4-BE49-F238E27FC236}">
                <a16:creationId xmlns:a16="http://schemas.microsoft.com/office/drawing/2014/main" id="{97D2C7D6-DB7E-7EDB-EA77-BB55542006EC}"/>
              </a:ext>
            </a:extLst>
          </p:cNvPr>
          <p:cNvGrpSpPr/>
          <p:nvPr/>
        </p:nvGrpSpPr>
        <p:grpSpPr>
          <a:xfrm>
            <a:off x="253205" y="2476847"/>
            <a:ext cx="6407733" cy="609600"/>
            <a:chOff x="478068" y="3162300"/>
            <a:chExt cx="8903216" cy="914400"/>
          </a:xfrm>
          <a:solidFill>
            <a:schemeClr val="accent2">
              <a:lumMod val="40000"/>
              <a:lumOff val="60000"/>
            </a:schemeClr>
          </a:solidFill>
        </p:grpSpPr>
        <p:sp>
          <p:nvSpPr>
            <p:cNvPr id="14" name="Rounded Rectangle 13">
              <a:extLst>
                <a:ext uri="{FF2B5EF4-FFF2-40B4-BE49-F238E27FC236}">
                  <a16:creationId xmlns:a16="http://schemas.microsoft.com/office/drawing/2014/main" id="{880CC1F0-6745-A05A-F894-D56CD269A616}"/>
                </a:ext>
              </a:extLst>
            </p:cNvPr>
            <p:cNvSpPr/>
            <p:nvPr/>
          </p:nvSpPr>
          <p:spPr>
            <a:xfrm>
              <a:off x="478068" y="3162300"/>
              <a:ext cx="8903216"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5" name="Rectangle 14">
              <a:extLst>
                <a:ext uri="{FF2B5EF4-FFF2-40B4-BE49-F238E27FC236}">
                  <a16:creationId xmlns:a16="http://schemas.microsoft.com/office/drawing/2014/main" id="{E61F170C-4893-CED3-24C3-168464543019}"/>
                </a:ext>
              </a:extLst>
            </p:cNvPr>
            <p:cNvSpPr/>
            <p:nvPr/>
          </p:nvSpPr>
          <p:spPr>
            <a:xfrm>
              <a:off x="711088" y="3271455"/>
              <a:ext cx="8670196" cy="692498"/>
            </a:xfrm>
            <a:prstGeom prst="rect">
              <a:avLst/>
            </a:prstGeom>
            <a:grpFill/>
          </p:spPr>
          <p:txBody>
            <a:bodyPr wrap="square">
              <a:spAutoFit/>
            </a:bodyPr>
            <a:lstStyle/>
            <a:p>
              <a:r>
                <a:rPr lang="vi-VN" sz="2400" b="1" dirty="0">
                  <a:solidFill>
                    <a:schemeClr val="bg1"/>
                  </a:solidFill>
                  <a:latin typeface="UTM Avo" panose="02040603050506020204" pitchFamily="18"/>
                </a:rPr>
                <a:t>Kho báu</a:t>
              </a:r>
              <a:r>
                <a:rPr lang="vi-VN" sz="2400" dirty="0">
                  <a:solidFill>
                    <a:schemeClr val="bg1"/>
                  </a:solidFill>
                  <a:latin typeface="UTM Avo" panose="02040603050506020204" pitchFamily="18"/>
                </a:rPr>
                <a:t>: chỗ cất giữ nhiều của </a:t>
              </a:r>
              <a:r>
                <a:rPr lang="vi-VN" sz="2400">
                  <a:solidFill>
                    <a:schemeClr val="bg1"/>
                  </a:solidFill>
                  <a:latin typeface="UTM Avo" panose="02040603050506020204" pitchFamily="18"/>
                </a:rPr>
                <a:t>cải quý</a:t>
              </a:r>
              <a:r>
                <a:rPr lang="en-US" sz="2400">
                  <a:solidFill>
                    <a:schemeClr val="bg1"/>
                  </a:solidFill>
                  <a:latin typeface="UTM Avo" panose="02040603050506020204" pitchFamily="18"/>
                </a:rPr>
                <a:t>.</a:t>
              </a:r>
              <a:endParaRPr lang="en-US" sz="2400" dirty="0">
                <a:solidFill>
                  <a:schemeClr val="bg1"/>
                </a:solidFill>
                <a:latin typeface="UTM Avo" panose="02040603050506020204" pitchFamily="18"/>
              </a:endParaRPr>
            </a:p>
          </p:txBody>
        </p:sp>
      </p:grpSp>
      <p:grpSp>
        <p:nvGrpSpPr>
          <p:cNvPr id="16" name="Group 15">
            <a:extLst>
              <a:ext uri="{FF2B5EF4-FFF2-40B4-BE49-F238E27FC236}">
                <a16:creationId xmlns:a16="http://schemas.microsoft.com/office/drawing/2014/main" id="{EA02C6D1-E518-7F9F-1ED0-B57170EDECF7}"/>
              </a:ext>
            </a:extLst>
          </p:cNvPr>
          <p:cNvGrpSpPr/>
          <p:nvPr/>
        </p:nvGrpSpPr>
        <p:grpSpPr>
          <a:xfrm>
            <a:off x="253205" y="3295970"/>
            <a:ext cx="6430611" cy="609600"/>
            <a:chOff x="478067" y="3162300"/>
            <a:chExt cx="9017101" cy="914400"/>
          </a:xfrm>
        </p:grpSpPr>
        <p:sp>
          <p:nvSpPr>
            <p:cNvPr id="17" name="Rounded Rectangle 16">
              <a:extLst>
                <a:ext uri="{FF2B5EF4-FFF2-40B4-BE49-F238E27FC236}">
                  <a16:creationId xmlns:a16="http://schemas.microsoft.com/office/drawing/2014/main" id="{F05366C6-7572-C3FA-7D64-7FB8B5C414D2}"/>
                </a:ext>
              </a:extLst>
            </p:cNvPr>
            <p:cNvSpPr/>
            <p:nvPr/>
          </p:nvSpPr>
          <p:spPr>
            <a:xfrm>
              <a:off x="478067" y="3162300"/>
              <a:ext cx="9017101"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8" name="Rectangle 17">
              <a:extLst>
                <a:ext uri="{FF2B5EF4-FFF2-40B4-BE49-F238E27FC236}">
                  <a16:creationId xmlns:a16="http://schemas.microsoft.com/office/drawing/2014/main" id="{970E3223-96B8-C62D-C4BD-35EB8D9C8AB6}"/>
                </a:ext>
              </a:extLst>
            </p:cNvPr>
            <p:cNvSpPr/>
            <p:nvPr/>
          </p:nvSpPr>
          <p:spPr>
            <a:xfrm>
              <a:off x="713227" y="3271323"/>
              <a:ext cx="8707133" cy="692498"/>
            </a:xfrm>
            <a:prstGeom prst="rect">
              <a:avLst/>
            </a:prstGeom>
            <a:solidFill>
              <a:schemeClr val="accent2">
                <a:lumMod val="40000"/>
                <a:lumOff val="60000"/>
              </a:schemeClr>
            </a:solidFill>
          </p:spPr>
          <p:txBody>
            <a:bodyPr wrap="square">
              <a:spAutoFit/>
            </a:bodyPr>
            <a:lstStyle/>
            <a:p>
              <a:r>
                <a:rPr lang="vi-VN" sz="2400" b="1" dirty="0">
                  <a:solidFill>
                    <a:schemeClr val="bg1"/>
                  </a:solidFill>
                  <a:latin typeface="UTM Avo" panose="02040603050506020204" pitchFamily="18"/>
                </a:rPr>
                <a:t>Cơ ngơi: </a:t>
              </a:r>
              <a:r>
                <a:rPr lang="vi-VN" sz="2400" dirty="0">
                  <a:solidFill>
                    <a:schemeClr val="bg1"/>
                  </a:solidFill>
                  <a:latin typeface="UTM Avo" panose="02040603050506020204" pitchFamily="18"/>
                </a:rPr>
                <a:t>nhà cửa, ruộng vườn, tài sản,...</a:t>
              </a:r>
            </a:p>
          </p:txBody>
        </p:sp>
      </p:grpSp>
      <p:grpSp>
        <p:nvGrpSpPr>
          <p:cNvPr id="19" name="Group 18">
            <a:extLst>
              <a:ext uri="{FF2B5EF4-FFF2-40B4-BE49-F238E27FC236}">
                <a16:creationId xmlns:a16="http://schemas.microsoft.com/office/drawing/2014/main" id="{37065C03-1D64-89FE-B379-B173F656C05F}"/>
              </a:ext>
            </a:extLst>
          </p:cNvPr>
          <p:cNvGrpSpPr/>
          <p:nvPr/>
        </p:nvGrpSpPr>
        <p:grpSpPr>
          <a:xfrm>
            <a:off x="253205" y="4173672"/>
            <a:ext cx="6011401" cy="609600"/>
            <a:chOff x="478067" y="3162300"/>
            <a:chExt cx="9017101" cy="914400"/>
          </a:xfrm>
        </p:grpSpPr>
        <p:sp>
          <p:nvSpPr>
            <p:cNvPr id="20" name="Rounded Rectangle 19">
              <a:extLst>
                <a:ext uri="{FF2B5EF4-FFF2-40B4-BE49-F238E27FC236}">
                  <a16:creationId xmlns:a16="http://schemas.microsoft.com/office/drawing/2014/main" id="{F0C4CF81-F0D9-F36A-FF5F-811549DAE71C}"/>
                </a:ext>
              </a:extLst>
            </p:cNvPr>
            <p:cNvSpPr/>
            <p:nvPr/>
          </p:nvSpPr>
          <p:spPr>
            <a:xfrm>
              <a:off x="478067" y="3162300"/>
              <a:ext cx="9017101"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21" name="Rectangle 20">
              <a:extLst>
                <a:ext uri="{FF2B5EF4-FFF2-40B4-BE49-F238E27FC236}">
                  <a16:creationId xmlns:a16="http://schemas.microsoft.com/office/drawing/2014/main" id="{612F981D-0546-90D6-E9C3-8BB3716A6710}"/>
                </a:ext>
              </a:extLst>
            </p:cNvPr>
            <p:cNvSpPr/>
            <p:nvPr/>
          </p:nvSpPr>
          <p:spPr>
            <a:xfrm>
              <a:off x="729627" y="3296334"/>
              <a:ext cx="6437338" cy="692498"/>
            </a:xfrm>
            <a:prstGeom prst="rect">
              <a:avLst/>
            </a:prstGeom>
          </p:spPr>
          <p:txBody>
            <a:bodyPr wrap="none">
              <a:spAutoFit/>
            </a:bodyPr>
            <a:lstStyle/>
            <a:p>
              <a:r>
                <a:rPr lang="vi-VN" sz="2400" b="1" dirty="0">
                  <a:solidFill>
                    <a:schemeClr val="bg1"/>
                  </a:solidFill>
                  <a:latin typeface="UTM Avo" panose="02040603050506020204" pitchFamily="18"/>
                </a:rPr>
                <a:t>Đàng hoàng: </a:t>
              </a:r>
              <a:r>
                <a:rPr lang="vi-VN" sz="2400" dirty="0">
                  <a:solidFill>
                    <a:schemeClr val="bg1"/>
                  </a:solidFill>
                  <a:latin typeface="UTM Avo" panose="02040603050506020204" pitchFamily="18"/>
                </a:rPr>
                <a:t>ý nói đầy đủ.</a:t>
              </a:r>
            </a:p>
          </p:txBody>
        </p:sp>
      </p:grpSp>
      <p:grpSp>
        <p:nvGrpSpPr>
          <p:cNvPr id="22" name="Group 21">
            <a:extLst>
              <a:ext uri="{FF2B5EF4-FFF2-40B4-BE49-F238E27FC236}">
                <a16:creationId xmlns:a16="http://schemas.microsoft.com/office/drawing/2014/main" id="{5340D5A8-3B6E-75B7-8405-ECC69D8B66EC}"/>
              </a:ext>
            </a:extLst>
          </p:cNvPr>
          <p:cNvGrpSpPr/>
          <p:nvPr/>
        </p:nvGrpSpPr>
        <p:grpSpPr>
          <a:xfrm>
            <a:off x="6807200" y="3660634"/>
            <a:ext cx="5131595" cy="1204788"/>
            <a:chOff x="478068" y="3162300"/>
            <a:chExt cx="8077200" cy="1807182"/>
          </a:xfrm>
          <a:solidFill>
            <a:schemeClr val="accent2">
              <a:lumMod val="40000"/>
              <a:lumOff val="60000"/>
            </a:schemeClr>
          </a:solidFill>
        </p:grpSpPr>
        <p:sp>
          <p:nvSpPr>
            <p:cNvPr id="23" name="Rounded Rectangle 22">
              <a:extLst>
                <a:ext uri="{FF2B5EF4-FFF2-40B4-BE49-F238E27FC236}">
                  <a16:creationId xmlns:a16="http://schemas.microsoft.com/office/drawing/2014/main" id="{7593A08E-056D-6616-FC3C-AC08702F3875}"/>
                </a:ext>
              </a:extLst>
            </p:cNvPr>
            <p:cNvSpPr/>
            <p:nvPr/>
          </p:nvSpPr>
          <p:spPr>
            <a:xfrm>
              <a:off x="478068" y="3162300"/>
              <a:ext cx="8077200" cy="180718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24" name="Rectangle 23">
              <a:extLst>
                <a:ext uri="{FF2B5EF4-FFF2-40B4-BE49-F238E27FC236}">
                  <a16:creationId xmlns:a16="http://schemas.microsoft.com/office/drawing/2014/main" id="{C1BFFE05-633C-CA40-AB98-EB982EEF31AB}"/>
                </a:ext>
              </a:extLst>
            </p:cNvPr>
            <p:cNvSpPr/>
            <p:nvPr/>
          </p:nvSpPr>
          <p:spPr>
            <a:xfrm>
              <a:off x="756248" y="3215156"/>
              <a:ext cx="7520840" cy="1697772"/>
            </a:xfrm>
            <a:prstGeom prst="rect">
              <a:avLst/>
            </a:prstGeom>
            <a:grpFill/>
          </p:spPr>
          <p:txBody>
            <a:bodyPr wrap="square">
              <a:spAutoFit/>
            </a:bodyPr>
            <a:lstStyle/>
            <a:p>
              <a:pPr>
                <a:lnSpc>
                  <a:spcPct val="150000"/>
                </a:lnSpc>
              </a:pPr>
              <a:r>
                <a:rPr lang="vi-VN" sz="2400" b="1">
                  <a:solidFill>
                    <a:schemeClr val="bg1"/>
                  </a:solidFill>
                  <a:latin typeface="UTM Avo" panose="02040603050506020204" pitchFamily="18"/>
                </a:rPr>
                <a:t>Hão huyền: </a:t>
              </a:r>
              <a:r>
                <a:rPr lang="vi-VN" sz="2400">
                  <a:solidFill>
                    <a:schemeClr val="bg1"/>
                  </a:solidFill>
                  <a:latin typeface="UTM Avo" panose="02040603050506020204" pitchFamily="18"/>
                </a:rPr>
                <a:t>không thể có thật hoặc không thành sự thật.</a:t>
              </a:r>
            </a:p>
          </p:txBody>
        </p:sp>
      </p:grpSp>
      <p:grpSp>
        <p:nvGrpSpPr>
          <p:cNvPr id="25" name="Group 24">
            <a:extLst>
              <a:ext uri="{FF2B5EF4-FFF2-40B4-BE49-F238E27FC236}">
                <a16:creationId xmlns:a16="http://schemas.microsoft.com/office/drawing/2014/main" id="{89D89D5B-3527-7C1A-926E-6894C5900102}"/>
              </a:ext>
            </a:extLst>
          </p:cNvPr>
          <p:cNvGrpSpPr/>
          <p:nvPr/>
        </p:nvGrpSpPr>
        <p:grpSpPr>
          <a:xfrm>
            <a:off x="253205" y="5897442"/>
            <a:ext cx="9163511" cy="647303"/>
            <a:chOff x="478068" y="3050528"/>
            <a:chExt cx="8077200" cy="1918954"/>
          </a:xfrm>
        </p:grpSpPr>
        <p:sp>
          <p:nvSpPr>
            <p:cNvPr id="26" name="Rounded Rectangle 25">
              <a:extLst>
                <a:ext uri="{FF2B5EF4-FFF2-40B4-BE49-F238E27FC236}">
                  <a16:creationId xmlns:a16="http://schemas.microsoft.com/office/drawing/2014/main" id="{213BE23A-915F-5EBF-EAAA-6D48EB78FA93}"/>
                </a:ext>
              </a:extLst>
            </p:cNvPr>
            <p:cNvSpPr/>
            <p:nvPr/>
          </p:nvSpPr>
          <p:spPr>
            <a:xfrm>
              <a:off x="478068" y="3162300"/>
              <a:ext cx="8077200" cy="18071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27" name="Rectangle 26">
              <a:extLst>
                <a:ext uri="{FF2B5EF4-FFF2-40B4-BE49-F238E27FC236}">
                  <a16:creationId xmlns:a16="http://schemas.microsoft.com/office/drawing/2014/main" id="{0456EDEC-6EB8-7CE7-6B7E-45A80A404810}"/>
                </a:ext>
              </a:extLst>
            </p:cNvPr>
            <p:cNvSpPr/>
            <p:nvPr/>
          </p:nvSpPr>
          <p:spPr>
            <a:xfrm>
              <a:off x="625894" y="3050528"/>
              <a:ext cx="7520840" cy="1697773"/>
            </a:xfrm>
            <a:prstGeom prst="rect">
              <a:avLst/>
            </a:prstGeom>
          </p:spPr>
          <p:txBody>
            <a:bodyPr wrap="square">
              <a:spAutoFit/>
            </a:bodyPr>
            <a:lstStyle/>
            <a:p>
              <a:pPr>
                <a:lnSpc>
                  <a:spcPct val="150000"/>
                </a:lnSpc>
              </a:pPr>
              <a:r>
                <a:rPr lang="vi-VN" sz="2400" b="1" dirty="0">
                  <a:solidFill>
                    <a:schemeClr val="bg1"/>
                  </a:solidFill>
                  <a:latin typeface="UTM Avo" panose="02040603050506020204" pitchFamily="18"/>
                </a:rPr>
                <a:t>Của ăn của để</a:t>
              </a:r>
              <a:r>
                <a:rPr lang="vi-VN" sz="2400" dirty="0">
                  <a:solidFill>
                    <a:schemeClr val="bg1"/>
                  </a:solidFill>
                  <a:latin typeface="UTM Avo" panose="02040603050506020204" pitchFamily="18"/>
                </a:rPr>
                <a:t>: của cải đủ dùng và còn có để dành.</a:t>
              </a:r>
            </a:p>
          </p:txBody>
        </p:sp>
      </p:grpSp>
      <p:grpSp>
        <p:nvGrpSpPr>
          <p:cNvPr id="28" name="Group 27">
            <a:extLst>
              <a:ext uri="{FF2B5EF4-FFF2-40B4-BE49-F238E27FC236}">
                <a16:creationId xmlns:a16="http://schemas.microsoft.com/office/drawing/2014/main" id="{4923BC05-7979-2DDD-F06B-03D42634A0D2}"/>
              </a:ext>
            </a:extLst>
          </p:cNvPr>
          <p:cNvGrpSpPr/>
          <p:nvPr/>
        </p:nvGrpSpPr>
        <p:grpSpPr>
          <a:xfrm>
            <a:off x="253205" y="5057443"/>
            <a:ext cx="7323252" cy="609600"/>
            <a:chOff x="478067" y="3162300"/>
            <a:chExt cx="9017101" cy="914400"/>
          </a:xfrm>
          <a:solidFill>
            <a:schemeClr val="accent2">
              <a:lumMod val="40000"/>
              <a:lumOff val="60000"/>
            </a:schemeClr>
          </a:solidFill>
        </p:grpSpPr>
        <p:sp>
          <p:nvSpPr>
            <p:cNvPr id="29" name="Rounded Rectangle 28">
              <a:extLst>
                <a:ext uri="{FF2B5EF4-FFF2-40B4-BE49-F238E27FC236}">
                  <a16:creationId xmlns:a16="http://schemas.microsoft.com/office/drawing/2014/main" id="{247030A1-F573-339B-7E9E-F54B0AA59079}"/>
                </a:ext>
              </a:extLst>
            </p:cNvPr>
            <p:cNvSpPr/>
            <p:nvPr/>
          </p:nvSpPr>
          <p:spPr>
            <a:xfrm>
              <a:off x="478067" y="3162300"/>
              <a:ext cx="9017101"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30" name="Rectangle 29">
              <a:extLst>
                <a:ext uri="{FF2B5EF4-FFF2-40B4-BE49-F238E27FC236}">
                  <a16:creationId xmlns:a16="http://schemas.microsoft.com/office/drawing/2014/main" id="{4273945D-7419-3344-274B-AF7DD19CEB93}"/>
                </a:ext>
              </a:extLst>
            </p:cNvPr>
            <p:cNvSpPr/>
            <p:nvPr/>
          </p:nvSpPr>
          <p:spPr>
            <a:xfrm>
              <a:off x="681198" y="3282468"/>
              <a:ext cx="7942764" cy="692498"/>
            </a:xfrm>
            <a:prstGeom prst="rect">
              <a:avLst/>
            </a:prstGeom>
            <a:grpFill/>
          </p:spPr>
          <p:txBody>
            <a:bodyPr wrap="square">
              <a:spAutoFit/>
            </a:bodyPr>
            <a:lstStyle/>
            <a:p>
              <a:r>
                <a:rPr lang="vi-VN" sz="2400" b="1">
                  <a:solidFill>
                    <a:schemeClr val="bg1"/>
                  </a:solidFill>
                  <a:latin typeface="UTM Avo" panose="02040603050506020204" pitchFamily="18"/>
                </a:rPr>
                <a:t>Bội thu: </a:t>
              </a:r>
              <a:r>
                <a:rPr lang="vi-VN" sz="2400">
                  <a:solidFill>
                    <a:schemeClr val="bg1"/>
                  </a:solidFill>
                  <a:latin typeface="UTM Avo" panose="02040603050506020204" pitchFamily="18"/>
                </a:rPr>
                <a:t>thu được nhiều hơn bình thường.</a:t>
              </a:r>
            </a:p>
          </p:txBody>
        </p:sp>
      </p:grpSp>
    </p:spTree>
    <p:extLst>
      <p:ext uri="{BB962C8B-B14F-4D97-AF65-F5344CB8AC3E}">
        <p14:creationId xmlns:p14="http://schemas.microsoft.com/office/powerpoint/2010/main" val="1486006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148692" cy="542172"/>
            <a:chOff x="1690955" y="1257301"/>
            <a:chExt cx="25649223"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5649223" cy="80493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20" y="1378061"/>
              <a:ext cx="22875618"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3. </a:t>
              </a:r>
              <a:r>
                <a:rPr lang="en-US" sz="2400" b="1" dirty="0" err="1">
                  <a:solidFill>
                    <a:schemeClr val="bg1"/>
                  </a:solidFill>
                  <a:latin typeface="UTM Avo" panose="02040603050506020204" pitchFamily="18"/>
                  <a:cs typeface="Arial" pitchFamily="34" charset="0"/>
                </a:rPr>
                <a:t>Trả</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lời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câu</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hỏi</a:t>
              </a:r>
              <a:endParaRPr lang="en-US" sz="2400" dirty="0">
                <a:solidFill>
                  <a:schemeClr val="bg1"/>
                </a:solidFill>
                <a:latin typeface="UTM Avo" panose="02040603050506020204" pitchFamily="18"/>
                <a:cs typeface="Arial" pitchFamily="34" charset="0"/>
              </a:endParaRPr>
            </a:p>
          </p:txBody>
        </p:sp>
      </p:grpSp>
      <p:sp>
        <p:nvSpPr>
          <p:cNvPr id="11" name="Rounded Rectangle 10">
            <a:extLst>
              <a:ext uri="{FF2B5EF4-FFF2-40B4-BE49-F238E27FC236}">
                <a16:creationId xmlns:a16="http://schemas.microsoft.com/office/drawing/2014/main" id="{34394306-0E2C-D955-68D9-80C619879015}"/>
              </a:ext>
            </a:extLst>
          </p:cNvPr>
          <p:cNvSpPr/>
          <p:nvPr/>
        </p:nvSpPr>
        <p:spPr>
          <a:xfrm>
            <a:off x="284319" y="2473387"/>
            <a:ext cx="8261715" cy="660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1" name="Rounded Rectangle 30">
            <a:extLst>
              <a:ext uri="{FF2B5EF4-FFF2-40B4-BE49-F238E27FC236}">
                <a16:creationId xmlns:a16="http://schemas.microsoft.com/office/drawing/2014/main" id="{E7DBD72D-E50E-536A-D5D7-547BE749C9C2}"/>
              </a:ext>
            </a:extLst>
          </p:cNvPr>
          <p:cNvSpPr/>
          <p:nvPr/>
        </p:nvSpPr>
        <p:spPr>
          <a:xfrm>
            <a:off x="335119" y="2513303"/>
            <a:ext cx="8205671" cy="722085"/>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2" name="Rectangle 31">
            <a:extLst>
              <a:ext uri="{FF2B5EF4-FFF2-40B4-BE49-F238E27FC236}">
                <a16:creationId xmlns:a16="http://schemas.microsoft.com/office/drawing/2014/main" id="{2FF3D4B8-760B-16E0-EC4E-2C5379D7EEE5}"/>
              </a:ext>
            </a:extLst>
          </p:cNvPr>
          <p:cNvSpPr/>
          <p:nvPr/>
        </p:nvSpPr>
        <p:spPr>
          <a:xfrm>
            <a:off x="410980" y="2658901"/>
            <a:ext cx="8957609" cy="461665"/>
          </a:xfrm>
          <a:prstGeom prst="rect">
            <a:avLst/>
          </a:prstGeom>
        </p:spPr>
        <p:txBody>
          <a:bodyPr wrap="squar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a:rPr>
              <a:t>Hai vợ chồng người nông dân chịu khó như thế nào?</a:t>
            </a:r>
            <a:endParaRPr kumimoji="0" lang="en-US" sz="2400" b="0" i="0" u="none" strike="noStrike" kern="0" cap="none" spc="0" normalizeH="0" baseline="0" noProof="0" dirty="0">
              <a:ln>
                <a:noFill/>
              </a:ln>
              <a:solidFill>
                <a:schemeClr val="bg1"/>
              </a:solidFill>
              <a:effectLst/>
              <a:uLnTx/>
              <a:uFillTx/>
              <a:latin typeface="UTM Avo" panose="02040603050506020204" pitchFamily="18"/>
            </a:endParaRPr>
          </a:p>
        </p:txBody>
      </p:sp>
      <p:grpSp>
        <p:nvGrpSpPr>
          <p:cNvPr id="33" name="Group 32">
            <a:extLst>
              <a:ext uri="{FF2B5EF4-FFF2-40B4-BE49-F238E27FC236}">
                <a16:creationId xmlns:a16="http://schemas.microsoft.com/office/drawing/2014/main" id="{298CCC7B-2356-C788-E85A-16D532BECF01}"/>
              </a:ext>
            </a:extLst>
          </p:cNvPr>
          <p:cNvGrpSpPr/>
          <p:nvPr/>
        </p:nvGrpSpPr>
        <p:grpSpPr>
          <a:xfrm>
            <a:off x="284319" y="3409330"/>
            <a:ext cx="7367765" cy="3254829"/>
            <a:chOff x="425287" y="4680857"/>
            <a:chExt cx="11162867" cy="4882243"/>
          </a:xfrm>
        </p:grpSpPr>
        <p:sp>
          <p:nvSpPr>
            <p:cNvPr id="34" name="Rounded Rectangle 33">
              <a:extLst>
                <a:ext uri="{FF2B5EF4-FFF2-40B4-BE49-F238E27FC236}">
                  <a16:creationId xmlns:a16="http://schemas.microsoft.com/office/drawing/2014/main" id="{B6B11372-94F0-6E70-D8DE-FDA76BA94133}"/>
                </a:ext>
              </a:extLst>
            </p:cNvPr>
            <p:cNvSpPr/>
            <p:nvPr/>
          </p:nvSpPr>
          <p:spPr>
            <a:xfrm>
              <a:off x="425287" y="4680857"/>
              <a:ext cx="11162867" cy="4882243"/>
            </a:xfrm>
            <a:prstGeom prst="round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5" name="Rectangle 34">
              <a:extLst>
                <a:ext uri="{FF2B5EF4-FFF2-40B4-BE49-F238E27FC236}">
                  <a16:creationId xmlns:a16="http://schemas.microsoft.com/office/drawing/2014/main" id="{088DA85A-CA95-E6DE-6B4F-B57DADF6943B}"/>
                </a:ext>
              </a:extLst>
            </p:cNvPr>
            <p:cNvSpPr/>
            <p:nvPr/>
          </p:nvSpPr>
          <p:spPr>
            <a:xfrm>
              <a:off x="795340" y="5034098"/>
              <a:ext cx="10422760" cy="4175758"/>
            </a:xfrm>
            <a:prstGeom prst="rect">
              <a:avLst/>
            </a:prstGeom>
          </p:spPr>
          <p:txBody>
            <a:bodyPr wrap="square">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Hai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ông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bà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thường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ra</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đồng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từ</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lúc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gà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gáy</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sáng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và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trở</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về</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nhà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khi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đã</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lặn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Mặt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Trời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đến</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vụ</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lúa</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họ</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cấy</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lúa</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gặt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hái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xong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họ</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lại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trồng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khoai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trồng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cà</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Họ</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không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để</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cho</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đất</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nghỉ</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chẳng</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lúc</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nào</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ngơi</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 </a:t>
              </a:r>
              <a:r>
                <a:rPr kumimoji="0" lang="en-US" sz="2400" b="0" i="0" u="none" strike="noStrike" kern="0" cap="none" spc="0" normalizeH="0" baseline="0" noProof="0" dirty="0" err="1">
                  <a:ln>
                    <a:noFill/>
                  </a:ln>
                  <a:solidFill>
                    <a:schemeClr val="bg1"/>
                  </a:solidFill>
                  <a:effectLst/>
                  <a:uLnTx/>
                  <a:uFillTx/>
                  <a:latin typeface="UTM Avo" panose="02040603050506020204" pitchFamily="18"/>
                  <a:cs typeface="Arial" pitchFamily="34" charset="0"/>
                </a:rPr>
                <a:t>tay</a:t>
              </a:r>
              <a:r>
                <a:rPr kumimoji="0" lang="en-US" sz="2400" b="0" i="0" u="none" strike="noStrike" kern="0" cap="none" spc="0" normalizeH="0" baseline="0" noProof="0" dirty="0">
                  <a:ln>
                    <a:noFill/>
                  </a:ln>
                  <a:solidFill>
                    <a:schemeClr val="bg1"/>
                  </a:solidFill>
                  <a:effectLst/>
                  <a:uLnTx/>
                  <a:uFillTx/>
                  <a:latin typeface="UTM Avo" panose="02040603050506020204" pitchFamily="18"/>
                  <a:cs typeface="Arial" pitchFamily="34" charset="0"/>
                </a:rPr>
                <a:t>.</a:t>
              </a:r>
            </a:p>
          </p:txBody>
        </p:sp>
      </p:grpSp>
      <p:pic>
        <p:nvPicPr>
          <p:cNvPr id="36" name="Picture 2">
            <a:extLst>
              <a:ext uri="{FF2B5EF4-FFF2-40B4-BE49-F238E27FC236}">
                <a16:creationId xmlns:a16="http://schemas.microsoft.com/office/drawing/2014/main" id="{3690E299-9F3C-140A-1FE4-27EDBCD8E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863" y="3553091"/>
            <a:ext cx="4225576" cy="3111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78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1FEC4E-B9CD-51D0-9E06-4C5DD9420FD4}"/>
              </a:ext>
            </a:extLst>
          </p:cNvPr>
          <p:cNvGrpSpPr/>
          <p:nvPr/>
        </p:nvGrpSpPr>
        <p:grpSpPr>
          <a:xfrm>
            <a:off x="653287" y="1768367"/>
            <a:ext cx="3148692" cy="542172"/>
            <a:chOff x="1690955" y="1257301"/>
            <a:chExt cx="25649223" cy="813257"/>
          </a:xfrm>
        </p:grpSpPr>
        <p:sp>
          <p:nvSpPr>
            <p:cNvPr id="6" name="Pentagon 5">
              <a:extLst>
                <a:ext uri="{FF2B5EF4-FFF2-40B4-BE49-F238E27FC236}">
                  <a16:creationId xmlns:a16="http://schemas.microsoft.com/office/drawing/2014/main" id="{AB8334F3-4CB1-EA1E-4578-BE401BB5E6D6}"/>
                </a:ext>
              </a:extLst>
            </p:cNvPr>
            <p:cNvSpPr/>
            <p:nvPr/>
          </p:nvSpPr>
          <p:spPr>
            <a:xfrm>
              <a:off x="1690955" y="1257301"/>
              <a:ext cx="25649223" cy="80493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12" name="Rectangle 11">
              <a:extLst>
                <a:ext uri="{FF2B5EF4-FFF2-40B4-BE49-F238E27FC236}">
                  <a16:creationId xmlns:a16="http://schemas.microsoft.com/office/drawing/2014/main" id="{FFBC3451-3481-45B7-6539-409A09F10BB7}"/>
                </a:ext>
              </a:extLst>
            </p:cNvPr>
            <p:cNvSpPr/>
            <p:nvPr/>
          </p:nvSpPr>
          <p:spPr>
            <a:xfrm>
              <a:off x="2004820" y="1378061"/>
              <a:ext cx="22875618" cy="692497"/>
            </a:xfrm>
            <a:prstGeom prst="rect">
              <a:avLst/>
            </a:prstGeom>
          </p:spPr>
          <p:txBody>
            <a:bodyPr wrap="none">
              <a:spAutoFit/>
            </a:bodyPr>
            <a:lstStyle/>
            <a:p>
              <a:r>
                <a:rPr lang="en-US" sz="2400" b="1" dirty="0">
                  <a:solidFill>
                    <a:schemeClr val="bg1"/>
                  </a:solidFill>
                  <a:latin typeface="UTM Avo" panose="02040603050506020204" pitchFamily="18"/>
                  <a:cs typeface="Arial" pitchFamily="34" charset="0"/>
                </a:rPr>
                <a:t>3. </a:t>
              </a:r>
              <a:r>
                <a:rPr lang="en-US" sz="2400" b="1" dirty="0" err="1">
                  <a:solidFill>
                    <a:schemeClr val="bg1"/>
                  </a:solidFill>
                  <a:latin typeface="UTM Avo" panose="02040603050506020204" pitchFamily="18"/>
                  <a:cs typeface="Arial" pitchFamily="34" charset="0"/>
                </a:rPr>
                <a:t>Trả</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lời</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câu</a:t>
              </a:r>
              <a:r>
                <a:rPr lang="en-US" sz="2400" b="1" dirty="0">
                  <a:solidFill>
                    <a:schemeClr val="bg1"/>
                  </a:solidFill>
                  <a:latin typeface="UTM Avo" panose="02040603050506020204" pitchFamily="18"/>
                  <a:cs typeface="Arial" pitchFamily="34" charset="0"/>
                </a:rPr>
                <a:t> </a:t>
              </a:r>
              <a:r>
                <a:rPr lang="en-US" sz="2400" b="1" dirty="0" err="1">
                  <a:solidFill>
                    <a:schemeClr val="bg1"/>
                  </a:solidFill>
                  <a:latin typeface="UTM Avo" panose="02040603050506020204" pitchFamily="18"/>
                  <a:cs typeface="Arial" pitchFamily="34" charset="0"/>
                </a:rPr>
                <a:t>hỏi</a:t>
              </a:r>
              <a:endParaRPr lang="en-US" sz="2400" dirty="0">
                <a:solidFill>
                  <a:schemeClr val="bg1"/>
                </a:solidFill>
                <a:latin typeface="UTM Avo" panose="02040603050506020204" pitchFamily="18"/>
                <a:cs typeface="Arial" pitchFamily="34" charset="0"/>
              </a:endParaRPr>
            </a:p>
          </p:txBody>
        </p:sp>
      </p:grpSp>
      <p:sp>
        <p:nvSpPr>
          <p:cNvPr id="11" name="Rounded Rectangle 10">
            <a:extLst>
              <a:ext uri="{FF2B5EF4-FFF2-40B4-BE49-F238E27FC236}">
                <a16:creationId xmlns:a16="http://schemas.microsoft.com/office/drawing/2014/main" id="{34394306-0E2C-D955-68D9-80C619879015}"/>
              </a:ext>
            </a:extLst>
          </p:cNvPr>
          <p:cNvSpPr/>
          <p:nvPr/>
        </p:nvSpPr>
        <p:spPr>
          <a:xfrm>
            <a:off x="284319" y="2500569"/>
            <a:ext cx="6027546" cy="660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1" name="Rounded Rectangle 30">
            <a:extLst>
              <a:ext uri="{FF2B5EF4-FFF2-40B4-BE49-F238E27FC236}">
                <a16:creationId xmlns:a16="http://schemas.microsoft.com/office/drawing/2014/main" id="{E7DBD72D-E50E-536A-D5D7-547BE749C9C2}"/>
              </a:ext>
            </a:extLst>
          </p:cNvPr>
          <p:cNvSpPr/>
          <p:nvPr/>
        </p:nvSpPr>
        <p:spPr>
          <a:xfrm>
            <a:off x="335118" y="2540485"/>
            <a:ext cx="5986657" cy="722085"/>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2" name="Rectangle 31">
            <a:extLst>
              <a:ext uri="{FF2B5EF4-FFF2-40B4-BE49-F238E27FC236}">
                <a16:creationId xmlns:a16="http://schemas.microsoft.com/office/drawing/2014/main" id="{2FF3D4B8-760B-16E0-EC4E-2C5379D7EEE5}"/>
              </a:ext>
            </a:extLst>
          </p:cNvPr>
          <p:cNvSpPr/>
          <p:nvPr/>
        </p:nvSpPr>
        <p:spPr>
          <a:xfrm>
            <a:off x="410979" y="2686083"/>
            <a:ext cx="6535253" cy="461665"/>
          </a:xfrm>
          <a:prstGeom prst="rect">
            <a:avLst/>
          </a:prstGeom>
        </p:spPr>
        <p:txBody>
          <a:bodyPr wrap="square">
            <a:spAutoFit/>
          </a:bodyPr>
          <a:lstStyle/>
          <a:p>
            <a:r>
              <a:rPr lang="vi-VN" sz="2400" dirty="0">
                <a:solidFill>
                  <a:schemeClr val="bg1"/>
                </a:solidFill>
                <a:latin typeface="UTM Avo" panose="02040603050506020204" pitchFamily="18"/>
              </a:rPr>
              <a:t>Tính tình hai người con của họ ra sao?</a:t>
            </a:r>
            <a:endParaRPr lang="en-US" sz="2400" dirty="0">
              <a:solidFill>
                <a:schemeClr val="bg1"/>
              </a:solidFill>
              <a:latin typeface="UTM Avo" panose="02040603050506020204" pitchFamily="18"/>
            </a:endParaRPr>
          </a:p>
        </p:txBody>
      </p:sp>
      <p:grpSp>
        <p:nvGrpSpPr>
          <p:cNvPr id="33" name="Group 32">
            <a:extLst>
              <a:ext uri="{FF2B5EF4-FFF2-40B4-BE49-F238E27FC236}">
                <a16:creationId xmlns:a16="http://schemas.microsoft.com/office/drawing/2014/main" id="{298CCC7B-2356-C788-E85A-16D532BECF01}"/>
              </a:ext>
            </a:extLst>
          </p:cNvPr>
          <p:cNvGrpSpPr/>
          <p:nvPr/>
        </p:nvGrpSpPr>
        <p:grpSpPr>
          <a:xfrm>
            <a:off x="284319" y="3553091"/>
            <a:ext cx="6535253" cy="2109154"/>
            <a:chOff x="425287" y="4680858"/>
            <a:chExt cx="11162867" cy="3163731"/>
          </a:xfrm>
        </p:grpSpPr>
        <p:sp>
          <p:nvSpPr>
            <p:cNvPr id="34" name="Rounded Rectangle 33">
              <a:extLst>
                <a:ext uri="{FF2B5EF4-FFF2-40B4-BE49-F238E27FC236}">
                  <a16:creationId xmlns:a16="http://schemas.microsoft.com/office/drawing/2014/main" id="{B6B11372-94F0-6E70-D8DE-FDA76BA94133}"/>
                </a:ext>
              </a:extLst>
            </p:cNvPr>
            <p:cNvSpPr/>
            <p:nvPr/>
          </p:nvSpPr>
          <p:spPr>
            <a:xfrm>
              <a:off x="425287" y="4680858"/>
              <a:ext cx="11162867" cy="3163731"/>
            </a:xfrm>
            <a:prstGeom prst="roundRect">
              <a:avLst/>
            </a:prstGeom>
            <a:solidFill>
              <a:sysClr val="window" lastClr="FFFFFF"/>
            </a:solidFill>
            <a:ln w="2540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1"/>
                </a:solidFill>
                <a:effectLst/>
                <a:uLnTx/>
                <a:uFillTx/>
                <a:latin typeface="UTM Avo" panose="02040603050506020204" pitchFamily="18"/>
              </a:endParaRPr>
            </a:p>
          </p:txBody>
        </p:sp>
        <p:sp>
          <p:nvSpPr>
            <p:cNvPr id="35" name="Rectangle 34">
              <a:extLst>
                <a:ext uri="{FF2B5EF4-FFF2-40B4-BE49-F238E27FC236}">
                  <a16:creationId xmlns:a16="http://schemas.microsoft.com/office/drawing/2014/main" id="{088DA85A-CA95-E6DE-6B4F-B57DADF6943B}"/>
                </a:ext>
              </a:extLst>
            </p:cNvPr>
            <p:cNvSpPr/>
            <p:nvPr/>
          </p:nvSpPr>
          <p:spPr>
            <a:xfrm>
              <a:off x="795340" y="5034098"/>
              <a:ext cx="10422760" cy="2513764"/>
            </a:xfrm>
            <a:prstGeom prst="rect">
              <a:avLst/>
            </a:prstGeom>
          </p:spPr>
          <p:txBody>
            <a:bodyPr wrap="square">
              <a:spAutoFit/>
            </a:bodyPr>
            <a:lstStyle/>
            <a:p>
              <a:pPr algn="just">
                <a:lnSpc>
                  <a:spcPct val="150000"/>
                </a:lnSpc>
              </a:pPr>
              <a:r>
                <a:rPr lang="vi-VN" sz="2400" dirty="0">
                  <a:solidFill>
                    <a:schemeClr val="bg1"/>
                  </a:solidFill>
                  <a:latin typeface="UTM Avo" panose="02040603050506020204" pitchFamily="18"/>
                  <a:cs typeface="Arial" pitchFamily="34" charset="0"/>
                </a:rPr>
                <a:t>Hai con của họ đều lười biếng / không chăm chỉ: ngại làm ruộng, chỉ mơ chuyện hão huyền.</a:t>
              </a:r>
              <a:endParaRPr lang="en-US" sz="2400" dirty="0">
                <a:solidFill>
                  <a:schemeClr val="bg1"/>
                </a:solidFill>
                <a:latin typeface="UTM Avo" panose="02040603050506020204" pitchFamily="18"/>
                <a:cs typeface="Arial" pitchFamily="34" charset="0"/>
              </a:endParaRPr>
            </a:p>
          </p:txBody>
        </p:sp>
      </p:grpSp>
      <p:pic>
        <p:nvPicPr>
          <p:cNvPr id="2" name="Picture 3">
            <a:extLst>
              <a:ext uri="{FF2B5EF4-FFF2-40B4-BE49-F238E27FC236}">
                <a16:creationId xmlns:a16="http://schemas.microsoft.com/office/drawing/2014/main" id="{3C3A618C-95F6-60B5-614B-4D07CB28E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232" y="3302030"/>
            <a:ext cx="5174557" cy="34057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30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658</Words>
  <Application>Microsoft Office PowerPoint</Application>
  <PresentationFormat>Widescreen</PresentationFormat>
  <Paragraphs>76</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Calibri Light</vt:lpstr>
      <vt:lpstr>Arial</vt:lpstr>
      <vt:lpstr>Calibri</vt:lpstr>
      <vt:lpstr>UTM Avo</vt:lpstr>
      <vt:lpstr>Office Theme</vt:lpstr>
      <vt:lpstr>2_Office Theme</vt:lpstr>
      <vt:lpstr>1_Office Theme</vt:lpstr>
      <vt:lpstr>Tuần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nt Hoa</cp:lastModifiedBy>
  <cp:revision>18</cp:revision>
  <dcterms:created xsi:type="dcterms:W3CDTF">2023-10-19T01:39:18Z</dcterms:created>
  <dcterms:modified xsi:type="dcterms:W3CDTF">2025-01-06T10:12:31Z</dcterms:modified>
</cp:coreProperties>
</file>