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1" r:id="rId3"/>
    <p:sldId id="261" r:id="rId4"/>
    <p:sldId id="282" r:id="rId5"/>
    <p:sldId id="283" r:id="rId6"/>
    <p:sldId id="284" r:id="rId7"/>
    <p:sldId id="287" r:id="rId8"/>
    <p:sldId id="257" r:id="rId9"/>
    <p:sldId id="260" r:id="rId10"/>
    <p:sldId id="286" r:id="rId11"/>
    <p:sldId id="285" r:id="rId12"/>
    <p:sldId id="27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00CC"/>
    <a:srgbClr val="CCFF99"/>
    <a:srgbClr val="003300"/>
    <a:srgbClr val="CCFFCC"/>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F561E-0880-4676-84FA-0CC065C5F2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715AA7F-7AFA-45D0-84FD-C023DCC571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371166-0B9E-4B28-85C4-D4186CA036B3}"/>
              </a:ext>
            </a:extLst>
          </p:cNvPr>
          <p:cNvSpPr>
            <a:spLocks noGrp="1"/>
          </p:cNvSpPr>
          <p:nvPr>
            <p:ph type="dt" sz="half" idx="10"/>
          </p:nvPr>
        </p:nvSpPr>
        <p:spPr/>
        <p:txBody>
          <a:bodyPr/>
          <a:lstStyle/>
          <a:p>
            <a:fld id="{0894BA78-BA0F-49EA-BEF6-D81805688AC7}" type="datetimeFigureOut">
              <a:rPr lang="en-US" smtClean="0"/>
              <a:t>10/11/2024</a:t>
            </a:fld>
            <a:endParaRPr lang="en-US"/>
          </a:p>
        </p:txBody>
      </p:sp>
      <p:sp>
        <p:nvSpPr>
          <p:cNvPr id="5" name="Footer Placeholder 4">
            <a:extLst>
              <a:ext uri="{FF2B5EF4-FFF2-40B4-BE49-F238E27FC236}">
                <a16:creationId xmlns:a16="http://schemas.microsoft.com/office/drawing/2014/main" id="{2A490E72-8984-43AF-9A59-9AD5777A3D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7C828A-A20F-4514-81A9-4C2D7A40C80B}"/>
              </a:ext>
            </a:extLst>
          </p:cNvPr>
          <p:cNvSpPr>
            <a:spLocks noGrp="1"/>
          </p:cNvSpPr>
          <p:nvPr>
            <p:ph type="sldNum" sz="quarter" idx="12"/>
          </p:nvPr>
        </p:nvSpPr>
        <p:spPr/>
        <p:txBody>
          <a:bodyPr/>
          <a:lstStyle/>
          <a:p>
            <a:fld id="{18DC8597-675D-4868-A525-2B6D3172507B}" type="slidenum">
              <a:rPr lang="en-US" smtClean="0"/>
              <a:t>‹#›</a:t>
            </a:fld>
            <a:endParaRPr lang="en-US"/>
          </a:p>
        </p:txBody>
      </p:sp>
    </p:spTree>
    <p:extLst>
      <p:ext uri="{BB962C8B-B14F-4D97-AF65-F5344CB8AC3E}">
        <p14:creationId xmlns:p14="http://schemas.microsoft.com/office/powerpoint/2010/main" val="3317161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CE472-5AD5-422F-B37D-0DB5B53D59A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42D1A5-3BF0-4B72-A29C-E89F01EF9AA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846533-F2F3-46A1-919B-1C7AC7B73FF0}"/>
              </a:ext>
            </a:extLst>
          </p:cNvPr>
          <p:cNvSpPr>
            <a:spLocks noGrp="1"/>
          </p:cNvSpPr>
          <p:nvPr>
            <p:ph type="dt" sz="half" idx="10"/>
          </p:nvPr>
        </p:nvSpPr>
        <p:spPr/>
        <p:txBody>
          <a:bodyPr/>
          <a:lstStyle/>
          <a:p>
            <a:fld id="{0894BA78-BA0F-49EA-BEF6-D81805688AC7}" type="datetimeFigureOut">
              <a:rPr lang="en-US" smtClean="0"/>
              <a:t>10/11/2024</a:t>
            </a:fld>
            <a:endParaRPr lang="en-US"/>
          </a:p>
        </p:txBody>
      </p:sp>
      <p:sp>
        <p:nvSpPr>
          <p:cNvPr id="5" name="Footer Placeholder 4">
            <a:extLst>
              <a:ext uri="{FF2B5EF4-FFF2-40B4-BE49-F238E27FC236}">
                <a16:creationId xmlns:a16="http://schemas.microsoft.com/office/drawing/2014/main" id="{2449AB7D-0EFD-4932-8F59-52F379C0E8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FF502A-3186-4B48-8644-ACE9837E0EBF}"/>
              </a:ext>
            </a:extLst>
          </p:cNvPr>
          <p:cNvSpPr>
            <a:spLocks noGrp="1"/>
          </p:cNvSpPr>
          <p:nvPr>
            <p:ph type="sldNum" sz="quarter" idx="12"/>
          </p:nvPr>
        </p:nvSpPr>
        <p:spPr/>
        <p:txBody>
          <a:bodyPr/>
          <a:lstStyle/>
          <a:p>
            <a:fld id="{18DC8597-675D-4868-A525-2B6D3172507B}" type="slidenum">
              <a:rPr lang="en-US" smtClean="0"/>
              <a:t>‹#›</a:t>
            </a:fld>
            <a:endParaRPr lang="en-US"/>
          </a:p>
        </p:txBody>
      </p:sp>
    </p:spTree>
    <p:extLst>
      <p:ext uri="{BB962C8B-B14F-4D97-AF65-F5344CB8AC3E}">
        <p14:creationId xmlns:p14="http://schemas.microsoft.com/office/powerpoint/2010/main" val="2914343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87BBA8-027F-424F-BC62-EE462E671F3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383669-CE19-4530-92BE-3B5595CB76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AA3631-B057-43B6-AAFF-0C3DA37CC910}"/>
              </a:ext>
            </a:extLst>
          </p:cNvPr>
          <p:cNvSpPr>
            <a:spLocks noGrp="1"/>
          </p:cNvSpPr>
          <p:nvPr>
            <p:ph type="dt" sz="half" idx="10"/>
          </p:nvPr>
        </p:nvSpPr>
        <p:spPr/>
        <p:txBody>
          <a:bodyPr/>
          <a:lstStyle/>
          <a:p>
            <a:fld id="{0894BA78-BA0F-49EA-BEF6-D81805688AC7}" type="datetimeFigureOut">
              <a:rPr lang="en-US" smtClean="0"/>
              <a:t>10/11/2024</a:t>
            </a:fld>
            <a:endParaRPr lang="en-US"/>
          </a:p>
        </p:txBody>
      </p:sp>
      <p:sp>
        <p:nvSpPr>
          <p:cNvPr id="5" name="Footer Placeholder 4">
            <a:extLst>
              <a:ext uri="{FF2B5EF4-FFF2-40B4-BE49-F238E27FC236}">
                <a16:creationId xmlns:a16="http://schemas.microsoft.com/office/drawing/2014/main" id="{29CC1D61-E4B8-43AB-8159-58BB736566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D3D53B-CEE7-4F04-904A-F11D177F7E9B}"/>
              </a:ext>
            </a:extLst>
          </p:cNvPr>
          <p:cNvSpPr>
            <a:spLocks noGrp="1"/>
          </p:cNvSpPr>
          <p:nvPr>
            <p:ph type="sldNum" sz="quarter" idx="12"/>
          </p:nvPr>
        </p:nvSpPr>
        <p:spPr/>
        <p:txBody>
          <a:bodyPr/>
          <a:lstStyle/>
          <a:p>
            <a:fld id="{18DC8597-675D-4868-A525-2B6D3172507B}" type="slidenum">
              <a:rPr lang="en-US" smtClean="0"/>
              <a:t>‹#›</a:t>
            </a:fld>
            <a:endParaRPr lang="en-US"/>
          </a:p>
        </p:txBody>
      </p:sp>
    </p:spTree>
    <p:extLst>
      <p:ext uri="{BB962C8B-B14F-4D97-AF65-F5344CB8AC3E}">
        <p14:creationId xmlns:p14="http://schemas.microsoft.com/office/powerpoint/2010/main" val="2616636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553CC-BC4B-493D-80F6-C5161A3859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66CFC8-E7EB-49CA-BC4F-EB86DA4AD7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EC7F13-9A21-4B18-AF60-B93F06DC7386}"/>
              </a:ext>
            </a:extLst>
          </p:cNvPr>
          <p:cNvSpPr>
            <a:spLocks noGrp="1"/>
          </p:cNvSpPr>
          <p:nvPr>
            <p:ph type="dt" sz="half" idx="10"/>
          </p:nvPr>
        </p:nvSpPr>
        <p:spPr/>
        <p:txBody>
          <a:bodyPr/>
          <a:lstStyle/>
          <a:p>
            <a:fld id="{0894BA78-BA0F-49EA-BEF6-D81805688AC7}" type="datetimeFigureOut">
              <a:rPr lang="en-US" smtClean="0"/>
              <a:t>10/11/2024</a:t>
            </a:fld>
            <a:endParaRPr lang="en-US"/>
          </a:p>
        </p:txBody>
      </p:sp>
      <p:sp>
        <p:nvSpPr>
          <p:cNvPr id="5" name="Footer Placeholder 4">
            <a:extLst>
              <a:ext uri="{FF2B5EF4-FFF2-40B4-BE49-F238E27FC236}">
                <a16:creationId xmlns:a16="http://schemas.microsoft.com/office/drawing/2014/main" id="{E46132E7-A732-4566-8D5C-675912CE0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545137-9C23-49C2-8D19-6B4FD6ABBFE1}"/>
              </a:ext>
            </a:extLst>
          </p:cNvPr>
          <p:cNvSpPr>
            <a:spLocks noGrp="1"/>
          </p:cNvSpPr>
          <p:nvPr>
            <p:ph type="sldNum" sz="quarter" idx="12"/>
          </p:nvPr>
        </p:nvSpPr>
        <p:spPr/>
        <p:txBody>
          <a:bodyPr/>
          <a:lstStyle/>
          <a:p>
            <a:fld id="{18DC8597-675D-4868-A525-2B6D3172507B}" type="slidenum">
              <a:rPr lang="en-US" smtClean="0"/>
              <a:t>‹#›</a:t>
            </a:fld>
            <a:endParaRPr lang="en-US"/>
          </a:p>
        </p:txBody>
      </p:sp>
    </p:spTree>
    <p:extLst>
      <p:ext uri="{BB962C8B-B14F-4D97-AF65-F5344CB8AC3E}">
        <p14:creationId xmlns:p14="http://schemas.microsoft.com/office/powerpoint/2010/main" val="4002527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D102C-032A-4BB6-B51F-AEE056500D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31F26DE-A01A-426E-81E2-8C7EEC36D8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DD512F-6825-4BEE-BD11-DC3B537D690B}"/>
              </a:ext>
            </a:extLst>
          </p:cNvPr>
          <p:cNvSpPr>
            <a:spLocks noGrp="1"/>
          </p:cNvSpPr>
          <p:nvPr>
            <p:ph type="dt" sz="half" idx="10"/>
          </p:nvPr>
        </p:nvSpPr>
        <p:spPr/>
        <p:txBody>
          <a:bodyPr/>
          <a:lstStyle/>
          <a:p>
            <a:fld id="{0894BA78-BA0F-49EA-BEF6-D81805688AC7}" type="datetimeFigureOut">
              <a:rPr lang="en-US" smtClean="0"/>
              <a:t>10/11/2024</a:t>
            </a:fld>
            <a:endParaRPr lang="en-US"/>
          </a:p>
        </p:txBody>
      </p:sp>
      <p:sp>
        <p:nvSpPr>
          <p:cNvPr id="5" name="Footer Placeholder 4">
            <a:extLst>
              <a:ext uri="{FF2B5EF4-FFF2-40B4-BE49-F238E27FC236}">
                <a16:creationId xmlns:a16="http://schemas.microsoft.com/office/drawing/2014/main" id="{E64D314F-7C4C-46E0-ABB7-4873870A89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6BE9D4-1E9D-4976-9077-7E6434568025}"/>
              </a:ext>
            </a:extLst>
          </p:cNvPr>
          <p:cNvSpPr>
            <a:spLocks noGrp="1"/>
          </p:cNvSpPr>
          <p:nvPr>
            <p:ph type="sldNum" sz="quarter" idx="12"/>
          </p:nvPr>
        </p:nvSpPr>
        <p:spPr/>
        <p:txBody>
          <a:bodyPr/>
          <a:lstStyle/>
          <a:p>
            <a:fld id="{18DC8597-675D-4868-A525-2B6D3172507B}" type="slidenum">
              <a:rPr lang="en-US" smtClean="0"/>
              <a:t>‹#›</a:t>
            </a:fld>
            <a:endParaRPr lang="en-US"/>
          </a:p>
        </p:txBody>
      </p:sp>
    </p:spTree>
    <p:extLst>
      <p:ext uri="{BB962C8B-B14F-4D97-AF65-F5344CB8AC3E}">
        <p14:creationId xmlns:p14="http://schemas.microsoft.com/office/powerpoint/2010/main" val="1835528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247AD-FB5F-4A1E-AEA4-19DD0A25BA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2CABE8-21BE-4F09-8BF0-7EDA21AE27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160DE4D-C711-4ACC-AF77-2D8703E48D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C97256-D7B7-4396-9A32-2F39D406CEFD}"/>
              </a:ext>
            </a:extLst>
          </p:cNvPr>
          <p:cNvSpPr>
            <a:spLocks noGrp="1"/>
          </p:cNvSpPr>
          <p:nvPr>
            <p:ph type="dt" sz="half" idx="10"/>
          </p:nvPr>
        </p:nvSpPr>
        <p:spPr/>
        <p:txBody>
          <a:bodyPr/>
          <a:lstStyle/>
          <a:p>
            <a:fld id="{0894BA78-BA0F-49EA-BEF6-D81805688AC7}" type="datetimeFigureOut">
              <a:rPr lang="en-US" smtClean="0"/>
              <a:t>10/11/2024</a:t>
            </a:fld>
            <a:endParaRPr lang="en-US"/>
          </a:p>
        </p:txBody>
      </p:sp>
      <p:sp>
        <p:nvSpPr>
          <p:cNvPr id="6" name="Footer Placeholder 5">
            <a:extLst>
              <a:ext uri="{FF2B5EF4-FFF2-40B4-BE49-F238E27FC236}">
                <a16:creationId xmlns:a16="http://schemas.microsoft.com/office/drawing/2014/main" id="{F3562E84-379D-4424-9464-341273F11D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C689D2-90B2-48CA-BED7-C51AD90DB5CE}"/>
              </a:ext>
            </a:extLst>
          </p:cNvPr>
          <p:cNvSpPr>
            <a:spLocks noGrp="1"/>
          </p:cNvSpPr>
          <p:nvPr>
            <p:ph type="sldNum" sz="quarter" idx="12"/>
          </p:nvPr>
        </p:nvSpPr>
        <p:spPr/>
        <p:txBody>
          <a:bodyPr/>
          <a:lstStyle/>
          <a:p>
            <a:fld id="{18DC8597-675D-4868-A525-2B6D3172507B}" type="slidenum">
              <a:rPr lang="en-US" smtClean="0"/>
              <a:t>‹#›</a:t>
            </a:fld>
            <a:endParaRPr lang="en-US"/>
          </a:p>
        </p:txBody>
      </p:sp>
    </p:spTree>
    <p:extLst>
      <p:ext uri="{BB962C8B-B14F-4D97-AF65-F5344CB8AC3E}">
        <p14:creationId xmlns:p14="http://schemas.microsoft.com/office/powerpoint/2010/main" val="4128522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8AC00-7C70-4726-8B69-065CD3F4299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B1855EE-4576-4A78-B148-EDF0290713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697A53E-5893-4FE8-90E0-AB5B7206302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1B42FC-5F80-441D-A0AC-CEBE6F6C26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00C785-D995-4A0F-A569-6638D513D78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6889D31-CE40-40D7-8F2A-533FD9DB628F}"/>
              </a:ext>
            </a:extLst>
          </p:cNvPr>
          <p:cNvSpPr>
            <a:spLocks noGrp="1"/>
          </p:cNvSpPr>
          <p:nvPr>
            <p:ph type="dt" sz="half" idx="10"/>
          </p:nvPr>
        </p:nvSpPr>
        <p:spPr/>
        <p:txBody>
          <a:bodyPr/>
          <a:lstStyle/>
          <a:p>
            <a:fld id="{0894BA78-BA0F-49EA-BEF6-D81805688AC7}" type="datetimeFigureOut">
              <a:rPr lang="en-US" smtClean="0"/>
              <a:t>10/11/2024</a:t>
            </a:fld>
            <a:endParaRPr lang="en-US"/>
          </a:p>
        </p:txBody>
      </p:sp>
      <p:sp>
        <p:nvSpPr>
          <p:cNvPr id="8" name="Footer Placeholder 7">
            <a:extLst>
              <a:ext uri="{FF2B5EF4-FFF2-40B4-BE49-F238E27FC236}">
                <a16:creationId xmlns:a16="http://schemas.microsoft.com/office/drawing/2014/main" id="{E28F3B31-C245-4D3B-BD04-128F89957F3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5C27D47-D102-483A-ADD4-5CBFA19EC6A8}"/>
              </a:ext>
            </a:extLst>
          </p:cNvPr>
          <p:cNvSpPr>
            <a:spLocks noGrp="1"/>
          </p:cNvSpPr>
          <p:nvPr>
            <p:ph type="sldNum" sz="quarter" idx="12"/>
          </p:nvPr>
        </p:nvSpPr>
        <p:spPr/>
        <p:txBody>
          <a:bodyPr/>
          <a:lstStyle/>
          <a:p>
            <a:fld id="{18DC8597-675D-4868-A525-2B6D3172507B}" type="slidenum">
              <a:rPr lang="en-US" smtClean="0"/>
              <a:t>‹#›</a:t>
            </a:fld>
            <a:endParaRPr lang="en-US"/>
          </a:p>
        </p:txBody>
      </p:sp>
    </p:spTree>
    <p:extLst>
      <p:ext uri="{BB962C8B-B14F-4D97-AF65-F5344CB8AC3E}">
        <p14:creationId xmlns:p14="http://schemas.microsoft.com/office/powerpoint/2010/main" val="1548793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C1321-1524-4AD7-9B8D-5013D5A23E2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E12878-BA44-4B85-BF0A-6814B337D5D0}"/>
              </a:ext>
            </a:extLst>
          </p:cNvPr>
          <p:cNvSpPr>
            <a:spLocks noGrp="1"/>
          </p:cNvSpPr>
          <p:nvPr>
            <p:ph type="dt" sz="half" idx="10"/>
          </p:nvPr>
        </p:nvSpPr>
        <p:spPr/>
        <p:txBody>
          <a:bodyPr/>
          <a:lstStyle/>
          <a:p>
            <a:fld id="{0894BA78-BA0F-49EA-BEF6-D81805688AC7}" type="datetimeFigureOut">
              <a:rPr lang="en-US" smtClean="0"/>
              <a:t>10/11/2024</a:t>
            </a:fld>
            <a:endParaRPr lang="en-US"/>
          </a:p>
        </p:txBody>
      </p:sp>
      <p:sp>
        <p:nvSpPr>
          <p:cNvPr id="4" name="Footer Placeholder 3">
            <a:extLst>
              <a:ext uri="{FF2B5EF4-FFF2-40B4-BE49-F238E27FC236}">
                <a16:creationId xmlns:a16="http://schemas.microsoft.com/office/drawing/2014/main" id="{BAE79F22-2FF4-4A6E-AF6A-F7F3C7D74C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9E14FC-1A30-4DB7-817B-41F27CD086E3}"/>
              </a:ext>
            </a:extLst>
          </p:cNvPr>
          <p:cNvSpPr>
            <a:spLocks noGrp="1"/>
          </p:cNvSpPr>
          <p:nvPr>
            <p:ph type="sldNum" sz="quarter" idx="12"/>
          </p:nvPr>
        </p:nvSpPr>
        <p:spPr/>
        <p:txBody>
          <a:bodyPr/>
          <a:lstStyle/>
          <a:p>
            <a:fld id="{18DC8597-675D-4868-A525-2B6D3172507B}" type="slidenum">
              <a:rPr lang="en-US" smtClean="0"/>
              <a:t>‹#›</a:t>
            </a:fld>
            <a:endParaRPr lang="en-US"/>
          </a:p>
        </p:txBody>
      </p:sp>
    </p:spTree>
    <p:extLst>
      <p:ext uri="{BB962C8B-B14F-4D97-AF65-F5344CB8AC3E}">
        <p14:creationId xmlns:p14="http://schemas.microsoft.com/office/powerpoint/2010/main" val="1034848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7E3FA6-1F4D-4BA2-B8ED-C246E0E85278}"/>
              </a:ext>
            </a:extLst>
          </p:cNvPr>
          <p:cNvSpPr>
            <a:spLocks noGrp="1"/>
          </p:cNvSpPr>
          <p:nvPr>
            <p:ph type="dt" sz="half" idx="10"/>
          </p:nvPr>
        </p:nvSpPr>
        <p:spPr/>
        <p:txBody>
          <a:bodyPr/>
          <a:lstStyle/>
          <a:p>
            <a:fld id="{0894BA78-BA0F-49EA-BEF6-D81805688AC7}" type="datetimeFigureOut">
              <a:rPr lang="en-US" smtClean="0"/>
              <a:t>10/11/2024</a:t>
            </a:fld>
            <a:endParaRPr lang="en-US"/>
          </a:p>
        </p:txBody>
      </p:sp>
      <p:sp>
        <p:nvSpPr>
          <p:cNvPr id="3" name="Footer Placeholder 2">
            <a:extLst>
              <a:ext uri="{FF2B5EF4-FFF2-40B4-BE49-F238E27FC236}">
                <a16:creationId xmlns:a16="http://schemas.microsoft.com/office/drawing/2014/main" id="{EE14F7BF-C7F0-47D6-90D9-CC693F5381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596612-F491-4CE2-87C4-5BEC78D75108}"/>
              </a:ext>
            </a:extLst>
          </p:cNvPr>
          <p:cNvSpPr>
            <a:spLocks noGrp="1"/>
          </p:cNvSpPr>
          <p:nvPr>
            <p:ph type="sldNum" sz="quarter" idx="12"/>
          </p:nvPr>
        </p:nvSpPr>
        <p:spPr/>
        <p:txBody>
          <a:bodyPr/>
          <a:lstStyle/>
          <a:p>
            <a:fld id="{18DC8597-675D-4868-A525-2B6D3172507B}" type="slidenum">
              <a:rPr lang="en-US" smtClean="0"/>
              <a:t>‹#›</a:t>
            </a:fld>
            <a:endParaRPr lang="en-US"/>
          </a:p>
        </p:txBody>
      </p:sp>
    </p:spTree>
    <p:extLst>
      <p:ext uri="{BB962C8B-B14F-4D97-AF65-F5344CB8AC3E}">
        <p14:creationId xmlns:p14="http://schemas.microsoft.com/office/powerpoint/2010/main" val="3957399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57975-CDC0-4224-ABC1-B04916D6FC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DA917F1-7124-4255-AB5D-A79A056BBA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918C08-4537-49BB-935F-A6D3D2DB5D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4DEC6-C17B-4ACF-A963-3628E5B0B88B}"/>
              </a:ext>
            </a:extLst>
          </p:cNvPr>
          <p:cNvSpPr>
            <a:spLocks noGrp="1"/>
          </p:cNvSpPr>
          <p:nvPr>
            <p:ph type="dt" sz="half" idx="10"/>
          </p:nvPr>
        </p:nvSpPr>
        <p:spPr/>
        <p:txBody>
          <a:bodyPr/>
          <a:lstStyle/>
          <a:p>
            <a:fld id="{0894BA78-BA0F-49EA-BEF6-D81805688AC7}" type="datetimeFigureOut">
              <a:rPr lang="en-US" smtClean="0"/>
              <a:t>10/11/2024</a:t>
            </a:fld>
            <a:endParaRPr lang="en-US"/>
          </a:p>
        </p:txBody>
      </p:sp>
      <p:sp>
        <p:nvSpPr>
          <p:cNvPr id="6" name="Footer Placeholder 5">
            <a:extLst>
              <a:ext uri="{FF2B5EF4-FFF2-40B4-BE49-F238E27FC236}">
                <a16:creationId xmlns:a16="http://schemas.microsoft.com/office/drawing/2014/main" id="{22B6CB01-658E-42A7-A9C7-879D883425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AF8538-E07A-4460-B2D5-6D0DC15C59FA}"/>
              </a:ext>
            </a:extLst>
          </p:cNvPr>
          <p:cNvSpPr>
            <a:spLocks noGrp="1"/>
          </p:cNvSpPr>
          <p:nvPr>
            <p:ph type="sldNum" sz="quarter" idx="12"/>
          </p:nvPr>
        </p:nvSpPr>
        <p:spPr/>
        <p:txBody>
          <a:bodyPr/>
          <a:lstStyle/>
          <a:p>
            <a:fld id="{18DC8597-675D-4868-A525-2B6D3172507B}" type="slidenum">
              <a:rPr lang="en-US" smtClean="0"/>
              <a:t>‹#›</a:t>
            </a:fld>
            <a:endParaRPr lang="en-US"/>
          </a:p>
        </p:txBody>
      </p:sp>
    </p:spTree>
    <p:extLst>
      <p:ext uri="{BB962C8B-B14F-4D97-AF65-F5344CB8AC3E}">
        <p14:creationId xmlns:p14="http://schemas.microsoft.com/office/powerpoint/2010/main" val="2746630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16DD5-5DAE-44FA-9F46-647811305B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3E52287-F254-46FF-A375-1E79C0111B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708EABE-46A3-4BAD-9EB3-A1A4B1C282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F70E17-CDBE-488C-AFED-5B87686C5525}"/>
              </a:ext>
            </a:extLst>
          </p:cNvPr>
          <p:cNvSpPr>
            <a:spLocks noGrp="1"/>
          </p:cNvSpPr>
          <p:nvPr>
            <p:ph type="dt" sz="half" idx="10"/>
          </p:nvPr>
        </p:nvSpPr>
        <p:spPr/>
        <p:txBody>
          <a:bodyPr/>
          <a:lstStyle/>
          <a:p>
            <a:fld id="{0894BA78-BA0F-49EA-BEF6-D81805688AC7}" type="datetimeFigureOut">
              <a:rPr lang="en-US" smtClean="0"/>
              <a:t>10/11/2024</a:t>
            </a:fld>
            <a:endParaRPr lang="en-US"/>
          </a:p>
        </p:txBody>
      </p:sp>
      <p:sp>
        <p:nvSpPr>
          <p:cNvPr id="6" name="Footer Placeholder 5">
            <a:extLst>
              <a:ext uri="{FF2B5EF4-FFF2-40B4-BE49-F238E27FC236}">
                <a16:creationId xmlns:a16="http://schemas.microsoft.com/office/drawing/2014/main" id="{42D665DF-5D1E-4936-90A5-B91AAAFAAA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BCD83B-A596-43FB-A768-FF7F07EA1561}"/>
              </a:ext>
            </a:extLst>
          </p:cNvPr>
          <p:cNvSpPr>
            <a:spLocks noGrp="1"/>
          </p:cNvSpPr>
          <p:nvPr>
            <p:ph type="sldNum" sz="quarter" idx="12"/>
          </p:nvPr>
        </p:nvSpPr>
        <p:spPr/>
        <p:txBody>
          <a:bodyPr/>
          <a:lstStyle/>
          <a:p>
            <a:fld id="{18DC8597-675D-4868-A525-2B6D3172507B}" type="slidenum">
              <a:rPr lang="en-US" smtClean="0"/>
              <a:t>‹#›</a:t>
            </a:fld>
            <a:endParaRPr lang="en-US"/>
          </a:p>
        </p:txBody>
      </p:sp>
    </p:spTree>
    <p:extLst>
      <p:ext uri="{BB962C8B-B14F-4D97-AF65-F5344CB8AC3E}">
        <p14:creationId xmlns:p14="http://schemas.microsoft.com/office/powerpoint/2010/main" val="3901980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F2686-C620-4643-B081-D562B0DCE5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E800B86-73CA-4EDE-A62F-7FD45AE2F0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D26B36-2C24-40AD-86B0-18B7720543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94BA78-BA0F-49EA-BEF6-D81805688AC7}" type="datetimeFigureOut">
              <a:rPr lang="en-US" smtClean="0"/>
              <a:t>10/11/2024</a:t>
            </a:fld>
            <a:endParaRPr lang="en-US"/>
          </a:p>
        </p:txBody>
      </p:sp>
      <p:sp>
        <p:nvSpPr>
          <p:cNvPr id="5" name="Footer Placeholder 4">
            <a:extLst>
              <a:ext uri="{FF2B5EF4-FFF2-40B4-BE49-F238E27FC236}">
                <a16:creationId xmlns:a16="http://schemas.microsoft.com/office/drawing/2014/main" id="{949BE68A-5A03-4C13-865D-8E8978060F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E70B403-620A-42AE-9777-98B69A6081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DC8597-675D-4868-A525-2B6D3172507B}" type="slidenum">
              <a:rPr lang="en-US" smtClean="0"/>
              <a:t>‹#›</a:t>
            </a:fld>
            <a:endParaRPr lang="en-US"/>
          </a:p>
        </p:txBody>
      </p:sp>
    </p:spTree>
    <p:extLst>
      <p:ext uri="{BB962C8B-B14F-4D97-AF65-F5344CB8AC3E}">
        <p14:creationId xmlns:p14="http://schemas.microsoft.com/office/powerpoint/2010/main" val="697273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D8B0D22-10D0-42F6-B779-30DB38CC14DC}"/>
              </a:ext>
            </a:extLst>
          </p:cNvPr>
          <p:cNvSpPr/>
          <p:nvPr/>
        </p:nvSpPr>
        <p:spPr>
          <a:xfrm>
            <a:off x="337930" y="245660"/>
            <a:ext cx="11516139" cy="247024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000" b="1">
                <a:solidFill>
                  <a:schemeClr val="bg1"/>
                </a:solidFill>
                <a:latin typeface="Times New Roman" panose="02020603050405020304" pitchFamily="18" charset="0"/>
                <a:cs typeface="Times New Roman" panose="02020603050405020304" pitchFamily="18" charset="0"/>
              </a:rPr>
              <a:t>Bài 10: TRIỀU TRẦN VÀ </a:t>
            </a:r>
          </a:p>
          <a:p>
            <a:pPr algn="ctr"/>
            <a:r>
              <a:rPr lang="en-US" sz="4000" b="1">
                <a:solidFill>
                  <a:schemeClr val="bg1"/>
                </a:solidFill>
                <a:latin typeface="Times New Roman" panose="02020603050405020304" pitchFamily="18" charset="0"/>
                <a:cs typeface="Times New Roman" panose="02020603050405020304" pitchFamily="18" charset="0"/>
              </a:rPr>
              <a:t>KHÁNG CHIẾN CHỐNG MÔNG – NGUYÊN</a:t>
            </a:r>
          </a:p>
          <a:p>
            <a:pPr algn="ctr"/>
            <a:r>
              <a:rPr lang="en-US" sz="4000" b="1">
                <a:solidFill>
                  <a:srgbClr val="FFFF00"/>
                </a:solidFill>
                <a:latin typeface="Times New Roman" panose="02020603050405020304" pitchFamily="18" charset="0"/>
                <a:cs typeface="Times New Roman" panose="02020603050405020304" pitchFamily="18" charset="0"/>
              </a:rPr>
              <a:t>Tiết 1</a:t>
            </a:r>
          </a:p>
        </p:txBody>
      </p:sp>
      <p:pic>
        <p:nvPicPr>
          <p:cNvPr id="3" name="Picture 2">
            <a:extLst>
              <a:ext uri="{FF2B5EF4-FFF2-40B4-BE49-F238E27FC236}">
                <a16:creationId xmlns:a16="http://schemas.microsoft.com/office/drawing/2014/main" id="{AF05D4F1-8C97-4952-8413-0ADC14FD7A36}"/>
              </a:ext>
            </a:extLst>
          </p:cNvPr>
          <p:cNvPicPr>
            <a:picLocks noChangeAspect="1"/>
          </p:cNvPicPr>
          <p:nvPr/>
        </p:nvPicPr>
        <p:blipFill>
          <a:blip r:embed="rId2"/>
          <a:stretch>
            <a:fillRect/>
          </a:stretch>
        </p:blipFill>
        <p:spPr>
          <a:xfrm>
            <a:off x="2688102" y="3073732"/>
            <a:ext cx="7239469" cy="3784268"/>
          </a:xfrm>
          <a:prstGeom prst="rect">
            <a:avLst/>
          </a:prstGeom>
        </p:spPr>
      </p:pic>
    </p:spTree>
    <p:extLst>
      <p:ext uri="{BB962C8B-B14F-4D97-AF65-F5344CB8AC3E}">
        <p14:creationId xmlns:p14="http://schemas.microsoft.com/office/powerpoint/2010/main" val="2581706109"/>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5E1FDF-5F69-4DC5-AE9B-4492252506F9}"/>
              </a:ext>
            </a:extLst>
          </p:cNvPr>
          <p:cNvSpPr/>
          <p:nvPr/>
        </p:nvSpPr>
        <p:spPr>
          <a:xfrm>
            <a:off x="583095" y="1447442"/>
            <a:ext cx="11025810" cy="1077218"/>
          </a:xfrm>
          <a:prstGeom prst="rect">
            <a:avLst/>
          </a:prstGeom>
        </p:spPr>
        <p:txBody>
          <a:bodyPr wrap="square">
            <a:spAutoFit/>
          </a:bodyPr>
          <a:lstStyle/>
          <a:p>
            <a:pPr algn="just"/>
            <a:r>
              <a:rPr lang="en-US" sz="3200">
                <a:solidFill>
                  <a:srgbClr val="0000CC"/>
                </a:solidFill>
                <a:latin typeface="Times New Roman" panose="02020603050405020304" pitchFamily="18" charset="0"/>
                <a:cs typeface="Times New Roman" panose="02020603050405020304" pitchFamily="18" charset="0"/>
              </a:rPr>
              <a:t>1/ </a:t>
            </a:r>
            <a:r>
              <a:rPr lang="vi-VN" sz="3200">
                <a:solidFill>
                  <a:srgbClr val="0000CC"/>
                </a:solidFill>
                <a:latin typeface="Times New Roman" panose="02020603050405020304" pitchFamily="18" charset="0"/>
                <a:cs typeface="Times New Roman" panose="02020603050405020304" pitchFamily="18" charset="0"/>
              </a:rPr>
              <a:t>Tại sao các vua nhường ngôi sớm cho con và xưng là Thái Thượng hoàng cùng vua quản lí đất nước nhằm mục đích gì? </a:t>
            </a:r>
            <a:endParaRPr lang="en-US" sz="3200">
              <a:solidFill>
                <a:srgbClr val="0000CC"/>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DA2B7F57-439A-4589-BD5C-E17A096184C1}"/>
              </a:ext>
            </a:extLst>
          </p:cNvPr>
          <p:cNvSpPr/>
          <p:nvPr/>
        </p:nvSpPr>
        <p:spPr>
          <a:xfrm>
            <a:off x="583095" y="2890391"/>
            <a:ext cx="11343862" cy="1077218"/>
          </a:xfrm>
          <a:prstGeom prst="rect">
            <a:avLst/>
          </a:prstGeom>
        </p:spPr>
        <p:txBody>
          <a:bodyPr wrap="square">
            <a:spAutoFit/>
          </a:bodyPr>
          <a:lstStyle/>
          <a:p>
            <a:pPr algn="just"/>
            <a:r>
              <a:rPr lang="en-US" sz="3200">
                <a:solidFill>
                  <a:srgbClr val="FF0000"/>
                </a:solidFill>
                <a:latin typeface="Times New Roman" panose="02020603050405020304" pitchFamily="18" charset="0"/>
                <a:cs typeface="Times New Roman" panose="02020603050405020304" pitchFamily="18" charset="0"/>
              </a:rPr>
              <a:t>Trả lời: </a:t>
            </a:r>
            <a:r>
              <a:rPr lang="en-US" sz="3200">
                <a:solidFill>
                  <a:srgbClr val="006600"/>
                </a:solidFill>
                <a:latin typeface="Times New Roman" panose="02020603050405020304" pitchFamily="18" charset="0"/>
                <a:cs typeface="Times New Roman" panose="02020603050405020304" pitchFamily="18" charset="0"/>
              </a:rPr>
              <a:t>Nhằm mục đích rèn luyện cho vua trẻ cách xử lí công việc triều chính. </a:t>
            </a:r>
          </a:p>
        </p:txBody>
      </p:sp>
      <p:pic>
        <p:nvPicPr>
          <p:cNvPr id="4" name="Picture 3">
            <a:extLst>
              <a:ext uri="{FF2B5EF4-FFF2-40B4-BE49-F238E27FC236}">
                <a16:creationId xmlns:a16="http://schemas.microsoft.com/office/drawing/2014/main" id="{40662C1E-24E2-4D58-A64D-D997E29BE8C7}"/>
              </a:ext>
            </a:extLst>
          </p:cNvPr>
          <p:cNvPicPr>
            <a:picLocks noChangeAspect="1"/>
          </p:cNvPicPr>
          <p:nvPr/>
        </p:nvPicPr>
        <p:blipFill>
          <a:blip r:embed="rId2"/>
          <a:stretch>
            <a:fillRect/>
          </a:stretch>
        </p:blipFill>
        <p:spPr>
          <a:xfrm>
            <a:off x="3841654" y="0"/>
            <a:ext cx="3475021" cy="896190"/>
          </a:xfrm>
          <a:prstGeom prst="rect">
            <a:avLst/>
          </a:prstGeom>
        </p:spPr>
      </p:pic>
    </p:spTree>
    <p:extLst>
      <p:ext uri="{BB962C8B-B14F-4D97-AF65-F5344CB8AC3E}">
        <p14:creationId xmlns:p14="http://schemas.microsoft.com/office/powerpoint/2010/main" val="343370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F23A423-75F7-46CF-93CD-94E8F7BD0E80}"/>
              </a:ext>
            </a:extLst>
          </p:cNvPr>
          <p:cNvSpPr/>
          <p:nvPr/>
        </p:nvSpPr>
        <p:spPr>
          <a:xfrm>
            <a:off x="3922182" y="0"/>
            <a:ext cx="3462049" cy="803906"/>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Cambria" panose="02040503050406030204" pitchFamily="18" charset="0"/>
                <a:ea typeface="Cambria" panose="02040503050406030204" pitchFamily="18" charset="0"/>
              </a:rPr>
              <a:t>VẬN DỤNG</a:t>
            </a:r>
          </a:p>
        </p:txBody>
      </p:sp>
      <p:sp>
        <p:nvSpPr>
          <p:cNvPr id="4" name="Rectangle: Rounded Corners 3">
            <a:extLst>
              <a:ext uri="{FF2B5EF4-FFF2-40B4-BE49-F238E27FC236}">
                <a16:creationId xmlns:a16="http://schemas.microsoft.com/office/drawing/2014/main" id="{F643C916-CA16-4103-B273-AB959F85A1A5}"/>
              </a:ext>
            </a:extLst>
          </p:cNvPr>
          <p:cNvSpPr/>
          <p:nvPr/>
        </p:nvSpPr>
        <p:spPr>
          <a:xfrm>
            <a:off x="12792" y="2225990"/>
            <a:ext cx="2783417" cy="1948069"/>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Nghe giới thiệu về: Trạng nguyên trẻ tuổi nhất Việt Nam</a:t>
            </a:r>
          </a:p>
        </p:txBody>
      </p:sp>
      <p:sp>
        <p:nvSpPr>
          <p:cNvPr id="5" name="Rectangle 4">
            <a:extLst>
              <a:ext uri="{FF2B5EF4-FFF2-40B4-BE49-F238E27FC236}">
                <a16:creationId xmlns:a16="http://schemas.microsoft.com/office/drawing/2014/main" id="{0183979C-6C7A-4313-AB16-F40B13661BD2}"/>
              </a:ext>
            </a:extLst>
          </p:cNvPr>
          <p:cNvSpPr/>
          <p:nvPr/>
        </p:nvSpPr>
        <p:spPr>
          <a:xfrm>
            <a:off x="3299792" y="1320740"/>
            <a:ext cx="8693887" cy="5262979"/>
          </a:xfrm>
          <a:prstGeom prst="rect">
            <a:avLst/>
          </a:prstGeom>
          <a:ln>
            <a:solidFill>
              <a:schemeClr val="accent4">
                <a:lumMod val="50000"/>
              </a:schemeClr>
            </a:solidFill>
          </a:ln>
        </p:spPr>
        <p:txBody>
          <a:bodyPr wrap="square">
            <a:spAutoFit/>
          </a:bodyPr>
          <a:lstStyle/>
          <a:p>
            <a:pPr algn="ctr"/>
            <a:r>
              <a:rPr lang="vi-VN" sz="2400">
                <a:solidFill>
                  <a:srgbClr val="FF0000"/>
                </a:solidFill>
                <a:latin typeface="+mj-lt"/>
              </a:rPr>
              <a:t>TRẠNG NGUYÊN TRẺ TUỔI NHẤT VIỆT NAM</a:t>
            </a:r>
          </a:p>
          <a:p>
            <a:pPr algn="just"/>
            <a:r>
              <a:rPr lang="vi-VN" sz="2400">
                <a:solidFill>
                  <a:srgbClr val="002060"/>
                </a:solidFill>
                <a:latin typeface="+mj-lt"/>
              </a:rPr>
              <a:t>Thời Trần, ở phủ Thiên Trường (Nam Định) có một cậu bé tên là Nguyễn Hiền nổi tiếng thông minh và hiếu học, được mệnh danh là thần đồng. Năm 13 tuổi, Nguyễn Hiền đã thi đỗ Trạng nguyên.</a:t>
            </a:r>
          </a:p>
          <a:p>
            <a:pPr algn="just"/>
            <a:r>
              <a:rPr lang="vi-VN" sz="2400">
                <a:solidFill>
                  <a:srgbClr val="002060"/>
                </a:solidFill>
                <a:latin typeface="+mj-lt"/>
              </a:rPr>
              <a:t>Chuyện kể rằng, khi sứ thần nhà Nguyên sang nước ta, để thử tài người Việt, sứ thần đưa ra một con ốc xoắn nhờ xâu qua ruột nó bằng một sợi chỉ mảnh. Nhà vua truyền cho các quan xâu thử nhưng không được, bèn cho hỏi Nguyễn Hiền. Ông lập tức có câu trả lời:</a:t>
            </a:r>
          </a:p>
          <a:p>
            <a:pPr algn="ctr"/>
            <a:r>
              <a:rPr lang="vi-VN" sz="2400">
                <a:solidFill>
                  <a:srgbClr val="002060"/>
                </a:solidFill>
                <a:latin typeface="+mj-lt"/>
              </a:rPr>
              <a:t>“Tích tịch tình tang</a:t>
            </a:r>
          </a:p>
          <a:p>
            <a:pPr algn="ctr"/>
            <a:r>
              <a:rPr lang="vi-VN" sz="2400">
                <a:solidFill>
                  <a:srgbClr val="002060"/>
                </a:solidFill>
                <a:latin typeface="+mj-lt"/>
              </a:rPr>
              <a:t>Bắt con kiến vàng buộc chỉ ngang lưng</a:t>
            </a:r>
          </a:p>
          <a:p>
            <a:pPr algn="ctr"/>
            <a:r>
              <a:rPr lang="vi-VN" sz="2400">
                <a:solidFill>
                  <a:srgbClr val="002060"/>
                </a:solidFill>
                <a:latin typeface="+mj-lt"/>
              </a:rPr>
              <a:t>Bên thì lấy giấy mà bưng</a:t>
            </a:r>
          </a:p>
          <a:p>
            <a:pPr algn="ctr"/>
            <a:r>
              <a:rPr lang="vi-VN" sz="2400">
                <a:solidFill>
                  <a:srgbClr val="002060"/>
                </a:solidFill>
                <a:latin typeface="+mj-lt"/>
              </a:rPr>
              <a:t>Bên thù bôi mỡ kiến mừng kiến sang”</a:t>
            </a:r>
          </a:p>
          <a:p>
            <a:pPr algn="just"/>
            <a:r>
              <a:rPr lang="vi-VN" sz="2400">
                <a:solidFill>
                  <a:srgbClr val="002060"/>
                </a:solidFill>
                <a:latin typeface="+mj-lt"/>
              </a:rPr>
              <a:t>Sau đó, Nguyễn Hiền được vua trao giữ chức Thượng thư Bộ Công. Những năm quan, Nguyễn Hiền có nhiều kế sách giúp vua trị nước.</a:t>
            </a:r>
          </a:p>
        </p:txBody>
      </p:sp>
    </p:spTree>
    <p:extLst>
      <p:ext uri="{BB962C8B-B14F-4D97-AF65-F5344CB8AC3E}">
        <p14:creationId xmlns:p14="http://schemas.microsoft.com/office/powerpoint/2010/main" val="2521282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8991600" cy="662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200400" y="2057400"/>
            <a:ext cx="5943600" cy="2862322"/>
          </a:xfrm>
          <a:prstGeom prst="rect">
            <a:avLst/>
          </a:prstGeom>
          <a:solidFill>
            <a:schemeClr val="bg1"/>
          </a:solidFill>
        </p:spPr>
        <p:txBody>
          <a:bodyPr wrap="square">
            <a:spAutoFit/>
          </a:bodyPr>
          <a:lstStyle/>
          <a:p>
            <a:pPr algn="ctr">
              <a:defRPr/>
            </a:pPr>
            <a:r>
              <a:rPr lang="en-US" sz="6000" b="1" dirty="0">
                <a:ln w="6600">
                  <a:solidFill>
                    <a:schemeClr val="accent2"/>
                  </a:solidFill>
                  <a:prstDash val="solid"/>
                </a:ln>
                <a:solidFill>
                  <a:srgbClr val="FFCCCC"/>
                </a:solidFill>
                <a:effectLst>
                  <a:outerShdw dist="38100" dir="2700000" algn="tl" rotWithShape="0">
                    <a:schemeClr val="accent2"/>
                  </a:outerShdw>
                </a:effectLst>
              </a:rPr>
              <a:t>KÍNH CHÚC QUÝ THẦY CÔ </a:t>
            </a:r>
          </a:p>
          <a:p>
            <a:pPr algn="ctr">
              <a:defRPr/>
            </a:pPr>
            <a:r>
              <a:rPr lang="en-US" sz="6000" b="1" dirty="0">
                <a:ln w="6600">
                  <a:solidFill>
                    <a:schemeClr val="accent2"/>
                  </a:solidFill>
                  <a:prstDash val="solid"/>
                </a:ln>
                <a:solidFill>
                  <a:srgbClr val="FFCCCC"/>
                </a:solidFill>
                <a:effectLst>
                  <a:outerShdw dist="38100" dir="2700000" algn="tl" rotWithShape="0">
                    <a:schemeClr val="accent2"/>
                  </a:outerShdw>
                </a:effectLst>
              </a:rPr>
              <a:t>SỨC KHỎE!</a:t>
            </a:r>
          </a:p>
        </p:txBody>
      </p:sp>
    </p:spTree>
  </p:cSld>
  <p:clrMapOvr>
    <a:masterClrMapping/>
  </p:clrMapOvr>
  <mc:AlternateContent xmlns:mc="http://schemas.openxmlformats.org/markup-compatibility/2006" xmlns:p14="http://schemas.microsoft.com/office/powerpoint/2010/main">
    <mc:Choice Requires="p14">
      <p:transition spd="slow" p14:dur="1750">
        <p14:prism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0A7042-B559-4D49-9E03-5253C7D5A8C9}"/>
              </a:ext>
            </a:extLst>
          </p:cNvPr>
          <p:cNvSpPr/>
          <p:nvPr/>
        </p:nvSpPr>
        <p:spPr>
          <a:xfrm>
            <a:off x="4247577" y="355360"/>
            <a:ext cx="3696846" cy="769441"/>
          </a:xfrm>
          <a:prstGeom prst="rect">
            <a:avLst/>
          </a:prstGeom>
        </p:spPr>
        <p:txBody>
          <a:bodyPr wrap="none">
            <a:spAutoFit/>
          </a:bodyPr>
          <a:lstStyle/>
          <a:p>
            <a:r>
              <a:rPr lang="en-US" sz="4400" b="1">
                <a:solidFill>
                  <a:srgbClr val="FF0000"/>
                </a:solidFill>
                <a:latin typeface="Times New Roman" panose="02020603050405020304" pitchFamily="18" charset="0"/>
                <a:cs typeface="Times New Roman" panose="02020603050405020304" pitchFamily="18" charset="0"/>
              </a:rPr>
              <a:t>KHỞI ĐỘNG </a:t>
            </a:r>
          </a:p>
        </p:txBody>
      </p:sp>
      <p:sp>
        <p:nvSpPr>
          <p:cNvPr id="3" name="Rectangle 2">
            <a:extLst>
              <a:ext uri="{FF2B5EF4-FFF2-40B4-BE49-F238E27FC236}">
                <a16:creationId xmlns:a16="http://schemas.microsoft.com/office/drawing/2014/main" id="{B91FBB3C-531B-4EEA-B50C-EB1AC961C656}"/>
              </a:ext>
            </a:extLst>
          </p:cNvPr>
          <p:cNvSpPr/>
          <p:nvPr/>
        </p:nvSpPr>
        <p:spPr>
          <a:xfrm>
            <a:off x="611646" y="1760090"/>
            <a:ext cx="9842539" cy="1307537"/>
          </a:xfrm>
          <a:prstGeom prst="rect">
            <a:avLst/>
          </a:prstGeom>
        </p:spPr>
        <p:txBody>
          <a:bodyPr wrap="square">
            <a:spAutoFit/>
          </a:bodyPr>
          <a:lstStyle/>
          <a:p>
            <a:pPr>
              <a:lnSpc>
                <a:spcPct val="150000"/>
              </a:lnSpc>
            </a:pPr>
            <a:r>
              <a:rPr lang="en-US" sz="2800" b="1" i="1">
                <a:solidFill>
                  <a:srgbClr val="0000CC"/>
                </a:solidFill>
                <a:latin typeface="Times New Roman" panose="02020603050405020304" pitchFamily="18" charset="0"/>
                <a:cs typeface="Times New Roman" panose="02020603050405020304" pitchFamily="18" charset="0"/>
              </a:rPr>
              <a:t>N</a:t>
            </a:r>
            <a:r>
              <a:rPr lang="vi-VN" sz="2800" b="1" i="1">
                <a:solidFill>
                  <a:srgbClr val="0000CC"/>
                </a:solidFill>
                <a:latin typeface="Times New Roman" panose="02020603050405020304" pitchFamily="18" charset="0"/>
                <a:cs typeface="Times New Roman" panose="02020603050405020304" pitchFamily="18" charset="0"/>
              </a:rPr>
              <a:t>hà Trần </a:t>
            </a:r>
            <a:r>
              <a:rPr lang="en-US" sz="2800" b="1" i="1">
                <a:solidFill>
                  <a:srgbClr val="0000CC"/>
                </a:solidFill>
                <a:latin typeface="Times New Roman" panose="02020603050405020304" pitchFamily="18" charset="0"/>
                <a:cs typeface="Times New Roman" panose="02020603050405020304" pitchFamily="18" charset="0"/>
              </a:rPr>
              <a:t>đã để lại n</a:t>
            </a:r>
            <a:r>
              <a:rPr lang="vi-VN" sz="2800" b="1" i="1">
                <a:solidFill>
                  <a:srgbClr val="0000CC"/>
                </a:solidFill>
                <a:latin typeface="Times New Roman" panose="02020603050405020304" pitchFamily="18" charset="0"/>
                <a:cs typeface="Times New Roman" panose="02020603050405020304" pitchFamily="18" charset="0"/>
              </a:rPr>
              <a:t>hững giá trị lịch sử vượt thời gian</a:t>
            </a:r>
            <a:r>
              <a:rPr lang="en-US" sz="2800" b="1" i="1">
                <a:solidFill>
                  <a:srgbClr val="0000CC"/>
                </a:solidFill>
                <a:latin typeface="Times New Roman" panose="02020603050405020304" pitchFamily="18" charset="0"/>
                <a:cs typeface="Times New Roman" panose="02020603050405020304" pitchFamily="18" charset="0"/>
              </a:rPr>
              <a:t>. Em hãy kể những điều đã biết về Triều Trần?  </a:t>
            </a:r>
          </a:p>
        </p:txBody>
      </p:sp>
    </p:spTree>
    <p:extLst>
      <p:ext uri="{BB962C8B-B14F-4D97-AF65-F5344CB8AC3E}">
        <p14:creationId xmlns:p14="http://schemas.microsoft.com/office/powerpoint/2010/main" val="2154905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0;Khu di tích Quốc gia đặc biệt Côn Sơn - Kiếp Bạc&#10;">
            <a:extLst>
              <a:ext uri="{FF2B5EF4-FFF2-40B4-BE49-F238E27FC236}">
                <a16:creationId xmlns:a16="http://schemas.microsoft.com/office/drawing/2014/main" id="{A8D9505E-8250-4A1C-A24E-820BC7FF1E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598603" cy="269495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1424BF0-304D-442E-BF0C-E093BFFC889D}"/>
              </a:ext>
            </a:extLst>
          </p:cNvPr>
          <p:cNvSpPr/>
          <p:nvPr/>
        </p:nvSpPr>
        <p:spPr>
          <a:xfrm>
            <a:off x="146230" y="2626211"/>
            <a:ext cx="3590884" cy="830997"/>
          </a:xfrm>
          <a:prstGeom prst="rect">
            <a:avLst/>
          </a:prstGeom>
        </p:spPr>
        <p:txBody>
          <a:bodyPr wrap="square">
            <a:spAutoFit/>
          </a:bodyPr>
          <a:lstStyle/>
          <a:p>
            <a:pPr algn="ctr"/>
            <a:r>
              <a:rPr lang="vi-VN" sz="2400" i="1">
                <a:solidFill>
                  <a:srgbClr val="C00000"/>
                </a:solidFill>
                <a:latin typeface="+mj-lt"/>
              </a:rPr>
              <a:t>Khu di tích Quốc gia đặc biệt Côn Sơn - Kiếp Bạc</a:t>
            </a:r>
            <a:endParaRPr lang="en-US" sz="2400" i="1">
              <a:solidFill>
                <a:srgbClr val="C00000"/>
              </a:solidFill>
              <a:latin typeface="+mj-lt"/>
            </a:endParaRPr>
          </a:p>
        </p:txBody>
      </p:sp>
      <p:pic>
        <p:nvPicPr>
          <p:cNvPr id="3" name="Picture 2">
            <a:extLst>
              <a:ext uri="{FF2B5EF4-FFF2-40B4-BE49-F238E27FC236}">
                <a16:creationId xmlns:a16="http://schemas.microsoft.com/office/drawing/2014/main" id="{C46373D7-8F07-411B-BC02-BFAD84C032F0}"/>
              </a:ext>
            </a:extLst>
          </p:cNvPr>
          <p:cNvPicPr>
            <a:picLocks noChangeAspect="1"/>
          </p:cNvPicPr>
          <p:nvPr/>
        </p:nvPicPr>
        <p:blipFill>
          <a:blip r:embed="rId3"/>
          <a:stretch>
            <a:fillRect/>
          </a:stretch>
        </p:blipFill>
        <p:spPr>
          <a:xfrm>
            <a:off x="3744833" y="0"/>
            <a:ext cx="3593272" cy="2694954"/>
          </a:xfrm>
          <a:prstGeom prst="rect">
            <a:avLst/>
          </a:prstGeom>
        </p:spPr>
      </p:pic>
      <p:sp>
        <p:nvSpPr>
          <p:cNvPr id="4" name="Rectangle 3">
            <a:extLst>
              <a:ext uri="{FF2B5EF4-FFF2-40B4-BE49-F238E27FC236}">
                <a16:creationId xmlns:a16="http://schemas.microsoft.com/office/drawing/2014/main" id="{94870B9D-8A53-4080-BC4B-318AACEB6912}"/>
              </a:ext>
            </a:extLst>
          </p:cNvPr>
          <p:cNvSpPr/>
          <p:nvPr/>
        </p:nvSpPr>
        <p:spPr>
          <a:xfrm>
            <a:off x="4619121" y="2792427"/>
            <a:ext cx="1739579" cy="461665"/>
          </a:xfrm>
          <a:prstGeom prst="rect">
            <a:avLst/>
          </a:prstGeom>
        </p:spPr>
        <p:txBody>
          <a:bodyPr wrap="none">
            <a:spAutoFit/>
          </a:bodyPr>
          <a:lstStyle/>
          <a:p>
            <a:r>
              <a:rPr lang="en-US" sz="2400" i="1">
                <a:solidFill>
                  <a:srgbClr val="C00000"/>
                </a:solidFill>
                <a:latin typeface="Times New Roman" panose="02020603050405020304" pitchFamily="18" charset="0"/>
                <a:cs typeface="Times New Roman" panose="02020603050405020304" pitchFamily="18" charset="0"/>
              </a:rPr>
              <a:t>Đền An Sinh</a:t>
            </a:r>
          </a:p>
        </p:txBody>
      </p:sp>
      <p:pic>
        <p:nvPicPr>
          <p:cNvPr id="5" name="Picture 4">
            <a:extLst>
              <a:ext uri="{FF2B5EF4-FFF2-40B4-BE49-F238E27FC236}">
                <a16:creationId xmlns:a16="http://schemas.microsoft.com/office/drawing/2014/main" id="{860521AC-4295-4971-85EE-A9426892FB81}"/>
              </a:ext>
            </a:extLst>
          </p:cNvPr>
          <p:cNvPicPr>
            <a:picLocks noChangeAspect="1"/>
          </p:cNvPicPr>
          <p:nvPr/>
        </p:nvPicPr>
        <p:blipFill>
          <a:blip r:embed="rId4"/>
          <a:stretch>
            <a:fillRect/>
          </a:stretch>
        </p:blipFill>
        <p:spPr>
          <a:xfrm>
            <a:off x="0" y="3523904"/>
            <a:ext cx="5518148" cy="3245517"/>
          </a:xfrm>
          <a:prstGeom prst="rect">
            <a:avLst/>
          </a:prstGeom>
        </p:spPr>
      </p:pic>
      <p:pic>
        <p:nvPicPr>
          <p:cNvPr id="6" name="Picture 5">
            <a:extLst>
              <a:ext uri="{FF2B5EF4-FFF2-40B4-BE49-F238E27FC236}">
                <a16:creationId xmlns:a16="http://schemas.microsoft.com/office/drawing/2014/main" id="{AB83B0E1-1DCA-4BD9-A7F5-2E45D75CB532}"/>
              </a:ext>
            </a:extLst>
          </p:cNvPr>
          <p:cNvPicPr>
            <a:picLocks noChangeAspect="1"/>
          </p:cNvPicPr>
          <p:nvPr/>
        </p:nvPicPr>
        <p:blipFill>
          <a:blip r:embed="rId5"/>
          <a:stretch>
            <a:fillRect/>
          </a:stretch>
        </p:blipFill>
        <p:spPr>
          <a:xfrm>
            <a:off x="7652039" y="0"/>
            <a:ext cx="4393731" cy="2694954"/>
          </a:xfrm>
          <a:prstGeom prst="rect">
            <a:avLst/>
          </a:prstGeom>
        </p:spPr>
      </p:pic>
      <p:sp>
        <p:nvSpPr>
          <p:cNvPr id="7" name="Rectangle 6">
            <a:extLst>
              <a:ext uri="{FF2B5EF4-FFF2-40B4-BE49-F238E27FC236}">
                <a16:creationId xmlns:a16="http://schemas.microsoft.com/office/drawing/2014/main" id="{15FA96A8-30BA-4426-96B2-1B88E41A7D46}"/>
              </a:ext>
            </a:extLst>
          </p:cNvPr>
          <p:cNvSpPr/>
          <p:nvPr/>
        </p:nvSpPr>
        <p:spPr>
          <a:xfrm>
            <a:off x="9294104" y="2772453"/>
            <a:ext cx="1423788" cy="461665"/>
          </a:xfrm>
          <a:prstGeom prst="rect">
            <a:avLst/>
          </a:prstGeom>
        </p:spPr>
        <p:txBody>
          <a:bodyPr wrap="none">
            <a:spAutoFit/>
          </a:bodyPr>
          <a:lstStyle/>
          <a:p>
            <a:r>
              <a:rPr lang="en-US" sz="2400" i="1">
                <a:solidFill>
                  <a:srgbClr val="C00000"/>
                </a:solidFill>
                <a:latin typeface="Times New Roman" panose="02020603050405020304" pitchFamily="18" charset="0"/>
                <a:cs typeface="Times New Roman" panose="02020603050405020304" pitchFamily="18" charset="0"/>
              </a:rPr>
              <a:t>Thái miếu</a:t>
            </a:r>
          </a:p>
        </p:txBody>
      </p:sp>
      <p:pic>
        <p:nvPicPr>
          <p:cNvPr id="8" name="Picture 7">
            <a:extLst>
              <a:ext uri="{FF2B5EF4-FFF2-40B4-BE49-F238E27FC236}">
                <a16:creationId xmlns:a16="http://schemas.microsoft.com/office/drawing/2014/main" id="{7398C43B-B5B2-4047-B4D9-FE6746B12DB3}"/>
              </a:ext>
            </a:extLst>
          </p:cNvPr>
          <p:cNvPicPr>
            <a:picLocks noChangeAspect="1"/>
          </p:cNvPicPr>
          <p:nvPr/>
        </p:nvPicPr>
        <p:blipFill>
          <a:blip r:embed="rId6"/>
          <a:stretch>
            <a:fillRect/>
          </a:stretch>
        </p:blipFill>
        <p:spPr>
          <a:xfrm>
            <a:off x="6792476" y="3497906"/>
            <a:ext cx="5399524" cy="3360094"/>
          </a:xfrm>
          <a:prstGeom prst="rect">
            <a:avLst/>
          </a:prstGeom>
        </p:spPr>
      </p:pic>
    </p:spTree>
    <p:extLst>
      <p:ext uri="{BB962C8B-B14F-4D97-AF65-F5344CB8AC3E}">
        <p14:creationId xmlns:p14="http://schemas.microsoft.com/office/powerpoint/2010/main" val="1065189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Effect transition="in" filter="fade">
                                      <p:cBhvr>
                                        <p:cTn id="9" dur="1000"/>
                                        <p:tgtEl>
                                          <p:spTgt spid="102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Effect transition="in" filter="fade">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Effect transition="in" filter="fade">
                                      <p:cBhvr>
                                        <p:cTn id="21" dur="1000"/>
                                        <p:tgtEl>
                                          <p:spTgt spid="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Effect transition="in" filter="fade">
                                      <p:cBhvr>
                                        <p:cTn id="33" dur="1000"/>
                                        <p:tgtEl>
                                          <p:spTgt spid="6"/>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1000" fill="hold"/>
                                        <p:tgtEl>
                                          <p:spTgt spid="7"/>
                                        </p:tgtEl>
                                        <p:attrNameLst>
                                          <p:attrName>ppt_w</p:attrName>
                                        </p:attrNameLst>
                                      </p:cBhvr>
                                      <p:tavLst>
                                        <p:tav tm="0">
                                          <p:val>
                                            <p:fltVal val="0"/>
                                          </p:val>
                                        </p:tav>
                                        <p:tav tm="100000">
                                          <p:val>
                                            <p:strVal val="#ppt_w"/>
                                          </p:val>
                                        </p:tav>
                                      </p:tavLst>
                                    </p:anim>
                                    <p:anim calcmode="lin" valueType="num">
                                      <p:cBhvr>
                                        <p:cTn id="37" dur="1000" fill="hold"/>
                                        <p:tgtEl>
                                          <p:spTgt spid="7"/>
                                        </p:tgtEl>
                                        <p:attrNameLst>
                                          <p:attrName>ppt_h</p:attrName>
                                        </p:attrNameLst>
                                      </p:cBhvr>
                                      <p:tavLst>
                                        <p:tav tm="0">
                                          <p:val>
                                            <p:fltVal val="0"/>
                                          </p:val>
                                        </p:tav>
                                        <p:tav tm="100000">
                                          <p:val>
                                            <p:strVal val="#ppt_h"/>
                                          </p:val>
                                        </p:tav>
                                      </p:tavLst>
                                    </p:anim>
                                    <p:animEffect transition="in" filter="fade">
                                      <p:cBhvr>
                                        <p:cTn id="38" dur="10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1000" fill="hold"/>
                                        <p:tgtEl>
                                          <p:spTgt spid="5"/>
                                        </p:tgtEl>
                                        <p:attrNameLst>
                                          <p:attrName>ppt_w</p:attrName>
                                        </p:attrNameLst>
                                      </p:cBhvr>
                                      <p:tavLst>
                                        <p:tav tm="0">
                                          <p:val>
                                            <p:fltVal val="0"/>
                                          </p:val>
                                        </p:tav>
                                        <p:tav tm="100000">
                                          <p:val>
                                            <p:strVal val="#ppt_w"/>
                                          </p:val>
                                        </p:tav>
                                      </p:tavLst>
                                    </p:anim>
                                    <p:anim calcmode="lin" valueType="num">
                                      <p:cBhvr>
                                        <p:cTn id="44" dur="1000" fill="hold"/>
                                        <p:tgtEl>
                                          <p:spTgt spid="5"/>
                                        </p:tgtEl>
                                        <p:attrNameLst>
                                          <p:attrName>ppt_h</p:attrName>
                                        </p:attrNameLst>
                                      </p:cBhvr>
                                      <p:tavLst>
                                        <p:tav tm="0">
                                          <p:val>
                                            <p:fltVal val="0"/>
                                          </p:val>
                                        </p:tav>
                                        <p:tav tm="100000">
                                          <p:val>
                                            <p:strVal val="#ppt_h"/>
                                          </p:val>
                                        </p:tav>
                                      </p:tavLst>
                                    </p:anim>
                                    <p:animEffect transition="in" filter="fade">
                                      <p:cBhvr>
                                        <p:cTn id="45" dur="1000"/>
                                        <p:tgtEl>
                                          <p:spTgt spid="5"/>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Effect transition="in" filter="fade">
                                      <p:cBhvr>
                                        <p:cTn id="5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Dâng hương tưởng nhớ các anh hùng dân tộc tại Khu di tích Bạch Đằng Giang">
            <a:extLst>
              <a:ext uri="{FF2B5EF4-FFF2-40B4-BE49-F238E27FC236}">
                <a16:creationId xmlns:a16="http://schemas.microsoft.com/office/drawing/2014/main" id="{C2ABD42E-56C3-44D4-8AEE-71FDACBA32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941615" cy="429370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Ấn tượng Bạch Đằng Giang">
            <a:extLst>
              <a:ext uri="{FF2B5EF4-FFF2-40B4-BE49-F238E27FC236}">
                <a16:creationId xmlns:a16="http://schemas.microsoft.com/office/drawing/2014/main" id="{062B5391-B8CC-434B-AC01-1B1888F36E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1615" y="2920212"/>
            <a:ext cx="5250385" cy="393778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30682B9-8087-4D13-AE5A-3811144229F2}"/>
              </a:ext>
            </a:extLst>
          </p:cNvPr>
          <p:cNvSpPr/>
          <p:nvPr/>
        </p:nvSpPr>
        <p:spPr>
          <a:xfrm>
            <a:off x="0" y="4579420"/>
            <a:ext cx="6096000" cy="2092881"/>
          </a:xfrm>
          <a:prstGeom prst="rect">
            <a:avLst/>
          </a:prstGeom>
        </p:spPr>
        <p:txBody>
          <a:bodyPr>
            <a:spAutoFit/>
          </a:bodyPr>
          <a:lstStyle/>
          <a:p>
            <a:pPr algn="just"/>
            <a:r>
              <a:rPr lang="vi-VN" sz="2600" i="1">
                <a:solidFill>
                  <a:srgbClr val="003300"/>
                </a:solidFill>
                <a:latin typeface="Times New Roman" panose="02020603050405020304" pitchFamily="18" charset="0"/>
                <a:cs typeface="Times New Roman" panose="02020603050405020304" pitchFamily="18" charset="0"/>
              </a:rPr>
              <a:t>Khu di tích Bạch Đằng Giang là nơi lưu giữ nhiều dấu tích lịch sử gắn liền với những chiến thắng chống giặc ngoại xâm, trong đó có chiến thắng quân Nguyên trên sông Bạch Đằng năm 1288 của nhà Trần.  </a:t>
            </a:r>
          </a:p>
        </p:txBody>
      </p:sp>
      <p:sp>
        <p:nvSpPr>
          <p:cNvPr id="3" name="Rectangle 2">
            <a:extLst>
              <a:ext uri="{FF2B5EF4-FFF2-40B4-BE49-F238E27FC236}">
                <a16:creationId xmlns:a16="http://schemas.microsoft.com/office/drawing/2014/main" id="{2D8E3FEB-D9F9-4246-B14D-48FFF4CF6A21}"/>
              </a:ext>
            </a:extLst>
          </p:cNvPr>
          <p:cNvSpPr/>
          <p:nvPr/>
        </p:nvSpPr>
        <p:spPr>
          <a:xfrm>
            <a:off x="7313937" y="424350"/>
            <a:ext cx="4505740" cy="1815882"/>
          </a:xfrm>
          <a:prstGeom prst="rect">
            <a:avLst/>
          </a:prstGeom>
        </p:spPr>
        <p:txBody>
          <a:bodyPr wrap="square">
            <a:spAutoFit/>
          </a:bodyPr>
          <a:lstStyle/>
          <a:p>
            <a:pPr algn="ctr"/>
            <a:r>
              <a:rPr lang="vi-VN" sz="2800" b="1">
                <a:solidFill>
                  <a:srgbClr val="00B050"/>
                </a:solidFill>
                <a:latin typeface="Times New Roman" panose="02020603050405020304" pitchFamily="18" charset="0"/>
                <a:cs typeface="Times New Roman" panose="02020603050405020304" pitchFamily="18" charset="0"/>
              </a:rPr>
              <a:t>Triều đại nhà Trần là một triều đại quân chủ cai trị nước Đại Việt với những chiến công hiển hách</a:t>
            </a:r>
            <a:endParaRPr lang="en-US" sz="2800" b="1">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8018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inVertical)">
                                      <p:cBhvr>
                                        <p:cTn id="7" dur="1000"/>
                                        <p:tgtEl>
                                          <p:spTgt spid="2052"/>
                                        </p:tgtEl>
                                      </p:cBhvr>
                                    </p:animEffect>
                                  </p:childTnLst>
                                </p:cTn>
                              </p:par>
                              <p:par>
                                <p:cTn id="8" presetID="16" presetClass="entr" presetSubtype="21" fill="hold" nodeType="withEffect">
                                  <p:stCondLst>
                                    <p:cond delay="0"/>
                                  </p:stCondLst>
                                  <p:childTnLst>
                                    <p:set>
                                      <p:cBhvr>
                                        <p:cTn id="9" dur="1" fill="hold">
                                          <p:stCondLst>
                                            <p:cond delay="0"/>
                                          </p:stCondLst>
                                        </p:cTn>
                                        <p:tgtEl>
                                          <p:spTgt spid="2054"/>
                                        </p:tgtEl>
                                        <p:attrNameLst>
                                          <p:attrName>style.visibility</p:attrName>
                                        </p:attrNameLst>
                                      </p:cBhvr>
                                      <p:to>
                                        <p:strVal val="visible"/>
                                      </p:to>
                                    </p:set>
                                    <p:animEffect transition="in" filter="barn(inVertical)">
                                      <p:cBhvr>
                                        <p:cTn id="10" dur="1000"/>
                                        <p:tgtEl>
                                          <p:spTgt spid="205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1000"/>
                                        <p:tgtEl>
                                          <p:spTgt spid="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94AD1E-C53D-4EB3-874D-98F5D22ABBFC}"/>
              </a:ext>
            </a:extLst>
          </p:cNvPr>
          <p:cNvSpPr/>
          <p:nvPr/>
        </p:nvSpPr>
        <p:spPr>
          <a:xfrm>
            <a:off x="2928884" y="0"/>
            <a:ext cx="6576444" cy="85299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ambria" panose="02040503050406030204" pitchFamily="18" charset="0"/>
                <a:ea typeface="Cambria" panose="02040503050406030204" pitchFamily="18" charset="0"/>
              </a:rPr>
              <a:t>KHÁM PHÁ KIẾN THỨC</a:t>
            </a:r>
          </a:p>
        </p:txBody>
      </p:sp>
      <p:sp>
        <p:nvSpPr>
          <p:cNvPr id="3" name="Rectangle 2">
            <a:extLst>
              <a:ext uri="{FF2B5EF4-FFF2-40B4-BE49-F238E27FC236}">
                <a16:creationId xmlns:a16="http://schemas.microsoft.com/office/drawing/2014/main" id="{5EEFDA8A-79A0-41B0-8071-3A3BBDFAE73D}"/>
              </a:ext>
            </a:extLst>
          </p:cNvPr>
          <p:cNvSpPr/>
          <p:nvPr/>
        </p:nvSpPr>
        <p:spPr>
          <a:xfrm>
            <a:off x="127295" y="1017968"/>
            <a:ext cx="8353121" cy="584775"/>
          </a:xfrm>
          <a:prstGeom prst="rect">
            <a:avLst/>
          </a:prstGeom>
        </p:spPr>
        <p:txBody>
          <a:bodyPr wrap="none">
            <a:spAutoFit/>
          </a:bodyPr>
          <a:lstStyle/>
          <a:p>
            <a:r>
              <a:rPr lang="en-US" sz="3200" b="1">
                <a:solidFill>
                  <a:srgbClr val="FF0000"/>
                </a:solidFill>
                <a:latin typeface="Times New Roman" panose="02020603050405020304" pitchFamily="18" charset="0"/>
                <a:cs typeface="Times New Roman" panose="02020603050405020304" pitchFamily="18" charset="0"/>
              </a:rPr>
              <a:t>I</a:t>
            </a:r>
            <a:r>
              <a:rPr lang="vi-VN" sz="3200" b="1">
                <a:solidFill>
                  <a:srgbClr val="FF0000"/>
                </a:solidFill>
                <a:latin typeface="Times New Roman" panose="02020603050405020304" pitchFamily="18" charset="0"/>
                <a:cs typeface="Times New Roman" panose="02020603050405020304" pitchFamily="18" charset="0"/>
              </a:rPr>
              <a:t>.</a:t>
            </a:r>
            <a:r>
              <a:rPr lang="en-US" sz="3200" b="1">
                <a:solidFill>
                  <a:srgbClr val="FF0000"/>
                </a:solidFill>
                <a:latin typeface="Times New Roman" panose="02020603050405020304" pitchFamily="18" charset="0"/>
                <a:cs typeface="Times New Roman" panose="02020603050405020304" pitchFamily="18" charset="0"/>
              </a:rPr>
              <a:t> </a:t>
            </a:r>
            <a:r>
              <a:rPr lang="vi-VN" sz="3200" b="1">
                <a:solidFill>
                  <a:srgbClr val="FF0000"/>
                </a:solidFill>
                <a:latin typeface="Times New Roman" panose="02020603050405020304" pitchFamily="18" charset="0"/>
                <a:cs typeface="Times New Roman" panose="02020603050405020304" pitchFamily="18" charset="0"/>
              </a:rPr>
              <a:t>Triều Trần với công cuộc xây dựng đất nước</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5" name="Google Shape;291;p5">
            <a:extLst>
              <a:ext uri="{FF2B5EF4-FFF2-40B4-BE49-F238E27FC236}">
                <a16:creationId xmlns:a16="http://schemas.microsoft.com/office/drawing/2014/main" id="{FED24D35-4219-4197-9A54-0180E0013818}"/>
              </a:ext>
            </a:extLst>
          </p:cNvPr>
          <p:cNvPicPr preferRelativeResize="0">
            <a:picLocks/>
          </p:cNvPicPr>
          <p:nvPr/>
        </p:nvPicPr>
        <p:blipFill rotWithShape="1">
          <a:blip r:embed="rId2">
            <a:alphaModFix/>
          </a:blip>
          <a:srcRect/>
          <a:stretch/>
        </p:blipFill>
        <p:spPr bwMode="auto">
          <a:xfrm>
            <a:off x="127295" y="1818280"/>
            <a:ext cx="1590261" cy="1391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B9D8DD79-0102-4505-9B2F-CEBDFBC78180}"/>
              </a:ext>
            </a:extLst>
          </p:cNvPr>
          <p:cNvPicPr/>
          <p:nvPr/>
        </p:nvPicPr>
        <p:blipFill>
          <a:blip r:embed="rId3"/>
          <a:stretch>
            <a:fillRect/>
          </a:stretch>
        </p:blipFill>
        <p:spPr>
          <a:xfrm>
            <a:off x="8592636" y="1097580"/>
            <a:ext cx="3472069" cy="2878072"/>
          </a:xfrm>
          <a:prstGeom prst="rect">
            <a:avLst/>
          </a:prstGeom>
        </p:spPr>
      </p:pic>
      <p:sp>
        <p:nvSpPr>
          <p:cNvPr id="7" name="Rectangle 6">
            <a:extLst>
              <a:ext uri="{FF2B5EF4-FFF2-40B4-BE49-F238E27FC236}">
                <a16:creationId xmlns:a16="http://schemas.microsoft.com/office/drawing/2014/main" id="{C3FB9804-530A-4B29-B674-E2BE8696D485}"/>
              </a:ext>
            </a:extLst>
          </p:cNvPr>
          <p:cNvSpPr/>
          <p:nvPr/>
        </p:nvSpPr>
        <p:spPr>
          <a:xfrm>
            <a:off x="212381" y="3869735"/>
            <a:ext cx="11852324" cy="1569660"/>
          </a:xfrm>
          <a:prstGeom prst="rect">
            <a:avLst/>
          </a:prstGeom>
        </p:spPr>
        <p:txBody>
          <a:bodyPr wrap="square">
            <a:spAutoFit/>
          </a:bodyPr>
          <a:lstStyle/>
          <a:p>
            <a:pPr algn="just"/>
            <a:r>
              <a:rPr lang="en-US" sz="3200" b="1">
                <a:solidFill>
                  <a:srgbClr val="0000CC"/>
                </a:solidFill>
                <a:latin typeface="Times New Roman" panose="02020603050405020304" pitchFamily="18" charset="0"/>
                <a:cs typeface="Times New Roman" panose="02020603050405020304" pitchFamily="18" charset="0"/>
              </a:rPr>
              <a:t>1. </a:t>
            </a:r>
            <a:r>
              <a:rPr lang="vi-VN" sz="3200" b="1">
                <a:solidFill>
                  <a:srgbClr val="0000CC"/>
                </a:solidFill>
                <a:latin typeface="Times New Roman" panose="02020603050405020304" pitchFamily="18" charset="0"/>
                <a:cs typeface="Times New Roman" panose="02020603050405020304" pitchFamily="18" charset="0"/>
              </a:rPr>
              <a:t>Triều Trần được thành lập khi nào? </a:t>
            </a:r>
            <a:endParaRPr lang="en-US" sz="3200" b="1">
              <a:solidFill>
                <a:srgbClr val="0000CC"/>
              </a:solidFill>
              <a:latin typeface="Times New Roman" panose="02020603050405020304" pitchFamily="18" charset="0"/>
              <a:cs typeface="Times New Roman" panose="02020603050405020304" pitchFamily="18" charset="0"/>
            </a:endParaRPr>
          </a:p>
          <a:p>
            <a:pPr algn="just"/>
            <a:r>
              <a:rPr lang="en-US" sz="3200" b="1">
                <a:solidFill>
                  <a:schemeClr val="accent6">
                    <a:lumMod val="50000"/>
                  </a:schemeClr>
                </a:solidFill>
                <a:latin typeface="Times New Roman" panose="02020603050405020304" pitchFamily="18" charset="0"/>
                <a:cs typeface="Times New Roman" panose="02020603050405020304" pitchFamily="18" charset="0"/>
              </a:rPr>
              <a:t>2. </a:t>
            </a:r>
            <a:r>
              <a:rPr lang="vi-VN" sz="3200" b="1">
                <a:solidFill>
                  <a:schemeClr val="accent6">
                    <a:lumMod val="50000"/>
                  </a:schemeClr>
                </a:solidFill>
                <a:latin typeface="Times New Roman" panose="02020603050405020304" pitchFamily="18" charset="0"/>
                <a:cs typeface="Times New Roman" panose="02020603050405020304" pitchFamily="18" charset="0"/>
              </a:rPr>
              <a:t>Trình bày những nét chính về công cuộc xây dựng đất nước dưới thời Trần</a:t>
            </a:r>
            <a:r>
              <a:rPr lang="en-US" sz="3200" b="1">
                <a:solidFill>
                  <a:schemeClr val="accent6">
                    <a:lumMod val="50000"/>
                  </a:schemeClr>
                </a:solidFill>
                <a:latin typeface="Times New Roman" panose="02020603050405020304" pitchFamily="18" charset="0"/>
                <a:cs typeface="Times New Roman" panose="02020603050405020304" pitchFamily="18" charset="0"/>
              </a:rPr>
              <a:t>?</a:t>
            </a:r>
          </a:p>
        </p:txBody>
      </p:sp>
      <p:sp>
        <p:nvSpPr>
          <p:cNvPr id="8" name="Rectangle 7">
            <a:extLst>
              <a:ext uri="{FF2B5EF4-FFF2-40B4-BE49-F238E27FC236}">
                <a16:creationId xmlns:a16="http://schemas.microsoft.com/office/drawing/2014/main" id="{9144EC37-2421-4183-9B55-AB5B30FAEECE}"/>
              </a:ext>
            </a:extLst>
          </p:cNvPr>
          <p:cNvSpPr/>
          <p:nvPr/>
        </p:nvSpPr>
        <p:spPr>
          <a:xfrm>
            <a:off x="2107096" y="2017414"/>
            <a:ext cx="6096000" cy="954107"/>
          </a:xfrm>
          <a:prstGeom prst="rect">
            <a:avLst/>
          </a:prstGeom>
        </p:spPr>
        <p:txBody>
          <a:bodyPr>
            <a:spAutoFit/>
          </a:bodyPr>
          <a:lstStyle/>
          <a:p>
            <a:r>
              <a:rPr lang="en-US" sz="2800" b="1" i="1">
                <a:solidFill>
                  <a:schemeClr val="accent2">
                    <a:lumMod val="75000"/>
                  </a:schemeClr>
                </a:solidFill>
                <a:latin typeface="Times New Roman" panose="02020603050405020304" pitchFamily="18" charset="0"/>
                <a:cs typeface="Times New Roman" panose="02020603050405020304" pitchFamily="18" charset="0"/>
              </a:rPr>
              <a:t>Nhiệm vụ 1: Đọc thông tin và quan sát hình 2, 3; em hãy trả lời câu hỏi:</a:t>
            </a:r>
          </a:p>
        </p:txBody>
      </p:sp>
    </p:spTree>
    <p:extLst>
      <p:ext uri="{BB962C8B-B14F-4D97-AF65-F5344CB8AC3E}">
        <p14:creationId xmlns:p14="http://schemas.microsoft.com/office/powerpoint/2010/main" val="185599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circle(in)">
                                      <p:cBhvr>
                                        <p:cTn id="3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CA0C4A3-94EE-421E-B79A-A50B899C685E}"/>
              </a:ext>
            </a:extLst>
          </p:cNvPr>
          <p:cNvSpPr/>
          <p:nvPr/>
        </p:nvSpPr>
        <p:spPr>
          <a:xfrm>
            <a:off x="0" y="1159404"/>
            <a:ext cx="12192000" cy="5632311"/>
          </a:xfrm>
          <a:prstGeom prst="rect">
            <a:avLst/>
          </a:prstGeom>
        </p:spPr>
        <p:txBody>
          <a:bodyPr wrap="square">
            <a:spAutoFit/>
          </a:bodyPr>
          <a:lstStyle/>
          <a:p>
            <a:pPr algn="just">
              <a:spcAft>
                <a:spcPts val="0"/>
              </a:spcAft>
            </a:pPr>
            <a:r>
              <a:rPr lang="vi-VN" sz="2400" b="1">
                <a:solidFill>
                  <a:srgbClr val="0000CC"/>
                </a:solidFill>
                <a:latin typeface="Times New Roman" panose="02020603050405020304" pitchFamily="18" charset="0"/>
                <a:cs typeface="Times New Roman" panose="02020603050405020304" pitchFamily="18" charset="0"/>
              </a:rPr>
              <a:t>- Hoàn cảnh thành lập nhà Trần: </a:t>
            </a:r>
            <a:r>
              <a:rPr lang="vi-VN" sz="2400" b="1">
                <a:solidFill>
                  <a:srgbClr val="000000"/>
                </a:solidFill>
                <a:latin typeface="Times New Roman" panose="02020603050405020304" pitchFamily="18" charset="0"/>
                <a:cs typeface="Times New Roman" panose="02020603050405020304" pitchFamily="18" charset="0"/>
              </a:rPr>
              <a:t>Năm 1226, Lý Chiêu Hoàng nhường ngôi cho chồng là Trần Cảnh. Nhà Trần được thành lập. </a:t>
            </a:r>
            <a:endParaRPr lang="en-US" sz="2400" b="1">
              <a:solidFill>
                <a:srgbClr val="000000"/>
              </a:solidFill>
              <a:latin typeface="Times New Roman" panose="02020603050405020304" pitchFamily="18" charset="0"/>
              <a:cs typeface="Times New Roman" panose="02020603050405020304" pitchFamily="18" charset="0"/>
            </a:endParaRPr>
          </a:p>
          <a:p>
            <a:pPr algn="just">
              <a:spcAft>
                <a:spcPts val="0"/>
              </a:spcAft>
            </a:pPr>
            <a:endParaRPr lang="en-US" sz="2400" b="1">
              <a:effectLst/>
              <a:latin typeface="Times New Roman" panose="02020603050405020304" pitchFamily="18" charset="0"/>
              <a:cs typeface="Times New Roman" panose="02020603050405020304" pitchFamily="18" charset="0"/>
            </a:endParaRPr>
          </a:p>
          <a:p>
            <a:pPr algn="just">
              <a:spcAft>
                <a:spcPts val="0"/>
              </a:spcAft>
            </a:pPr>
            <a:endParaRPr lang="en-US" sz="2400" b="1">
              <a:latin typeface="Times New Roman" panose="02020603050405020304" pitchFamily="18" charset="0"/>
              <a:cs typeface="Times New Roman" panose="02020603050405020304" pitchFamily="18" charset="0"/>
            </a:endParaRPr>
          </a:p>
          <a:p>
            <a:pPr algn="just">
              <a:spcAft>
                <a:spcPts val="0"/>
              </a:spcAft>
            </a:pPr>
            <a:endParaRPr lang="en-US" sz="2400" b="1">
              <a:effectLst/>
              <a:latin typeface="Times New Roman" panose="02020603050405020304" pitchFamily="18" charset="0"/>
              <a:cs typeface="Times New Roman" panose="02020603050405020304" pitchFamily="18" charset="0"/>
            </a:endParaRPr>
          </a:p>
          <a:p>
            <a:pPr algn="just">
              <a:spcAft>
                <a:spcPts val="0"/>
              </a:spcAft>
            </a:pPr>
            <a:endParaRPr lang="en-US" sz="2400" b="1">
              <a:latin typeface="Times New Roman" panose="02020603050405020304" pitchFamily="18" charset="0"/>
              <a:cs typeface="Times New Roman" panose="02020603050405020304" pitchFamily="18" charset="0"/>
            </a:endParaRPr>
          </a:p>
          <a:p>
            <a:pPr algn="just">
              <a:spcAft>
                <a:spcPts val="0"/>
              </a:spcAft>
            </a:pPr>
            <a:endParaRPr lang="en-US" sz="2400" b="1">
              <a:effectLst/>
              <a:latin typeface="Times New Roman" panose="02020603050405020304" pitchFamily="18" charset="0"/>
              <a:cs typeface="Times New Roman" panose="02020603050405020304" pitchFamily="18" charset="0"/>
            </a:endParaRPr>
          </a:p>
          <a:p>
            <a:pPr algn="just">
              <a:spcAft>
                <a:spcPts val="0"/>
              </a:spcAft>
            </a:pPr>
            <a:endParaRPr lang="en-US" sz="2400" b="1">
              <a:effectLst/>
              <a:latin typeface="Times New Roman" panose="02020603050405020304" pitchFamily="18" charset="0"/>
              <a:cs typeface="Times New Roman" panose="02020603050405020304" pitchFamily="18" charset="0"/>
            </a:endParaRPr>
          </a:p>
          <a:p>
            <a:pPr algn="just">
              <a:spcAft>
                <a:spcPts val="0"/>
              </a:spcAft>
            </a:pPr>
            <a:endParaRPr lang="en-US" sz="2400" b="1">
              <a:effectLst/>
              <a:latin typeface="Times New Roman" panose="02020603050405020304" pitchFamily="18" charset="0"/>
              <a:cs typeface="Times New Roman" panose="02020603050405020304" pitchFamily="18" charset="0"/>
            </a:endParaRPr>
          </a:p>
          <a:p>
            <a:pPr algn="just">
              <a:spcAft>
                <a:spcPts val="0"/>
              </a:spcAft>
            </a:pPr>
            <a:r>
              <a:rPr lang="vi-VN" sz="2400" b="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Một số nét chính về công cuộc xây dựng đất nước dưới Triều Trần: </a:t>
            </a:r>
          </a:p>
          <a:p>
            <a:pPr marL="342900" lvl="0" indent="-342900" algn="just">
              <a:spcAft>
                <a:spcPts val="0"/>
              </a:spcAft>
              <a:buFont typeface="Symbol" panose="05050102010706020507" pitchFamily="18" charset="2"/>
              <a:buChar char=""/>
            </a:pPr>
            <a:r>
              <a:rPr lang="vi-VN" sz="2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 vua Trần nhường ngôi sớm cho con, xưng là Thái Thượng Hoàng, cùng vua chăm lo việc nước.</a:t>
            </a:r>
            <a:endParaRPr lang="en-US" sz="2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vi-VN" sz="2400" b="1">
                <a:latin typeface="Times New Roman" panose="02020603050405020304" pitchFamily="18" charset="0"/>
                <a:ea typeface="Times New Roman" panose="02020603050405020304" pitchFamily="18" charset="0"/>
                <a:cs typeface="Times New Roman" panose="02020603050405020304" pitchFamily="18" charset="0"/>
              </a:rPr>
              <a:t>Bộ máy nhà nước được tổ chức chặt chẽ.</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vi-VN" sz="2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Giáo dục được quan </a:t>
            </a:r>
            <a:r>
              <a:rPr lang="en-US" sz="2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t>
            </a:r>
            <a:r>
              <a:rPr lang="vi-VN" sz="2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âm. Nhà nước mở thêm nhiều trường học và tổ chức các khoa thi, tuyển chọn nhiều nhân tài như Nguyễn Hiền, Mạc Đĩnh Chi.</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0501CE7B-7693-4AFF-8CD1-BA7006A78DF5}"/>
              </a:ext>
            </a:extLst>
          </p:cNvPr>
          <p:cNvSpPr/>
          <p:nvPr/>
        </p:nvSpPr>
        <p:spPr>
          <a:xfrm>
            <a:off x="0" y="249341"/>
            <a:ext cx="8353121" cy="584775"/>
          </a:xfrm>
          <a:prstGeom prst="rect">
            <a:avLst/>
          </a:prstGeom>
        </p:spPr>
        <p:txBody>
          <a:bodyPr wrap="none">
            <a:spAutoFit/>
          </a:bodyPr>
          <a:lstStyle/>
          <a:p>
            <a:r>
              <a:rPr lang="en-US" sz="3200" b="1">
                <a:solidFill>
                  <a:srgbClr val="FF0000"/>
                </a:solidFill>
                <a:latin typeface="Times New Roman" panose="02020603050405020304" pitchFamily="18" charset="0"/>
                <a:cs typeface="Times New Roman" panose="02020603050405020304" pitchFamily="18" charset="0"/>
              </a:rPr>
              <a:t>I</a:t>
            </a:r>
            <a:r>
              <a:rPr lang="vi-VN" sz="3200" b="1">
                <a:solidFill>
                  <a:srgbClr val="FF0000"/>
                </a:solidFill>
                <a:latin typeface="Times New Roman" panose="02020603050405020304" pitchFamily="18" charset="0"/>
                <a:cs typeface="Times New Roman" panose="02020603050405020304" pitchFamily="18" charset="0"/>
              </a:rPr>
              <a:t>.</a:t>
            </a:r>
            <a:r>
              <a:rPr lang="en-US" sz="3200" b="1">
                <a:solidFill>
                  <a:srgbClr val="FF0000"/>
                </a:solidFill>
                <a:latin typeface="Times New Roman" panose="02020603050405020304" pitchFamily="18" charset="0"/>
                <a:cs typeface="Times New Roman" panose="02020603050405020304" pitchFamily="18" charset="0"/>
              </a:rPr>
              <a:t> </a:t>
            </a:r>
            <a:r>
              <a:rPr lang="vi-VN" sz="3200" b="1">
                <a:solidFill>
                  <a:srgbClr val="FF0000"/>
                </a:solidFill>
                <a:latin typeface="Times New Roman" panose="02020603050405020304" pitchFamily="18" charset="0"/>
                <a:cs typeface="Times New Roman" panose="02020603050405020304" pitchFamily="18" charset="0"/>
              </a:rPr>
              <a:t>Triều Trần với công cuộc xây dựng đất nước</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FF529818-5204-49C1-99B1-E4A7492FA345}"/>
              </a:ext>
            </a:extLst>
          </p:cNvPr>
          <p:cNvPicPr>
            <a:picLocks noChangeAspect="1"/>
          </p:cNvPicPr>
          <p:nvPr/>
        </p:nvPicPr>
        <p:blipFill>
          <a:blip r:embed="rId2"/>
          <a:stretch>
            <a:fillRect/>
          </a:stretch>
        </p:blipFill>
        <p:spPr>
          <a:xfrm>
            <a:off x="3074504" y="2141904"/>
            <a:ext cx="4403973" cy="2279249"/>
          </a:xfrm>
          <a:prstGeom prst="rect">
            <a:avLst/>
          </a:prstGeom>
        </p:spPr>
      </p:pic>
      <p:pic>
        <p:nvPicPr>
          <p:cNvPr id="6" name="Picture 5">
            <a:extLst>
              <a:ext uri="{FF2B5EF4-FFF2-40B4-BE49-F238E27FC236}">
                <a16:creationId xmlns:a16="http://schemas.microsoft.com/office/drawing/2014/main" id="{2DA89196-780A-49E1-BC92-CB645E4F6288}"/>
              </a:ext>
            </a:extLst>
          </p:cNvPr>
          <p:cNvPicPr>
            <a:picLocks noChangeAspect="1"/>
          </p:cNvPicPr>
          <p:nvPr/>
        </p:nvPicPr>
        <p:blipFill>
          <a:blip r:embed="rId3"/>
          <a:stretch>
            <a:fillRect/>
          </a:stretch>
        </p:blipFill>
        <p:spPr>
          <a:xfrm>
            <a:off x="6353440" y="3026633"/>
            <a:ext cx="6275881" cy="509789"/>
          </a:xfrm>
          <a:prstGeom prst="rect">
            <a:avLst/>
          </a:prstGeom>
        </p:spPr>
      </p:pic>
    </p:spTree>
    <p:extLst>
      <p:ext uri="{BB962C8B-B14F-4D97-AF65-F5344CB8AC3E}">
        <p14:creationId xmlns:p14="http://schemas.microsoft.com/office/powerpoint/2010/main" val="864281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750"/>
                                        <p:tgtEl>
                                          <p:spTgt spid="5"/>
                                        </p:tgtEl>
                                      </p:cBhvr>
                                    </p:animEffect>
                                    <p:anim calcmode="lin" valueType="num">
                                      <p:cBhvr>
                                        <p:cTn id="13" dur="750" fill="hold"/>
                                        <p:tgtEl>
                                          <p:spTgt spid="5"/>
                                        </p:tgtEl>
                                        <p:attrNameLst>
                                          <p:attrName>ppt_x</p:attrName>
                                        </p:attrNameLst>
                                      </p:cBhvr>
                                      <p:tavLst>
                                        <p:tav tm="0">
                                          <p:val>
                                            <p:strVal val="#ppt_x"/>
                                          </p:val>
                                        </p:tav>
                                        <p:tav tm="100000">
                                          <p:val>
                                            <p:strVal val="#ppt_x"/>
                                          </p:val>
                                        </p:tav>
                                      </p:tavLst>
                                    </p:anim>
                                    <p:anim calcmode="lin" valueType="num">
                                      <p:cBhvr>
                                        <p:cTn id="14" dur="75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anim calcmode="lin" valueType="num">
                                      <p:cBhvr>
                                        <p:cTn id="18" dur="750" fill="hold"/>
                                        <p:tgtEl>
                                          <p:spTgt spid="6"/>
                                        </p:tgtEl>
                                        <p:attrNameLst>
                                          <p:attrName>ppt_x</p:attrName>
                                        </p:attrNameLst>
                                      </p:cBhvr>
                                      <p:tavLst>
                                        <p:tav tm="0">
                                          <p:val>
                                            <p:strVal val="#ppt_x"/>
                                          </p:val>
                                        </p:tav>
                                        <p:tav tm="100000">
                                          <p:val>
                                            <p:strVal val="#ppt_x"/>
                                          </p:val>
                                        </p:tav>
                                      </p:tavLst>
                                    </p:anim>
                                    <p:anim calcmode="lin" valueType="num">
                                      <p:cBhvr>
                                        <p:cTn id="19"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C090A3-9DC3-4E2B-B29F-319E78B7A53A}"/>
              </a:ext>
            </a:extLst>
          </p:cNvPr>
          <p:cNvPicPr>
            <a:picLocks noChangeAspect="1"/>
          </p:cNvPicPr>
          <p:nvPr/>
        </p:nvPicPr>
        <p:blipFill>
          <a:blip r:embed="rId2"/>
          <a:stretch>
            <a:fillRect/>
          </a:stretch>
        </p:blipFill>
        <p:spPr>
          <a:xfrm>
            <a:off x="758724" y="781879"/>
            <a:ext cx="10214698" cy="5033134"/>
          </a:xfrm>
          <a:prstGeom prst="rect">
            <a:avLst/>
          </a:prstGeom>
        </p:spPr>
      </p:pic>
    </p:spTree>
    <p:extLst>
      <p:ext uri="{BB962C8B-B14F-4D97-AF65-F5344CB8AC3E}">
        <p14:creationId xmlns:p14="http://schemas.microsoft.com/office/powerpoint/2010/main" val="3251831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85D69F-9C2B-4637-B7AD-174DA7C37927}"/>
              </a:ext>
            </a:extLst>
          </p:cNvPr>
          <p:cNvSpPr txBox="1"/>
          <p:nvPr/>
        </p:nvSpPr>
        <p:spPr>
          <a:xfrm>
            <a:off x="27709" y="490210"/>
            <a:ext cx="4038600" cy="1046440"/>
          </a:xfrm>
          <a:prstGeom prst="rect">
            <a:avLst/>
          </a:prstGeom>
          <a:noFill/>
        </p:spPr>
        <p:txBody>
          <a:bodyPr wrap="square" rtlCol="0">
            <a:spAutoFit/>
          </a:bodyPr>
          <a:lstStyle/>
          <a:p>
            <a:pPr algn="ctr"/>
            <a:r>
              <a:rPr lang="en-US" sz="3100" b="1">
                <a:solidFill>
                  <a:srgbClr val="660066"/>
                </a:solidFill>
                <a:latin typeface="Cambria Math" panose="02040503050406030204" pitchFamily="18" charset="0"/>
                <a:ea typeface="Cambria Math" panose="02040503050406030204" pitchFamily="18" charset="0"/>
              </a:rPr>
              <a:t>Nhiệm vụ 2: HOẠT </a:t>
            </a:r>
            <a:r>
              <a:rPr lang="en-US" sz="3100" b="1" dirty="0">
                <a:solidFill>
                  <a:srgbClr val="660066"/>
                </a:solidFill>
                <a:latin typeface="Cambria Math" panose="02040503050406030204" pitchFamily="18" charset="0"/>
                <a:ea typeface="Cambria Math" panose="02040503050406030204" pitchFamily="18" charset="0"/>
              </a:rPr>
              <a:t>ĐỘNG NHÓM</a:t>
            </a:r>
          </a:p>
        </p:txBody>
      </p:sp>
      <p:sp>
        <p:nvSpPr>
          <p:cNvPr id="4" name="Flowchart: Alternate Process 3">
            <a:extLst>
              <a:ext uri="{FF2B5EF4-FFF2-40B4-BE49-F238E27FC236}">
                <a16:creationId xmlns:a16="http://schemas.microsoft.com/office/drawing/2014/main" id="{549FC6F8-C202-4BE9-A54E-CD6B5207DBA8}"/>
              </a:ext>
            </a:extLst>
          </p:cNvPr>
          <p:cNvSpPr/>
          <p:nvPr/>
        </p:nvSpPr>
        <p:spPr>
          <a:xfrm>
            <a:off x="348368" y="1871990"/>
            <a:ext cx="4391660" cy="4495800"/>
          </a:xfrm>
          <a:prstGeom prst="flowChartAlternateProcess">
            <a:avLst/>
          </a:prstGeom>
          <a:solidFill>
            <a:srgbClr val="CCFF99"/>
          </a:solidFill>
          <a:ln>
            <a:solidFill>
              <a:srgbClr val="006600"/>
            </a:solidFill>
          </a:ln>
        </p:spPr>
        <p:style>
          <a:lnRef idx="1">
            <a:schemeClr val="accent3"/>
          </a:lnRef>
          <a:fillRef idx="2">
            <a:schemeClr val="accent3"/>
          </a:fillRef>
          <a:effectRef idx="1">
            <a:schemeClr val="accent3"/>
          </a:effectRef>
          <a:fontRef idx="minor">
            <a:schemeClr val="dk1"/>
          </a:fontRef>
        </p:style>
        <p:txBody>
          <a:bodyPr rtlCol="0" anchor="ctr"/>
          <a:lstStyle/>
          <a:p>
            <a:pPr marL="285750" indent="-285750">
              <a:buFont typeface="Wingdings" panose="05000000000000000000" pitchFamily="2" charset="2"/>
              <a:buChar char="v"/>
            </a:pPr>
            <a:r>
              <a:rPr lang="vi-VN" sz="2400" b="1" i="1" dirty="0">
                <a:solidFill>
                  <a:srgbClr val="C00000"/>
                </a:solidFill>
                <a:latin typeface="Cambria" panose="02040503050406030204" pitchFamily="18" charset="0"/>
                <a:cs typeface="Cambria" panose="02040503050406030204" pitchFamily="18" charset="0"/>
              </a:rPr>
              <a:t>Số lượng</a:t>
            </a:r>
            <a:r>
              <a:rPr lang="vi-VN" sz="2400" b="1" i="1">
                <a:solidFill>
                  <a:srgbClr val="C00000"/>
                </a:solidFill>
                <a:latin typeface="Cambria" panose="02040503050406030204" pitchFamily="18" charset="0"/>
                <a:cs typeface="Cambria" panose="02040503050406030204" pitchFamily="18" charset="0"/>
              </a:rPr>
              <a:t>: </a:t>
            </a:r>
            <a:r>
              <a:rPr lang="en-US" sz="2400" b="1" i="1">
                <a:solidFill>
                  <a:srgbClr val="003300"/>
                </a:solidFill>
                <a:latin typeface="Cambria" panose="02040503050406030204" pitchFamily="18" charset="0"/>
                <a:cs typeface="Cambria" panose="02040503050406030204" pitchFamily="18" charset="0"/>
              </a:rPr>
              <a:t>5</a:t>
            </a:r>
            <a:r>
              <a:rPr lang="vi-VN" sz="2400" b="1" i="1">
                <a:solidFill>
                  <a:srgbClr val="003300"/>
                </a:solidFill>
                <a:latin typeface="Cambria" panose="02040503050406030204" pitchFamily="18" charset="0"/>
                <a:cs typeface="Cambria" panose="02040503050406030204" pitchFamily="18" charset="0"/>
              </a:rPr>
              <a:t>-</a:t>
            </a:r>
            <a:r>
              <a:rPr lang="en-US" sz="2400" b="1" i="1">
                <a:solidFill>
                  <a:srgbClr val="003300"/>
                </a:solidFill>
                <a:latin typeface="Cambria" panose="02040503050406030204" pitchFamily="18" charset="0"/>
                <a:ea typeface="Cambria Math" panose="02040503050406030204" pitchFamily="18" charset="0"/>
                <a:cs typeface="Cambria" panose="02040503050406030204" pitchFamily="18" charset="0"/>
              </a:rPr>
              <a:t>6</a:t>
            </a:r>
            <a:r>
              <a:rPr lang="vi-VN" sz="2400" b="1">
                <a:solidFill>
                  <a:srgbClr val="003300"/>
                </a:solidFill>
                <a:latin typeface="Cambria" panose="02040503050406030204" pitchFamily="18" charset="0"/>
                <a:ea typeface="Cambria Math" panose="02040503050406030204" pitchFamily="18" charset="0"/>
                <a:cs typeface="Cambria" panose="02040503050406030204" pitchFamily="18" charset="0"/>
              </a:rPr>
              <a:t> </a:t>
            </a:r>
            <a:r>
              <a:rPr lang="vi-VN" sz="2400" b="1" dirty="0">
                <a:solidFill>
                  <a:srgbClr val="003300"/>
                </a:solidFill>
                <a:latin typeface="Cambria" panose="02040503050406030204" pitchFamily="18" charset="0"/>
                <a:ea typeface="Cambria Math" panose="02040503050406030204" pitchFamily="18" charset="0"/>
                <a:cs typeface="Cambria" panose="02040503050406030204" pitchFamily="18" charset="0"/>
              </a:rPr>
              <a:t>HS/Nhóm</a:t>
            </a:r>
            <a:endParaRPr lang="vi-VN" sz="2400" b="1" dirty="0">
              <a:solidFill>
                <a:srgbClr val="006600"/>
              </a:solidFill>
              <a:latin typeface="Cambria" panose="02040503050406030204" pitchFamily="18" charset="0"/>
              <a:ea typeface="Cambria Math" panose="02040503050406030204" pitchFamily="18" charset="0"/>
              <a:cs typeface="Cambria" panose="02040503050406030204" pitchFamily="18" charset="0"/>
            </a:endParaRPr>
          </a:p>
          <a:p>
            <a:pPr marL="285750" indent="-285750" algn="just">
              <a:buFont typeface="Wingdings" panose="05000000000000000000" pitchFamily="2" charset="2"/>
              <a:buChar char="v"/>
            </a:pPr>
            <a:r>
              <a:rPr lang="vi-VN" sz="2600" b="1" i="1" dirty="0">
                <a:solidFill>
                  <a:srgbClr val="C00000"/>
                </a:solidFill>
                <a:latin typeface="+mj-lt"/>
              </a:rPr>
              <a:t>Thời gian: </a:t>
            </a:r>
            <a:r>
              <a:rPr lang="vi-VN" sz="2600" b="1" dirty="0">
                <a:solidFill>
                  <a:srgbClr val="003300"/>
                </a:solidFill>
                <a:latin typeface="Cambria Math" panose="02040503050406030204" pitchFamily="18" charset="0"/>
                <a:ea typeface="Cambria Math" panose="02040503050406030204" pitchFamily="18" charset="0"/>
              </a:rPr>
              <a:t>04 phút</a:t>
            </a:r>
          </a:p>
          <a:p>
            <a:pPr marL="285750" indent="-285750" algn="just">
              <a:buFont typeface="Wingdings" panose="05000000000000000000" pitchFamily="2" charset="2"/>
              <a:buChar char="v"/>
            </a:pPr>
            <a:r>
              <a:rPr lang="vi-VN" sz="2600" b="1" i="1">
                <a:solidFill>
                  <a:srgbClr val="C00000"/>
                </a:solidFill>
                <a:latin typeface="+mj-lt"/>
              </a:rPr>
              <a:t>Nhiệm vụ</a:t>
            </a:r>
            <a:r>
              <a:rPr lang="en-US" sz="2600" b="1" i="1">
                <a:solidFill>
                  <a:srgbClr val="C00000"/>
                </a:solidFill>
                <a:latin typeface="+mj-lt"/>
              </a:rPr>
              <a:t> </a:t>
            </a:r>
            <a:r>
              <a:rPr lang="en-US" sz="2600" b="1" i="1">
                <a:solidFill>
                  <a:srgbClr val="C00000"/>
                </a:solidFill>
                <a:latin typeface="Cambria" panose="02040503050406030204" pitchFamily="18" charset="0"/>
              </a:rPr>
              <a:t>2</a:t>
            </a:r>
            <a:r>
              <a:rPr lang="vi-VN" sz="2600" b="1" i="1">
                <a:solidFill>
                  <a:srgbClr val="C00000"/>
                </a:solidFill>
                <a:latin typeface="Cambria" panose="02040503050406030204" pitchFamily="18" charset="0"/>
              </a:rPr>
              <a:t>:</a:t>
            </a:r>
            <a:r>
              <a:rPr lang="en-US" sz="2600" b="1" i="1">
                <a:solidFill>
                  <a:srgbClr val="C00000"/>
                </a:solidFill>
                <a:latin typeface="Cambria" panose="02040503050406030204" pitchFamily="18" charset="0"/>
              </a:rPr>
              <a:t> </a:t>
            </a:r>
            <a:r>
              <a:rPr lang="vi-VN" sz="2600" b="1">
                <a:solidFill>
                  <a:srgbClr val="003300"/>
                </a:solidFill>
                <a:latin typeface="Cambria" panose="02040503050406030204" pitchFamily="18" charset="0"/>
              </a:rPr>
              <a:t>Kể lại câu chuyện về thầy Chu Văn An theo gợi ý ở Phiếu học tập số 1</a:t>
            </a:r>
            <a:endParaRPr lang="vi-VN" sz="2600" b="1" dirty="0">
              <a:solidFill>
                <a:srgbClr val="003300"/>
              </a:solidFill>
              <a:latin typeface="Cambria Math" panose="02040503050406030204" pitchFamily="18" charset="0"/>
              <a:ea typeface="Cambria Math" panose="02040503050406030204" pitchFamily="18" charset="0"/>
            </a:endParaRPr>
          </a:p>
        </p:txBody>
      </p:sp>
      <p:cxnSp>
        <p:nvCxnSpPr>
          <p:cNvPr id="6" name="Straight Connector 5">
            <a:extLst>
              <a:ext uri="{FF2B5EF4-FFF2-40B4-BE49-F238E27FC236}">
                <a16:creationId xmlns:a16="http://schemas.microsoft.com/office/drawing/2014/main" id="{59AB55CC-0B91-4E3A-A101-A234CAF1D3A7}"/>
              </a:ext>
            </a:extLst>
          </p:cNvPr>
          <p:cNvCxnSpPr/>
          <p:nvPr/>
        </p:nvCxnSpPr>
        <p:spPr>
          <a:xfrm>
            <a:off x="4916557" y="0"/>
            <a:ext cx="0" cy="6858000"/>
          </a:xfrm>
          <a:prstGeom prst="line">
            <a:avLst/>
          </a:prstGeom>
        </p:spPr>
        <p:style>
          <a:lnRef idx="3">
            <a:schemeClr val="accent1"/>
          </a:lnRef>
          <a:fillRef idx="0">
            <a:schemeClr val="accent1"/>
          </a:fillRef>
          <a:effectRef idx="2">
            <a:schemeClr val="accent1"/>
          </a:effectRef>
          <a:fontRef idx="minor">
            <a:schemeClr val="tx1"/>
          </a:fontRef>
        </p:style>
      </p:cxnSp>
      <p:sp>
        <p:nvSpPr>
          <p:cNvPr id="7" name="Rectangle 6">
            <a:extLst>
              <a:ext uri="{FF2B5EF4-FFF2-40B4-BE49-F238E27FC236}">
                <a16:creationId xmlns:a16="http://schemas.microsoft.com/office/drawing/2014/main" id="{B42E1892-9435-4DB1-8BC1-3EF28370F238}"/>
              </a:ext>
            </a:extLst>
          </p:cNvPr>
          <p:cNvSpPr/>
          <p:nvPr/>
        </p:nvSpPr>
        <p:spPr>
          <a:xfrm>
            <a:off x="5269617" y="3429000"/>
            <a:ext cx="6665835" cy="3108543"/>
          </a:xfrm>
          <a:prstGeom prst="rect">
            <a:avLst/>
          </a:prstGeom>
          <a:ln>
            <a:solidFill>
              <a:srgbClr val="C00000"/>
            </a:solidFill>
          </a:ln>
        </p:spPr>
        <p:txBody>
          <a:bodyPr wrap="square">
            <a:spAutoFit/>
          </a:bodyPr>
          <a:lstStyle/>
          <a:p>
            <a:pPr algn="ctr"/>
            <a:r>
              <a:rPr lang="vi-VN" sz="2800" b="1">
                <a:solidFill>
                  <a:srgbClr val="0000CC"/>
                </a:solidFill>
                <a:latin typeface="+mj-lt"/>
              </a:rPr>
              <a:t>Phiếu học tập số 1</a:t>
            </a:r>
          </a:p>
          <a:p>
            <a:r>
              <a:rPr lang="vi-VN" sz="2800">
                <a:solidFill>
                  <a:srgbClr val="006600"/>
                </a:solidFill>
                <a:latin typeface="+mj-lt"/>
              </a:rPr>
              <a:t>Tên câu chuyện:……………….</a:t>
            </a:r>
          </a:p>
          <a:p>
            <a:r>
              <a:rPr lang="vi-VN" sz="2800">
                <a:solidFill>
                  <a:srgbClr val="006600"/>
                </a:solidFill>
                <a:latin typeface="+mj-lt"/>
              </a:rPr>
              <a:t>- Nhân vật:…………………………………</a:t>
            </a:r>
          </a:p>
          <a:p>
            <a:r>
              <a:rPr lang="vi-VN" sz="2800">
                <a:solidFill>
                  <a:srgbClr val="006600"/>
                </a:solidFill>
                <a:latin typeface="+mj-lt"/>
              </a:rPr>
              <a:t>- Bối cảnh:…………………………………</a:t>
            </a:r>
          </a:p>
          <a:p>
            <a:r>
              <a:rPr lang="vi-VN" sz="2800">
                <a:solidFill>
                  <a:srgbClr val="006600"/>
                </a:solidFill>
                <a:latin typeface="+mj-lt"/>
              </a:rPr>
              <a:t>- Vấn đề nảy sinh:…………………………</a:t>
            </a:r>
          </a:p>
          <a:p>
            <a:r>
              <a:rPr lang="vi-VN" sz="2800">
                <a:solidFill>
                  <a:srgbClr val="006600"/>
                </a:solidFill>
                <a:latin typeface="+mj-lt"/>
              </a:rPr>
              <a:t>- Kết thúc câu chuyện:………………………</a:t>
            </a:r>
          </a:p>
          <a:p>
            <a:r>
              <a:rPr lang="vi-VN" sz="2800">
                <a:solidFill>
                  <a:srgbClr val="006600"/>
                </a:solidFill>
                <a:latin typeface="+mj-lt"/>
              </a:rPr>
              <a:t>- Điều em học được từ câu chuyện:…………</a:t>
            </a:r>
          </a:p>
        </p:txBody>
      </p:sp>
      <p:pic>
        <p:nvPicPr>
          <p:cNvPr id="8" name="Picture 7">
            <a:extLst>
              <a:ext uri="{FF2B5EF4-FFF2-40B4-BE49-F238E27FC236}">
                <a16:creationId xmlns:a16="http://schemas.microsoft.com/office/drawing/2014/main" id="{5E57D41B-2124-4176-80D5-EB6553710BE8}"/>
              </a:ext>
            </a:extLst>
          </p:cNvPr>
          <p:cNvPicPr>
            <a:picLocks noChangeAspect="1"/>
          </p:cNvPicPr>
          <p:nvPr/>
        </p:nvPicPr>
        <p:blipFill>
          <a:blip r:embed="rId2"/>
          <a:stretch>
            <a:fillRect/>
          </a:stretch>
        </p:blipFill>
        <p:spPr>
          <a:xfrm>
            <a:off x="5498456" y="167437"/>
            <a:ext cx="5734881" cy="2940246"/>
          </a:xfrm>
          <a:prstGeom prst="rect">
            <a:avLst/>
          </a:prstGeom>
        </p:spPr>
      </p:pic>
    </p:spTree>
    <p:extLst>
      <p:ext uri="{BB962C8B-B14F-4D97-AF65-F5344CB8AC3E}">
        <p14:creationId xmlns:p14="http://schemas.microsoft.com/office/powerpoint/2010/main" val="2793462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ppt_w+.3"/>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Effect transition="in" filter="fade">
                                      <p:cBhvr>
                                        <p:cTn id="17" dur="1000"/>
                                        <p:tgtEl>
                                          <p:spTgt spid="8"/>
                                        </p:tgtEl>
                                      </p:cBhvr>
                                    </p:animEffect>
                                  </p:childTnLst>
                                </p:cTn>
                              </p:par>
                              <p:par>
                                <p:cTn id="18" presetID="50" presetClass="entr" presetSubtype="0" decel="10000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strVal val="#ppt_w+.3"/>
                                          </p:val>
                                        </p:tav>
                                        <p:tav tm="100000">
                                          <p:val>
                                            <p:strVal val="#ppt_w"/>
                                          </p:val>
                                        </p:tav>
                                      </p:tavLst>
                                    </p:anim>
                                    <p:anim calcmode="lin" valueType="num">
                                      <p:cBhvr>
                                        <p:cTn id="21" dur="1000" fill="hold"/>
                                        <p:tgtEl>
                                          <p:spTgt spid="7"/>
                                        </p:tgtEl>
                                        <p:attrNameLst>
                                          <p:attrName>ppt_h</p:attrName>
                                        </p:attrNameLst>
                                      </p:cBhvr>
                                      <p:tavLst>
                                        <p:tav tm="0">
                                          <p:val>
                                            <p:strVal val="#ppt_h"/>
                                          </p:val>
                                        </p:tav>
                                        <p:tav tm="100000">
                                          <p:val>
                                            <p:strVal val="#ppt_h"/>
                                          </p:val>
                                        </p:tav>
                                      </p:tavLst>
                                    </p:anim>
                                    <p:animEffect transition="in" filter="fad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0D13516-6DB5-4479-A907-9723F4CB1911}"/>
              </a:ext>
            </a:extLst>
          </p:cNvPr>
          <p:cNvGraphicFramePr>
            <a:graphicFrameLocks noGrp="1"/>
          </p:cNvGraphicFramePr>
          <p:nvPr>
            <p:extLst>
              <p:ext uri="{D42A27DB-BD31-4B8C-83A1-F6EECF244321}">
                <p14:modId xmlns:p14="http://schemas.microsoft.com/office/powerpoint/2010/main" val="663576945"/>
              </p:ext>
            </p:extLst>
          </p:nvPr>
        </p:nvGraphicFramePr>
        <p:xfrm>
          <a:off x="4412974" y="166599"/>
          <a:ext cx="7447722" cy="6379975"/>
        </p:xfrm>
        <a:graphic>
          <a:graphicData uri="http://schemas.openxmlformats.org/drawingml/2006/table">
            <a:tbl>
              <a:tblPr firstRow="1" firstCol="1" bandRow="1">
                <a:tableStyleId>{5940675A-B579-460E-94D1-54222C63F5DA}</a:tableStyleId>
              </a:tblPr>
              <a:tblGrid>
                <a:gridCol w="7447722">
                  <a:extLst>
                    <a:ext uri="{9D8B030D-6E8A-4147-A177-3AD203B41FA5}">
                      <a16:colId xmlns:a16="http://schemas.microsoft.com/office/drawing/2014/main" val="72262487"/>
                    </a:ext>
                  </a:extLst>
                </a:gridCol>
              </a:tblGrid>
              <a:tr h="6379975">
                <a:tc>
                  <a:txBody>
                    <a:bodyPr/>
                    <a:lstStyle/>
                    <a:p>
                      <a:pPr algn="ctr">
                        <a:lnSpc>
                          <a:spcPct val="100000"/>
                        </a:lnSpc>
                      </a:pPr>
                      <a:r>
                        <a:rPr lang="en-US" sz="2400" b="1">
                          <a:solidFill>
                            <a:srgbClr val="0000CC"/>
                          </a:solidFill>
                          <a:effectLst/>
                          <a:latin typeface="Times New Roman" panose="02020603050405020304" pitchFamily="18" charset="0"/>
                          <a:cs typeface="Times New Roman" panose="02020603050405020304" pitchFamily="18" charset="0"/>
                        </a:rPr>
                        <a:t>PHIẾU HỌC TẬP SỐ 1</a:t>
                      </a:r>
                    </a:p>
                    <a:p>
                      <a:pPr algn="ctr">
                        <a:lnSpc>
                          <a:spcPct val="100000"/>
                        </a:lnSpc>
                      </a:pPr>
                      <a:r>
                        <a:rPr lang="en-US" sz="2400">
                          <a:effectLst/>
                          <a:latin typeface="Times New Roman" panose="02020603050405020304" pitchFamily="18" charset="0"/>
                          <a:cs typeface="Times New Roman" panose="02020603050405020304" pitchFamily="18" charset="0"/>
                        </a:rPr>
                        <a:t>Tên câu chuyện: </a:t>
                      </a:r>
                      <a:r>
                        <a:rPr lang="en-US" sz="2400" b="1">
                          <a:effectLst/>
                          <a:latin typeface="Times New Roman" panose="02020603050405020304" pitchFamily="18" charset="0"/>
                          <a:cs typeface="Times New Roman" panose="02020603050405020304" pitchFamily="18" charset="0"/>
                        </a:rPr>
                        <a:t>Chu Văn An – Người thầy mẫu mực</a:t>
                      </a:r>
                    </a:p>
                    <a:p>
                      <a:pPr algn="just">
                        <a:lnSpc>
                          <a:spcPct val="100000"/>
                        </a:lnSpc>
                        <a:spcAft>
                          <a:spcPts val="1000"/>
                        </a:spcAft>
                      </a:pPr>
                      <a:r>
                        <a:rPr lang="en-US" sz="2400">
                          <a:effectLst/>
                          <a:latin typeface="Times New Roman" panose="02020603050405020304" pitchFamily="18" charset="0"/>
                          <a:cs typeface="Times New Roman" panose="02020603050405020304" pitchFamily="18" charset="0"/>
                        </a:rPr>
                        <a:t>- Nhân vật: Chu Văn An, Phạm Sư Mạnh.</a:t>
                      </a:r>
                    </a:p>
                    <a:p>
                      <a:pPr algn="just">
                        <a:lnSpc>
                          <a:spcPct val="100000"/>
                        </a:lnSpc>
                        <a:spcAft>
                          <a:spcPts val="1000"/>
                        </a:spcAft>
                      </a:pPr>
                      <a:r>
                        <a:rPr lang="en-US" sz="2400">
                          <a:effectLst/>
                          <a:latin typeface="Times New Roman" panose="02020603050405020304" pitchFamily="18" charset="0"/>
                          <a:cs typeface="Times New Roman" panose="02020603050405020304" pitchFamily="18" charset="0"/>
                        </a:rPr>
                        <a:t>- Bối cảnh: Thời nhà Trần.</a:t>
                      </a:r>
                    </a:p>
                    <a:p>
                      <a:pPr algn="just">
                        <a:lnSpc>
                          <a:spcPct val="100000"/>
                        </a:lnSpc>
                        <a:spcAft>
                          <a:spcPts val="1000"/>
                        </a:spcAft>
                      </a:pPr>
                      <a:r>
                        <a:rPr lang="en-US" sz="2400">
                          <a:effectLst/>
                          <a:latin typeface="Times New Roman" panose="02020603050405020304" pitchFamily="18" charset="0"/>
                          <a:cs typeface="Times New Roman" panose="02020603050405020304" pitchFamily="18" charset="0"/>
                        </a:rPr>
                        <a:t>- Vấn đề nảy sinh: Phạm Sư Mạnh lúc đó là vị quan to trong triều, về thăm thầy và làm huyên náo xóm làng. Chu Văn An biết chuyện đã nghiêm khắc  răn dạy. </a:t>
                      </a:r>
                    </a:p>
                    <a:p>
                      <a:pPr algn="just">
                        <a:lnSpc>
                          <a:spcPct val="100000"/>
                        </a:lnSpc>
                        <a:spcAft>
                          <a:spcPts val="1000"/>
                        </a:spcAft>
                      </a:pPr>
                      <a:r>
                        <a:rPr lang="en-US" sz="2400">
                          <a:effectLst/>
                          <a:latin typeface="Times New Roman" panose="02020603050405020304" pitchFamily="18" charset="0"/>
                          <a:cs typeface="Times New Roman" panose="02020603050405020304" pitchFamily="18" charset="0"/>
                        </a:rPr>
                        <a:t>- Kết thúc câu chuyện: Phạm Sư Mạnh hối hận. Từ đó, mỗi khi thăm thầy, Phạm Sư Mạnh chỉ mặc áo vải thâm, đi một mình như người thường.</a:t>
                      </a:r>
                    </a:p>
                    <a:p>
                      <a:pPr algn="just">
                        <a:lnSpc>
                          <a:spcPct val="100000"/>
                        </a:lnSpc>
                        <a:spcAft>
                          <a:spcPts val="1000"/>
                        </a:spcAft>
                      </a:pPr>
                      <a:r>
                        <a:rPr lang="en-US" sz="2400">
                          <a:effectLst/>
                          <a:latin typeface="Times New Roman" panose="02020603050405020304" pitchFamily="18" charset="0"/>
                          <a:cs typeface="Times New Roman" panose="02020603050405020304" pitchFamily="18" charset="0"/>
                        </a:rPr>
                        <a:t>- Điều em học được từ câu chuyện: Sự nghiêm khắc của Chu Văn An khi dạy dỗ trò, sự biết lỗi và sửa lỗi của Phạm Sư Mạnh.</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566" marR="66566" marT="0" marB="0"/>
                </a:tc>
                <a:extLst>
                  <a:ext uri="{0D108BD9-81ED-4DB2-BD59-A6C34878D82A}">
                    <a16:rowId xmlns:a16="http://schemas.microsoft.com/office/drawing/2014/main" val="1614214821"/>
                  </a:ext>
                </a:extLst>
              </a:tr>
            </a:tbl>
          </a:graphicData>
        </a:graphic>
      </p:graphicFrame>
      <p:pic>
        <p:nvPicPr>
          <p:cNvPr id="4" name="Picture 3">
            <a:extLst>
              <a:ext uri="{FF2B5EF4-FFF2-40B4-BE49-F238E27FC236}">
                <a16:creationId xmlns:a16="http://schemas.microsoft.com/office/drawing/2014/main" id="{CC396AF7-7F5E-4CEC-84FA-B64C51DD4BFD}"/>
              </a:ext>
            </a:extLst>
          </p:cNvPr>
          <p:cNvPicPr>
            <a:picLocks noChangeAspect="1"/>
          </p:cNvPicPr>
          <p:nvPr/>
        </p:nvPicPr>
        <p:blipFill rotWithShape="1">
          <a:blip r:embed="rId2"/>
          <a:srcRect l="12427" t="16198" r="14158" b="-932"/>
          <a:stretch/>
        </p:blipFill>
        <p:spPr>
          <a:xfrm>
            <a:off x="92766" y="947530"/>
            <a:ext cx="4174435" cy="4818112"/>
          </a:xfrm>
          <a:prstGeom prst="rect">
            <a:avLst/>
          </a:prstGeom>
        </p:spPr>
      </p:pic>
    </p:spTree>
    <p:extLst>
      <p:ext uri="{BB962C8B-B14F-4D97-AF65-F5344CB8AC3E}">
        <p14:creationId xmlns:p14="http://schemas.microsoft.com/office/powerpoint/2010/main" val="4242515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ppt_w</p:attrName>
                                        </p:attrNameLst>
                                      </p:cBhvr>
                                      <p:tavLst>
                                        <p:tav tm="0" fmla="#ppt_w*sin(2.5*pi*$)">
                                          <p:val>
                                            <p:fltVal val="0"/>
                                          </p:val>
                                        </p:tav>
                                        <p:tav tm="100000">
                                          <p:val>
                                            <p:fltVal val="1"/>
                                          </p:val>
                                        </p:tav>
                                      </p:tavLst>
                                    </p:anim>
                                    <p:anim calcmode="lin" valueType="num">
                                      <p:cBhvr>
                                        <p:cTn id="14"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80">
                                          <p:stCondLst>
                                            <p:cond delay="0"/>
                                          </p:stCondLst>
                                        </p:cTn>
                                        <p:tgtEl>
                                          <p:spTgt spid="4"/>
                                        </p:tgtEl>
                                      </p:cBhvr>
                                    </p:animEffect>
                                    <p:anim calcmode="lin" valueType="num">
                                      <p:cBhvr>
                                        <p:cTn id="2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5" dur="26">
                                          <p:stCondLst>
                                            <p:cond delay="650"/>
                                          </p:stCondLst>
                                        </p:cTn>
                                        <p:tgtEl>
                                          <p:spTgt spid="4"/>
                                        </p:tgtEl>
                                      </p:cBhvr>
                                      <p:to x="100000" y="60000"/>
                                    </p:animScale>
                                    <p:animScale>
                                      <p:cBhvr>
                                        <p:cTn id="26" dur="166" decel="50000">
                                          <p:stCondLst>
                                            <p:cond delay="676"/>
                                          </p:stCondLst>
                                        </p:cTn>
                                        <p:tgtEl>
                                          <p:spTgt spid="4"/>
                                        </p:tgtEl>
                                      </p:cBhvr>
                                      <p:to x="100000" y="100000"/>
                                    </p:animScale>
                                    <p:animScale>
                                      <p:cBhvr>
                                        <p:cTn id="27" dur="26">
                                          <p:stCondLst>
                                            <p:cond delay="1312"/>
                                          </p:stCondLst>
                                        </p:cTn>
                                        <p:tgtEl>
                                          <p:spTgt spid="4"/>
                                        </p:tgtEl>
                                      </p:cBhvr>
                                      <p:to x="100000" y="80000"/>
                                    </p:animScale>
                                    <p:animScale>
                                      <p:cBhvr>
                                        <p:cTn id="28" dur="166" decel="50000">
                                          <p:stCondLst>
                                            <p:cond delay="1338"/>
                                          </p:stCondLst>
                                        </p:cTn>
                                        <p:tgtEl>
                                          <p:spTgt spid="4"/>
                                        </p:tgtEl>
                                      </p:cBhvr>
                                      <p:to x="100000" y="100000"/>
                                    </p:animScale>
                                    <p:animScale>
                                      <p:cBhvr>
                                        <p:cTn id="29" dur="26">
                                          <p:stCondLst>
                                            <p:cond delay="1642"/>
                                          </p:stCondLst>
                                        </p:cTn>
                                        <p:tgtEl>
                                          <p:spTgt spid="4"/>
                                        </p:tgtEl>
                                      </p:cBhvr>
                                      <p:to x="100000" y="90000"/>
                                    </p:animScale>
                                    <p:animScale>
                                      <p:cBhvr>
                                        <p:cTn id="30" dur="166" decel="50000">
                                          <p:stCondLst>
                                            <p:cond delay="1668"/>
                                          </p:stCondLst>
                                        </p:cTn>
                                        <p:tgtEl>
                                          <p:spTgt spid="4"/>
                                        </p:tgtEl>
                                      </p:cBhvr>
                                      <p:to x="100000" y="100000"/>
                                    </p:animScale>
                                    <p:animScale>
                                      <p:cBhvr>
                                        <p:cTn id="31" dur="26">
                                          <p:stCondLst>
                                            <p:cond delay="1808"/>
                                          </p:stCondLst>
                                        </p:cTn>
                                        <p:tgtEl>
                                          <p:spTgt spid="4"/>
                                        </p:tgtEl>
                                      </p:cBhvr>
                                      <p:to x="100000" y="95000"/>
                                    </p:animScale>
                                    <p:animScale>
                                      <p:cBhvr>
                                        <p:cTn id="32" dur="166" decel="50000">
                                          <p:stCondLst>
                                            <p:cond delay="1834"/>
                                          </p:stCondLst>
                                        </p:cTn>
                                        <p:tgtEl>
                                          <p:spTgt spid="4"/>
                                        </p:tgtEl>
                                      </p:cBhvr>
                                      <p:to x="100000" y="100000"/>
                                    </p:animScale>
                                  </p:childTnLst>
                                </p:cTn>
                              </p:par>
                              <p:par>
                                <p:cTn id="33" presetID="26" presetClass="entr" presetSubtype="0" fill="hold"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down)">
                                      <p:cBhvr>
                                        <p:cTn id="35" dur="580">
                                          <p:stCondLst>
                                            <p:cond delay="0"/>
                                          </p:stCondLst>
                                        </p:cTn>
                                        <p:tgtEl>
                                          <p:spTgt spid="2"/>
                                        </p:tgtEl>
                                      </p:cBhvr>
                                    </p:animEffect>
                                    <p:anim calcmode="lin" valueType="num">
                                      <p:cBhvr>
                                        <p:cTn id="3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1" dur="26">
                                          <p:stCondLst>
                                            <p:cond delay="650"/>
                                          </p:stCondLst>
                                        </p:cTn>
                                        <p:tgtEl>
                                          <p:spTgt spid="2"/>
                                        </p:tgtEl>
                                      </p:cBhvr>
                                      <p:to x="100000" y="60000"/>
                                    </p:animScale>
                                    <p:animScale>
                                      <p:cBhvr>
                                        <p:cTn id="42" dur="166" decel="50000">
                                          <p:stCondLst>
                                            <p:cond delay="676"/>
                                          </p:stCondLst>
                                        </p:cTn>
                                        <p:tgtEl>
                                          <p:spTgt spid="2"/>
                                        </p:tgtEl>
                                      </p:cBhvr>
                                      <p:to x="100000" y="100000"/>
                                    </p:animScale>
                                    <p:animScale>
                                      <p:cBhvr>
                                        <p:cTn id="43" dur="26">
                                          <p:stCondLst>
                                            <p:cond delay="1312"/>
                                          </p:stCondLst>
                                        </p:cTn>
                                        <p:tgtEl>
                                          <p:spTgt spid="2"/>
                                        </p:tgtEl>
                                      </p:cBhvr>
                                      <p:to x="100000" y="80000"/>
                                    </p:animScale>
                                    <p:animScale>
                                      <p:cBhvr>
                                        <p:cTn id="44" dur="166" decel="50000">
                                          <p:stCondLst>
                                            <p:cond delay="1338"/>
                                          </p:stCondLst>
                                        </p:cTn>
                                        <p:tgtEl>
                                          <p:spTgt spid="2"/>
                                        </p:tgtEl>
                                      </p:cBhvr>
                                      <p:to x="100000" y="100000"/>
                                    </p:animScale>
                                    <p:animScale>
                                      <p:cBhvr>
                                        <p:cTn id="45" dur="26">
                                          <p:stCondLst>
                                            <p:cond delay="1642"/>
                                          </p:stCondLst>
                                        </p:cTn>
                                        <p:tgtEl>
                                          <p:spTgt spid="2"/>
                                        </p:tgtEl>
                                      </p:cBhvr>
                                      <p:to x="100000" y="90000"/>
                                    </p:animScale>
                                    <p:animScale>
                                      <p:cBhvr>
                                        <p:cTn id="46" dur="166" decel="50000">
                                          <p:stCondLst>
                                            <p:cond delay="1668"/>
                                          </p:stCondLst>
                                        </p:cTn>
                                        <p:tgtEl>
                                          <p:spTgt spid="2"/>
                                        </p:tgtEl>
                                      </p:cBhvr>
                                      <p:to x="100000" y="100000"/>
                                    </p:animScale>
                                    <p:animScale>
                                      <p:cBhvr>
                                        <p:cTn id="47" dur="26">
                                          <p:stCondLst>
                                            <p:cond delay="1808"/>
                                          </p:stCondLst>
                                        </p:cTn>
                                        <p:tgtEl>
                                          <p:spTgt spid="2"/>
                                        </p:tgtEl>
                                      </p:cBhvr>
                                      <p:to x="100000" y="95000"/>
                                    </p:animScale>
                                    <p:animScale>
                                      <p:cBhvr>
                                        <p:cTn id="48"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TotalTime>
  <Words>779</Words>
  <Application>Microsoft Office PowerPoint</Application>
  <PresentationFormat>Widescreen</PresentationFormat>
  <Paragraphs>60</Paragraphs>
  <Slides>12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Calibri</vt:lpstr>
      <vt:lpstr>Calibri Light</vt:lpstr>
      <vt:lpstr>Cambria</vt:lpstr>
      <vt:lpstr>Cambria Math</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27</cp:revision>
  <dcterms:created xsi:type="dcterms:W3CDTF">2024-10-10T08:17:10Z</dcterms:created>
  <dcterms:modified xsi:type="dcterms:W3CDTF">2024-10-11T07:26:25Z</dcterms:modified>
</cp:coreProperties>
</file>