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707" r:id="rId2"/>
  </p:sldMasterIdLst>
  <p:notesMasterIdLst>
    <p:notesMasterId r:id="rId30"/>
  </p:notesMasterIdLst>
  <p:sldIdLst>
    <p:sldId id="283" r:id="rId3"/>
    <p:sldId id="258" r:id="rId4"/>
    <p:sldId id="257" r:id="rId5"/>
    <p:sldId id="292" r:id="rId6"/>
    <p:sldId id="259" r:id="rId7"/>
    <p:sldId id="293" r:id="rId8"/>
    <p:sldId id="267" r:id="rId9"/>
    <p:sldId id="262" r:id="rId10"/>
    <p:sldId id="263" r:id="rId11"/>
    <p:sldId id="294" r:id="rId12"/>
    <p:sldId id="295" r:id="rId13"/>
    <p:sldId id="280" r:id="rId14"/>
    <p:sldId id="296" r:id="rId15"/>
    <p:sldId id="303" r:id="rId16"/>
    <p:sldId id="334" r:id="rId17"/>
    <p:sldId id="335" r:id="rId18"/>
    <p:sldId id="298" r:id="rId19"/>
    <p:sldId id="300" r:id="rId20"/>
    <p:sldId id="301" r:id="rId21"/>
    <p:sldId id="336" r:id="rId22"/>
    <p:sldId id="308" r:id="rId23"/>
    <p:sldId id="309" r:id="rId24"/>
    <p:sldId id="310" r:id="rId25"/>
    <p:sldId id="260" r:id="rId26"/>
    <p:sldId id="278" r:id="rId27"/>
    <p:sldId id="26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69" autoAdjust="0"/>
  </p:normalViewPr>
  <p:slideViewPr>
    <p:cSldViewPr snapToGrid="0">
      <p:cViewPr varScale="1">
        <p:scale>
          <a:sx n="47" d="100"/>
          <a:sy n="47" d="100"/>
        </p:scale>
        <p:origin x="16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3CB49-5583-478D-AB82-C2FA77BB958C}"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88C06-A978-4B80-A6F7-C2816FE022B1}" type="slidenum">
              <a:rPr lang="en-US" smtClean="0"/>
              <a:t>‹#›</a:t>
            </a:fld>
            <a:endParaRPr lang="en-US"/>
          </a:p>
        </p:txBody>
      </p:sp>
    </p:spTree>
    <p:extLst>
      <p:ext uri="{BB962C8B-B14F-4D97-AF65-F5344CB8AC3E}">
        <p14:creationId xmlns:p14="http://schemas.microsoft.com/office/powerpoint/2010/main" val="136647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9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4112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802932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80543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5583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961937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550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3601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731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697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84311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91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834196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74691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729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9866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69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51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431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01379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16386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89558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230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5966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77497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8229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8534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3317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918332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50181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466653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787355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042829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97769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87146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3791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89394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806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907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10561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9764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038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2347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6188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913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29173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104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85655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801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4480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53836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64C2E3B5-3BA2-3BE6-7257-D00DD983858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12405762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44" r:id="rId23"/>
    <p:sldLayoutId id="2147483745" r:id="rId24"/>
    <p:sldLayoutId id="2147483746" r:id="rId25"/>
    <p:sldLayoutId id="214748374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BB579C2-0BA1-AA10-DF1D-94BC875A0B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846760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23.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8.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slide" Target="slide23.xml"/><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slide" Target="slide23.xml"/><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slide" Target="slide23.xml"/><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3" name="Picture 2">
            <a:extLst>
              <a:ext uri="{FF2B5EF4-FFF2-40B4-BE49-F238E27FC236}">
                <a16:creationId xmlns:a16="http://schemas.microsoft.com/office/drawing/2014/main" id="{781136BF-F6B0-E4E6-0562-3B6CA252EF5B}"/>
              </a:ext>
            </a:extLst>
          </p:cNvPr>
          <p:cNvPicPr>
            <a:picLocks noChangeAspect="1"/>
          </p:cNvPicPr>
          <p:nvPr/>
        </p:nvPicPr>
        <p:blipFill>
          <a:blip r:embed="rId5"/>
          <a:stretch>
            <a:fillRect/>
          </a:stretch>
        </p:blipFill>
        <p:spPr>
          <a:xfrm>
            <a:off x="2339784" y="1896149"/>
            <a:ext cx="7321931" cy="2017951"/>
          </a:xfrm>
          <a:prstGeom prst="rect">
            <a:avLst/>
          </a:prstGeom>
        </p:spPr>
      </p:pic>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914400" y="754026"/>
            <a:ext cx="7610032"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tên gọi khác của sông Hồng: </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Nhị Hà, Hồng Hà,</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song</a:t>
            </a:r>
            <a:r>
              <a:rPr kumimoji="0" lang="en-US" sz="44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Thao,</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954655"/>
          </a:xfrm>
          <a:prstGeom prst="rect">
            <a:avLst/>
          </a:prstGeom>
          <a:noFill/>
        </p:spPr>
        <p:txBody>
          <a:bodyPr wrap="square" lIns="0" tIns="0" rIns="0" bIns="0" rtlCol="0">
            <a:spAutoFit/>
          </a:bodyPr>
          <a:lstStyle/>
          <a:p>
            <a:pPr lvl="0" algn="ctr"/>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Trình bày được một số thành tựu tiêu biểu của văn minh sông Hồng.</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err="1">
                <a:solidFill>
                  <a:srgbClr val="7030A0"/>
                </a:solidFill>
                <a:latin typeface="Cambria" panose="02040503050406030204" pitchFamily="18" charset="0"/>
                <a:ea typeface="Cambria" panose="02040503050406030204" pitchFamily="18" charset="0"/>
              </a:rPr>
              <a:t>Đọc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thông</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sát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hình</a:t>
            </a:r>
            <a:r>
              <a:rPr lang="en-US" sz="3200" b="1" dirty="0">
                <a:solidFill>
                  <a:srgbClr val="7030A0"/>
                </a:solidFill>
                <a:latin typeface="Cambria" panose="02040503050406030204" pitchFamily="18" charset="0"/>
                <a:ea typeface="Cambria" panose="02040503050406030204" pitchFamily="18" charset="0"/>
              </a:rPr>
              <a:t> 3, </a:t>
            </a:r>
            <a:r>
              <a:rPr lang="en-US" sz="3200" b="1" dirty="0" err="1">
                <a:solidFill>
                  <a:srgbClr val="7030A0"/>
                </a:solidFill>
                <a:latin typeface="Cambria" panose="02040503050406030204" pitchFamily="18" charset="0"/>
                <a:ea typeface="Cambria" panose="02040503050406030204" pitchFamily="18" charset="0"/>
              </a:rPr>
              <a:t>em</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hãy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trình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một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số</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tiêu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biểu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của</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văn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minh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sông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Hồng</a:t>
            </a:r>
            <a:r>
              <a:rPr lang="en-US" sz="3200" b="1" dirty="0">
                <a:solidFill>
                  <a:srgbClr val="7030A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D65AB-5D90-2C7F-2424-C6C74DF50AA9}"/>
              </a:ext>
            </a:extLst>
          </p:cNvPr>
          <p:cNvPicPr>
            <a:picLocks noChangeAspect="1"/>
          </p:cNvPicPr>
          <p:nvPr/>
        </p:nvPicPr>
        <p:blipFill>
          <a:blip r:embed="rId3"/>
          <a:stretch>
            <a:fillRect/>
          </a:stretch>
        </p:blipFill>
        <p:spPr>
          <a:xfrm>
            <a:off x="3333750" y="1471987"/>
            <a:ext cx="6191250" cy="5143125"/>
          </a:xfrm>
          <a:prstGeom prst="rect">
            <a:avLst/>
          </a:prstGeom>
        </p:spPr>
      </p:pic>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43000" y="687351"/>
            <a:ext cx="7848157"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Văn minh sông Hồng</a:t>
            </a:r>
            <a:r>
              <a:rPr lang="en-US" sz="3600" b="1" dirty="0">
                <a:solidFill>
                  <a:srgbClr val="C00000"/>
                </a:solidFill>
                <a:latin typeface="Cambria" panose="02040503050406030204" pitchFamily="18" charset="0"/>
                <a:ea typeface="Cambria" panose="02040503050406030204" pitchFamily="18" charset="0"/>
              </a:rPr>
              <a:t> </a:t>
            </a:r>
            <a:r>
              <a:rPr lang="vi-VN" sz="3600" b="1" dirty="0">
                <a:solidFill>
                  <a:srgbClr val="C00000"/>
                </a:solidFill>
                <a:latin typeface="Cambria" panose="02040503050406030204" pitchFamily="18" charset="0"/>
                <a:ea typeface="Cambria" panose="02040503050406030204" pitchFamily="18" charset="0"/>
              </a:rPr>
              <a:t>(còn gọi là văn minh Văn Lang – Âu Lạc) của người Việt cổ với những thành tựu tiêu biểu như: ra đời nhà nước, thành Cổ Loa, trống đồng Đông Sơn.</a:t>
            </a:r>
          </a:p>
        </p:txBody>
      </p:sp>
    </p:spTree>
    <p:extLst>
      <p:ext uri="{BB962C8B-B14F-4D97-AF65-F5344CB8AC3E}">
        <p14:creationId xmlns:p14="http://schemas.microsoft.com/office/powerpoint/2010/main" val="196803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Nhà nước Văn Lang (ra đời cách ngày nay khoảng 2700 năm) và nhà nước Âu Lạc (ra đời cách ngày nay khoảng 2300 năm).</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Nước Văn Lang ra đời vào thời gian nào trong dòng lịch sử?">
            <a:extLst>
              <a:ext uri="{FF2B5EF4-FFF2-40B4-BE49-F238E27FC236}">
                <a16:creationId xmlns:a16="http://schemas.microsoft.com/office/drawing/2014/main" id="{BA11B448-C105-376F-E77A-7C2500D0B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195262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Thời Âu Lạc, người Việt cổ đã xây dựng được thành Cổ Loa và biết chế tạo nỏ bắn một lần được nhiều mũi tên đồng.</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2" descr="Về Thành Cổ Loa khám phá huyền thoại nỏ thần An Dương Vương">
            <a:extLst>
              <a:ext uri="{FF2B5EF4-FFF2-40B4-BE49-F238E27FC236}">
                <a16:creationId xmlns:a16="http://schemas.microsoft.com/office/drawing/2014/main" id="{85A4D319-86FE-61AF-C79C-9A607E28B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2333625"/>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434A8C6-B3C5-D260-1815-5624CE425562}"/>
              </a:ext>
            </a:extLst>
          </p:cNvPr>
          <p:cNvPicPr>
            <a:picLocks noChangeAspect="1"/>
          </p:cNvPicPr>
          <p:nvPr/>
        </p:nvPicPr>
        <p:blipFill>
          <a:blip r:embed="rId6"/>
          <a:stretch>
            <a:fillRect/>
          </a:stretch>
        </p:blipFill>
        <p:spPr>
          <a:xfrm>
            <a:off x="7310437" y="2000250"/>
            <a:ext cx="3636309" cy="1676400"/>
          </a:xfrm>
          <a:prstGeom prst="rect">
            <a:avLst/>
          </a:prstGeom>
        </p:spPr>
      </p:pic>
      <p:pic>
        <p:nvPicPr>
          <p:cNvPr id="13" name="Picture 12">
            <a:extLst>
              <a:ext uri="{FF2B5EF4-FFF2-40B4-BE49-F238E27FC236}">
                <a16:creationId xmlns:a16="http://schemas.microsoft.com/office/drawing/2014/main" id="{C937F138-5D25-0094-45D1-2443FE68FB3F}"/>
              </a:ext>
            </a:extLst>
          </p:cNvPr>
          <p:cNvPicPr>
            <a:picLocks noChangeAspect="1"/>
          </p:cNvPicPr>
          <p:nvPr/>
        </p:nvPicPr>
        <p:blipFill>
          <a:blip r:embed="rId7"/>
          <a:stretch>
            <a:fillRect/>
          </a:stretch>
        </p:blipFill>
        <p:spPr>
          <a:xfrm>
            <a:off x="7267574" y="4071937"/>
            <a:ext cx="3667125" cy="1903635"/>
          </a:xfrm>
          <a:prstGeom prst="rect">
            <a:avLst/>
          </a:prstGeom>
        </p:spPr>
      </p:pic>
    </p:spTree>
    <p:extLst>
      <p:ext uri="{BB962C8B-B14F-4D97-AF65-F5344CB8AC3E}">
        <p14:creationId xmlns:p14="http://schemas.microsoft.com/office/powerpoint/2010/main" val="96292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Trống đồng Đông Sơn là một tác phẩm nghệ thuật tiêu biểu cho tài năng sáng tạo của người Việt cổ. Trống đồng Đông Sơn được dùng trong lễ hội, làm hiệu lệnh chiến đấu....</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MẶT TRỐNG ĐỒNG NGỌC LŨ ĐÚC CHÌM TINH XẢO 50CM - Trang trí nhà cửa khác">
            <a:extLst>
              <a:ext uri="{FF2B5EF4-FFF2-40B4-BE49-F238E27FC236}">
                <a16:creationId xmlns:a16="http://schemas.microsoft.com/office/drawing/2014/main" id="{B0799D3A-C30D-918E-3F9F-87CF9D19D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259" y="2215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ống Đồng Ngọc Lũ DK 50cm Hoa Văn Chìm | Đúc Đồng Bảo Long">
            <a:extLst>
              <a:ext uri="{FF2B5EF4-FFF2-40B4-BE49-F238E27FC236}">
                <a16:creationId xmlns:a16="http://schemas.microsoft.com/office/drawing/2014/main" id="{CE88121B-841D-BB15-9C45-EEE5A5EA8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258" y="2287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6000" b="1" dirty="0" err="1">
                <a:solidFill>
                  <a:prstClr val="black"/>
                </a:solidFill>
                <a:latin typeface="Calibri" panose="020F0502020204030204"/>
                <a:cs typeface="Times New Roman" pitchFamily="18" charset="0"/>
              </a:rPr>
              <a:t>Hoạt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động</a:t>
            </a:r>
            <a:r>
              <a:rPr lang="en-US" sz="6000" b="1" dirty="0">
                <a:solidFill>
                  <a:prstClr val="black"/>
                </a:solidFill>
                <a:latin typeface="Calibri" panose="020F0502020204030204"/>
                <a:cs typeface="Times New Roman" pitchFamily="18" charset="0"/>
              </a:rPr>
              <a:t> 3: </a:t>
            </a:r>
            <a:r>
              <a:rPr lang="en-US" sz="6000" b="1" dirty="0" err="1">
                <a:solidFill>
                  <a:prstClr val="black"/>
                </a:solidFill>
                <a:latin typeface="Calibri" panose="020F0502020204030204"/>
                <a:cs typeface="Times New Roman" pitchFamily="18" charset="0"/>
              </a:rPr>
              <a:t>Đời</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sống</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vật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chất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và</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tinh</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thần</a:t>
            </a:r>
            <a:endParaRPr kumimoji="0" lang="en-US" sz="6000" b="1" i="0" u="none" strike="noStrike" kern="1200" cap="none" spc="0" normalizeH="0" baseline="0" noProof="0" dirty="0">
              <a:ln>
                <a:noFill/>
              </a:ln>
              <a:solidFill>
                <a:prstClr val="black"/>
              </a:solidFill>
              <a:effectLst/>
              <a:uLnTx/>
              <a:uFillTx/>
              <a:latin typeface="Calibri" panose="020F0502020204030204"/>
              <a:cs typeface="Times New Roman" pitchFamily="18" charset="0"/>
            </a:endParaRPr>
          </a:p>
        </p:txBody>
      </p:sp>
    </p:spTree>
    <p:extLst>
      <p:ext uri="{BB962C8B-B14F-4D97-AF65-F5344CB8AC3E}">
        <p14:creationId xmlns:p14="http://schemas.microsoft.com/office/powerpoint/2010/main" val="256504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497959" y="289993"/>
            <a:ext cx="11344939" cy="1384995"/>
          </a:xfrm>
          <a:prstGeom prst="rect">
            <a:avLst/>
          </a:prstGeom>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Đọc thông tin và quan sát từ hình 4 đến hình 7, kết hợp với một số truyền thuyết thời Hùng Vương (Bánh chưng, bánh giầy,...), em hãy mô tả đời sống vật chất và tinh thần của người Việt cổ.</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1C6A4CD-8554-E923-C09F-769219AD6082}"/>
              </a:ext>
            </a:extLst>
          </p:cNvPr>
          <p:cNvPicPr>
            <a:picLocks noChangeAspect="1"/>
          </p:cNvPicPr>
          <p:nvPr/>
        </p:nvPicPr>
        <p:blipFill>
          <a:blip r:embed="rId3"/>
          <a:stretch>
            <a:fillRect/>
          </a:stretch>
        </p:blipFill>
        <p:spPr>
          <a:xfrm>
            <a:off x="2238375" y="1743075"/>
            <a:ext cx="7753350" cy="4724400"/>
          </a:xfrm>
          <a:prstGeom prst="rect">
            <a:avLst/>
          </a:prstGeom>
        </p:spPr>
      </p:pic>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vật chất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Nguồn lương thực chính của cư dân Việt cổ là gạo, chủ yếu là gạo nếp.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Người Việt cổ ở nhà sàn đi lại chủ yếu bằng thuyền.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5" name="Picture 4">
            <a:extLst>
              <a:ext uri="{FF2B5EF4-FFF2-40B4-BE49-F238E27FC236}">
                <a16:creationId xmlns:a16="http://schemas.microsoft.com/office/drawing/2014/main" id="{14A4C568-2990-AB10-0081-19120CDA9A5F}"/>
              </a:ext>
            </a:extLst>
          </p:cNvPr>
          <p:cNvPicPr>
            <a:picLocks noChangeAspect="1"/>
          </p:cNvPicPr>
          <p:nvPr/>
        </p:nvPicPr>
        <p:blipFill>
          <a:blip r:embed="rId5"/>
          <a:stretch>
            <a:fillRect/>
          </a:stretch>
        </p:blipFill>
        <p:spPr>
          <a:xfrm>
            <a:off x="447675" y="2305051"/>
            <a:ext cx="5095952" cy="3105150"/>
          </a:xfrm>
          <a:prstGeom prst="rect">
            <a:avLst/>
          </a:prstGeom>
        </p:spPr>
      </p:pic>
    </p:spTree>
    <p:extLst>
      <p:ext uri="{BB962C8B-B14F-4D97-AF65-F5344CB8AC3E}">
        <p14:creationId xmlns:p14="http://schemas.microsoft.com/office/powerpoint/2010/main" val="150943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031873"/>
          </a:xfrm>
          <a:custGeom>
            <a:avLst/>
            <a:gdLst>
              <a:gd name="connsiteX0" fmla="*/ 0 w 5869172"/>
              <a:gd name="connsiteY0" fmla="*/ 0 h 4031873"/>
              <a:gd name="connsiteX1" fmla="*/ 5869172 w 5869172"/>
              <a:gd name="connsiteY1" fmla="*/ 0 h 4031873"/>
              <a:gd name="connsiteX2" fmla="*/ 5869172 w 5869172"/>
              <a:gd name="connsiteY2" fmla="*/ 4031873 h 4031873"/>
              <a:gd name="connsiteX3" fmla="*/ 0 w 5869172"/>
              <a:gd name="connsiteY3" fmla="*/ 4031873 h 4031873"/>
              <a:gd name="connsiteX4" fmla="*/ 0 w 586917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031873" fill="none" extrusionOk="0">
                <a:moveTo>
                  <a:pt x="0" y="0"/>
                </a:moveTo>
                <a:cubicBezTo>
                  <a:pt x="1409647" y="5222"/>
                  <a:pt x="4183043" y="24918"/>
                  <a:pt x="5869172" y="0"/>
                </a:cubicBezTo>
                <a:cubicBezTo>
                  <a:pt x="5707927" y="1047517"/>
                  <a:pt x="5825412" y="3144115"/>
                  <a:pt x="5869172" y="4031873"/>
                </a:cubicBezTo>
                <a:cubicBezTo>
                  <a:pt x="3823200" y="3867112"/>
                  <a:pt x="1182802" y="4150023"/>
                  <a:pt x="0" y="4031873"/>
                </a:cubicBezTo>
                <a:cubicBezTo>
                  <a:pt x="-55725" y="2265276"/>
                  <a:pt x="17072" y="646190"/>
                  <a:pt x="0" y="0"/>
                </a:cubicBezTo>
                <a:close/>
              </a:path>
              <a:path w="5869172" h="4031873" stroke="0" extrusionOk="0">
                <a:moveTo>
                  <a:pt x="0" y="0"/>
                </a:moveTo>
                <a:cubicBezTo>
                  <a:pt x="633284" y="11849"/>
                  <a:pt x="3624307" y="-161459"/>
                  <a:pt x="5869172" y="0"/>
                </a:cubicBezTo>
                <a:cubicBezTo>
                  <a:pt x="5872302" y="601035"/>
                  <a:pt x="5767996" y="2648382"/>
                  <a:pt x="5869172" y="4031873"/>
                </a:cubicBezTo>
                <a:cubicBezTo>
                  <a:pt x="3933903" y="3886013"/>
                  <a:pt x="2406879" y="3953549"/>
                  <a:pt x="0" y="4031873"/>
                </a:cubicBezTo>
                <a:cubicBezTo>
                  <a:pt x="74291" y="3600045"/>
                  <a:pt x="168006" y="7685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tinh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T</a:t>
            </a:r>
            <a:r>
              <a:rPr lang="vi-VN" sz="3200" b="1" dirty="0">
                <a:solidFill>
                  <a:prstClr val="black"/>
                </a:solidFill>
                <a:latin typeface="Calibri" panose="020F0502020204030204" pitchFamily="34" charset="0"/>
                <a:cs typeface="Calibri" panose="020F0502020204030204" pitchFamily="34" charset="0"/>
              </a:rPr>
              <a:t>hờ cúng tổ tiên, người có công, thần sông, thần núi, thần mặt trời</a:t>
            </a:r>
            <a:r>
              <a:rPr lang="en-US" sz="3200" b="1" dirty="0">
                <a:solidFill>
                  <a:prstClr val="black"/>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N</a:t>
            </a:r>
            <a:r>
              <a:rPr lang="vi-VN" sz="3200" b="1" dirty="0">
                <a:solidFill>
                  <a:prstClr val="black"/>
                </a:solidFill>
                <a:latin typeface="Calibri" panose="020F0502020204030204" pitchFamily="34" charset="0"/>
                <a:cs typeface="Calibri" panose="020F0502020204030204" pitchFamily="34" charset="0"/>
              </a:rPr>
              <a:t>hảy múa, thổi kèn, đánh trống, đua thuyền,... trong những ngày lễ hội.</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6" name="Picture 5">
            <a:extLst>
              <a:ext uri="{FF2B5EF4-FFF2-40B4-BE49-F238E27FC236}">
                <a16:creationId xmlns:a16="http://schemas.microsoft.com/office/drawing/2014/main" id="{A27C16FF-987F-FB9F-B649-CE66C4F4827B}"/>
              </a:ext>
            </a:extLst>
          </p:cNvPr>
          <p:cNvPicPr>
            <a:picLocks noChangeAspect="1"/>
          </p:cNvPicPr>
          <p:nvPr/>
        </p:nvPicPr>
        <p:blipFill>
          <a:blip r:embed="rId5"/>
          <a:stretch>
            <a:fillRect/>
          </a:stretch>
        </p:blipFill>
        <p:spPr>
          <a:xfrm>
            <a:off x="447675" y="2140231"/>
            <a:ext cx="5276850" cy="3227106"/>
          </a:xfrm>
          <a:prstGeom prst="rect">
            <a:avLst/>
          </a:prstGeom>
        </p:spPr>
      </p:pic>
    </p:spTree>
    <p:extLst>
      <p:ext uri="{BB962C8B-B14F-4D97-AF65-F5344CB8AC3E}">
        <p14:creationId xmlns:p14="http://schemas.microsoft.com/office/powerpoint/2010/main" val="3473783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song Thao,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just"/>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3076575" y="0"/>
            <a:ext cx="7102900" cy="3250051"/>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7838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H</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ãy chia sẻ những điều em biết có liên quan đến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869392" y="3230512"/>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78B8AD5-18B0-E0A3-B27C-0DC92C051FDA}"/>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Sông Hồng là dòng sông lớn ở miền Bắc Việt Nam.</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Phù sa của sông bồi đắp tạo nên đồng bằng sông Hồng trù phú.</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Là địa bàn chính xuất hiện nền văn minh đầu tiên của người Việt.</a:t>
            </a:r>
          </a:p>
        </p:txBody>
      </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08434"/>
          </a:xfrm>
          <a:prstGeom prst="rect">
            <a:avLst/>
          </a:prstGeom>
          <a:noFill/>
        </p:spPr>
        <p:txBody>
          <a:bodyPr wrap="square" lIns="0" tIns="0" rIns="0" bIns="0" rtlCol="0">
            <a:spAutoFit/>
          </a:bodyPr>
          <a:lstStyle/>
          <a:p>
            <a:pPr lvl="0" algn="ctr"/>
            <a:r>
              <a:rPr lang="vi-VN" sz="44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Xác định vị trí của sông Hồng trên lược đồ và kể một số tên gọi khác của sông Hồng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6225" y="344774"/>
            <a:ext cx="1155101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552450" y="448536"/>
            <a:ext cx="11077575" cy="1477328"/>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 Quan sát hình 2, em hãy xác định vị trí của sông Hồng trên lược đồ.</a:t>
            </a:r>
          </a:p>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Sông Hồng còn có những tên gọi nào khác?</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73BA655-6F5F-5CE2-6D7F-2D60B57E8D7C}"/>
              </a:ext>
            </a:extLst>
          </p:cNvPr>
          <p:cNvPicPr>
            <a:picLocks noChangeAspect="1"/>
          </p:cNvPicPr>
          <p:nvPr/>
        </p:nvPicPr>
        <p:blipFill>
          <a:blip r:embed="rId4"/>
          <a:stretch>
            <a:fillRect/>
          </a:stretch>
        </p:blipFill>
        <p:spPr>
          <a:xfrm>
            <a:off x="2952750" y="1896615"/>
            <a:ext cx="6138862" cy="4585147"/>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92F9295-8DDA-FE02-B5B4-5F783AFCD20C}"/>
              </a:ext>
            </a:extLst>
          </p:cNvPr>
          <p:cNvPicPr>
            <a:picLocks noChangeAspect="1"/>
          </p:cNvPicPr>
          <p:nvPr/>
        </p:nvPicPr>
        <p:blipFill>
          <a:blip r:embed="rId4"/>
          <a:stretch>
            <a:fillRect/>
          </a:stretch>
        </p:blipFill>
        <p:spPr>
          <a:xfrm>
            <a:off x="1638300" y="639315"/>
            <a:ext cx="7886700" cy="5890616"/>
          </a:xfrm>
          <a:prstGeom prst="rect">
            <a:avLst/>
          </a:prstGeom>
        </p:spPr>
      </p:pic>
      <p:sp>
        <p:nvSpPr>
          <p:cNvPr id="5" name="Freeform: Shape 4">
            <a:extLst>
              <a:ext uri="{FF2B5EF4-FFF2-40B4-BE49-F238E27FC236}">
                <a16:creationId xmlns:a16="http://schemas.microsoft.com/office/drawing/2014/main" id="{D7DF84D8-2162-AA8B-35FE-078F3966F18D}"/>
              </a:ext>
            </a:extLst>
          </p:cNvPr>
          <p:cNvSpPr/>
          <p:nvPr/>
        </p:nvSpPr>
        <p:spPr>
          <a:xfrm>
            <a:off x="3724275" y="1619250"/>
            <a:ext cx="1933575" cy="2057400"/>
          </a:xfrm>
          <a:custGeom>
            <a:avLst/>
            <a:gdLst>
              <a:gd name="connsiteX0" fmla="*/ 0 w 1933575"/>
              <a:gd name="connsiteY0" fmla="*/ 0 h 2057400"/>
              <a:gd name="connsiteX1" fmla="*/ 57150 w 1933575"/>
              <a:gd name="connsiteY1" fmla="*/ 57150 h 2057400"/>
              <a:gd name="connsiteX2" fmla="*/ 85725 w 1933575"/>
              <a:gd name="connsiteY2" fmla="*/ 95250 h 2057400"/>
              <a:gd name="connsiteX3" fmla="*/ 142875 w 1933575"/>
              <a:gd name="connsiteY3" fmla="*/ 152400 h 2057400"/>
              <a:gd name="connsiteX4" fmla="*/ 171450 w 1933575"/>
              <a:gd name="connsiteY4" fmla="*/ 209550 h 2057400"/>
              <a:gd name="connsiteX5" fmla="*/ 228600 w 1933575"/>
              <a:gd name="connsiteY5" fmla="*/ 304800 h 2057400"/>
              <a:gd name="connsiteX6" fmla="*/ 247650 w 1933575"/>
              <a:gd name="connsiteY6" fmla="*/ 342900 h 2057400"/>
              <a:gd name="connsiteX7" fmla="*/ 276225 w 1933575"/>
              <a:gd name="connsiteY7" fmla="*/ 390525 h 2057400"/>
              <a:gd name="connsiteX8" fmla="*/ 314325 w 1933575"/>
              <a:gd name="connsiteY8" fmla="*/ 466725 h 2057400"/>
              <a:gd name="connsiteX9" fmla="*/ 381000 w 1933575"/>
              <a:gd name="connsiteY9" fmla="*/ 504825 h 2057400"/>
              <a:gd name="connsiteX10" fmla="*/ 409575 w 1933575"/>
              <a:gd name="connsiteY10" fmla="*/ 523875 h 2057400"/>
              <a:gd name="connsiteX11" fmla="*/ 504825 w 1933575"/>
              <a:gd name="connsiteY11" fmla="*/ 542925 h 2057400"/>
              <a:gd name="connsiteX12" fmla="*/ 561975 w 1933575"/>
              <a:gd name="connsiteY12" fmla="*/ 561975 h 2057400"/>
              <a:gd name="connsiteX13" fmla="*/ 609600 w 1933575"/>
              <a:gd name="connsiteY13" fmla="*/ 619125 h 2057400"/>
              <a:gd name="connsiteX14" fmla="*/ 638175 w 1933575"/>
              <a:gd name="connsiteY14" fmla="*/ 647700 h 2057400"/>
              <a:gd name="connsiteX15" fmla="*/ 685800 w 1933575"/>
              <a:gd name="connsiteY15" fmla="*/ 704850 h 2057400"/>
              <a:gd name="connsiteX16" fmla="*/ 704850 w 1933575"/>
              <a:gd name="connsiteY16" fmla="*/ 752475 h 2057400"/>
              <a:gd name="connsiteX17" fmla="*/ 733425 w 1933575"/>
              <a:gd name="connsiteY17" fmla="*/ 781050 h 2057400"/>
              <a:gd name="connsiteX18" fmla="*/ 752475 w 1933575"/>
              <a:gd name="connsiteY18" fmla="*/ 809625 h 2057400"/>
              <a:gd name="connsiteX19" fmla="*/ 904875 w 1933575"/>
              <a:gd name="connsiteY19" fmla="*/ 914400 h 2057400"/>
              <a:gd name="connsiteX20" fmla="*/ 1038225 w 1933575"/>
              <a:gd name="connsiteY20" fmla="*/ 1038225 h 2057400"/>
              <a:gd name="connsiteX21" fmla="*/ 1047750 w 1933575"/>
              <a:gd name="connsiteY21" fmla="*/ 1076325 h 2057400"/>
              <a:gd name="connsiteX22" fmla="*/ 1085850 w 1933575"/>
              <a:gd name="connsiteY22" fmla="*/ 1104900 h 2057400"/>
              <a:gd name="connsiteX23" fmla="*/ 1162050 w 1933575"/>
              <a:gd name="connsiteY23" fmla="*/ 1190625 h 2057400"/>
              <a:gd name="connsiteX24" fmla="*/ 1228725 w 1933575"/>
              <a:gd name="connsiteY24" fmla="*/ 1276350 h 2057400"/>
              <a:gd name="connsiteX25" fmla="*/ 1295400 w 1933575"/>
              <a:gd name="connsiteY25" fmla="*/ 1323975 h 2057400"/>
              <a:gd name="connsiteX26" fmla="*/ 1323975 w 1933575"/>
              <a:gd name="connsiteY26" fmla="*/ 1352550 h 2057400"/>
              <a:gd name="connsiteX27" fmla="*/ 1400175 w 1933575"/>
              <a:gd name="connsiteY27" fmla="*/ 1409700 h 2057400"/>
              <a:gd name="connsiteX28" fmla="*/ 1428750 w 1933575"/>
              <a:gd name="connsiteY28" fmla="*/ 1447800 h 2057400"/>
              <a:gd name="connsiteX29" fmla="*/ 1485900 w 1933575"/>
              <a:gd name="connsiteY29" fmla="*/ 1495425 h 2057400"/>
              <a:gd name="connsiteX30" fmla="*/ 1533525 w 1933575"/>
              <a:gd name="connsiteY30" fmla="*/ 1552575 h 2057400"/>
              <a:gd name="connsiteX31" fmla="*/ 1600200 w 1933575"/>
              <a:gd name="connsiteY31" fmla="*/ 1657350 h 2057400"/>
              <a:gd name="connsiteX32" fmla="*/ 1628775 w 1933575"/>
              <a:gd name="connsiteY32" fmla="*/ 1695450 h 2057400"/>
              <a:gd name="connsiteX33" fmla="*/ 1647825 w 1933575"/>
              <a:gd name="connsiteY33" fmla="*/ 1733550 h 2057400"/>
              <a:gd name="connsiteX34" fmla="*/ 1704975 w 1933575"/>
              <a:gd name="connsiteY34" fmla="*/ 1809750 h 2057400"/>
              <a:gd name="connsiteX35" fmla="*/ 1762125 w 1933575"/>
              <a:gd name="connsiteY35" fmla="*/ 1866900 h 2057400"/>
              <a:gd name="connsiteX36" fmla="*/ 1819275 w 1933575"/>
              <a:gd name="connsiteY36" fmla="*/ 1924050 h 2057400"/>
              <a:gd name="connsiteX37" fmla="*/ 1857375 w 1933575"/>
              <a:gd name="connsiteY37" fmla="*/ 1933575 h 2057400"/>
              <a:gd name="connsiteX38" fmla="*/ 1885950 w 1933575"/>
              <a:gd name="connsiteY38" fmla="*/ 1943100 h 2057400"/>
              <a:gd name="connsiteX39" fmla="*/ 1924050 w 1933575"/>
              <a:gd name="connsiteY39" fmla="*/ 2028825 h 2057400"/>
              <a:gd name="connsiteX40" fmla="*/ 1933575 w 1933575"/>
              <a:gd name="connsiteY40"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33575" h="2057400">
                <a:moveTo>
                  <a:pt x="0" y="0"/>
                </a:moveTo>
                <a:cubicBezTo>
                  <a:pt x="19050" y="19050"/>
                  <a:pt x="39128" y="37125"/>
                  <a:pt x="57150" y="57150"/>
                </a:cubicBezTo>
                <a:cubicBezTo>
                  <a:pt x="67770" y="68950"/>
                  <a:pt x="75105" y="83450"/>
                  <a:pt x="85725" y="95250"/>
                </a:cubicBezTo>
                <a:cubicBezTo>
                  <a:pt x="103747" y="115275"/>
                  <a:pt x="130827" y="128303"/>
                  <a:pt x="142875" y="152400"/>
                </a:cubicBezTo>
                <a:cubicBezTo>
                  <a:pt x="152400" y="171450"/>
                  <a:pt x="161008" y="190987"/>
                  <a:pt x="171450" y="209550"/>
                </a:cubicBezTo>
                <a:cubicBezTo>
                  <a:pt x="189603" y="241821"/>
                  <a:pt x="212041" y="271682"/>
                  <a:pt x="228600" y="304800"/>
                </a:cubicBezTo>
                <a:cubicBezTo>
                  <a:pt x="234950" y="317500"/>
                  <a:pt x="240754" y="330488"/>
                  <a:pt x="247650" y="342900"/>
                </a:cubicBezTo>
                <a:cubicBezTo>
                  <a:pt x="256641" y="359084"/>
                  <a:pt x="267946" y="373966"/>
                  <a:pt x="276225" y="390525"/>
                </a:cubicBezTo>
                <a:cubicBezTo>
                  <a:pt x="289868" y="417812"/>
                  <a:pt x="292257" y="444657"/>
                  <a:pt x="314325" y="466725"/>
                </a:cubicBezTo>
                <a:cubicBezTo>
                  <a:pt x="329796" y="482196"/>
                  <a:pt x="363569" y="494864"/>
                  <a:pt x="381000" y="504825"/>
                </a:cubicBezTo>
                <a:cubicBezTo>
                  <a:pt x="390939" y="510505"/>
                  <a:pt x="398634" y="520508"/>
                  <a:pt x="409575" y="523875"/>
                </a:cubicBezTo>
                <a:cubicBezTo>
                  <a:pt x="440522" y="533397"/>
                  <a:pt x="473413" y="535072"/>
                  <a:pt x="504825" y="542925"/>
                </a:cubicBezTo>
                <a:cubicBezTo>
                  <a:pt x="524306" y="547795"/>
                  <a:pt x="542925" y="555625"/>
                  <a:pt x="561975" y="561975"/>
                </a:cubicBezTo>
                <a:cubicBezTo>
                  <a:pt x="645457" y="645457"/>
                  <a:pt x="543295" y="539559"/>
                  <a:pt x="609600" y="619125"/>
                </a:cubicBezTo>
                <a:cubicBezTo>
                  <a:pt x="618224" y="629473"/>
                  <a:pt x="629226" y="637632"/>
                  <a:pt x="638175" y="647700"/>
                </a:cubicBezTo>
                <a:cubicBezTo>
                  <a:pt x="654650" y="666234"/>
                  <a:pt x="669925" y="685800"/>
                  <a:pt x="685800" y="704850"/>
                </a:cubicBezTo>
                <a:cubicBezTo>
                  <a:pt x="692150" y="720725"/>
                  <a:pt x="695788" y="737976"/>
                  <a:pt x="704850" y="752475"/>
                </a:cubicBezTo>
                <a:cubicBezTo>
                  <a:pt x="711989" y="763898"/>
                  <a:pt x="724801" y="770702"/>
                  <a:pt x="733425" y="781050"/>
                </a:cubicBezTo>
                <a:cubicBezTo>
                  <a:pt x="740754" y="789844"/>
                  <a:pt x="744063" y="801860"/>
                  <a:pt x="752475" y="809625"/>
                </a:cubicBezTo>
                <a:cubicBezTo>
                  <a:pt x="846818" y="896711"/>
                  <a:pt x="824319" y="882178"/>
                  <a:pt x="904875" y="914400"/>
                </a:cubicBezTo>
                <a:cubicBezTo>
                  <a:pt x="992248" y="1001773"/>
                  <a:pt x="947686" y="960620"/>
                  <a:pt x="1038225" y="1038225"/>
                </a:cubicBezTo>
                <a:cubicBezTo>
                  <a:pt x="1041400" y="1050925"/>
                  <a:pt x="1040141" y="1065673"/>
                  <a:pt x="1047750" y="1076325"/>
                </a:cubicBezTo>
                <a:cubicBezTo>
                  <a:pt x="1056977" y="1089243"/>
                  <a:pt x="1073797" y="1094569"/>
                  <a:pt x="1085850" y="1104900"/>
                </a:cubicBezTo>
                <a:cubicBezTo>
                  <a:pt x="1111304" y="1126717"/>
                  <a:pt x="1143827" y="1167846"/>
                  <a:pt x="1162050" y="1190625"/>
                </a:cubicBezTo>
                <a:cubicBezTo>
                  <a:pt x="1184664" y="1218893"/>
                  <a:pt x="1198604" y="1256270"/>
                  <a:pt x="1228725" y="1276350"/>
                </a:cubicBezTo>
                <a:cubicBezTo>
                  <a:pt x="1251340" y="1291427"/>
                  <a:pt x="1274725" y="1306253"/>
                  <a:pt x="1295400" y="1323975"/>
                </a:cubicBezTo>
                <a:cubicBezTo>
                  <a:pt x="1305627" y="1332741"/>
                  <a:pt x="1313627" y="1343926"/>
                  <a:pt x="1323975" y="1352550"/>
                </a:cubicBezTo>
                <a:cubicBezTo>
                  <a:pt x="1376735" y="1396517"/>
                  <a:pt x="1330701" y="1340226"/>
                  <a:pt x="1400175" y="1409700"/>
                </a:cubicBezTo>
                <a:cubicBezTo>
                  <a:pt x="1411400" y="1420925"/>
                  <a:pt x="1418419" y="1435747"/>
                  <a:pt x="1428750" y="1447800"/>
                </a:cubicBezTo>
                <a:cubicBezTo>
                  <a:pt x="1453196" y="1476321"/>
                  <a:pt x="1456505" y="1475828"/>
                  <a:pt x="1485900" y="1495425"/>
                </a:cubicBezTo>
                <a:cubicBezTo>
                  <a:pt x="1553973" y="1597535"/>
                  <a:pt x="1447962" y="1442566"/>
                  <a:pt x="1533525" y="1552575"/>
                </a:cubicBezTo>
                <a:cubicBezTo>
                  <a:pt x="1572341" y="1602481"/>
                  <a:pt x="1567570" y="1608406"/>
                  <a:pt x="1600200" y="1657350"/>
                </a:cubicBezTo>
                <a:cubicBezTo>
                  <a:pt x="1609006" y="1670559"/>
                  <a:pt x="1620361" y="1681988"/>
                  <a:pt x="1628775" y="1695450"/>
                </a:cubicBezTo>
                <a:cubicBezTo>
                  <a:pt x="1636300" y="1707491"/>
                  <a:pt x="1639949" y="1721736"/>
                  <a:pt x="1647825" y="1733550"/>
                </a:cubicBezTo>
                <a:cubicBezTo>
                  <a:pt x="1665437" y="1759968"/>
                  <a:pt x="1685925" y="1784350"/>
                  <a:pt x="1704975" y="1809750"/>
                </a:cubicBezTo>
                <a:cubicBezTo>
                  <a:pt x="1740419" y="1857008"/>
                  <a:pt x="1720341" y="1839044"/>
                  <a:pt x="1762125" y="1866900"/>
                </a:cubicBezTo>
                <a:cubicBezTo>
                  <a:pt x="1781461" y="1895904"/>
                  <a:pt x="1783831" y="1906328"/>
                  <a:pt x="1819275" y="1924050"/>
                </a:cubicBezTo>
                <a:cubicBezTo>
                  <a:pt x="1830984" y="1929904"/>
                  <a:pt x="1844788" y="1929979"/>
                  <a:pt x="1857375" y="1933575"/>
                </a:cubicBezTo>
                <a:cubicBezTo>
                  <a:pt x="1867029" y="1936333"/>
                  <a:pt x="1876425" y="1939925"/>
                  <a:pt x="1885950" y="1943100"/>
                </a:cubicBezTo>
                <a:cubicBezTo>
                  <a:pt x="1916139" y="1988383"/>
                  <a:pt x="1901380" y="1960815"/>
                  <a:pt x="1924050" y="2028825"/>
                </a:cubicBezTo>
                <a:lnTo>
                  <a:pt x="1933575" y="2057400"/>
                </a:lnTo>
              </a:path>
            </a:pathLst>
          </a:cu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5">
            <a:extLst>
              <a:ext uri="{FF2B5EF4-FFF2-40B4-BE49-F238E27FC236}">
                <a16:creationId xmlns:a16="http://schemas.microsoft.com/office/drawing/2014/main" id="{5310ADA4-C214-0C99-E84F-0FFC7F192EF2}"/>
              </a:ext>
            </a:extLst>
          </p:cNvPr>
          <p:cNvSpPr>
            <a:spLocks noChangeArrowheads="1"/>
          </p:cNvSpPr>
          <p:nvPr/>
        </p:nvSpPr>
        <p:spPr bwMode="auto">
          <a:xfrm flipH="1">
            <a:off x="5641975" y="80962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SÔNG HỒNG</a:t>
            </a: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825</Words>
  <Application>Microsoft Office PowerPoint</Application>
  <PresentationFormat>Widescreen</PresentationFormat>
  <Paragraphs>42</Paragraphs>
  <Slides>27</Slides>
  <Notes>10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等线</vt:lpstr>
      <vt:lpstr>Arial</vt:lpstr>
      <vt:lpstr>Calibri</vt:lpstr>
      <vt:lpstr>Cambria</vt:lpstr>
      <vt:lpstr>Lato</vt:lpstr>
      <vt:lpstr>Patrick Hand</vt:lpstr>
      <vt:lpstr>Roboto Condensed Light</vt:lpstr>
      <vt:lpstr>Wingdings</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2023-11-12T13:55:21Z</dcterms:created>
  <dcterms:modified xsi:type="dcterms:W3CDTF">2023-11-12T13:55:36Z</dcterms:modified>
  <cp:category>9Slide.vn</cp:category>
</cp:coreProperties>
</file>