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315" r:id="rId2"/>
    <p:sldId id="317" r:id="rId3"/>
    <p:sldId id="32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19" r:id="rId14"/>
    <p:sldId id="330" r:id="rId15"/>
  </p:sldIdLst>
  <p:sldSz cx="9144000" cy="6858000" type="screen4x3"/>
  <p:notesSz cx="6858000" cy="9144000"/>
  <p:embeddedFontLst>
    <p:embeddedFont>
      <p:font typeface="VNI-Times" panose="020B0604020202020204"/>
      <p:regular r:id="rId17"/>
      <p:bold r:id="rId18"/>
      <p:italic r:id="rId19"/>
      <p:boldItalic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HP001 4 hàng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6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FFFF66"/>
    <a:srgbClr val="CCECFF"/>
    <a:srgbClr val="CCCCFF"/>
    <a:srgbClr val="FFFFCC"/>
    <a:srgbClr val="CC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9" autoAdjust="0"/>
    <p:restoredTop sz="94660"/>
  </p:normalViewPr>
  <p:slideViewPr>
    <p:cSldViewPr>
      <p:cViewPr varScale="1">
        <p:scale>
          <a:sx n="69" d="100"/>
          <a:sy n="69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0ADC-0607-479F-993B-D8C73E9FE50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811A5-5578-4A38-AF93-95DBE1D7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811A5-5578-4A38-AF93-95DBE1D722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178D-8ADF-42EF-AB1E-2E8DEFBDC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A6E00-F1A3-4996-822F-DE578F062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816-4199-4252-94F2-DAAA24B0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69128-EB79-4F37-A4D3-086814F3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E6ACE-3ADD-4C43-843F-89D3AD3E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1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3D08-D542-4B93-B9A7-0C769BD5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2B97A-C7B1-4B8A-B1C6-9A2ACAF4F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C1CF4-6823-4A9E-802E-AC033B5B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8D3C-FBA6-41A3-B1FB-ACE5CE8A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7CBA4-F774-4463-AEAA-7B2BEEB2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0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BE6AE-D951-470D-B215-928372DF2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3CBE9-4933-4E7C-B9FA-613781DB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12D38-5724-4A44-9D89-4D26CE1C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A22C-189B-4040-9966-02D10849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6F5A3-1428-4010-93A5-B93328CD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3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0619-FFEC-4691-80AA-7CD21D60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B4C91-86BE-44A9-9A0F-00077666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16245" y="1265367"/>
            <a:ext cx="455656" cy="365125"/>
          </a:xfrm>
          <a:prstGeom prst="rect">
            <a:avLst/>
          </a:prstGeom>
        </p:spPr>
        <p:txBody>
          <a:bodyPr/>
          <a:lstStyle/>
          <a:p>
            <a:fld id="{955F3F40-47BC-4153-9F8B-7675EC1CDA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1EA0-8A6B-4FE0-B844-AF1DE230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D9760-0944-404D-853C-5AF176F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3077DB-D0FF-41E9-9E98-E76481E4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EFA3-358A-48A6-B5CD-6CFC9CAF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7C964-F7C9-4AA6-9B51-6B58327A1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05E55-20F9-4026-912E-A1FF12B3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7AA9F-CBF1-4A06-B640-84FDF6DC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DC80-2692-4B2F-ACFF-E620A0D0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4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A986-8F47-4B30-8026-2A52D1FE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710CD-B4EA-4B3F-A9F0-DB0D0628B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E0D22-538B-467D-A745-010CAAE6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51DD5-50E2-404F-8944-E56D59CF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1F6B-6E44-4BBE-84C3-E273CAD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2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3E05-35FE-43DB-BF98-B2EE8BA7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75EC-9A1A-4A77-B55D-4E5B7426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27B8D-5B43-470A-8126-5E76F9717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B96B7-FA1C-42FA-854E-BA1CAB69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57B9C-DB8D-430E-851E-9CF800DC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84130-543A-4EFC-BB8E-C2794B04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C400-F42A-420A-8C5E-8A993D47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48040-9870-40BD-BB93-67245882E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F83B3-404E-4021-BCE9-2E73AB71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27A2F-C35E-4720-BC4A-58BC09254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04746-ACBC-4F6B-A6FE-92C659960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E8D88-100D-4F33-9B0D-443E1C08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33814-E335-4A87-A2CC-05FCDBFD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28FD9-E07D-45C9-9A0A-8B72F947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5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F7F1-DF78-426C-860E-B29EED0F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9DE5E-49E8-4B80-B559-E43CBF8C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E3EE0-F988-4391-BB6B-B3F97987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4224B-8491-42D6-88F9-AC0EA084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2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E5791-3D6A-4EB6-809A-2FAE266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0935F-978D-4EB6-BEAF-A82EB36D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462BC-0744-49F1-B80C-91596C9E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8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EE1C-E945-4FE6-89E3-0AC1986B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8574-F49D-4C0A-851A-4AA8F9FC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5DD59-2DF6-4722-A6C8-2150F31F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48262-FC47-4720-9B6F-DA7DFB1E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60AE1-BD21-41C9-B71F-81AE9FA0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FA1D1-2E6F-4851-8ABA-BFB4F355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7DF9-847B-48A7-A35C-C731C8D5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4A730-8CF2-4806-BFF9-50DAFEE73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F524-4876-499E-8953-A2792116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79517-960E-4D21-B7C9-9759FAF2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7A198-E558-4CB7-BA47-6AC62519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3AA4-7481-4943-9F97-A67F8B23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EE08D-3FE8-4AD8-B9C8-A1441C30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B3F17-8656-4D63-A2F9-9FEF9EF8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70445-82A6-42F7-B51C-44F7BEB16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A607B-9007-4159-9013-2E35A0866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35D08-E352-4640-ADE8-165ECE8D5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31573-CD5E-4C8C-BB80-33F15B18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A095-CFEF-4A97-BB3D-D0D26D07B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Tranh tô màu trường mầm non đẹp và dễ thương nhất cho bé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Tranh tô màu trường mầm non đẹp và dễ thương nhất cho bé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s://thuthuatnhanh.com/wp-content/uploads/2020/02/tranh-to-mau-truong-mam-non.jpg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s://thuthuatnhanh.com/wp-content/uploads/2020/02/tranh-to-mau-truong-mam-non.jpg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1779187" y="3107452"/>
            <a:ext cx="1114111" cy="467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5652199" y="2811654"/>
            <a:ext cx="854109" cy="52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717828"/>
            <a:ext cx="1055077" cy="490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320035" y="1208942"/>
            <a:ext cx="823964" cy="47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5">
            <a:extLst>
              <a:ext uri="{FF2B5EF4-FFF2-40B4-BE49-F238E27FC236}">
                <a16:creationId xmlns:a16="http://schemas.microsoft.com/office/drawing/2014/main" id="{825B51B8-27EA-45CD-B206-D547EC375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2207" y="1526271"/>
            <a:ext cx="7992887" cy="293316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 mừng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Cđến 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tiết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   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2253135" y="-921937"/>
            <a:ext cx="1114111" cy="467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6250704" y="-921938"/>
            <a:ext cx="1114111" cy="467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1720" y="4345940"/>
            <a:ext cx="626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D0281"/>
                </a:solidFill>
                <a:latin typeface="HP001 4 hàng" panose="020B0603050302020204" pitchFamily="34" charset="-93"/>
              </a:rPr>
              <a:t>GV</a:t>
            </a:r>
            <a:r>
              <a:rPr lang="en-US" sz="2800" b="1" smtClean="0">
                <a:solidFill>
                  <a:srgbClr val="ED0281"/>
                </a:solidFill>
                <a:latin typeface="HP001 4 hàng" panose="020B0603050302020204" pitchFamily="34" charset="-93"/>
              </a:rPr>
              <a:t>: Đặng Thị Thu Hiền</a:t>
            </a:r>
            <a:endParaRPr lang="en-US" sz="2800" b="1" dirty="0">
              <a:solidFill>
                <a:srgbClr val="ED028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513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18" y="837522"/>
            <a:ext cx="4730874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86" y="183569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1556792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10 × 4 = 10 + 10 + 10 + 10 = 40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0" y="1741458"/>
            <a:ext cx="1800200" cy="8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6136" y="1741458"/>
            <a:ext cx="2016224" cy="8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60032" y="1741458"/>
            <a:ext cx="1827440" cy="100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67944" y="1709201"/>
            <a:ext cx="3600400" cy="103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36512" y="2204864"/>
            <a:ext cx="4782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10 × 5 = 10 + 10 + 10 + 10 + 10 = 50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2843644"/>
            <a:ext cx="351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10 × 3 = 10 + 10 + 10 = 30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213" y="3419707"/>
            <a:ext cx="4323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5 × 5 = 5 + 5 + 5 + 5 + 5 = 25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109502"/>
            <a:ext cx="48101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7504" y="4141759"/>
            <a:ext cx="422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6:Viết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8184" y="5075892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 × 1 =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69316" y="5013176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5 × 1 =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840" y="116632"/>
            <a:ext cx="66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7:Tìm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239589"/>
            <a:ext cx="47529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52143" y="1556792"/>
            <a:ext cx="1332483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707904" y="1760042"/>
            <a:ext cx="1332483" cy="804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52143" y="2564904"/>
            <a:ext cx="118824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7904" y="4221088"/>
            <a:ext cx="1332483" cy="141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952" y="3375175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7" y="1844824"/>
            <a:ext cx="568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6659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Có 3 nhóm, mỗi nhóm có 4 bạn.</a:t>
            </a:r>
          </a:p>
          <a:p>
            <a:pPr algn="ctr"/>
            <a:r>
              <a:rPr lang="vi-VN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4 được lấy 3 lần </a:t>
            </a:r>
          </a:p>
          <a:p>
            <a:pPr algn="ctr"/>
            <a:r>
              <a:rPr lang="vi-VN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4 × 3 = 12</a:t>
            </a:r>
            <a:endParaRPr lang="vi-VN" sz="2400" b="0" i="0" dirty="0"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83">
            <a:extLst>
              <a:ext uri="{FF2B5EF4-FFF2-40B4-BE49-F238E27FC236}">
                <a16:creationId xmlns:a16="http://schemas.microsoft.com/office/drawing/2014/main" id="{6726D8AE-5BAE-4D53-A47D-BC9472FCD02F}"/>
              </a:ext>
            </a:extLst>
          </p:cNvPr>
          <p:cNvGrpSpPr/>
          <p:nvPr/>
        </p:nvGrpSpPr>
        <p:grpSpPr>
          <a:xfrm>
            <a:off x="-9107" y="5145131"/>
            <a:ext cx="9152792" cy="842522"/>
            <a:chOff x="-17585" y="5729324"/>
            <a:chExt cx="12203723" cy="1123362"/>
          </a:xfrm>
        </p:grpSpPr>
        <p:pic>
          <p:nvPicPr>
            <p:cNvPr id="32" name="图片 84">
              <a:extLst>
                <a:ext uri="{FF2B5EF4-FFF2-40B4-BE49-F238E27FC236}">
                  <a16:creationId xmlns:a16="http://schemas.microsoft.com/office/drawing/2014/main" id="{002AC876-7097-426A-B3E8-9BE1427B3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85">
              <a:extLst>
                <a:ext uri="{FF2B5EF4-FFF2-40B4-BE49-F238E27FC236}">
                  <a16:creationId xmlns:a16="http://schemas.microsoft.com/office/drawing/2014/main" id="{21EDAA08-91AA-4BF1-8D44-9498D5B75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-9107" y="658820"/>
            <a:ext cx="29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…)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x 3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2276872"/>
            <a:ext cx="79739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</a:t>
            </a:r>
          </a:p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326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90750" algn="l"/>
              </a:tabLst>
            </a:pPr>
            <a:r>
              <a:rPr lang="vi-VN" sz="3200" b="1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smtClean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vi-VN" sz="3200" b="1" smtClean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3200" b="1" smtClean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8661" y="917431"/>
            <a:ext cx="12747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014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3600" b="1" u="sng" dirty="0" err="1" smtClean="0">
                <a:solidFill>
                  <a:srgbClr val="0000FF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vi-VN" altLang="zh-CN" sz="3600" b="1" u="sng" dirty="0">
              <a:solidFill>
                <a:srgbClr val="0000FF"/>
              </a:solidFill>
              <a:latin typeface="HP001 4 hàng" panose="020B0603050302020204" pitchFamily="34" charset="-93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84482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nhân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793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" y="0"/>
            <a:ext cx="9144000" cy="6850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3608" y="4653136"/>
            <a:ext cx="259228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3+ 3+ 3+ 3 =  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4653136"/>
            <a:ext cx="316835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008" y="5661248"/>
            <a:ext cx="259228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x  4 =  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6008" y="6093296"/>
            <a:ext cx="40960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68340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Roboto"/>
              </a:rPr>
              <a:t>Thực</a:t>
            </a:r>
            <a:r>
              <a:rPr lang="en-US" b="1" dirty="0">
                <a:solidFill>
                  <a:srgbClr val="00B050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Roboto"/>
              </a:rPr>
              <a:t>hành</a:t>
            </a:r>
            <a:r>
              <a:rPr lang="en-US" b="1" dirty="0">
                <a:solidFill>
                  <a:srgbClr val="00B050"/>
                </a:solidFill>
                <a:latin typeface="Roboto"/>
              </a:rPr>
              <a:t> 1</a:t>
            </a:r>
            <a:endParaRPr lang="en-US" dirty="0"/>
          </a:p>
        </p:txBody>
      </p:sp>
      <p:pic>
        <p:nvPicPr>
          <p:cNvPr id="1026" name="Picture 2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35"/>
            <a:ext cx="648072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41277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B050"/>
                </a:solidFill>
                <a:latin typeface="Roboto"/>
              </a:rPr>
              <a:t>Thực</a:t>
            </a:r>
            <a:r>
              <a:rPr lang="en-US" b="1" dirty="0" smtClean="0">
                <a:solidFill>
                  <a:srgbClr val="00B050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Roboto"/>
              </a:rPr>
              <a:t>hành</a:t>
            </a:r>
            <a:r>
              <a:rPr lang="en-US" b="1" dirty="0">
                <a:solidFill>
                  <a:srgbClr val="00B050"/>
                </a:solidFill>
                <a:latin typeface="Roboto"/>
              </a:rPr>
              <a:t> 2: </a:t>
            </a:r>
            <a:r>
              <a:rPr lang="en-US" dirty="0" err="1" smtClean="0">
                <a:solidFill>
                  <a:srgbClr val="222222"/>
                </a:solidFill>
                <a:latin typeface="Roboto"/>
              </a:rPr>
              <a:t>Viết</a:t>
            </a:r>
            <a:r>
              <a:rPr lang="en-US" dirty="0" smtClean="0">
                <a:solidFill>
                  <a:srgbClr val="222222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/>
              </a:rPr>
              <a:t>phép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/>
              </a:rPr>
              <a:t>nhân</a:t>
            </a:r>
            <a:endParaRPr lang="en-US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1028" name="Picture 4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07" y="1441541"/>
            <a:ext cx="40100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988840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: …… × ……</a:t>
            </a:r>
          </a:p>
          <a:p>
            <a:pPr algn="just"/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: …… × …… </a:t>
            </a:r>
            <a:endParaRPr lang="en-US" b="0" i="0" dirty="0"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604968"/>
            <a:ext cx="10657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vi-VN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lời:</a:t>
            </a:r>
            <a:endParaRPr lang="en-US" b="1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vi-VN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thấy: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a) Mỗi bạn có 2 bàn tay.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Có 4 bạn.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Như vậy, hai bàn  tay được lặp lại 4 lần.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Em viết: Số bàn tay của 4 bạn là 2 × 4 và nói: 2 bàn tay được lấy 4 lần.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b) Mỗi bàn tay có 5 ngón tay.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Có 8 bàn tay.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Như vậy, 5 ngón tay được lặp lại 8 lần.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Em viết: Số bàn tay của 5 bạn là 8 × 5 và nói 5 ngón tay được lấy 8 lần.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Em điền như sau: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a) Số bàn tay của 4 bạn: 2 × 4</a:t>
            </a:r>
            <a:endParaRPr lang="vi-VN" b="0" i="0" dirty="0"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8483" y="6165304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: 8 × 5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8864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0309"/>
            <a:ext cx="3895725" cy="11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20" y="126876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a) 7 × 2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b) 6 × 3</a:t>
            </a:r>
          </a:p>
          <a:p>
            <a:pPr algn="just"/>
            <a:r>
              <a:rPr lang="vi-VN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  <a:endParaRPr lang="vi-VN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Quan sát phép nhân 2 × 4.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 được lấy 4 lần.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Tổng số khối lập phương là: 2 + 2 + 2 +2 = 8</a:t>
            </a:r>
            <a:endParaRPr lang="vi-VN" b="0" i="0" dirty="0"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76" y="3284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Vậy 2 × 4 = 8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a) Quan sát phép nhân 7 × 2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7 được lấy 2 lần.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Em tính như sau: 7 + 7 = 14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Vậy 7 × 2 = 14.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b) Quan sát phép nhân 6 × </a:t>
            </a:r>
            <a:r>
              <a:rPr lang="vi-VN" dirty="0">
                <a:solidFill>
                  <a:srgbClr val="222222"/>
                </a:solidFill>
                <a:latin typeface="Roboto"/>
              </a:rPr>
              <a:t>3</a:t>
            </a:r>
            <a:endParaRPr lang="vi-VN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4801" y="3284984"/>
            <a:ext cx="4961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6 được lấy 3 lần.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Em tính như sau: 6 + 6 + 6 = 18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Vậy 6 × 3 = 18.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Em trình bày như sau: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a) 7 + 7 = 14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7 × 2 = 14 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b) 6 + 6 + 6 = 18</a:t>
            </a:r>
          </a:p>
          <a:p>
            <a:pPr algn="just"/>
            <a:r>
              <a:rPr lang="vi-VN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6 × 3 = 18</a:t>
            </a:r>
            <a:endParaRPr lang="vi-VN" b="0" i="0" dirty="0"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03" y="355500"/>
            <a:ext cx="45053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44958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64" y="3284984"/>
            <a:ext cx="41243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188640"/>
            <a:ext cx="25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674" y="68408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191" y="4800415"/>
            <a:ext cx="158417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x..?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8x2 = 16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7843" y="4772968"/>
            <a:ext cx="12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7x4 = 28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9875"/>
            <a:ext cx="44196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616624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ải Toán lớp 2 Tập 2 trang 9, 10, 11, 12 Phép nhân | Giải bài tập Toán lớp 2 Chân trời sáng tạ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7" y="3386310"/>
            <a:ext cx="5689773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96584"/>
            <a:ext cx="59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301" y="1835532"/>
            <a:ext cx="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56048" y="3707740"/>
            <a:ext cx="59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6300" y="3707740"/>
            <a:ext cx="59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1640" y="2771636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4+ 4 = 4 × 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 = 8.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301" y="2708920"/>
            <a:ext cx="433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 + 2+ 2+ 2+ 2 + 2 = 2 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× 6 = 12.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4817373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3 + 3 + 3 + 3 + 3 = </a:t>
            </a:r>
            <a:r>
              <a:rPr lang="en-US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3 x 5  =15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146" y="4810033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5 + 5 = </a:t>
            </a:r>
            <a:r>
              <a:rPr lang="en-US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5 x 2 =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54343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: 10 + 10 + 10 +10 = 10 × </a:t>
            </a:r>
            <a:r>
              <a:rPr lang="en-US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) 7 + 7 + 7 + 7 + 7                                      b) 4 + 4 + 4 + 4 + 4 + 4</a:t>
            </a:r>
          </a:p>
          <a:p>
            <a:pPr algn="just"/>
            <a:endParaRPr lang="en-US" sz="2400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) 9 + 9 + 9                                             </a:t>
            </a:r>
            <a:r>
              <a:rPr lang="en-US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) 10 + 10 + 10 + 10 + 10</a:t>
            </a:r>
            <a:endParaRPr lang="en-US" sz="2400" b="0" i="0" dirty="0"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210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7 + 7+ 7+ 7+ 7 = 7 x 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22108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4 + 4+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+ 4 + 4  = 4 x 6 = 24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941168"/>
            <a:ext cx="332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9 + 9+ 9 = 9 x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494116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10 + 10 + 10+ 10 + 10 =  10 x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2656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Tính</a:t>
            </a:r>
            <a:r>
              <a:rPr lang="pt-BR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pt-BR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Mẫu:   3 × 6 = ?</a:t>
            </a:r>
          </a:p>
          <a:p>
            <a:pPr algn="just"/>
            <a:r>
              <a:rPr lang="pt-BR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           3 + 3 + 3 + 3 + 3 + 3 = 18</a:t>
            </a:r>
          </a:p>
          <a:p>
            <a:pPr algn="just"/>
            <a:r>
              <a:rPr lang="pt-BR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           3 × 6 = 18</a:t>
            </a:r>
          </a:p>
          <a:p>
            <a:pPr algn="just"/>
            <a:r>
              <a:rPr lang="pt-BR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a) 5 × 4                                                           b) 2 × 5</a:t>
            </a:r>
          </a:p>
          <a:p>
            <a:pPr algn="just"/>
            <a:r>
              <a:rPr lang="pt-BR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c) 8 × 2                                                           d) 3 × 3</a:t>
            </a:r>
            <a:endParaRPr lang="pt-BR" sz="2400" b="0" i="0" dirty="0"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042" y="2555612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a) 5 + 5 + 5 + 5 = 20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6621" y="2552690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b) 2 + 2 + 2 + 2 + 2 =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147" y="3109610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5 × 4 = 20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6662" y="3109610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 × 5 =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563724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c) 8 + 8 = 16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6" y="356372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d) 3 + 3 + 3 = 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4067780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8 × 2 = 16 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4067780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/>
              </a:rPr>
              <a:t> 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3 × 3 = 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643</Words>
  <Application>Microsoft Office PowerPoint</Application>
  <PresentationFormat>On-screen Show (4:3)</PresentationFormat>
  <Paragraphs>104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VNI-Times</vt:lpstr>
      <vt:lpstr>微软雅黑</vt:lpstr>
      <vt:lpstr>Arial</vt:lpstr>
      <vt:lpstr>HP001 4 hàng</vt:lpstr>
      <vt:lpstr>Roboto</vt:lpstr>
      <vt:lpstr>Calibri</vt:lpstr>
      <vt:lpstr>Calibri Light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130</cp:revision>
  <dcterms:created xsi:type="dcterms:W3CDTF">2021-10-09T04:37:02Z</dcterms:created>
  <dcterms:modified xsi:type="dcterms:W3CDTF">2025-01-14T03:27:02Z</dcterms:modified>
</cp:coreProperties>
</file>