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4"/>
  </p:notesMasterIdLst>
  <p:sldIdLst>
    <p:sldId id="430" r:id="rId2"/>
    <p:sldId id="431" r:id="rId3"/>
    <p:sldId id="432" r:id="rId4"/>
    <p:sldId id="433" r:id="rId5"/>
    <p:sldId id="282" r:id="rId6"/>
    <p:sldId id="306" r:id="rId7"/>
    <p:sldId id="258" r:id="rId8"/>
    <p:sldId id="425" r:id="rId9"/>
    <p:sldId id="434" r:id="rId10"/>
    <p:sldId id="435" r:id="rId11"/>
    <p:sldId id="436" r:id="rId12"/>
    <p:sldId id="437" r:id="rId13"/>
    <p:sldId id="438" r:id="rId14"/>
    <p:sldId id="439" r:id="rId15"/>
    <p:sldId id="440" r:id="rId16"/>
    <p:sldId id="441" r:id="rId17"/>
    <p:sldId id="428" r:id="rId18"/>
    <p:sldId id="442" r:id="rId19"/>
    <p:sldId id="285" r:id="rId20"/>
    <p:sldId id="302" r:id="rId21"/>
    <p:sldId id="294" r:id="rId22"/>
    <p:sldId id="42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764" autoAdjust="0"/>
  </p:normalViewPr>
  <p:slideViewPr>
    <p:cSldViewPr snapToGrid="0">
      <p:cViewPr>
        <p:scale>
          <a:sx n="50" d="100"/>
          <a:sy n="50" d="100"/>
        </p:scale>
        <p:origin x="148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99D136-6C04-4B79-8E52-4C3F388F5FE0}" type="datetimeFigureOut">
              <a:rPr lang="en-US" smtClean="0"/>
              <a:t>11/15/2023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8576F3-F811-4814-9838-515931572306}" type="slidenum">
              <a:rPr lang="en-US" smtClean="0"/>
              <a:t>‹#›</a:t>
            </a:fld>
            <a:endParaRPr lang="en-US"/>
          </a:p>
        </p:txBody>
      </p:sp>
    </p:spTree>
    <p:extLst>
      <p:ext uri="{BB962C8B-B14F-4D97-AF65-F5344CB8AC3E}">
        <p14:creationId xmlns:p14="http://schemas.microsoft.com/office/powerpoint/2010/main" val="388086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784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11785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552B5-42E6-CE52-9DD1-C9051593BD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3AF7A4-4B7A-B9EE-41C3-5B59EF89E9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D3254D-C60F-2BE2-A685-02E18A7CD1CA}"/>
              </a:ext>
            </a:extLst>
          </p:cNvPr>
          <p:cNvSpPr>
            <a:spLocks noGrp="1"/>
          </p:cNvSpPr>
          <p:nvPr>
            <p:ph type="dt" sz="half" idx="10"/>
          </p:nvPr>
        </p:nvSpPr>
        <p:spPr/>
        <p:txBody>
          <a:bodyPr/>
          <a:lstStyle/>
          <a:p>
            <a:fld id="{C05C5F1F-F865-4075-AA59-B41F345CF69F}" type="datetimeFigureOut">
              <a:rPr lang="en-US" smtClean="0"/>
              <a:t>11/15/2023</a:t>
            </a:fld>
            <a:endParaRPr lang="en-US"/>
          </a:p>
        </p:txBody>
      </p:sp>
      <p:sp>
        <p:nvSpPr>
          <p:cNvPr id="5" name="Footer Placeholder 4">
            <a:extLst>
              <a:ext uri="{FF2B5EF4-FFF2-40B4-BE49-F238E27FC236}">
                <a16:creationId xmlns:a16="http://schemas.microsoft.com/office/drawing/2014/main" id="{0C4B1FC7-4486-4F76-2023-2AEED2730C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6ACA87-EF94-FF5F-7069-7C4B21B1B662}"/>
              </a:ext>
            </a:extLst>
          </p:cNvPr>
          <p:cNvSpPr>
            <a:spLocks noGrp="1"/>
          </p:cNvSpPr>
          <p:nvPr>
            <p:ph type="sldNum" sz="quarter" idx="12"/>
          </p:nvPr>
        </p:nvSpPr>
        <p:spPr/>
        <p:txBody>
          <a:bodyPr/>
          <a:lstStyle/>
          <a:p>
            <a:fld id="{F4C1231E-646D-482B-BB87-CC6E411701A3}" type="slidenum">
              <a:rPr lang="en-US" smtClean="0"/>
              <a:t>‹#›</a:t>
            </a:fld>
            <a:endParaRPr lang="en-US"/>
          </a:p>
        </p:txBody>
      </p:sp>
    </p:spTree>
    <p:extLst>
      <p:ext uri="{BB962C8B-B14F-4D97-AF65-F5344CB8AC3E}">
        <p14:creationId xmlns:p14="http://schemas.microsoft.com/office/powerpoint/2010/main" val="1717468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ADA3A-34CF-1D54-9F78-8AA45A7799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A0BFC2-FED8-D90D-A880-F124B3E62F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5D4EAC-DF4E-5C1A-B65C-3231F98D180A}"/>
              </a:ext>
            </a:extLst>
          </p:cNvPr>
          <p:cNvSpPr>
            <a:spLocks noGrp="1"/>
          </p:cNvSpPr>
          <p:nvPr>
            <p:ph type="dt" sz="half" idx="10"/>
          </p:nvPr>
        </p:nvSpPr>
        <p:spPr/>
        <p:txBody>
          <a:bodyPr/>
          <a:lstStyle/>
          <a:p>
            <a:fld id="{C05C5F1F-F865-4075-AA59-B41F345CF69F}" type="datetimeFigureOut">
              <a:rPr lang="en-US" smtClean="0"/>
              <a:t>11/15/2023</a:t>
            </a:fld>
            <a:endParaRPr lang="en-US"/>
          </a:p>
        </p:txBody>
      </p:sp>
      <p:sp>
        <p:nvSpPr>
          <p:cNvPr id="5" name="Footer Placeholder 4">
            <a:extLst>
              <a:ext uri="{FF2B5EF4-FFF2-40B4-BE49-F238E27FC236}">
                <a16:creationId xmlns:a16="http://schemas.microsoft.com/office/drawing/2014/main" id="{4F0195B0-B4DC-DEB7-6D42-496C93F09B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DC364A-C396-0418-9EF7-335D09A305F2}"/>
              </a:ext>
            </a:extLst>
          </p:cNvPr>
          <p:cNvSpPr>
            <a:spLocks noGrp="1"/>
          </p:cNvSpPr>
          <p:nvPr>
            <p:ph type="sldNum" sz="quarter" idx="12"/>
          </p:nvPr>
        </p:nvSpPr>
        <p:spPr/>
        <p:txBody>
          <a:bodyPr/>
          <a:lstStyle/>
          <a:p>
            <a:fld id="{F4C1231E-646D-482B-BB87-CC6E411701A3}" type="slidenum">
              <a:rPr lang="en-US" smtClean="0"/>
              <a:t>‹#›</a:t>
            </a:fld>
            <a:endParaRPr lang="en-US"/>
          </a:p>
        </p:txBody>
      </p:sp>
    </p:spTree>
    <p:extLst>
      <p:ext uri="{BB962C8B-B14F-4D97-AF65-F5344CB8AC3E}">
        <p14:creationId xmlns:p14="http://schemas.microsoft.com/office/powerpoint/2010/main" val="3127079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A087A7-F531-4856-6247-67977571F2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3A6DF1-CB26-22C5-1B25-91F52D7808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4774E6-BF7E-5816-263E-607F0B636157}"/>
              </a:ext>
            </a:extLst>
          </p:cNvPr>
          <p:cNvSpPr>
            <a:spLocks noGrp="1"/>
          </p:cNvSpPr>
          <p:nvPr>
            <p:ph type="dt" sz="half" idx="10"/>
          </p:nvPr>
        </p:nvSpPr>
        <p:spPr/>
        <p:txBody>
          <a:bodyPr/>
          <a:lstStyle/>
          <a:p>
            <a:fld id="{C05C5F1F-F865-4075-AA59-B41F345CF69F}" type="datetimeFigureOut">
              <a:rPr lang="en-US" smtClean="0"/>
              <a:t>11/15/2023</a:t>
            </a:fld>
            <a:endParaRPr lang="en-US"/>
          </a:p>
        </p:txBody>
      </p:sp>
      <p:sp>
        <p:nvSpPr>
          <p:cNvPr id="5" name="Footer Placeholder 4">
            <a:extLst>
              <a:ext uri="{FF2B5EF4-FFF2-40B4-BE49-F238E27FC236}">
                <a16:creationId xmlns:a16="http://schemas.microsoft.com/office/drawing/2014/main" id="{9BC69882-B411-39D7-2A90-3DFDE3D550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44BC19-6EDF-59D2-BB52-A9E4B974B2E5}"/>
              </a:ext>
            </a:extLst>
          </p:cNvPr>
          <p:cNvSpPr>
            <a:spLocks noGrp="1"/>
          </p:cNvSpPr>
          <p:nvPr>
            <p:ph type="sldNum" sz="quarter" idx="12"/>
          </p:nvPr>
        </p:nvSpPr>
        <p:spPr/>
        <p:txBody>
          <a:bodyPr/>
          <a:lstStyle/>
          <a:p>
            <a:fld id="{F4C1231E-646D-482B-BB87-CC6E411701A3}" type="slidenum">
              <a:rPr lang="en-US" smtClean="0"/>
              <a:t>‹#›</a:t>
            </a:fld>
            <a:endParaRPr lang="en-US"/>
          </a:p>
        </p:txBody>
      </p:sp>
    </p:spTree>
    <p:extLst>
      <p:ext uri="{BB962C8B-B14F-4D97-AF65-F5344CB8AC3E}">
        <p14:creationId xmlns:p14="http://schemas.microsoft.com/office/powerpoint/2010/main" val="4171811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30908-7238-0656-53CC-D0B09AE317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180202-DCA7-F7FA-364A-11E72D06FE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EB9CD2-20F2-756B-F3F7-A0B382AB7A0B}"/>
              </a:ext>
            </a:extLst>
          </p:cNvPr>
          <p:cNvSpPr>
            <a:spLocks noGrp="1"/>
          </p:cNvSpPr>
          <p:nvPr>
            <p:ph type="dt" sz="half" idx="10"/>
          </p:nvPr>
        </p:nvSpPr>
        <p:spPr/>
        <p:txBody>
          <a:bodyPr/>
          <a:lstStyle/>
          <a:p>
            <a:fld id="{C05C5F1F-F865-4075-AA59-B41F345CF69F}" type="datetimeFigureOut">
              <a:rPr lang="en-US" smtClean="0"/>
              <a:t>11/15/2023</a:t>
            </a:fld>
            <a:endParaRPr lang="en-US"/>
          </a:p>
        </p:txBody>
      </p:sp>
      <p:sp>
        <p:nvSpPr>
          <p:cNvPr id="5" name="Footer Placeholder 4">
            <a:extLst>
              <a:ext uri="{FF2B5EF4-FFF2-40B4-BE49-F238E27FC236}">
                <a16:creationId xmlns:a16="http://schemas.microsoft.com/office/drawing/2014/main" id="{1AA5C308-551F-1D30-FEAC-251CDE58DF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B6ABDE-7E6E-B1A3-29D6-CE2F6EC48249}"/>
              </a:ext>
            </a:extLst>
          </p:cNvPr>
          <p:cNvSpPr>
            <a:spLocks noGrp="1"/>
          </p:cNvSpPr>
          <p:nvPr>
            <p:ph type="sldNum" sz="quarter" idx="12"/>
          </p:nvPr>
        </p:nvSpPr>
        <p:spPr/>
        <p:txBody>
          <a:bodyPr/>
          <a:lstStyle/>
          <a:p>
            <a:fld id="{F4C1231E-646D-482B-BB87-CC6E411701A3}" type="slidenum">
              <a:rPr lang="en-US" smtClean="0"/>
              <a:t>‹#›</a:t>
            </a:fld>
            <a:endParaRPr lang="en-US"/>
          </a:p>
        </p:txBody>
      </p:sp>
    </p:spTree>
    <p:extLst>
      <p:ext uri="{BB962C8B-B14F-4D97-AF65-F5344CB8AC3E}">
        <p14:creationId xmlns:p14="http://schemas.microsoft.com/office/powerpoint/2010/main" val="1651111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AFB04-A5C4-8139-D838-FFD96B2DD7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5B662F-BB21-D22B-4B58-990B422946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D0B4E8-6748-D029-F5F9-238E361C3613}"/>
              </a:ext>
            </a:extLst>
          </p:cNvPr>
          <p:cNvSpPr>
            <a:spLocks noGrp="1"/>
          </p:cNvSpPr>
          <p:nvPr>
            <p:ph type="dt" sz="half" idx="10"/>
          </p:nvPr>
        </p:nvSpPr>
        <p:spPr/>
        <p:txBody>
          <a:bodyPr/>
          <a:lstStyle/>
          <a:p>
            <a:fld id="{C05C5F1F-F865-4075-AA59-B41F345CF69F}" type="datetimeFigureOut">
              <a:rPr lang="en-US" smtClean="0"/>
              <a:t>11/15/2023</a:t>
            </a:fld>
            <a:endParaRPr lang="en-US"/>
          </a:p>
        </p:txBody>
      </p:sp>
      <p:sp>
        <p:nvSpPr>
          <p:cNvPr id="5" name="Footer Placeholder 4">
            <a:extLst>
              <a:ext uri="{FF2B5EF4-FFF2-40B4-BE49-F238E27FC236}">
                <a16:creationId xmlns:a16="http://schemas.microsoft.com/office/drawing/2014/main" id="{77297230-5886-CECD-77BB-BA7B0D5E19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C01679-088E-CFF7-41FB-46308DD0D126}"/>
              </a:ext>
            </a:extLst>
          </p:cNvPr>
          <p:cNvSpPr>
            <a:spLocks noGrp="1"/>
          </p:cNvSpPr>
          <p:nvPr>
            <p:ph type="sldNum" sz="quarter" idx="12"/>
          </p:nvPr>
        </p:nvSpPr>
        <p:spPr/>
        <p:txBody>
          <a:bodyPr/>
          <a:lstStyle/>
          <a:p>
            <a:fld id="{F4C1231E-646D-482B-BB87-CC6E411701A3}" type="slidenum">
              <a:rPr lang="en-US" smtClean="0"/>
              <a:t>‹#›</a:t>
            </a:fld>
            <a:endParaRPr lang="en-US"/>
          </a:p>
        </p:txBody>
      </p:sp>
    </p:spTree>
    <p:extLst>
      <p:ext uri="{BB962C8B-B14F-4D97-AF65-F5344CB8AC3E}">
        <p14:creationId xmlns:p14="http://schemas.microsoft.com/office/powerpoint/2010/main" val="1585791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618D3-D27E-474E-E045-F3C7159A41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36B7C9-3772-E556-D9B7-B7F6FCDA72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B870F1-1285-E2B5-316A-320878A0F4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1D9163-FCF4-3B05-6B0F-50CC9707DCED}"/>
              </a:ext>
            </a:extLst>
          </p:cNvPr>
          <p:cNvSpPr>
            <a:spLocks noGrp="1"/>
          </p:cNvSpPr>
          <p:nvPr>
            <p:ph type="dt" sz="half" idx="10"/>
          </p:nvPr>
        </p:nvSpPr>
        <p:spPr/>
        <p:txBody>
          <a:bodyPr/>
          <a:lstStyle/>
          <a:p>
            <a:fld id="{C05C5F1F-F865-4075-AA59-B41F345CF69F}" type="datetimeFigureOut">
              <a:rPr lang="en-US" smtClean="0"/>
              <a:t>11/15/2023</a:t>
            </a:fld>
            <a:endParaRPr lang="en-US"/>
          </a:p>
        </p:txBody>
      </p:sp>
      <p:sp>
        <p:nvSpPr>
          <p:cNvPr id="6" name="Footer Placeholder 5">
            <a:extLst>
              <a:ext uri="{FF2B5EF4-FFF2-40B4-BE49-F238E27FC236}">
                <a16:creationId xmlns:a16="http://schemas.microsoft.com/office/drawing/2014/main" id="{6BA88221-37C3-719C-B90A-7C26521DBB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9A0E29-C7AA-0A15-A338-CF7993227158}"/>
              </a:ext>
            </a:extLst>
          </p:cNvPr>
          <p:cNvSpPr>
            <a:spLocks noGrp="1"/>
          </p:cNvSpPr>
          <p:nvPr>
            <p:ph type="sldNum" sz="quarter" idx="12"/>
          </p:nvPr>
        </p:nvSpPr>
        <p:spPr/>
        <p:txBody>
          <a:bodyPr/>
          <a:lstStyle/>
          <a:p>
            <a:fld id="{F4C1231E-646D-482B-BB87-CC6E411701A3}" type="slidenum">
              <a:rPr lang="en-US" smtClean="0"/>
              <a:t>‹#›</a:t>
            </a:fld>
            <a:endParaRPr lang="en-US"/>
          </a:p>
        </p:txBody>
      </p:sp>
    </p:spTree>
    <p:extLst>
      <p:ext uri="{BB962C8B-B14F-4D97-AF65-F5344CB8AC3E}">
        <p14:creationId xmlns:p14="http://schemas.microsoft.com/office/powerpoint/2010/main" val="3426154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91A1D-0B44-7F87-ABC4-FB391DE630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892044-0092-D0AE-66A3-5CF58159E5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378504-1916-FA53-7467-694C5355E5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C09F20-15D7-DDF3-3EC5-26EB22B97F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9F457F-2812-4190-CC19-2052258BAD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22F634-74CD-6B38-D91C-6296DACE9407}"/>
              </a:ext>
            </a:extLst>
          </p:cNvPr>
          <p:cNvSpPr>
            <a:spLocks noGrp="1"/>
          </p:cNvSpPr>
          <p:nvPr>
            <p:ph type="dt" sz="half" idx="10"/>
          </p:nvPr>
        </p:nvSpPr>
        <p:spPr/>
        <p:txBody>
          <a:bodyPr/>
          <a:lstStyle/>
          <a:p>
            <a:fld id="{C05C5F1F-F865-4075-AA59-B41F345CF69F}" type="datetimeFigureOut">
              <a:rPr lang="en-US" smtClean="0"/>
              <a:t>11/15/2023</a:t>
            </a:fld>
            <a:endParaRPr lang="en-US"/>
          </a:p>
        </p:txBody>
      </p:sp>
      <p:sp>
        <p:nvSpPr>
          <p:cNvPr id="8" name="Footer Placeholder 7">
            <a:extLst>
              <a:ext uri="{FF2B5EF4-FFF2-40B4-BE49-F238E27FC236}">
                <a16:creationId xmlns:a16="http://schemas.microsoft.com/office/drawing/2014/main" id="{50757102-2AB9-6894-F6F0-85814FCC78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35C5DA-8B43-1BAE-AE27-BAFB7BEC2DF2}"/>
              </a:ext>
            </a:extLst>
          </p:cNvPr>
          <p:cNvSpPr>
            <a:spLocks noGrp="1"/>
          </p:cNvSpPr>
          <p:nvPr>
            <p:ph type="sldNum" sz="quarter" idx="12"/>
          </p:nvPr>
        </p:nvSpPr>
        <p:spPr/>
        <p:txBody>
          <a:bodyPr/>
          <a:lstStyle/>
          <a:p>
            <a:fld id="{F4C1231E-646D-482B-BB87-CC6E411701A3}" type="slidenum">
              <a:rPr lang="en-US" smtClean="0"/>
              <a:t>‹#›</a:t>
            </a:fld>
            <a:endParaRPr lang="en-US"/>
          </a:p>
        </p:txBody>
      </p:sp>
    </p:spTree>
    <p:extLst>
      <p:ext uri="{BB962C8B-B14F-4D97-AF65-F5344CB8AC3E}">
        <p14:creationId xmlns:p14="http://schemas.microsoft.com/office/powerpoint/2010/main" val="2523992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E65C7-83D6-9B4F-668E-B341C55078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EDF214-FFFB-F936-28A7-994335F8FAA1}"/>
              </a:ext>
            </a:extLst>
          </p:cNvPr>
          <p:cNvSpPr>
            <a:spLocks noGrp="1"/>
          </p:cNvSpPr>
          <p:nvPr>
            <p:ph type="dt" sz="half" idx="10"/>
          </p:nvPr>
        </p:nvSpPr>
        <p:spPr/>
        <p:txBody>
          <a:bodyPr/>
          <a:lstStyle/>
          <a:p>
            <a:fld id="{C05C5F1F-F865-4075-AA59-B41F345CF69F}" type="datetimeFigureOut">
              <a:rPr lang="en-US" smtClean="0"/>
              <a:t>11/15/2023</a:t>
            </a:fld>
            <a:endParaRPr lang="en-US"/>
          </a:p>
        </p:txBody>
      </p:sp>
      <p:sp>
        <p:nvSpPr>
          <p:cNvPr id="4" name="Footer Placeholder 3">
            <a:extLst>
              <a:ext uri="{FF2B5EF4-FFF2-40B4-BE49-F238E27FC236}">
                <a16:creationId xmlns:a16="http://schemas.microsoft.com/office/drawing/2014/main" id="{1E9D8E94-AA63-E6FB-5EBA-937C2A58E0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C82A55-A5D0-D654-7004-1251539D5F24}"/>
              </a:ext>
            </a:extLst>
          </p:cNvPr>
          <p:cNvSpPr>
            <a:spLocks noGrp="1"/>
          </p:cNvSpPr>
          <p:nvPr>
            <p:ph type="sldNum" sz="quarter" idx="12"/>
          </p:nvPr>
        </p:nvSpPr>
        <p:spPr/>
        <p:txBody>
          <a:bodyPr/>
          <a:lstStyle/>
          <a:p>
            <a:fld id="{F4C1231E-646D-482B-BB87-CC6E411701A3}" type="slidenum">
              <a:rPr lang="en-US" smtClean="0"/>
              <a:t>‹#›</a:t>
            </a:fld>
            <a:endParaRPr lang="en-US"/>
          </a:p>
        </p:txBody>
      </p:sp>
    </p:spTree>
    <p:extLst>
      <p:ext uri="{BB962C8B-B14F-4D97-AF65-F5344CB8AC3E}">
        <p14:creationId xmlns:p14="http://schemas.microsoft.com/office/powerpoint/2010/main" val="1287948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A3A7CA-5C53-570F-0995-DC6AEF30DEFE}"/>
              </a:ext>
            </a:extLst>
          </p:cNvPr>
          <p:cNvSpPr>
            <a:spLocks noGrp="1"/>
          </p:cNvSpPr>
          <p:nvPr>
            <p:ph type="dt" sz="half" idx="10"/>
          </p:nvPr>
        </p:nvSpPr>
        <p:spPr/>
        <p:txBody>
          <a:bodyPr/>
          <a:lstStyle/>
          <a:p>
            <a:fld id="{C05C5F1F-F865-4075-AA59-B41F345CF69F}" type="datetimeFigureOut">
              <a:rPr lang="en-US" smtClean="0"/>
              <a:t>11/15/2023</a:t>
            </a:fld>
            <a:endParaRPr lang="en-US"/>
          </a:p>
        </p:txBody>
      </p:sp>
      <p:sp>
        <p:nvSpPr>
          <p:cNvPr id="3" name="Footer Placeholder 2">
            <a:extLst>
              <a:ext uri="{FF2B5EF4-FFF2-40B4-BE49-F238E27FC236}">
                <a16:creationId xmlns:a16="http://schemas.microsoft.com/office/drawing/2014/main" id="{070577B4-87A2-28AF-59BE-5113463B8B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406D39-46A6-D7B4-7253-C3DE09508659}"/>
              </a:ext>
            </a:extLst>
          </p:cNvPr>
          <p:cNvSpPr>
            <a:spLocks noGrp="1"/>
          </p:cNvSpPr>
          <p:nvPr>
            <p:ph type="sldNum" sz="quarter" idx="12"/>
          </p:nvPr>
        </p:nvSpPr>
        <p:spPr/>
        <p:txBody>
          <a:bodyPr/>
          <a:lstStyle/>
          <a:p>
            <a:fld id="{F4C1231E-646D-482B-BB87-CC6E411701A3}" type="slidenum">
              <a:rPr lang="en-US" smtClean="0"/>
              <a:t>‹#›</a:t>
            </a:fld>
            <a:endParaRPr lang="en-US"/>
          </a:p>
        </p:txBody>
      </p:sp>
    </p:spTree>
    <p:extLst>
      <p:ext uri="{BB962C8B-B14F-4D97-AF65-F5344CB8AC3E}">
        <p14:creationId xmlns:p14="http://schemas.microsoft.com/office/powerpoint/2010/main" val="322398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D9147-223A-9BEE-8E0F-D5397CFAAB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1C5A32-DE2B-3739-14AC-0C9688994B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CC889A-653E-C746-A205-98CBAC772A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31BAB1-7D2E-2D77-ECA7-3C0695AC3DF3}"/>
              </a:ext>
            </a:extLst>
          </p:cNvPr>
          <p:cNvSpPr>
            <a:spLocks noGrp="1"/>
          </p:cNvSpPr>
          <p:nvPr>
            <p:ph type="dt" sz="half" idx="10"/>
          </p:nvPr>
        </p:nvSpPr>
        <p:spPr/>
        <p:txBody>
          <a:bodyPr/>
          <a:lstStyle/>
          <a:p>
            <a:fld id="{C05C5F1F-F865-4075-AA59-B41F345CF69F}" type="datetimeFigureOut">
              <a:rPr lang="en-US" smtClean="0"/>
              <a:t>11/15/2023</a:t>
            </a:fld>
            <a:endParaRPr lang="en-US"/>
          </a:p>
        </p:txBody>
      </p:sp>
      <p:sp>
        <p:nvSpPr>
          <p:cNvPr id="6" name="Footer Placeholder 5">
            <a:extLst>
              <a:ext uri="{FF2B5EF4-FFF2-40B4-BE49-F238E27FC236}">
                <a16:creationId xmlns:a16="http://schemas.microsoft.com/office/drawing/2014/main" id="{62D35194-F11B-5E8D-C368-48EF21494D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0689E1-A867-FB64-1EC3-638146C2D75C}"/>
              </a:ext>
            </a:extLst>
          </p:cNvPr>
          <p:cNvSpPr>
            <a:spLocks noGrp="1"/>
          </p:cNvSpPr>
          <p:nvPr>
            <p:ph type="sldNum" sz="quarter" idx="12"/>
          </p:nvPr>
        </p:nvSpPr>
        <p:spPr/>
        <p:txBody>
          <a:bodyPr/>
          <a:lstStyle/>
          <a:p>
            <a:fld id="{F4C1231E-646D-482B-BB87-CC6E411701A3}" type="slidenum">
              <a:rPr lang="en-US" smtClean="0"/>
              <a:t>‹#›</a:t>
            </a:fld>
            <a:endParaRPr lang="en-US"/>
          </a:p>
        </p:txBody>
      </p:sp>
    </p:spTree>
    <p:extLst>
      <p:ext uri="{BB962C8B-B14F-4D97-AF65-F5344CB8AC3E}">
        <p14:creationId xmlns:p14="http://schemas.microsoft.com/office/powerpoint/2010/main" val="2291987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78041-E523-72D7-23F5-785EA6EC62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278F58-93A8-A253-67C2-9D023A507F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45470E-140F-2B1C-2468-A2BB176F9B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2FDDB8-F9E5-19BA-9FA0-18FEABF0366C}"/>
              </a:ext>
            </a:extLst>
          </p:cNvPr>
          <p:cNvSpPr>
            <a:spLocks noGrp="1"/>
          </p:cNvSpPr>
          <p:nvPr>
            <p:ph type="dt" sz="half" idx="10"/>
          </p:nvPr>
        </p:nvSpPr>
        <p:spPr/>
        <p:txBody>
          <a:bodyPr/>
          <a:lstStyle/>
          <a:p>
            <a:fld id="{C05C5F1F-F865-4075-AA59-B41F345CF69F}" type="datetimeFigureOut">
              <a:rPr lang="en-US" smtClean="0"/>
              <a:t>11/15/2023</a:t>
            </a:fld>
            <a:endParaRPr lang="en-US"/>
          </a:p>
        </p:txBody>
      </p:sp>
      <p:sp>
        <p:nvSpPr>
          <p:cNvPr id="6" name="Footer Placeholder 5">
            <a:extLst>
              <a:ext uri="{FF2B5EF4-FFF2-40B4-BE49-F238E27FC236}">
                <a16:creationId xmlns:a16="http://schemas.microsoft.com/office/drawing/2014/main" id="{A2E49742-A7E7-CB96-E631-0F3B2A1EAE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58CED6-CC72-33B6-A454-6A5737545C0A}"/>
              </a:ext>
            </a:extLst>
          </p:cNvPr>
          <p:cNvSpPr>
            <a:spLocks noGrp="1"/>
          </p:cNvSpPr>
          <p:nvPr>
            <p:ph type="sldNum" sz="quarter" idx="12"/>
          </p:nvPr>
        </p:nvSpPr>
        <p:spPr/>
        <p:txBody>
          <a:bodyPr/>
          <a:lstStyle/>
          <a:p>
            <a:fld id="{F4C1231E-646D-482B-BB87-CC6E411701A3}" type="slidenum">
              <a:rPr lang="en-US" smtClean="0"/>
              <a:t>‹#›</a:t>
            </a:fld>
            <a:endParaRPr lang="en-US"/>
          </a:p>
        </p:txBody>
      </p:sp>
    </p:spTree>
    <p:extLst>
      <p:ext uri="{BB962C8B-B14F-4D97-AF65-F5344CB8AC3E}">
        <p14:creationId xmlns:p14="http://schemas.microsoft.com/office/powerpoint/2010/main" val="3717384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E0A1BFB-3DAA-FEAE-FEAA-BA51505410A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76CAAA3-36F9-141C-38BB-3C5AD830A9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7693A7-558A-1826-3CF5-BDCBC2470B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675A9C-E42F-9C87-F509-811C2E8ECC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C5F1F-F865-4075-AA59-B41F345CF69F}" type="datetimeFigureOut">
              <a:rPr lang="en-US" smtClean="0"/>
              <a:t>11/15/2023</a:t>
            </a:fld>
            <a:endParaRPr lang="en-US"/>
          </a:p>
        </p:txBody>
      </p:sp>
      <p:sp>
        <p:nvSpPr>
          <p:cNvPr id="5" name="Footer Placeholder 4">
            <a:extLst>
              <a:ext uri="{FF2B5EF4-FFF2-40B4-BE49-F238E27FC236}">
                <a16:creationId xmlns:a16="http://schemas.microsoft.com/office/drawing/2014/main" id="{1D009194-B64D-6688-9E81-AEF37B96D5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2EFA37-D0F6-6DE6-D3AC-A6553BA33E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C1231E-646D-482B-BB87-CC6E411701A3}" type="slidenum">
              <a:rPr lang="en-US" smtClean="0"/>
              <a:t>‹#›</a:t>
            </a:fld>
            <a:endParaRPr lang="en-US"/>
          </a:p>
        </p:txBody>
      </p:sp>
    </p:spTree>
    <p:extLst>
      <p:ext uri="{BB962C8B-B14F-4D97-AF65-F5344CB8AC3E}">
        <p14:creationId xmlns:p14="http://schemas.microsoft.com/office/powerpoint/2010/main" val="15070929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pic>
        <p:nvPicPr>
          <p:cNvPr id="4" name="Picture 3">
            <a:extLst>
              <a:ext uri="{FF2B5EF4-FFF2-40B4-BE49-F238E27FC236}">
                <a16:creationId xmlns:a16="http://schemas.microsoft.com/office/drawing/2014/main" id="{D9748753-02A7-B5CA-11B8-0E0400F0936E}"/>
              </a:ext>
            </a:extLst>
          </p:cNvPr>
          <p:cNvPicPr>
            <a:picLocks noChangeAspect="1"/>
          </p:cNvPicPr>
          <p:nvPr/>
        </p:nvPicPr>
        <p:blipFill>
          <a:blip r:embed="rId3"/>
          <a:stretch>
            <a:fillRect/>
          </a:stretch>
        </p:blipFill>
        <p:spPr>
          <a:xfrm>
            <a:off x="6053493" y="799660"/>
            <a:ext cx="4980864" cy="1353429"/>
          </a:xfrm>
          <a:prstGeom prst="rect">
            <a:avLst/>
          </a:prstGeom>
        </p:spPr>
      </p:pic>
    </p:spTree>
    <p:extLst>
      <p:ext uri="{BB962C8B-B14F-4D97-AF65-F5344CB8AC3E}">
        <p14:creationId xmlns:p14="http://schemas.microsoft.com/office/powerpoint/2010/main" val="31730596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1410941" y="533400"/>
            <a:ext cx="9353136" cy="1181514"/>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600" dirty="0">
                <a:solidFill>
                  <a:prstClr val="black"/>
                </a:solidFill>
                <a:latin typeface="Calibri" panose="020F0502020204030204"/>
              </a:rPr>
              <a:t>b. Pê-chi-a đã nhận ra bài học gì từ những tấm gương lao động đó?</a:t>
            </a:r>
          </a:p>
        </p:txBody>
      </p:sp>
      <p:sp>
        <p:nvSpPr>
          <p:cNvPr id="2" name="TextBox 1">
            <a:extLst>
              <a:ext uri="{FF2B5EF4-FFF2-40B4-BE49-F238E27FC236}">
                <a16:creationId xmlns:a16="http://schemas.microsoft.com/office/drawing/2014/main" id="{91A7F6D5-85EC-FB51-90AB-17AFECC3DB43}"/>
              </a:ext>
            </a:extLst>
          </p:cNvPr>
          <p:cNvSpPr txBox="1"/>
          <p:nvPr/>
        </p:nvSpPr>
        <p:spPr>
          <a:xfrm>
            <a:off x="2166731" y="2406512"/>
            <a:ext cx="9124122" cy="2308324"/>
          </a:xfrm>
          <a:custGeom>
            <a:avLst/>
            <a:gdLst>
              <a:gd name="connsiteX0" fmla="*/ 0 w 9124122"/>
              <a:gd name="connsiteY0" fmla="*/ 0 h 2308324"/>
              <a:gd name="connsiteX1" fmla="*/ 9124122 w 9124122"/>
              <a:gd name="connsiteY1" fmla="*/ 0 h 2308324"/>
              <a:gd name="connsiteX2" fmla="*/ 9124122 w 9124122"/>
              <a:gd name="connsiteY2" fmla="*/ 2308324 h 2308324"/>
              <a:gd name="connsiteX3" fmla="*/ 0 w 9124122"/>
              <a:gd name="connsiteY3" fmla="*/ 2308324 h 2308324"/>
              <a:gd name="connsiteX4" fmla="*/ 0 w 9124122"/>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122" h="2308324" fill="none" extrusionOk="0">
                <a:moveTo>
                  <a:pt x="0" y="0"/>
                </a:moveTo>
                <a:cubicBezTo>
                  <a:pt x="3571521" y="5222"/>
                  <a:pt x="5197871" y="24918"/>
                  <a:pt x="9124122" y="0"/>
                </a:cubicBezTo>
                <a:cubicBezTo>
                  <a:pt x="8962877" y="295473"/>
                  <a:pt x="9080362" y="1186317"/>
                  <a:pt x="9124122" y="2308324"/>
                </a:cubicBezTo>
                <a:cubicBezTo>
                  <a:pt x="4966632" y="2143563"/>
                  <a:pt x="1496421" y="2426474"/>
                  <a:pt x="0" y="2308324"/>
                </a:cubicBezTo>
                <a:cubicBezTo>
                  <a:pt x="-55725" y="1490219"/>
                  <a:pt x="17072" y="609588"/>
                  <a:pt x="0" y="0"/>
                </a:cubicBezTo>
                <a:close/>
              </a:path>
              <a:path w="9124122" h="2308324" stroke="0" extrusionOk="0">
                <a:moveTo>
                  <a:pt x="0" y="0"/>
                </a:moveTo>
                <a:cubicBezTo>
                  <a:pt x="3470681" y="11849"/>
                  <a:pt x="5705354" y="-161459"/>
                  <a:pt x="9124122" y="0"/>
                </a:cubicBezTo>
                <a:cubicBezTo>
                  <a:pt x="9127252" y="699270"/>
                  <a:pt x="9022946" y="2031698"/>
                  <a:pt x="9124122" y="2308324"/>
                </a:cubicBezTo>
                <a:cubicBezTo>
                  <a:pt x="4740218" y="2162464"/>
                  <a:pt x="1274815"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Pê-chi-a đã nhận ra thế nào là một ngày hoài phí đối với chính bản thân, những người tích cực lao động luôn vui vẻ và thu được kết quả tốt.</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Freeform: Shape 34">
            <a:extLst>
              <a:ext uri="{FF2B5EF4-FFF2-40B4-BE49-F238E27FC236}">
                <a16:creationId xmlns:a16="http://schemas.microsoft.com/office/drawing/2014/main" id="{5DF041E8-C782-84D3-5D50-50697AE317E2}"/>
              </a:ext>
            </a:extLst>
          </p:cNvPr>
          <p:cNvSpPr/>
          <p:nvPr/>
        </p:nvSpPr>
        <p:spPr>
          <a:xfrm>
            <a:off x="1422201" y="1644352"/>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4113585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bg/>
                                          </p:spTgt>
                                        </p:tgtEl>
                                        <p:attrNameLst>
                                          <p:attrName>style.visibility</p:attrName>
                                        </p:attrNameLst>
                                      </p:cBhvr>
                                      <p:to>
                                        <p:strVal val="visible"/>
                                      </p:to>
                                    </p:set>
                                    <p:animEffect transition="in" filter="wipe(left)">
                                      <p:cBhvr>
                                        <p:cTn id="17" dur="1000"/>
                                        <p:tgtEl>
                                          <p:spTgt spid="2">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wipe(left)">
                                      <p:cBhvr>
                                        <p:cTn id="22"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build="p"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3028948" y="0"/>
            <a:ext cx="6276977" cy="849515"/>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2. Quan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sát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tranh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trả</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lời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ACF49A81-D95F-7C10-A28B-EDC0D68E23F9}"/>
              </a:ext>
            </a:extLst>
          </p:cNvPr>
          <p:cNvPicPr>
            <a:picLocks noChangeAspect="1"/>
          </p:cNvPicPr>
          <p:nvPr/>
        </p:nvPicPr>
        <p:blipFill>
          <a:blip r:embed="rId3"/>
          <a:stretch>
            <a:fillRect/>
          </a:stretch>
        </p:blipFill>
        <p:spPr>
          <a:xfrm>
            <a:off x="2400300" y="1009650"/>
            <a:ext cx="4248150" cy="5676900"/>
          </a:xfrm>
          <a:prstGeom prst="rect">
            <a:avLst/>
          </a:prstGeom>
        </p:spPr>
      </p:pic>
      <p:pic>
        <p:nvPicPr>
          <p:cNvPr id="8" name="Picture 7">
            <a:extLst>
              <a:ext uri="{FF2B5EF4-FFF2-40B4-BE49-F238E27FC236}">
                <a16:creationId xmlns:a16="http://schemas.microsoft.com/office/drawing/2014/main" id="{281BB8DD-3234-2A3B-69C7-42DD45FBE2A6}"/>
              </a:ext>
            </a:extLst>
          </p:cNvPr>
          <p:cNvPicPr>
            <a:picLocks noChangeAspect="1"/>
          </p:cNvPicPr>
          <p:nvPr/>
        </p:nvPicPr>
        <p:blipFill>
          <a:blip r:embed="rId4"/>
          <a:stretch>
            <a:fillRect/>
          </a:stretch>
        </p:blipFill>
        <p:spPr>
          <a:xfrm>
            <a:off x="7034293" y="976312"/>
            <a:ext cx="3309857" cy="2871788"/>
          </a:xfrm>
          <a:prstGeom prst="rect">
            <a:avLst/>
          </a:prstGeom>
        </p:spPr>
      </p:pic>
      <p:pic>
        <p:nvPicPr>
          <p:cNvPr id="11" name="Picture 10">
            <a:extLst>
              <a:ext uri="{FF2B5EF4-FFF2-40B4-BE49-F238E27FC236}">
                <a16:creationId xmlns:a16="http://schemas.microsoft.com/office/drawing/2014/main" id="{5EE4C2E3-07F8-2FBF-E9ED-F7178090F5F2}"/>
              </a:ext>
            </a:extLst>
          </p:cNvPr>
          <p:cNvPicPr>
            <a:picLocks noChangeAspect="1"/>
          </p:cNvPicPr>
          <p:nvPr/>
        </p:nvPicPr>
        <p:blipFill>
          <a:blip r:embed="rId5"/>
          <a:stretch>
            <a:fillRect/>
          </a:stretch>
        </p:blipFill>
        <p:spPr>
          <a:xfrm>
            <a:off x="7015162" y="4052887"/>
            <a:ext cx="3338513" cy="2520918"/>
          </a:xfrm>
          <a:prstGeom prst="rect">
            <a:avLst/>
          </a:prstGeom>
        </p:spPr>
      </p:pic>
      <p:sp>
        <p:nvSpPr>
          <p:cNvPr id="12" name="TextBox 11">
            <a:extLst>
              <a:ext uri="{FF2B5EF4-FFF2-40B4-BE49-F238E27FC236}">
                <a16:creationId xmlns:a16="http://schemas.microsoft.com/office/drawing/2014/main" id="{A85FF6C7-32C0-5BBD-6677-896E39C506F3}"/>
              </a:ext>
            </a:extLst>
          </p:cNvPr>
          <p:cNvSpPr txBox="1"/>
          <p:nvPr/>
        </p:nvSpPr>
        <p:spPr>
          <a:xfrm>
            <a:off x="476250" y="1419225"/>
            <a:ext cx="1609725" cy="4524315"/>
          </a:xfrm>
          <a:prstGeom prst="rect">
            <a:avLst/>
          </a:prstGeom>
          <a:noFill/>
        </p:spPr>
        <p:txBody>
          <a:bodyPr wrap="square" rtlCol="0">
            <a:spAutoFit/>
          </a:bodyPr>
          <a:lstStyle/>
          <a:p>
            <a:pPr algn="ctr"/>
            <a:r>
              <a:rPr lang="en-US" sz="3200" b="1" i="1" dirty="0" err="1">
                <a:solidFill>
                  <a:srgbClr val="002060"/>
                </a:solidFill>
                <a:effectLst/>
                <a:ea typeface="SimSun" panose="02010600030101010101" pitchFamily="2" charset="-122"/>
              </a:rPr>
              <a:t>Bạn</a:t>
            </a:r>
            <a:r>
              <a:rPr lang="en-US" sz="3200" b="1" i="1" dirty="0">
                <a:solidFill>
                  <a:srgbClr val="002060"/>
                </a:solidFill>
                <a:effectLst/>
                <a:ea typeface="SimSun" panose="02010600030101010101" pitchFamily="2" charset="-122"/>
              </a:rPr>
              <a:t> </a:t>
            </a:r>
            <a:r>
              <a:rPr lang="en-US" sz="3200" b="1" i="1" dirty="0" err="1">
                <a:solidFill>
                  <a:srgbClr val="002060"/>
                </a:solidFill>
                <a:effectLst/>
                <a:ea typeface="SimSun" panose="02010600030101010101" pitchFamily="2" charset="-122"/>
              </a:rPr>
              <a:t>nào</a:t>
            </a:r>
            <a:r>
              <a:rPr lang="en-US" sz="3200" b="1" i="1" dirty="0">
                <a:solidFill>
                  <a:srgbClr val="002060"/>
                </a:solidFill>
                <a:effectLst/>
                <a:ea typeface="SimSun" panose="02010600030101010101" pitchFamily="2" charset="-122"/>
              </a:rPr>
              <a:t> </a:t>
            </a:r>
            <a:r>
              <a:rPr lang="en-US" sz="3200" b="1" i="1" dirty="0" err="1">
                <a:solidFill>
                  <a:srgbClr val="002060"/>
                </a:solidFill>
                <a:effectLst/>
                <a:ea typeface="SimSun" panose="02010600030101010101" pitchFamily="2" charset="-122"/>
              </a:rPr>
              <a:t>trong</a:t>
            </a:r>
            <a:r>
              <a:rPr lang="en-US" sz="3200" b="1" i="1" dirty="0">
                <a:solidFill>
                  <a:srgbClr val="002060"/>
                </a:solidFill>
                <a:effectLst/>
                <a:ea typeface="SimSun" panose="02010600030101010101" pitchFamily="2" charset="-122"/>
              </a:rPr>
              <a:t> </a:t>
            </a:r>
            <a:r>
              <a:rPr lang="en-US" sz="3200" b="1" i="1" dirty="0" err="1">
                <a:solidFill>
                  <a:srgbClr val="002060"/>
                </a:solidFill>
                <a:effectLst/>
                <a:ea typeface="SimSun" panose="02010600030101010101" pitchFamily="2" charset="-122"/>
              </a:rPr>
              <a:t>tranh</a:t>
            </a:r>
            <a:r>
              <a:rPr lang="en-US" sz="3200" b="1" i="1" dirty="0">
                <a:solidFill>
                  <a:srgbClr val="002060"/>
                </a:solidFill>
                <a:effectLst/>
                <a:ea typeface="SimSun" panose="02010600030101010101" pitchFamily="2" charset="-122"/>
              </a:rPr>
              <a:t> </a:t>
            </a:r>
            <a:r>
              <a:rPr lang="en-US" sz="3200" b="1" i="1" dirty="0" err="1">
                <a:solidFill>
                  <a:srgbClr val="002060"/>
                </a:solidFill>
                <a:effectLst/>
                <a:ea typeface="SimSun" panose="02010600030101010101" pitchFamily="2" charset="-122"/>
              </a:rPr>
              <a:t>tích</a:t>
            </a:r>
            <a:r>
              <a:rPr lang="en-US" sz="3200" b="1" i="1" dirty="0">
                <a:solidFill>
                  <a:srgbClr val="002060"/>
                </a:solidFill>
                <a:effectLst/>
                <a:ea typeface="SimSun" panose="02010600030101010101" pitchFamily="2" charset="-122"/>
              </a:rPr>
              <a:t> </a:t>
            </a:r>
            <a:r>
              <a:rPr lang="en-US" sz="3200" b="1" i="1" dirty="0" err="1">
                <a:solidFill>
                  <a:srgbClr val="002060"/>
                </a:solidFill>
                <a:effectLst/>
                <a:ea typeface="SimSun" panose="02010600030101010101" pitchFamily="2" charset="-122"/>
              </a:rPr>
              <a:t>cực</a:t>
            </a:r>
            <a:r>
              <a:rPr lang="en-US" sz="3200" b="1" i="1" dirty="0">
                <a:solidFill>
                  <a:srgbClr val="002060"/>
                </a:solidFill>
                <a:effectLst/>
                <a:ea typeface="SimSun" panose="02010600030101010101" pitchFamily="2" charset="-122"/>
              </a:rPr>
              <a:t> </a:t>
            </a:r>
            <a:r>
              <a:rPr lang="en-US" sz="3200" b="1" i="1" dirty="0" err="1">
                <a:solidFill>
                  <a:srgbClr val="002060"/>
                </a:solidFill>
                <a:effectLst/>
                <a:ea typeface="SimSun" panose="02010600030101010101" pitchFamily="2" charset="-122"/>
              </a:rPr>
              <a:t>tự</a:t>
            </a:r>
            <a:r>
              <a:rPr lang="en-US" sz="3200" b="1" i="1" dirty="0">
                <a:solidFill>
                  <a:srgbClr val="002060"/>
                </a:solidFill>
                <a:effectLst/>
                <a:ea typeface="SimSun" panose="02010600030101010101" pitchFamily="2" charset="-122"/>
              </a:rPr>
              <a:t> </a:t>
            </a:r>
            <a:r>
              <a:rPr lang="en-US" sz="3200" b="1" i="1" dirty="0" err="1">
                <a:solidFill>
                  <a:srgbClr val="002060"/>
                </a:solidFill>
                <a:effectLst/>
                <a:ea typeface="SimSun" panose="02010600030101010101" pitchFamily="2" charset="-122"/>
              </a:rPr>
              <a:t>giác</a:t>
            </a:r>
            <a:r>
              <a:rPr lang="en-US" sz="3200" b="1" i="1" dirty="0">
                <a:solidFill>
                  <a:srgbClr val="002060"/>
                </a:solidFill>
                <a:effectLst/>
                <a:ea typeface="SimSun" panose="02010600030101010101" pitchFamily="2" charset="-122"/>
              </a:rPr>
              <a:t> </a:t>
            </a:r>
            <a:r>
              <a:rPr lang="en-US" sz="3200" b="1" i="1" dirty="0" err="1">
                <a:solidFill>
                  <a:srgbClr val="002060"/>
                </a:solidFill>
                <a:effectLst/>
                <a:ea typeface="SimSun" panose="02010600030101010101" pitchFamily="2" charset="-122"/>
              </a:rPr>
              <a:t>tham</a:t>
            </a:r>
            <a:r>
              <a:rPr lang="en-US" sz="3200" b="1" i="1" dirty="0">
                <a:solidFill>
                  <a:srgbClr val="002060"/>
                </a:solidFill>
                <a:effectLst/>
                <a:ea typeface="SimSun" panose="02010600030101010101" pitchFamily="2" charset="-122"/>
              </a:rPr>
              <a:t> </a:t>
            </a:r>
            <a:r>
              <a:rPr lang="en-US" sz="3200" b="1" i="1" dirty="0" err="1">
                <a:solidFill>
                  <a:srgbClr val="002060"/>
                </a:solidFill>
                <a:effectLst/>
                <a:ea typeface="SimSun" panose="02010600030101010101" pitchFamily="2" charset="-122"/>
              </a:rPr>
              <a:t>gia</a:t>
            </a:r>
            <a:r>
              <a:rPr lang="en-US" sz="3200" b="1" i="1" dirty="0">
                <a:solidFill>
                  <a:srgbClr val="002060"/>
                </a:solidFill>
                <a:effectLst/>
                <a:ea typeface="SimSun" panose="02010600030101010101" pitchFamily="2" charset="-122"/>
              </a:rPr>
              <a:t> </a:t>
            </a:r>
            <a:r>
              <a:rPr lang="en-US" sz="3200" b="1" i="1" dirty="0" err="1">
                <a:solidFill>
                  <a:srgbClr val="002060"/>
                </a:solidFill>
                <a:effectLst/>
                <a:ea typeface="SimSun" panose="02010600030101010101" pitchFamily="2" charset="-122"/>
              </a:rPr>
              <a:t>lao</a:t>
            </a:r>
            <a:r>
              <a:rPr lang="en-US" sz="3200" b="1" i="1" dirty="0">
                <a:solidFill>
                  <a:srgbClr val="002060"/>
                </a:solidFill>
                <a:effectLst/>
                <a:ea typeface="SimSun" panose="02010600030101010101" pitchFamily="2" charset="-122"/>
              </a:rPr>
              <a:t> </a:t>
            </a:r>
            <a:r>
              <a:rPr lang="en-US" sz="3200" b="1" i="1" dirty="0" err="1">
                <a:solidFill>
                  <a:srgbClr val="002060"/>
                </a:solidFill>
                <a:effectLst/>
                <a:ea typeface="SimSun" panose="02010600030101010101" pitchFamily="2" charset="-122"/>
              </a:rPr>
              <a:t>động</a:t>
            </a:r>
            <a:r>
              <a:rPr lang="en-US" sz="3200" b="1" i="1" dirty="0">
                <a:solidFill>
                  <a:srgbClr val="002060"/>
                </a:solidFill>
                <a:effectLst/>
                <a:ea typeface="SimSun" panose="02010600030101010101" pitchFamily="2" charset="-122"/>
              </a:rPr>
              <a:t>? </a:t>
            </a:r>
            <a:r>
              <a:rPr lang="en-US" sz="3200" b="1" i="1" dirty="0" err="1">
                <a:solidFill>
                  <a:srgbClr val="002060"/>
                </a:solidFill>
                <a:effectLst/>
                <a:ea typeface="SimSun" panose="02010600030101010101" pitchFamily="2" charset="-122"/>
              </a:rPr>
              <a:t>Vì</a:t>
            </a:r>
            <a:r>
              <a:rPr lang="en-US" sz="3200" b="1" i="1" dirty="0">
                <a:solidFill>
                  <a:srgbClr val="002060"/>
                </a:solidFill>
                <a:effectLst/>
                <a:ea typeface="SimSun" panose="02010600030101010101" pitchFamily="2" charset="-122"/>
              </a:rPr>
              <a:t> </a:t>
            </a:r>
            <a:r>
              <a:rPr lang="en-US" sz="3200" b="1" i="1" dirty="0" err="1">
                <a:solidFill>
                  <a:srgbClr val="002060"/>
                </a:solidFill>
                <a:effectLst/>
                <a:ea typeface="SimSun" panose="02010600030101010101" pitchFamily="2" charset="-122"/>
              </a:rPr>
              <a:t>sao</a:t>
            </a:r>
            <a:r>
              <a:rPr lang="en-US" sz="3200" b="1" i="1" dirty="0">
                <a:solidFill>
                  <a:srgbClr val="002060"/>
                </a:solidFill>
                <a:effectLst/>
                <a:ea typeface="SimSun" panose="02010600030101010101" pitchFamily="2" charset="-122"/>
              </a:rPr>
              <a:t>?</a:t>
            </a:r>
            <a:endParaRPr lang="en-US" sz="3200" b="1" dirty="0">
              <a:solidFill>
                <a:srgbClr val="002060"/>
              </a:solidFill>
              <a:effectLst/>
              <a:ea typeface="SimSun" panose="02010600030101010101" pitchFamily="2" charset="-122"/>
            </a:endParaRPr>
          </a:p>
        </p:txBody>
      </p:sp>
    </p:spTree>
    <p:extLst>
      <p:ext uri="{BB962C8B-B14F-4D97-AF65-F5344CB8AC3E}">
        <p14:creationId xmlns:p14="http://schemas.microsoft.com/office/powerpoint/2010/main" val="23844682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6AA7A77-862A-ACBA-C801-2F04FBD6BADB}"/>
              </a:ext>
            </a:extLst>
          </p:cNvPr>
          <p:cNvPicPr>
            <a:picLocks noChangeAspect="1"/>
          </p:cNvPicPr>
          <p:nvPr/>
        </p:nvPicPr>
        <p:blipFill>
          <a:blip r:embed="rId3"/>
          <a:stretch>
            <a:fillRect/>
          </a:stretch>
        </p:blipFill>
        <p:spPr>
          <a:xfrm>
            <a:off x="428625" y="1695450"/>
            <a:ext cx="4933950" cy="3382284"/>
          </a:xfrm>
          <a:prstGeom prst="rect">
            <a:avLst/>
          </a:prstGeom>
        </p:spPr>
      </p:pic>
      <p:pic>
        <p:nvPicPr>
          <p:cNvPr id="6" name="Picture 5">
            <a:extLst>
              <a:ext uri="{FF2B5EF4-FFF2-40B4-BE49-F238E27FC236}">
                <a16:creationId xmlns:a16="http://schemas.microsoft.com/office/drawing/2014/main" id="{E2D6A85A-FF80-BF32-C113-34374C03123C}"/>
              </a:ext>
            </a:extLst>
          </p:cNvPr>
          <p:cNvPicPr>
            <a:picLocks noChangeAspect="1"/>
          </p:cNvPicPr>
          <p:nvPr/>
        </p:nvPicPr>
        <p:blipFill>
          <a:blip r:embed="rId4"/>
          <a:stretch>
            <a:fillRect/>
          </a:stretch>
        </p:blipFill>
        <p:spPr>
          <a:xfrm>
            <a:off x="3536331" y="174652"/>
            <a:ext cx="5023539" cy="1249788"/>
          </a:xfrm>
          <a:prstGeom prst="rect">
            <a:avLst/>
          </a:prstGeom>
        </p:spPr>
      </p:pic>
      <p:grpSp>
        <p:nvGrpSpPr>
          <p:cNvPr id="7" name="Group 6">
            <a:extLst>
              <a:ext uri="{FF2B5EF4-FFF2-40B4-BE49-F238E27FC236}">
                <a16:creationId xmlns:a16="http://schemas.microsoft.com/office/drawing/2014/main" id="{8FE44695-C86C-B3D8-8527-89AF007B842F}"/>
              </a:ext>
            </a:extLst>
          </p:cNvPr>
          <p:cNvGrpSpPr/>
          <p:nvPr/>
        </p:nvGrpSpPr>
        <p:grpSpPr>
          <a:xfrm>
            <a:off x="5838824" y="1609725"/>
            <a:ext cx="6056717" cy="3571018"/>
            <a:chOff x="1851902" y="2990122"/>
            <a:chExt cx="6295151" cy="1949589"/>
          </a:xfrm>
        </p:grpSpPr>
        <p:sp>
          <p:nvSpPr>
            <p:cNvPr id="10" name="Speech Bubble: Rectangle with Corners Rounded 9">
              <a:extLst>
                <a:ext uri="{FF2B5EF4-FFF2-40B4-BE49-F238E27FC236}">
                  <a16:creationId xmlns:a16="http://schemas.microsoft.com/office/drawing/2014/main" id="{0653CBDA-43BF-5A59-6146-0CC20441F0A4}"/>
                </a:ext>
              </a:extLst>
            </p:cNvPr>
            <p:cNvSpPr/>
            <p:nvPr/>
          </p:nvSpPr>
          <p:spPr>
            <a:xfrm>
              <a:off x="1851902" y="2990122"/>
              <a:ext cx="6295151" cy="1949589"/>
            </a:xfrm>
            <a:prstGeom prst="wedgeRoundRectCallout">
              <a:avLst>
                <a:gd name="adj1" fmla="val -60289"/>
                <a:gd name="adj2" fmla="val 783"/>
                <a:gd name="adj3" fmla="val 16667"/>
              </a:avLst>
            </a:prstGeom>
            <a:solidFill>
              <a:srgbClr val="EB95B5">
                <a:lumMod val="20000"/>
                <a:lumOff val="80000"/>
              </a:srgbClr>
            </a:solidFill>
            <a:ln w="28575" cap="flat" cmpd="sng" algn="ctr">
              <a:solidFill>
                <a:srgbClr val="F96B89"/>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微软雅黑"/>
                <a:cs typeface="+mn-cs"/>
              </a:endParaRPr>
            </a:p>
          </p:txBody>
        </p:sp>
        <p:sp>
          <p:nvSpPr>
            <p:cNvPr id="13" name="TextBox 12">
              <a:extLst>
                <a:ext uri="{FF2B5EF4-FFF2-40B4-BE49-F238E27FC236}">
                  <a16:creationId xmlns:a16="http://schemas.microsoft.com/office/drawing/2014/main" id="{0A679289-4736-3842-C077-D75F19CA0390}"/>
                </a:ext>
              </a:extLst>
            </p:cNvPr>
            <p:cNvSpPr txBox="1"/>
            <p:nvPr/>
          </p:nvSpPr>
          <p:spPr>
            <a:xfrm>
              <a:off x="2038394" y="3087754"/>
              <a:ext cx="6006918" cy="1663496"/>
            </a:xfrm>
            <a:prstGeom prst="rect">
              <a:avLst/>
            </a:prstGeom>
            <a:noFill/>
          </p:spPr>
          <p:txBody>
            <a:bodyPr wrap="square" rtlCol="0">
              <a:spAutoFit/>
            </a:bodyPr>
            <a:lstStyle/>
            <a:p>
              <a:pPr indent="228600" algn="just"/>
              <a:r>
                <a:rPr lang="vi-VN" sz="3200" b="1" dirty="0">
                  <a:solidFill>
                    <a:srgbClr val="105C52"/>
                  </a:solidFill>
                  <a:latin typeface="Cambria" panose="02040503050406030204" pitchFamily="18" charset="0"/>
                  <a:ea typeface="Times New Roman" panose="02020603050405020304" pitchFamily="18" charset="0"/>
                  <a:cs typeface="Times New Roman" panose="02020603050405020304" pitchFamily="18" charset="0"/>
                </a:rPr>
                <a:t>Hai bạn HS bỏ về sau khi làm xong việc nhóm mình và từ chối giúp nhóm bạn để hoàn thành công việc chung của lớp là trồng cây: </a:t>
              </a:r>
              <a:r>
                <a:rPr lang="vi-VN" sz="3200" b="1" i="1" dirty="0">
                  <a:solidFill>
                    <a:srgbClr val="FF0000"/>
                  </a:solidFill>
                  <a:latin typeface="Cambria" panose="02040503050406030204" pitchFamily="18" charset="0"/>
                  <a:ea typeface="Times New Roman" panose="02020603050405020304" pitchFamily="18" charset="0"/>
                  <a:cs typeface="Times New Roman" panose="02020603050405020304" pitchFamily="18" charset="0"/>
                </a:rPr>
                <a:t>Chưa tích cực tham gia lao động</a:t>
              </a:r>
              <a:r>
                <a:rPr lang="vi-VN" sz="3200" b="1" dirty="0">
                  <a:solidFill>
                    <a:srgbClr val="105C52"/>
                  </a:solidFill>
                  <a:latin typeface="Cambria" panose="02040503050406030204" pitchFamily="18" charset="0"/>
                  <a:ea typeface="Times New Roman" panose="02020603050405020304" pitchFamily="18" charset="0"/>
                  <a:cs typeface="Times New Roman" panose="02020603050405020304" pitchFamily="18" charset="0"/>
                </a:rPr>
                <a:t>.</a:t>
              </a:r>
              <a:endParaRPr lang="en-US" sz="3200" dirty="0">
                <a:solidFill>
                  <a:srgbClr val="105C52"/>
                </a:solidFill>
                <a:effectLst/>
                <a:latin typeface="Cambria" panose="020405030504060302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3210507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2D6A85A-FF80-BF32-C113-34374C03123C}"/>
              </a:ext>
            </a:extLst>
          </p:cNvPr>
          <p:cNvPicPr>
            <a:picLocks noChangeAspect="1"/>
          </p:cNvPicPr>
          <p:nvPr/>
        </p:nvPicPr>
        <p:blipFill>
          <a:blip r:embed="rId3"/>
          <a:stretch>
            <a:fillRect/>
          </a:stretch>
        </p:blipFill>
        <p:spPr>
          <a:xfrm>
            <a:off x="3536331" y="174652"/>
            <a:ext cx="5023539" cy="1249788"/>
          </a:xfrm>
          <a:prstGeom prst="rect">
            <a:avLst/>
          </a:prstGeom>
        </p:spPr>
      </p:pic>
      <p:pic>
        <p:nvPicPr>
          <p:cNvPr id="3" name="Picture 2">
            <a:extLst>
              <a:ext uri="{FF2B5EF4-FFF2-40B4-BE49-F238E27FC236}">
                <a16:creationId xmlns:a16="http://schemas.microsoft.com/office/drawing/2014/main" id="{5796E108-EFA2-0010-25A5-3FCC43D5DD71}"/>
              </a:ext>
            </a:extLst>
          </p:cNvPr>
          <p:cNvPicPr>
            <a:picLocks noChangeAspect="1"/>
          </p:cNvPicPr>
          <p:nvPr/>
        </p:nvPicPr>
        <p:blipFill>
          <a:blip r:embed="rId4"/>
          <a:stretch>
            <a:fillRect/>
          </a:stretch>
        </p:blipFill>
        <p:spPr>
          <a:xfrm>
            <a:off x="300038" y="1794193"/>
            <a:ext cx="5093292" cy="3301682"/>
          </a:xfrm>
          <a:prstGeom prst="rect">
            <a:avLst/>
          </a:prstGeom>
        </p:spPr>
      </p:pic>
      <p:grpSp>
        <p:nvGrpSpPr>
          <p:cNvPr id="8" name="Group 7">
            <a:extLst>
              <a:ext uri="{FF2B5EF4-FFF2-40B4-BE49-F238E27FC236}">
                <a16:creationId xmlns:a16="http://schemas.microsoft.com/office/drawing/2014/main" id="{7C8E6316-63E4-90CA-30F5-459400B1A005}"/>
              </a:ext>
            </a:extLst>
          </p:cNvPr>
          <p:cNvGrpSpPr/>
          <p:nvPr/>
        </p:nvGrpSpPr>
        <p:grpSpPr>
          <a:xfrm>
            <a:off x="5838824" y="1609725"/>
            <a:ext cx="6056717" cy="3571018"/>
            <a:chOff x="1851902" y="2990122"/>
            <a:chExt cx="6295151" cy="1949589"/>
          </a:xfrm>
        </p:grpSpPr>
        <p:sp>
          <p:nvSpPr>
            <p:cNvPr id="9" name="Speech Bubble: Rectangle with Corners Rounded 8">
              <a:extLst>
                <a:ext uri="{FF2B5EF4-FFF2-40B4-BE49-F238E27FC236}">
                  <a16:creationId xmlns:a16="http://schemas.microsoft.com/office/drawing/2014/main" id="{028E6FCD-6C7A-F141-764C-D010D59AB7D3}"/>
                </a:ext>
              </a:extLst>
            </p:cNvPr>
            <p:cNvSpPr/>
            <p:nvPr/>
          </p:nvSpPr>
          <p:spPr>
            <a:xfrm>
              <a:off x="1851902" y="2990122"/>
              <a:ext cx="6295151" cy="1949589"/>
            </a:xfrm>
            <a:prstGeom prst="wedgeRoundRectCallout">
              <a:avLst>
                <a:gd name="adj1" fmla="val -60289"/>
                <a:gd name="adj2" fmla="val 783"/>
                <a:gd name="adj3" fmla="val 16667"/>
              </a:avLst>
            </a:prstGeom>
            <a:solidFill>
              <a:srgbClr val="EB95B5">
                <a:lumMod val="20000"/>
                <a:lumOff val="80000"/>
              </a:srgbClr>
            </a:solidFill>
            <a:ln w="28575" cap="flat" cmpd="sng" algn="ctr">
              <a:solidFill>
                <a:srgbClr val="F96B89"/>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微软雅黑"/>
                <a:cs typeface="+mn-cs"/>
              </a:endParaRPr>
            </a:p>
          </p:txBody>
        </p:sp>
        <p:sp>
          <p:nvSpPr>
            <p:cNvPr id="11" name="TextBox 10">
              <a:extLst>
                <a:ext uri="{FF2B5EF4-FFF2-40B4-BE49-F238E27FC236}">
                  <a16:creationId xmlns:a16="http://schemas.microsoft.com/office/drawing/2014/main" id="{050A8A80-91CF-4BC5-4324-96D90AA6700E}"/>
                </a:ext>
              </a:extLst>
            </p:cNvPr>
            <p:cNvSpPr txBox="1"/>
            <p:nvPr/>
          </p:nvSpPr>
          <p:spPr>
            <a:xfrm>
              <a:off x="2038394" y="3087754"/>
              <a:ext cx="6006918" cy="1663496"/>
            </a:xfrm>
            <a:prstGeom prst="rect">
              <a:avLst/>
            </a:prstGeom>
            <a:noFill/>
          </p:spPr>
          <p:txBody>
            <a:bodyPr wrap="square"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05C52"/>
                  </a:solidFill>
                  <a:effectLst/>
                  <a:uLnTx/>
                  <a:uFillTx/>
                  <a:latin typeface="Cambria" panose="02040503050406030204" pitchFamily="18" charset="0"/>
                  <a:ea typeface="Times New Roman" panose="02020603050405020304" pitchFamily="18" charset="0"/>
                  <a:cs typeface="Times New Roman" panose="02020603050405020304" pitchFamily="18" charset="0"/>
                </a:rPr>
                <a:t>Hai bạn HS chủ động đưa ra ý kiến xin phép thầy cô sửa hàng rào vườn hoa để góp phần làm đẹp không gian trường học: </a:t>
              </a:r>
              <a:r>
                <a:rPr kumimoji="0" lang="vi-VN" sz="3200" b="1" i="1" u="none" strike="noStrike" kern="1200" cap="none" spc="0" normalizeH="0" baseline="0" noProof="0" dirty="0">
                  <a:ln>
                    <a:noFill/>
                  </a:ln>
                  <a:solidFill>
                    <a:srgbClr val="FF0000"/>
                  </a:solidFill>
                  <a:effectLst/>
                  <a:uLnTx/>
                  <a:uFillTx/>
                  <a:latin typeface="Cambria" panose="02040503050406030204" pitchFamily="18" charset="0"/>
                  <a:ea typeface="Times New Roman" panose="02020603050405020304" pitchFamily="18" charset="0"/>
                  <a:cs typeface="Times New Roman" panose="02020603050405020304" pitchFamily="18" charset="0"/>
                </a:rPr>
                <a:t>Tích cực tham gia lao động.</a:t>
              </a:r>
              <a:endParaRPr kumimoji="0" lang="en-US" sz="3200" b="0" i="1" u="none" strike="noStrike" kern="1200" cap="none" spc="0" normalizeH="0" baseline="0" noProof="0" dirty="0">
                <a:ln>
                  <a:noFill/>
                </a:ln>
                <a:solidFill>
                  <a:srgbClr val="FF0000"/>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91572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2D6A85A-FF80-BF32-C113-34374C03123C}"/>
              </a:ext>
            </a:extLst>
          </p:cNvPr>
          <p:cNvPicPr>
            <a:picLocks noChangeAspect="1"/>
          </p:cNvPicPr>
          <p:nvPr/>
        </p:nvPicPr>
        <p:blipFill>
          <a:blip r:embed="rId3"/>
          <a:stretch>
            <a:fillRect/>
          </a:stretch>
        </p:blipFill>
        <p:spPr>
          <a:xfrm>
            <a:off x="3536331" y="174652"/>
            <a:ext cx="5023539" cy="1249788"/>
          </a:xfrm>
          <a:prstGeom prst="rect">
            <a:avLst/>
          </a:prstGeom>
        </p:spPr>
      </p:pic>
      <p:grpSp>
        <p:nvGrpSpPr>
          <p:cNvPr id="8" name="Group 7">
            <a:extLst>
              <a:ext uri="{FF2B5EF4-FFF2-40B4-BE49-F238E27FC236}">
                <a16:creationId xmlns:a16="http://schemas.microsoft.com/office/drawing/2014/main" id="{7C8E6316-63E4-90CA-30F5-459400B1A005}"/>
              </a:ext>
            </a:extLst>
          </p:cNvPr>
          <p:cNvGrpSpPr/>
          <p:nvPr/>
        </p:nvGrpSpPr>
        <p:grpSpPr>
          <a:xfrm>
            <a:off x="5838824" y="1809750"/>
            <a:ext cx="6056717" cy="3571018"/>
            <a:chOff x="1851902" y="2990122"/>
            <a:chExt cx="6295151" cy="1949589"/>
          </a:xfrm>
        </p:grpSpPr>
        <p:sp>
          <p:nvSpPr>
            <p:cNvPr id="9" name="Speech Bubble: Rectangle with Corners Rounded 8">
              <a:extLst>
                <a:ext uri="{FF2B5EF4-FFF2-40B4-BE49-F238E27FC236}">
                  <a16:creationId xmlns:a16="http://schemas.microsoft.com/office/drawing/2014/main" id="{028E6FCD-6C7A-F141-764C-D010D59AB7D3}"/>
                </a:ext>
              </a:extLst>
            </p:cNvPr>
            <p:cNvSpPr/>
            <p:nvPr/>
          </p:nvSpPr>
          <p:spPr>
            <a:xfrm>
              <a:off x="1851902" y="2990122"/>
              <a:ext cx="6295151" cy="1949589"/>
            </a:xfrm>
            <a:prstGeom prst="wedgeRoundRectCallout">
              <a:avLst>
                <a:gd name="adj1" fmla="val -60289"/>
                <a:gd name="adj2" fmla="val 783"/>
                <a:gd name="adj3" fmla="val 16667"/>
              </a:avLst>
            </a:prstGeom>
            <a:solidFill>
              <a:srgbClr val="EB95B5">
                <a:lumMod val="20000"/>
                <a:lumOff val="80000"/>
              </a:srgbClr>
            </a:solidFill>
            <a:ln w="28575" cap="flat" cmpd="sng" algn="ctr">
              <a:solidFill>
                <a:srgbClr val="F96B89"/>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微软雅黑"/>
                <a:cs typeface="+mn-cs"/>
              </a:endParaRPr>
            </a:p>
          </p:txBody>
        </p:sp>
        <p:sp>
          <p:nvSpPr>
            <p:cNvPr id="11" name="TextBox 10">
              <a:extLst>
                <a:ext uri="{FF2B5EF4-FFF2-40B4-BE49-F238E27FC236}">
                  <a16:creationId xmlns:a16="http://schemas.microsoft.com/office/drawing/2014/main" id="{050A8A80-91CF-4BC5-4324-96D90AA6700E}"/>
                </a:ext>
              </a:extLst>
            </p:cNvPr>
            <p:cNvSpPr txBox="1"/>
            <p:nvPr/>
          </p:nvSpPr>
          <p:spPr>
            <a:xfrm>
              <a:off x="2038394" y="3087754"/>
              <a:ext cx="6006918" cy="1730708"/>
            </a:xfrm>
            <a:prstGeom prst="rect">
              <a:avLst/>
            </a:prstGeom>
            <a:noFill/>
          </p:spPr>
          <p:txBody>
            <a:bodyPr wrap="square"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105C52"/>
                  </a:solidFill>
                  <a:effectLst/>
                  <a:uLnTx/>
                  <a:uFillTx/>
                  <a:latin typeface="Cambria" panose="02040503050406030204" pitchFamily="18" charset="0"/>
                  <a:ea typeface="Times New Roman" panose="02020603050405020304" pitchFamily="18" charset="0"/>
                  <a:cs typeface="Times New Roman" panose="02020603050405020304" pitchFamily="18" charset="0"/>
                </a:rPr>
                <a:t>Bạn nam trong tranh chủ động muốn được giúp mẹ trong công việc: </a:t>
              </a:r>
              <a:r>
                <a:rPr kumimoji="0" lang="vi-VN" sz="4000" b="1" i="1" u="none" strike="noStrike" kern="1200" cap="none" spc="0" normalizeH="0" baseline="0" noProof="0" dirty="0">
                  <a:ln>
                    <a:noFill/>
                  </a:ln>
                  <a:solidFill>
                    <a:srgbClr val="FF0000"/>
                  </a:solidFill>
                  <a:effectLst/>
                  <a:uLnTx/>
                  <a:uFillTx/>
                  <a:latin typeface="Cambria" panose="02040503050406030204" pitchFamily="18" charset="0"/>
                  <a:ea typeface="Times New Roman" panose="02020603050405020304" pitchFamily="18" charset="0"/>
                  <a:cs typeface="Times New Roman" panose="02020603050405020304" pitchFamily="18" charset="0"/>
                </a:rPr>
                <a:t>Tích cực tham gia lao động</a:t>
              </a:r>
              <a:r>
                <a:rPr kumimoji="0" lang="vi-VN" sz="4000" b="1" i="0" u="none" strike="noStrike" kern="1200" cap="none" spc="0" normalizeH="0" baseline="0" noProof="0" dirty="0">
                  <a:ln>
                    <a:noFill/>
                  </a:ln>
                  <a:solidFill>
                    <a:srgbClr val="105C52"/>
                  </a:solidFill>
                  <a:effectLst/>
                  <a:uLnTx/>
                  <a:uFillTx/>
                  <a:latin typeface="Cambria" panose="02040503050406030204" pitchFamily="18" charset="0"/>
                  <a:ea typeface="Times New Roman" panose="02020603050405020304" pitchFamily="18" charset="0"/>
                  <a:cs typeface="Times New Roman" panose="02020603050405020304" pitchFamily="18" charset="0"/>
                </a:rPr>
                <a:t>.</a:t>
              </a:r>
              <a:endParaRPr kumimoji="0" lang="en-US" sz="4000" b="0" i="1" u="none" strike="noStrike" kern="1200" cap="none" spc="0" normalizeH="0" baseline="0" noProof="0" dirty="0">
                <a:ln>
                  <a:noFill/>
                </a:ln>
                <a:solidFill>
                  <a:srgbClr val="FF0000"/>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pic>
        <p:nvPicPr>
          <p:cNvPr id="5" name="Picture 4">
            <a:extLst>
              <a:ext uri="{FF2B5EF4-FFF2-40B4-BE49-F238E27FC236}">
                <a16:creationId xmlns:a16="http://schemas.microsoft.com/office/drawing/2014/main" id="{F7B00AC0-18CA-B2B6-2042-ED7A69F9D55A}"/>
              </a:ext>
            </a:extLst>
          </p:cNvPr>
          <p:cNvPicPr>
            <a:picLocks noChangeAspect="1"/>
          </p:cNvPicPr>
          <p:nvPr/>
        </p:nvPicPr>
        <p:blipFill>
          <a:blip r:embed="rId4"/>
          <a:stretch>
            <a:fillRect/>
          </a:stretch>
        </p:blipFill>
        <p:spPr>
          <a:xfrm>
            <a:off x="508858" y="1543050"/>
            <a:ext cx="4572729" cy="3905250"/>
          </a:xfrm>
          <a:prstGeom prst="rect">
            <a:avLst/>
          </a:prstGeom>
        </p:spPr>
      </p:pic>
    </p:spTree>
    <p:extLst>
      <p:ext uri="{BB962C8B-B14F-4D97-AF65-F5344CB8AC3E}">
        <p14:creationId xmlns:p14="http://schemas.microsoft.com/office/powerpoint/2010/main" val="34207202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2D6A85A-FF80-BF32-C113-34374C03123C}"/>
              </a:ext>
            </a:extLst>
          </p:cNvPr>
          <p:cNvPicPr>
            <a:picLocks noChangeAspect="1"/>
          </p:cNvPicPr>
          <p:nvPr/>
        </p:nvPicPr>
        <p:blipFill>
          <a:blip r:embed="rId3"/>
          <a:stretch>
            <a:fillRect/>
          </a:stretch>
        </p:blipFill>
        <p:spPr>
          <a:xfrm>
            <a:off x="3536331" y="174652"/>
            <a:ext cx="5023539" cy="1249788"/>
          </a:xfrm>
          <a:prstGeom prst="rect">
            <a:avLst/>
          </a:prstGeom>
        </p:spPr>
      </p:pic>
      <p:grpSp>
        <p:nvGrpSpPr>
          <p:cNvPr id="8" name="Group 7">
            <a:extLst>
              <a:ext uri="{FF2B5EF4-FFF2-40B4-BE49-F238E27FC236}">
                <a16:creationId xmlns:a16="http://schemas.microsoft.com/office/drawing/2014/main" id="{7C8E6316-63E4-90CA-30F5-459400B1A005}"/>
              </a:ext>
            </a:extLst>
          </p:cNvPr>
          <p:cNvGrpSpPr/>
          <p:nvPr/>
        </p:nvGrpSpPr>
        <p:grpSpPr>
          <a:xfrm>
            <a:off x="5753099" y="1895475"/>
            <a:ext cx="6056717" cy="3686176"/>
            <a:chOff x="1851902" y="2990122"/>
            <a:chExt cx="6295151" cy="1949589"/>
          </a:xfrm>
        </p:grpSpPr>
        <p:sp>
          <p:nvSpPr>
            <p:cNvPr id="9" name="Speech Bubble: Rectangle with Corners Rounded 8">
              <a:extLst>
                <a:ext uri="{FF2B5EF4-FFF2-40B4-BE49-F238E27FC236}">
                  <a16:creationId xmlns:a16="http://schemas.microsoft.com/office/drawing/2014/main" id="{028E6FCD-6C7A-F141-764C-D010D59AB7D3}"/>
                </a:ext>
              </a:extLst>
            </p:cNvPr>
            <p:cNvSpPr/>
            <p:nvPr/>
          </p:nvSpPr>
          <p:spPr>
            <a:xfrm>
              <a:off x="1851902" y="2990122"/>
              <a:ext cx="6295151" cy="1949589"/>
            </a:xfrm>
            <a:prstGeom prst="wedgeRoundRectCallout">
              <a:avLst>
                <a:gd name="adj1" fmla="val -60289"/>
                <a:gd name="adj2" fmla="val 783"/>
                <a:gd name="adj3" fmla="val 16667"/>
              </a:avLst>
            </a:prstGeom>
            <a:solidFill>
              <a:srgbClr val="EB95B5">
                <a:lumMod val="20000"/>
                <a:lumOff val="80000"/>
              </a:srgbClr>
            </a:solidFill>
            <a:ln w="28575" cap="flat" cmpd="sng" algn="ctr">
              <a:solidFill>
                <a:srgbClr val="F96B89"/>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微软雅黑"/>
                <a:cs typeface="+mn-cs"/>
              </a:endParaRPr>
            </a:p>
          </p:txBody>
        </p:sp>
        <p:sp>
          <p:nvSpPr>
            <p:cNvPr id="11" name="TextBox 10">
              <a:extLst>
                <a:ext uri="{FF2B5EF4-FFF2-40B4-BE49-F238E27FC236}">
                  <a16:creationId xmlns:a16="http://schemas.microsoft.com/office/drawing/2014/main" id="{050A8A80-91CF-4BC5-4324-96D90AA6700E}"/>
                </a:ext>
              </a:extLst>
            </p:cNvPr>
            <p:cNvSpPr txBox="1"/>
            <p:nvPr/>
          </p:nvSpPr>
          <p:spPr>
            <a:xfrm>
              <a:off x="2018594" y="3142372"/>
              <a:ext cx="6006918" cy="1500123"/>
            </a:xfrm>
            <a:prstGeom prst="rect">
              <a:avLst/>
            </a:prstGeom>
            <a:noFill/>
          </p:spPr>
          <p:txBody>
            <a:bodyPr wrap="square"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105C52"/>
                  </a:solidFill>
                  <a:effectLst/>
                  <a:uLnTx/>
                  <a:uFillTx/>
                  <a:latin typeface="Cambria" panose="02040503050406030204" pitchFamily="18" charset="0"/>
                  <a:ea typeface="Times New Roman" panose="02020603050405020304" pitchFamily="18" charset="0"/>
                  <a:cs typeface="Times New Roman" panose="02020603050405020304" pitchFamily="18" charset="0"/>
                </a:rPr>
                <a:t>Vì trời lạnh, bạn nam trong tranh không </a:t>
              </a:r>
              <a:r>
                <a:rPr kumimoji="0" lang="en-US" sz="3300" b="1" i="0" u="none" strike="noStrike" kern="1200" cap="none" spc="0" normalizeH="0" baseline="0" noProof="0" dirty="0" err="1">
                  <a:ln>
                    <a:noFill/>
                  </a:ln>
                  <a:solidFill>
                    <a:srgbClr val="105C52"/>
                  </a:solidFill>
                  <a:effectLst/>
                  <a:uLnTx/>
                  <a:uFillTx/>
                  <a:latin typeface="Cambria" panose="02040503050406030204" pitchFamily="18" charset="0"/>
                  <a:ea typeface="Times New Roman" panose="02020603050405020304" pitchFamily="18" charset="0"/>
                  <a:cs typeface="Times New Roman" panose="02020603050405020304" pitchFamily="18" charset="0"/>
                </a:rPr>
                <a:t>cùng</a:t>
              </a:r>
              <a:r>
                <a:rPr kumimoji="0" lang="en-US" sz="3300" b="1" i="0" u="none" strike="noStrike" kern="1200" cap="none" spc="0" normalizeH="0" baseline="0" noProof="0" dirty="0">
                  <a:ln>
                    <a:noFill/>
                  </a:ln>
                  <a:solidFill>
                    <a:srgbClr val="105C52"/>
                  </a:solidFill>
                  <a:effectLst/>
                  <a:uLnTx/>
                  <a:uFillTx/>
                  <a:latin typeface="Cambria" panose="02040503050406030204" pitchFamily="18" charset="0"/>
                  <a:ea typeface="Times New Roman" panose="020206030504050203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105C52"/>
                  </a:solidFill>
                  <a:effectLst/>
                  <a:uLnTx/>
                  <a:uFillTx/>
                  <a:latin typeface="Cambria" panose="02040503050406030204" pitchFamily="18" charset="0"/>
                  <a:ea typeface="Times New Roman" panose="02020603050405020304" pitchFamily="18" charset="0"/>
                  <a:cs typeface="Times New Roman" panose="02020603050405020304" pitchFamily="18" charset="0"/>
                </a:rPr>
                <a:t>các</a:t>
              </a:r>
              <a:r>
                <a:rPr kumimoji="0" lang="en-US" sz="3300" b="1" i="0" u="none" strike="noStrike" kern="1200" cap="none" spc="0" normalizeH="0" baseline="0" noProof="0" dirty="0">
                  <a:ln>
                    <a:noFill/>
                  </a:ln>
                  <a:solidFill>
                    <a:srgbClr val="105C52"/>
                  </a:solidFill>
                  <a:effectLst/>
                  <a:uLnTx/>
                  <a:uFillTx/>
                  <a:latin typeface="Cambria" panose="02040503050406030204" pitchFamily="18" charset="0"/>
                  <a:ea typeface="Times New Roman" panose="020206030504050203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105C52"/>
                  </a:solidFill>
                  <a:effectLst/>
                  <a:uLnTx/>
                  <a:uFillTx/>
                  <a:latin typeface="Cambria" panose="02040503050406030204" pitchFamily="18" charset="0"/>
                  <a:ea typeface="Times New Roman" panose="02020603050405020304" pitchFamily="18" charset="0"/>
                  <a:cs typeface="Times New Roman" panose="02020603050405020304" pitchFamily="18" charset="0"/>
                </a:rPr>
                <a:t>bạn</a:t>
              </a:r>
              <a:r>
                <a:rPr kumimoji="0" lang="en-US" sz="3300" b="1" i="0" u="none" strike="noStrike" kern="1200" cap="none" spc="0" normalizeH="0" baseline="0" noProof="0" dirty="0">
                  <a:ln>
                    <a:noFill/>
                  </a:ln>
                  <a:solidFill>
                    <a:srgbClr val="105C52"/>
                  </a:solidFill>
                  <a:effectLst/>
                  <a:uLnTx/>
                  <a:uFillTx/>
                  <a:latin typeface="Cambria" panose="02040503050406030204" pitchFamily="18" charset="0"/>
                  <a:ea typeface="Times New Roman" panose="02020603050405020304" pitchFamily="18" charset="0"/>
                  <a:cs typeface="Times New Roman" panose="02020603050405020304" pitchFamily="18" charset="0"/>
                </a:rPr>
                <a:t> </a:t>
              </a:r>
              <a:r>
                <a:rPr kumimoji="0" lang="vi-VN" sz="3300" b="1" i="0" u="none" strike="noStrike" kern="1200" cap="none" spc="0" normalizeH="0" baseline="0" noProof="0" dirty="0">
                  <a:ln>
                    <a:noFill/>
                  </a:ln>
                  <a:solidFill>
                    <a:srgbClr val="105C52"/>
                  </a:solidFill>
                  <a:effectLst/>
                  <a:uLnTx/>
                  <a:uFillTx/>
                  <a:latin typeface="Cambria" panose="02040503050406030204" pitchFamily="18" charset="0"/>
                  <a:ea typeface="Times New Roman" panose="02020603050405020304" pitchFamily="18" charset="0"/>
                  <a:cs typeface="Times New Roman" panose="02020603050405020304" pitchFamily="18" charset="0"/>
                </a:rPr>
                <a:t>tham gia phong trào “Chủ</a:t>
              </a:r>
              <a:r>
                <a:rPr kumimoji="0" lang="en-US" sz="3300" b="1" i="0" u="none" strike="noStrike" kern="1200" cap="none" spc="0" normalizeH="0" baseline="0" noProof="0" dirty="0">
                  <a:ln>
                    <a:noFill/>
                  </a:ln>
                  <a:solidFill>
                    <a:srgbClr val="105C52"/>
                  </a:solidFill>
                  <a:effectLst/>
                  <a:uLnTx/>
                  <a:uFillTx/>
                  <a:latin typeface="Cambria" panose="02040503050406030204" pitchFamily="18" charset="0"/>
                  <a:ea typeface="Times New Roman" panose="02020603050405020304" pitchFamily="18" charset="0"/>
                  <a:cs typeface="Times New Roman" panose="02020603050405020304" pitchFamily="18" charset="0"/>
                </a:rPr>
                <a:t> </a:t>
              </a:r>
              <a:r>
                <a:rPr kumimoji="0" lang="vi-VN" sz="3300" b="1" i="0" u="none" strike="noStrike" kern="1200" cap="none" spc="0" normalizeH="0" baseline="0" noProof="0" dirty="0">
                  <a:ln>
                    <a:noFill/>
                  </a:ln>
                  <a:solidFill>
                    <a:srgbClr val="105C52"/>
                  </a:solidFill>
                  <a:effectLst/>
                  <a:uLnTx/>
                  <a:uFillTx/>
                  <a:latin typeface="Cambria" panose="02040503050406030204" pitchFamily="18" charset="0"/>
                  <a:ea typeface="Times New Roman" panose="02020603050405020304" pitchFamily="18" charset="0"/>
                  <a:cs typeface="Times New Roman" panose="02020603050405020304" pitchFamily="18" charset="0"/>
                </a:rPr>
                <a:t>nhật xanh", thu gom rác bảo vệ môi trường</a:t>
              </a:r>
              <a:r>
                <a:rPr kumimoji="0" lang="en-US" sz="3300" b="1" i="0" u="none" strike="noStrike" kern="1200" cap="none" spc="0" normalizeH="0" baseline="0" noProof="0" dirty="0">
                  <a:ln>
                    <a:noFill/>
                  </a:ln>
                  <a:solidFill>
                    <a:srgbClr val="105C52"/>
                  </a:solidFill>
                  <a:effectLst/>
                  <a:uLnTx/>
                  <a:uFillTx/>
                  <a:latin typeface="Cambria" panose="02040503050406030204" pitchFamily="18" charset="0"/>
                  <a:ea typeface="Times New Roman" panose="02020603050405020304" pitchFamily="18" charset="0"/>
                  <a:cs typeface="Times New Roman" panose="02020603050405020304" pitchFamily="18" charset="0"/>
                </a:rPr>
                <a:t>: </a:t>
              </a:r>
              <a:r>
                <a:rPr kumimoji="0" lang="vi-VN" sz="3300" b="1" i="1" u="none" strike="noStrike" kern="1200" cap="none" spc="0" normalizeH="0" baseline="0" noProof="0" dirty="0">
                  <a:ln>
                    <a:noFill/>
                  </a:ln>
                  <a:solidFill>
                    <a:srgbClr val="FF0000"/>
                  </a:solidFill>
                  <a:effectLst/>
                  <a:uLnTx/>
                  <a:uFillTx/>
                  <a:latin typeface="Cambria" panose="02040503050406030204" pitchFamily="18" charset="0"/>
                  <a:ea typeface="Times New Roman" panose="02020603050405020304" pitchFamily="18" charset="0"/>
                  <a:cs typeface="Times New Roman" panose="02020603050405020304" pitchFamily="18" charset="0"/>
                </a:rPr>
                <a:t>Chưa tích cực tham gia lao động</a:t>
              </a:r>
              <a:r>
                <a:rPr kumimoji="0" lang="vi-VN" sz="3300" b="1" i="0" u="none" strike="noStrike" kern="1200" cap="none" spc="0" normalizeH="0" baseline="0" noProof="0" dirty="0">
                  <a:ln>
                    <a:noFill/>
                  </a:ln>
                  <a:solidFill>
                    <a:srgbClr val="105C52"/>
                  </a:solidFill>
                  <a:effectLst/>
                  <a:uLnTx/>
                  <a:uFillTx/>
                  <a:latin typeface="Cambria" panose="02040503050406030204" pitchFamily="18" charset="0"/>
                  <a:ea typeface="Times New Roman" panose="02020603050405020304" pitchFamily="18" charset="0"/>
                  <a:cs typeface="Times New Roman" panose="02020603050405020304" pitchFamily="18" charset="0"/>
                </a:rPr>
                <a:t>.</a:t>
              </a:r>
            </a:p>
          </p:txBody>
        </p:sp>
      </p:grpSp>
      <p:pic>
        <p:nvPicPr>
          <p:cNvPr id="3" name="Picture 2">
            <a:extLst>
              <a:ext uri="{FF2B5EF4-FFF2-40B4-BE49-F238E27FC236}">
                <a16:creationId xmlns:a16="http://schemas.microsoft.com/office/drawing/2014/main" id="{A1CD3AB0-93B0-BD51-A7ED-8F93085AFD41}"/>
              </a:ext>
            </a:extLst>
          </p:cNvPr>
          <p:cNvPicPr>
            <a:picLocks noChangeAspect="1"/>
          </p:cNvPicPr>
          <p:nvPr/>
        </p:nvPicPr>
        <p:blipFill>
          <a:blip r:embed="rId4"/>
          <a:stretch>
            <a:fillRect/>
          </a:stretch>
        </p:blipFill>
        <p:spPr>
          <a:xfrm>
            <a:off x="404812" y="1952625"/>
            <a:ext cx="4710762" cy="3581400"/>
          </a:xfrm>
          <a:prstGeom prst="rect">
            <a:avLst/>
          </a:prstGeom>
        </p:spPr>
      </p:pic>
    </p:spTree>
    <p:extLst>
      <p:ext uri="{BB962C8B-B14F-4D97-AF65-F5344CB8AC3E}">
        <p14:creationId xmlns:p14="http://schemas.microsoft.com/office/powerpoint/2010/main" val="3448984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3028948" y="0"/>
            <a:ext cx="6276977" cy="849515"/>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trả</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lời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22B44D11-C777-D264-0AE1-176DAEBE6C95}"/>
              </a:ext>
            </a:extLst>
          </p:cNvPr>
          <p:cNvPicPr>
            <a:picLocks noChangeAspect="1"/>
          </p:cNvPicPr>
          <p:nvPr/>
        </p:nvPicPr>
        <p:blipFill>
          <a:blip r:embed="rId3"/>
          <a:stretch>
            <a:fillRect/>
          </a:stretch>
        </p:blipFill>
        <p:spPr>
          <a:xfrm>
            <a:off x="1181099" y="933449"/>
            <a:ext cx="10068783" cy="4638675"/>
          </a:xfrm>
          <a:prstGeom prst="rect">
            <a:avLst/>
          </a:prstGeom>
        </p:spPr>
      </p:pic>
      <p:sp>
        <p:nvSpPr>
          <p:cNvPr id="6" name="Rounded Rectangle 6">
            <a:extLst>
              <a:ext uri="{FF2B5EF4-FFF2-40B4-BE49-F238E27FC236}">
                <a16:creationId xmlns:a16="http://schemas.microsoft.com/office/drawing/2014/main" id="{A3F598A2-1932-4D6B-5417-3FFB43CC1D05}"/>
              </a:ext>
            </a:extLst>
          </p:cNvPr>
          <p:cNvSpPr/>
          <p:nvPr/>
        </p:nvSpPr>
        <p:spPr>
          <a:xfrm>
            <a:off x="1053119" y="5610051"/>
            <a:ext cx="10405455" cy="914400"/>
          </a:xfrm>
          <a:prstGeom prst="roundRect">
            <a:avLst/>
          </a:prstGeom>
          <a:solidFill>
            <a:srgbClr val="FFFF99"/>
          </a:solidFill>
          <a:ln>
            <a:solidFill>
              <a:srgbClr val="7030A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Các bạn Hoàng, Phượng và Hà đã thể hiện sự quý trọng người yêu lao động như thế nào?</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554129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51935" y="2939442"/>
            <a:ext cx="8081983" cy="2232633"/>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Hoàng </a:t>
            </a:r>
            <a:r>
              <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đã thể hiện sự quý trọng người yêu lao động</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bằn</a:t>
            </a:r>
            <a:r>
              <a:rPr lang="en-US" sz="3600" dirty="0">
                <a:solidFill>
                  <a:srgbClr val="FF0000"/>
                </a:solidFill>
                <a:latin typeface="Calibri" panose="020F0502020204030204" pitchFamily="34" charset="0"/>
                <a:cs typeface="Calibri" panose="020F0502020204030204" pitchFamily="34" charset="0"/>
              </a:rPr>
              <a:t>g </a:t>
            </a:r>
            <a:r>
              <a:rPr lang="en-US" sz="3600" dirty="0" err="1">
                <a:solidFill>
                  <a:srgbClr val="FF0000"/>
                </a:solidFill>
                <a:latin typeface="Calibri" panose="020F0502020204030204" pitchFamily="34" charset="0"/>
                <a:cs typeface="Calibri" panose="020F0502020204030204" pitchFamily="34" charset="0"/>
              </a:rPr>
              <a:t>hành</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động</a:t>
            </a:r>
            <a:r>
              <a:rPr lang="en-US" sz="3600"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lấy nước mời cô lao công.</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8"/>
            <a:ext cx="11009286" cy="1769531"/>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Tình huống </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Đang phụ mẹ tưới cây ngoài sân, Hoàng thấy một cô lao công mồ hôi nhễ nhại đi tới và ngồi nghỉ trước cổng nhà mình. Hoàng liền xin pháp mẹ đi lấy nước cho cô uống. Mẹ Hoàng rất vui vì thấy con mình biết quý trọng người lao động.</a:t>
            </a:r>
          </a:p>
        </p:txBody>
      </p:sp>
    </p:spTree>
    <p:extLst>
      <p:ext uri="{BB962C8B-B14F-4D97-AF65-F5344CB8AC3E}">
        <p14:creationId xmlns:p14="http://schemas.microsoft.com/office/powerpoint/2010/main" val="3276147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51935" y="2939442"/>
            <a:ext cx="8316115" cy="2232633"/>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Phượng và Hà biết ra mở công, phụ mẹ mang đồ vào trong</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nhà, rồi cùng nhau lấy khăn lau mổ hội và lấy nước cho mẹ uống.</a:t>
            </a: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8"/>
            <a:ext cx="11009286" cy="1883832"/>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Tình huống 2: </a:t>
            </a:r>
            <a:r>
              <a:rPr kumimoji="0" lang="vi-VN" sz="28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Phương và Hà đang chơi trong nhà thì mẹ về, thấy mẹ chở hàng nặng, mặt đỏ bừng vì đi giữa trời nắng, hai bạn thương mẹ lắm. Không ai bảo ai, cả hai cùng chạy vội ra mở cổng phụ mẹ mang đồ vào trong nhà, rồi cùng nhau lấy khăn lau mồ hôi và lấy nước cho mẹ uống.</a:t>
            </a:r>
          </a:p>
        </p:txBody>
      </p:sp>
    </p:spTree>
    <p:extLst>
      <p:ext uri="{BB962C8B-B14F-4D97-AF65-F5344CB8AC3E}">
        <p14:creationId xmlns:p14="http://schemas.microsoft.com/office/powerpoint/2010/main" val="8180574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6F6A23-C10A-4218-A8AE-6A5E403D03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0473373-8211-C080-A048-2B5D9C8CFDF1}"/>
              </a:ext>
            </a:extLst>
          </p:cNvPr>
          <p:cNvPicPr>
            <a:picLocks noChangeAspect="1"/>
          </p:cNvPicPr>
          <p:nvPr/>
        </p:nvPicPr>
        <p:blipFill>
          <a:blip r:embed="rId3"/>
          <a:stretch>
            <a:fillRect/>
          </a:stretch>
        </p:blipFill>
        <p:spPr>
          <a:xfrm>
            <a:off x="5629444" y="772986"/>
            <a:ext cx="4895512" cy="1444877"/>
          </a:xfrm>
          <a:prstGeom prst="rect">
            <a:avLst/>
          </a:prstGeom>
        </p:spPr>
      </p:pic>
    </p:spTree>
    <p:extLst>
      <p:ext uri="{BB962C8B-B14F-4D97-AF65-F5344CB8AC3E}">
        <p14:creationId xmlns:p14="http://schemas.microsoft.com/office/powerpoint/2010/main" val="41433064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ái Bống">
            <a:hlinkClick r:id="" action="ppaction://media"/>
            <a:extLst>
              <a:ext uri="{FF2B5EF4-FFF2-40B4-BE49-F238E27FC236}">
                <a16:creationId xmlns:a16="http://schemas.microsoft.com/office/drawing/2014/main" id="{648696EB-E753-04DE-C32F-D6BB8CA0A9D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333001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2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74" y="0"/>
            <a:ext cx="12212674" cy="6858000"/>
          </a:xfrm>
          <a:prstGeom prst="rect">
            <a:avLst/>
          </a:prstGeom>
        </p:spPr>
      </p:pic>
      <p:sp>
        <p:nvSpPr>
          <p:cNvPr id="11" name="Rounded Rectangle 10"/>
          <p:cNvSpPr/>
          <p:nvPr/>
        </p:nvSpPr>
        <p:spPr>
          <a:xfrm>
            <a:off x="8420100" y="1436480"/>
            <a:ext cx="428625" cy="3143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3144" t="7282" r="13357" b="20365"/>
          <a:stretch/>
        </p:blipFill>
        <p:spPr>
          <a:xfrm>
            <a:off x="1538514" y="58058"/>
            <a:ext cx="9739086" cy="6778172"/>
          </a:xfrm>
          <a:prstGeom prst="rect">
            <a:avLst/>
          </a:prstGeom>
        </p:spPr>
      </p:pic>
      <p:sp>
        <p:nvSpPr>
          <p:cNvPr id="10" name="Rounded Rectangle 9"/>
          <p:cNvSpPr/>
          <p:nvPr/>
        </p:nvSpPr>
        <p:spPr>
          <a:xfrm>
            <a:off x="3439885" y="2627072"/>
            <a:ext cx="5936343" cy="31757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Calibri" panose="020F0502020204030204"/>
                <a:cs typeface="Calibri" panose="020F0502020204030204" pitchFamily="34" charset="0"/>
              </a:rPr>
              <a:t>V</a:t>
            </a:r>
            <a:r>
              <a:rPr kumimoji="0" lang="vi-VN" sz="4000" b="1"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rPr>
              <a:t>ề nhà</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rPr>
              <a:t>:</a:t>
            </a:r>
            <a:r>
              <a:rPr kumimoji="0" lang="vi-VN" sz="4000" b="1"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rPr>
              <a:t> </a:t>
            </a:r>
            <a:r>
              <a:rPr lang="en-US" sz="4000" dirty="0">
                <a:solidFill>
                  <a:prstClr val="white"/>
                </a:solidFill>
                <a:latin typeface="Calibri" panose="020F0502020204030204"/>
                <a:cs typeface="Calibri" panose="020F0502020204030204" pitchFamily="34" charset="0"/>
              </a:rPr>
              <a:t>S</a:t>
            </a:r>
            <a:r>
              <a:rPr kumimoji="0" lang="vi-VN" sz="40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rPr>
              <a:t>ưu tầm một số câu ca dao, tục ngữ, bài thơ, bài hát về nguồi lao động để tiết 2 cùng nhau chia sẻ trước lớp.</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8429955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7354"/>
          <a:stretch/>
        </p:blipFill>
        <p:spPr>
          <a:xfrm>
            <a:off x="0" y="-38513"/>
            <a:ext cx="12191999" cy="7544213"/>
          </a:xfrm>
          <a:prstGeom prst="rect">
            <a:avLst/>
          </a:prstGeom>
        </p:spPr>
      </p:pic>
      <p:pic>
        <p:nvPicPr>
          <p:cNvPr id="2" name="Picture 1">
            <a:extLst>
              <a:ext uri="{FF2B5EF4-FFF2-40B4-BE49-F238E27FC236}">
                <a16:creationId xmlns:a16="http://schemas.microsoft.com/office/drawing/2014/main" id="{0EE04EA1-31C3-D65E-F969-E0BA8C933B5F}"/>
              </a:ext>
            </a:extLst>
          </p:cNvPr>
          <p:cNvPicPr>
            <a:picLocks noChangeAspect="1"/>
          </p:cNvPicPr>
          <p:nvPr/>
        </p:nvPicPr>
        <p:blipFill>
          <a:blip r:embed="rId3"/>
          <a:stretch>
            <a:fillRect/>
          </a:stretch>
        </p:blipFill>
        <p:spPr>
          <a:xfrm>
            <a:off x="505483" y="2065344"/>
            <a:ext cx="11181033" cy="1298561"/>
          </a:xfrm>
          <a:prstGeom prst="rect">
            <a:avLst/>
          </a:prstGeom>
        </p:spPr>
      </p:pic>
    </p:spTree>
    <p:extLst>
      <p:ext uri="{BB962C8B-B14F-4D97-AF65-F5344CB8AC3E}">
        <p14:creationId xmlns:p14="http://schemas.microsoft.com/office/powerpoint/2010/main" val="195556355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6DFEC1-F05C-4EC8-9902-15A11D51D0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flipV="1">
            <a:off x="-1" y="4171948"/>
            <a:ext cx="12203217" cy="1323438"/>
          </a:xfrm>
          <a:prstGeom prst="rect">
            <a:avLst/>
          </a:prstGeom>
        </p:spPr>
      </p:pic>
      <p:pic>
        <p:nvPicPr>
          <p:cNvPr id="5" name="Picture 4">
            <a:extLst>
              <a:ext uri="{FF2B5EF4-FFF2-40B4-BE49-F238E27FC236}">
                <a16:creationId xmlns:a16="http://schemas.microsoft.com/office/drawing/2014/main" id="{9054E7D4-611D-4516-8B0E-502019F8E4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a:off x="-11217" y="5495386"/>
            <a:ext cx="12203217" cy="1362614"/>
          </a:xfrm>
          <a:prstGeom prst="rect">
            <a:avLst/>
          </a:prstGeom>
        </p:spPr>
      </p:pic>
      <p:pic>
        <p:nvPicPr>
          <p:cNvPr id="9" name="Picture 8">
            <a:extLst>
              <a:ext uri="{FF2B5EF4-FFF2-40B4-BE49-F238E27FC236}">
                <a16:creationId xmlns:a16="http://schemas.microsoft.com/office/drawing/2014/main" id="{958042E7-7005-46D9-8C17-E6F412E8CF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4815"/>
            <a:ext cx="12203217" cy="4246765"/>
          </a:xfrm>
          <a:prstGeom prst="rect">
            <a:avLst/>
          </a:prstGeom>
        </p:spPr>
      </p:pic>
      <p:pic>
        <p:nvPicPr>
          <p:cNvPr id="2" name="Picture 1">
            <a:extLst>
              <a:ext uri="{FF2B5EF4-FFF2-40B4-BE49-F238E27FC236}">
                <a16:creationId xmlns:a16="http://schemas.microsoft.com/office/drawing/2014/main" id="{60EF24FF-94D7-74D8-F71C-376BD09FFA0D}"/>
              </a:ext>
            </a:extLst>
          </p:cNvPr>
          <p:cNvPicPr>
            <a:picLocks noChangeAspect="1"/>
          </p:cNvPicPr>
          <p:nvPr/>
        </p:nvPicPr>
        <p:blipFill>
          <a:blip r:embed="rId3"/>
          <a:stretch>
            <a:fillRect/>
          </a:stretch>
        </p:blipFill>
        <p:spPr>
          <a:xfrm>
            <a:off x="157453" y="4572674"/>
            <a:ext cx="12034547" cy="2017951"/>
          </a:xfrm>
          <a:prstGeom prst="rect">
            <a:avLst/>
          </a:prstGeom>
        </p:spPr>
      </p:pic>
    </p:spTree>
    <p:extLst>
      <p:ext uri="{BB962C8B-B14F-4D97-AF65-F5344CB8AC3E}">
        <p14:creationId xmlns:p14="http://schemas.microsoft.com/office/powerpoint/2010/main" val="474211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504" y="3459737"/>
            <a:ext cx="2948036" cy="3150613"/>
          </a:xfrm>
          <a:prstGeom prst="rect">
            <a:avLst/>
          </a:prstGeom>
        </p:spPr>
      </p:pic>
      <p:sp>
        <p:nvSpPr>
          <p:cNvPr id="9" name="Rounded Rectangle 8"/>
          <p:cNvSpPr/>
          <p:nvPr/>
        </p:nvSpPr>
        <p:spPr>
          <a:xfrm>
            <a:off x="1295398" y="769735"/>
            <a:ext cx="10115550" cy="1220990"/>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Trong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hát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trên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Bống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đã</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đáng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khen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C5FCD182-5A43-F1E2-5804-9FBB72C462DD}"/>
              </a:ext>
            </a:extLst>
          </p:cNvPr>
          <p:cNvPicPr>
            <a:picLocks noChangeAspect="1"/>
          </p:cNvPicPr>
          <p:nvPr/>
        </p:nvPicPr>
        <p:blipFill>
          <a:blip r:embed="rId5"/>
          <a:stretch>
            <a:fillRect/>
          </a:stretch>
        </p:blipFill>
        <p:spPr>
          <a:xfrm>
            <a:off x="7823450" y="2325042"/>
            <a:ext cx="4368549" cy="3151833"/>
          </a:xfrm>
          <a:prstGeom prst="ellipse">
            <a:avLst/>
          </a:prstGeom>
          <a:ln>
            <a:noFill/>
          </a:ln>
          <a:effectLst>
            <a:softEdge rad="112500"/>
          </a:effectLst>
        </p:spPr>
      </p:pic>
      <p:sp>
        <p:nvSpPr>
          <p:cNvPr id="12" name="Rounded Rectangle 12">
            <a:extLst>
              <a:ext uri="{FF2B5EF4-FFF2-40B4-BE49-F238E27FC236}">
                <a16:creationId xmlns:a16="http://schemas.microsoft.com/office/drawing/2014/main" id="{4586FFEC-FA00-00B6-BD12-1993D8A18FCE}"/>
              </a:ext>
            </a:extLst>
          </p:cNvPr>
          <p:cNvSpPr/>
          <p:nvPr/>
        </p:nvSpPr>
        <p:spPr>
          <a:xfrm>
            <a:off x="2701948" y="2309224"/>
            <a:ext cx="5299052" cy="1834151"/>
          </a:xfrm>
          <a:prstGeom prst="roundRect">
            <a:avLst/>
          </a:prstGeom>
          <a:solidFill>
            <a:schemeClr val="accent4">
              <a:lumMod val="40000"/>
              <a:lumOff val="60000"/>
            </a:schemeClr>
          </a:solidFill>
          <a:ln w="28575">
            <a:solidFill>
              <a:srgbClr val="540E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prstClr val="black"/>
                </a:solidFill>
                <a:latin typeface="Calibri" panose="020F0502020204030204"/>
              </a:rPr>
              <a:t>Bống đã có việc làm đáng khen là: khéo sẩy, khéo sàng, ra gánh giúp mẹ chạy mưa. </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289566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350" y="3069212"/>
            <a:ext cx="3545178" cy="3788788"/>
          </a:xfrm>
          <a:prstGeom prst="rect">
            <a:avLst/>
          </a:prstGeom>
        </p:spPr>
      </p:pic>
      <p:sp>
        <p:nvSpPr>
          <p:cNvPr id="9" name="Rounded Rectangle 8"/>
          <p:cNvSpPr/>
          <p:nvPr/>
        </p:nvSpPr>
        <p:spPr>
          <a:xfrm>
            <a:off x="2695575" y="1646034"/>
            <a:ext cx="8667748" cy="1478165"/>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prstClr val="black"/>
                </a:solidFill>
              </a:rPr>
              <a:t>Ở </a:t>
            </a:r>
            <a:r>
              <a:rPr lang="en-US" sz="4400" dirty="0" err="1">
                <a:solidFill>
                  <a:prstClr val="black"/>
                </a:solidFill>
              </a:rPr>
              <a:t>nhà</a:t>
            </a:r>
            <a:r>
              <a:rPr lang="en-US" sz="4400" dirty="0">
                <a:solidFill>
                  <a:prstClr val="black"/>
                </a:solidFill>
              </a:rPr>
              <a:t> </a:t>
            </a:r>
            <a:r>
              <a:rPr lang="en-US" sz="4400" dirty="0" err="1">
                <a:solidFill>
                  <a:prstClr val="black"/>
                </a:solidFill>
              </a:rPr>
              <a:t>em</a:t>
            </a:r>
            <a:r>
              <a:rPr lang="en-US" sz="4400" dirty="0">
                <a:solidFill>
                  <a:prstClr val="black"/>
                </a:solidFill>
              </a:rPr>
              <a:t> </a:t>
            </a:r>
            <a:r>
              <a:rPr lang="en-US" sz="4400" dirty="0" err="1">
                <a:solidFill>
                  <a:prstClr val="black"/>
                </a:solidFill>
              </a:rPr>
              <a:t>đã</a:t>
            </a:r>
            <a:r>
              <a:rPr lang="en-US" sz="4400" dirty="0">
                <a:solidFill>
                  <a:prstClr val="black"/>
                </a:solidFill>
              </a:rPr>
              <a:t> </a:t>
            </a:r>
            <a:r>
              <a:rPr lang="en-US" sz="4400" dirty="0" err="1">
                <a:solidFill>
                  <a:prstClr val="black"/>
                </a:solidFill>
              </a:rPr>
              <a:t>làm</a:t>
            </a:r>
            <a:r>
              <a:rPr lang="en-US" sz="4400" dirty="0">
                <a:solidFill>
                  <a:prstClr val="black"/>
                </a:solidFill>
              </a:rPr>
              <a:t> </a:t>
            </a:r>
            <a:r>
              <a:rPr lang="en-US" sz="4400" dirty="0" err="1">
                <a:solidFill>
                  <a:prstClr val="black"/>
                </a:solidFill>
              </a:rPr>
              <a:t>những</a:t>
            </a:r>
            <a:r>
              <a:rPr lang="en-US" sz="4400" dirty="0">
                <a:solidFill>
                  <a:prstClr val="black"/>
                </a:solidFill>
              </a:rPr>
              <a:t> </a:t>
            </a:r>
            <a:r>
              <a:rPr lang="en-US" sz="4400" dirty="0" err="1">
                <a:solidFill>
                  <a:prstClr val="black"/>
                </a:solidFill>
              </a:rPr>
              <a:t>việc</a:t>
            </a:r>
            <a:r>
              <a:rPr lang="en-US" sz="4400" dirty="0">
                <a:solidFill>
                  <a:prstClr val="black"/>
                </a:solidFill>
              </a:rPr>
              <a:t> </a:t>
            </a:r>
            <a:r>
              <a:rPr lang="en-US" sz="4400" dirty="0" err="1">
                <a:solidFill>
                  <a:prstClr val="black"/>
                </a:solidFill>
              </a:rPr>
              <a:t>gì</a:t>
            </a:r>
            <a:r>
              <a:rPr lang="en-US" sz="4400" dirty="0">
                <a:solidFill>
                  <a:prstClr val="black"/>
                </a:solidFill>
              </a:rPr>
              <a:t> </a:t>
            </a:r>
            <a:r>
              <a:rPr lang="en-US" sz="4400" dirty="0" err="1">
                <a:solidFill>
                  <a:prstClr val="black"/>
                </a:solidFill>
              </a:rPr>
              <a:t>để</a:t>
            </a:r>
            <a:r>
              <a:rPr lang="en-US" sz="4400" dirty="0">
                <a:solidFill>
                  <a:prstClr val="black"/>
                </a:solidFill>
              </a:rPr>
              <a:t> </a:t>
            </a:r>
            <a:r>
              <a:rPr lang="en-US" sz="4400" dirty="0" err="1">
                <a:solidFill>
                  <a:prstClr val="black"/>
                </a:solidFill>
              </a:rPr>
              <a:t>giúp</a:t>
            </a:r>
            <a:r>
              <a:rPr lang="en-US" sz="4400" dirty="0">
                <a:solidFill>
                  <a:prstClr val="black"/>
                </a:solidFill>
              </a:rPr>
              <a:t> </a:t>
            </a:r>
            <a:r>
              <a:rPr lang="en-US" sz="4400" dirty="0" err="1">
                <a:solidFill>
                  <a:prstClr val="black"/>
                </a:solidFill>
              </a:rPr>
              <a:t>ông</a:t>
            </a:r>
            <a:r>
              <a:rPr lang="en-US" sz="4400" dirty="0">
                <a:solidFill>
                  <a:prstClr val="black"/>
                </a:solidFill>
              </a:rPr>
              <a:t> </a:t>
            </a:r>
            <a:r>
              <a:rPr lang="en-US" sz="4400" dirty="0" err="1">
                <a:solidFill>
                  <a:prstClr val="black"/>
                </a:solidFill>
              </a:rPr>
              <a:t>bà</a:t>
            </a:r>
            <a:r>
              <a:rPr lang="en-US" sz="4400" dirty="0">
                <a:solidFill>
                  <a:prstClr val="black"/>
                </a:solidFill>
              </a:rPr>
              <a:t>, cha </a:t>
            </a:r>
            <a:r>
              <a:rPr lang="en-US" sz="4400" dirty="0" err="1">
                <a:solidFill>
                  <a:prstClr val="black"/>
                </a:solidFill>
              </a:rPr>
              <a:t>mẹ</a:t>
            </a:r>
            <a:r>
              <a:rPr lang="en-US" sz="4400" dirty="0">
                <a:solidFill>
                  <a:prstClr val="black"/>
                </a:solidFill>
              </a:rPr>
              <a:t>?</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33030348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with low confidence">
            <a:extLst>
              <a:ext uri="{FF2B5EF4-FFF2-40B4-BE49-F238E27FC236}">
                <a16:creationId xmlns:a16="http://schemas.microsoft.com/office/drawing/2014/main" id="{C0048C70-9BF3-FF18-D4A7-382B88BFCE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970"/>
          <a:stretch/>
        </p:blipFill>
        <p:spPr>
          <a:xfrm>
            <a:off x="0" y="-179593"/>
            <a:ext cx="12192000" cy="7037593"/>
          </a:xfrm>
          <a:prstGeom prst="rect">
            <a:avLst/>
          </a:prstGeom>
        </p:spPr>
      </p:pic>
      <p:sp>
        <p:nvSpPr>
          <p:cNvPr id="3" name="Hình chữ nhật: Góc Tròn 1">
            <a:extLst>
              <a:ext uri="{FF2B5EF4-FFF2-40B4-BE49-F238E27FC236}">
                <a16:creationId xmlns:a16="http://schemas.microsoft.com/office/drawing/2014/main" id="{3AB38EB6-555C-C249-5AD5-59C97883ED1F}"/>
              </a:ext>
            </a:extLst>
          </p:cNvPr>
          <p:cNvSpPr/>
          <p:nvPr/>
        </p:nvSpPr>
        <p:spPr>
          <a:xfrm>
            <a:off x="2279419" y="391550"/>
            <a:ext cx="7506393" cy="3999022"/>
          </a:xfrm>
          <a:custGeom>
            <a:avLst/>
            <a:gdLst>
              <a:gd name="connsiteX0" fmla="*/ 0 w 7506393"/>
              <a:gd name="connsiteY0" fmla="*/ 666517 h 3999022"/>
              <a:gd name="connsiteX1" fmla="*/ 666517 w 7506393"/>
              <a:gd name="connsiteY1" fmla="*/ 0 h 3999022"/>
              <a:gd name="connsiteX2" fmla="*/ 6839876 w 7506393"/>
              <a:gd name="connsiteY2" fmla="*/ 0 h 3999022"/>
              <a:gd name="connsiteX3" fmla="*/ 7506393 w 7506393"/>
              <a:gd name="connsiteY3" fmla="*/ 666517 h 3999022"/>
              <a:gd name="connsiteX4" fmla="*/ 7506393 w 7506393"/>
              <a:gd name="connsiteY4" fmla="*/ 3332505 h 3999022"/>
              <a:gd name="connsiteX5" fmla="*/ 6839876 w 7506393"/>
              <a:gd name="connsiteY5" fmla="*/ 3999022 h 3999022"/>
              <a:gd name="connsiteX6" fmla="*/ 666517 w 7506393"/>
              <a:gd name="connsiteY6" fmla="*/ 3999022 h 3999022"/>
              <a:gd name="connsiteX7" fmla="*/ 0 w 7506393"/>
              <a:gd name="connsiteY7" fmla="*/ 3332505 h 3999022"/>
              <a:gd name="connsiteX8" fmla="*/ 0 w 7506393"/>
              <a:gd name="connsiteY8" fmla="*/ 666517 h 3999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6393" h="3999022" fill="none" extrusionOk="0">
                <a:moveTo>
                  <a:pt x="0" y="666517"/>
                </a:moveTo>
                <a:cubicBezTo>
                  <a:pt x="347" y="307815"/>
                  <a:pt x="335890" y="62903"/>
                  <a:pt x="666517" y="0"/>
                </a:cubicBezTo>
                <a:cubicBezTo>
                  <a:pt x="1998472" y="72427"/>
                  <a:pt x="3841795" y="61419"/>
                  <a:pt x="6839876" y="0"/>
                </a:cubicBezTo>
                <a:cubicBezTo>
                  <a:pt x="7199088" y="-61235"/>
                  <a:pt x="7464401" y="285709"/>
                  <a:pt x="7506393" y="666517"/>
                </a:cubicBezTo>
                <a:cubicBezTo>
                  <a:pt x="7607269" y="1105271"/>
                  <a:pt x="7399080" y="2404170"/>
                  <a:pt x="7506393" y="3332505"/>
                </a:cubicBezTo>
                <a:cubicBezTo>
                  <a:pt x="7515822" y="3652758"/>
                  <a:pt x="7204188" y="3994768"/>
                  <a:pt x="6839876" y="3999022"/>
                </a:cubicBezTo>
                <a:cubicBezTo>
                  <a:pt x="4310340" y="4028849"/>
                  <a:pt x="1342914" y="3919716"/>
                  <a:pt x="666517" y="3999022"/>
                </a:cubicBezTo>
                <a:cubicBezTo>
                  <a:pt x="336845" y="3994677"/>
                  <a:pt x="-33895" y="3707314"/>
                  <a:pt x="0" y="3332505"/>
                </a:cubicBezTo>
                <a:cubicBezTo>
                  <a:pt x="50037" y="2107458"/>
                  <a:pt x="770" y="1315770"/>
                  <a:pt x="0" y="666517"/>
                </a:cubicBezTo>
                <a:close/>
              </a:path>
              <a:path w="7506393" h="3999022" stroke="0" extrusionOk="0">
                <a:moveTo>
                  <a:pt x="0" y="666517"/>
                </a:moveTo>
                <a:cubicBezTo>
                  <a:pt x="21327" y="304223"/>
                  <a:pt x="318474" y="41802"/>
                  <a:pt x="666517" y="0"/>
                </a:cubicBezTo>
                <a:cubicBezTo>
                  <a:pt x="2444743" y="123000"/>
                  <a:pt x="4304757" y="-96860"/>
                  <a:pt x="6839876" y="0"/>
                </a:cubicBezTo>
                <a:cubicBezTo>
                  <a:pt x="7160358" y="-36297"/>
                  <a:pt x="7524805" y="261290"/>
                  <a:pt x="7506393" y="666517"/>
                </a:cubicBezTo>
                <a:cubicBezTo>
                  <a:pt x="7509566" y="1842821"/>
                  <a:pt x="7600660" y="2130028"/>
                  <a:pt x="7506393" y="3332505"/>
                </a:cubicBezTo>
                <a:cubicBezTo>
                  <a:pt x="7455630" y="3719003"/>
                  <a:pt x="7189446" y="3995988"/>
                  <a:pt x="6839876" y="3999022"/>
                </a:cubicBezTo>
                <a:cubicBezTo>
                  <a:pt x="4062505" y="3838315"/>
                  <a:pt x="3578326" y="4038689"/>
                  <a:pt x="666517" y="3999022"/>
                </a:cubicBezTo>
                <a:cubicBezTo>
                  <a:pt x="240453" y="3987316"/>
                  <a:pt x="-18840" y="3692077"/>
                  <a:pt x="0" y="3332505"/>
                </a:cubicBezTo>
                <a:cubicBezTo>
                  <a:pt x="32216" y="2523997"/>
                  <a:pt x="57206" y="1596469"/>
                  <a:pt x="0" y="666517"/>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B4BA04A-1877-77A8-A34F-230ED5DE106B}"/>
              </a:ext>
            </a:extLst>
          </p:cNvPr>
          <p:cNvPicPr>
            <a:picLocks noChangeAspect="1"/>
          </p:cNvPicPr>
          <p:nvPr/>
        </p:nvPicPr>
        <p:blipFill>
          <a:blip r:embed="rId3"/>
          <a:stretch>
            <a:fillRect/>
          </a:stretch>
        </p:blipFill>
        <p:spPr>
          <a:xfrm>
            <a:off x="4401178" y="460575"/>
            <a:ext cx="3084843" cy="1231499"/>
          </a:xfrm>
          <a:prstGeom prst="rect">
            <a:avLst/>
          </a:prstGeom>
        </p:spPr>
      </p:pic>
      <p:pic>
        <p:nvPicPr>
          <p:cNvPr id="12" name="Picture 11">
            <a:extLst>
              <a:ext uri="{FF2B5EF4-FFF2-40B4-BE49-F238E27FC236}">
                <a16:creationId xmlns:a16="http://schemas.microsoft.com/office/drawing/2014/main" id="{83451DFE-99F7-0DBA-B856-F252F63D37A8}"/>
              </a:ext>
            </a:extLst>
          </p:cNvPr>
          <p:cNvPicPr>
            <a:picLocks noChangeAspect="1"/>
          </p:cNvPicPr>
          <p:nvPr/>
        </p:nvPicPr>
        <p:blipFill>
          <a:blip r:embed="rId4"/>
          <a:stretch>
            <a:fillRect/>
          </a:stretch>
        </p:blipFill>
        <p:spPr>
          <a:xfrm>
            <a:off x="2520773" y="1693069"/>
            <a:ext cx="7017104" cy="2176461"/>
          </a:xfrm>
          <a:prstGeom prst="rect">
            <a:avLst/>
          </a:prstGeom>
        </p:spPr>
      </p:pic>
    </p:spTree>
    <p:extLst>
      <p:ext uri="{BB962C8B-B14F-4D97-AF65-F5344CB8AC3E}">
        <p14:creationId xmlns:p14="http://schemas.microsoft.com/office/powerpoint/2010/main" val="32022908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room&#10;&#10;Description automatically generated">
            <a:extLst>
              <a:ext uri="{FF2B5EF4-FFF2-40B4-BE49-F238E27FC236}">
                <a16:creationId xmlns:a16="http://schemas.microsoft.com/office/drawing/2014/main" id="{D6A01804-2E00-D0FC-B570-D5AF4F899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E182D0F9-9DB0-9D49-59DC-5E6CCCE0B3C4}"/>
              </a:ext>
            </a:extLst>
          </p:cNvPr>
          <p:cNvSpPr/>
          <p:nvPr/>
        </p:nvSpPr>
        <p:spPr>
          <a:xfrm>
            <a:off x="378467" y="257909"/>
            <a:ext cx="10245969" cy="54512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图片 10">
            <a:extLst>
              <a:ext uri="{FF2B5EF4-FFF2-40B4-BE49-F238E27FC236}">
                <a16:creationId xmlns:a16="http://schemas.microsoft.com/office/drawing/2014/main" id="{48EEAFCA-4386-80CA-ABF4-4B8377C4E7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024"/>
          <a:stretch/>
        </p:blipFill>
        <p:spPr>
          <a:xfrm>
            <a:off x="8915162" y="2641439"/>
            <a:ext cx="2785502" cy="4474470"/>
          </a:xfrm>
          <a:prstGeom prst="rect">
            <a:avLst/>
          </a:prstGeom>
        </p:spPr>
      </p:pic>
      <p:sp>
        <p:nvSpPr>
          <p:cNvPr id="29" name="TextBox 28">
            <a:extLst>
              <a:ext uri="{FF2B5EF4-FFF2-40B4-BE49-F238E27FC236}">
                <a16:creationId xmlns:a16="http://schemas.microsoft.com/office/drawing/2014/main" id="{D74C761D-2F2C-7448-6766-413841C558D1}"/>
              </a:ext>
            </a:extLst>
          </p:cNvPr>
          <p:cNvSpPr txBox="1"/>
          <p:nvPr/>
        </p:nvSpPr>
        <p:spPr>
          <a:xfrm>
            <a:off x="1159457" y="1333638"/>
            <a:ext cx="8090051" cy="2062103"/>
          </a:xfrm>
          <a:prstGeom prst="rect">
            <a:avLst/>
          </a:prstGeom>
          <a:noFill/>
        </p:spPr>
        <p:txBody>
          <a:bodyPr wrap="square" rtlCol="0">
            <a:spAutoFit/>
          </a:bodyPr>
          <a:lstStyle/>
          <a:p>
            <a:pPr algn="just"/>
            <a:r>
              <a:rPr lang="nl-NL" sz="3200" b="1" dirty="0"/>
              <a:t>Tích cực tự giác tham gia hoạt động lao động phù hợp với khả năng của bản thân.</a:t>
            </a:r>
            <a:endParaRPr lang="en-US" sz="3200" b="1" dirty="0"/>
          </a:p>
          <a:p>
            <a:pPr algn="just"/>
            <a:r>
              <a:rPr lang="nl-NL" sz="3200" b="1" dirty="0"/>
              <a:t>Hiểu được ý nghĩa vì sao phải tích cực tham gia lao động.</a:t>
            </a:r>
            <a:endParaRPr lang="en-US" sz="3200" b="1" dirty="0"/>
          </a:p>
        </p:txBody>
      </p:sp>
      <p:pic>
        <p:nvPicPr>
          <p:cNvPr id="30" name="Picture 29">
            <a:extLst>
              <a:ext uri="{FF2B5EF4-FFF2-40B4-BE49-F238E27FC236}">
                <a16:creationId xmlns:a16="http://schemas.microsoft.com/office/drawing/2014/main" id="{97184D61-500D-0A8C-27D6-6597C2C39801}"/>
              </a:ext>
            </a:extLst>
          </p:cNvPr>
          <p:cNvPicPr>
            <a:picLocks noChangeAspect="1"/>
          </p:cNvPicPr>
          <p:nvPr/>
        </p:nvPicPr>
        <p:blipFill>
          <a:blip r:embed="rId4"/>
          <a:stretch>
            <a:fillRect/>
          </a:stretch>
        </p:blipFill>
        <p:spPr>
          <a:xfrm>
            <a:off x="692409" y="1355237"/>
            <a:ext cx="467048" cy="467048"/>
          </a:xfrm>
          <a:prstGeom prst="rect">
            <a:avLst/>
          </a:prstGeom>
        </p:spPr>
      </p:pic>
      <p:pic>
        <p:nvPicPr>
          <p:cNvPr id="31" name="Picture 30">
            <a:extLst>
              <a:ext uri="{FF2B5EF4-FFF2-40B4-BE49-F238E27FC236}">
                <a16:creationId xmlns:a16="http://schemas.microsoft.com/office/drawing/2014/main" id="{07E39541-8DCB-7CDE-313C-F758EE4E03ED}"/>
              </a:ext>
            </a:extLst>
          </p:cNvPr>
          <p:cNvPicPr>
            <a:picLocks noChangeAspect="1"/>
          </p:cNvPicPr>
          <p:nvPr/>
        </p:nvPicPr>
        <p:blipFill>
          <a:blip r:embed="rId4"/>
          <a:stretch>
            <a:fillRect/>
          </a:stretch>
        </p:blipFill>
        <p:spPr>
          <a:xfrm>
            <a:off x="690270" y="2321607"/>
            <a:ext cx="467048" cy="467048"/>
          </a:xfrm>
          <a:prstGeom prst="rect">
            <a:avLst/>
          </a:prstGeom>
        </p:spPr>
      </p:pic>
      <p:pic>
        <p:nvPicPr>
          <p:cNvPr id="2" name="Picture 1">
            <a:extLst>
              <a:ext uri="{FF2B5EF4-FFF2-40B4-BE49-F238E27FC236}">
                <a16:creationId xmlns:a16="http://schemas.microsoft.com/office/drawing/2014/main" id="{6CAAEFD6-2F33-B33C-9961-46FBCED92E09}"/>
              </a:ext>
            </a:extLst>
          </p:cNvPr>
          <p:cNvPicPr>
            <a:picLocks noChangeAspect="1"/>
          </p:cNvPicPr>
          <p:nvPr/>
        </p:nvPicPr>
        <p:blipFill>
          <a:blip r:embed="rId5"/>
          <a:stretch>
            <a:fillRect/>
          </a:stretch>
        </p:blipFill>
        <p:spPr>
          <a:xfrm>
            <a:off x="2825612" y="403439"/>
            <a:ext cx="6102625" cy="926672"/>
          </a:xfrm>
          <a:prstGeom prst="rect">
            <a:avLst/>
          </a:prstGeom>
        </p:spPr>
      </p:pic>
    </p:spTree>
    <p:extLst>
      <p:ext uri="{BB962C8B-B14F-4D97-AF65-F5344CB8AC3E}">
        <p14:creationId xmlns:p14="http://schemas.microsoft.com/office/powerpoint/2010/main" val="1743295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800" decel="100000"/>
                                        <p:tgtEl>
                                          <p:spTgt spid="30"/>
                                        </p:tgtEl>
                                      </p:cBhvr>
                                    </p:animEffect>
                                    <p:anim calcmode="lin" valueType="num">
                                      <p:cBhvr>
                                        <p:cTn id="8" dur="800" decel="100000" fill="hold"/>
                                        <p:tgtEl>
                                          <p:spTgt spid="30"/>
                                        </p:tgtEl>
                                        <p:attrNameLst>
                                          <p:attrName>style.rotation</p:attrName>
                                        </p:attrNameLst>
                                      </p:cBhvr>
                                      <p:tavLst>
                                        <p:tav tm="0">
                                          <p:val>
                                            <p:fltVal val="-90"/>
                                          </p:val>
                                        </p:tav>
                                        <p:tav tm="100000">
                                          <p:val>
                                            <p:fltVal val="0"/>
                                          </p:val>
                                        </p:tav>
                                      </p:tavLst>
                                    </p:anim>
                                    <p:anim calcmode="lin" valueType="num">
                                      <p:cBhvr>
                                        <p:cTn id="9" dur="800" decel="100000" fill="hold"/>
                                        <p:tgtEl>
                                          <p:spTgt spid="30"/>
                                        </p:tgtEl>
                                        <p:attrNameLst>
                                          <p:attrName>ppt_x</p:attrName>
                                        </p:attrNameLst>
                                      </p:cBhvr>
                                      <p:tavLst>
                                        <p:tav tm="0">
                                          <p:val>
                                            <p:strVal val="#ppt_x+0.4"/>
                                          </p:val>
                                        </p:tav>
                                        <p:tav tm="100000">
                                          <p:val>
                                            <p:strVal val="#ppt_x-0.05"/>
                                          </p:val>
                                        </p:tav>
                                      </p:tavLst>
                                    </p:anim>
                                    <p:anim calcmode="lin" valueType="num">
                                      <p:cBhvr>
                                        <p:cTn id="10" dur="800" decel="100000" fill="hold"/>
                                        <p:tgtEl>
                                          <p:spTgt spid="3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par>
                          <p:cTn id="13" fill="hold">
                            <p:stCondLst>
                              <p:cond delay="2000"/>
                            </p:stCondLst>
                            <p:childTnLst>
                              <p:par>
                                <p:cTn id="14" presetID="22" presetClass="entr" presetSubtype="4" fill="hold" grpId="0" nodeType="afterEffect">
                                  <p:stCondLst>
                                    <p:cond delay="0"/>
                                  </p:stCondLst>
                                  <p:childTnLst>
                                    <p:set>
                                      <p:cBhvr>
                                        <p:cTn id="15" dur="1" fill="hold">
                                          <p:stCondLst>
                                            <p:cond delay="0"/>
                                          </p:stCondLst>
                                        </p:cTn>
                                        <p:tgtEl>
                                          <p:spTgt spid="29">
                                            <p:txEl>
                                              <p:pRg st="0" end="0"/>
                                            </p:txEl>
                                          </p:spTgt>
                                        </p:tgtEl>
                                        <p:attrNameLst>
                                          <p:attrName>style.visibility</p:attrName>
                                        </p:attrNameLst>
                                      </p:cBhvr>
                                      <p:to>
                                        <p:strVal val="visible"/>
                                      </p:to>
                                    </p:set>
                                    <p:animEffect transition="in" filter="wipe(down)">
                                      <p:cBhvr>
                                        <p:cTn id="16" dur="500"/>
                                        <p:tgtEl>
                                          <p:spTgt spid="2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0"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800" decel="100000"/>
                                        <p:tgtEl>
                                          <p:spTgt spid="31"/>
                                        </p:tgtEl>
                                      </p:cBhvr>
                                    </p:animEffect>
                                    <p:anim calcmode="lin" valueType="num">
                                      <p:cBhvr>
                                        <p:cTn id="22" dur="800" decel="100000" fill="hold"/>
                                        <p:tgtEl>
                                          <p:spTgt spid="31"/>
                                        </p:tgtEl>
                                        <p:attrNameLst>
                                          <p:attrName>style.rotation</p:attrName>
                                        </p:attrNameLst>
                                      </p:cBhvr>
                                      <p:tavLst>
                                        <p:tav tm="0">
                                          <p:val>
                                            <p:fltVal val="-90"/>
                                          </p:val>
                                        </p:tav>
                                        <p:tav tm="100000">
                                          <p:val>
                                            <p:fltVal val="0"/>
                                          </p:val>
                                        </p:tav>
                                      </p:tavLst>
                                    </p:anim>
                                    <p:anim calcmode="lin" valueType="num">
                                      <p:cBhvr>
                                        <p:cTn id="23" dur="800" decel="100000" fill="hold"/>
                                        <p:tgtEl>
                                          <p:spTgt spid="31"/>
                                        </p:tgtEl>
                                        <p:attrNameLst>
                                          <p:attrName>ppt_x</p:attrName>
                                        </p:attrNameLst>
                                      </p:cBhvr>
                                      <p:tavLst>
                                        <p:tav tm="0">
                                          <p:val>
                                            <p:strVal val="#ppt_x+0.4"/>
                                          </p:val>
                                        </p:tav>
                                        <p:tav tm="100000">
                                          <p:val>
                                            <p:strVal val="#ppt_x-0.05"/>
                                          </p:val>
                                        </p:tav>
                                      </p:tavLst>
                                    </p:anim>
                                    <p:anim calcmode="lin" valueType="num">
                                      <p:cBhvr>
                                        <p:cTn id="24" dur="800" decel="100000" fill="hold"/>
                                        <p:tgtEl>
                                          <p:spTgt spid="31"/>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childTnLst>
                          </p:cTn>
                        </p:par>
                        <p:par>
                          <p:cTn id="27" fill="hold">
                            <p:stCondLst>
                              <p:cond delay="1000"/>
                            </p:stCondLst>
                            <p:childTnLst>
                              <p:par>
                                <p:cTn id="28" presetID="22" presetClass="entr" presetSubtype="4" fill="hold" grpId="0" nodeType="afterEffect">
                                  <p:stCondLst>
                                    <p:cond delay="0"/>
                                  </p:stCondLst>
                                  <p:childTnLst>
                                    <p:set>
                                      <p:cBhvr>
                                        <p:cTn id="29" dur="1" fill="hold">
                                          <p:stCondLst>
                                            <p:cond delay="0"/>
                                          </p:stCondLst>
                                        </p:cTn>
                                        <p:tgtEl>
                                          <p:spTgt spid="29">
                                            <p:txEl>
                                              <p:pRg st="1" end="1"/>
                                            </p:txEl>
                                          </p:spTgt>
                                        </p:tgtEl>
                                        <p:attrNameLst>
                                          <p:attrName>style.visibility</p:attrName>
                                        </p:attrNameLst>
                                      </p:cBhvr>
                                      <p:to>
                                        <p:strVal val="visible"/>
                                      </p:to>
                                    </p:set>
                                    <p:animEffect transition="in" filter="wipe(down)">
                                      <p:cBhvr>
                                        <p:cTn id="30" dur="500"/>
                                        <p:tgtEl>
                                          <p:spTgt spid="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E85112E-E281-602B-486B-14370C29DCD4}"/>
              </a:ext>
            </a:extLst>
          </p:cNvPr>
          <p:cNvPicPr>
            <a:picLocks noChangeAspect="1"/>
          </p:cNvPicPr>
          <p:nvPr/>
        </p:nvPicPr>
        <p:blipFill>
          <a:blip r:embed="rId3"/>
          <a:stretch>
            <a:fillRect/>
          </a:stretch>
        </p:blipFill>
        <p:spPr>
          <a:xfrm>
            <a:off x="6034443" y="957776"/>
            <a:ext cx="4980864" cy="1322947"/>
          </a:xfrm>
          <a:prstGeom prst="rect">
            <a:avLst/>
          </a:prstGeom>
        </p:spPr>
      </p:pic>
    </p:spTree>
    <p:extLst>
      <p:ext uri="{BB962C8B-B14F-4D97-AF65-F5344CB8AC3E}">
        <p14:creationId xmlns:p14="http://schemas.microsoft.com/office/powerpoint/2010/main" val="20041281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3028948" y="0"/>
            <a:ext cx="6276977" cy="849515"/>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1.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câu</a:t>
            </a:r>
            <a:r>
              <a:rPr lang="en-US" sz="3200" dirty="0">
                <a:solidFill>
                  <a:prstClr val="black"/>
                </a:solidFill>
                <a:latin typeface="Calibri" panose="020F0502020204030204"/>
              </a:rPr>
              <a:t> </a:t>
            </a:r>
            <a:r>
              <a:rPr lang="en-US" sz="3200" dirty="0" err="1">
                <a:solidFill>
                  <a:prstClr val="black"/>
                </a:solidFill>
                <a:latin typeface="Calibri" panose="020F0502020204030204"/>
              </a:rPr>
              <a:t>chuyện</a:t>
            </a:r>
            <a:r>
              <a:rPr lang="en-US" sz="3200" dirty="0">
                <a:solidFill>
                  <a:prstClr val="black"/>
                </a:solidFill>
                <a:latin typeface="Calibri" panose="020F0502020204030204"/>
              </a:rPr>
              <a:t> </a:t>
            </a:r>
            <a:r>
              <a:rPr lang="en-US" sz="3200" dirty="0" err="1">
                <a:solidFill>
                  <a:prstClr val="black"/>
                </a:solidFill>
                <a:latin typeface="Calibri" panose="020F0502020204030204"/>
              </a:rPr>
              <a:t>và</a:t>
            </a:r>
            <a:r>
              <a:rPr lang="en-US" sz="3200" dirty="0">
                <a:solidFill>
                  <a:prstClr val="black"/>
                </a:solidFill>
                <a:latin typeface="Calibri" panose="020F0502020204030204"/>
              </a:rPr>
              <a:t> </a:t>
            </a:r>
            <a:r>
              <a:rPr lang="en-US" sz="3200" dirty="0" err="1">
                <a:solidFill>
                  <a:prstClr val="black"/>
                </a:solidFill>
                <a:latin typeface="Calibri" panose="020F0502020204030204"/>
              </a:rPr>
              <a:t>trả</a:t>
            </a:r>
            <a:r>
              <a:rPr lang="en-US" sz="3200" dirty="0">
                <a:solidFill>
                  <a:prstClr val="black"/>
                </a:solidFill>
                <a:latin typeface="Calibri" panose="020F0502020204030204"/>
              </a:rPr>
              <a:t> </a:t>
            </a:r>
            <a:r>
              <a:rPr lang="en-US" sz="3200" dirty="0" err="1">
                <a:solidFill>
                  <a:prstClr val="black"/>
                </a:solidFill>
                <a:latin typeface="Calibri" panose="020F0502020204030204"/>
              </a:rPr>
              <a:t>lời</a:t>
            </a:r>
            <a:r>
              <a:rPr lang="en-US" sz="3200" dirty="0">
                <a:solidFill>
                  <a:prstClr val="black"/>
                </a:solidFill>
                <a:latin typeface="Calibri" panose="020F0502020204030204"/>
              </a:rPr>
              <a:t> </a:t>
            </a:r>
            <a:r>
              <a:rPr lang="en-US" sz="3200" dirty="0" err="1">
                <a:solidFill>
                  <a:prstClr val="black"/>
                </a:solidFill>
                <a:latin typeface="Calibri" panose="020F0502020204030204"/>
              </a:rPr>
              <a:t>câu</a:t>
            </a:r>
            <a:r>
              <a:rPr lang="en-US" sz="3200" dirty="0">
                <a:solidFill>
                  <a:prstClr val="black"/>
                </a:solidFill>
                <a:latin typeface="Calibri" panose="020F0502020204030204"/>
              </a:rPr>
              <a:t> </a:t>
            </a:r>
            <a:r>
              <a:rPr lang="en-US" sz="3200" dirty="0" err="1">
                <a:solidFill>
                  <a:prstClr val="black"/>
                </a:solidFill>
                <a:latin typeface="Calibri" panose="020F0502020204030204"/>
              </a:rPr>
              <a:t>hỏi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D1F75D49-7590-DC73-6905-08104329B8A8}"/>
              </a:ext>
            </a:extLst>
          </p:cNvPr>
          <p:cNvPicPr>
            <a:picLocks noChangeAspect="1"/>
          </p:cNvPicPr>
          <p:nvPr/>
        </p:nvPicPr>
        <p:blipFill>
          <a:blip r:embed="rId3"/>
          <a:stretch>
            <a:fillRect/>
          </a:stretch>
        </p:blipFill>
        <p:spPr>
          <a:xfrm>
            <a:off x="828675" y="1143284"/>
            <a:ext cx="4895850" cy="5433728"/>
          </a:xfrm>
          <a:prstGeom prst="rect">
            <a:avLst/>
          </a:prstGeom>
        </p:spPr>
      </p:pic>
      <p:pic>
        <p:nvPicPr>
          <p:cNvPr id="7" name="Picture 6">
            <a:extLst>
              <a:ext uri="{FF2B5EF4-FFF2-40B4-BE49-F238E27FC236}">
                <a16:creationId xmlns:a16="http://schemas.microsoft.com/office/drawing/2014/main" id="{C0192DAE-DE49-101A-6CFC-ACBBC4129FC2}"/>
              </a:ext>
            </a:extLst>
          </p:cNvPr>
          <p:cNvPicPr>
            <a:picLocks noChangeAspect="1"/>
          </p:cNvPicPr>
          <p:nvPr/>
        </p:nvPicPr>
        <p:blipFill>
          <a:blip r:embed="rId4"/>
          <a:stretch>
            <a:fillRect/>
          </a:stretch>
        </p:blipFill>
        <p:spPr>
          <a:xfrm>
            <a:off x="5772150" y="1462218"/>
            <a:ext cx="5981700" cy="5090982"/>
          </a:xfrm>
          <a:prstGeom prst="rect">
            <a:avLst/>
          </a:prstGeom>
        </p:spPr>
      </p:pic>
    </p:spTree>
    <p:extLst>
      <p:ext uri="{BB962C8B-B14F-4D97-AF65-F5344CB8AC3E}">
        <p14:creationId xmlns:p14="http://schemas.microsoft.com/office/powerpoint/2010/main" val="9629126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1639541" y="0"/>
            <a:ext cx="9353136" cy="1181514"/>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600" dirty="0">
                <a:solidFill>
                  <a:prstClr val="black"/>
                </a:solidFill>
                <a:latin typeface="Calibri" panose="020F0502020204030204"/>
              </a:rPr>
              <a:t>a. Những người lao động trong câu chuyện đã tích cực làm việc như thế nào?</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2" name="TextBox 1">
            <a:extLst>
              <a:ext uri="{FF2B5EF4-FFF2-40B4-BE49-F238E27FC236}">
                <a16:creationId xmlns:a16="http://schemas.microsoft.com/office/drawing/2014/main" id="{91A7F6D5-85EC-FB51-90AB-17AFECC3DB43}"/>
              </a:ext>
            </a:extLst>
          </p:cNvPr>
          <p:cNvSpPr txBox="1"/>
          <p:nvPr/>
        </p:nvSpPr>
        <p:spPr>
          <a:xfrm>
            <a:off x="2395331" y="1873112"/>
            <a:ext cx="9124122" cy="4524315"/>
          </a:xfrm>
          <a:custGeom>
            <a:avLst/>
            <a:gdLst>
              <a:gd name="connsiteX0" fmla="*/ 0 w 9124122"/>
              <a:gd name="connsiteY0" fmla="*/ 0 h 4524315"/>
              <a:gd name="connsiteX1" fmla="*/ 9124122 w 9124122"/>
              <a:gd name="connsiteY1" fmla="*/ 0 h 4524315"/>
              <a:gd name="connsiteX2" fmla="*/ 9124122 w 9124122"/>
              <a:gd name="connsiteY2" fmla="*/ 4524315 h 4524315"/>
              <a:gd name="connsiteX3" fmla="*/ 0 w 9124122"/>
              <a:gd name="connsiteY3" fmla="*/ 4524315 h 4524315"/>
              <a:gd name="connsiteX4" fmla="*/ 0 w 9124122"/>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122" h="4524315" fill="none" extrusionOk="0">
                <a:moveTo>
                  <a:pt x="0" y="0"/>
                </a:moveTo>
                <a:cubicBezTo>
                  <a:pt x="3571521" y="5222"/>
                  <a:pt x="5197871" y="24918"/>
                  <a:pt x="9124122" y="0"/>
                </a:cubicBezTo>
                <a:cubicBezTo>
                  <a:pt x="8962877" y="998803"/>
                  <a:pt x="9080362" y="2959617"/>
                  <a:pt x="9124122" y="4524315"/>
                </a:cubicBezTo>
                <a:cubicBezTo>
                  <a:pt x="4966632" y="4359554"/>
                  <a:pt x="1496421" y="4642465"/>
                  <a:pt x="0" y="4524315"/>
                </a:cubicBezTo>
                <a:cubicBezTo>
                  <a:pt x="-55725" y="2523541"/>
                  <a:pt x="17072" y="572160"/>
                  <a:pt x="0" y="0"/>
                </a:cubicBezTo>
                <a:close/>
              </a:path>
              <a:path w="9124122" h="4524315" stroke="0" extrusionOk="0">
                <a:moveTo>
                  <a:pt x="0" y="0"/>
                </a:moveTo>
                <a:cubicBezTo>
                  <a:pt x="3470681" y="11849"/>
                  <a:pt x="5705354" y="-161459"/>
                  <a:pt x="9124122" y="0"/>
                </a:cubicBezTo>
                <a:cubicBezTo>
                  <a:pt x="9127252" y="1438314"/>
                  <a:pt x="9022946" y="3436851"/>
                  <a:pt x="9124122" y="4524315"/>
                </a:cubicBezTo>
                <a:cubicBezTo>
                  <a:pt x="4740218" y="4378455"/>
                  <a:pt x="1274815" y="4445991"/>
                  <a:pt x="0" y="4524315"/>
                </a:cubicBezTo>
                <a:cubicBezTo>
                  <a:pt x="74291" y="3833545"/>
                  <a:pt x="168006" y="1851361"/>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Bà mẹ: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đi làm lúc trời còn chưa sáng.</a:t>
            </a:r>
          </a:p>
          <a:p>
            <a:pPr marL="342900" lvl="0" indent="-3429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Người công nhân lái máy cày: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đã làm việc suốt ngày.</a:t>
            </a:r>
          </a:p>
          <a:p>
            <a:pPr marL="342900" lvl="0" indent="-3429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Người công nhân lái máy liên hợp</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đã gặt và đập lúa.</a:t>
            </a:r>
          </a:p>
          <a:p>
            <a:pPr marL="342900" lvl="0" indent="-3429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Những người khác</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đã đọc được rất nhiều sách trong ngày hôm nay.</a:t>
            </a:r>
          </a:p>
          <a:p>
            <a:pPr marL="342900" lvl="0" indent="-3429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Pê-chi-a</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lười biếng và cuối cùng không làm những việc mẹ giao.</a:t>
            </a:r>
          </a:p>
        </p:txBody>
      </p:sp>
      <p:sp>
        <p:nvSpPr>
          <p:cNvPr id="3" name="Freeform: Shape 34">
            <a:extLst>
              <a:ext uri="{FF2B5EF4-FFF2-40B4-BE49-F238E27FC236}">
                <a16:creationId xmlns:a16="http://schemas.microsoft.com/office/drawing/2014/main" id="{5DF041E8-C782-84D3-5D50-50697AE317E2}"/>
              </a:ext>
            </a:extLst>
          </p:cNvPr>
          <p:cNvSpPr/>
          <p:nvPr/>
        </p:nvSpPr>
        <p:spPr>
          <a:xfrm>
            <a:off x="1650801" y="1110952"/>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504286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bg/>
                                          </p:spTgt>
                                        </p:tgtEl>
                                        <p:attrNameLst>
                                          <p:attrName>style.visibility</p:attrName>
                                        </p:attrNameLst>
                                      </p:cBhvr>
                                      <p:to>
                                        <p:strVal val="visible"/>
                                      </p:to>
                                    </p:set>
                                    <p:animEffect transition="in" filter="wipe(left)">
                                      <p:cBhvr>
                                        <p:cTn id="17" dur="1000"/>
                                        <p:tgtEl>
                                          <p:spTgt spid="2">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wipe(left)">
                                      <p:cBhvr>
                                        <p:cTn id="22" dur="10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wipe(left)">
                                      <p:cBhvr>
                                        <p:cTn id="27" dur="10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wipe(left)">
                                      <p:cBhvr>
                                        <p:cTn id="32" dur="10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wipe(left)">
                                      <p:cBhvr>
                                        <p:cTn id="37" dur="1000"/>
                                        <p:tgtEl>
                                          <p:spTgt spid="2">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wipe(left)">
                                      <p:cBhvr>
                                        <p:cTn id="42" dur="1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build="p" animBg="1"/>
      <p:bldP spid="3"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60</TotalTime>
  <Words>668</Words>
  <Application>Microsoft Office PowerPoint</Application>
  <PresentationFormat>Widescreen</PresentationFormat>
  <Paragraphs>31</Paragraphs>
  <Slides>22</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微软雅黑</vt:lpstr>
      <vt:lpstr>Arial</vt:lpstr>
      <vt:lpstr>Calibri</vt:lpstr>
      <vt:lpstr>Calibri Light</vt:lpstr>
      <vt:lpstr>Cambria</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37</cp:revision>
  <dcterms:created xsi:type="dcterms:W3CDTF">2023-11-04T00:40:29Z</dcterms:created>
  <dcterms:modified xsi:type="dcterms:W3CDTF">2023-11-15T14:56:54Z</dcterms:modified>
  <cp:category>9Slide.vn</cp:category>
</cp:coreProperties>
</file>