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32" r:id="rId7"/>
    <p:sldMasterId id="2147483744" r:id="rId8"/>
    <p:sldMasterId id="2147483756" r:id="rId9"/>
    <p:sldMasterId id="2147483768" r:id="rId10"/>
    <p:sldMasterId id="2147483792" r:id="rId11"/>
    <p:sldMasterId id="2147483804" r:id="rId12"/>
    <p:sldMasterId id="2147483816" r:id="rId13"/>
    <p:sldMasterId id="2147483828" r:id="rId14"/>
    <p:sldMasterId id="2147483840" r:id="rId15"/>
  </p:sldMasterIdLst>
  <p:notesMasterIdLst>
    <p:notesMasterId r:id="rId47"/>
  </p:notesMasterIdLst>
  <p:sldIdLst>
    <p:sldId id="278" r:id="rId16"/>
    <p:sldId id="256" r:id="rId17"/>
    <p:sldId id="258" r:id="rId18"/>
    <p:sldId id="279" r:id="rId19"/>
    <p:sldId id="281" r:id="rId20"/>
    <p:sldId id="285" r:id="rId21"/>
    <p:sldId id="286" r:id="rId22"/>
    <p:sldId id="284" r:id="rId23"/>
    <p:sldId id="287" r:id="rId24"/>
    <p:sldId id="288" r:id="rId25"/>
    <p:sldId id="289" r:id="rId26"/>
    <p:sldId id="290" r:id="rId27"/>
    <p:sldId id="291" r:id="rId28"/>
    <p:sldId id="292" r:id="rId29"/>
    <p:sldId id="293" r:id="rId30"/>
    <p:sldId id="294" r:id="rId31"/>
    <p:sldId id="296" r:id="rId32"/>
    <p:sldId id="297" r:id="rId33"/>
    <p:sldId id="298" r:id="rId34"/>
    <p:sldId id="299" r:id="rId35"/>
    <p:sldId id="272" r:id="rId36"/>
    <p:sldId id="300" r:id="rId37"/>
    <p:sldId id="301" r:id="rId38"/>
    <p:sldId id="275" r:id="rId39"/>
    <p:sldId id="303" r:id="rId40"/>
    <p:sldId id="305" r:id="rId41"/>
    <p:sldId id="306" r:id="rId42"/>
    <p:sldId id="308" r:id="rId43"/>
    <p:sldId id="307" r:id="rId44"/>
    <p:sldId id="309" r:id="rId45"/>
    <p:sldId id="302" r:id="rId46"/>
  </p:sldIdLst>
  <p:sldSz cx="12192000" cy="6858000"/>
  <p:notesSz cx="6858000" cy="9144000"/>
  <p:defaultText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159933-17FB-4711-A7CC-63B15F1E9955}" type="datetimeFigureOut">
              <a:rPr lang="en-US" smtClean="0"/>
              <a:t>9/15/2023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8C1CF0-37FB-4929-A596-F133296FD1BA}" type="slidenum">
              <a:rPr lang="en-US" smtClean="0"/>
              <a:t>‹#›</a:t>
            </a:fld>
            <a:endParaRPr lang="en-US"/>
          </a:p>
        </p:txBody>
      </p:sp>
    </p:spTree>
    <p:extLst>
      <p:ext uri="{BB962C8B-B14F-4D97-AF65-F5344CB8AC3E}">
        <p14:creationId xmlns:p14="http://schemas.microsoft.com/office/powerpoint/2010/main" val="4264862129"/>
      </p:ext>
    </p:extLst>
  </p:cSld>
  <p:clrMap bg1="lt1" tx1="dk1" bg2="lt2" tx2="dk2" accent1="accent1" accent2="accent2" accent3="accent3" accent4="accent4" accent5="accent5" accent6="accent6" hlink="hlink" folHlink="folHlink"/>
  <p:notesStyle>
    <a:lvl1pPr marL="0" algn="l" defTabSz="914277" rtl="0" eaLnBrk="1" latinLnBrk="0" hangingPunct="1">
      <a:defRPr sz="1200" kern="1200">
        <a:solidFill>
          <a:schemeClr val="tx1"/>
        </a:solidFill>
        <a:latin typeface="+mn-lt"/>
        <a:ea typeface="+mn-ea"/>
        <a:cs typeface="+mn-cs"/>
      </a:defRPr>
    </a:lvl1pPr>
    <a:lvl2pPr marL="457139" algn="l" defTabSz="914277" rtl="0" eaLnBrk="1" latinLnBrk="0" hangingPunct="1">
      <a:defRPr sz="1200" kern="1200">
        <a:solidFill>
          <a:schemeClr val="tx1"/>
        </a:solidFill>
        <a:latin typeface="+mn-lt"/>
        <a:ea typeface="+mn-ea"/>
        <a:cs typeface="+mn-cs"/>
      </a:defRPr>
    </a:lvl2pPr>
    <a:lvl3pPr marL="914277" algn="l" defTabSz="914277" rtl="0" eaLnBrk="1" latinLnBrk="0" hangingPunct="1">
      <a:defRPr sz="1200" kern="1200">
        <a:solidFill>
          <a:schemeClr val="tx1"/>
        </a:solidFill>
        <a:latin typeface="+mn-lt"/>
        <a:ea typeface="+mn-ea"/>
        <a:cs typeface="+mn-cs"/>
      </a:defRPr>
    </a:lvl3pPr>
    <a:lvl4pPr marL="1371416" algn="l" defTabSz="914277" rtl="0" eaLnBrk="1" latinLnBrk="0" hangingPunct="1">
      <a:defRPr sz="1200" kern="1200">
        <a:solidFill>
          <a:schemeClr val="tx1"/>
        </a:solidFill>
        <a:latin typeface="+mn-lt"/>
        <a:ea typeface="+mn-ea"/>
        <a:cs typeface="+mn-cs"/>
      </a:defRPr>
    </a:lvl4pPr>
    <a:lvl5pPr marL="1828555" algn="l" defTabSz="914277" rtl="0" eaLnBrk="1" latinLnBrk="0" hangingPunct="1">
      <a:defRPr sz="1200" kern="1200">
        <a:solidFill>
          <a:schemeClr val="tx1"/>
        </a:solidFill>
        <a:latin typeface="+mn-lt"/>
        <a:ea typeface="+mn-ea"/>
        <a:cs typeface="+mn-cs"/>
      </a:defRPr>
    </a:lvl5pPr>
    <a:lvl6pPr marL="2285693" algn="l" defTabSz="914277" rtl="0" eaLnBrk="1" latinLnBrk="0" hangingPunct="1">
      <a:defRPr sz="1200" kern="1200">
        <a:solidFill>
          <a:schemeClr val="tx1"/>
        </a:solidFill>
        <a:latin typeface="+mn-lt"/>
        <a:ea typeface="+mn-ea"/>
        <a:cs typeface="+mn-cs"/>
      </a:defRPr>
    </a:lvl6pPr>
    <a:lvl7pPr marL="2742832" algn="l" defTabSz="914277" rtl="0" eaLnBrk="1" latinLnBrk="0" hangingPunct="1">
      <a:defRPr sz="1200" kern="1200">
        <a:solidFill>
          <a:schemeClr val="tx1"/>
        </a:solidFill>
        <a:latin typeface="+mn-lt"/>
        <a:ea typeface="+mn-ea"/>
        <a:cs typeface="+mn-cs"/>
      </a:defRPr>
    </a:lvl7pPr>
    <a:lvl8pPr marL="3199971" algn="l" defTabSz="914277" rtl="0" eaLnBrk="1" latinLnBrk="0" hangingPunct="1">
      <a:defRPr sz="1200" kern="1200">
        <a:solidFill>
          <a:schemeClr val="tx1"/>
        </a:solidFill>
        <a:latin typeface="+mn-lt"/>
        <a:ea typeface="+mn-ea"/>
        <a:cs typeface="+mn-cs"/>
      </a:defRPr>
    </a:lvl8pPr>
    <a:lvl9pPr marL="3657109" algn="l" defTabSz="9142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sắt dẫn nhiệt tốt nên tay ta ấm đã truyền nhiệt cho thanh sắt. Thanh sắt là vật lạnh hơn, do đó tay ta có cảm giác lạnh</a:t>
            </a:r>
          </a:p>
          <a:p>
            <a:r>
              <a:rPr lang="en-GB" altLang="en-US" smtClean="0"/>
              <a:t>gỗ là vật dẫn nhiệt kém nên tay ta không bị mất nhiệt nhanh như khi chạm vào phần sắt.</a:t>
            </a:r>
          </a:p>
          <a:p>
            <a:r>
              <a:rPr lang="en-GB" altLang="en-US" smtClean="0"/>
              <a:t>Vải dẫn nhiệt tốt hay kém?</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86C554A3-DF47-477A-A9EF-F11938B4FB2A}" type="slidenum">
              <a:rPr lang="en-US" altLang="en-US" sz="1200">
                <a:solidFill>
                  <a:prstClr val="black"/>
                </a:solidFill>
              </a:rPr>
              <a:pPr/>
              <a:t>9</a:t>
            </a:fld>
            <a:endParaRPr lang="en-US" alt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0AD2F-2681-4083-9D0F-B2E62258C0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43224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9BA7F-9E59-1D66-988D-F8A94BEC0C5C}"/>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EDA2903-4ECF-1852-D672-033B0A80197D}"/>
              </a:ext>
            </a:extLst>
          </p:cNvPr>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800"/>
            </a:lvl3pPr>
            <a:lvl4pPr marL="1371416" indent="0" algn="ctr">
              <a:buNone/>
              <a:defRPr sz="1600"/>
            </a:lvl4pPr>
            <a:lvl5pPr marL="1828555" indent="0" algn="ctr">
              <a:buNone/>
              <a:defRPr sz="1600"/>
            </a:lvl5pPr>
            <a:lvl6pPr marL="2285693" indent="0" algn="ctr">
              <a:buNone/>
              <a:defRPr sz="1600"/>
            </a:lvl6pPr>
            <a:lvl7pPr marL="2742832" indent="0" algn="ctr">
              <a:buNone/>
              <a:defRPr sz="1600"/>
            </a:lvl7pPr>
            <a:lvl8pPr marL="3199971" indent="0" algn="ctr">
              <a:buNone/>
              <a:defRPr sz="1600"/>
            </a:lvl8pPr>
            <a:lvl9pPr marL="36571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A48E5C6-820A-D188-84CF-95EE9748A695}"/>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CF3BFB17-A184-618C-1851-4EA55355D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2BF40BC-7E68-B757-9A08-62BE6A8BCEF5}"/>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23764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3B72ABF-7545-5714-643C-CA748B1D9614}"/>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DF7AAC64-1F26-F0C0-6540-E6736CA2C3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5BBE256-18C4-46F4-422B-EE2F2FEEAD79}"/>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472632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005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989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825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40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183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181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987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6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360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048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3DE654-0A3E-2FB5-67E4-CB1A702DE27F}"/>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1A9333E-EFD7-AB20-2DE5-1D80357D0B96}"/>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614561E-4E96-3DB4-D65C-80AE2AD81589}"/>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73731FF2-CC7A-1AF9-498B-4C8D70CB14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BFE1DDE-3777-00F0-63D0-5E487D7FAA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8642572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992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75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098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156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849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577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86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819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73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259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458" indent="0" algn="ctr">
              <a:buNone/>
              <a:defRPr>
                <a:solidFill>
                  <a:schemeClr val="tx1">
                    <a:tint val="75000"/>
                  </a:schemeClr>
                </a:solidFill>
              </a:defRPr>
            </a:lvl2pPr>
            <a:lvl3pPr marL="1086917" indent="0" algn="ctr">
              <a:buNone/>
              <a:defRPr>
                <a:solidFill>
                  <a:schemeClr val="tx1">
                    <a:tint val="75000"/>
                  </a:schemeClr>
                </a:solidFill>
              </a:defRPr>
            </a:lvl3pPr>
            <a:lvl4pPr marL="1630379" indent="0" algn="ctr">
              <a:buNone/>
              <a:defRPr>
                <a:solidFill>
                  <a:schemeClr val="tx1">
                    <a:tint val="75000"/>
                  </a:schemeClr>
                </a:solidFill>
              </a:defRPr>
            </a:lvl4pPr>
            <a:lvl5pPr marL="2173838" indent="0" algn="ctr">
              <a:buNone/>
              <a:defRPr>
                <a:solidFill>
                  <a:schemeClr val="tx1">
                    <a:tint val="75000"/>
                  </a:schemeClr>
                </a:solidFill>
              </a:defRPr>
            </a:lvl5pPr>
            <a:lvl6pPr marL="2717294" indent="0" algn="ctr">
              <a:buNone/>
              <a:defRPr>
                <a:solidFill>
                  <a:schemeClr val="tx1">
                    <a:tint val="75000"/>
                  </a:schemeClr>
                </a:solidFill>
              </a:defRPr>
            </a:lvl6pPr>
            <a:lvl7pPr marL="3260755" indent="0" algn="ctr">
              <a:buNone/>
              <a:defRPr>
                <a:solidFill>
                  <a:schemeClr val="tx1">
                    <a:tint val="75000"/>
                  </a:schemeClr>
                </a:solidFill>
              </a:defRPr>
            </a:lvl7pPr>
            <a:lvl8pPr marL="3804212" indent="0" algn="ctr">
              <a:buNone/>
              <a:defRPr>
                <a:solidFill>
                  <a:schemeClr val="tx1">
                    <a:tint val="75000"/>
                  </a:schemeClr>
                </a:solidFill>
              </a:defRPr>
            </a:lvl8pPr>
            <a:lvl9pPr marL="434767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8116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010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469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1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488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108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8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303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866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551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449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65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49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2227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114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412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2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2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603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77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347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10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1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663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30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526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48"/>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400">
                <a:solidFill>
                  <a:schemeClr val="tx1">
                    <a:tint val="75000"/>
                  </a:schemeClr>
                </a:solidFill>
              </a:defRPr>
            </a:lvl1pPr>
            <a:lvl2pPr marL="543458" indent="0">
              <a:buNone/>
              <a:defRPr sz="2200">
                <a:solidFill>
                  <a:schemeClr val="tx1">
                    <a:tint val="75000"/>
                  </a:schemeClr>
                </a:solidFill>
              </a:defRPr>
            </a:lvl2pPr>
            <a:lvl3pPr marL="1086917" indent="0">
              <a:buNone/>
              <a:defRPr sz="1900">
                <a:solidFill>
                  <a:schemeClr val="tx1">
                    <a:tint val="75000"/>
                  </a:schemeClr>
                </a:solidFill>
              </a:defRPr>
            </a:lvl3pPr>
            <a:lvl4pPr marL="1630379" indent="0">
              <a:buNone/>
              <a:defRPr sz="1600">
                <a:solidFill>
                  <a:schemeClr val="tx1">
                    <a:tint val="75000"/>
                  </a:schemeClr>
                </a:solidFill>
              </a:defRPr>
            </a:lvl4pPr>
            <a:lvl5pPr marL="2173838" indent="0">
              <a:buNone/>
              <a:defRPr sz="1600">
                <a:solidFill>
                  <a:schemeClr val="tx1">
                    <a:tint val="75000"/>
                  </a:schemeClr>
                </a:solidFill>
              </a:defRPr>
            </a:lvl5pPr>
            <a:lvl6pPr marL="2717294" indent="0">
              <a:buNone/>
              <a:defRPr sz="1600">
                <a:solidFill>
                  <a:schemeClr val="tx1">
                    <a:tint val="75000"/>
                  </a:schemeClr>
                </a:solidFill>
              </a:defRPr>
            </a:lvl6pPr>
            <a:lvl7pPr marL="3260755" indent="0">
              <a:buNone/>
              <a:defRPr sz="1600">
                <a:solidFill>
                  <a:schemeClr val="tx1">
                    <a:tint val="75000"/>
                  </a:schemeClr>
                </a:solidFill>
              </a:defRPr>
            </a:lvl7pPr>
            <a:lvl8pPr marL="3804212" indent="0">
              <a:buNone/>
              <a:defRPr sz="1600">
                <a:solidFill>
                  <a:schemeClr val="tx1">
                    <a:tint val="75000"/>
                  </a:schemeClr>
                </a:solidFill>
              </a:defRPr>
            </a:lvl8pPr>
            <a:lvl9pPr marL="434767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1311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347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269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84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526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121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630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498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676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08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930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6083"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5"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815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126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711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388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15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807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293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496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25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257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426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2" y="1535113"/>
            <a:ext cx="5386917" cy="639762"/>
          </a:xfrm>
        </p:spPr>
        <p:txBody>
          <a:bodyPr anchor="b"/>
          <a:lstStyle>
            <a:lvl1pPr marL="0" indent="0">
              <a:buNone/>
              <a:defRPr sz="2800" b="1"/>
            </a:lvl1pPr>
            <a:lvl2pPr marL="543458" indent="0">
              <a:buNone/>
              <a:defRPr sz="2400" b="1"/>
            </a:lvl2pPr>
            <a:lvl3pPr marL="1086917" indent="0">
              <a:buNone/>
              <a:defRPr sz="2200" b="1"/>
            </a:lvl3pPr>
            <a:lvl4pPr marL="1630379" indent="0">
              <a:buNone/>
              <a:defRPr sz="1900" b="1"/>
            </a:lvl4pPr>
            <a:lvl5pPr marL="2173838" indent="0">
              <a:buNone/>
              <a:defRPr sz="1900" b="1"/>
            </a:lvl5pPr>
            <a:lvl6pPr marL="2717294" indent="0">
              <a:buNone/>
              <a:defRPr sz="1900" b="1"/>
            </a:lvl6pPr>
            <a:lvl7pPr marL="3260755" indent="0">
              <a:buNone/>
              <a:defRPr sz="1900" b="1"/>
            </a:lvl7pPr>
            <a:lvl8pPr marL="3804212" indent="0">
              <a:buNone/>
              <a:defRPr sz="1900" b="1"/>
            </a:lvl8pPr>
            <a:lvl9pPr marL="434767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12"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00" y="1535113"/>
            <a:ext cx="5389033" cy="639762"/>
          </a:xfrm>
        </p:spPr>
        <p:txBody>
          <a:bodyPr anchor="b"/>
          <a:lstStyle>
            <a:lvl1pPr marL="0" indent="0">
              <a:buNone/>
              <a:defRPr sz="2800" b="1"/>
            </a:lvl1pPr>
            <a:lvl2pPr marL="543458" indent="0">
              <a:buNone/>
              <a:defRPr sz="2400" b="1"/>
            </a:lvl2pPr>
            <a:lvl3pPr marL="1086917" indent="0">
              <a:buNone/>
              <a:defRPr sz="2200" b="1"/>
            </a:lvl3pPr>
            <a:lvl4pPr marL="1630379" indent="0">
              <a:buNone/>
              <a:defRPr sz="1900" b="1"/>
            </a:lvl4pPr>
            <a:lvl5pPr marL="2173838" indent="0">
              <a:buNone/>
              <a:defRPr sz="1900" b="1"/>
            </a:lvl5pPr>
            <a:lvl6pPr marL="2717294" indent="0">
              <a:buNone/>
              <a:defRPr sz="1900" b="1"/>
            </a:lvl6pPr>
            <a:lvl7pPr marL="3260755" indent="0">
              <a:buNone/>
              <a:defRPr sz="1900" b="1"/>
            </a:lvl7pPr>
            <a:lvl8pPr marL="3804212" indent="0">
              <a:buNone/>
              <a:defRPr sz="1900" b="1"/>
            </a:lvl8pPr>
            <a:lvl9pPr marL="434767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600"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1726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97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131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4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31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702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777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201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07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5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45" y="273409"/>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600"/>
            </a:lvl1pPr>
            <a:lvl2pPr marL="543458" indent="0">
              <a:buNone/>
              <a:defRPr sz="1400"/>
            </a:lvl2pPr>
            <a:lvl3pPr marL="1086917" indent="0">
              <a:buNone/>
              <a:defRPr sz="1200"/>
            </a:lvl3pPr>
            <a:lvl4pPr marL="1630379" indent="0">
              <a:buNone/>
              <a:defRPr sz="1000"/>
            </a:lvl4pPr>
            <a:lvl5pPr marL="2173838" indent="0">
              <a:buNone/>
              <a:defRPr sz="1000"/>
            </a:lvl5pPr>
            <a:lvl6pPr marL="2717294" indent="0">
              <a:buNone/>
              <a:defRPr sz="1000"/>
            </a:lvl6pPr>
            <a:lvl7pPr marL="3260755" indent="0">
              <a:buNone/>
              <a:defRPr sz="1000"/>
            </a:lvl7pPr>
            <a:lvl8pPr marL="3804212" indent="0">
              <a:buNone/>
              <a:defRPr sz="1000"/>
            </a:lvl8pPr>
            <a:lvl9pPr marL="434767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53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D57367-B1FC-70C8-84BC-15450FC5B94A}"/>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419197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3458" indent="0">
              <a:buNone/>
              <a:defRPr sz="3300"/>
            </a:lvl2pPr>
            <a:lvl3pPr marL="1086917" indent="0">
              <a:buNone/>
              <a:defRPr sz="2800"/>
            </a:lvl3pPr>
            <a:lvl4pPr marL="1630379" indent="0">
              <a:buNone/>
              <a:defRPr sz="2400"/>
            </a:lvl4pPr>
            <a:lvl5pPr marL="2173838" indent="0">
              <a:buNone/>
              <a:defRPr sz="2400"/>
            </a:lvl5pPr>
            <a:lvl6pPr marL="2717294" indent="0">
              <a:buNone/>
              <a:defRPr sz="2400"/>
            </a:lvl6pPr>
            <a:lvl7pPr marL="3260755" indent="0">
              <a:buNone/>
              <a:defRPr sz="2400"/>
            </a:lvl7pPr>
            <a:lvl8pPr marL="3804212" indent="0">
              <a:buNone/>
              <a:defRPr sz="2400"/>
            </a:lvl8pPr>
            <a:lvl9pPr marL="4347674"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458" indent="0">
              <a:buNone/>
              <a:defRPr sz="1400"/>
            </a:lvl2pPr>
            <a:lvl3pPr marL="1086917" indent="0">
              <a:buNone/>
              <a:defRPr sz="1200"/>
            </a:lvl3pPr>
            <a:lvl4pPr marL="1630379" indent="0">
              <a:buNone/>
              <a:defRPr sz="1000"/>
            </a:lvl4pPr>
            <a:lvl5pPr marL="2173838" indent="0">
              <a:buNone/>
              <a:defRPr sz="1000"/>
            </a:lvl5pPr>
            <a:lvl6pPr marL="2717294" indent="0">
              <a:buNone/>
              <a:defRPr sz="1000"/>
            </a:lvl6pPr>
            <a:lvl7pPr marL="3260755" indent="0">
              <a:buNone/>
              <a:defRPr sz="1000"/>
            </a:lvl7pPr>
            <a:lvl8pPr marL="3804212" indent="0">
              <a:buNone/>
              <a:defRPr sz="1000"/>
            </a:lvl8pPr>
            <a:lvl9pPr marL="434767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5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911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533" y="367061"/>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0" y="367061"/>
            <a:ext cx="144462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68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9BA7F-9E59-1D66-988D-F8A94BEC0C5C}"/>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EDA2903-4ECF-1852-D672-033B0A80197D}"/>
              </a:ext>
            </a:extLst>
          </p:cNvPr>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800"/>
            </a:lvl3pPr>
            <a:lvl4pPr marL="1371416" indent="0" algn="ctr">
              <a:buNone/>
              <a:defRPr sz="1600"/>
            </a:lvl4pPr>
            <a:lvl5pPr marL="1828555" indent="0" algn="ctr">
              <a:buNone/>
              <a:defRPr sz="1600"/>
            </a:lvl5pPr>
            <a:lvl6pPr marL="2285693" indent="0" algn="ctr">
              <a:buNone/>
              <a:defRPr sz="1600"/>
            </a:lvl6pPr>
            <a:lvl7pPr marL="2742832" indent="0" algn="ctr">
              <a:buNone/>
              <a:defRPr sz="1600"/>
            </a:lvl7pPr>
            <a:lvl8pPr marL="3199971" indent="0" algn="ctr">
              <a:buNone/>
              <a:defRPr sz="1600"/>
            </a:lvl8pPr>
            <a:lvl9pPr marL="36571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A48E5C6-820A-D188-84CF-95EE9748A695}"/>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CF3BFB17-A184-618C-1851-4EA55355D12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2BF40BC-7E68-B757-9A08-62BE6A8BCEF5}"/>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997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D57367-B1FC-70C8-84BC-15450FC5B94A}"/>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FB03FBB4-AF59-1779-D301-7247001E1A4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5E5CCDF-70AD-4F7E-FDC1-A3A51CD35267}"/>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7167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2CC78-C098-5024-818C-C7DB3A553002}"/>
              </a:ext>
            </a:extLst>
          </p:cNvPr>
          <p:cNvSpPr>
            <a:spLocks noGrp="1"/>
          </p:cNvSpPr>
          <p:nvPr>
            <p:ph type="title"/>
          </p:nvPr>
        </p:nvSpPr>
        <p:spPr>
          <a:xfrm>
            <a:off x="831851" y="171008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E2E3426-764D-10BD-F779-34287057D832}"/>
              </a:ext>
            </a:extLst>
          </p:cNvPr>
          <p:cNvSpPr>
            <a:spLocks noGrp="1"/>
          </p:cNvSpPr>
          <p:nvPr>
            <p:ph type="body" idx="1"/>
          </p:nvPr>
        </p:nvSpPr>
        <p:spPr>
          <a:xfrm>
            <a:off x="831851" y="4589812"/>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800">
                <a:solidFill>
                  <a:schemeClr val="tx1">
                    <a:tint val="75000"/>
                  </a:schemeClr>
                </a:solidFill>
              </a:defRPr>
            </a:lvl3pPr>
            <a:lvl4pPr marL="1371416" indent="0">
              <a:buNone/>
              <a:defRPr sz="1600">
                <a:solidFill>
                  <a:schemeClr val="tx1">
                    <a:tint val="75000"/>
                  </a:schemeClr>
                </a:solidFill>
              </a:defRPr>
            </a:lvl4pPr>
            <a:lvl5pPr marL="1828555" indent="0">
              <a:buNone/>
              <a:defRPr sz="1600">
                <a:solidFill>
                  <a:schemeClr val="tx1">
                    <a:tint val="75000"/>
                  </a:schemeClr>
                </a:solidFill>
              </a:defRPr>
            </a:lvl5pPr>
            <a:lvl6pPr marL="2285693" indent="0">
              <a:buNone/>
              <a:defRPr sz="1600">
                <a:solidFill>
                  <a:schemeClr val="tx1">
                    <a:tint val="75000"/>
                  </a:schemeClr>
                </a:solidFill>
              </a:defRPr>
            </a:lvl6pPr>
            <a:lvl7pPr marL="2742832" indent="0">
              <a:buNone/>
              <a:defRPr sz="1600">
                <a:solidFill>
                  <a:schemeClr val="tx1">
                    <a:tint val="75000"/>
                  </a:schemeClr>
                </a:solidFill>
              </a:defRPr>
            </a:lvl7pPr>
            <a:lvl8pPr marL="3199971" indent="0">
              <a:buNone/>
              <a:defRPr sz="1600">
                <a:solidFill>
                  <a:schemeClr val="tx1">
                    <a:tint val="75000"/>
                  </a:schemeClr>
                </a:solidFill>
              </a:defRPr>
            </a:lvl8pPr>
            <a:lvl9pPr marL="36571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B869-142F-9148-40CA-91EA6166661C}"/>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CAE480BD-50BA-2A77-5AF3-0C289345ECAD}"/>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41EF208-FC3A-4515-7F5A-7BA1DDDD0FC1}"/>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871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81821A0-1DAD-C30E-3674-77F2EB863D94}"/>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5EF11540-A595-E5BA-07BF-753BA6418F1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380BE40A-1ED5-EE42-3EA9-316F67DD5B73}"/>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2824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76B1A-D84E-30A2-2EFC-31DD3AEC112F}"/>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931A27-232C-5811-FBDF-14A55AB8499C}"/>
              </a:ext>
            </a:extLst>
          </p:cNvPr>
          <p:cNvSpPr>
            <a:spLocks noGrp="1"/>
          </p:cNvSpPr>
          <p:nvPr>
            <p:ph type="body" idx="1"/>
          </p:nvPr>
        </p:nvSpPr>
        <p:spPr>
          <a:xfrm>
            <a:off x="839789" y="1681164"/>
            <a:ext cx="5157787"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1431D42-7147-1282-7D6C-E895ACABD2C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1C7CB48-DBCF-DE72-BEC4-58C949658410}"/>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FF80C6-49CC-C235-36FD-7F183347387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0F3FB6C-776C-91AD-91E4-D10A9291F6DB}"/>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A91C3B9D-91CB-EB3F-BADF-6895DABFF50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7F0EDF87-A97A-7CAD-A897-5B6E0683FB83}"/>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270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B849AE1-AD08-3EFE-5814-C12B4BCC4A2E}"/>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ACE14D5F-E71F-9C55-F12A-664A785E7ABE}"/>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EA97C539-B2B7-C1CC-8566-D731507D4DFD}"/>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045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69D5E5-ACC4-2997-570D-75727E1D0831}"/>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40C5357C-8DEE-51AF-DA52-942952F206CB}"/>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699CDAC3-0E45-3B81-A3C6-EB1A0626CA8F}"/>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428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2CC78-C098-5024-818C-C7DB3A553002}"/>
              </a:ext>
            </a:extLst>
          </p:cNvPr>
          <p:cNvSpPr>
            <a:spLocks noGrp="1"/>
          </p:cNvSpPr>
          <p:nvPr>
            <p:ph type="title"/>
          </p:nvPr>
        </p:nvSpPr>
        <p:spPr>
          <a:xfrm>
            <a:off x="831851" y="171008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E2E3426-764D-10BD-F779-34287057D832}"/>
              </a:ext>
            </a:extLst>
          </p:cNvPr>
          <p:cNvSpPr>
            <a:spLocks noGrp="1"/>
          </p:cNvSpPr>
          <p:nvPr>
            <p:ph type="body" idx="1"/>
          </p:nvPr>
        </p:nvSpPr>
        <p:spPr>
          <a:xfrm>
            <a:off x="831851" y="4589812"/>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800">
                <a:solidFill>
                  <a:schemeClr val="tx1">
                    <a:tint val="75000"/>
                  </a:schemeClr>
                </a:solidFill>
              </a:defRPr>
            </a:lvl3pPr>
            <a:lvl4pPr marL="1371416" indent="0">
              <a:buNone/>
              <a:defRPr sz="1600">
                <a:solidFill>
                  <a:schemeClr val="tx1">
                    <a:tint val="75000"/>
                  </a:schemeClr>
                </a:solidFill>
              </a:defRPr>
            </a:lvl4pPr>
            <a:lvl5pPr marL="1828555" indent="0">
              <a:buNone/>
              <a:defRPr sz="1600">
                <a:solidFill>
                  <a:schemeClr val="tx1">
                    <a:tint val="75000"/>
                  </a:schemeClr>
                </a:solidFill>
              </a:defRPr>
            </a:lvl5pPr>
            <a:lvl6pPr marL="2285693" indent="0">
              <a:buNone/>
              <a:defRPr sz="1600">
                <a:solidFill>
                  <a:schemeClr val="tx1">
                    <a:tint val="75000"/>
                  </a:schemeClr>
                </a:solidFill>
              </a:defRPr>
            </a:lvl6pPr>
            <a:lvl7pPr marL="2742832" indent="0">
              <a:buNone/>
              <a:defRPr sz="1600">
                <a:solidFill>
                  <a:schemeClr val="tx1">
                    <a:tint val="75000"/>
                  </a:schemeClr>
                </a:solidFill>
              </a:defRPr>
            </a:lvl7pPr>
            <a:lvl8pPr marL="3199971" indent="0">
              <a:buNone/>
              <a:defRPr sz="1600">
                <a:solidFill>
                  <a:schemeClr val="tx1">
                    <a:tint val="75000"/>
                  </a:schemeClr>
                </a:solidFill>
              </a:defRPr>
            </a:lvl8pPr>
            <a:lvl9pPr marL="36571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B869-142F-9148-40CA-91EA6166661C}"/>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CAE480BD-50BA-2A77-5AF3-0C289345EC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41EF208-FC3A-4515-7F5A-7BA1DDDD0F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035267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3CD0C-39BE-1B1F-7DCF-B7869FE55B2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030CAB-6912-5B45-0F8F-A52DF900A610}"/>
              </a:ext>
            </a:extLst>
          </p:cNvPr>
          <p:cNvSpPr>
            <a:spLocks noGrp="1"/>
          </p:cNvSpPr>
          <p:nvPr>
            <p:ph idx="1"/>
          </p:nvPr>
        </p:nvSpPr>
        <p:spPr>
          <a:xfrm>
            <a:off x="5183188" y="9877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7339726-247D-0D80-E27D-0B036924B21C}"/>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52E501-EB02-76FA-EF58-E7166C6A3D4C}"/>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4F31F03-29E3-C776-AE7C-3392CFD625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4AB17C6-008A-0AC1-BD49-13D8A82445ED}"/>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717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57DA-5B16-952B-76D0-AFCF723C7BB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CAF3DF0-85BA-7F4C-6330-FA3291DC1AA5}"/>
              </a:ext>
            </a:extLst>
          </p:cNvPr>
          <p:cNvSpPr>
            <a:spLocks noGrp="1"/>
          </p:cNvSpPr>
          <p:nvPr>
            <p:ph type="pic" idx="1"/>
          </p:nvPr>
        </p:nvSpPr>
        <p:spPr>
          <a:xfrm>
            <a:off x="5183188" y="987774"/>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3" indent="0">
              <a:buNone/>
              <a:defRPr sz="2000"/>
            </a:lvl6pPr>
            <a:lvl7pPr marL="2742832" indent="0">
              <a:buNone/>
              <a:defRPr sz="2000"/>
            </a:lvl7pPr>
            <a:lvl8pPr marL="3199971" indent="0">
              <a:buNone/>
              <a:defRPr sz="2000"/>
            </a:lvl8pPr>
            <a:lvl9pPr marL="3657109" indent="0">
              <a:buNone/>
              <a:defRPr sz="2000"/>
            </a:lvl9pPr>
          </a:lstStyle>
          <a:p>
            <a:endParaRPr lang="en-GB"/>
          </a:p>
        </p:txBody>
      </p:sp>
      <p:sp>
        <p:nvSpPr>
          <p:cNvPr id="4" name="Text Placeholder 3">
            <a:extLst>
              <a:ext uri="{FF2B5EF4-FFF2-40B4-BE49-F238E27FC236}">
                <a16:creationId xmlns:a16="http://schemas.microsoft.com/office/drawing/2014/main" xmlns="" id="{78F9FF45-1E5B-7EC3-30E9-39859B84B478}"/>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BA8D8-0AEB-75C2-9CF9-3B1971966387}"/>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988876E-32DF-7D19-EE7C-F453E1A499C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E09C15E5-0D11-F859-85EA-8F574E0EC11E}"/>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854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3B72ABF-7545-5714-643C-CA748B1D9614}"/>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DF7AAC64-1F26-F0C0-6540-E6736CA2C30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5BBE256-18C4-46F4-422B-EE2F2FEEAD79}"/>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805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3DE654-0A3E-2FB5-67E4-CB1A702DE27F}"/>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1A9333E-EFD7-AB20-2DE5-1D80357D0B96}"/>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614561E-4E96-3DB4-D65C-80AE2AD81589}"/>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731FF2-CC7A-1AF9-498B-4C8D70CB1491}"/>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BFE1DDE-3777-00F0-63D0-5E487D7FAAC1}"/>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642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65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0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4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27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71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040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531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81821A0-1DAD-C30E-3674-77F2EB863D94}"/>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6" name="Footer Placeholder 5">
            <a:extLst>
              <a:ext uri="{FF2B5EF4-FFF2-40B4-BE49-F238E27FC236}">
                <a16:creationId xmlns:a16="http://schemas.microsoft.com/office/drawing/2014/main" xmlns="" id="{5EF11540-A595-E5BA-07BF-753BA6418F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80BE40A-1ED5-EE42-3EA9-316F67DD5B7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567347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292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616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24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978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7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7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5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5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761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73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3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30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34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91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76B1A-D84E-30A2-2EFC-31DD3AEC112F}"/>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931A27-232C-5811-FBDF-14A55AB8499C}"/>
              </a:ext>
            </a:extLst>
          </p:cNvPr>
          <p:cNvSpPr>
            <a:spLocks noGrp="1"/>
          </p:cNvSpPr>
          <p:nvPr>
            <p:ph type="body" idx="1"/>
          </p:nvPr>
        </p:nvSpPr>
        <p:spPr>
          <a:xfrm>
            <a:off x="839789" y="1681164"/>
            <a:ext cx="5157787"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1431D42-7147-1282-7D6C-E895ACABD2C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1C7CB48-DBCF-DE72-BEC4-58C949658410}"/>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FF80C6-49CC-C235-36FD-7F183347387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0F3FB6C-776C-91AD-91E4-D10A9291F6DB}"/>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8" name="Footer Placeholder 7">
            <a:extLst>
              <a:ext uri="{FF2B5EF4-FFF2-40B4-BE49-F238E27FC236}">
                <a16:creationId xmlns:a16="http://schemas.microsoft.com/office/drawing/2014/main" xmlns="" id="{A91C3B9D-91CB-EB3F-BADF-6895DABFF5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7F0EDF87-A97A-7CAD-A897-5B6E0683FB8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731654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813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422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143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392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325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7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7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802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41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767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43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74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B849AE1-AD08-3EFE-5814-C12B4BCC4A2E}"/>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4" name="Footer Placeholder 3">
            <a:extLst>
              <a:ext uri="{FF2B5EF4-FFF2-40B4-BE49-F238E27FC236}">
                <a16:creationId xmlns:a16="http://schemas.microsoft.com/office/drawing/2014/main" xmlns="" id="{ACE14D5F-E71F-9C55-F12A-664A785E7A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EA97C539-B2B7-C1CC-8566-D731507D4DF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331677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871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352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569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999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676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923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89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269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93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5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69D5E5-ACC4-2997-570D-75727E1D0831}"/>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3" name="Footer Placeholder 2">
            <a:extLst>
              <a:ext uri="{FF2B5EF4-FFF2-40B4-BE49-F238E27FC236}">
                <a16:creationId xmlns:a16="http://schemas.microsoft.com/office/drawing/2014/main" xmlns="" id="{40C5357C-8DEE-51AF-DA52-942952F206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99CDAC3-0E45-3B81-A3C6-EB1A0626CA8F}"/>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212900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051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42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289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58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27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9710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3540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83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1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34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00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3CD0C-39BE-1B1F-7DCF-B7869FE55B2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030CAB-6912-5B45-0F8F-A52DF900A610}"/>
              </a:ext>
            </a:extLst>
          </p:cNvPr>
          <p:cNvSpPr>
            <a:spLocks noGrp="1"/>
          </p:cNvSpPr>
          <p:nvPr>
            <p:ph idx="1"/>
          </p:nvPr>
        </p:nvSpPr>
        <p:spPr>
          <a:xfrm>
            <a:off x="5183188" y="9877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7339726-247D-0D80-E27D-0B036924B21C}"/>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52E501-EB02-76FA-EF58-E7166C6A3D4C}"/>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6" name="Footer Placeholder 5">
            <a:extLst>
              <a:ext uri="{FF2B5EF4-FFF2-40B4-BE49-F238E27FC236}">
                <a16:creationId xmlns:a16="http://schemas.microsoft.com/office/drawing/2014/main" xmlns="" id="{04F31F03-29E3-C776-AE7C-3392CFD625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4AB17C6-008A-0AC1-BD49-13D8A82445E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26820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9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187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0301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6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6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12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585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365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085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36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073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4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0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82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57DA-5B16-952B-76D0-AFCF723C7BB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CAF3DF0-85BA-7F4C-6330-FA3291DC1AA5}"/>
              </a:ext>
            </a:extLst>
          </p:cNvPr>
          <p:cNvSpPr>
            <a:spLocks noGrp="1"/>
          </p:cNvSpPr>
          <p:nvPr>
            <p:ph type="pic" idx="1"/>
          </p:nvPr>
        </p:nvSpPr>
        <p:spPr>
          <a:xfrm>
            <a:off x="5183188" y="987774"/>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3" indent="0">
              <a:buNone/>
              <a:defRPr sz="2000"/>
            </a:lvl6pPr>
            <a:lvl7pPr marL="2742832" indent="0">
              <a:buNone/>
              <a:defRPr sz="2000"/>
            </a:lvl7pPr>
            <a:lvl8pPr marL="3199971" indent="0">
              <a:buNone/>
              <a:defRPr sz="2000"/>
            </a:lvl8pPr>
            <a:lvl9pPr marL="3657109" indent="0">
              <a:buNone/>
              <a:defRPr sz="2000"/>
            </a:lvl9pPr>
          </a:lstStyle>
          <a:p>
            <a:endParaRPr lang="en-GB"/>
          </a:p>
        </p:txBody>
      </p:sp>
      <p:sp>
        <p:nvSpPr>
          <p:cNvPr id="4" name="Text Placeholder 3">
            <a:extLst>
              <a:ext uri="{FF2B5EF4-FFF2-40B4-BE49-F238E27FC236}">
                <a16:creationId xmlns:a16="http://schemas.microsoft.com/office/drawing/2014/main" xmlns="" id="{78F9FF45-1E5B-7EC3-30E9-39859B84B478}"/>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BA8D8-0AEB-75C2-9CF9-3B1971966387}"/>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6" name="Footer Placeholder 5">
            <a:extLst>
              <a:ext uri="{FF2B5EF4-FFF2-40B4-BE49-F238E27FC236}">
                <a16:creationId xmlns:a16="http://schemas.microsoft.com/office/drawing/2014/main" xmlns="" id="{7988876E-32DF-7D19-EE7C-F453E1A49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09C15E5-0D11-F859-85EA-8F574E0EC11E}"/>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017921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901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7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7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911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5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5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57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72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890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3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932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209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1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1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33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FC57BC-658C-18AD-3B89-6EDF8A8F38A4}"/>
              </a:ext>
            </a:extLst>
          </p:cNvPr>
          <p:cNvSpPr>
            <a:spLocks noGrp="1"/>
          </p:cNvSpPr>
          <p:nvPr>
            <p:ph type="title"/>
          </p:nvPr>
        </p:nvSpPr>
        <p:spPr>
          <a:xfrm>
            <a:off x="838200" y="365129"/>
            <a:ext cx="10515600" cy="1325563"/>
          </a:xfrm>
          <a:prstGeom prst="rect">
            <a:avLst/>
          </a:prstGeom>
        </p:spPr>
        <p:txBody>
          <a:bodyPr vert="horz" lIns="91428" tIns="45714" rIns="91428" bIns="45714"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22F8FAA-1355-A225-B616-0D799EB90250}"/>
              </a:ext>
            </a:extLst>
          </p:cNvPr>
          <p:cNvSpPr>
            <a:spLocks noGrp="1"/>
          </p:cNvSpPr>
          <p:nvPr>
            <p:ph type="body" idx="1"/>
          </p:nvPr>
        </p:nvSpPr>
        <p:spPr>
          <a:xfrm>
            <a:off x="838200" y="1825625"/>
            <a:ext cx="10515600" cy="4351338"/>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F49C8D4-C52E-C1AE-9066-DDEAFC672422}"/>
              </a:ext>
            </a:extLst>
          </p:cNvPr>
          <p:cNvSpPr>
            <a:spLocks noGrp="1"/>
          </p:cNvSpPr>
          <p:nvPr>
            <p:ph type="dt" sz="half" idx="2"/>
          </p:nvPr>
        </p:nvSpPr>
        <p:spPr>
          <a:xfrm>
            <a:off x="838200" y="6356699"/>
            <a:ext cx="2743200" cy="365125"/>
          </a:xfrm>
          <a:prstGeom prst="rect">
            <a:avLst/>
          </a:prstGeom>
        </p:spPr>
        <p:txBody>
          <a:bodyPr vert="horz" lIns="91428" tIns="45714" rIns="91428" bIns="45714" rtlCol="0" anchor="ctr"/>
          <a:lstStyle>
            <a:lvl1pPr algn="l">
              <a:defRPr sz="1200">
                <a:solidFill>
                  <a:schemeClr val="tx1">
                    <a:tint val="75000"/>
                  </a:schemeClr>
                </a:solidFill>
              </a:defRPr>
            </a:lvl1p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A037797C-AF50-82BF-4703-03163EF32938}"/>
              </a:ext>
            </a:extLst>
          </p:cNvPr>
          <p:cNvSpPr>
            <a:spLocks noGrp="1"/>
          </p:cNvSpPr>
          <p:nvPr>
            <p:ph type="ftr" sz="quarter" idx="3"/>
          </p:nvPr>
        </p:nvSpPr>
        <p:spPr>
          <a:xfrm>
            <a:off x="4038601" y="6356699"/>
            <a:ext cx="41148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6ECACD8E-E9AE-D74F-61CE-72E244487E0C}"/>
              </a:ext>
            </a:extLst>
          </p:cNvPr>
          <p:cNvSpPr>
            <a:spLocks noGrp="1"/>
          </p:cNvSpPr>
          <p:nvPr>
            <p:ph type="sldNum" sz="quarter" idx="4"/>
          </p:nvPr>
        </p:nvSpPr>
        <p:spPr>
          <a:xfrm>
            <a:off x="8610600" y="6356699"/>
            <a:ext cx="27432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981E9CF5-517A-4625-871B-040D432572A8}" type="slidenum">
              <a:rPr lang="en-GB" smtClean="0"/>
              <a:t>‹#›</a:t>
            </a:fld>
            <a:endParaRPr lang="en-GB"/>
          </a:p>
        </p:txBody>
      </p:sp>
    </p:spTree>
    <p:extLst>
      <p:ext uri="{BB962C8B-B14F-4D97-AF65-F5344CB8AC3E}">
        <p14:creationId xmlns:p14="http://schemas.microsoft.com/office/powerpoint/2010/main" val="48020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2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9" indent="-228569"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69"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69"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24"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63"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02"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41"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79"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112163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996947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3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3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3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55559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3276010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7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7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7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9764227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4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4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4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54960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687" tIns="54344" rIns="108687" bIns="543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16"/>
            <a:ext cx="10972800" cy="4525963"/>
          </a:xfrm>
          <a:prstGeom prst="rect">
            <a:avLst/>
          </a:prstGeom>
        </p:spPr>
        <p:txBody>
          <a:bodyPr vert="horz" lIns="108687" tIns="54344" rIns="108687" bIns="543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709"/>
            <a:ext cx="2844800" cy="365125"/>
          </a:xfrm>
          <a:prstGeom prst="rect">
            <a:avLst/>
          </a:prstGeom>
        </p:spPr>
        <p:txBody>
          <a:bodyPr vert="horz" lIns="108687" tIns="54344" rIns="108687" bIns="54344" rtlCol="0" anchor="ctr"/>
          <a:lstStyle>
            <a:lvl1pPr algn="l">
              <a:defRPr sz="1400">
                <a:solidFill>
                  <a:schemeClr val="tx1">
                    <a:tint val="75000"/>
                  </a:schemeClr>
                </a:solidFill>
              </a:defRPr>
            </a:lvl1pPr>
          </a:lstStyle>
          <a:p>
            <a:pPr defTabSz="1086917"/>
            <a:fld id="{774B3276-3901-471F-8285-C92A8E75787C}" type="datetimeFigureOut">
              <a:rPr lang="en-US" smtClean="0">
                <a:solidFill>
                  <a:prstClr val="black">
                    <a:tint val="75000"/>
                  </a:prstClr>
                </a:solidFill>
              </a:rPr>
              <a:pPr defTabSz="1086917"/>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709"/>
            <a:ext cx="3860800" cy="365125"/>
          </a:xfrm>
          <a:prstGeom prst="rect">
            <a:avLst/>
          </a:prstGeom>
        </p:spPr>
        <p:txBody>
          <a:bodyPr vert="horz" lIns="108687" tIns="54344" rIns="108687" bIns="54344" rtlCol="0" anchor="ctr"/>
          <a:lstStyle>
            <a:lvl1pPr algn="ctr">
              <a:defRPr sz="1400">
                <a:solidFill>
                  <a:schemeClr val="tx1">
                    <a:tint val="75000"/>
                  </a:schemeClr>
                </a:solidFill>
              </a:defRPr>
            </a:lvl1pPr>
          </a:lstStyle>
          <a:p>
            <a:pPr defTabSz="108691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709"/>
            <a:ext cx="2844800" cy="365125"/>
          </a:xfrm>
          <a:prstGeom prst="rect">
            <a:avLst/>
          </a:prstGeom>
        </p:spPr>
        <p:txBody>
          <a:bodyPr vert="horz" lIns="108687" tIns="54344" rIns="108687" bIns="54344" rtlCol="0" anchor="ctr"/>
          <a:lstStyle>
            <a:lvl1pPr algn="r">
              <a:defRPr sz="1400">
                <a:solidFill>
                  <a:schemeClr val="tx1">
                    <a:tint val="75000"/>
                  </a:schemeClr>
                </a:solidFill>
              </a:defRPr>
            </a:lvl1pPr>
          </a:lstStyle>
          <a:p>
            <a:pPr defTabSz="1086917"/>
            <a:fld id="{4356E0E0-0191-4DF9-B347-48BEABCB12B3}" type="slidenum">
              <a:rPr lang="en-US" smtClean="0">
                <a:solidFill>
                  <a:prstClr val="black">
                    <a:tint val="75000"/>
                  </a:prstClr>
                </a:solidFill>
              </a:rPr>
              <a:pPr defTabSz="1086917"/>
              <a:t>‹#›</a:t>
            </a:fld>
            <a:endParaRPr lang="en-US">
              <a:solidFill>
                <a:prstClr val="black">
                  <a:tint val="75000"/>
                </a:prstClr>
              </a:solidFill>
            </a:endParaRPr>
          </a:p>
        </p:txBody>
      </p:sp>
    </p:spTree>
    <p:extLst>
      <p:ext uri="{BB962C8B-B14F-4D97-AF65-F5344CB8AC3E}">
        <p14:creationId xmlns:p14="http://schemas.microsoft.com/office/powerpoint/2010/main" val="776813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86917" rtl="0" eaLnBrk="1" latinLnBrk="0" hangingPunct="1">
        <a:spcBef>
          <a:spcPct val="0"/>
        </a:spcBef>
        <a:buNone/>
        <a:defRPr sz="5200" kern="1200">
          <a:solidFill>
            <a:schemeClr val="tx1"/>
          </a:solidFill>
          <a:latin typeface="+mj-lt"/>
          <a:ea typeface="+mj-ea"/>
          <a:cs typeface="+mj-cs"/>
        </a:defRPr>
      </a:lvl1pPr>
    </p:titleStyle>
    <p:bodyStyle>
      <a:lvl1pPr marL="407596" indent="-407596" algn="l" defTabSz="1086917"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118" indent="-339664" algn="l" defTabSz="1086917"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8649" indent="-271733" algn="l" defTabSz="1086917"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2108"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556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9025"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48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942"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40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917" rtl="0" eaLnBrk="1" latinLnBrk="0" hangingPunct="1">
        <a:defRPr sz="2200" kern="1200">
          <a:solidFill>
            <a:schemeClr val="tx1"/>
          </a:solidFill>
          <a:latin typeface="+mn-lt"/>
          <a:ea typeface="+mn-ea"/>
          <a:cs typeface="+mn-cs"/>
        </a:defRPr>
      </a:lvl1pPr>
      <a:lvl2pPr marL="543458" algn="l" defTabSz="1086917" rtl="0" eaLnBrk="1" latinLnBrk="0" hangingPunct="1">
        <a:defRPr sz="2200" kern="1200">
          <a:solidFill>
            <a:schemeClr val="tx1"/>
          </a:solidFill>
          <a:latin typeface="+mn-lt"/>
          <a:ea typeface="+mn-ea"/>
          <a:cs typeface="+mn-cs"/>
        </a:defRPr>
      </a:lvl2pPr>
      <a:lvl3pPr marL="1086917" algn="l" defTabSz="1086917" rtl="0" eaLnBrk="1" latinLnBrk="0" hangingPunct="1">
        <a:defRPr sz="2200" kern="1200">
          <a:solidFill>
            <a:schemeClr val="tx1"/>
          </a:solidFill>
          <a:latin typeface="+mn-lt"/>
          <a:ea typeface="+mn-ea"/>
          <a:cs typeface="+mn-cs"/>
        </a:defRPr>
      </a:lvl3pPr>
      <a:lvl4pPr marL="1630379" algn="l" defTabSz="1086917" rtl="0" eaLnBrk="1" latinLnBrk="0" hangingPunct="1">
        <a:defRPr sz="2200" kern="1200">
          <a:solidFill>
            <a:schemeClr val="tx1"/>
          </a:solidFill>
          <a:latin typeface="+mn-lt"/>
          <a:ea typeface="+mn-ea"/>
          <a:cs typeface="+mn-cs"/>
        </a:defRPr>
      </a:lvl4pPr>
      <a:lvl5pPr marL="2173838" algn="l" defTabSz="1086917" rtl="0" eaLnBrk="1" latinLnBrk="0" hangingPunct="1">
        <a:defRPr sz="2200" kern="1200">
          <a:solidFill>
            <a:schemeClr val="tx1"/>
          </a:solidFill>
          <a:latin typeface="+mn-lt"/>
          <a:ea typeface="+mn-ea"/>
          <a:cs typeface="+mn-cs"/>
        </a:defRPr>
      </a:lvl5pPr>
      <a:lvl6pPr marL="2717294" algn="l" defTabSz="1086917" rtl="0" eaLnBrk="1" latinLnBrk="0" hangingPunct="1">
        <a:defRPr sz="2200" kern="1200">
          <a:solidFill>
            <a:schemeClr val="tx1"/>
          </a:solidFill>
          <a:latin typeface="+mn-lt"/>
          <a:ea typeface="+mn-ea"/>
          <a:cs typeface="+mn-cs"/>
        </a:defRPr>
      </a:lvl6pPr>
      <a:lvl7pPr marL="3260755" algn="l" defTabSz="1086917" rtl="0" eaLnBrk="1" latinLnBrk="0" hangingPunct="1">
        <a:defRPr sz="2200" kern="1200">
          <a:solidFill>
            <a:schemeClr val="tx1"/>
          </a:solidFill>
          <a:latin typeface="+mn-lt"/>
          <a:ea typeface="+mn-ea"/>
          <a:cs typeface="+mn-cs"/>
        </a:defRPr>
      </a:lvl7pPr>
      <a:lvl8pPr marL="3804212" algn="l" defTabSz="1086917" rtl="0" eaLnBrk="1" latinLnBrk="0" hangingPunct="1">
        <a:defRPr sz="2200" kern="1200">
          <a:solidFill>
            <a:schemeClr val="tx1"/>
          </a:solidFill>
          <a:latin typeface="+mn-lt"/>
          <a:ea typeface="+mn-ea"/>
          <a:cs typeface="+mn-cs"/>
        </a:defRPr>
      </a:lvl8pPr>
      <a:lvl9pPr marL="4347674" algn="l" defTabSz="1086917"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FC57BC-658C-18AD-3B89-6EDF8A8F38A4}"/>
              </a:ext>
            </a:extLst>
          </p:cNvPr>
          <p:cNvSpPr>
            <a:spLocks noGrp="1"/>
          </p:cNvSpPr>
          <p:nvPr>
            <p:ph type="title"/>
          </p:nvPr>
        </p:nvSpPr>
        <p:spPr>
          <a:xfrm>
            <a:off x="838200" y="365129"/>
            <a:ext cx="10515600" cy="1325563"/>
          </a:xfrm>
          <a:prstGeom prst="rect">
            <a:avLst/>
          </a:prstGeom>
        </p:spPr>
        <p:txBody>
          <a:bodyPr vert="horz" lIns="91428" tIns="45714" rIns="91428" bIns="45714"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22F8FAA-1355-A225-B616-0D799EB90250}"/>
              </a:ext>
            </a:extLst>
          </p:cNvPr>
          <p:cNvSpPr>
            <a:spLocks noGrp="1"/>
          </p:cNvSpPr>
          <p:nvPr>
            <p:ph type="body" idx="1"/>
          </p:nvPr>
        </p:nvSpPr>
        <p:spPr>
          <a:xfrm>
            <a:off x="838200" y="1825625"/>
            <a:ext cx="10515600" cy="4351338"/>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F49C8D4-C52E-C1AE-9066-DDEAFC672422}"/>
              </a:ext>
            </a:extLst>
          </p:cNvPr>
          <p:cNvSpPr>
            <a:spLocks noGrp="1"/>
          </p:cNvSpPr>
          <p:nvPr>
            <p:ph type="dt" sz="half" idx="2"/>
          </p:nvPr>
        </p:nvSpPr>
        <p:spPr>
          <a:xfrm>
            <a:off x="838200" y="6356699"/>
            <a:ext cx="2743200" cy="365125"/>
          </a:xfrm>
          <a:prstGeom prst="rect">
            <a:avLst/>
          </a:prstGeom>
        </p:spPr>
        <p:txBody>
          <a:bodyPr vert="horz" lIns="91428" tIns="45714" rIns="91428" bIns="45714" rtlCol="0" anchor="ctr"/>
          <a:lstStyle>
            <a:lvl1pPr algn="l">
              <a:defRPr sz="1200">
                <a:solidFill>
                  <a:schemeClr val="tx1">
                    <a:tint val="75000"/>
                  </a:schemeClr>
                </a:solidFill>
              </a:defRPr>
            </a:lvl1p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037797C-AF50-82BF-4703-03163EF32938}"/>
              </a:ext>
            </a:extLst>
          </p:cNvPr>
          <p:cNvSpPr>
            <a:spLocks noGrp="1"/>
          </p:cNvSpPr>
          <p:nvPr>
            <p:ph type="ftr" sz="quarter" idx="3"/>
          </p:nvPr>
        </p:nvSpPr>
        <p:spPr>
          <a:xfrm>
            <a:off x="4038601" y="6356699"/>
            <a:ext cx="41148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6ECACD8E-E9AE-D74F-61CE-72E244487E0C}"/>
              </a:ext>
            </a:extLst>
          </p:cNvPr>
          <p:cNvSpPr>
            <a:spLocks noGrp="1"/>
          </p:cNvSpPr>
          <p:nvPr>
            <p:ph type="sldNum" sz="quarter" idx="4"/>
          </p:nvPr>
        </p:nvSpPr>
        <p:spPr>
          <a:xfrm>
            <a:off x="8610600" y="6356699"/>
            <a:ext cx="27432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5001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2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9" indent="-228569"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69"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69"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24"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63"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02"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41"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79"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9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9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806345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8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8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8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729544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549113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650672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4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4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89905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2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2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088579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8.xml"/><Relationship Id="rId1" Type="http://schemas.openxmlformats.org/officeDocument/2006/relationships/tags" Target="../tags/tag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hyperlink" Target="http://images.google.com.vn/imgres?imgurl=http://goodsmart.vn/images/e032d04e1929bb0d54a77f534f687013.goodsmart.vn.jpg&amp;imgrefurl=http://goodsmart.vn/article_info.php?currency=usd&amp;cArticlePath=14&amp;articles_id=5336?osCsid=ca868f10c2d3b423da2a3abb490938e4&amp;usg=__SXpvRqEnhSEM246Hj-1hqRfjUGs=&amp;h=343&amp;w=500&amp;sz=50&amp;hl=vi&amp;start=10&amp;um=1&amp;itbs=1&amp;tbnid=UmgxiByUkXPvBM:&amp;tbnh=89&amp;tbnw=130&amp;prev=/images?q=%E1%BA%A5m+nh%C3%B4m&amp;um=1&amp;hl=vi&amp;sa=G&amp;tbs=isch:1" TargetMode="External"/><Relationship Id="rId13"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slideLayout" Target="../slideLayouts/slideLayout79.xml"/><Relationship Id="rId1" Type="http://schemas.openxmlformats.org/officeDocument/2006/relationships/tags" Target="../tags/tag4.xml"/><Relationship Id="rId6" Type="http://schemas.openxmlformats.org/officeDocument/2006/relationships/hyperlink" Target="http://images.google.com.vn/imgres?imgurl=http://www.btlsqsvn.org.vn/home/Picture.aspx?Id=796&amp;imgrefurl=http://motgocpho.com/forums/showthread.php?8537-C%C6%A1m-Chy-N%E1%BB%93i-%C4%90%E1%BB%93ng&amp;usg=__b6oKHOaFcmTqAHZ2oVIphbXnZEU=&amp;h=291&amp;w=400&amp;sz=13&amp;hl=vi&amp;start=6&amp;um=1&amp;itbs=1&amp;tbnid=FzxldAF8JylVHM:&amp;tbnh=90&amp;tbnw=124&amp;prev=/images?q=n%E1%BB%93i+%C4%91%E1%BB%93ng&amp;um=1&amp;hl=vi&amp;sa=G&amp;tbs=isch:1" TargetMode="External"/><Relationship Id="rId11" Type="http://schemas.openxmlformats.org/officeDocument/2006/relationships/image" Target="../media/image23.jpeg"/><Relationship Id="rId5" Type="http://schemas.openxmlformats.org/officeDocument/2006/relationships/image" Target="../media/image19.jpeg"/><Relationship Id="rId10" Type="http://schemas.openxmlformats.org/officeDocument/2006/relationships/image" Target="../media/image22.jpeg"/><Relationship Id="rId4" Type="http://schemas.openxmlformats.org/officeDocument/2006/relationships/hyperlink" Target="http://images.google.com.vn/imgres?imgurl=http://phuonganhshop.com/img/DR/DR0002_250.jpg&amp;imgrefurl=http://phuonganhshop.com/product_display.asp?masp=DR0002&amp;catID=DR&amp;subcatID=&amp;usg=__qgK6-DZw1MFKpYZ6in6qB_K8ctQ=&amp;h=250&amp;w=250&amp;sz=4&amp;hl=vi&amp;start=10&amp;um=1&amp;itbs=1&amp;tbnid=qogSelJhMaTaNM:&amp;tbnh=111&amp;tbnw=111&amp;prev=/images?q=b%C3%A1t+nh%E1%BB%A5a&amp;um=1&amp;hl=vi&amp;sa=G&amp;tbs=isch:1" TargetMode="Externa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xml"/><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bin"/><Relationship Id="rId1" Type="http://schemas.openxmlformats.org/officeDocument/2006/relationships/slideLayout" Target="../slideLayouts/slideLayout117.xml"/><Relationship Id="rId6" Type="http://schemas.openxmlformats.org/officeDocument/2006/relationships/slide" Target="slide14.xml"/><Relationship Id="rId5" Type="http://schemas.openxmlformats.org/officeDocument/2006/relationships/image" Target="../media/image39.jpe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bin"/><Relationship Id="rId1" Type="http://schemas.openxmlformats.org/officeDocument/2006/relationships/slideLayout" Target="../slideLayouts/slideLayout128.xml"/><Relationship Id="rId6" Type="http://schemas.openxmlformats.org/officeDocument/2006/relationships/image" Target="../media/image40.jpeg"/><Relationship Id="rId5" Type="http://schemas.openxmlformats.org/officeDocument/2006/relationships/slide" Target="slide1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audio" Target="../media/audio1.bin"/><Relationship Id="rId1" Type="http://schemas.openxmlformats.org/officeDocument/2006/relationships/slideLayout" Target="../slideLayouts/slideLayout150.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audio" Target="../media/audio1.bin"/><Relationship Id="rId1" Type="http://schemas.openxmlformats.org/officeDocument/2006/relationships/slideLayout" Target="../slideLayouts/slideLayout139.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1.bin"/><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161.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95.xml"/><Relationship Id="rId6" Type="http://schemas.openxmlformats.org/officeDocument/2006/relationships/image" Target="../media/image51.png"/><Relationship Id="rId5" Type="http://schemas.openxmlformats.org/officeDocument/2006/relationships/image" Target="../media/image50.gif"/><Relationship Id="rId10" Type="http://schemas.openxmlformats.org/officeDocument/2006/relationships/image" Target="../media/image55.gif"/><Relationship Id="rId4" Type="http://schemas.openxmlformats.org/officeDocument/2006/relationships/image" Target="../media/image49.gif"/><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5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8621"/>
            <a:ext cx="2187972"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539100" y="3430209"/>
            <a:ext cx="10755865" cy="72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04" tIns="53754" rIns="107504" bIns="537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771" eaLnBrk="1" hangingPunct="1">
              <a:spcBef>
                <a:spcPts val="1349"/>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Khoa</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8011" y="1090413"/>
            <a:ext cx="8592457" cy="190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504" tIns="53754" rIns="107504" bIns="537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771" eaLnBrk="1" hangingPunct="1">
              <a:lnSpc>
                <a:spcPct val="130000"/>
              </a:lnSpc>
              <a:defRPr/>
            </a:pPr>
            <a:r>
              <a:rPr lang="en-US" sz="45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6771" eaLnBrk="1" hangingPunct="1">
              <a:lnSpc>
                <a:spcPct val="130000"/>
              </a:lnSpc>
              <a:defRPr/>
            </a:pPr>
            <a:r>
              <a:rPr lang="en-US" sz="45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004682" y="-81642"/>
            <a:ext cx="1037036"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1600" y="0"/>
            <a:ext cx="1225929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Callout 3"/>
          <p:cNvSpPr/>
          <p:nvPr/>
        </p:nvSpPr>
        <p:spPr>
          <a:xfrm>
            <a:off x="711200" y="990600"/>
            <a:ext cx="11074400" cy="4978400"/>
          </a:xfrm>
          <a:prstGeom prst="wedgeEllipseCallout">
            <a:avLst>
              <a:gd name="adj1" fmla="val -54770"/>
              <a:gd name="adj2" fmla="val 5863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Hãy</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kể</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tên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một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số</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vật</a:t>
            </a:r>
            <a:r>
              <a:rPr lang="en-US" sz="45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dẫn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nhiệt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tốt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và</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một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số</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vật</a:t>
            </a:r>
            <a:r>
              <a:rPr lang="en-US" sz="45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dẫn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nhiệt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kém</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4223062387"/>
      </p:ext>
    </p:extLst>
  </p:cSld>
  <p:clrMapOvr>
    <a:masterClrMapping/>
  </p:clrMapOvr>
  <mc:AlternateContent xmlns:mc="http://schemas.openxmlformats.org/markup-compatibility/2006" xmlns:p14="http://schemas.microsoft.com/office/powerpoint/2010/main">
    <mc:Choice Requires="p14">
      <p:transition spd="slow" p14:dur="1500" advTm="9417">
        <p14:window dir="vert"/>
      </p:transition>
    </mc:Choice>
    <mc:Fallback xmlns="">
      <p:transition spd="slow" advTm="94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DR0002_25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196" y="4462672"/>
            <a:ext cx="2381805" cy="180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Pictu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0410" y="1942468"/>
            <a:ext cx="3187385" cy="14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032d04e1929bb0d54a77f534f68701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795" y="1905000"/>
            <a:ext cx="340720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9" descr="IMG_237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4000" y="1905000"/>
            <a:ext cx="3407207" cy="150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9_16062012104657SA1342368297.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196" y="4485400"/>
            <a:ext cx="2784145" cy="173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cotton.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940801" y="4419600"/>
            <a:ext cx="2482851" cy="17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71_CM_134942306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21080" y="4499164"/>
            <a:ext cx="2941103" cy="173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22400" y="718750"/>
            <a:ext cx="9855200" cy="954107"/>
          </a:xfrm>
          <a:prstGeom prst="rect">
            <a:avLst/>
          </a:prstGeom>
          <a:noFill/>
        </p:spPr>
        <p:txBody>
          <a:bodyPr wrap="square" rtlCol="0">
            <a:spAutoFit/>
          </a:bodyPr>
          <a:lstStyle/>
          <a:p>
            <a:pPr defTabSz="914400"/>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Những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tốt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như</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các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kim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loại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đồng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nhôm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sắt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được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gọi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là</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a:t>
            </a:r>
            <a:endParaRPr lang="en-US" sz="2800" dirty="0">
              <a:solidFill>
                <a:srgbClr val="2118CE"/>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422400" y="3505201"/>
            <a:ext cx="9550400" cy="954107"/>
          </a:xfrm>
          <a:prstGeom prst="rect">
            <a:avLst/>
          </a:prstGeom>
          <a:noFill/>
        </p:spPr>
        <p:txBody>
          <a:bodyPr wrap="square" rtlCol="0">
            <a:spAutoFit/>
          </a:bodyPr>
          <a:lstStyle/>
          <a:p>
            <a:pPr defTabSz="914400"/>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Những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kém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như</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gỗ</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nhựa</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len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bông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được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gọi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là</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cách</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a:t>
            </a:r>
            <a:endParaRPr lang="en-US" sz="2800" dirty="0">
              <a:solidFill>
                <a:srgbClr val="2118C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53148561"/>
      </p:ext>
    </p:extLst>
  </p:cSld>
  <p:clrMapOvr>
    <a:masterClrMapping/>
  </p:clrMapOvr>
  <mc:AlternateContent xmlns:mc="http://schemas.openxmlformats.org/markup-compatibility/2006" xmlns:p14="http://schemas.microsoft.com/office/powerpoint/2010/main">
    <mc:Choice Requires="p14">
      <p:transition spd="slow" p14:dur="1600" advTm="36269">
        <p14:prism isInverted="1"/>
      </p:transition>
    </mc:Choice>
    <mc:Fallback xmlns="">
      <p:transition spd="slow" advTm="36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6" y="107866"/>
            <a:ext cx="11667565" cy="19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7296" y="4570232"/>
            <a:ext cx="10625071" cy="1815882"/>
          </a:xfrm>
          <a:prstGeom prst="rect">
            <a:avLst/>
          </a:prstGeom>
        </p:spPr>
        <p:txBody>
          <a:bodyPr wrap="square">
            <a:spAutoFit/>
          </a:bodyPr>
          <a:lstStyle/>
          <a:p>
            <a:r>
              <a:rPr lang="en-US" dirty="0" smtClean="0"/>
              <a:t>            </a:t>
            </a:r>
            <a:r>
              <a:rPr lang="vi-VN" sz="2800" b="1" dirty="0" smtClean="0">
                <a:solidFill>
                  <a:srgbClr val="00B050"/>
                </a:solidFill>
                <a:latin typeface="Times New Roman" pitchFamily="18" charset="0"/>
                <a:cs typeface="Times New Roman" pitchFamily="18" charset="0"/>
              </a:rPr>
              <a:t>Có </a:t>
            </a:r>
            <a:r>
              <a:rPr lang="vi-VN" sz="2800" b="1" dirty="0">
                <a:solidFill>
                  <a:srgbClr val="00B050"/>
                </a:solidFill>
                <a:latin typeface="Times New Roman" pitchFamily="18" charset="0"/>
                <a:cs typeface="Times New Roman" pitchFamily="18" charset="0"/>
              </a:rPr>
              <a:t>hai chiếc cốc có cùng hình dạng, kích thước nhưng làm từ hai chất khác nhau. Cách làm để tìm hiểu chiếc cốc nào dẫn nhiệt kém hơn: đổ nước nóng vào 2 cốc rồi dùng tay chạm vào thành cốc, tay ở thành cốc nào nóng ít hơn thì chiếc cốc đó dẫn nhiệt kém hơn.</a:t>
            </a:r>
            <a:endParaRPr lang="en-US" sz="2800" b="1" dirty="0">
              <a:solidFill>
                <a:srgbClr val="00B050"/>
              </a:solidFill>
              <a:latin typeface="Times New Roman" pitchFamily="18" charset="0"/>
              <a:cs typeface="Times New Roman" pitchFamily="18" charset="0"/>
            </a:endParaRPr>
          </a:p>
        </p:txBody>
      </p:sp>
      <p:sp>
        <p:nvSpPr>
          <p:cNvPr id="10" name="Cloud Callout 9"/>
          <p:cNvSpPr/>
          <p:nvPr/>
        </p:nvSpPr>
        <p:spPr>
          <a:xfrm>
            <a:off x="3725019" y="2215455"/>
            <a:ext cx="4728516" cy="1313645"/>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r>
              <a:rPr lang="en-US" sz="3000" b="1" dirty="0" err="1">
                <a:solidFill>
                  <a:prstClr val="black"/>
                </a:solidFill>
                <a:latin typeface="Times New Roman" pitchFamily="18" charset="0"/>
                <a:cs typeface="Times New Roman" pitchFamily="18" charset="0"/>
              </a:rPr>
              <a:t>Làm</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việc</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nhóm</a:t>
            </a:r>
            <a:r>
              <a:rPr lang="en-US" sz="3000" b="1" dirty="0">
                <a:solidFill>
                  <a:prstClr val="black"/>
                </a:solidFill>
                <a:latin typeface="Times New Roman" pitchFamily="18" charset="0"/>
                <a:cs typeface="Times New Roman" pitchFamily="18" charset="0"/>
              </a:rPr>
              <a:t> 2</a:t>
            </a:r>
          </a:p>
        </p:txBody>
      </p:sp>
    </p:spTree>
    <p:extLst>
      <p:ext uri="{BB962C8B-B14F-4D97-AF65-F5344CB8AC3E}">
        <p14:creationId xmlns:p14="http://schemas.microsoft.com/office/powerpoint/2010/main" val="27082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xmlns=""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xmlns=""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281" y="1056361"/>
            <a:ext cx="11739283" cy="225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4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xmlns=""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xmlns=""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sp>
        <p:nvSpPr>
          <p:cNvPr id="8" name="Cloud Callout 7"/>
          <p:cNvSpPr/>
          <p:nvPr/>
        </p:nvSpPr>
        <p:spPr>
          <a:xfrm>
            <a:off x="3531835" y="1326531"/>
            <a:ext cx="4728516" cy="1313645"/>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a:r>
              <a:rPr lang="en-US" sz="4000" b="1" dirty="0" err="1" smtClean="0">
                <a:solidFill>
                  <a:prstClr val="black"/>
                </a:solidFill>
                <a:latin typeface="Times New Roman" pitchFamily="18" charset="0"/>
                <a:cs typeface="Times New Roman" pitchFamily="18" charset="0"/>
              </a:rPr>
              <a:t>Tiết</a:t>
            </a:r>
            <a:r>
              <a:rPr lang="en-US" sz="4000" b="1" dirty="0" smtClean="0">
                <a:solidFill>
                  <a:prstClr val="black"/>
                </a:solidFill>
                <a:latin typeface="Times New Roman" pitchFamily="18" charset="0"/>
                <a:cs typeface="Times New Roman" pitchFamily="18" charset="0"/>
              </a:rPr>
              <a:t> 2</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6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180307" y="1218426"/>
            <a:ext cx="11475076" cy="1692759"/>
          </a:xfrm>
          <a:prstGeom prst="rect">
            <a:avLst/>
          </a:prstGeom>
          <a:noFill/>
        </p:spPr>
        <p:txBody>
          <a:bodyPr wrap="square" lIns="91428" tIns="45714" rIns="91428" bIns="45714" rtlCol="0">
            <a:spAutoFit/>
          </a:bodyPr>
          <a:lstStyle/>
          <a:p>
            <a:pPr algn="ctr"/>
            <a:r>
              <a:rPr lang="en-GB" sz="3600" b="1" dirty="0">
                <a:solidFill>
                  <a:srgbClr val="525200"/>
                </a:solidFill>
                <a:latin typeface="Times New Roman" pitchFamily="18" charset="0"/>
                <a:cs typeface="Times New Roman" pitchFamily="18" charset="0"/>
              </a:rPr>
              <a:t>KHÁM </a:t>
            </a:r>
            <a:r>
              <a:rPr lang="en-GB" sz="3600" b="1" dirty="0">
                <a:solidFill>
                  <a:srgbClr val="484800"/>
                </a:solidFill>
                <a:latin typeface="Times New Roman" pitchFamily="18" charset="0"/>
                <a:cs typeface="Times New Roman" pitchFamily="18" charset="0"/>
              </a:rPr>
              <a:t>PHÁ </a:t>
            </a:r>
            <a:r>
              <a:rPr lang="en-GB" sz="3600" b="1" dirty="0">
                <a:solidFill>
                  <a:srgbClr val="5A5A00"/>
                </a:solidFill>
                <a:latin typeface="Times New Roman" pitchFamily="18" charset="0"/>
                <a:cs typeface="Times New Roman" pitchFamily="18" charset="0"/>
              </a:rPr>
              <a:t>KIẾN </a:t>
            </a:r>
            <a:r>
              <a:rPr lang="en-GB" sz="3600" b="1" dirty="0">
                <a:solidFill>
                  <a:srgbClr val="3B3B00"/>
                </a:solidFill>
                <a:latin typeface="Times New Roman" pitchFamily="18" charset="0"/>
                <a:cs typeface="Times New Roman" pitchFamily="18" charset="0"/>
              </a:rPr>
              <a:t>THỨC </a:t>
            </a:r>
            <a:r>
              <a:rPr lang="en-GB" sz="3600" b="1" dirty="0">
                <a:solidFill>
                  <a:srgbClr val="4F4F00"/>
                </a:solidFill>
                <a:latin typeface="Times New Roman" pitchFamily="18" charset="0"/>
                <a:cs typeface="Times New Roman" pitchFamily="18" charset="0"/>
              </a:rPr>
              <a:t>MỚI</a:t>
            </a:r>
          </a:p>
          <a:p>
            <a:pPr algn="ctr"/>
            <a:endParaRPr lang="en-GB" sz="3600" b="1" dirty="0" smtClean="0">
              <a:solidFill>
                <a:srgbClr val="4F4F00"/>
              </a:solidFill>
              <a:latin typeface="Times New Roman" pitchFamily="18" charset="0"/>
              <a:cs typeface="Times New Roman" pitchFamily="18" charset="0"/>
            </a:endParaRPr>
          </a:p>
          <a:p>
            <a:pPr algn="ctr"/>
            <a:r>
              <a:rPr lang="en-GB" sz="3200" b="1" dirty="0">
                <a:solidFill>
                  <a:srgbClr val="4F4F00"/>
                </a:solidFill>
                <a:latin typeface="Times New Roman" pitchFamily="18" charset="0"/>
                <a:cs typeface="Times New Roman" pitchFamily="18" charset="0"/>
              </a:rPr>
              <a:t>2</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Vận</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dụng</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kiến</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thức</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vật</a:t>
            </a:r>
            <a:r>
              <a:rPr lang="en-GB" sz="3200" b="1" dirty="0" smtClean="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dẫn</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nhiệt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tốt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và</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vật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dẫn</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nhiệt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kém</a:t>
            </a:r>
            <a:endParaRPr lang="en-GB"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077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1132" y="352942"/>
            <a:ext cx="8281853" cy="954107"/>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Chỉ</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nói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 </a:t>
            </a:r>
            <a:r>
              <a:rPr lang="en-US" sz="2800" b="1" dirty="0" err="1" smtClean="0">
                <a:latin typeface="Times New Roman" pitchFamily="18" charset="0"/>
                <a:cs typeface="Times New Roman" pitchFamily="18" charset="0"/>
              </a:rPr>
              <a:t>nồi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3)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tốt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kém</a:t>
            </a:r>
            <a:endParaRPr lang="en-US" sz="28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13" y="1581150"/>
            <a:ext cx="1142610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63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1132" y="352942"/>
            <a:ext cx="8281853"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855" y="1653992"/>
            <a:ext cx="4291148" cy="478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8202708" y="829750"/>
            <a:ext cx="3989293" cy="2451332"/>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defRPr/>
            </a:pPr>
            <a:r>
              <a:rPr lang="en-US" sz="2400" kern="0" dirty="0" err="1">
                <a:solidFill>
                  <a:sysClr val="windowText" lastClr="000000"/>
                </a:solidFill>
                <a:latin typeface="Times New Roman"/>
              </a:rPr>
              <a:t>Đáy</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nồi</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và</a:t>
            </a:r>
            <a:r>
              <a:rPr lang="en-US" sz="2400" kern="0" dirty="0">
                <a:solidFill>
                  <a:sysClr val="windowText" lastClr="000000"/>
                </a:solidFill>
                <a:latin typeface="Times New Roman"/>
              </a:rPr>
              <a:t> </a:t>
            </a:r>
            <a:r>
              <a:rPr lang="en-US" sz="2400" kern="0" dirty="0" err="1" smtClean="0">
                <a:solidFill>
                  <a:sysClr val="windowText" lastClr="000000"/>
                </a:solidFill>
                <a:latin typeface="Times New Roman"/>
              </a:rPr>
              <a:t>thân</a:t>
            </a:r>
            <a:r>
              <a:rPr lang="en-US" sz="2400" kern="0" dirty="0" smtClean="0">
                <a:solidFill>
                  <a:sysClr val="windowText" lastClr="000000"/>
                </a:solidFill>
                <a:latin typeface="Times New Roman"/>
              </a:rPr>
              <a:t> </a:t>
            </a:r>
            <a:r>
              <a:rPr lang="en-US" sz="2400" kern="0" dirty="0" err="1">
                <a:solidFill>
                  <a:sysClr val="windowText" lastClr="000000"/>
                </a:solidFill>
                <a:latin typeface="Times New Roman"/>
              </a:rPr>
              <a:t>nồi</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được</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làm</a:t>
            </a:r>
            <a:r>
              <a:rPr lang="en-US" sz="2400" kern="0" dirty="0">
                <a:solidFill>
                  <a:sysClr val="windowText" lastClr="000000"/>
                </a:solidFill>
                <a:latin typeface="Times New Roman"/>
              </a:rPr>
              <a:t> </a:t>
            </a:r>
            <a:r>
              <a:rPr lang="vi-VN" sz="2400" kern="0" dirty="0">
                <a:solidFill>
                  <a:sysClr val="windowText" lastClr="000000"/>
                </a:solidFill>
                <a:latin typeface="Times New Roman"/>
              </a:rPr>
              <a:t>bằng </a:t>
            </a:r>
            <a:r>
              <a:rPr lang="vi-VN" sz="2400" kern="0" dirty="0" smtClean="0">
                <a:solidFill>
                  <a:sysClr val="windowText" lastClr="000000"/>
                </a:solidFill>
                <a:latin typeface="Times New Roman"/>
              </a:rPr>
              <a:t>inox</a:t>
            </a:r>
            <a:r>
              <a:rPr lang="en-US" sz="2400" kern="0" dirty="0" smtClean="0">
                <a:solidFill>
                  <a:sysClr val="windowText" lastClr="000000"/>
                </a:solidFill>
                <a:latin typeface="Times New Roman"/>
              </a:rPr>
              <a:t> </a:t>
            </a:r>
            <a:r>
              <a:rPr lang="vi-VN" sz="2400" kern="0" dirty="0" smtClean="0">
                <a:solidFill>
                  <a:sysClr val="windowText" lastClr="000000"/>
                </a:solidFill>
                <a:latin typeface="Times New Roman"/>
              </a:rPr>
              <a:t>đây </a:t>
            </a:r>
            <a:r>
              <a:rPr lang="vi-VN" sz="2400" kern="0" dirty="0">
                <a:solidFill>
                  <a:sysClr val="windowText" lastClr="000000"/>
                </a:solidFill>
                <a:latin typeface="Times New Roman"/>
              </a:rPr>
              <a:t>là những chất dẫn nhiệt tốt</a:t>
            </a:r>
          </a:p>
        </p:txBody>
      </p:sp>
      <p:sp>
        <p:nvSpPr>
          <p:cNvPr id="8" name="Cloud Callout 7"/>
          <p:cNvSpPr/>
          <p:nvPr/>
        </p:nvSpPr>
        <p:spPr>
          <a:xfrm>
            <a:off x="8404415" y="4047564"/>
            <a:ext cx="3787588" cy="2393578"/>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defRPr/>
            </a:pPr>
            <a:r>
              <a:rPr lang="en-US" sz="2400" kern="0" dirty="0" err="1">
                <a:solidFill>
                  <a:sysClr val="windowText" lastClr="000000"/>
                </a:solidFill>
                <a:latin typeface="Times New Roman"/>
              </a:rPr>
              <a:t>Hai</a:t>
            </a:r>
            <a:r>
              <a:rPr lang="en-US" sz="2400" kern="0" dirty="0">
                <a:solidFill>
                  <a:sysClr val="windowText" lastClr="000000"/>
                </a:solidFill>
                <a:latin typeface="Times New Roman"/>
              </a:rPr>
              <a:t> q</a:t>
            </a:r>
            <a:r>
              <a:rPr lang="vi-VN" sz="2400" kern="0" dirty="0">
                <a:solidFill>
                  <a:sysClr val="windowText" lastClr="000000"/>
                </a:solidFill>
                <a:latin typeface="Times New Roman"/>
              </a:rPr>
              <a:t>uai </a:t>
            </a:r>
            <a:r>
              <a:rPr lang="en-US" sz="2400" kern="0" dirty="0" err="1">
                <a:solidFill>
                  <a:sysClr val="windowText" lastClr="000000"/>
                </a:solidFill>
                <a:latin typeface="Times New Roman"/>
              </a:rPr>
              <a:t>nồi</a:t>
            </a:r>
            <a:r>
              <a:rPr lang="vi-VN" sz="2400" kern="0" dirty="0">
                <a:solidFill>
                  <a:sysClr val="windowText" lastClr="000000"/>
                </a:solidFill>
                <a:latin typeface="Times New Roman"/>
              </a:rPr>
              <a:t> được làm bằng nhựa, </a:t>
            </a:r>
            <a:r>
              <a:rPr lang="en-US" sz="2400" kern="0" dirty="0" err="1">
                <a:solidFill>
                  <a:sysClr val="windowText" lastClr="000000"/>
                </a:solidFill>
                <a:latin typeface="Times New Roman"/>
              </a:rPr>
              <a:t>cao</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su</a:t>
            </a:r>
            <a:r>
              <a:rPr lang="en-US" sz="2400" kern="0" dirty="0">
                <a:solidFill>
                  <a:sysClr val="windowText" lastClr="000000"/>
                </a:solidFill>
                <a:latin typeface="Times New Roman"/>
              </a:rPr>
              <a:t>, </a:t>
            </a:r>
            <a:r>
              <a:rPr lang="en-US" sz="2400" kern="0" dirty="0" smtClean="0">
                <a:solidFill>
                  <a:sysClr val="windowText" lastClr="000000"/>
                </a:solidFill>
                <a:latin typeface="Times New Roman"/>
              </a:rPr>
              <a:t> … </a:t>
            </a:r>
            <a:r>
              <a:rPr lang="vi-VN" sz="2400" kern="0" dirty="0">
                <a:solidFill>
                  <a:sysClr val="windowText" lastClr="000000"/>
                </a:solidFill>
                <a:latin typeface="Times New Roman"/>
              </a:rPr>
              <a:t>đây là chất dẫn nhiệt </a:t>
            </a:r>
            <a:r>
              <a:rPr lang="vi-VN" sz="2400" kern="0" dirty="0" smtClean="0">
                <a:solidFill>
                  <a:sysClr val="windowText" lastClr="000000"/>
                </a:solidFill>
                <a:latin typeface="Times New Roman"/>
              </a:rPr>
              <a:t>kém.</a:t>
            </a:r>
            <a:endParaRPr lang="en-US" sz="2400" kern="0" dirty="0">
              <a:solidFill>
                <a:sysClr val="windowText" lastClr="000000"/>
              </a:solidFill>
            </a:endParaRPr>
          </a:p>
        </p:txBody>
      </p:sp>
      <p:sp>
        <p:nvSpPr>
          <p:cNvPr id="9" name="Cloud Callout 8"/>
          <p:cNvSpPr/>
          <p:nvPr/>
        </p:nvSpPr>
        <p:spPr>
          <a:xfrm>
            <a:off x="3" y="1472426"/>
            <a:ext cx="3709852" cy="2427511"/>
          </a:xfrm>
          <a:prstGeom prst="cloudCallout">
            <a:avLst>
              <a:gd name="adj1" fmla="val -72683"/>
              <a:gd name="adj2" fmla="val 4232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err="1" smtClean="0">
                <a:solidFill>
                  <a:sysClr val="windowText" lastClr="000000"/>
                </a:solidFill>
                <a:latin typeface="Times New Roman"/>
              </a:rPr>
              <a:t>Đế</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bàn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bằng</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kim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loại</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dẫn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nhiệt</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tốt</a:t>
            </a:r>
            <a:endParaRPr kumimoji="0" lang="vi-VN" sz="2400" b="0" i="0" u="none" strike="noStrike" kern="0" cap="none" spc="0" normalizeH="0" baseline="0" noProof="0" dirty="0" smtClean="0">
              <a:ln>
                <a:noFill/>
              </a:ln>
              <a:solidFill>
                <a:sysClr val="windowText" lastClr="000000"/>
              </a:solidFill>
              <a:effectLst/>
              <a:uLnTx/>
              <a:uFillTx/>
              <a:latin typeface="Times New Roman"/>
              <a:ea typeface="+mn-ea"/>
              <a:cs typeface="+mn-cs"/>
            </a:endParaRPr>
          </a:p>
        </p:txBody>
      </p:sp>
      <p:sp>
        <p:nvSpPr>
          <p:cNvPr id="10" name="Cloud Callout 9"/>
          <p:cNvSpPr/>
          <p:nvPr/>
        </p:nvSpPr>
        <p:spPr>
          <a:xfrm>
            <a:off x="44721" y="4155141"/>
            <a:ext cx="3665131" cy="2286002"/>
          </a:xfrm>
          <a:prstGeom prst="cloudCallout">
            <a:avLst>
              <a:gd name="adj1" fmla="val -72683"/>
              <a:gd name="adj2" fmla="val 4232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r>
              <a:rPr lang="en-US" sz="2400" kern="0" dirty="0" err="1" smtClean="0">
                <a:solidFill>
                  <a:sysClr val="windowText" lastClr="000000"/>
                </a:solidFill>
                <a:latin typeface="Times New Roman"/>
              </a:rPr>
              <a:t>Tay</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cầm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bàn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bằng</a:t>
            </a:r>
            <a:r>
              <a:rPr lang="en-US" sz="2400" kern="0" dirty="0" smtClean="0">
                <a:solidFill>
                  <a:sysClr val="windowText" lastClr="000000"/>
                </a:solidFill>
                <a:latin typeface="Times New Roman"/>
              </a:rPr>
              <a:t> </a:t>
            </a:r>
            <a:r>
              <a:rPr lang="it-IT" sz="2400" dirty="0">
                <a:latin typeface="Times New Roman" pitchFamily="18" charset="0"/>
                <a:cs typeface="Times New Roman" pitchFamily="18" charset="0"/>
              </a:rPr>
              <a:t>bằng nhựa hoặc cao </a:t>
            </a:r>
            <a:r>
              <a:rPr lang="it-IT" sz="2400" dirty="0" smtClean="0">
                <a:latin typeface="Times New Roman" pitchFamily="18" charset="0"/>
                <a:cs typeface="Times New Roman" pitchFamily="18" charset="0"/>
              </a:rPr>
              <a:t>su dẫn nhiệt kém</a:t>
            </a:r>
            <a:endParaRPr kumimoji="0" lang="vi-VN" sz="2400" b="0" i="0" u="none" strike="noStrike" kern="0" cap="none" spc="0" normalizeH="0" baseline="0" noProof="0" dirty="0" smtClean="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8893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352987"/>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31" y="1581440"/>
            <a:ext cx="8151224"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327442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2116185" y="4205678"/>
            <a:ext cx="6543723" cy="2246769"/>
          </a:xfrm>
          <a:prstGeom prst="rect">
            <a:avLst/>
          </a:prstGeom>
        </p:spPr>
        <p:txBody>
          <a:bodyPr wrap="square">
            <a:spAutoFit/>
          </a:bodyPr>
          <a:lstStyle/>
          <a:p>
            <a:r>
              <a:rPr lang="en-US" sz="2800" dirty="0" smtClean="0">
                <a:solidFill>
                  <a:srgbClr val="333333"/>
                </a:solidFill>
                <a:latin typeface="Times New Roman" pitchFamily="18" charset="0"/>
                <a:cs typeface="Times New Roman" pitchFamily="18" charset="0"/>
              </a:rPr>
              <a:t>     </a:t>
            </a:r>
            <a:r>
              <a:rPr lang="vi-VN" sz="2800" b="1" dirty="0" smtClean="0">
                <a:solidFill>
                  <a:srgbClr val="00B050"/>
                </a:solidFill>
                <a:latin typeface="Times New Roman" pitchFamily="18" charset="0"/>
                <a:cs typeface="Times New Roman" pitchFamily="18" charset="0"/>
              </a:rPr>
              <a:t>Khi </a:t>
            </a:r>
            <a:r>
              <a:rPr lang="vi-VN" sz="2800" b="1" dirty="0">
                <a:solidFill>
                  <a:srgbClr val="00B050"/>
                </a:solidFill>
                <a:latin typeface="Times New Roman" pitchFamily="18" charset="0"/>
                <a:cs typeface="Times New Roman" pitchFamily="18" charset="0"/>
              </a:rPr>
              <a:t>trời rét, mặc áo bông hoặc áo lông lại ấm là vì bông hoặc lông dẫn nhiệt kém nên không khí lạnh từ bên ngoài khó đi vào cơ thể hơn và nhiệt độ trong </a:t>
            </a:r>
            <a:r>
              <a:rPr lang="vi-VN" sz="2800" b="1" dirty="0" smtClean="0">
                <a:solidFill>
                  <a:srgbClr val="00B050"/>
                </a:solidFill>
                <a:latin typeface="Times New Roman" pitchFamily="18" charset="0"/>
                <a:cs typeface="Times New Roman" pitchFamily="18" charset="0"/>
              </a:rPr>
              <a:t>c</a:t>
            </a:r>
            <a:r>
              <a:rPr lang="en-US" sz="2800" b="1" dirty="0">
                <a:solidFill>
                  <a:srgbClr val="00B050"/>
                </a:solidFill>
                <a:latin typeface="Times New Roman" pitchFamily="18" charset="0"/>
                <a:cs typeface="Times New Roman" pitchFamily="18" charset="0"/>
              </a:rPr>
              <a:t>ơ</a:t>
            </a:r>
            <a:r>
              <a:rPr lang="vi-VN" sz="2800" b="1" dirty="0" smtClean="0">
                <a:solidFill>
                  <a:srgbClr val="00B050"/>
                </a:solidFill>
                <a:latin typeface="Times New Roman" pitchFamily="18" charset="0"/>
                <a:cs typeface="Times New Roman" pitchFamily="18" charset="0"/>
              </a:rPr>
              <a:t> </a:t>
            </a:r>
            <a:r>
              <a:rPr lang="vi-VN" sz="2800" b="1" dirty="0">
                <a:solidFill>
                  <a:srgbClr val="00B050"/>
                </a:solidFill>
                <a:latin typeface="Times New Roman" pitchFamily="18" charset="0"/>
                <a:cs typeface="Times New Roman" pitchFamily="18" charset="0"/>
              </a:rPr>
              <a:t>thể khó thoát ra ngoài hơn. </a:t>
            </a:r>
            <a:endParaRPr lang="en-US" sz="2800" b="1" dirty="0">
              <a:solidFill>
                <a:srgbClr val="00B050"/>
              </a:solidFill>
              <a:latin typeface="Times New Roman" pitchFamily="18" charset="0"/>
              <a:cs typeface="Times New Roman" pitchFamily="18" charset="0"/>
            </a:endParaRPr>
          </a:p>
        </p:txBody>
      </p:sp>
      <p:pic>
        <p:nvPicPr>
          <p:cNvPr id="8" name="Picture 3" descr="C:\Users\PC\Downloads\pngtree-winter-cold-trembling-hand-drawn-winter-cold-trembling-png-image_3717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040" y="3797933"/>
            <a:ext cx="2850777" cy="298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352987"/>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31" y="1581440"/>
            <a:ext cx="8151224"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327442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7" name="TextBox 6"/>
          <p:cNvSpPr txBox="1"/>
          <p:nvPr/>
        </p:nvSpPr>
        <p:spPr>
          <a:xfrm>
            <a:off x="2129248" y="4016063"/>
            <a:ext cx="8281853"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3.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4" name="Rectangle 3"/>
          <p:cNvSpPr/>
          <p:nvPr/>
        </p:nvSpPr>
        <p:spPr>
          <a:xfrm>
            <a:off x="1489359" y="4782605"/>
            <a:ext cx="7889967" cy="1692771"/>
          </a:xfrm>
          <a:prstGeom prst="rect">
            <a:avLst/>
          </a:prstGeom>
        </p:spPr>
        <p:txBody>
          <a:bodyPr wrap="square">
            <a:spAutoFit/>
          </a:bodyPr>
          <a:lstStyle/>
          <a:p>
            <a:r>
              <a:rPr lang="en-US" sz="2400" b="1" dirty="0" smtClean="0">
                <a:solidFill>
                  <a:srgbClr val="333333"/>
                </a:solidFill>
                <a:latin typeface="Times New Roman" pitchFamily="18" charset="0"/>
                <a:cs typeface="Times New Roman" pitchFamily="18" charset="0"/>
              </a:rPr>
              <a:t>     </a:t>
            </a:r>
            <a:r>
              <a:rPr lang="vi-VN" sz="2600" b="1" dirty="0" smtClean="0">
                <a:solidFill>
                  <a:srgbClr val="00B050"/>
                </a:solidFill>
                <a:latin typeface="Times New Roman" pitchFamily="18" charset="0"/>
                <a:cs typeface="Times New Roman" pitchFamily="18" charset="0"/>
              </a:rPr>
              <a:t>Trời </a:t>
            </a:r>
            <a:r>
              <a:rPr lang="vi-VN" sz="2600" b="1" dirty="0">
                <a:solidFill>
                  <a:srgbClr val="00B050"/>
                </a:solidFill>
                <a:latin typeface="Times New Roman" pitchFamily="18" charset="0"/>
                <a:cs typeface="Times New Roman" pitchFamily="18" charset="0"/>
              </a:rPr>
              <a:t>rét chim lại xù lông là vì khi đó giữa các sợi lông sẽ có không khí truyền vào, mà không khí là chất dẫn nhiệt kém nên hạn chế được sự truyền nhiệt của cơ thể chim ra bên ngoài và giúp chim giữ ấm lâu hơn.</a:t>
            </a:r>
            <a:endParaRPr lang="en-US" sz="2600" b="1" dirty="0">
              <a:solidFill>
                <a:srgbClr val="00B050"/>
              </a:solidFill>
              <a:latin typeface="Times New Roman" pitchFamily="18" charset="0"/>
              <a:cs typeface="Times New Roman" pitchFamily="18" charset="0"/>
            </a:endParaRPr>
          </a:p>
        </p:txBody>
      </p:sp>
      <p:pic>
        <p:nvPicPr>
          <p:cNvPr id="2" name="Picture 2" descr="Về mùa nào chim thường hay đứng xù l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387" y="4068315"/>
            <a:ext cx="2153196" cy="243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180307" y="999534"/>
            <a:ext cx="11475076" cy="1921027"/>
          </a:xfrm>
          <a:prstGeom prst="rect">
            <a:avLst/>
          </a:prstGeom>
          <a:noFill/>
        </p:spPr>
        <p:txBody>
          <a:bodyPr wrap="square" lIns="91428" tIns="45714" rIns="91428" bIns="45714" rtlCol="0">
            <a:spAutoFit/>
          </a:bodyPr>
          <a:lstStyle/>
          <a:p>
            <a:pPr algn="ctr"/>
            <a:r>
              <a:rPr lang="en-GB" sz="4000" b="1" dirty="0">
                <a:solidFill>
                  <a:srgbClr val="FF0000"/>
                </a:solidFill>
                <a:latin typeface="Times New Roman" pitchFamily="18" charset="0"/>
                <a:cs typeface="Times New Roman" pitchFamily="18" charset="0"/>
              </a:rPr>
              <a:t>KHOA HỌC</a:t>
            </a:r>
          </a:p>
          <a:p>
            <a:pPr lvl="0" algn="ctr" defTabSz="1086771">
              <a:spcBef>
                <a:spcPts val="1349"/>
              </a:spcBef>
              <a:defRPr/>
            </a:pP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BÀI 12: VẬT DẪN NHIỆT TỐT VÀ VẬT DẪN NHIỆT KÉM</a:t>
            </a:r>
          </a:p>
          <a:p>
            <a:pPr algn="ctr"/>
            <a:r>
              <a:rPr lang="en-GB" sz="3600" b="1" dirty="0" smtClean="0">
                <a:solidFill>
                  <a:srgbClr val="0070C0"/>
                </a:solidFill>
                <a:latin typeface="Times New Roman" pitchFamily="18" charset="0"/>
                <a:cs typeface="Times New Roman" pitchFamily="18" charset="0"/>
              </a:rPr>
              <a:t>(</a:t>
            </a:r>
            <a:r>
              <a:rPr lang="en-GB" sz="3600" b="1" dirty="0">
                <a:solidFill>
                  <a:srgbClr val="0070C0"/>
                </a:solidFill>
                <a:latin typeface="Times New Roman" pitchFamily="18" charset="0"/>
                <a:cs typeface="Times New Roman" pitchFamily="18" charset="0"/>
              </a:rPr>
              <a:t>2 </a:t>
            </a:r>
            <a:r>
              <a:rPr lang="en-GB" sz="3600" b="1" dirty="0" err="1">
                <a:solidFill>
                  <a:srgbClr val="0070C0"/>
                </a:solidFill>
                <a:latin typeface="Times New Roman" pitchFamily="18" charset="0"/>
                <a:cs typeface="Times New Roman" pitchFamily="18" charset="0"/>
              </a:rPr>
              <a:t>tiết</a:t>
            </a:r>
            <a:r>
              <a:rPr lang="en-GB" sz="36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15071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170108"/>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875" y="1280707"/>
            <a:ext cx="8451668"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285655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7" name="TextBox 6"/>
          <p:cNvSpPr txBox="1"/>
          <p:nvPr/>
        </p:nvSpPr>
        <p:spPr>
          <a:xfrm>
            <a:off x="2129248" y="3379632"/>
            <a:ext cx="8281853"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3.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8" name="TextBox 7"/>
          <p:cNvSpPr txBox="1"/>
          <p:nvPr/>
        </p:nvSpPr>
        <p:spPr>
          <a:xfrm>
            <a:off x="2037805" y="3903142"/>
            <a:ext cx="8673739" cy="954107"/>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4</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ở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vùng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một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số</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động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vật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như</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hươu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nai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thường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dày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mùa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đông</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1688669" y="4969299"/>
            <a:ext cx="7011195" cy="2369880"/>
          </a:xfrm>
          <a:prstGeom prst="rect">
            <a:avLst/>
          </a:prstGeom>
        </p:spPr>
        <p:txBody>
          <a:bodyPr wrap="square">
            <a:spAutoFit/>
          </a:bodyPr>
          <a:lstStyle/>
          <a:p>
            <a:r>
              <a:rPr lang="en-US" sz="2800" b="1" dirty="0" smtClean="0">
                <a:solidFill>
                  <a:srgbClr val="00B050"/>
                </a:solidFill>
                <a:latin typeface="Times New Roman" pitchFamily="18" charset="0"/>
                <a:cs typeface="Times New Roman" pitchFamily="18" charset="0"/>
              </a:rPr>
              <a:t>      </a:t>
            </a:r>
            <a:r>
              <a:rPr lang="vi-VN" sz="2800" b="1" dirty="0" smtClean="0">
                <a:solidFill>
                  <a:srgbClr val="00B050"/>
                </a:solidFill>
                <a:latin typeface="Times New Roman" pitchFamily="18" charset="0"/>
                <a:cs typeface="Times New Roman" pitchFamily="18" charset="0"/>
              </a:rPr>
              <a:t>Ở </a:t>
            </a:r>
            <a:r>
              <a:rPr lang="vi-VN" sz="2800" b="1" dirty="0">
                <a:solidFill>
                  <a:srgbClr val="00B050"/>
                </a:solidFill>
                <a:latin typeface="Times New Roman" pitchFamily="18" charset="0"/>
                <a:cs typeface="Times New Roman" pitchFamily="18" charset="0"/>
              </a:rPr>
              <a:t>những vùng lạnh, một số động vật như hươu, nai thường có bộ lông dày hơn vào mùa đông là vì: để giữ ấm cơ thể được tốt hơn và lâu hơn. </a:t>
            </a:r>
          </a:p>
          <a:p>
            <a:r>
              <a:rPr lang="vi-VN" dirty="0"/>
              <a:t/>
            </a:r>
            <a:br>
              <a:rPr lang="vi-VN" dirty="0"/>
            </a:br>
            <a:endParaRPr lang="en-US" dirty="0"/>
          </a:p>
        </p:txBody>
      </p:sp>
      <p:sp>
        <p:nvSpPr>
          <p:cNvPr id="4" name="AutoShape 2" descr="Bộ 30+ hình nền hươu nai rừng ngây thơ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ộ 30+ hình nền hươu nai rừng ngây thơ đẹp nhất"/>
          <p:cNvSpPr>
            <a:spLocks noChangeAspect="1" noChangeArrowheads="1"/>
          </p:cNvSpPr>
          <p:nvPr/>
        </p:nvSpPr>
        <p:spPr bwMode="auto">
          <a:xfrm>
            <a:off x="307975" y="82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Bộ 30+ hình nền hươu nai rừng ngây thơ đẹp nhất"/>
          <p:cNvSpPr>
            <a:spLocks noChangeAspect="1" noChangeArrowheads="1"/>
          </p:cNvSpPr>
          <p:nvPr/>
        </p:nvSpPr>
        <p:spPr bwMode="auto">
          <a:xfrm>
            <a:off x="460375" y="1606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5748" y="4855326"/>
            <a:ext cx="2667000" cy="181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wipe(down)">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FF19D-36F8-5D81-5A33-56FB3AD1F4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0DBBA36-9C57-6220-595E-90C448BD924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A25CDC93-25F6-7F0D-8D33-31FF1D37A6C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6B5DA937-E215-3AD1-D3E6-CCFDADCE94E6}"/>
              </a:ext>
            </a:extLst>
          </p:cNvPr>
          <p:cNvSpPr txBox="1"/>
          <p:nvPr/>
        </p:nvSpPr>
        <p:spPr>
          <a:xfrm>
            <a:off x="2479040" y="2306321"/>
            <a:ext cx="7152640" cy="2308312"/>
          </a:xfrm>
          <a:prstGeom prst="rect">
            <a:avLst/>
          </a:prstGeom>
          <a:noFill/>
        </p:spPr>
        <p:txBody>
          <a:bodyPr wrap="square" lIns="91428" tIns="45714" rIns="91428" bIns="45714" rtlCol="0">
            <a:spAutoFit/>
          </a:bodyPr>
          <a:lstStyle/>
          <a:p>
            <a:r>
              <a:rPr lang="en-GB" sz="4800" b="1" dirty="0" err="1">
                <a:solidFill>
                  <a:srgbClr val="7030A0"/>
                </a:solidFill>
                <a:latin typeface="Arial" panose="020B0604020202020204" pitchFamily="34" charset="0"/>
                <a:cs typeface="Arial" panose="020B0604020202020204" pitchFamily="34" charset="0"/>
              </a:rPr>
              <a:t>Luyện</a:t>
            </a:r>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tập</a:t>
            </a:r>
            <a:endParaRPr lang="en-GB" sz="4800" b="1" dirty="0">
              <a:solidFill>
                <a:srgbClr val="7030A0"/>
              </a:solidFill>
              <a:latin typeface="Arial" panose="020B0604020202020204" pitchFamily="34" charset="0"/>
              <a:cs typeface="Arial" panose="020B0604020202020204" pitchFamily="34" charset="0"/>
            </a:endParaRPr>
          </a:p>
          <a:p>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và</a:t>
            </a:r>
            <a:endParaRPr lang="en-GB" sz="4800" b="1" dirty="0">
              <a:solidFill>
                <a:srgbClr val="7030A0"/>
              </a:solidFill>
              <a:latin typeface="Arial" panose="020B0604020202020204" pitchFamily="34" charset="0"/>
              <a:cs typeface="Arial" panose="020B0604020202020204" pitchFamily="34" charset="0"/>
            </a:endParaRPr>
          </a:p>
          <a:p>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Vận</a:t>
            </a:r>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dụng</a:t>
            </a:r>
            <a:endParaRPr lang="en-GB" sz="4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1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71" y="1112464"/>
            <a:ext cx="10919012" cy="419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3465741"/>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3055623" y="3615722"/>
          <a:ext cx="6080764" cy="771144"/>
        </p:xfrm>
        <a:graphic>
          <a:graphicData uri="http://schemas.openxmlformats.org/drawingml/2006/table">
            <a:tbl>
              <a:tblPr firstRow="1" firstCol="1" bandRow="1"/>
              <a:tblGrid>
                <a:gridCol w="1520191"/>
                <a:gridCol w="1520191"/>
                <a:gridCol w="1520191"/>
                <a:gridCol w="1520191"/>
              </a:tblGrid>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333880186"/>
              </p:ext>
            </p:extLst>
          </p:nvPr>
        </p:nvGraphicFramePr>
        <p:xfrm>
          <a:off x="1011949" y="801899"/>
          <a:ext cx="10165978" cy="4785346"/>
        </p:xfrm>
        <a:graphic>
          <a:graphicData uri="http://schemas.openxmlformats.org/drawingml/2006/table">
            <a:tbl>
              <a:tblPr firstRow="1" firstCol="1" bandRow="1"/>
              <a:tblGrid>
                <a:gridCol w="2315919"/>
                <a:gridCol w="2769384"/>
                <a:gridCol w="2769384"/>
                <a:gridCol w="2311291"/>
              </a:tblGrid>
              <a:tr h="841996">
                <a:tc>
                  <a:txBody>
                    <a:bodyPr/>
                    <a:lstStyle/>
                    <a:p>
                      <a:pPr algn="ctr" fontAlgn="t"/>
                      <a:r>
                        <a:rPr lang="en-US" sz="2400" b="1" dirty="0" err="1" smtClean="0">
                          <a:solidFill>
                            <a:srgbClr val="FF0000"/>
                          </a:solidFill>
                          <a:effectLst/>
                          <a:latin typeface="Times New Roman" pitchFamily="18" charset="0"/>
                          <a:cs typeface="Times New Roman" pitchFamily="18" charset="0"/>
                        </a:rPr>
                        <a:t>Vật</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hoặc</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bộ</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phận</a:t>
                      </a:r>
                      <a:r>
                        <a:rPr lang="en-US" sz="2400" b="1" dirty="0" smtClean="0">
                          <a:solidFill>
                            <a:srgbClr val="FF0000"/>
                          </a:solidFill>
                          <a:effectLst/>
                          <a:latin typeface="Times New Roman" pitchFamily="18" charset="0"/>
                          <a:cs typeface="Times New Roman" pitchFamily="18" charset="0"/>
                        </a:rPr>
                        <a:t>)</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a:solidFill>
                            <a:srgbClr val="FF0000"/>
                          </a:solidFill>
                          <a:effectLst/>
                          <a:latin typeface="Times New Roman" pitchFamily="18" charset="0"/>
                          <a:cs typeface="Times New Roman" pitchFamily="18" charset="0"/>
                        </a:rPr>
                        <a:t>Dẫn</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nhiệt</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tốt</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smtClean="0">
                          <a:solidFill>
                            <a:srgbClr val="FF0000"/>
                          </a:solidFill>
                          <a:effectLst/>
                          <a:latin typeface="Times New Roman" pitchFamily="18" charset="0"/>
                          <a:cs typeface="Times New Roman" pitchFamily="18" charset="0"/>
                        </a:rPr>
                        <a:t>Dẫn</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nhiệt</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kém</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a:solidFill>
                            <a:srgbClr val="FF0000"/>
                          </a:solidFill>
                          <a:effectLst/>
                          <a:latin typeface="Times New Roman" pitchFamily="18" charset="0"/>
                          <a:cs typeface="Times New Roman" pitchFamily="18" charset="0"/>
                        </a:rPr>
                        <a:t>Công</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dụng</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91">
                <a:tc>
                  <a:txBody>
                    <a:bodyPr/>
                    <a:lstStyle/>
                    <a:p>
                      <a:pPr fontAlgn="t"/>
                      <a:r>
                        <a:rPr lang="vi-VN" sz="2400" dirty="0">
                          <a:effectLst/>
                          <a:latin typeface="Times New Roman" pitchFamily="18" charset="0"/>
                          <a:cs typeface="Times New Roman" pitchFamily="18" charset="0"/>
                        </a:rPr>
                        <a:t>Lõi nồi cơm điện làm bằng kim loại</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X</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vi-VN" sz="2400" dirty="0">
                          <a:effectLst/>
                          <a:latin typeface="Times New Roman" pitchFamily="18" charset="0"/>
                          <a:cs typeface="Times New Roman" pitchFamily="18" charset="0"/>
                        </a:rPr>
                        <a:t>Đựng gạo và làm chín </a:t>
                      </a:r>
                      <a:r>
                        <a:rPr lang="en-US" sz="2400" dirty="0" err="1" smtClean="0">
                          <a:effectLst/>
                          <a:latin typeface="Times New Roman" pitchFamily="18" charset="0"/>
                          <a:cs typeface="Times New Roman" pitchFamily="18" charset="0"/>
                        </a:rPr>
                        <a:t>gạo</a:t>
                      </a:r>
                      <a:r>
                        <a:rPr lang="en-US" sz="2400" baseline="0" dirty="0" smtClean="0">
                          <a:effectLst/>
                          <a:latin typeface="Times New Roman" pitchFamily="18" charset="0"/>
                          <a:cs typeface="Times New Roman" pitchFamily="18" charset="0"/>
                        </a:rPr>
                        <a:t> </a:t>
                      </a:r>
                      <a:r>
                        <a:rPr lang="vi-VN" sz="2400" dirty="0" smtClean="0">
                          <a:effectLst/>
                          <a:latin typeface="Times New Roman" pitchFamily="18" charset="0"/>
                          <a:cs typeface="Times New Roman" pitchFamily="18" charset="0"/>
                        </a:rPr>
                        <a:t>thành </a:t>
                      </a:r>
                      <a:r>
                        <a:rPr lang="vi-VN" sz="2400" dirty="0">
                          <a:effectLst/>
                          <a:latin typeface="Times New Roman" pitchFamily="18" charset="0"/>
                          <a:cs typeface="Times New Roman" pitchFamily="18" charset="0"/>
                        </a:rPr>
                        <a:t>cơm.</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3331">
                <a:tc>
                  <a:txBody>
                    <a:bodyPr/>
                    <a:lstStyle/>
                    <a:p>
                      <a:pPr fontAlgn="t"/>
                      <a:r>
                        <a:rPr lang="vi-VN" sz="2400" dirty="0">
                          <a:effectLst/>
                          <a:latin typeface="Times New Roman" pitchFamily="18" charset="0"/>
                          <a:cs typeface="Times New Roman" pitchFamily="18" charset="0"/>
                        </a:rPr>
                        <a:t>Vỏ nồi cơm điện làm bằng nhựa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X</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vi-VN" sz="2400" dirty="0">
                          <a:effectLst/>
                          <a:latin typeface="Times New Roman" pitchFamily="18" charset="0"/>
                          <a:cs typeface="Times New Roman" pitchFamily="18" charset="0"/>
                        </a:rPr>
                        <a:t>Cách nhiệt với môi trường bên ngoài và bên trong nồi cơm.</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5232">
                <a:tc>
                  <a:txBody>
                    <a:bodyPr/>
                    <a:lstStyle/>
                    <a:p>
                      <a:pPr fontAlgn="t"/>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Siêu</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ấm</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bằng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nhôm</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inox</a:t>
                      </a:r>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smtClean="0">
                          <a:effectLst/>
                          <a:latin typeface="Times New Roman" pitchFamily="18" charset="0"/>
                          <a:cs typeface="Times New Roman" pitchFamily="18" charset="0"/>
                        </a:rPr>
                        <a:t>X</a:t>
                      </a:r>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2400" dirty="0" err="1" smtClean="0">
                          <a:effectLst/>
                          <a:latin typeface="Times New Roman" pitchFamily="18" charset="0"/>
                          <a:cs typeface="Times New Roman" pitchFamily="18" charset="0"/>
                        </a:rPr>
                        <a:t>Dùng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để</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đun</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sôi</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hoặc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đựng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endParaRPr lang="en-US" sz="2400" baseline="0" dirty="0" smtClean="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4104140963"/>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96AC495-A2B7-0BE8-E4DE-ED365A5F5BF5}"/>
              </a:ext>
            </a:extLst>
          </p:cNvPr>
          <p:cNvPicPr>
            <a:picLocks noChangeAspect="1"/>
          </p:cNvPicPr>
          <p:nvPr/>
        </p:nvPicPr>
        <p:blipFill>
          <a:blip r:embed="rId2"/>
          <a:stretch>
            <a:fillRect/>
          </a:stretch>
        </p:blipFill>
        <p:spPr>
          <a:xfrm>
            <a:off x="0" y="0"/>
            <a:ext cx="12192000"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775012"/>
            <a:ext cx="1219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01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2548" y="2577678"/>
            <a:ext cx="8353890" cy="923330"/>
          </a:xfrm>
          <a:prstGeom prst="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scene3d>
              <a:camera prst="orthographicFront"/>
              <a:lightRig rig="soft" dir="tl">
                <a:rot lat="0" lon="0" rev="0"/>
              </a:lightRig>
            </a:scene3d>
            <a:sp3d extrusionH="57150" contourW="25400" prstMaterial="matte">
              <a:bevelT w="25400" h="55880" prst="divot"/>
              <a:contourClr>
                <a:schemeClr val="accent2">
                  <a:tint val="20000"/>
                </a:schemeClr>
              </a:contourClr>
            </a:sp3d>
          </a:bodyPr>
          <a:lstStyle/>
          <a:p>
            <a:pPr algn="ctr" defTabSz="914400"/>
            <a:r>
              <a:rPr lang="vi-VN"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a:rPr>
              <a:t>TRÒ CHƠI </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rPr>
              <a:t>“</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a:rPr>
              <a:t>ĐOÁN VẬT</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rPr>
              <a:t>”</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99408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487489" y="2925157"/>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387353" y="-27384"/>
            <a:ext cx="7069121" cy="2808312"/>
          </a:xfrm>
          <a:prstGeom prst="cloudCallout">
            <a:avLst>
              <a:gd name="adj1" fmla="val -65556"/>
              <a:gd name="adj2" fmla="val 68150"/>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r>
              <a:rPr lang="vi-VN" sz="3000" b="1" dirty="0" smtClean="0">
                <a:solidFill>
                  <a:srgbClr val="002060"/>
                </a:solidFill>
                <a:latin typeface="Times New Roman"/>
              </a:rPr>
              <a:t>1. </a:t>
            </a:r>
            <a:r>
              <a:rPr lang="vi-VN" sz="2800" dirty="0" smtClean="0">
                <a:solidFill>
                  <a:prstClr val="black"/>
                </a:solidFill>
                <a:latin typeface="Times New Roman"/>
              </a:rPr>
              <a:t>Tôi </a:t>
            </a:r>
            <a:r>
              <a:rPr lang="vi-VN" sz="2800" dirty="0">
                <a:solidFill>
                  <a:prstClr val="black"/>
                </a:solidFill>
                <a:latin typeface="Times New Roman"/>
              </a:rPr>
              <a:t>giúp mẹ không bị bỏng khi bê xoong từ bếp xuống</a:t>
            </a:r>
            <a:r>
              <a:rPr lang="vi-VN" sz="2800" dirty="0" smtClean="0">
                <a:solidFill>
                  <a:prstClr val="black"/>
                </a:solidFill>
                <a:latin typeface="Times New Roman"/>
              </a:rPr>
              <a:t>.</a:t>
            </a:r>
          </a:p>
          <a:p>
            <a:pPr algn="ctr" defTabSz="914400"/>
            <a:r>
              <a:rPr lang="vi-VN" sz="2800" dirty="0" smtClean="0">
                <a:solidFill>
                  <a:prstClr val="black"/>
                </a:solidFill>
                <a:latin typeface="Times New Roman"/>
              </a:rPr>
              <a:t> </a:t>
            </a:r>
            <a:r>
              <a:rPr lang="vi-VN" sz="2800" dirty="0">
                <a:solidFill>
                  <a:prstClr val="black"/>
                </a:solidFill>
                <a:latin typeface="Times New Roman"/>
              </a:rPr>
              <a:t>Đố bạn tôi là gì?</a:t>
            </a:r>
            <a:endParaRPr lang="en-US" sz="2800" dirty="0">
              <a:solidFill>
                <a:prstClr val="black"/>
              </a:solidFill>
            </a:endParaRPr>
          </a:p>
        </p:txBody>
      </p:sp>
      <p:sp>
        <p:nvSpPr>
          <p:cNvPr id="6" name="AutoShape 6" descr="Káº¿t quáº£ hÃ¬nh áº£nh cho cÃ¡i lÃ³t tay bÃª xoo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8" descr="Káº¿t quáº£ hÃ¬nh áº£nh cho cÃ¡i lÃ³t tay bÃª xoong"/>
          <p:cNvSpPr>
            <a:spLocks noChangeAspect="1" noChangeArrowheads="1"/>
          </p:cNvSpPr>
          <p:nvPr/>
        </p:nvSpPr>
        <p:spPr bwMode="auto">
          <a:xfrm>
            <a:off x="410633" y="81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Káº¿t quáº£ hÃ¬nh áº£nh cho cÃ¡i lÃ³t tay bÃª xoong"/>
          <p:cNvSpPr>
            <a:spLocks noChangeAspect="1" noChangeArrowheads="1"/>
          </p:cNvSpPr>
          <p:nvPr/>
        </p:nvSpPr>
        <p:spPr bwMode="auto">
          <a:xfrm>
            <a:off x="613833" y="1605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AutoShape 12" descr="Káº¿t quáº£ hÃ¬nh áº£nh cho cÃ¡i lÃ³t tay bÃª xoong"/>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AutoShape 14" descr="Káº¿t quáº£ hÃ¬nh áº£nh cho cÃ¡i lÃ³t tay bÃª xoong"/>
          <p:cNvSpPr>
            <a:spLocks noChangeAspect="1" noChangeArrowheads="1"/>
          </p:cNvSpPr>
          <p:nvPr/>
        </p:nvSpPr>
        <p:spPr bwMode="auto">
          <a:xfrm>
            <a:off x="1020233" y="4653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AutoShape 16" descr="Káº¿t quáº£ hÃ¬nh áº£nh cho cÃ¡i lÃ³t tay bÃª xoong"/>
          <p:cNvSpPr>
            <a:spLocks noChangeAspect="1" noChangeArrowheads="1"/>
          </p:cNvSpPr>
          <p:nvPr/>
        </p:nvSpPr>
        <p:spPr bwMode="auto">
          <a:xfrm>
            <a:off x="1223433" y="6177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3" name="AutoShape 18" descr="Káº¿t quáº£ hÃ¬nh áº£nh cho cÃ¡i lÃ³t tay bÃª xoong"/>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5" name="AutoShape 22" descr="Káº¿t quáº£ hÃ¬nh áº£nh cho cÃ¡i lÃ³t tay bÃª xoong"/>
          <p:cNvSpPr>
            <a:spLocks noChangeAspect="1" noChangeArrowheads="1"/>
          </p:cNvSpPr>
          <p:nvPr/>
        </p:nvSpPr>
        <p:spPr bwMode="auto">
          <a:xfrm>
            <a:off x="1833033" y="10749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6" name="AutoShape 24" descr="Káº¿t quáº£ hÃ¬nh áº£nh cho cÃ¡i lÃ³t tay bÃª xoong"/>
          <p:cNvSpPr>
            <a:spLocks noChangeAspect="1" noChangeArrowheads="1"/>
          </p:cNvSpPr>
          <p:nvPr/>
        </p:nvSpPr>
        <p:spPr bwMode="auto">
          <a:xfrm>
            <a:off x="2036233" y="12273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7" name="AutoShape 26" descr="Káº¿t quáº£ hÃ¬nh áº£nh cho cÃ¡i lÃ³t tay bÃª xoong"/>
          <p:cNvSpPr>
            <a:spLocks noChangeAspect="1" noChangeArrowheads="1"/>
          </p:cNvSpPr>
          <p:nvPr/>
        </p:nvSpPr>
        <p:spPr bwMode="auto">
          <a:xfrm>
            <a:off x="2239433" y="13797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8803"/>
            <a:ext cx="6576053" cy="4932040"/>
          </a:xfrm>
          <a:prstGeom prst="rect">
            <a:avLst/>
          </a:prstGeom>
        </p:spPr>
      </p:pic>
      <p:sp>
        <p:nvSpPr>
          <p:cNvPr id="21" name="Cloud Callout 20"/>
          <p:cNvSpPr/>
          <p:nvPr/>
        </p:nvSpPr>
        <p:spPr>
          <a:xfrm>
            <a:off x="6142379" y="116632"/>
            <a:ext cx="6072300" cy="2232248"/>
          </a:xfrm>
          <a:prstGeom prst="cloudCallout">
            <a:avLst>
              <a:gd name="adj1" fmla="val -63435"/>
              <a:gd name="adj2" fmla="val 1145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cái lót tay</a:t>
            </a:r>
            <a:endParaRPr lang="en-US" sz="2800" dirty="0">
              <a:solidFill>
                <a:prstClr val="black"/>
              </a:solidFill>
            </a:endParaRPr>
          </a:p>
        </p:txBody>
      </p:sp>
      <p:sp>
        <p:nvSpPr>
          <p:cNvPr id="20" name="Left Arrow 19">
            <a:hlinkClick r:id="rId6" action="ppaction://hlinksldjump"/>
          </p:cNvPr>
          <p:cNvSpPr/>
          <p:nvPr/>
        </p:nvSpPr>
        <p:spPr>
          <a:xfrm>
            <a:off x="9936429" y="58582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32" name="Oval 31"/>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33" name="Oval 32"/>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34" name="Oval 33"/>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35" name="Oval 34"/>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Tree>
    <p:extLst>
      <p:ext uri="{BB962C8B-B14F-4D97-AF65-F5344CB8AC3E}">
        <p14:creationId xmlns:p14="http://schemas.microsoft.com/office/powerpoint/2010/main" val="693871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5000"/>
                                        <p:tgtEl>
                                          <p:spTgt spid="32"/>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600"/>
                                        <p:tgtEl>
                                          <p:spTgt spid="34"/>
                                        </p:tgtEl>
                                      </p:cBhvr>
                                    </p:animEffect>
                                    <p:anim calcmode="lin" valueType="num">
                                      <p:cBhvr>
                                        <p:cTn id="12" dur="600" fill="hold"/>
                                        <p:tgtEl>
                                          <p:spTgt spid="34"/>
                                        </p:tgtEl>
                                        <p:attrNameLst>
                                          <p:attrName>ppt_x</p:attrName>
                                        </p:attrNameLst>
                                      </p:cBhvr>
                                      <p:tavLst>
                                        <p:tav tm="0">
                                          <p:val>
                                            <p:strVal val="#ppt_x"/>
                                          </p:val>
                                        </p:tav>
                                        <p:tav tm="100000">
                                          <p:val>
                                            <p:strVal val="#ppt_x"/>
                                          </p:val>
                                        </p:tav>
                                      </p:tavLst>
                                    </p:anim>
                                    <p:anim calcmode="lin" valueType="num">
                                      <p:cBhvr>
                                        <p:cTn id="13" dur="600" fill="hold"/>
                                        <p:tgtEl>
                                          <p:spTgt spid="34"/>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2"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nh áº£nh cÃ³ liÃªn qu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527381" y="2925131"/>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435104" y="476672"/>
            <a:ext cx="7200800" cy="2808312"/>
          </a:xfrm>
          <a:prstGeom prst="cloudCallout">
            <a:avLst>
              <a:gd name="adj1" fmla="val -70240"/>
              <a:gd name="adj2" fmla="val 55323"/>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endParaRPr lang="vi-VN" sz="2800" dirty="0">
              <a:solidFill>
                <a:prstClr val="black"/>
              </a:solidFill>
              <a:latin typeface="Times New Roman"/>
            </a:endParaRPr>
          </a:p>
          <a:p>
            <a:pPr algn="ctr" defTabSz="914400"/>
            <a:r>
              <a:rPr lang="vi-VN" sz="3000" b="1" dirty="0" smtClean="0">
                <a:solidFill>
                  <a:srgbClr val="002060"/>
                </a:solidFill>
                <a:latin typeface="Times New Roman"/>
              </a:rPr>
              <a:t>2.</a:t>
            </a:r>
            <a:r>
              <a:rPr lang="vi-VN" sz="3000" b="1" dirty="0" smtClean="0">
                <a:solidFill>
                  <a:prstClr val="black"/>
                </a:solidFill>
                <a:latin typeface="Times New Roman"/>
              </a:rPr>
              <a:t> </a:t>
            </a:r>
            <a:r>
              <a:rPr lang="vi-VN" sz="2800" dirty="0" smtClean="0">
                <a:solidFill>
                  <a:prstClr val="black"/>
                </a:solidFill>
                <a:latin typeface="Times New Roman"/>
              </a:rPr>
              <a:t>Tôi </a:t>
            </a:r>
            <a:r>
              <a:rPr lang="vi-VN" sz="2800" dirty="0">
                <a:solidFill>
                  <a:prstClr val="black"/>
                </a:solidFill>
                <a:latin typeface="Times New Roman"/>
              </a:rPr>
              <a:t>giúp mọi người được ấm trong khi </a:t>
            </a:r>
            <a:r>
              <a:rPr lang="vi-VN" sz="2800" dirty="0" smtClean="0">
                <a:solidFill>
                  <a:prstClr val="black"/>
                </a:solidFill>
                <a:latin typeface="Times New Roman"/>
              </a:rPr>
              <a:t>ngủ. </a:t>
            </a:r>
          </a:p>
          <a:p>
            <a:pPr algn="ctr" defTabSz="914400"/>
            <a:r>
              <a:rPr lang="vi-VN" sz="2800" dirty="0">
                <a:solidFill>
                  <a:prstClr val="black"/>
                </a:solidFill>
                <a:latin typeface="Times New Roman"/>
              </a:rPr>
              <a:t>Đ</a:t>
            </a:r>
            <a:r>
              <a:rPr lang="vi-VN" sz="2800" dirty="0" smtClean="0">
                <a:solidFill>
                  <a:prstClr val="black"/>
                </a:solidFill>
                <a:latin typeface="Times New Roman"/>
              </a:rPr>
              <a:t>ố </a:t>
            </a:r>
            <a:r>
              <a:rPr lang="vi-VN" sz="2800" dirty="0">
                <a:solidFill>
                  <a:prstClr val="black"/>
                </a:solidFill>
                <a:latin typeface="Times New Roman"/>
              </a:rPr>
              <a:t>bạn tôi là gì và được làm bằng gì?</a:t>
            </a:r>
            <a:endParaRPr lang="en-US" sz="2800" dirty="0">
              <a:solidFill>
                <a:prstClr val="black"/>
              </a:solidFill>
            </a:endParaRPr>
          </a:p>
          <a:p>
            <a:pPr algn="ctr" defTabSz="914400"/>
            <a:endParaRPr lang="en-US" sz="2800" dirty="0">
              <a:solidFill>
                <a:prstClr val="black"/>
              </a:solidFill>
            </a:endParaRPr>
          </a:p>
        </p:txBody>
      </p:sp>
      <p:sp>
        <p:nvSpPr>
          <p:cNvPr id="5" name="Left Arrow 4">
            <a:hlinkClick r:id="rId5" action="ppaction://hlinksldjump"/>
          </p:cNvPr>
          <p:cNvSpPr/>
          <p:nvPr/>
        </p:nvSpPr>
        <p:spPr>
          <a:xfrm>
            <a:off x="10128449"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pic>
        <p:nvPicPr>
          <p:cNvPr id="6146" name="Picture 2" descr="HÃ¬nh áº£nh cÃ³ liÃ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00" y="1700808"/>
            <a:ext cx="6467391" cy="414908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6359653" y="476672"/>
            <a:ext cx="5712635" cy="2808312"/>
          </a:xfrm>
          <a:prstGeom prst="cloudCallout">
            <a:avLst>
              <a:gd name="adj1" fmla="val -54395"/>
              <a:gd name="adj2" fmla="val 66670"/>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cái chăn.</a:t>
            </a:r>
          </a:p>
          <a:p>
            <a:pPr algn="ctr" defTabSz="914400"/>
            <a:r>
              <a:rPr lang="vi-VN" sz="2800" dirty="0" smtClean="0">
                <a:solidFill>
                  <a:prstClr val="black"/>
                </a:solidFill>
                <a:latin typeface="Times New Roman"/>
              </a:rPr>
              <a:t>Tôi thường được làm bằng bông, len,... </a:t>
            </a:r>
            <a:endParaRPr lang="en-US" sz="2800" dirty="0">
              <a:solidFill>
                <a:prstClr val="black"/>
              </a:solidFill>
            </a:endParaRPr>
          </a:p>
        </p:txBody>
      </p:sp>
      <p:sp>
        <p:nvSpPr>
          <p:cNvPr id="12" name="Oval 11"/>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3" name="Oval 12"/>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4" name="Oval 13"/>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5" name="Oval 14"/>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Tree>
    <p:extLst>
      <p:ext uri="{BB962C8B-B14F-4D97-AF65-F5344CB8AC3E}">
        <p14:creationId xmlns:p14="http://schemas.microsoft.com/office/powerpoint/2010/main" val="1833987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0"/>
                                        <p:tgtEl>
                                          <p:spTgt spid="12"/>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600"/>
                                        <p:tgtEl>
                                          <p:spTgt spid="14"/>
                                        </p:tgtEl>
                                      </p:cBhvr>
                                    </p:animEffect>
                                    <p:anim calcmode="lin" valueType="num">
                                      <p:cBhvr>
                                        <p:cTn id="12" dur="600" fill="hold"/>
                                        <p:tgtEl>
                                          <p:spTgt spid="14"/>
                                        </p:tgtEl>
                                        <p:attrNameLst>
                                          <p:attrName>ppt_x</p:attrName>
                                        </p:attrNameLst>
                                      </p:cBhvr>
                                      <p:tavLst>
                                        <p:tav tm="0">
                                          <p:val>
                                            <p:strVal val="#ppt_x"/>
                                          </p:val>
                                        </p:tav>
                                        <p:tav tm="100000">
                                          <p:val>
                                            <p:strVal val="#ppt_x"/>
                                          </p:val>
                                        </p:tav>
                                      </p:tavLst>
                                    </p:anim>
                                    <p:anim calcmode="lin" valueType="num">
                                      <p:cBhvr>
                                        <p:cTn id="13" dur="600" fill="hold"/>
                                        <p:tgtEl>
                                          <p:spTgt spid="14"/>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269" y="2997082"/>
            <a:ext cx="3486624" cy="2816119"/>
          </a:xfrm>
          <a:prstGeom prst="rect">
            <a:avLst/>
          </a:prstGeom>
        </p:spPr>
      </p:pic>
      <p:sp>
        <p:nvSpPr>
          <p:cNvPr id="5" name="Oval Callout 4"/>
          <p:cNvSpPr/>
          <p:nvPr/>
        </p:nvSpPr>
        <p:spPr>
          <a:xfrm>
            <a:off x="5135896" y="404664"/>
            <a:ext cx="6528725" cy="2851154"/>
          </a:xfrm>
          <a:prstGeom prst="wedgeEllipseCallout">
            <a:avLst>
              <a:gd name="adj1" fmla="val -60398"/>
              <a:gd name="adj2" fmla="val 69496"/>
            </a:avLst>
          </a:prstGeom>
        </p:spPr>
        <p:style>
          <a:lnRef idx="2">
            <a:schemeClr val="accent4"/>
          </a:lnRef>
          <a:fillRef idx="1">
            <a:schemeClr val="lt1"/>
          </a:fillRef>
          <a:effectRef idx="0">
            <a:schemeClr val="accent4"/>
          </a:effectRef>
          <a:fontRef idx="minor">
            <a:schemeClr val="dk1"/>
          </a:fontRef>
        </p:style>
        <p:txBody>
          <a:bodyPr rtlCol="0" anchor="ctr"/>
          <a:lstStyle/>
          <a:p>
            <a:pPr defTabSz="914400"/>
            <a:r>
              <a:rPr lang="vi-VN" sz="3200" b="1" dirty="0" smtClean="0">
                <a:solidFill>
                  <a:srgbClr val="002060"/>
                </a:solidFill>
                <a:latin typeface="Times New Roman" pitchFamily="18" charset="0"/>
                <a:cs typeface="Times New Roman" pitchFamily="18" charset="0"/>
              </a:rPr>
              <a:t>3.</a:t>
            </a:r>
            <a:r>
              <a:rPr lang="vi-VN" sz="28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a:t>
            </a:r>
            <a:r>
              <a:rPr lang="vi-VN" sz="2800" dirty="0" smtClean="0">
                <a:solidFill>
                  <a:prstClr val="black"/>
                </a:solidFill>
                <a:latin typeface="Times New Roman"/>
              </a:rPr>
              <a:t>Mẹ thường hay đội Đi nắng đi mưa </a:t>
            </a:r>
          </a:p>
          <a:p>
            <a:pPr defTabSz="914400"/>
            <a:r>
              <a:rPr lang="vi-VN" sz="2800" dirty="0" smtClean="0">
                <a:solidFill>
                  <a:prstClr val="black"/>
                </a:solidFill>
                <a:latin typeface="Times New Roman"/>
              </a:rPr>
              <a:t>Ngự trên đầu đó Người người vẫn ưa</a:t>
            </a:r>
            <a:r>
              <a:rPr lang="en-US" sz="2800" dirty="0" smtClean="0">
                <a:solidFill>
                  <a:prstClr val="black"/>
                </a:solidFill>
                <a:latin typeface="Times New Roman" pitchFamily="18" charset="0"/>
                <a:ea typeface="Tahoma" pitchFamily="34" charset="0"/>
                <a:cs typeface="Times New Roman" pitchFamily="18" charset="0"/>
              </a:rPr>
              <a:t>”</a:t>
            </a:r>
            <a:endParaRPr lang="vi-VN" sz="2800" dirty="0" smtClean="0">
              <a:solidFill>
                <a:prstClr val="black"/>
              </a:solidFill>
              <a:latin typeface="Times New Roman" pitchFamily="18" charset="0"/>
              <a:ea typeface="Tahoma" pitchFamily="34" charset="0"/>
              <a:cs typeface="Times New Roman" pitchFamily="18" charset="0"/>
            </a:endParaRPr>
          </a:p>
          <a:p>
            <a:pPr defTabSz="914400"/>
            <a:r>
              <a:rPr lang="vi-VN" sz="2800" dirty="0" smtClean="0">
                <a:solidFill>
                  <a:prstClr val="black"/>
                </a:solidFill>
                <a:latin typeface="Times New Roman"/>
              </a:rPr>
              <a:t>Đố bạn tôi là cái gì?</a:t>
            </a:r>
            <a:endParaRPr lang="vi-VN" sz="2800" dirty="0">
              <a:solidFill>
                <a:prstClr val="black"/>
              </a:solidFill>
              <a:latin typeface="Times New Roman"/>
            </a:endParaRPr>
          </a:p>
        </p:txBody>
      </p:sp>
      <p:grpSp>
        <p:nvGrpSpPr>
          <p:cNvPr id="2" name="Group 1"/>
          <p:cNvGrpSpPr/>
          <p:nvPr/>
        </p:nvGrpSpPr>
        <p:grpSpPr>
          <a:xfrm>
            <a:off x="0" y="3468770"/>
            <a:ext cx="6350000" cy="3389359"/>
            <a:chOff x="0" y="3468641"/>
            <a:chExt cx="4762500" cy="3389359"/>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715" b="100000" l="0" r="80800">
                          <a14:foregroundMark x1="30200" y1="34835" x2="30200" y2="34835"/>
                          <a14:foregroundMark x1="18000" y1="37838" x2="18000" y2="37838"/>
                          <a14:foregroundMark x1="11600" y1="27928" x2="11600" y2="27928"/>
                          <a14:foregroundMark x1="30800" y1="14715" x2="30800" y2="14715"/>
                          <a14:foregroundMark x1="30800" y1="14715" x2="30800" y2="14715"/>
                          <a14:foregroundMark x1="32200" y1="19219" x2="32200" y2="19219"/>
                          <a14:foregroundMark x1="32800" y1="16517" x2="32800" y2="16517"/>
                          <a14:foregroundMark x1="20600" y1="96396" x2="20600" y2="96396"/>
                          <a14:foregroundMark x1="35200" y1="96096" x2="35200" y2="96096"/>
                          <a14:foregroundMark x1="23200" y1="96997" x2="23200" y2="96997"/>
                          <a14:foregroundMark x1="20600" y1="98198" x2="20600" y2="98198"/>
                          <a14:foregroundMark x1="6600" y1="93393" x2="6600" y2="93393"/>
                          <a14:foregroundMark x1="12600" y1="97898" x2="12600" y2="97898"/>
                          <a14:foregroundMark x1="10200" y1="97297" x2="10200" y2="97297"/>
                        </a14:backgroundRemoval>
                      </a14:imgEffect>
                    </a14:imgLayer>
                  </a14:imgProps>
                </a:ext>
                <a:ext uri="{28A0092B-C50C-407E-A947-70E740481C1C}">
                  <a14:useLocalDpi xmlns:a14="http://schemas.microsoft.com/office/drawing/2010/main" val="0"/>
                </a:ext>
              </a:extLst>
            </a:blip>
            <a:srcRect/>
            <a:stretch>
              <a:fillRect/>
            </a:stretch>
          </p:blipFill>
          <p:spPr bwMode="auto">
            <a:xfrm>
              <a:off x="0" y="3686174"/>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Ã¬nh áº£nh cÃ³ liÃªn qua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35231" y1="28802" x2="35231" y2="28802"/>
                          <a14:backgroundMark x1="75538" y1="14055" x2="75538" y2="14055"/>
                          <a14:backgroundMark x1="79231" y1="44931" x2="79231" y2="44931"/>
                        </a14:backgroundRemoval>
                      </a14:imgEffect>
                    </a14:imgLayer>
                  </a14:imgProps>
                </a:ext>
                <a:ext uri="{28A0092B-C50C-407E-A947-70E740481C1C}">
                  <a14:useLocalDpi xmlns:a14="http://schemas.microsoft.com/office/drawing/2010/main" val="0"/>
                </a:ext>
              </a:extLst>
            </a:blip>
            <a:srcRect l="21844" t="8340" r="10127" b="9093"/>
            <a:stretch/>
          </p:blipFill>
          <p:spPr bwMode="auto">
            <a:xfrm rot="835881">
              <a:off x="1725944" y="3468641"/>
              <a:ext cx="3021119" cy="244827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Callout 9"/>
          <p:cNvSpPr/>
          <p:nvPr/>
        </p:nvSpPr>
        <p:spPr>
          <a:xfrm>
            <a:off x="5615949" y="405658"/>
            <a:ext cx="4501323" cy="2439889"/>
          </a:xfrm>
          <a:prstGeom prst="wedgeEllipseCallout">
            <a:avLst>
              <a:gd name="adj1" fmla="val -58757"/>
              <a:gd name="adj2" fmla="val 8709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pitchFamily="18" charset="0"/>
                <a:cs typeface="Times New Roman" pitchFamily="18" charset="0"/>
              </a:rPr>
              <a:t>Tôi là cái nón, cái mũ</a:t>
            </a:r>
            <a:endParaRPr lang="vi-VN" sz="2800" dirty="0">
              <a:solidFill>
                <a:prstClr val="black"/>
              </a:solidFill>
              <a:latin typeface="Times New Roman"/>
            </a:endParaRPr>
          </a:p>
        </p:txBody>
      </p:sp>
      <p:sp>
        <p:nvSpPr>
          <p:cNvPr id="11" name="Oval 10"/>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2" name="Oval 11"/>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3" name="Oval 12"/>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4" name="Oval 13"/>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
        <p:nvSpPr>
          <p:cNvPr id="15" name="Left Arrow 14">
            <a:hlinkClick r:id="rId8"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58065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0"/>
                                        <p:tgtEl>
                                          <p:spTgt spid="11"/>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a:hlinkClick r:id="rId3"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2" name="AutoShape 4" descr="HÃ¬nh áº£nh cÃ³ liÃªn qua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5" name="AutoShape 6" descr="HÃ¬nh áº£nh cÃ³ liÃªn quan"/>
          <p:cNvSpPr>
            <a:spLocks noChangeAspect="1" noChangeArrowheads="1"/>
          </p:cNvSpPr>
          <p:nvPr/>
        </p:nvSpPr>
        <p:spPr bwMode="auto">
          <a:xfrm>
            <a:off x="410633" y="80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8" descr="HÃ¬nh áº£nh cÃ³ liÃªn quan"/>
          <p:cNvSpPr>
            <a:spLocks noChangeAspect="1" noChangeArrowheads="1"/>
          </p:cNvSpPr>
          <p:nvPr/>
        </p:nvSpPr>
        <p:spPr bwMode="auto">
          <a:xfrm>
            <a:off x="613833" y="1604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HÃ¬nh áº£nh cÃ³ liÃªn quan"/>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AutoShape 12" descr="HÃ¬nh áº£nh cÃ³ liÃªn quan"/>
          <p:cNvSpPr>
            <a:spLocks noChangeAspect="1" noChangeArrowheads="1"/>
          </p:cNvSpPr>
          <p:nvPr/>
        </p:nvSpPr>
        <p:spPr bwMode="auto">
          <a:xfrm>
            <a:off x="1020233" y="4652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AutoShape 14" descr="HÃ¬nh áº£nh cÃ³ liÃªn quan"/>
          <p:cNvSpPr>
            <a:spLocks noChangeAspect="1" noChangeArrowheads="1"/>
          </p:cNvSpPr>
          <p:nvPr/>
        </p:nvSpPr>
        <p:spPr bwMode="auto">
          <a:xfrm>
            <a:off x="1223433" y="6176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AutoShape 16" descr="HÃ¬nh áº£nh cÃ³ liÃªn quan"/>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6" name="Oval 15"/>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7" name="Oval 16"/>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8" name="Oval 17"/>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9" name="Oval 18"/>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pic>
        <p:nvPicPr>
          <p:cNvPr id="20" name="Picture 18"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78" y="3170455"/>
            <a:ext cx="7801956" cy="3761656"/>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Callout 20"/>
          <p:cNvSpPr/>
          <p:nvPr/>
        </p:nvSpPr>
        <p:spPr>
          <a:xfrm>
            <a:off x="6032615" y="7937"/>
            <a:ext cx="6464788" cy="2979712"/>
          </a:xfrm>
          <a:prstGeom prst="cloudCallout">
            <a:avLst>
              <a:gd name="adj1" fmla="val -61820"/>
              <a:gd name="adj2" fmla="val 78667"/>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r>
              <a:rPr lang="vi-VN" sz="3000" b="1" dirty="0" smtClean="0">
                <a:solidFill>
                  <a:srgbClr val="002060"/>
                </a:solidFill>
                <a:latin typeface="Times New Roman"/>
              </a:rPr>
              <a:t>4. </a:t>
            </a:r>
            <a:r>
              <a:rPr lang="vi-VN" sz="2800" dirty="0" smtClean="0">
                <a:solidFill>
                  <a:prstClr val="black"/>
                </a:solidFill>
                <a:latin typeface="Times New Roman"/>
              </a:rPr>
              <a:t>Tôi là cái giỏ ấm. </a:t>
            </a:r>
          </a:p>
          <a:p>
            <a:pPr algn="ctr" defTabSz="914400"/>
            <a:r>
              <a:rPr lang="vi-VN" sz="2800" dirty="0" smtClean="0">
                <a:solidFill>
                  <a:prstClr val="black"/>
                </a:solidFill>
                <a:latin typeface="Times New Roman"/>
              </a:rPr>
              <a:t>Đố bạn biết công dụng của tôi?</a:t>
            </a:r>
            <a:endParaRPr lang="vi-VN" sz="2800" dirty="0">
              <a:solidFill>
                <a:prstClr val="black"/>
              </a:solidFill>
              <a:latin typeface="Times New Roman"/>
            </a:endParaRPr>
          </a:p>
        </p:txBody>
      </p:sp>
      <p:sp>
        <p:nvSpPr>
          <p:cNvPr id="22" name="Cloud Callout 21"/>
          <p:cNvSpPr/>
          <p:nvPr/>
        </p:nvSpPr>
        <p:spPr>
          <a:xfrm>
            <a:off x="5908587" y="698898"/>
            <a:ext cx="6026368" cy="2471561"/>
          </a:xfrm>
          <a:prstGeom prst="cloudCallout">
            <a:avLst>
              <a:gd name="adj1" fmla="val -60106"/>
              <a:gd name="adj2" fmla="val 74406"/>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a:solidFill>
                  <a:prstClr val="black"/>
                </a:solidFill>
                <a:latin typeface="Times New Roman"/>
              </a:rPr>
              <a:t>Tôi giúp cho nước trong bình trà nóng lâu hơn.</a:t>
            </a:r>
          </a:p>
        </p:txBody>
      </p:sp>
    </p:spTree>
    <p:extLst>
      <p:ext uri="{BB962C8B-B14F-4D97-AF65-F5344CB8AC3E}">
        <p14:creationId xmlns:p14="http://schemas.microsoft.com/office/powerpoint/2010/main" val="104439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0"/>
                                        <p:tgtEl>
                                          <p:spTgt spid="16"/>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600"/>
                                        <p:tgtEl>
                                          <p:spTgt spid="22"/>
                                        </p:tgtEl>
                                      </p:cBhvr>
                                    </p:animEffect>
                                    <p:anim calcmode="lin" valueType="num">
                                      <p:cBhvr>
                                        <p:cTn id="22" dur="600" fill="hold"/>
                                        <p:tgtEl>
                                          <p:spTgt spid="22"/>
                                        </p:tgtEl>
                                        <p:attrNameLst>
                                          <p:attrName>ppt_x</p:attrName>
                                        </p:attrNameLst>
                                      </p:cBhvr>
                                      <p:tavLst>
                                        <p:tav tm="0">
                                          <p:val>
                                            <p:strVal val="#ppt_x"/>
                                          </p:val>
                                        </p:tav>
                                        <p:tav tm="100000">
                                          <p:val>
                                            <p:strVal val="#ppt_x"/>
                                          </p:val>
                                        </p:tav>
                                      </p:tavLst>
                                    </p:anim>
                                    <p:anim calcmode="lin" valueType="num">
                                      <p:cBhvr>
                                        <p:cTn id="23" dur="6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90BC369-CA54-E00D-968A-BD8D6EE32DC6}"/>
              </a:ext>
            </a:extLst>
          </p:cNvPr>
          <p:cNvSpPr txBox="1"/>
          <p:nvPr/>
        </p:nvSpPr>
        <p:spPr>
          <a:xfrm>
            <a:off x="1599717" y="311431"/>
            <a:ext cx="2611675" cy="646319"/>
          </a:xfrm>
          <a:prstGeom prst="rect">
            <a:avLst/>
          </a:prstGeom>
          <a:noFill/>
        </p:spPr>
        <p:txBody>
          <a:bodyPr wrap="square" lIns="91428" tIns="45714" rIns="91428" bIns="45714" rtlCol="0">
            <a:spAutoFit/>
          </a:bodyPr>
          <a:lstStyle/>
          <a:p>
            <a:r>
              <a:rPr lang="en-GB" sz="3600" b="1" dirty="0" err="1">
                <a:solidFill>
                  <a:srgbClr val="FF0000"/>
                </a:solidFill>
                <a:latin typeface="Times New Roman" pitchFamily="18" charset="0"/>
                <a:cs typeface="Times New Roman" pitchFamily="18" charset="0"/>
              </a:rPr>
              <a:t>Khởi</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động</a:t>
            </a:r>
            <a:endParaRPr lang="en-GB" sz="3600" b="1"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DE1E2157-4D48-814D-A49D-65046D20341A}"/>
              </a:ext>
            </a:extLst>
          </p:cNvPr>
          <p:cNvPicPr>
            <a:picLocks noChangeAspect="1"/>
          </p:cNvPicPr>
          <p:nvPr/>
        </p:nvPicPr>
        <p:blipFill>
          <a:blip r:embed="rId2"/>
          <a:stretch>
            <a:fillRect/>
          </a:stretch>
        </p:blipFill>
        <p:spPr>
          <a:xfrm>
            <a:off x="232" y="122975"/>
            <a:ext cx="1299681" cy="1023593"/>
          </a:xfrm>
          <a:prstGeom prst="rect">
            <a:avLst/>
          </a:prstGeom>
        </p:spPr>
      </p:pic>
      <p:sp>
        <p:nvSpPr>
          <p:cNvPr id="2" name="TextBox 1"/>
          <p:cNvSpPr txBox="1"/>
          <p:nvPr/>
        </p:nvSpPr>
        <p:spPr>
          <a:xfrm>
            <a:off x="552471" y="1236375"/>
            <a:ext cx="6762809" cy="1200329"/>
          </a:xfrm>
          <a:prstGeom prst="rect">
            <a:avLst/>
          </a:prstGeom>
          <a:noFill/>
        </p:spPr>
        <p:txBody>
          <a:bodyPr wrap="square" rtlCol="0">
            <a:spAutoFit/>
          </a:bodyPr>
          <a:lstStyle/>
          <a:p>
            <a:r>
              <a:rPr lang="en-US" sz="3600" b="1" dirty="0" smtClean="0">
                <a:solidFill>
                  <a:srgbClr val="0070C0"/>
                </a:solidFill>
                <a:latin typeface="Times New Roman" pitchFamily="18" charset="0"/>
                <a:cs typeface="Times New Roman" pitchFamily="18" charset="0"/>
              </a:rPr>
              <a:t>Quai </a:t>
            </a:r>
            <a:r>
              <a:rPr lang="en-US" sz="3600" b="1" dirty="0" err="1" smtClean="0">
                <a:solidFill>
                  <a:srgbClr val="0070C0"/>
                </a:solidFill>
                <a:latin typeface="Times New Roman" pitchFamily="18" charset="0"/>
                <a:cs typeface="Times New Roman" pitchFamily="18" charset="0"/>
              </a:rPr>
              <a:t>ấm</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trong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hình</a:t>
            </a:r>
            <a:r>
              <a:rPr lang="en-US" sz="3600" b="1" dirty="0" smtClean="0">
                <a:solidFill>
                  <a:srgbClr val="0070C0"/>
                </a:solidFill>
                <a:latin typeface="Times New Roman" pitchFamily="18" charset="0"/>
                <a:cs typeface="Times New Roman" pitchFamily="18" charset="0"/>
              </a:rPr>
              <a:t> 1 </a:t>
            </a:r>
            <a:r>
              <a:rPr lang="en-US" sz="3600" b="1" dirty="0" err="1" smtClean="0">
                <a:solidFill>
                  <a:srgbClr val="0070C0"/>
                </a:solidFill>
                <a:latin typeface="Times New Roman" pitchFamily="18" charset="0"/>
                <a:cs typeface="Times New Roman" pitchFamily="18" charset="0"/>
              </a:rPr>
              <a:t>được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bọc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nhựa</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có</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tác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dụng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gì</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Vì</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sao</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422"/>
            <a:ext cx="4417453" cy="304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9843" y="3966867"/>
            <a:ext cx="10825236" cy="2123658"/>
          </a:xfrm>
          <a:prstGeom prst="rect">
            <a:avLst/>
          </a:prstGeom>
          <a:noFill/>
        </p:spPr>
        <p:txBody>
          <a:bodyPr wrap="square" rtlCol="0">
            <a:spAutoFit/>
          </a:bodyPr>
          <a:lstStyle/>
          <a:p>
            <a:r>
              <a:rPr lang="en-US" sz="3200" dirty="0" smtClean="0">
                <a:latin typeface="+mj-lt"/>
              </a:rPr>
              <a:t>     </a:t>
            </a:r>
            <a:r>
              <a:rPr lang="vi-VN" sz="3200" b="1" dirty="0" smtClean="0">
                <a:latin typeface="+mj-lt"/>
              </a:rPr>
              <a:t>Quai </a:t>
            </a:r>
            <a:r>
              <a:rPr lang="vi-VN" sz="3200" b="1" dirty="0">
                <a:latin typeface="+mj-lt"/>
              </a:rPr>
              <a:t>ấm trong hình 1 được bọc nhựa có tác dụng khi tay cầm vào đó để nhấc ấm lên sẽ không bị nóng. Vì nhiệt độ từ  ấm nước nóng sẽ không truyền qua lớp nhựa đó. </a:t>
            </a:r>
          </a:p>
          <a:p>
            <a:r>
              <a:rPr lang="vi-VN" b="1" dirty="0"/>
              <a:t/>
            </a:r>
            <a:br>
              <a:rPr lang="vi-VN" b="1" dirty="0"/>
            </a:br>
            <a:endParaRPr lang="en-US" b="1" dirty="0"/>
          </a:p>
        </p:txBody>
      </p:sp>
    </p:spTree>
    <p:extLst>
      <p:ext uri="{BB962C8B-B14F-4D97-AF65-F5344CB8AC3E}">
        <p14:creationId xmlns:p14="http://schemas.microsoft.com/office/powerpoint/2010/main" val="13950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HÃ¬nh áº£nh cÃ³ liÃªn qua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007437" y="3037290"/>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a:hlinkClick r:id="rId7"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2" name="AutoShape 2" descr="Káº¿t quáº£ hÃ¬nh áº£nh cho ÄÃ´i dÃ©p xá»p"/>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3076" name="Picture 4" descr="Káº¿t quáº£ hÃ¬nh áº£nh cho ÄÃ´i dÃ©p xá»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5" y="2308036"/>
            <a:ext cx="6540971" cy="455006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1" name="Oval 10"/>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2" name="Oval 11"/>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
        <p:nvSpPr>
          <p:cNvPr id="13" name="Oval Callout 12"/>
          <p:cNvSpPr/>
          <p:nvPr/>
        </p:nvSpPr>
        <p:spPr>
          <a:xfrm>
            <a:off x="2063552" y="-343718"/>
            <a:ext cx="11713301" cy="3772718"/>
          </a:xfrm>
          <a:prstGeom prst="wedgeEllipseCallout">
            <a:avLst>
              <a:gd name="adj1" fmla="val -46285"/>
              <a:gd name="adj2" fmla="val 52685"/>
            </a:avLst>
          </a:prstGeom>
        </p:spPr>
        <p:style>
          <a:lnRef idx="2">
            <a:schemeClr val="accent4"/>
          </a:lnRef>
          <a:fillRef idx="1">
            <a:schemeClr val="lt1"/>
          </a:fillRef>
          <a:effectRef idx="0">
            <a:schemeClr val="accent4"/>
          </a:effectRef>
          <a:fontRef idx="minor">
            <a:schemeClr val="dk1"/>
          </a:fontRef>
        </p:style>
        <p:txBody>
          <a:bodyPr rtlCol="0" anchor="ctr"/>
          <a:lstStyle/>
          <a:p>
            <a:pPr defTabSz="914400"/>
            <a:r>
              <a:rPr lang="vi-VN" sz="2700" b="1" dirty="0" smtClean="0">
                <a:solidFill>
                  <a:srgbClr val="002060"/>
                </a:solidFill>
                <a:latin typeface="Times New Roman"/>
              </a:rPr>
              <a:t>5.</a:t>
            </a:r>
            <a:r>
              <a:rPr lang="en-US" sz="2700" b="1" dirty="0" smtClean="0">
                <a:solidFill>
                  <a:srgbClr val="002060"/>
                </a:solidFill>
              </a:rPr>
              <a:t>	</a:t>
            </a:r>
            <a:r>
              <a:rPr lang="en-US" sz="2700" b="1" dirty="0" smtClean="0">
                <a:solidFill>
                  <a:srgbClr val="002060"/>
                </a:solidFill>
                <a:latin typeface="Times New Roman" pitchFamily="18" charset="0"/>
                <a:cs typeface="Times New Roman" pitchFamily="18" charset="0"/>
              </a:rPr>
              <a:t>“</a:t>
            </a:r>
            <a:r>
              <a:rPr lang="vi-VN" sz="2700" dirty="0" smtClean="0">
                <a:solidFill>
                  <a:prstClr val="black"/>
                </a:solidFill>
                <a:latin typeface="Times New Roman"/>
              </a:rPr>
              <a:t>Đi </a:t>
            </a:r>
            <a:r>
              <a:rPr lang="vi-VN" sz="2700" dirty="0">
                <a:solidFill>
                  <a:prstClr val="black"/>
                </a:solidFill>
                <a:latin typeface="Times New Roman"/>
              </a:rPr>
              <a:t>đâu cũng phải có nhau</a:t>
            </a:r>
            <a:r>
              <a:rPr lang="vi-VN" sz="2700" dirty="0" smtClean="0">
                <a:solidFill>
                  <a:prstClr val="black"/>
                </a:solidFill>
                <a:latin typeface="Times New Roman"/>
              </a:rPr>
              <a:t>,</a:t>
            </a:r>
          </a:p>
          <a:p>
            <a:pPr defTabSz="914400"/>
            <a:r>
              <a:rPr lang="vi-VN" sz="2700" dirty="0" smtClean="0">
                <a:solidFill>
                  <a:prstClr val="black"/>
                </a:solidFill>
                <a:latin typeface="Times New Roman"/>
              </a:rPr>
              <a:t> </a:t>
            </a:r>
            <a:r>
              <a:rPr lang="vi-VN" sz="2700" dirty="0">
                <a:solidFill>
                  <a:prstClr val="black"/>
                </a:solidFill>
                <a:latin typeface="Times New Roman"/>
              </a:rPr>
              <a:t>Một phải một trái không bao giờ </a:t>
            </a:r>
            <a:r>
              <a:rPr lang="vi-VN" sz="2700" dirty="0" smtClean="0">
                <a:solidFill>
                  <a:prstClr val="black"/>
                </a:solidFill>
                <a:latin typeface="Times New Roman"/>
              </a:rPr>
              <a:t>rời. </a:t>
            </a:r>
          </a:p>
          <a:p>
            <a:pPr defTabSz="914400"/>
            <a:r>
              <a:rPr lang="en-US" sz="2700" dirty="0" smtClean="0">
                <a:solidFill>
                  <a:prstClr val="black"/>
                </a:solidFill>
              </a:rPr>
              <a:t>	</a:t>
            </a:r>
            <a:r>
              <a:rPr lang="vi-VN" sz="2700" dirty="0" smtClean="0">
                <a:solidFill>
                  <a:prstClr val="black"/>
                </a:solidFill>
                <a:latin typeface="Times New Roman"/>
              </a:rPr>
              <a:t>Cả </a:t>
            </a:r>
            <a:r>
              <a:rPr lang="vi-VN" sz="2700" dirty="0">
                <a:solidFill>
                  <a:prstClr val="black"/>
                </a:solidFill>
                <a:latin typeface="Times New Roman"/>
              </a:rPr>
              <a:t>hai cùng mến yêu </a:t>
            </a:r>
            <a:r>
              <a:rPr lang="vi-VN" sz="2700" dirty="0" smtClean="0">
                <a:solidFill>
                  <a:prstClr val="black"/>
                </a:solidFill>
                <a:latin typeface="Times New Roman"/>
              </a:rPr>
              <a:t>người,</a:t>
            </a:r>
          </a:p>
          <a:p>
            <a:pPr defTabSz="914400"/>
            <a:r>
              <a:rPr lang="vi-VN" sz="2700" dirty="0" smtClean="0">
                <a:solidFill>
                  <a:prstClr val="black"/>
                </a:solidFill>
                <a:latin typeface="Times New Roman"/>
              </a:rPr>
              <a:t>Theo </a:t>
            </a:r>
            <a:r>
              <a:rPr lang="vi-VN" sz="2700" dirty="0">
                <a:solidFill>
                  <a:prstClr val="black"/>
                </a:solidFill>
                <a:latin typeface="Times New Roman"/>
              </a:rPr>
              <a:t>chân đi khắp những ngày nắng </a:t>
            </a:r>
            <a:r>
              <a:rPr lang="vi-VN" sz="2700" dirty="0" smtClean="0">
                <a:solidFill>
                  <a:prstClr val="black"/>
                </a:solidFill>
                <a:latin typeface="Times New Roman"/>
              </a:rPr>
              <a:t>mưa</a:t>
            </a:r>
            <a:r>
              <a:rPr lang="en-US" sz="2700" dirty="0" smtClean="0">
                <a:solidFill>
                  <a:prstClr val="black"/>
                </a:solidFill>
                <a:latin typeface="Times New Roman" pitchFamily="18" charset="0"/>
                <a:cs typeface="Times New Roman" pitchFamily="18" charset="0"/>
              </a:rPr>
              <a:t>”</a:t>
            </a:r>
            <a:r>
              <a:rPr lang="en-US" sz="2700" dirty="0" smtClean="0">
                <a:solidFill>
                  <a:prstClr val="black"/>
                </a:solidFill>
              </a:rPr>
              <a:t>.</a:t>
            </a:r>
            <a:endParaRPr lang="vi-VN" sz="2700" dirty="0">
              <a:solidFill>
                <a:prstClr val="black"/>
              </a:solidFill>
              <a:latin typeface="Times New Roman"/>
            </a:endParaRPr>
          </a:p>
          <a:p>
            <a:pPr defTabSz="914400"/>
            <a:r>
              <a:rPr lang="en-US" sz="2700" dirty="0" smtClean="0">
                <a:solidFill>
                  <a:prstClr val="black"/>
                </a:solidFill>
              </a:rPr>
              <a:t>			</a:t>
            </a:r>
            <a:r>
              <a:rPr lang="vi-VN" sz="2700" dirty="0" smtClean="0">
                <a:solidFill>
                  <a:prstClr val="black"/>
                </a:solidFill>
                <a:latin typeface="Times New Roman"/>
              </a:rPr>
              <a:t>Đố </a:t>
            </a:r>
            <a:r>
              <a:rPr lang="vi-VN" sz="2700" dirty="0">
                <a:solidFill>
                  <a:prstClr val="black"/>
                </a:solidFill>
                <a:latin typeface="Times New Roman"/>
              </a:rPr>
              <a:t>bạn tôi là cái gì</a:t>
            </a:r>
            <a:r>
              <a:rPr lang="vi-VN" sz="2700" dirty="0" smtClean="0">
                <a:solidFill>
                  <a:prstClr val="black"/>
                </a:solidFill>
                <a:latin typeface="Times New Roman"/>
              </a:rPr>
              <a:t>?</a:t>
            </a:r>
          </a:p>
        </p:txBody>
      </p:sp>
      <p:sp>
        <p:nvSpPr>
          <p:cNvPr id="14" name="Cloud Callout 13"/>
          <p:cNvSpPr/>
          <p:nvPr/>
        </p:nvSpPr>
        <p:spPr>
          <a:xfrm>
            <a:off x="3825517" y="-19000"/>
            <a:ext cx="6014899" cy="2007840"/>
          </a:xfrm>
          <a:prstGeom prst="cloudCallout">
            <a:avLst>
              <a:gd name="adj1" fmla="val -58449"/>
              <a:gd name="adj2" fmla="val 11959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đôi dép. </a:t>
            </a:r>
            <a:endParaRPr lang="en-US" sz="2800" dirty="0">
              <a:solidFill>
                <a:prstClr val="black"/>
              </a:solidFill>
            </a:endParaRPr>
          </a:p>
        </p:txBody>
      </p:sp>
    </p:spTree>
    <p:extLst>
      <p:ext uri="{BB962C8B-B14F-4D97-AF65-F5344CB8AC3E}">
        <p14:creationId xmlns:p14="http://schemas.microsoft.com/office/powerpoint/2010/main" val="209229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0"/>
                                        <p:tgtEl>
                                          <p:spTgt spid="9"/>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700"/>
                                        <p:tgtEl>
                                          <p:spTgt spid="3076"/>
                                        </p:tgtEl>
                                      </p:cBhvr>
                                    </p:animEffect>
                                    <p:anim calcmode="lin" valueType="num">
                                      <p:cBhvr>
                                        <p:cTn id="25" dur="700" fill="hold"/>
                                        <p:tgtEl>
                                          <p:spTgt spid="3076"/>
                                        </p:tgtEl>
                                        <p:attrNameLst>
                                          <p:attrName>ppt_x</p:attrName>
                                        </p:attrNameLst>
                                      </p:cBhvr>
                                      <p:tavLst>
                                        <p:tav tm="0">
                                          <p:val>
                                            <p:strVal val="#ppt_x"/>
                                          </p:val>
                                        </p:tav>
                                        <p:tav tm="100000">
                                          <p:val>
                                            <p:strVal val="#ppt_x"/>
                                          </p:val>
                                        </p:tav>
                                      </p:tavLst>
                                    </p:anim>
                                    <p:anim calcmode="lin" valueType="num">
                                      <p:cBhvr>
                                        <p:cTn id="26" dur="700" fill="hold"/>
                                        <p:tgtEl>
                                          <p:spTgt spid="3076"/>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00"/>
                                        <p:tgtEl>
                                          <p:spTgt spid="14"/>
                                        </p:tgtEl>
                                      </p:cBhvr>
                                    </p:animEffect>
                                    <p:anim calcmode="lin" valueType="num">
                                      <p:cBhvr>
                                        <p:cTn id="33" dur="700" fill="hold"/>
                                        <p:tgtEl>
                                          <p:spTgt spid="14"/>
                                        </p:tgtEl>
                                        <p:attrNameLst>
                                          <p:attrName>ppt_x</p:attrName>
                                        </p:attrNameLst>
                                      </p:cBhvr>
                                      <p:tavLst>
                                        <p:tav tm="0">
                                          <p:val>
                                            <p:strVal val="#ppt_x"/>
                                          </p:val>
                                        </p:tav>
                                        <p:tav tm="100000">
                                          <p:val>
                                            <p:strVal val="#ppt_x"/>
                                          </p:val>
                                        </p:tav>
                                      </p:tavLst>
                                    </p:anim>
                                    <p:anim calcmode="lin" valueType="num">
                                      <p:cBhvr>
                                        <p:cTn id="34" dur="7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PIN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solidFill>
            <a:srgbClr val="99CCFF"/>
          </a:solidFill>
        </p:spPr>
      </p:pic>
      <p:pic>
        <p:nvPicPr>
          <p:cNvPr id="152579" name="Picture 3" descr="két t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2580" name="WordArt 4"/>
          <p:cNvSpPr>
            <a:spLocks noChangeArrowheads="1" noChangeShapeType="1" noTextEdit="1"/>
          </p:cNvSpPr>
          <p:nvPr/>
        </p:nvSpPr>
        <p:spPr bwMode="auto">
          <a:xfrm>
            <a:off x="1199456" y="3573016"/>
            <a:ext cx="10476408" cy="19812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defTabSz="914400"/>
            <a:r>
              <a:rPr lang="vi-VN" sz="3600" b="1" kern="10" dirty="0">
                <a:ln w="9525">
                  <a:solidFill>
                    <a:srgbClr val="4F81BD"/>
                  </a:solidFill>
                  <a:round/>
                  <a:headEnd/>
                  <a:tailEnd/>
                </a:ln>
                <a:solidFill>
                  <a:srgbClr val="00B0F0"/>
                </a:solidFill>
                <a:latin typeface="Times New Roman"/>
                <a:cs typeface="Times New Roman"/>
              </a:rPr>
              <a:t>Chúc các em chăm ngoan, học giỏi.</a:t>
            </a:r>
            <a:endParaRPr lang="en-US" sz="3600" b="1" kern="10" dirty="0">
              <a:ln w="9525">
                <a:solidFill>
                  <a:srgbClr val="4F81BD"/>
                </a:solidFill>
                <a:round/>
                <a:headEnd/>
                <a:tailEnd/>
              </a:ln>
              <a:solidFill>
                <a:srgbClr val="00B0F0"/>
              </a:solidFill>
              <a:latin typeface="Times New Roman"/>
              <a:cs typeface="Times New Roman"/>
            </a:endParaRPr>
          </a:p>
        </p:txBody>
      </p:sp>
      <p:pic>
        <p:nvPicPr>
          <p:cNvPr id="152582" name="Picture 6"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3454400" y="38100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4572000" y="1981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2438400" y="1524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5" name="Picture 9"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8940800" y="1219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6" name="Picture 10"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7112000" y="35814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7" name="Picture 11"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53340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88" name="Picture 12"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56800" y="54864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89" name="Picture 13"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15240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90" name="Picture 14"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4478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91" name="Picture 15"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4400" y="1981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92" name="Picture 16"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1117600" y="3505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93" name="Picture 17" descr="untitled h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10800" y="0"/>
            <a:ext cx="1981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2594" name="Picture 18" descr="untitled h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 y="5257800"/>
            <a:ext cx="180763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95" name="Picture 19" descr="untitled h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368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2596" name="Picture 20" descr="untitled h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8400" y="5502552"/>
            <a:ext cx="21336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5026998"/>
            <a:ext cx="12192000" cy="2074410"/>
          </a:xfrm>
          <a:prstGeom prst="rect">
            <a:avLst/>
          </a:prstGeom>
        </p:spPr>
      </p:pic>
      <p:sp>
        <p:nvSpPr>
          <p:cNvPr id="21" name="Rectangle 20"/>
          <p:cNvSpPr/>
          <p:nvPr/>
        </p:nvSpPr>
        <p:spPr>
          <a:xfrm>
            <a:off x="2690873" y="57398"/>
            <a:ext cx="7218643"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vi-VN"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TIẾT HỌC KẾT THÚC</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49290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52580"/>
                                        </p:tgtEl>
                                        <p:attrNameLst>
                                          <p:attrName>style.visibility</p:attrName>
                                        </p:attrNameLst>
                                      </p:cBhvr>
                                      <p:to>
                                        <p:strVal val="visible"/>
                                      </p:to>
                                    </p:set>
                                    <p:anim from="(-#ppt_w/2)" to="(#ppt_x)" calcmode="lin" valueType="num">
                                      <p:cBhvr>
                                        <p:cTn id="7" dur="600" fill="hold">
                                          <p:stCondLst>
                                            <p:cond delay="0"/>
                                          </p:stCondLst>
                                        </p:cTn>
                                        <p:tgtEl>
                                          <p:spTgt spid="152580"/>
                                        </p:tgtEl>
                                        <p:attrNameLst>
                                          <p:attrName>ppt_x</p:attrName>
                                        </p:attrNameLst>
                                      </p:cBhvr>
                                    </p:anim>
                                    <p:anim from="0" to="-1.0" calcmode="lin" valueType="num">
                                      <p:cBhvr>
                                        <p:cTn id="8" dur="200" decel="50000" autoRev="1" fill="hold">
                                          <p:stCondLst>
                                            <p:cond delay="600"/>
                                          </p:stCondLst>
                                        </p:cTn>
                                        <p:tgtEl>
                                          <p:spTgt spid="152580"/>
                                        </p:tgtEl>
                                        <p:attrNameLst>
                                          <p:attrName>xshear</p:attrName>
                                        </p:attrNameLst>
                                      </p:cBhvr>
                                    </p:anim>
                                    <p:animScale>
                                      <p:cBhvr>
                                        <p:cTn id="9" dur="200" decel="100000" autoRev="1" fill="hold">
                                          <p:stCondLst>
                                            <p:cond delay="600"/>
                                          </p:stCondLst>
                                        </p:cTn>
                                        <p:tgtEl>
                                          <p:spTgt spid="152580"/>
                                        </p:tgtEl>
                                      </p:cBhvr>
                                      <p:from x="100000" y="100000"/>
                                      <p:to x="80000" y="100000"/>
                                    </p:animScale>
                                    <p:anim by="(#ppt_h/3+#ppt_w*0.1)" calcmode="lin" valueType="num">
                                      <p:cBhvr additive="sum">
                                        <p:cTn id="10" dur="200" decel="100000" autoRev="1" fill="hold">
                                          <p:stCondLst>
                                            <p:cond delay="600"/>
                                          </p:stCondLst>
                                        </p:cTn>
                                        <p:tgtEl>
                                          <p:spTgt spid="152580"/>
                                        </p:tgtEl>
                                        <p:attrNameLst>
                                          <p:attrName>ppt_x</p:attrName>
                                        </p:attrNameLst>
                                      </p:cBhvr>
                                    </p:anim>
                                  </p:childTnLst>
                                </p:cTn>
                              </p:par>
                            </p:childTnLst>
                          </p:cTn>
                        </p:par>
                        <p:par>
                          <p:cTn id="11" fill="hold" nodeType="afterGroup">
                            <p:stCondLst>
                              <p:cond delay="1000"/>
                            </p:stCondLst>
                            <p:childTnLst>
                              <p:par>
                                <p:cTn id="12" presetID="0" presetClass="path" presetSubtype="0" accel="50000" decel="50000" fill="hold" nodeType="afterEffect">
                                  <p:stCondLst>
                                    <p:cond delay="0"/>
                                  </p:stCondLst>
                                  <p:childTnLst>
                                    <p:animMotion origin="layout" path="M 0.04878 -0.01064 C 0.03333 -0.0363 -0.00347 -0.14844 -0.03455 -0.1385 C -0.06597 -0.12855 -0.07396 0.02752 -0.13872 0.04856 C -0.20365 0.0696 -0.3349 0.00162 -0.42361 -0.01248 C -0.51233 -0.02659 -0.63108 -0.0467 -0.67083 -0.03653 C -0.71059 -0.02636 -0.65347 0.02613 -0.6625 0.04856 C -0.67118 0.07098 -0.70608 0.10497 -0.72361 0.09873 C -0.74115 0.09249 -0.775 0.03838 -0.76788 0.01156 C -0.76094 -0.01526 -0.70972 -0.06705 -0.68038 -0.06243 C -0.65104 -0.0578 -0.59757 0.00809 -0.59149 0.03931 C -0.58542 0.07052 -0.65833 0.1015 -0.64427 0.12462 C -0.63021 0.14775 -0.57552 0.1748 -0.50677 0.17827 C -0.43819 0.18173 -0.28819 0.15445 -0.23177 0.14497 C -0.17552 0.13549 -0.19618 0.11237 -0.16806 0.12093 C -0.13958 0.12948 -0.10243 0.20254 -0.06233 0.19676 C -0.02222 0.19098 0.05243 0.11607 0.0724 0.08555 C 0.09219 0.05526 0.06059 0.03006 0.05694 0.01526 C 0.05365 0.00046 0.06406 0.01503 0.04878 -0.01064 Z " pathEditMode="relative" rAng="0" ptsTypes="aaaaaaaaaaaaaaaaaa">
                                      <p:cBhvr>
                                        <p:cTn id="13" dur="5000" fill="hold"/>
                                        <p:tgtEl>
                                          <p:spTgt spid="152587"/>
                                        </p:tgtEl>
                                        <p:attrNameLst>
                                          <p:attrName>ppt_x</p:attrName>
                                          <p:attrName>ppt_y</p:attrName>
                                        </p:attrNameLst>
                                      </p:cBhvr>
                                      <p:rCtr x="-39028" y="3769"/>
                                    </p:animMotion>
                                  </p:childTnLst>
                                </p:cTn>
                              </p:par>
                            </p:childTnLst>
                          </p:cTn>
                        </p:par>
                        <p:par>
                          <p:cTn id="14" fill="hold" nodeType="afterGroup">
                            <p:stCondLst>
                              <p:cond delay="6000"/>
                            </p:stCondLst>
                            <p:childTnLst>
                              <p:par>
                                <p:cTn id="15" presetID="0" presetClass="path" presetSubtype="0" accel="50000" decel="50000" fill="hold" nodeType="afterEffect">
                                  <p:stCondLst>
                                    <p:cond delay="0"/>
                                  </p:stCondLst>
                                  <p:childTnLst>
                                    <p:animMotion origin="layout" path="M -0.01789 -0.12578 C -0.03334 -0.15145 -0.07014 -0.26359 -0.10122 -0.25364 C -0.13264 -0.2437 -0.14063 -0.08763 -0.20539 -0.06659 C -0.27032 -0.04555 -0.40157 -0.11353 -0.49028 -0.12763 C -0.579 -0.14174 -0.69775 -0.16185 -0.7375 -0.15168 C -0.77726 -0.14151 -0.72014 -0.08902 -0.72917 -0.06659 C -0.73785 -0.04416 -0.77275 -0.01018 -0.79028 -0.01642 C -0.80782 -0.02266 -0.84167 -0.07677 -0.83455 -0.10359 C -0.82761 -0.13041 -0.77639 -0.1822 -0.74705 -0.17758 C -0.71771 -0.17295 -0.66424 -0.10705 -0.65816 -0.07584 C -0.65209 -0.04463 -0.725 -0.01364 -0.71094 0.00948 C -0.69688 0.0326 -0.64219 0.05965 -0.57344 0.06312 C -0.50486 0.06659 -0.35486 0.0393 -0.29844 0.02982 C -0.24219 0.02034 -0.26285 -0.00278 -0.23473 0.00578 C -0.20625 0.01433 -0.1691 0.0874 -0.129 0.08162 C -0.08889 0.07584 -0.01424 0.00092 0.00573 -0.0296 C 0.02552 -0.05989 -0.00608 -0.08509 -0.00973 -0.09989 C -0.01302 -0.11468 -0.00261 -0.10012 -0.01789 -0.12578 Z " pathEditMode="relative" rAng="0" ptsTypes="aaaaaaaaaaaaaaaaaa">
                                      <p:cBhvr>
                                        <p:cTn id="16" dur="5000" fill="hold"/>
                                        <p:tgtEl>
                                          <p:spTgt spid="152588"/>
                                        </p:tgtEl>
                                        <p:attrNameLst>
                                          <p:attrName>ppt_x</p:attrName>
                                          <p:attrName>ppt_y</p:attrName>
                                        </p:attrNameLst>
                                      </p:cBhvr>
                                      <p:rCtr x="-39028" y="3769"/>
                                    </p:animMotion>
                                  </p:childTnLst>
                                </p:cTn>
                              </p:par>
                            </p:childTnLst>
                          </p:cTn>
                        </p:par>
                        <p:par>
                          <p:cTn id="17" fill="hold" nodeType="afterGroup">
                            <p:stCondLst>
                              <p:cond delay="11000"/>
                            </p:stCondLst>
                            <p:childTnLst>
                              <p:par>
                                <p:cTn id="18" presetID="0" presetClass="path" presetSubtype="0" accel="50000" decel="50000" fill="hold" nodeType="afterEffect">
                                  <p:stCondLst>
                                    <p:cond delay="0"/>
                                  </p:stCondLst>
                                  <p:childTnLst>
                                    <p:animMotion origin="layout" path="M -0.01789 -0.12578 C -0.03334 -0.15145 -0.07014 -0.26359 -0.10122 -0.25364 C -0.13264 -0.2437 -0.14063 -0.08763 -0.20539 -0.06659 C -0.27032 -0.04555 -0.40157 -0.11353 -0.49028 -0.12763 C -0.579 -0.14174 -0.69775 -0.16185 -0.7375 -0.15168 C -0.77726 -0.14151 -0.72014 -0.08902 -0.72917 -0.06659 C -0.73785 -0.04416 -0.77275 -0.01018 -0.79028 -0.01642 C -0.80782 -0.02266 -0.84167 -0.07677 -0.83455 -0.10359 C -0.82761 -0.13041 -0.77639 -0.1822 -0.74705 -0.17758 C -0.71771 -0.17295 -0.66424 -0.10705 -0.65816 -0.07584 C -0.65209 -0.04463 -0.725 -0.01364 -0.71094 0.00948 C -0.69688 0.0326 -0.64219 0.05965 -0.57344 0.06312 C -0.50486 0.06659 -0.35486 0.0393 -0.29844 0.02982 C -0.24219 0.02034 -0.26285 -0.00278 -0.23473 0.00578 C -0.20625 0.01433 -0.1691 0.0874 -0.129 0.08162 C -0.08889 0.07584 -0.01424 0.00092 0.00573 -0.0296 C 0.02552 -0.05989 -0.00608 -0.08509 -0.00973 -0.09989 C -0.01302 -0.11468 -0.00261 -0.10012 -0.01789 -0.12578 Z " pathEditMode="relative" rAng="0" ptsTypes="aaaaaaaaaaaaaaaaaa">
                                      <p:cBhvr>
                                        <p:cTn id="19" dur="5000" fill="hold"/>
                                        <p:tgtEl>
                                          <p:spTgt spid="152589"/>
                                        </p:tgtEl>
                                        <p:attrNameLst>
                                          <p:attrName>ppt_x</p:attrName>
                                          <p:attrName>ppt_y</p:attrName>
                                        </p:attrNameLst>
                                      </p:cBhvr>
                                      <p:rCtr x="-39028" y="3769"/>
                                    </p:animMotion>
                                  </p:childTnLst>
                                </p:cTn>
                              </p:par>
                            </p:childTnLst>
                          </p:cTn>
                        </p:par>
                        <p:par>
                          <p:cTn id="20" fill="hold" nodeType="afterGroup">
                            <p:stCondLst>
                              <p:cond delay="16000"/>
                            </p:stCondLst>
                            <p:childTnLst>
                              <p:par>
                                <p:cTn id="21" presetID="0" presetClass="path" presetSubtype="0" accel="50000" decel="50000" fill="hold" nodeType="afterEffect">
                                  <p:stCondLst>
                                    <p:cond delay="0"/>
                                  </p:stCondLst>
                                  <p:childTnLst>
                                    <p:animMotion origin="layout" path="M 0.66545 0.17387 C 0.65 0.14821 0.61319 0.03607 0.58212 0.04601 C 0.55069 0.05595 0.54271 0.21202 0.47795 0.23306 C 0.41302 0.2541 0.28177 0.18613 0.19306 0.17202 C 0.10434 0.15792 -0.01441 0.1378 -0.05417 0.14798 C -0.09392 0.15815 -0.03681 0.21063 -0.04583 0.23306 C -0.05451 0.25549 -0.08941 0.28948 -0.10694 0.28324 C -0.12448 0.27699 -0.15833 0.22289 -0.15122 0.19607 C -0.14427 0.16925 -0.09306 0.11746 -0.06372 0.12208 C -0.03437 0.1267 0.0191 0.1926 0.02517 0.22381 C 0.03125 0.25503 -0.04167 0.28601 -0.0276 0.30913 C -0.01354 0.33225 0.04115 0.35931 0.11007 0.36277 C 0.17847 0.36624 0.32847 0.33896 0.3849 0.32948 C 0.44115 0.32 0.42083 0.29688 0.44896 0.30543 C 0.47708 0.31399 0.51424 0.38705 0.55434 0.38127 C 0.59444 0.37549 0.6691 0.30058 0.68906 0.27006 C 0.70885 0.23977 0.67726 0.21457 0.67361 0.19977 C 0.67031 0.18497 0.68073 0.19954 0.66545 0.17387 Z " pathEditMode="relative" rAng="0" ptsTypes="aaaaaaaaaaaaaaaaaa">
                                      <p:cBhvr>
                                        <p:cTn id="22" dur="5000" fill="hold"/>
                                        <p:tgtEl>
                                          <p:spTgt spid="152590"/>
                                        </p:tgtEl>
                                        <p:attrNameLst>
                                          <p:attrName>ppt_x</p:attrName>
                                          <p:attrName>ppt_y</p:attrName>
                                        </p:attrNameLst>
                                      </p:cBhvr>
                                      <p:rCtr x="-39028" y="3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180307" y="1218182"/>
            <a:ext cx="11475076" cy="1754314"/>
          </a:xfrm>
          <a:prstGeom prst="rect">
            <a:avLst/>
          </a:prstGeom>
          <a:noFill/>
        </p:spPr>
        <p:txBody>
          <a:bodyPr wrap="square" lIns="91428" tIns="45714" rIns="91428" bIns="45714" rtlCol="0">
            <a:spAutoFit/>
          </a:bodyPr>
          <a:lstStyle/>
          <a:p>
            <a:pPr lvl="0" algn="ctr"/>
            <a:r>
              <a:rPr lang="en-GB" sz="3600" b="1" dirty="0">
                <a:solidFill>
                  <a:srgbClr val="525200"/>
                </a:solidFill>
                <a:latin typeface="Times New Roman" pitchFamily="18" charset="0"/>
                <a:cs typeface="Times New Roman" pitchFamily="18" charset="0"/>
              </a:rPr>
              <a:t>KHÁM </a:t>
            </a:r>
            <a:r>
              <a:rPr lang="en-GB" sz="3600" b="1" dirty="0">
                <a:solidFill>
                  <a:srgbClr val="484800"/>
                </a:solidFill>
                <a:latin typeface="Times New Roman" pitchFamily="18" charset="0"/>
                <a:cs typeface="Times New Roman" pitchFamily="18" charset="0"/>
              </a:rPr>
              <a:t>PHÁ </a:t>
            </a:r>
            <a:r>
              <a:rPr lang="en-GB" sz="3600" b="1" dirty="0">
                <a:solidFill>
                  <a:srgbClr val="5A5A00"/>
                </a:solidFill>
                <a:latin typeface="Times New Roman" pitchFamily="18" charset="0"/>
                <a:cs typeface="Times New Roman" pitchFamily="18" charset="0"/>
              </a:rPr>
              <a:t>KIẾN </a:t>
            </a:r>
            <a:r>
              <a:rPr lang="en-GB" sz="3600" b="1" dirty="0">
                <a:solidFill>
                  <a:srgbClr val="3B3B00"/>
                </a:solidFill>
                <a:latin typeface="Times New Roman" pitchFamily="18" charset="0"/>
                <a:cs typeface="Times New Roman" pitchFamily="18" charset="0"/>
              </a:rPr>
              <a:t>THỨC </a:t>
            </a:r>
            <a:r>
              <a:rPr lang="en-GB" sz="3600" b="1" dirty="0">
                <a:solidFill>
                  <a:srgbClr val="4F4F00"/>
                </a:solidFill>
                <a:latin typeface="Times New Roman" pitchFamily="18" charset="0"/>
                <a:cs typeface="Times New Roman" pitchFamily="18" charset="0"/>
              </a:rPr>
              <a:t>MỚI</a:t>
            </a:r>
          </a:p>
          <a:p>
            <a:pPr lvl="0" algn="ctr"/>
            <a:endParaRPr lang="en-GB" sz="3600" b="1" dirty="0" smtClean="0">
              <a:solidFill>
                <a:srgbClr val="4F4F00"/>
              </a:solidFill>
              <a:latin typeface="Times New Roman" pitchFamily="18" charset="0"/>
              <a:cs typeface="Times New Roman" pitchFamily="18" charset="0"/>
            </a:endParaRPr>
          </a:p>
          <a:p>
            <a:pPr lvl="0" algn="ctr"/>
            <a:r>
              <a:rPr lang="en-GB" sz="3600" b="1" dirty="0" smtClean="0">
                <a:solidFill>
                  <a:srgbClr val="4F4F00"/>
                </a:solidFill>
                <a:latin typeface="Times New Roman" pitchFamily="18" charset="0"/>
                <a:cs typeface="Times New Roman" pitchFamily="18" charset="0"/>
              </a:rPr>
              <a:t>1</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Một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số</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vật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dẫn</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nhiệt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tốt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và</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vật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dẫn</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nhiệt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kém</a:t>
            </a:r>
            <a:endParaRPr lang="en-GB"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047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29" y="1068947"/>
            <a:ext cx="7289443" cy="549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02276" y="128963"/>
            <a:ext cx="11372045"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Hoạt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động</a:t>
            </a:r>
            <a:r>
              <a:rPr lang="en-US" sz="2800" b="1" dirty="0" smtClean="0">
                <a:solidFill>
                  <a:srgbClr val="FF0000"/>
                </a:solidFill>
                <a:latin typeface="Times New Roman" pitchFamily="18" charset="0"/>
                <a:cs typeface="Times New Roman" pitchFamily="18" charset="0"/>
              </a:rPr>
              <a:t> 1: </a:t>
            </a:r>
            <a:r>
              <a:rPr lang="en-US" sz="2800" b="1" dirty="0" err="1" smtClean="0">
                <a:solidFill>
                  <a:srgbClr val="FF0000"/>
                </a:solidFill>
                <a:latin typeface="Times New Roman" pitchFamily="18" charset="0"/>
                <a:cs typeface="Times New Roman" pitchFamily="18" charset="0"/>
              </a:rPr>
              <a:t>Tìm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hiểu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một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số</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dẫn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tốt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dẫn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kém</a:t>
            </a:r>
            <a:endParaRPr lang="en-US" sz="2800" b="1" dirty="0">
              <a:solidFill>
                <a:srgbClr val="FF0000"/>
              </a:solidFill>
              <a:latin typeface="Times New Roman" pitchFamily="18" charset="0"/>
              <a:cs typeface="Times New Roman" pitchFamily="18" charset="0"/>
            </a:endParaRPr>
          </a:p>
        </p:txBody>
      </p:sp>
      <p:sp>
        <p:nvSpPr>
          <p:cNvPr id="7" name="Oval Callout 6"/>
          <p:cNvSpPr/>
          <p:nvPr/>
        </p:nvSpPr>
        <p:spPr>
          <a:xfrm>
            <a:off x="8391305" y="3013656"/>
            <a:ext cx="3483019" cy="1326524"/>
          </a:xfrm>
          <a:prstGeom prst="wedgeEllipseCallout">
            <a:avLst>
              <a:gd name="adj1" fmla="val -54770"/>
              <a:gd name="adj2" fmla="val 5863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endPar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8510073" y="3438666"/>
            <a:ext cx="3022243" cy="553998"/>
          </a:xfrm>
          <a:prstGeom prst="rect">
            <a:avLst/>
          </a:prstGeom>
          <a:noFill/>
        </p:spPr>
        <p:txBody>
          <a:bodyPr wrap="square" rtlCol="0">
            <a:spAutoFit/>
          </a:bodyPr>
          <a:lstStyle/>
          <a:p>
            <a:r>
              <a:rPr lang="en-US" sz="3000" b="1" dirty="0" err="1" smtClean="0">
                <a:latin typeface="Times New Roman" pitchFamily="18" charset="0"/>
                <a:cs typeface="Times New Roman" pitchFamily="18" charset="0"/>
              </a:rPr>
              <a:t>Làm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việc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nhóm</a:t>
            </a:r>
            <a:r>
              <a:rPr lang="en-US" sz="3000" b="1" dirty="0" smtClean="0">
                <a:latin typeface="Times New Roman" pitchFamily="18" charset="0"/>
                <a:cs typeface="Times New Roman" pitchFamily="18" charset="0"/>
              </a:rPr>
              <a:t> 6</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984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81600" y="567561"/>
            <a:ext cx="2540000" cy="646331"/>
          </a:xfrm>
          <a:prstGeom prst="rect">
            <a:avLst/>
          </a:prstGeom>
          <a:solidFill>
            <a:srgbClr val="FF0000"/>
          </a:solidFill>
          <a:ln w="38100">
            <a:solidFill>
              <a:schemeClr val="tx1"/>
            </a:solidFill>
          </a:ln>
        </p:spPr>
        <p:txBody>
          <a:bodyPr wrap="square" rtlCol="0">
            <a:spAutoFit/>
          </a:bodyPr>
          <a:lstStyle/>
          <a:p>
            <a:pPr algn="ctr"/>
            <a:r>
              <a:rPr lang="en-US" sz="3600" b="1" dirty="0" err="1" smtClean="0">
                <a:solidFill>
                  <a:schemeClr val="bg1"/>
                </a:solidFill>
                <a:latin typeface="Times New Roman" pitchFamily="18" charset="0"/>
                <a:cs typeface="Times New Roman" pitchFamily="18" charset="0"/>
              </a:rPr>
              <a:t>Kết</a:t>
            </a:r>
            <a:r>
              <a:rPr lang="en-US" sz="3600" b="1" dirty="0" smtClean="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luận</a:t>
            </a:r>
            <a:endParaRPr lang="en-US" sz="3600" b="1" dirty="0">
              <a:solidFill>
                <a:schemeClr val="bg1"/>
              </a:solidFill>
              <a:latin typeface="Times New Roman" pitchFamily="18" charset="0"/>
              <a:cs typeface="Times New Roman" pitchFamily="18" charset="0"/>
            </a:endParaRPr>
          </a:p>
        </p:txBody>
      </p:sp>
      <p:sp>
        <p:nvSpPr>
          <p:cNvPr id="5" name="Oval 4"/>
          <p:cNvSpPr/>
          <p:nvPr/>
        </p:nvSpPr>
        <p:spPr>
          <a:xfrm>
            <a:off x="812800" y="2895600"/>
            <a:ext cx="4775200" cy="2667000"/>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FF"/>
                </a:solidFill>
                <a:latin typeface="Times New Roman" pitchFamily="18" charset="0"/>
                <a:cs typeface="Times New Roman" pitchFamily="18" charset="0"/>
              </a:rPr>
              <a:t>Thanh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kim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loại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nóng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endParaRPr lang="en-US" sz="3600" b="1" dirty="0">
              <a:solidFill>
                <a:srgbClr val="0000FF"/>
              </a:solidFill>
              <a:latin typeface="Times New Roman" pitchFamily="18" charset="0"/>
              <a:cs typeface="Times New Roman" pitchFamily="18" charset="0"/>
            </a:endParaRPr>
          </a:p>
        </p:txBody>
      </p:sp>
      <p:sp>
        <p:nvSpPr>
          <p:cNvPr id="14" name="Oval 13"/>
          <p:cNvSpPr/>
          <p:nvPr/>
        </p:nvSpPr>
        <p:spPr>
          <a:xfrm>
            <a:off x="7010400" y="2895600"/>
            <a:ext cx="4368800" cy="2643352"/>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FF"/>
                </a:solidFill>
                <a:latin typeface="Times New Roman" pitchFamily="18" charset="0"/>
                <a:cs typeface="Times New Roman" pitchFamily="18" charset="0"/>
              </a:rPr>
              <a:t>Thanh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nhựa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ấm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endParaRPr lang="en-US" sz="3600" b="1" dirty="0">
              <a:solidFill>
                <a:srgbClr val="0000FF"/>
              </a:solidFill>
              <a:latin typeface="Times New Roman" pitchFamily="18" charset="0"/>
              <a:cs typeface="Times New Roman" pitchFamily="18" charset="0"/>
            </a:endParaRPr>
          </a:p>
        </p:txBody>
      </p:sp>
      <p:cxnSp>
        <p:nvCxnSpPr>
          <p:cNvPr id="7" name="Straight Arrow Connector 6"/>
          <p:cNvCxnSpPr>
            <a:stCxn id="11" idx="2"/>
          </p:cNvCxnSpPr>
          <p:nvPr/>
        </p:nvCxnSpPr>
        <p:spPr>
          <a:xfrm flipH="1">
            <a:off x="3200400" y="1213890"/>
            <a:ext cx="3251200" cy="168171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endCxn id="14" idx="0"/>
          </p:cNvCxnSpPr>
          <p:nvPr/>
        </p:nvCxnSpPr>
        <p:spPr>
          <a:xfrm>
            <a:off x="6451600" y="1213890"/>
            <a:ext cx="2743200" cy="168171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935291531"/>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1528" y="0"/>
            <a:ext cx="122535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6" b="89778" l="9778" r="90667"/>
                    </a14:imgEffect>
                  </a14:imgLayer>
                </a14:imgProps>
              </a:ext>
              <a:ext uri="{28A0092B-C50C-407E-A947-70E740481C1C}">
                <a14:useLocalDpi xmlns:a14="http://schemas.microsoft.com/office/drawing/2010/main" val="0"/>
              </a:ext>
            </a:extLst>
          </a:blip>
          <a:srcRect/>
          <a:stretch>
            <a:fillRect/>
          </a:stretch>
        </p:blipFill>
        <p:spPr bwMode="auto">
          <a:xfrm>
            <a:off x="8026401" y="3"/>
            <a:ext cx="41656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elp 3">
            <a:hlinkClick r:id="" action="ppaction://noaction" highlightClick="1"/>
          </p:cNvPr>
          <p:cNvSpPr/>
          <p:nvPr/>
        </p:nvSpPr>
        <p:spPr>
          <a:xfrm>
            <a:off x="10364952" y="381000"/>
            <a:ext cx="1217448" cy="1219200"/>
          </a:xfrm>
          <a:prstGeom prst="actionButtonHelp">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a:solidFill>
                <a:prstClr val="black"/>
              </a:solidFill>
            </a:endParaRPr>
          </a:p>
        </p:txBody>
      </p:sp>
      <p:sp>
        <p:nvSpPr>
          <p:cNvPr id="6" name="Cloud Callout 5"/>
          <p:cNvSpPr/>
          <p:nvPr/>
        </p:nvSpPr>
        <p:spPr>
          <a:xfrm>
            <a:off x="224221" y="1219200"/>
            <a:ext cx="6604000" cy="2743200"/>
          </a:xfrm>
          <a:prstGeom prst="cloudCallout">
            <a:avLst>
              <a:gd name="adj1" fmla="val 85161"/>
              <a:gd name="adj2" fmla="val 2815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err="1" smtClean="0">
                <a:solidFill>
                  <a:prstClr val="white"/>
                </a:solidFill>
                <a:latin typeface="Times New Roman" pitchFamily="18" charset="0"/>
                <a:cs typeface="Times New Roman" pitchFamily="18" charset="0"/>
              </a:rPr>
              <a:t>Tại</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sao</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lại</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có</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sự</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khác</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nhau</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như</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vậy</a:t>
            </a:r>
            <a:r>
              <a:rPr lang="en-US" sz="3600" b="1" dirty="0" smtClean="0">
                <a:solidFill>
                  <a:prstClr val="white"/>
                </a:solidFill>
                <a:latin typeface="Times New Roman" pitchFamily="18" charset="0"/>
                <a:cs typeface="Times New Roman" pitchFamily="18" charset="0"/>
              </a:rPr>
              <a:t> ?</a:t>
            </a:r>
            <a:endParaRPr lang="en-US" sz="3600" b="1" dirty="0">
              <a:solidFill>
                <a:prstClr val="white"/>
              </a:solidFill>
              <a:latin typeface="Times New Roman" pitchFamily="18" charset="0"/>
              <a:cs typeface="Times New Roman" pitchFamily="18" charset="0"/>
            </a:endParaRPr>
          </a:p>
        </p:txBody>
      </p:sp>
      <p:sp>
        <p:nvSpPr>
          <p:cNvPr id="7" name="AutoShape 4" descr="Trá»n bá» background powerpoint Äáº¹p vÃ  chuyÃªn nghiá»p nháº¥t cho slide"/>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8" name="AutoShape 6" descr="Trá»n bá» background powerpoint Äáº¹p vÃ  chuyÃªn nghiá»p nháº¥t cho slide"/>
          <p:cNvSpPr>
            <a:spLocks noChangeAspect="1" noChangeArrowheads="1"/>
          </p:cNvSpPr>
          <p:nvPr/>
        </p:nvSpPr>
        <p:spPr bwMode="auto">
          <a:xfrm>
            <a:off x="410633" y="827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8" descr="Trá»n bá» background powerpoint Äáº¹p vÃ  chuyÃªn nghiá»p nháº¥t cho slide"/>
          <p:cNvSpPr>
            <a:spLocks noChangeAspect="1" noChangeArrowheads="1"/>
          </p:cNvSpPr>
          <p:nvPr/>
        </p:nvSpPr>
        <p:spPr bwMode="auto">
          <a:xfrm>
            <a:off x="613833" y="16067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Tree>
    <p:extLst>
      <p:ext uri="{BB962C8B-B14F-4D97-AF65-F5344CB8AC3E}">
        <p14:creationId xmlns:p14="http://schemas.microsoft.com/office/powerpoint/2010/main" val="184822856"/>
      </p:ext>
    </p:extLst>
  </p:cSld>
  <p:clrMapOvr>
    <a:masterClrMapping/>
  </p:clrMapOvr>
  <mc:AlternateContent xmlns:mc="http://schemas.openxmlformats.org/markup-compatibility/2006" xmlns:p14="http://schemas.microsoft.com/office/powerpoint/2010/main">
    <mc:Choice Requires="p14">
      <p:transition spd="slow" p14:dur="3400" advTm="45278">
        <p14:reveal/>
      </p:transition>
    </mc:Choice>
    <mc:Fallback xmlns="">
      <p:transition spd="slow" advTm="452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5469" y="2492902"/>
            <a:ext cx="9313035" cy="2492990"/>
          </a:xfrm>
          <a:prstGeom prst="rect">
            <a:avLst/>
          </a:prstGeom>
        </p:spPr>
        <p:txBody>
          <a:bodyPr wrap="square">
            <a:spAutoFit/>
          </a:bodyPr>
          <a:lstStyle/>
          <a:p>
            <a:pPr algn="ctr" defTabSz="914400"/>
            <a:r>
              <a:rPr lang="vi-VN" sz="2800" b="1" dirty="0">
                <a:solidFill>
                  <a:prstClr val="black"/>
                </a:solidFill>
                <a:latin typeface="Times New Roman"/>
              </a:rPr>
              <a:t>KẾT LUẬN</a:t>
            </a:r>
          </a:p>
          <a:p>
            <a:pPr defTabSz="914400"/>
            <a:r>
              <a:rPr lang="vi-VN" sz="3200" b="1" dirty="0" smtClean="0">
                <a:solidFill>
                  <a:srgbClr val="FF0000"/>
                </a:solidFill>
                <a:latin typeface="Times New Roman"/>
              </a:rPr>
              <a:t>*</a:t>
            </a:r>
            <a:r>
              <a:rPr lang="vi-VN" sz="3200" dirty="0" smtClean="0">
                <a:solidFill>
                  <a:prstClr val="black"/>
                </a:solidFill>
                <a:latin typeface="Times New Roman"/>
              </a:rPr>
              <a:t> Các </a:t>
            </a:r>
            <a:r>
              <a:rPr lang="vi-VN" sz="3200" dirty="0">
                <a:solidFill>
                  <a:prstClr val="black"/>
                </a:solidFill>
                <a:latin typeface="Times New Roman"/>
              </a:rPr>
              <a:t>kim loại: đồng, nhôm, sắt, dẫn nhiệt tốt còn gọi </a:t>
            </a:r>
            <a:r>
              <a:rPr lang="vi-VN" sz="3200" dirty="0" smtClean="0">
                <a:solidFill>
                  <a:prstClr val="black"/>
                </a:solidFill>
                <a:latin typeface="Times New Roman"/>
              </a:rPr>
              <a:t>là </a:t>
            </a:r>
            <a:r>
              <a:rPr lang="vi-VN" sz="3200" dirty="0">
                <a:solidFill>
                  <a:prstClr val="black"/>
                </a:solidFill>
                <a:latin typeface="Times New Roman"/>
              </a:rPr>
              <a:t>vật dẫn nhiệt; </a:t>
            </a:r>
          </a:p>
          <a:p>
            <a:pPr defTabSz="914400"/>
            <a:r>
              <a:rPr lang="vi-VN" sz="3200" b="1" dirty="0" smtClean="0">
                <a:solidFill>
                  <a:srgbClr val="FF0000"/>
                </a:solidFill>
                <a:latin typeface="Times New Roman"/>
              </a:rPr>
              <a:t>*</a:t>
            </a:r>
            <a:r>
              <a:rPr lang="vi-VN" sz="3200" dirty="0" smtClean="0">
                <a:solidFill>
                  <a:prstClr val="black"/>
                </a:solidFill>
                <a:latin typeface="Times New Roman"/>
              </a:rPr>
              <a:t> Gỗ, </a:t>
            </a:r>
            <a:r>
              <a:rPr lang="vi-VN" sz="3200" dirty="0">
                <a:solidFill>
                  <a:prstClr val="black"/>
                </a:solidFill>
                <a:latin typeface="Times New Roman"/>
              </a:rPr>
              <a:t>nhựa, len, bông,…dẫn nhiệt kém còn gọi là vật cách </a:t>
            </a:r>
            <a:r>
              <a:rPr lang="vi-VN" sz="3200" dirty="0" smtClean="0">
                <a:solidFill>
                  <a:prstClr val="black"/>
                </a:solidFill>
                <a:latin typeface="Times New Roman"/>
              </a:rPr>
              <a:t>nhiệt.</a:t>
            </a:r>
            <a:endParaRPr lang="vi-VN" sz="3200" dirty="0">
              <a:solidFill>
                <a:prstClr val="black"/>
              </a:solidFill>
              <a:latin typeface="Times New Roman"/>
            </a:endParaRPr>
          </a:p>
        </p:txBody>
      </p:sp>
    </p:spTree>
    <p:extLst>
      <p:ext uri="{BB962C8B-B14F-4D97-AF65-F5344CB8AC3E}">
        <p14:creationId xmlns:p14="http://schemas.microsoft.com/office/powerpoint/2010/main" val="4104415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20 hÃ¬nh ná»n Powerpoint ÄÆ¡n giáº£n nháº¥t khÃ´ng thá» bá»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 y="-60326"/>
            <a:ext cx="12186652" cy="69183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2" y="4572321"/>
            <a:ext cx="3663949" cy="21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9" descr="Ghế gỗ sồi 2 nan mặt nệm – EUF 057N – EU FURNITURE VIET NAM CO.,LTD"/>
          <p:cNvSpPr>
            <a:spLocks noChangeAspect="1" noChangeArrowheads="1"/>
          </p:cNvSpPr>
          <p:nvPr/>
        </p:nvSpPr>
        <p:spPr bwMode="auto">
          <a:xfrm>
            <a:off x="254000" y="-21272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677" y="4572322"/>
            <a:ext cx="3622567" cy="22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 y="-60325"/>
            <a:ext cx="5181604" cy="69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3871309" y="0"/>
            <a:ext cx="8320691" cy="1143000"/>
          </a:xfrm>
          <a:prstGeom prst="wedgeRoundRectCallout">
            <a:avLst>
              <a:gd name="adj1" fmla="val -62433"/>
              <a:gd name="adj2" fmla="val 38657"/>
              <a:gd name="adj3" fmla="val 16667"/>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400">
              <a:defRPr/>
            </a:pPr>
            <a:r>
              <a:rPr lang="en-GB" sz="2800" b="1" dirty="0" err="1" smtClean="0">
                <a:solidFill>
                  <a:srgbClr val="FF0000"/>
                </a:solidFill>
                <a:latin typeface="Times New Roman" pitchFamily="18" charset="0"/>
                <a:cs typeface="Times New Roman" pitchFamily="18" charset="0"/>
              </a:rPr>
              <a:t>Khi</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trời</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rét</a:t>
            </a:r>
            <a:r>
              <a:rPr lang="en-GB" sz="2800" b="1" dirty="0" smtClean="0">
                <a:solidFill>
                  <a:srgbClr val="FF0000"/>
                </a:solidFill>
                <a:latin typeface="Times New Roman" pitchFamily="18" charset="0"/>
                <a:cs typeface="Times New Roman" pitchFamily="18" charset="0"/>
              </a:rPr>
              <a:t>, ta </a:t>
            </a:r>
            <a:r>
              <a:rPr lang="en-GB" sz="2800" b="1" dirty="0" err="1" smtClean="0">
                <a:solidFill>
                  <a:srgbClr val="FF0000"/>
                </a:solidFill>
                <a:latin typeface="Times New Roman" pitchFamily="18" charset="0"/>
                <a:cs typeface="Times New Roman" pitchFamily="18" charset="0"/>
              </a:rPr>
              <a:t>chạm</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tay</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vào</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ghế</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gỗ</a:t>
            </a:r>
            <a:r>
              <a:rPr lang="en-GB" sz="2800" b="1" dirty="0" smtClean="0">
                <a:solidFill>
                  <a:srgbClr val="FF0000"/>
                </a:solidFill>
                <a:latin typeface="Times New Roman" pitchFamily="18" charset="0"/>
                <a:cs typeface="Times New Roman" pitchFamily="18" charset="0"/>
              </a:rPr>
              <a:t> hay </a:t>
            </a:r>
            <a:r>
              <a:rPr lang="en-GB" sz="2800" b="1" dirty="0" err="1" smtClean="0">
                <a:solidFill>
                  <a:srgbClr val="FF0000"/>
                </a:solidFill>
                <a:latin typeface="Times New Roman" pitchFamily="18" charset="0"/>
                <a:cs typeface="Times New Roman" pitchFamily="18" charset="0"/>
              </a:rPr>
              <a:t>ghế</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sắt</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sẽ</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lạnh</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hơn</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Vì</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sao</a:t>
            </a:r>
            <a:r>
              <a:rPr lang="en-GB" sz="2800" b="1" dirty="0" smtClean="0">
                <a:solidFill>
                  <a:srgbClr val="FF0000"/>
                </a:solidFill>
                <a:latin typeface="Times New Roman" pitchFamily="18" charset="0"/>
                <a:cs typeface="Times New Roman" pitchFamily="18" charset="0"/>
              </a:rPr>
              <a:t>?</a:t>
            </a:r>
            <a:endParaRPr lang="en-GB" sz="2800" b="1" dirty="0">
              <a:solidFill>
                <a:srgbClr val="FF0000"/>
              </a:solidFill>
              <a:latin typeface="Times New Roman" pitchFamily="18" charset="0"/>
              <a:cs typeface="Times New Roman" pitchFamily="18" charset="0"/>
            </a:endParaRPr>
          </a:p>
        </p:txBody>
      </p:sp>
      <p:sp>
        <p:nvSpPr>
          <p:cNvPr id="6" name="Rounded Rectangular Callout 5"/>
          <p:cNvSpPr/>
          <p:nvPr/>
        </p:nvSpPr>
        <p:spPr>
          <a:xfrm>
            <a:off x="5588000" y="1504786"/>
            <a:ext cx="6604000" cy="2659446"/>
          </a:xfrm>
          <a:prstGeom prst="wedgeRoundRectCallout">
            <a:avLst>
              <a:gd name="adj1" fmla="val -86451"/>
              <a:gd name="adj2" fmla="val -9159"/>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a:defRPr/>
            </a:pP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trời</a:t>
            </a:r>
            <a:r>
              <a:rPr lang="en-GB" sz="2800" b="1" dirty="0" smtClean="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r</a:t>
            </a:r>
            <a:r>
              <a:rPr lang="en-GB" sz="2800" b="1" dirty="0" err="1" smtClean="0">
                <a:solidFill>
                  <a:prstClr val="black"/>
                </a:solidFill>
                <a:latin typeface="Times New Roman" pitchFamily="18" charset="0"/>
                <a:cs typeface="Times New Roman" pitchFamily="18" charset="0"/>
              </a:rPr>
              <a:t>ét</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sẽ</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hơn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Vì</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dẫn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tốt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nên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ấm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đã</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truyền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là</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vật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hơn</a:t>
            </a:r>
            <a:r>
              <a:rPr lang="en-GB" sz="2800" b="1" dirty="0" smtClean="0">
                <a:solidFill>
                  <a:prstClr val="black"/>
                </a:solidFill>
                <a:latin typeface="Times New Roman" pitchFamily="18" charset="0"/>
                <a:cs typeface="Times New Roman" pitchFamily="18" charset="0"/>
              </a:rPr>
              <a:t> do </a:t>
            </a:r>
            <a:r>
              <a:rPr lang="en-GB" sz="2800" b="1" dirty="0" err="1" smtClean="0">
                <a:solidFill>
                  <a:prstClr val="black"/>
                </a:solidFill>
                <a:latin typeface="Times New Roman" pitchFamily="18" charset="0"/>
                <a:cs typeface="Times New Roman" pitchFamily="18" charset="0"/>
              </a:rPr>
              <a:t>đó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có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cảm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giác</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a:t>
            </a:r>
            <a:endParaRPr lang="en-GB" sz="2800" b="1" dirty="0">
              <a:solidFill>
                <a:prstClr val="black"/>
              </a:solidFill>
              <a:latin typeface="Times New Roman" pitchFamily="18" charset="0"/>
              <a:cs typeface="Times New Roman" pitchFamily="18" charset="0"/>
            </a:endParaRPr>
          </a:p>
        </p:txBody>
      </p:sp>
      <p:sp>
        <p:nvSpPr>
          <p:cNvPr id="7" name="Rounded Rectangular Callout 6"/>
          <p:cNvSpPr/>
          <p:nvPr/>
        </p:nvSpPr>
        <p:spPr>
          <a:xfrm>
            <a:off x="4978593" y="1505076"/>
            <a:ext cx="7010401" cy="2834509"/>
          </a:xfrm>
          <a:prstGeom prst="wedgeRoundRectCallout">
            <a:avLst>
              <a:gd name="adj1" fmla="val -72885"/>
              <a:gd name="adj2" fmla="val 2435"/>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a:defRPr/>
            </a:pP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gỗ</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không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cảm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giác</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bằng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Vì</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gỗ</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là</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vật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dẫn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kém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nên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không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bị</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mất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nhanh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như</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endParaRPr lang="en-GB" sz="28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600969215"/>
      </p:ext>
    </p:extLst>
  </p:cSld>
  <p:clrMapOvr>
    <a:masterClrMapping/>
  </p:clrMapOvr>
  <mc:AlternateContent xmlns:mc="http://schemas.openxmlformats.org/markup-compatibility/2006" xmlns:p14="http://schemas.microsoft.com/office/powerpoint/2010/main">
    <mc:Choice Requires="p14">
      <p:transition spd="slow" p14:dur="3900" advTm="52785">
        <p14:glitter pattern="hexagon"/>
      </p:transition>
    </mc:Choice>
    <mc:Fallback xmlns="">
      <p:transition spd="slow" advTm="527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14" presetClass="exit" presetSubtype="10" fill="hold" grpId="1" nodeType="with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P spid="6" grpId="1" animBg="1"/>
      <p:bldP spid="7"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0.9|6.4"/>
</p:tagLst>
</file>

<file path=ppt/tags/tag2.xml><?xml version="1.0" encoding="utf-8"?>
<p:tagLst xmlns:a="http://schemas.openxmlformats.org/drawingml/2006/main" xmlns:r="http://schemas.openxmlformats.org/officeDocument/2006/relationships" xmlns:p="http://schemas.openxmlformats.org/presentationml/2006/main">
  <p:tag name="TIMING" val="|2.1|13.3|12.9"/>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13.6|8.5|3"/>
</p:tagLst>
</file>

<file path=ppt/tags/tag5.xml><?xml version="1.0" encoding="utf-8"?>
<p:tagLst xmlns:a="http://schemas.openxmlformats.org/drawingml/2006/main" xmlns:r="http://schemas.openxmlformats.org/officeDocument/2006/relationships" xmlns:p="http://schemas.openxmlformats.org/presentationml/2006/main">
  <p:tag name="TIMING" val="|2.2|0.9|6.4"/>
</p:tagLst>
</file>

<file path=ppt/tags/tag6.xml><?xml version="1.0" encoding="utf-8"?>
<p:tagLst xmlns:a="http://schemas.openxmlformats.org/drawingml/2006/main" xmlns:r="http://schemas.openxmlformats.org/officeDocument/2006/relationships" xmlns:p="http://schemas.openxmlformats.org/presentationml/2006/main">
  <p:tag name="TIMING" val="|2.2|0.9|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1170</Words>
  <Application>Microsoft Office PowerPoint</Application>
  <PresentationFormat>Custom</PresentationFormat>
  <Paragraphs>131</Paragraphs>
  <Slides>31</Slides>
  <Notes>2</Notes>
  <HiddenSlides>0</HiddenSlides>
  <MMClips>0</MMClips>
  <ScaleCrop>false</ScaleCrop>
  <HeadingPairs>
    <vt:vector size="4" baseType="variant">
      <vt:variant>
        <vt:lpstr>Theme</vt:lpstr>
      </vt:variant>
      <vt:variant>
        <vt:i4>15</vt:i4>
      </vt:variant>
      <vt:variant>
        <vt:lpstr>Slide Titles</vt:lpstr>
      </vt:variant>
      <vt:variant>
        <vt:i4>31</vt:i4>
      </vt:variant>
    </vt:vector>
  </HeadingPairs>
  <TitlesOfParts>
    <vt:vector size="46" baseType="lpstr">
      <vt:lpstr>Office Theme</vt:lpstr>
      <vt:lpstr>1_Office Theme</vt:lpstr>
      <vt:lpstr>2_Office Theme</vt:lpstr>
      <vt:lpstr>4_Office Theme</vt:lpstr>
      <vt:lpstr>3_Office Theme</vt:lpstr>
      <vt:lpstr>5_Office Theme</vt:lpstr>
      <vt:lpstr>6_Office Theme</vt:lpstr>
      <vt:lpstr>7_Office Theme</vt:lpstr>
      <vt:lpstr>8_Office Theme</vt:lpstr>
      <vt:lpstr>9_Office Theme</vt:lpstr>
      <vt:lpstr>11_Office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31</cp:revision>
  <dcterms:created xsi:type="dcterms:W3CDTF">2023-09-02T01:28:20Z</dcterms:created>
  <dcterms:modified xsi:type="dcterms:W3CDTF">2023-09-15T16:03:28Z</dcterms:modified>
</cp:coreProperties>
</file>