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7" r:id="rId3"/>
    <p:sldId id="258" r:id="rId4"/>
    <p:sldId id="259" r:id="rId5"/>
    <p:sldId id="267" r:id="rId6"/>
    <p:sldId id="268" r:id="rId7"/>
    <p:sldId id="264" r:id="rId8"/>
    <p:sldId id="265" r:id="rId9"/>
    <p:sldId id="263" r:id="rId10"/>
    <p:sldId id="262" r:id="rId11"/>
    <p:sldId id="261" r:id="rId12"/>
    <p:sldId id="256" r:id="rId13"/>
    <p:sldId id="269" r:id="rId14"/>
    <p:sldId id="270" r:id="rId15"/>
    <p:sldId id="271" r:id="rId16"/>
    <p:sldId id="272" r:id="rId17"/>
    <p:sldId id="273" r:id="rId18"/>
    <p:sldId id="274" r:id="rId19"/>
    <p:sldId id="275" r:id="rId20"/>
    <p:sldId id="276"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2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8/28/2023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8/28/2023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8/28/2023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8/28/2023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8/28/2023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8/28/2023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8/28/2023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8/28/2023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8/28/2023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8/28/2023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8/28/2023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8/28/2023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8/28/2023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8/28/2023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8/28/2023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8/28/2023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8/28/2023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8/28/2023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8/28/2023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9.png"/><Relationship Id="rId10" Type="http://schemas.openxmlformats.org/officeDocument/2006/relationships/image" Target="../media/image36.gif"/><Relationship Id="rId4" Type="http://schemas.openxmlformats.org/officeDocument/2006/relationships/image" Target="../media/image8.png"/><Relationship Id="rId9" Type="http://schemas.openxmlformats.org/officeDocument/2006/relationships/image" Target="../media/image35.gif"/></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1.png"/><Relationship Id="rId10" Type="http://schemas.openxmlformats.org/officeDocument/2006/relationships/image" Target="../media/image36.gif"/><Relationship Id="rId4" Type="http://schemas.openxmlformats.org/officeDocument/2006/relationships/image" Target="../media/image10.png"/><Relationship Id="rId9"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3.png"/><Relationship Id="rId10" Type="http://schemas.openxmlformats.org/officeDocument/2006/relationships/image" Target="../media/image36.gif"/><Relationship Id="rId4" Type="http://schemas.openxmlformats.org/officeDocument/2006/relationships/image" Target="../media/image12.png"/><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5.png"/><Relationship Id="rId10" Type="http://schemas.openxmlformats.org/officeDocument/2006/relationships/image" Target="../media/image36.gif"/><Relationship Id="rId4" Type="http://schemas.openxmlformats.org/officeDocument/2006/relationships/image" Target="../media/image14.png"/><Relationship Id="rId9" Type="http://schemas.openxmlformats.org/officeDocument/2006/relationships/image" Target="../media/image35.gif"/></Relationships>
</file>

<file path=ppt/slides/_rels/slide1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7.png"/><Relationship Id="rId10" Type="http://schemas.openxmlformats.org/officeDocument/2006/relationships/image" Target="../media/image36.gif"/><Relationship Id="rId4" Type="http://schemas.openxmlformats.org/officeDocument/2006/relationships/image" Target="../media/image16.png"/><Relationship Id="rId9" Type="http://schemas.openxmlformats.org/officeDocument/2006/relationships/image" Target="../media/image35.gif"/></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9.png"/><Relationship Id="rId10" Type="http://schemas.openxmlformats.org/officeDocument/2006/relationships/image" Target="../media/image36.gif"/><Relationship Id="rId4" Type="http://schemas.openxmlformats.org/officeDocument/2006/relationships/image" Target="../media/image18.png"/><Relationship Id="rId9" Type="http://schemas.openxmlformats.org/officeDocument/2006/relationships/image" Target="../media/image35.gif"/></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1.png"/><Relationship Id="rId10" Type="http://schemas.openxmlformats.org/officeDocument/2006/relationships/image" Target="../media/image36.gif"/><Relationship Id="rId4" Type="http://schemas.openxmlformats.org/officeDocument/2006/relationships/image" Target="../media/image20.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3.png"/><Relationship Id="rId10" Type="http://schemas.openxmlformats.org/officeDocument/2006/relationships/image" Target="../media/image36.gif"/><Relationship Id="rId4" Type="http://schemas.openxmlformats.org/officeDocument/2006/relationships/image" Target="../media/image22.png"/><Relationship Id="rId9"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5.png"/><Relationship Id="rId10" Type="http://schemas.openxmlformats.org/officeDocument/2006/relationships/image" Target="../media/image36.gif"/><Relationship Id="rId4" Type="http://schemas.openxmlformats.org/officeDocument/2006/relationships/image" Target="../media/image24.png"/><Relationship Id="rId9"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image" Target="../media/image26.png"/><Relationship Id="rId9"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slide" Target="slide16.xml"/><Relationship Id="rId26" Type="http://schemas.openxmlformats.org/officeDocument/2006/relationships/image" Target="../media/image23.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10.png"/><Relationship Id="rId12" Type="http://schemas.openxmlformats.org/officeDocument/2006/relationships/slide" Target="slide14.xml"/><Relationship Id="rId17" Type="http://schemas.openxmlformats.org/officeDocument/2006/relationships/image" Target="../media/image17.png"/><Relationship Id="rId25" Type="http://schemas.openxmlformats.org/officeDocument/2006/relationships/image" Target="../media/image22.png"/><Relationship Id="rId33" Type="http://schemas.openxmlformats.org/officeDocument/2006/relationships/image" Target="../media/image28.gif"/><Relationship Id="rId2" Type="http://schemas.openxmlformats.org/officeDocument/2006/relationships/image" Target="../media/image7.jpe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3.png"/><Relationship Id="rId24" Type="http://schemas.openxmlformats.org/officeDocument/2006/relationships/slide" Target="slide18.xml"/><Relationship Id="rId32"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slide" Target="slide15.xml"/><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slide" Target="slide13.xml"/><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4250B71-ED25-4FE4-B4DE-5ABE0A3E786D}"/>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83D22E24-402E-4490-A440-A2E45D48F95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CUỐI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Tree>
    <p:extLst>
      <p:ext uri="{BB962C8B-B14F-4D97-AF65-F5344CB8AC3E}">
        <p14:creationId xmlns:p14="http://schemas.microsoft.com/office/powerpoint/2010/main" val="255315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55650" y="308464"/>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A16D3-B05B-4081-ACCA-29C61BA93008}"/>
              </a:ext>
            </a:extLst>
          </p:cNvPr>
          <p:cNvSpPr txBox="1"/>
          <p:nvPr/>
        </p:nvSpPr>
        <p:spPr>
          <a:xfrm>
            <a:off x="1994297" y="318917"/>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5" name="TextBox 4">
            <a:extLst>
              <a:ext uri="{FF2B5EF4-FFF2-40B4-BE49-F238E27FC236}">
                <a16:creationId xmlns:a16="http://schemas.microsoft.com/office/drawing/2014/main" id="{49BC54D6-5CA5-443A-A2AB-F3C8E84E0B37}"/>
              </a:ext>
            </a:extLst>
          </p:cNvPr>
          <p:cNvSpPr txBox="1"/>
          <p:nvPr/>
        </p:nvSpPr>
        <p:spPr>
          <a:xfrm>
            <a:off x="216311" y="1976140"/>
            <a:ext cx="11804239" cy="4389120"/>
          </a:xfrm>
          <a:prstGeom prst="rect">
            <a:avLst/>
          </a:prstGeom>
        </p:spPr>
        <p:style>
          <a:lnRef idx="1">
            <a:schemeClr val="accent4"/>
          </a:lnRef>
          <a:fillRef idx="2">
            <a:schemeClr val="accent4"/>
          </a:fillRef>
          <a:effectRef idx="1">
            <a:schemeClr val="accent4"/>
          </a:effectRef>
          <a:fontRef idx="minor">
            <a:schemeClr val="dk1"/>
          </a:fontRef>
        </p:style>
        <p:txBody>
          <a:bodyPr wrap="square" numCol="3">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Mẹ à, mẹ ơi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à, ba ơi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trắng ngủ rồi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đen còn thức</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đến phòng trực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Mẹ vẫn chưa về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Con lắng tai nghe</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Họa mi thánh thót</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Có bài toán tập</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Khó à khó ơi</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Có ông Mặt Trời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Ghé vào cửa sổ</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Bàn tay chị gió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Vuốt làn tóc con…</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mẹ đừng buồn</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Nhà không vắng vẻ</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Búp bê bé bé</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Vẫn nhoẻn miệng cười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trắng dậy rồi</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đen bắt chuột</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Bài con đã thuộc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Toán đã làm xong</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mẹ yên lòng</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Theo công theo việc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Tối về họp mặt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Đủ cả ba người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Ríu rít nói chuyện</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Vui như ngày Tết.</a:t>
            </a:r>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400" b="1" i="0" dirty="0">
                <a:solidFill>
                  <a:srgbClr val="000000"/>
                </a:solidFill>
                <a:effectLst/>
                <a:latin typeface="Times New Roman" panose="02020603050405020304" pitchFamily="18" charset="0"/>
                <a:cs typeface="Times New Roman" panose="02020603050405020304" pitchFamily="18" charset="0"/>
              </a:rPr>
              <a:t>NGUYỄN TRỌNG TẠO</a:t>
            </a:r>
            <a:endParaRPr lang="vi-VN" sz="2400" b="1"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BDEADB-DAC4-46B3-B86C-973F7A37AC6E}"/>
              </a:ext>
            </a:extLst>
          </p:cNvPr>
          <p:cNvSpPr txBox="1"/>
          <p:nvPr/>
        </p:nvSpPr>
        <p:spPr>
          <a:xfrm>
            <a:off x="2566988" y="1039806"/>
            <a:ext cx="6162674" cy="584775"/>
          </a:xfrm>
          <a:prstGeom prst="rect">
            <a:avLst/>
          </a:prstGeom>
          <a:noFill/>
        </p:spPr>
        <p:txBody>
          <a:bodyPr wrap="square">
            <a:spAutoFit/>
          </a:bodyPr>
          <a:lstStyle/>
          <a:p>
            <a:pPr algn="ctr" rtl="0"/>
            <a:r>
              <a:rPr lang="vi-VN" sz="3200" b="1" i="0" dirty="0">
                <a:solidFill>
                  <a:srgbClr val="FF0000"/>
                </a:solidFill>
                <a:effectLst/>
                <a:latin typeface="Times New Roman" panose="02020603050405020304" pitchFamily="18" charset="0"/>
                <a:cs typeface="Times New Roman" panose="02020603050405020304" pitchFamily="18" charset="0"/>
              </a:rPr>
              <a:t>Đồng dao tặng mẹ</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vi-VN" sz="3200" b="1" i="0" dirty="0">
                <a:solidFill>
                  <a:srgbClr val="FF0000"/>
                </a:solidFill>
                <a:effectLst/>
                <a:latin typeface="Times New Roman" panose="02020603050405020304" pitchFamily="18" charset="0"/>
                <a:cs typeface="Times New Roman" panose="02020603050405020304" pitchFamily="18" charset="0"/>
              </a:rPr>
              <a:t>tặng ba</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56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E91E9B-6316-41FC-81FD-DC6AF5B9B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2" y="1228037"/>
            <a:ext cx="12182900" cy="5642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191D8-7A27-4B09-9414-CC22781CF267}"/>
              </a:ext>
            </a:extLst>
          </p:cNvPr>
          <p:cNvSpPr txBox="1"/>
          <p:nvPr/>
        </p:nvSpPr>
        <p:spPr>
          <a:xfrm>
            <a:off x="2146164" y="-16529"/>
            <a:ext cx="7066358" cy="954107"/>
          </a:xfrm>
          <a:prstGeom prst="rect">
            <a:avLst/>
          </a:prstGeom>
          <a:noFill/>
        </p:spPr>
        <p:txBody>
          <a:bodyPr wrap="none" rtlCol="0">
            <a:spAutoFit/>
          </a:bodyPr>
          <a:lstStyle/>
          <a:p>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800" b="1" dirty="0">
              <a:solidFill>
                <a:srgbClr val="FF0000"/>
              </a:solidFill>
            </a:endParaRPr>
          </a:p>
        </p:txBody>
      </p:sp>
      <p:grpSp>
        <p:nvGrpSpPr>
          <p:cNvPr id="38" name="Group 37">
            <a:extLst>
              <a:ext uri="{FF2B5EF4-FFF2-40B4-BE49-F238E27FC236}">
                <a16:creationId xmlns:a16="http://schemas.microsoft.com/office/drawing/2014/main" id="{02109CE0-8198-49E9-B8FB-D191401D9C96}"/>
              </a:ext>
            </a:extLst>
          </p:cNvPr>
          <p:cNvGrpSpPr/>
          <p:nvPr/>
        </p:nvGrpSpPr>
        <p:grpSpPr>
          <a:xfrm>
            <a:off x="2290596" y="1928909"/>
            <a:ext cx="1194555" cy="975553"/>
            <a:chOff x="2290596" y="1928909"/>
            <a:chExt cx="1194555" cy="975553"/>
          </a:xfrm>
        </p:grpSpPr>
        <p:pic>
          <p:nvPicPr>
            <p:cNvPr id="3" name="Picture 2">
              <a:extLst>
                <a:ext uri="{FF2B5EF4-FFF2-40B4-BE49-F238E27FC236}">
                  <a16:creationId xmlns:a16="http://schemas.microsoft.com/office/drawing/2014/main" id="{23431976-FB16-4D32-A374-98E14DB0194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3998692" flipH="1">
              <a:off x="2400097" y="1819408"/>
              <a:ext cx="975553" cy="1194555"/>
            </a:xfrm>
            <a:prstGeom prst="rect">
              <a:avLst/>
            </a:prstGeom>
          </p:spPr>
        </p:pic>
        <p:sp>
          <p:nvSpPr>
            <p:cNvPr id="4" name="TextBox 3">
              <a:extLst>
                <a:ext uri="{FF2B5EF4-FFF2-40B4-BE49-F238E27FC236}">
                  <a16:creationId xmlns:a16="http://schemas.microsoft.com/office/drawing/2014/main" id="{4F9A67B8-4B5B-453A-8579-45222A907228}"/>
                </a:ext>
              </a:extLst>
            </p:cNvPr>
            <p:cNvSpPr txBox="1"/>
            <p:nvPr/>
          </p:nvSpPr>
          <p:spPr>
            <a:xfrm>
              <a:off x="2611579" y="2229857"/>
              <a:ext cx="78258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trắng</a:t>
              </a:r>
              <a:endParaRPr lang="en-US" sz="2000" b="1" dirty="0">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145BD591-286B-4355-B471-718E612477D0}"/>
              </a:ext>
            </a:extLst>
          </p:cNvPr>
          <p:cNvGrpSpPr/>
          <p:nvPr/>
        </p:nvGrpSpPr>
        <p:grpSpPr>
          <a:xfrm>
            <a:off x="3305642" y="2878615"/>
            <a:ext cx="1273615" cy="1040119"/>
            <a:chOff x="3305642" y="2878615"/>
            <a:chExt cx="1273615" cy="1040119"/>
          </a:xfrm>
        </p:grpSpPr>
        <p:pic>
          <p:nvPicPr>
            <p:cNvPr id="5" name="Picture 4">
              <a:extLst>
                <a:ext uri="{FF2B5EF4-FFF2-40B4-BE49-F238E27FC236}">
                  <a16:creationId xmlns:a16="http://schemas.microsoft.com/office/drawing/2014/main" id="{23007B21-0167-4292-A09A-D0028EDF01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781974">
              <a:off x="3422390" y="2761867"/>
              <a:ext cx="1040119" cy="1273615"/>
            </a:xfrm>
            <a:prstGeom prst="rect">
              <a:avLst/>
            </a:prstGeom>
          </p:spPr>
        </p:pic>
        <p:sp>
          <p:nvSpPr>
            <p:cNvPr id="17" name="TextBox 16">
              <a:extLst>
                <a:ext uri="{FF2B5EF4-FFF2-40B4-BE49-F238E27FC236}">
                  <a16:creationId xmlns:a16="http://schemas.microsoft.com/office/drawing/2014/main" id="{4F37FAF4-1791-41D3-A051-D6CD28D8EB18}"/>
                </a:ext>
              </a:extLst>
            </p:cNvPr>
            <p:cNvSpPr txBox="1"/>
            <p:nvPr/>
          </p:nvSpPr>
          <p:spPr>
            <a:xfrm>
              <a:off x="3480440" y="3257153"/>
              <a:ext cx="511679"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tóc</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CB8F4177-7D6A-4AC6-BD40-DB842B9F756E}"/>
              </a:ext>
            </a:extLst>
          </p:cNvPr>
          <p:cNvGrpSpPr/>
          <p:nvPr/>
        </p:nvGrpSpPr>
        <p:grpSpPr>
          <a:xfrm>
            <a:off x="4363394" y="3544706"/>
            <a:ext cx="1204759" cy="983887"/>
            <a:chOff x="4363394" y="3544706"/>
            <a:chExt cx="1204759" cy="983887"/>
          </a:xfrm>
        </p:grpSpPr>
        <p:pic>
          <p:nvPicPr>
            <p:cNvPr id="6" name="Picture 5">
              <a:extLst>
                <a:ext uri="{FF2B5EF4-FFF2-40B4-BE49-F238E27FC236}">
                  <a16:creationId xmlns:a16="http://schemas.microsoft.com/office/drawing/2014/main" id="{4AC49558-1209-4AC0-94C4-1BA3873F28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5400000" flipH="1">
              <a:off x="4473830" y="3434270"/>
              <a:ext cx="983887" cy="1204759"/>
            </a:xfrm>
            <a:prstGeom prst="rect">
              <a:avLst/>
            </a:prstGeom>
          </p:spPr>
        </p:pic>
        <p:sp>
          <p:nvSpPr>
            <p:cNvPr id="18" name="TextBox 17">
              <a:extLst>
                <a:ext uri="{FF2B5EF4-FFF2-40B4-BE49-F238E27FC236}">
                  <a16:creationId xmlns:a16="http://schemas.microsoft.com/office/drawing/2014/main" id="{DF011B95-1019-42A1-A9B4-74AF83B9A946}"/>
                </a:ext>
              </a:extLst>
            </p:cNvPr>
            <p:cNvSpPr txBox="1"/>
            <p:nvPr/>
          </p:nvSpPr>
          <p:spPr>
            <a:xfrm>
              <a:off x="4623464" y="3923370"/>
              <a:ext cx="797013"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thuộc</a:t>
              </a:r>
              <a:endParaRPr lang="en-US" sz="20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A66BBEC1-103E-4225-93C1-BC367B5332FC}"/>
              </a:ext>
            </a:extLst>
          </p:cNvPr>
          <p:cNvGrpSpPr/>
          <p:nvPr/>
        </p:nvGrpSpPr>
        <p:grpSpPr>
          <a:xfrm>
            <a:off x="4696055" y="2458514"/>
            <a:ext cx="1291059" cy="1054365"/>
            <a:chOff x="4696055" y="2458514"/>
            <a:chExt cx="1291059" cy="1054365"/>
          </a:xfrm>
        </p:grpSpPr>
        <p:pic>
          <p:nvPicPr>
            <p:cNvPr id="8" name="Picture 7">
              <a:extLst>
                <a:ext uri="{FF2B5EF4-FFF2-40B4-BE49-F238E27FC236}">
                  <a16:creationId xmlns:a16="http://schemas.microsoft.com/office/drawing/2014/main" id="{FE4FE07B-8DD0-4629-96A5-E5DC4E88EA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3528471" flipH="1">
              <a:off x="4814402" y="2340167"/>
              <a:ext cx="1054365" cy="1291059"/>
            </a:xfrm>
            <a:prstGeom prst="rect">
              <a:avLst/>
            </a:prstGeom>
          </p:spPr>
        </p:pic>
        <p:sp>
          <p:nvSpPr>
            <p:cNvPr id="19" name="TextBox 18">
              <a:extLst>
                <a:ext uri="{FF2B5EF4-FFF2-40B4-BE49-F238E27FC236}">
                  <a16:creationId xmlns:a16="http://schemas.microsoft.com/office/drawing/2014/main" id="{C5F67691-2B78-4318-AF6E-BA92BB3EED1E}"/>
                </a:ext>
              </a:extLst>
            </p:cNvPr>
            <p:cNvSpPr txBox="1"/>
            <p:nvPr/>
          </p:nvSpPr>
          <p:spPr>
            <a:xfrm>
              <a:off x="4972972" y="2861175"/>
              <a:ext cx="66556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cười</a:t>
              </a:r>
              <a:endParaRPr lang="en-US" sz="2000" b="1" dirty="0">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50A75CF4-C970-4674-9C89-3EDC46A1FC0B}"/>
              </a:ext>
            </a:extLst>
          </p:cNvPr>
          <p:cNvGrpSpPr/>
          <p:nvPr/>
        </p:nvGrpSpPr>
        <p:grpSpPr>
          <a:xfrm>
            <a:off x="3972710" y="2280332"/>
            <a:ext cx="1089811" cy="890012"/>
            <a:chOff x="3972710" y="2280332"/>
            <a:chExt cx="1089811" cy="890012"/>
          </a:xfrm>
        </p:grpSpPr>
        <p:pic>
          <p:nvPicPr>
            <p:cNvPr id="7" name="Picture 6">
              <a:extLst>
                <a:ext uri="{FF2B5EF4-FFF2-40B4-BE49-F238E27FC236}">
                  <a16:creationId xmlns:a16="http://schemas.microsoft.com/office/drawing/2014/main" id="{6610719D-5122-4DAA-B48A-37D9CEE81B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7025921" flipV="1">
              <a:off x="4072610" y="2180432"/>
              <a:ext cx="890012" cy="1089811"/>
            </a:xfrm>
            <a:prstGeom prst="rect">
              <a:avLst/>
            </a:prstGeom>
          </p:spPr>
        </p:pic>
        <p:sp>
          <p:nvSpPr>
            <p:cNvPr id="20" name="TextBox 19">
              <a:extLst>
                <a:ext uri="{FF2B5EF4-FFF2-40B4-BE49-F238E27FC236}">
                  <a16:creationId xmlns:a16="http://schemas.microsoft.com/office/drawing/2014/main" id="{4644E47E-ED4B-4B0D-B951-F27CAA694A43}"/>
                </a:ext>
              </a:extLst>
            </p:cNvPr>
            <p:cNvSpPr txBox="1"/>
            <p:nvPr/>
          </p:nvSpPr>
          <p:spPr>
            <a:xfrm>
              <a:off x="4115913" y="2441989"/>
              <a:ext cx="598241"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khó</a:t>
              </a:r>
              <a:endParaRPr lang="en-US" sz="2000" b="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5A3DFAF-F633-4838-ABB7-5C45CC7A025C}"/>
              </a:ext>
            </a:extLst>
          </p:cNvPr>
          <p:cNvGrpSpPr/>
          <p:nvPr/>
        </p:nvGrpSpPr>
        <p:grpSpPr>
          <a:xfrm>
            <a:off x="3451674" y="1161983"/>
            <a:ext cx="1124793" cy="918581"/>
            <a:chOff x="3451674" y="1161983"/>
            <a:chExt cx="1124793" cy="918581"/>
          </a:xfrm>
        </p:grpSpPr>
        <p:pic>
          <p:nvPicPr>
            <p:cNvPr id="12" name="Picture 11">
              <a:extLst>
                <a:ext uri="{FF2B5EF4-FFF2-40B4-BE49-F238E27FC236}">
                  <a16:creationId xmlns:a16="http://schemas.microsoft.com/office/drawing/2014/main" id="{4B7FA53F-92E4-4802-8D09-A609B9C205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5807351" flipH="1">
              <a:off x="3554780" y="1058877"/>
              <a:ext cx="918581" cy="1124793"/>
            </a:xfrm>
            <a:prstGeom prst="rect">
              <a:avLst/>
            </a:prstGeom>
          </p:spPr>
        </p:pic>
        <p:sp>
          <p:nvSpPr>
            <p:cNvPr id="21" name="TextBox 20">
              <a:extLst>
                <a:ext uri="{FF2B5EF4-FFF2-40B4-BE49-F238E27FC236}">
                  <a16:creationId xmlns:a16="http://schemas.microsoft.com/office/drawing/2014/main" id="{38126E4E-6BFD-41B8-850A-F586C3CF4B1C}"/>
                </a:ext>
              </a:extLst>
            </p:cNvPr>
            <p:cNvSpPr txBox="1"/>
            <p:nvPr/>
          </p:nvSpPr>
          <p:spPr>
            <a:xfrm>
              <a:off x="3752578" y="1527370"/>
              <a:ext cx="58381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đen</a:t>
              </a:r>
              <a:endParaRPr lang="en-US" sz="20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7B1E35EB-359D-4335-8D7B-63FB66B8398D}"/>
              </a:ext>
            </a:extLst>
          </p:cNvPr>
          <p:cNvGrpSpPr/>
          <p:nvPr/>
        </p:nvGrpSpPr>
        <p:grpSpPr>
          <a:xfrm>
            <a:off x="4872475" y="1151122"/>
            <a:ext cx="881347" cy="1079200"/>
            <a:chOff x="4872475" y="1151122"/>
            <a:chExt cx="881347" cy="1079200"/>
          </a:xfrm>
        </p:grpSpPr>
        <p:pic>
          <p:nvPicPr>
            <p:cNvPr id="11" name="Picture 10">
              <a:extLst>
                <a:ext uri="{FF2B5EF4-FFF2-40B4-BE49-F238E27FC236}">
                  <a16:creationId xmlns:a16="http://schemas.microsoft.com/office/drawing/2014/main" id="{9C480D62-B1ED-469D-AA12-4FFAE2E186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2464475" flipH="1">
              <a:off x="4872475" y="1151122"/>
              <a:ext cx="881347" cy="1079200"/>
            </a:xfrm>
            <a:prstGeom prst="rect">
              <a:avLst/>
            </a:prstGeom>
          </p:spPr>
        </p:pic>
        <p:sp>
          <p:nvSpPr>
            <p:cNvPr id="22" name="TextBox 21">
              <a:extLst>
                <a:ext uri="{FF2B5EF4-FFF2-40B4-BE49-F238E27FC236}">
                  <a16:creationId xmlns:a16="http://schemas.microsoft.com/office/drawing/2014/main" id="{4D9398CF-188B-4D23-9720-F0433BD7A2D2}"/>
                </a:ext>
              </a:extLst>
            </p:cNvPr>
            <p:cNvSpPr txBox="1"/>
            <p:nvPr/>
          </p:nvSpPr>
          <p:spPr>
            <a:xfrm>
              <a:off x="4923328" y="1498721"/>
              <a:ext cx="598241"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ngủ</a:t>
              </a:r>
              <a:endParaRPr lang="en-US" sz="2000" b="1"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BC6432D3-EEA0-4235-81DD-A246A9C3FC80}"/>
              </a:ext>
            </a:extLst>
          </p:cNvPr>
          <p:cNvGrpSpPr/>
          <p:nvPr/>
        </p:nvGrpSpPr>
        <p:grpSpPr>
          <a:xfrm>
            <a:off x="5837015" y="1603894"/>
            <a:ext cx="1145648" cy="935613"/>
            <a:chOff x="5837015" y="1603894"/>
            <a:chExt cx="1145648" cy="935613"/>
          </a:xfrm>
        </p:grpSpPr>
        <p:pic>
          <p:nvPicPr>
            <p:cNvPr id="10" name="Picture 9">
              <a:extLst>
                <a:ext uri="{FF2B5EF4-FFF2-40B4-BE49-F238E27FC236}">
                  <a16:creationId xmlns:a16="http://schemas.microsoft.com/office/drawing/2014/main" id="{FCE998E9-FED8-4BCB-A6D6-F43C51A6D2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7601308">
              <a:off x="5942032" y="1498877"/>
              <a:ext cx="935613" cy="1145648"/>
            </a:xfrm>
            <a:prstGeom prst="rect">
              <a:avLst/>
            </a:prstGeom>
          </p:spPr>
        </p:pic>
        <p:sp>
          <p:nvSpPr>
            <p:cNvPr id="23" name="TextBox 22">
              <a:extLst>
                <a:ext uri="{FF2B5EF4-FFF2-40B4-BE49-F238E27FC236}">
                  <a16:creationId xmlns:a16="http://schemas.microsoft.com/office/drawing/2014/main" id="{0D10FD3C-4E89-4AC5-851D-B17C52079656}"/>
                </a:ext>
              </a:extLst>
            </p:cNvPr>
            <p:cNvSpPr txBox="1"/>
            <p:nvPr/>
          </p:nvSpPr>
          <p:spPr>
            <a:xfrm>
              <a:off x="5951557" y="1993154"/>
              <a:ext cx="67999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thức</a:t>
              </a:r>
              <a:endParaRPr lang="en-US" sz="20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2163E7CF-3898-49F9-8616-4C1C062FDC10}"/>
              </a:ext>
            </a:extLst>
          </p:cNvPr>
          <p:cNvGrpSpPr/>
          <p:nvPr/>
        </p:nvGrpSpPr>
        <p:grpSpPr>
          <a:xfrm>
            <a:off x="6777020" y="1255613"/>
            <a:ext cx="1104098" cy="901680"/>
            <a:chOff x="6777020" y="1255613"/>
            <a:chExt cx="1104098" cy="901680"/>
          </a:xfrm>
        </p:grpSpPr>
        <p:pic>
          <p:nvPicPr>
            <p:cNvPr id="13" name="Picture 12">
              <a:extLst>
                <a:ext uri="{FF2B5EF4-FFF2-40B4-BE49-F238E27FC236}">
                  <a16:creationId xmlns:a16="http://schemas.microsoft.com/office/drawing/2014/main" id="{7D61B750-D552-407A-99EE-2F851CC623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8315419">
              <a:off x="6878229" y="1154404"/>
              <a:ext cx="901680" cy="1104098"/>
            </a:xfrm>
            <a:prstGeom prst="rect">
              <a:avLst/>
            </a:prstGeom>
          </p:spPr>
        </p:pic>
        <p:sp>
          <p:nvSpPr>
            <p:cNvPr id="24" name="TextBox 23">
              <a:extLst>
                <a:ext uri="{FF2B5EF4-FFF2-40B4-BE49-F238E27FC236}">
                  <a16:creationId xmlns:a16="http://schemas.microsoft.com/office/drawing/2014/main" id="{16D07BEB-73FB-4E0E-B8B8-C3BD6F1ACC35}"/>
                </a:ext>
              </a:extLst>
            </p:cNvPr>
            <p:cNvSpPr txBox="1"/>
            <p:nvPr/>
          </p:nvSpPr>
          <p:spPr>
            <a:xfrm>
              <a:off x="6894095" y="1451292"/>
              <a:ext cx="511679"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gió</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303E94AD-BC83-4174-B502-6C8E16B0E492}"/>
              </a:ext>
            </a:extLst>
          </p:cNvPr>
          <p:cNvGrpSpPr/>
          <p:nvPr/>
        </p:nvGrpSpPr>
        <p:grpSpPr>
          <a:xfrm>
            <a:off x="7131042" y="2114461"/>
            <a:ext cx="1204077" cy="983330"/>
            <a:chOff x="7131042" y="2114461"/>
            <a:chExt cx="1204077" cy="983330"/>
          </a:xfrm>
        </p:grpSpPr>
        <p:pic>
          <p:nvPicPr>
            <p:cNvPr id="14" name="Picture 13">
              <a:extLst>
                <a:ext uri="{FF2B5EF4-FFF2-40B4-BE49-F238E27FC236}">
                  <a16:creationId xmlns:a16="http://schemas.microsoft.com/office/drawing/2014/main" id="{50145497-56FE-4C51-9386-FE072EFDE1F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4882726" flipH="1">
              <a:off x="7241416" y="2004087"/>
              <a:ext cx="983330" cy="1204077"/>
            </a:xfrm>
            <a:prstGeom prst="rect">
              <a:avLst/>
            </a:prstGeom>
          </p:spPr>
        </p:pic>
        <p:sp>
          <p:nvSpPr>
            <p:cNvPr id="25" name="TextBox 24">
              <a:extLst>
                <a:ext uri="{FF2B5EF4-FFF2-40B4-BE49-F238E27FC236}">
                  <a16:creationId xmlns:a16="http://schemas.microsoft.com/office/drawing/2014/main" id="{D50FBD32-38D2-4E04-9107-3DD25FA0E2A4}"/>
                </a:ext>
              </a:extLst>
            </p:cNvPr>
            <p:cNvSpPr txBox="1"/>
            <p:nvPr/>
          </p:nvSpPr>
          <p:spPr>
            <a:xfrm>
              <a:off x="7410270" y="2509845"/>
              <a:ext cx="71205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ngày</a:t>
              </a:r>
              <a:endParaRPr lang="en-US" sz="2000" b="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FE504F5F-29C4-4CD4-92D8-975A4D6A64AA}"/>
              </a:ext>
            </a:extLst>
          </p:cNvPr>
          <p:cNvGrpSpPr/>
          <p:nvPr/>
        </p:nvGrpSpPr>
        <p:grpSpPr>
          <a:xfrm>
            <a:off x="7711520" y="2874547"/>
            <a:ext cx="1123255" cy="917325"/>
            <a:chOff x="7711520" y="2874547"/>
            <a:chExt cx="1123255" cy="917325"/>
          </a:xfrm>
        </p:grpSpPr>
        <p:pic>
          <p:nvPicPr>
            <p:cNvPr id="15" name="Picture 14">
              <a:extLst>
                <a:ext uri="{FF2B5EF4-FFF2-40B4-BE49-F238E27FC236}">
                  <a16:creationId xmlns:a16="http://schemas.microsoft.com/office/drawing/2014/main" id="{D37B61AE-52DA-4CDE-BE04-8BAB187F7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474854">
              <a:off x="7814485" y="2771582"/>
              <a:ext cx="917325" cy="1123255"/>
            </a:xfrm>
            <a:prstGeom prst="rect">
              <a:avLst/>
            </a:prstGeom>
          </p:spPr>
        </p:pic>
        <p:sp>
          <p:nvSpPr>
            <p:cNvPr id="26" name="TextBox 25">
              <a:extLst>
                <a:ext uri="{FF2B5EF4-FFF2-40B4-BE49-F238E27FC236}">
                  <a16:creationId xmlns:a16="http://schemas.microsoft.com/office/drawing/2014/main" id="{B7083397-2A93-470C-BAD9-8597CCC2BF9F}"/>
                </a:ext>
              </a:extLst>
            </p:cNvPr>
            <p:cNvSpPr txBox="1"/>
            <p:nvPr/>
          </p:nvSpPr>
          <p:spPr>
            <a:xfrm>
              <a:off x="7819245" y="3133154"/>
              <a:ext cx="740908"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buồn</a:t>
              </a:r>
              <a:endParaRPr lang="en-US" sz="2000" b="1" dirty="0">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C392C4EB-B1E8-41EA-A895-A7F88D898235}"/>
              </a:ext>
            </a:extLst>
          </p:cNvPr>
          <p:cNvGrpSpPr/>
          <p:nvPr/>
        </p:nvGrpSpPr>
        <p:grpSpPr>
          <a:xfrm>
            <a:off x="6203628" y="2884508"/>
            <a:ext cx="1399992" cy="1143327"/>
            <a:chOff x="6203628" y="2884508"/>
            <a:chExt cx="1399992" cy="1143327"/>
          </a:xfrm>
        </p:grpSpPr>
        <p:pic>
          <p:nvPicPr>
            <p:cNvPr id="9" name="Picture 8">
              <a:extLst>
                <a:ext uri="{FF2B5EF4-FFF2-40B4-BE49-F238E27FC236}">
                  <a16:creationId xmlns:a16="http://schemas.microsoft.com/office/drawing/2014/main" id="{37288269-9516-4C59-A5EA-F29DCCA9DD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767564">
              <a:off x="6331960" y="2756176"/>
              <a:ext cx="1143327" cy="1399992"/>
            </a:xfrm>
            <a:prstGeom prst="rect">
              <a:avLst/>
            </a:prstGeom>
          </p:spPr>
        </p:pic>
        <p:sp>
          <p:nvSpPr>
            <p:cNvPr id="27" name="TextBox 26">
              <a:extLst>
                <a:ext uri="{FF2B5EF4-FFF2-40B4-BE49-F238E27FC236}">
                  <a16:creationId xmlns:a16="http://schemas.microsoft.com/office/drawing/2014/main" id="{79F166B7-A59B-4519-98D1-979A63325DCF}"/>
                </a:ext>
              </a:extLst>
            </p:cNvPr>
            <p:cNvSpPr txBox="1"/>
            <p:nvPr/>
          </p:nvSpPr>
          <p:spPr>
            <a:xfrm>
              <a:off x="6294604" y="3275409"/>
              <a:ext cx="101822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vắng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vẻ</a:t>
              </a:r>
              <a:endParaRPr lang="en-US" sz="2000" b="1" dirty="0">
                <a:latin typeface="Times New Roman" panose="02020603050405020304" pitchFamily="18" charset="0"/>
                <a:cs typeface="Times New Roman" panose="02020603050405020304" pitchFamily="18" charset="0"/>
              </a:endParaRPr>
            </a:p>
          </p:txBody>
        </p:sp>
      </p:grpSp>
      <p:sp>
        <p:nvSpPr>
          <p:cNvPr id="41" name="TextBox 40">
            <a:extLst>
              <a:ext uri="{FF2B5EF4-FFF2-40B4-BE49-F238E27FC236}">
                <a16:creationId xmlns:a16="http://schemas.microsoft.com/office/drawing/2014/main" id="{07CA5672-E684-4ACA-BDF0-EB23963D4C6D}"/>
              </a:ext>
            </a:extLst>
          </p:cNvPr>
          <p:cNvSpPr txBox="1"/>
          <p:nvPr/>
        </p:nvSpPr>
        <p:spPr>
          <a:xfrm>
            <a:off x="3345952" y="529821"/>
            <a:ext cx="3046480"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rPr>
              <a:t>L</a:t>
            </a:r>
            <a:r>
              <a:rPr lang="en-US" sz="2800" b="1" dirty="0" err="1">
                <a:solidFill>
                  <a:srgbClr val="0070C0"/>
                </a:solidFill>
                <a:effectLst/>
                <a:latin typeface="Times New Roman" panose="02020603050405020304" pitchFamily="18" charset="0"/>
                <a:ea typeface="Calibri" panose="020F0502020204030204" pitchFamily="34" charset="0"/>
              </a:rPr>
              <a:t>àm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việc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nhóm</a:t>
            </a:r>
            <a:r>
              <a:rPr lang="en-US" sz="2800" b="1" dirty="0">
                <a:solidFill>
                  <a:srgbClr val="0070C0"/>
                </a:solidFill>
                <a:effectLst/>
                <a:latin typeface="Times New Roman" panose="02020603050405020304" pitchFamily="18" charset="0"/>
                <a:ea typeface="Calibri" panose="020F0502020204030204" pitchFamily="34" charset="0"/>
              </a:rPr>
              <a:t> 4.</a:t>
            </a:r>
            <a:endParaRPr lang="en-US" sz="2800" dirty="0">
              <a:solidFill>
                <a:srgbClr val="0070C0"/>
              </a:solidFill>
            </a:endParaRPr>
          </a:p>
        </p:txBody>
      </p:sp>
    </p:spTree>
    <p:extLst>
      <p:ext uri="{BB962C8B-B14F-4D97-AF65-F5344CB8AC3E}">
        <p14:creationId xmlns:p14="http://schemas.microsoft.com/office/powerpoint/2010/main" val="9102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59259E-6 L -0.26562 0.08981 " pathEditMode="relative" rAng="0" ptsTypes="AA">
                                      <p:cBhvr>
                                        <p:cTn id="6" dur="2000" fill="hold"/>
                                        <p:tgtEl>
                                          <p:spTgt spid="35"/>
                                        </p:tgtEl>
                                        <p:attrNameLst>
                                          <p:attrName>ppt_x</p:attrName>
                                          <p:attrName>ppt_y</p:attrName>
                                        </p:attrNameLst>
                                      </p:cBhvr>
                                      <p:rCtr x="-13281" y="449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3.33333E-6 L -0.17708 0.32639 " pathEditMode="relative" rAng="0" ptsTypes="AA">
                                      <p:cBhvr>
                                        <p:cTn id="10" dur="2000" fill="hold"/>
                                        <p:tgtEl>
                                          <p:spTgt spid="34"/>
                                        </p:tgtEl>
                                        <p:attrNameLst>
                                          <p:attrName>ppt_x</p:attrName>
                                          <p:attrName>ppt_y</p:attrName>
                                        </p:attrNameLst>
                                      </p:cBhvr>
                                      <p:rCtr x="-8854" y="1631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91667E-6 2.22222E-6 L -0.32552 0.53495 " pathEditMode="relative" rAng="0" ptsTypes="AA">
                                      <p:cBhvr>
                                        <p:cTn id="14" dur="2000" fill="hold"/>
                                        <p:tgtEl>
                                          <p:spTgt spid="28"/>
                                        </p:tgtEl>
                                        <p:attrNameLst>
                                          <p:attrName>ppt_x</p:attrName>
                                          <p:attrName>ppt_y</p:attrName>
                                        </p:attrNameLst>
                                      </p:cBhvr>
                                      <p:rCtr x="-16276" y="2673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25E-6 -3.33333E-6 L -0.32578 0.47523 " pathEditMode="relative" rAng="0" ptsTypes="AA">
                                      <p:cBhvr>
                                        <p:cTn id="18" dur="2000" fill="hold"/>
                                        <p:tgtEl>
                                          <p:spTgt spid="30"/>
                                        </p:tgtEl>
                                        <p:attrNameLst>
                                          <p:attrName>ppt_x</p:attrName>
                                          <p:attrName>ppt_y</p:attrName>
                                        </p:attrNameLst>
                                      </p:cBhvr>
                                      <p:rCtr x="-16289" y="2375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375E-6 -1.11111E-6 L -0.44401 0.19954 " pathEditMode="relative" rAng="0" ptsTypes="AA">
                                      <p:cBhvr>
                                        <p:cTn id="22" dur="2000" fill="hold"/>
                                        <p:tgtEl>
                                          <p:spTgt spid="32"/>
                                        </p:tgtEl>
                                        <p:attrNameLst>
                                          <p:attrName>ppt_x</p:attrName>
                                          <p:attrName>ppt_y</p:attrName>
                                        </p:attrNameLst>
                                      </p:cBhvr>
                                      <p:rCtr x="-22201" y="997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0833E-6 -0.00532 L 0.07903 0.32569 " pathEditMode="relative" rAng="0" ptsTypes="AA">
                                      <p:cBhvr>
                                        <p:cTn id="26" dur="2000" fill="hold"/>
                                        <p:tgtEl>
                                          <p:spTgt spid="37"/>
                                        </p:tgtEl>
                                        <p:attrNameLst>
                                          <p:attrName>ppt_x</p:attrName>
                                          <p:attrName>ppt_y</p:attrName>
                                        </p:attrNameLst>
                                      </p:cBhvr>
                                      <p:rCtr x="3945" y="1655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66667E-6 -2.59259E-6 L -0.25716 0.60625 " pathEditMode="relative" rAng="0" ptsTypes="AA">
                                      <p:cBhvr>
                                        <p:cTn id="30" dur="2000" fill="hold"/>
                                        <p:tgtEl>
                                          <p:spTgt spid="29"/>
                                        </p:tgtEl>
                                        <p:attrNameLst>
                                          <p:attrName>ppt_x</p:attrName>
                                          <p:attrName>ppt_y</p:attrName>
                                        </p:attrNameLst>
                                      </p:cBhvr>
                                      <p:rCtr x="-12865" y="3030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1.11111E-6 L -0.18138 0.47153 " pathEditMode="relative" rAng="0" ptsTypes="AA">
                                      <p:cBhvr>
                                        <p:cTn id="34" dur="2000" fill="hold"/>
                                        <p:tgtEl>
                                          <p:spTgt spid="31"/>
                                        </p:tgtEl>
                                        <p:attrNameLst>
                                          <p:attrName>ppt_x</p:attrName>
                                          <p:attrName>ppt_y</p:attrName>
                                        </p:attrNameLst>
                                      </p:cBhvr>
                                      <p:rCtr x="-9076" y="2356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04167E-6 -4.81481E-6 L 0.52266 0.425 " pathEditMode="relative" rAng="0" ptsTypes="AA">
                                      <p:cBhvr>
                                        <p:cTn id="38" dur="2000" fill="hold"/>
                                        <p:tgtEl>
                                          <p:spTgt spid="38"/>
                                        </p:tgtEl>
                                        <p:attrNameLst>
                                          <p:attrName>ppt_x</p:attrName>
                                          <p:attrName>ppt_y</p:attrName>
                                        </p:attrNameLst>
                                      </p:cBhvr>
                                      <p:rCtr x="26133" y="2125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70833E-6 -2.22222E-6 L 0.47123 0.36459 " pathEditMode="relative" rAng="0" ptsTypes="AA">
                                      <p:cBhvr>
                                        <p:cTn id="42" dur="2000" fill="hold"/>
                                        <p:tgtEl>
                                          <p:spTgt spid="36"/>
                                        </p:tgtEl>
                                        <p:attrNameLst>
                                          <p:attrName>ppt_x</p:attrName>
                                          <p:attrName>ppt_y</p:attrName>
                                        </p:attrNameLst>
                                      </p:cBhvr>
                                      <p:rCtr x="23555" y="1821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2.59259E-6 L 0.5625 0.46621 " pathEditMode="relative" rAng="0" ptsTypes="AA">
                                      <p:cBhvr>
                                        <p:cTn id="46" dur="2000" fill="hold"/>
                                        <p:tgtEl>
                                          <p:spTgt spid="16"/>
                                        </p:tgtEl>
                                        <p:attrNameLst>
                                          <p:attrName>ppt_x</p:attrName>
                                          <p:attrName>ppt_y</p:attrName>
                                        </p:attrNameLst>
                                      </p:cBhvr>
                                      <p:rCtr x="28125" y="23310"/>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95833E-6 4.81481E-6 L 0.23255 0.16805 " pathEditMode="relative" rAng="0" ptsTypes="AA">
                                      <p:cBhvr>
                                        <p:cTn id="50" dur="2000" fill="hold"/>
                                        <p:tgtEl>
                                          <p:spTgt spid="33"/>
                                        </p:tgtEl>
                                        <p:attrNameLst>
                                          <p:attrName>ppt_x</p:attrName>
                                          <p:attrName>ppt_y</p:attrName>
                                        </p:attrNameLst>
                                      </p:cBhvr>
                                      <p:rCtr x="11628" y="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2075541" y="130352"/>
            <a:ext cx="9129487" cy="954107"/>
          </a:xfrm>
          <a:prstGeom prst="rect">
            <a:avLst/>
          </a:prstGeom>
          <a:noFill/>
        </p:spPr>
        <p:txBody>
          <a:bodyPr wrap="square">
            <a:spAutoFit/>
          </a:bodyPr>
          <a:lstStyle/>
          <a:p>
            <a:pPr algn="l"/>
            <a:r>
              <a:rPr lang="vi-VN" sz="2800" b="1" i="0" dirty="0">
                <a:solidFill>
                  <a:srgbClr val="FF0000"/>
                </a:solidFill>
                <a:effectLst/>
                <a:latin typeface="Times New Roman" panose="02020603050405020304" pitchFamily="18" charset="0"/>
                <a:cs typeface="Times New Roman" panose="02020603050405020304" pitchFamily="18" charset="0"/>
              </a:rPr>
              <a:t>Câu 2</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Những nhân vật nào trong bài thơ được nhân hóa? Chúng được nhân hóa bằng cách nào?</a:t>
            </a:r>
            <a:endParaRPr lang="vi-VN"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1C5893-91A4-4972-AA02-DDA5B90DE9FC}"/>
              </a:ext>
            </a:extLst>
          </p:cNvPr>
          <p:cNvSpPr txBox="1"/>
          <p:nvPr/>
        </p:nvSpPr>
        <p:spPr>
          <a:xfrm>
            <a:off x="2206171" y="2130360"/>
            <a:ext cx="8839199" cy="523220"/>
          </a:xfrm>
          <a:prstGeom prst="rect">
            <a:avLst/>
          </a:prstGeom>
          <a:solidFill>
            <a:schemeClr val="accent4">
              <a:lumMod val="20000"/>
              <a:lumOff val="80000"/>
            </a:schemeClr>
          </a:solid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Các</a:t>
            </a:r>
            <a:r>
              <a:rPr lang="en-US" sz="2800" b="1" i="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được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nhân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hoá</a:t>
            </a:r>
            <a:r>
              <a:rPr lang="en-US" sz="2800" b="1" kern="0" dirty="0">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Mặt</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Trời</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gió</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búp</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bê</a:t>
            </a:r>
            <a:r>
              <a:rPr lang="en-US" sz="2800" b="1" kern="0"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7" name="TextBox 6">
            <a:extLst>
              <a:ext uri="{FF2B5EF4-FFF2-40B4-BE49-F238E27FC236}">
                <a16:creationId xmlns:a16="http://schemas.microsoft.com/office/drawing/2014/main" id="{4095E679-7D10-4E37-BE7D-C334FD2A2C76}"/>
              </a:ext>
            </a:extLst>
          </p:cNvPr>
          <p:cNvSpPr txBox="1"/>
          <p:nvPr/>
        </p:nvSpPr>
        <p:spPr>
          <a:xfrm>
            <a:off x="2206171" y="2950509"/>
            <a:ext cx="8839199" cy="1307537"/>
          </a:xfrm>
          <a:prstGeom prst="rect">
            <a:avLst/>
          </a:prstGeom>
          <a:solidFill>
            <a:schemeClr val="accent4">
              <a:lumMod val="20000"/>
              <a:lumOff val="80000"/>
            </a:schemeClr>
          </a:solidFill>
        </p:spPr>
        <p:txBody>
          <a:bodyPr wrap="square">
            <a:spAutoFit/>
          </a:bodyPr>
          <a:lstStyle/>
          <a:p>
            <a:pPr marL="0" marR="0" algn="just">
              <a:lnSpc>
                <a:spcPct val="150000"/>
              </a:lnSpc>
              <a:spcBef>
                <a:spcPts val="0"/>
              </a:spcBef>
              <a:spcAft>
                <a:spcPts val="0"/>
              </a:spcAft>
            </a:pP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6D2BE36-0004-483B-98A5-C7C38588F33A}"/>
              </a:ext>
            </a:extLst>
          </p:cNvPr>
          <p:cNvSpPr txBox="1"/>
          <p:nvPr/>
        </p:nvSpPr>
        <p:spPr>
          <a:xfrm>
            <a:off x="2220684" y="4589366"/>
            <a:ext cx="8839199" cy="954107"/>
          </a:xfrm>
          <a:prstGeom prst="rect">
            <a:avLst/>
          </a:prstGeom>
          <a:solidFill>
            <a:schemeClr val="accent4">
              <a:lumMod val="20000"/>
              <a:lumOff val="80000"/>
            </a:schemeClr>
          </a:solid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Tả</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sự</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bằng</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từ</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ngữ</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để</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tả</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người</a:t>
            </a:r>
            <a:r>
              <a:rPr lang="en-US" sz="2800" b="1" kern="0" dirty="0">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Ghé</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vuốt</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nhoẻn</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miệng</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người</a:t>
            </a:r>
            <a:r>
              <a:rPr lang="en-US" sz="2800" b="1" i="1" kern="0"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10" name="TextBox 9">
            <a:extLst>
              <a:ext uri="{FF2B5EF4-FFF2-40B4-BE49-F238E27FC236}">
                <a16:creationId xmlns:a16="http://schemas.microsoft.com/office/drawing/2014/main" id="{BEF2F620-17DA-45A3-ACD6-2709780BB3AC}"/>
              </a:ext>
            </a:extLst>
          </p:cNvPr>
          <p:cNvSpPr txBox="1"/>
          <p:nvPr/>
        </p:nvSpPr>
        <p:spPr>
          <a:xfrm>
            <a:off x="2779895" y="1362761"/>
            <a:ext cx="3046480"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rPr>
              <a:t>L</a:t>
            </a:r>
            <a:r>
              <a:rPr lang="en-US" sz="2800" b="1" dirty="0" err="1">
                <a:solidFill>
                  <a:srgbClr val="0070C0"/>
                </a:solidFill>
                <a:effectLst/>
                <a:latin typeface="Times New Roman" panose="02020603050405020304" pitchFamily="18" charset="0"/>
                <a:ea typeface="Calibri" panose="020F0502020204030204" pitchFamily="34" charset="0"/>
              </a:rPr>
              <a:t>àm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việc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nhóm</a:t>
            </a:r>
            <a:r>
              <a:rPr lang="en-US" sz="2800" b="1" dirty="0">
                <a:solidFill>
                  <a:srgbClr val="0070C0"/>
                </a:solidFill>
                <a:effectLst/>
                <a:latin typeface="Times New Roman" panose="02020603050405020304" pitchFamily="18" charset="0"/>
                <a:ea typeface="Calibri" panose="020F0502020204030204" pitchFamily="34" charset="0"/>
              </a:rPr>
              <a:t> 4.</a:t>
            </a:r>
            <a:endParaRPr lang="en-US" sz="2800" dirty="0">
              <a:solidFill>
                <a:srgbClr val="0070C0"/>
              </a:solidFill>
            </a:endParaRPr>
          </a:p>
        </p:txBody>
      </p:sp>
    </p:spTree>
    <p:extLst>
      <p:ext uri="{BB962C8B-B14F-4D97-AF65-F5344CB8AC3E}">
        <p14:creationId xmlns:p14="http://schemas.microsoft.com/office/powerpoint/2010/main" val="473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814285" y="507723"/>
            <a:ext cx="7924800" cy="954107"/>
          </a:xfrm>
          <a:prstGeom prst="rect">
            <a:avLst/>
          </a:prstGeom>
          <a:solidFill>
            <a:schemeClr val="bg1"/>
          </a:solidFill>
        </p:spPr>
        <p:txBody>
          <a:bodyPr wrap="square">
            <a:spAutoFit/>
          </a:bodyPr>
          <a:lstStyle/>
          <a:p>
            <a:pPr algn="l"/>
            <a:r>
              <a:rPr lang="vi-VN" sz="2800" b="1" i="0" dirty="0">
                <a:solidFill>
                  <a:srgbClr val="FF0000"/>
                </a:solidFill>
                <a:effectLst/>
                <a:latin typeface="Times New Roman" panose="02020603050405020304" pitchFamily="18" charset="0"/>
                <a:cs typeface="Times New Roman" panose="02020603050405020304" pitchFamily="18" charset="0"/>
              </a:rPr>
              <a:t>Câu 3</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Viết một đoạn văn ngắn (3 - 4 câu) nêu cảm nghĩ của em về bạn nhỏ trong bài thơ.</a:t>
            </a:r>
          </a:p>
        </p:txBody>
      </p:sp>
      <p:sp>
        <p:nvSpPr>
          <p:cNvPr id="5" name="TextBox 4">
            <a:extLst>
              <a:ext uri="{FF2B5EF4-FFF2-40B4-BE49-F238E27FC236}">
                <a16:creationId xmlns:a16="http://schemas.microsoft.com/office/drawing/2014/main" id="{EE4898DD-B509-4C9A-90EE-F9CB164AE58A}"/>
              </a:ext>
            </a:extLst>
          </p:cNvPr>
          <p:cNvSpPr txBox="1"/>
          <p:nvPr/>
        </p:nvSpPr>
        <p:spPr>
          <a:xfrm>
            <a:off x="2496458" y="1893708"/>
            <a:ext cx="4310742" cy="564257"/>
          </a:xfrm>
          <a:prstGeom prst="rect">
            <a:avLst/>
          </a:prstGeom>
          <a:solidFill>
            <a:schemeClr val="bg1">
              <a:lumMod val="95000"/>
            </a:schemeClr>
          </a:solidFill>
        </p:spPr>
        <p:txBody>
          <a:bodyPr wrap="square">
            <a:spAutoFit/>
          </a:bodyPr>
          <a:lstStyle/>
          <a:p>
            <a:pPr marL="0" marR="0" algn="just">
              <a:lnSpc>
                <a:spcPct val="120000"/>
              </a:lnSpc>
              <a:spcBef>
                <a:spcPts val="0"/>
              </a:spcBef>
              <a:spcAft>
                <a:spcPts val="0"/>
              </a:spcAf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B5C3631-EDE4-4F3C-9A9B-B805E40E49DC}"/>
              </a:ext>
            </a:extLst>
          </p:cNvPr>
          <p:cNvSpPr txBox="1"/>
          <p:nvPr/>
        </p:nvSpPr>
        <p:spPr>
          <a:xfrm>
            <a:off x="1930400" y="2889843"/>
            <a:ext cx="8824686"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Bạn nhỏ trong bài thơ là một người con ngoan. Khi ba mẹ vắng nhà, bạn ấy vẫn làm bài tập chứ không đi chơi. Khi ba mẹ bạn ấy về cũng là lúc bạn ấy làm xong bài tập, không phải khiến cho ba mẹ bạn ấy thúc giục.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141</TotalTime>
  <Words>649</Words>
  <Application>Microsoft Office PowerPoint</Application>
  <PresentationFormat>Widescreen</PresentationFormat>
  <Paragraphs>95</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9</cp:revision>
  <dcterms:created xsi:type="dcterms:W3CDTF">2023-08-28T11:14:38Z</dcterms:created>
  <dcterms:modified xsi:type="dcterms:W3CDTF">2023-08-28T13:36:21Z</dcterms:modified>
</cp:coreProperties>
</file>