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0" r:id="rId5"/>
    <p:sldId id="261" r:id="rId6"/>
    <p:sldId id="262" r:id="rId7"/>
    <p:sldId id="263" r:id="rId8"/>
    <p:sldId id="265" r:id="rId9"/>
    <p:sldId id="267" r:id="rId10"/>
    <p:sldId id="269" r:id="rId11"/>
    <p:sldId id="271" r:id="rId12"/>
    <p:sldId id="272" r:id="rId13"/>
    <p:sldId id="273" r:id="rId14"/>
    <p:sldId id="275"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2CD469-947A-48D7-BFA0-2F9A88E76073}" type="datetimeFigureOut">
              <a:rPr lang="en-US" smtClean="0"/>
              <a:t>1/14/2025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AC2A4F-D07C-4E7B-9CDB-988456095194}" type="slidenum">
              <a:rPr lang="en-US" smtClean="0"/>
              <a:t>‹#›</a:t>
            </a:fld>
            <a:endParaRPr lang="en-US"/>
          </a:p>
        </p:txBody>
      </p:sp>
    </p:spTree>
    <p:extLst>
      <p:ext uri="{BB962C8B-B14F-4D97-AF65-F5344CB8AC3E}">
        <p14:creationId xmlns:p14="http://schemas.microsoft.com/office/powerpoint/2010/main" val="21485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565073-8F07-43FE-B5F8-FC7EF02F6A50}"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17091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65073-8F07-43FE-B5F8-FC7EF02F6A50}"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1552195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65073-8F07-43FE-B5F8-FC7EF02F6A50}"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3057388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907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65073-8F07-43FE-B5F8-FC7EF02F6A50}"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128444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65073-8F07-43FE-B5F8-FC7EF02F6A50}"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13087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565073-8F07-43FE-B5F8-FC7EF02F6A50}"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321195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565073-8F07-43FE-B5F8-FC7EF02F6A50}"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164896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565073-8F07-43FE-B5F8-FC7EF02F6A50}"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316585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65073-8F07-43FE-B5F8-FC7EF02F6A50}"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3323621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65073-8F07-43FE-B5F8-FC7EF02F6A50}"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240310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65073-8F07-43FE-B5F8-FC7EF02F6A50}"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63A66-91F6-49D6-8AA0-1E9F37C2B5CE}" type="slidenum">
              <a:rPr lang="en-US" smtClean="0"/>
              <a:t>‹#›</a:t>
            </a:fld>
            <a:endParaRPr lang="en-US"/>
          </a:p>
        </p:txBody>
      </p:sp>
    </p:spTree>
    <p:extLst>
      <p:ext uri="{BB962C8B-B14F-4D97-AF65-F5344CB8AC3E}">
        <p14:creationId xmlns:p14="http://schemas.microsoft.com/office/powerpoint/2010/main" val="242814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65073-8F07-43FE-B5F8-FC7EF02F6A50}" type="datetimeFigureOut">
              <a:rPr lang="en-US" smtClean="0"/>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63A66-91F6-49D6-8AA0-1E9F37C2B5CE}" type="slidenum">
              <a:rPr lang="en-US" smtClean="0"/>
              <a:t>‹#›</a:t>
            </a:fld>
            <a:endParaRPr lang="en-US"/>
          </a:p>
        </p:txBody>
      </p:sp>
    </p:spTree>
    <p:extLst>
      <p:ext uri="{BB962C8B-B14F-4D97-AF65-F5344CB8AC3E}">
        <p14:creationId xmlns:p14="http://schemas.microsoft.com/office/powerpoint/2010/main" val="3917445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D51A9B-3D46-445B-A799-ACB8C8D3B4D8}" type="datetime1">
              <a:rPr lang="en-US" smtClean="0"/>
              <a:pPr eaLnBrk="1" hangingPunct="1"/>
              <a:t>1/14/2025</a:t>
            </a:fld>
            <a:endParaRPr lang="en-US"/>
          </a:p>
        </p:txBody>
      </p:sp>
      <p:sp>
        <p:nvSpPr>
          <p:cNvPr id="8195" name="Footer Placeholder 4"/>
          <p:cNvSpPr>
            <a:spLocks noGrp="1"/>
          </p:cNvSpPr>
          <p:nvPr>
            <p:ph type="ftr"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Đoàn Đức Thái-TH Nam Trạch</a:t>
            </a:r>
          </a:p>
        </p:txBody>
      </p:sp>
      <p:sp>
        <p:nvSpPr>
          <p:cNvPr id="8196" name="Rectangle 2"/>
          <p:cNvSpPr>
            <a:spLocks noGrp="1" noChangeArrowheads="1"/>
          </p:cNvSpPr>
          <p:nvPr>
            <p:ph type="title"/>
          </p:nvPr>
        </p:nvSpPr>
        <p:spPr/>
        <p:txBody>
          <a:bodyPr/>
          <a:lstStyle/>
          <a:p>
            <a:pPr eaLnBrk="1" hangingPunct="1"/>
            <a:endParaRPr lang="en-US"/>
          </a:p>
        </p:txBody>
      </p:sp>
      <p:sp>
        <p:nvSpPr>
          <p:cNvPr id="8197" name="Rectangle 3"/>
          <p:cNvSpPr>
            <a:spLocks noGrp="1" noChangeArrowheads="1"/>
          </p:cNvSpPr>
          <p:nvPr>
            <p:ph type="body" idx="1"/>
          </p:nvPr>
        </p:nvSpPr>
        <p:spPr/>
        <p:txBody>
          <a:bodyPr/>
          <a:lstStyle/>
          <a:p>
            <a:pPr eaLnBrk="1" hangingPunct="1"/>
            <a:endParaRPr lang="en-US"/>
          </a:p>
        </p:txBody>
      </p:sp>
      <p:sp>
        <p:nvSpPr>
          <p:cNvPr id="8198"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ext Box 6"/>
          <p:cNvSpPr txBox="1">
            <a:spLocks noChangeArrowheads="1"/>
          </p:cNvSpPr>
          <p:nvPr/>
        </p:nvSpPr>
        <p:spPr bwMode="auto">
          <a:xfrm>
            <a:off x="359532" y="498395"/>
            <a:ext cx="8424936" cy="1481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3200" b="1" dirty="0" err="1">
                <a:solidFill>
                  <a:srgbClr val="0000FF"/>
                </a:solidFill>
                <a:latin typeface="Times New Roman" pitchFamily="18" charset="0"/>
                <a:cs typeface="Times New Roman" pitchFamily="18" charset="0"/>
              </a:rPr>
              <a:t>Tự</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xã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hội</a:t>
            </a:r>
            <a:endParaRPr lang="en-US" sz="3200" b="1" dirty="0">
              <a:solidFill>
                <a:srgbClr val="0000FF"/>
              </a:solidFill>
              <a:latin typeface="Times New Roman" pitchFamily="18" charset="0"/>
              <a:cs typeface="Times New Roman" pitchFamily="18" charset="0"/>
            </a:endParaRPr>
          </a:p>
          <a:p>
            <a:pPr algn="ctr" eaLnBrk="1" hangingPunct="1">
              <a:lnSpc>
                <a:spcPct val="150000"/>
              </a:lnSpc>
            </a:pPr>
            <a:r>
              <a:rPr lang="en-US" sz="3200" b="1" dirty="0" err="1">
                <a:solidFill>
                  <a:srgbClr val="0000FF"/>
                </a:solidFill>
                <a:latin typeface="Times New Roman" pitchFamily="18" charset="0"/>
                <a:cs typeface="Times New Roman" pitchFamily="18" charset="0"/>
              </a:rPr>
              <a:t>Bài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Ôn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tập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Chủ</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cộng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đồng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địa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phương</a:t>
            </a:r>
            <a:r>
              <a:rPr lang="en-US" sz="3200" b="1" dirty="0">
                <a:solidFill>
                  <a:srgbClr val="0000FF"/>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a:t>
            </a:r>
            <a:r>
              <a:rPr lang="en-US" sz="2400" b="1" dirty="0" err="1">
                <a:solidFill>
                  <a:srgbClr val="0000FF"/>
                </a:solidFill>
                <a:latin typeface="Times New Roman" pitchFamily="18" charset="0"/>
                <a:cs typeface="Times New Roman" pitchFamily="18" charset="0"/>
              </a:rPr>
              <a:t>T2</a:t>
            </a:r>
            <a:r>
              <a:rPr lang="en-US" sz="2400" b="1" dirty="0">
                <a:solidFill>
                  <a:srgbClr val="0000FF"/>
                </a:solidFill>
                <a:latin typeface="Times New Roman" pitchFamily="18" charset="0"/>
                <a:cs typeface="Times New Roman" pitchFamily="18" charset="0"/>
              </a:rPr>
              <a:t>)</a:t>
            </a:r>
          </a:p>
        </p:txBody>
      </p:sp>
      <p:sp>
        <p:nvSpPr>
          <p:cNvPr id="9" name="WordArt 1067"/>
          <p:cNvSpPr>
            <a:spLocks noChangeArrowheads="1" noChangeShapeType="1" noTextEdit="1"/>
          </p:cNvSpPr>
          <p:nvPr/>
        </p:nvSpPr>
        <p:spPr bwMode="auto">
          <a:xfrm>
            <a:off x="2555776" y="3238500"/>
            <a:ext cx="3505200" cy="381000"/>
          </a:xfrm>
          <a:prstGeom prst="rect">
            <a:avLst/>
          </a:prstGeom>
        </p:spPr>
        <p:txBody>
          <a:bodyPr wrap="none" fromWordArt="1">
            <a:prstTxWarp prst="textWave1">
              <a:avLst>
                <a:gd name="adj1" fmla="val 13005"/>
                <a:gd name="adj2" fmla="val 0"/>
              </a:avLst>
            </a:prstTxWarp>
          </a:bodyPr>
          <a:lstStyle/>
          <a:p>
            <a:pPr algn="ctr"/>
            <a:r>
              <a:rPr lang="vi-VN" sz="3600" kern="10" dirty="0">
                <a:ln w="9525">
                  <a:solidFill>
                    <a:srgbClr val="0000CC"/>
                  </a:solidFill>
                  <a:round/>
                  <a:headEnd/>
                  <a:tailEnd/>
                </a:ln>
                <a:solidFill>
                  <a:srgbClr val="FF0066"/>
                </a:solidFill>
                <a:effectLst>
                  <a:outerShdw dist="53882" dir="2700000" algn="ctr" rotWithShape="0">
                    <a:srgbClr val="C0C0C0">
                      <a:alpha val="79999"/>
                    </a:srgbClr>
                  </a:outerShdw>
                </a:effectLst>
                <a:latin typeface="Times New Roman"/>
                <a:cs typeface="Times New Roman"/>
              </a:rPr>
              <a:t>Khởi động</a:t>
            </a:r>
            <a:endParaRPr lang="en-US" sz="3600" kern="10" dirty="0">
              <a:ln w="9525">
                <a:solidFill>
                  <a:srgbClr val="0000CC"/>
                </a:solidFill>
                <a:round/>
                <a:headEnd/>
                <a:tailEnd/>
              </a:ln>
              <a:solidFill>
                <a:srgbClr val="FF0066"/>
              </a:solidFill>
              <a:effectLst>
                <a:outerShdw dist="53882" dir="2700000" algn="ctr" rotWithShape="0">
                  <a:srgbClr val="C0C0C0">
                    <a:alpha val="79999"/>
                  </a:srgbClr>
                </a:outerShdw>
              </a:effectLst>
              <a:latin typeface="Times New Roman"/>
              <a:cs typeface="Times New Roman"/>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89929103"/>
              </p:ext>
            </p:extLst>
          </p:nvPr>
        </p:nvGraphicFramePr>
        <p:xfrm>
          <a:off x="2771800" y="4365104"/>
          <a:ext cx="2133600" cy="685800"/>
        </p:xfrm>
        <a:graphic>
          <a:graphicData uri="http://schemas.openxmlformats.org/presentationml/2006/ole">
            <mc:AlternateContent xmlns:mc="http://schemas.openxmlformats.org/markup-compatibility/2006">
              <mc:Choice xmlns:v="urn:schemas-microsoft-com:vml" Requires="v">
                <p:oleObj name="Packager Shell Object" showAsIcon="1" r:id="rId3" imgW="2134080" imgH="685800" progId="Package">
                  <p:embed/>
                </p:oleObj>
              </mc:Choice>
              <mc:Fallback>
                <p:oleObj name="Packager Shell Object" showAsIcon="1" r:id="rId3" imgW="2134080" imgH="685800" progId="Package">
                  <p:embed/>
                  <p:pic>
                    <p:nvPicPr>
                      <p:cNvPr id="0" name=""/>
                      <p:cNvPicPr/>
                      <p:nvPr/>
                    </p:nvPicPr>
                    <p:blipFill>
                      <a:blip r:embed="rId4"/>
                      <a:stretch>
                        <a:fillRect/>
                      </a:stretch>
                    </p:blipFill>
                    <p:spPr>
                      <a:xfrm>
                        <a:off x="2771800" y="4365104"/>
                        <a:ext cx="2133600" cy="685800"/>
                      </a:xfrm>
                      <a:prstGeom prst="rect">
                        <a:avLst/>
                      </a:prstGeom>
                    </p:spPr>
                  </p:pic>
                </p:oleObj>
              </mc:Fallback>
            </mc:AlternateContent>
          </a:graphicData>
        </a:graphic>
      </p:graphicFrame>
      <p:sp>
        <p:nvSpPr>
          <p:cNvPr id="4" name="Rectangle 3"/>
          <p:cNvSpPr/>
          <p:nvPr/>
        </p:nvSpPr>
        <p:spPr>
          <a:xfrm>
            <a:off x="2522953" y="3682916"/>
            <a:ext cx="4857359" cy="458074"/>
          </a:xfrm>
          <a:prstGeom prst="rect">
            <a:avLst/>
          </a:prstGeom>
        </p:spPr>
        <p:txBody>
          <a:bodyPr wrap="square">
            <a:spAutoFit/>
          </a:bodyPr>
          <a:lstStyle/>
          <a:p>
            <a:pPr algn="ctr">
              <a:lnSpc>
                <a:spcPct val="150000"/>
              </a:lnSpc>
            </a:pPr>
            <a:r>
              <a:rPr lang="en-US" b="1" dirty="0" err="1">
                <a:solidFill>
                  <a:srgbClr val="0000FF"/>
                </a:solidFill>
                <a:latin typeface="Times New Roman" pitchFamily="18" charset="0"/>
                <a:cs typeface="Times New Roman" pitchFamily="18" charset="0"/>
              </a:rPr>
              <a:t>Học</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sinh</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nghe</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và</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hát</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bài</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Quê</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hương</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tươi</a:t>
            </a:r>
            <a:r>
              <a:rPr lang="en-US" b="1" dirty="0">
                <a:solidFill>
                  <a:srgbClr val="0000FF"/>
                </a:solidFill>
                <a:latin typeface="Times New Roman" pitchFamily="18" charset="0"/>
                <a:cs typeface="Times New Roman" pitchFamily="18" charset="0"/>
              </a:rPr>
              <a:t> </a:t>
            </a:r>
            <a:r>
              <a:rPr lang="en-US" b="1" dirty="0" err="1">
                <a:solidFill>
                  <a:srgbClr val="0000FF"/>
                </a:solidFill>
                <a:latin typeface="Times New Roman" pitchFamily="18" charset="0"/>
                <a:cs typeface="Times New Roman" pitchFamily="18" charset="0"/>
              </a:rPr>
              <a:t>đẹp</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89648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107504" y="116633"/>
            <a:ext cx="8712968" cy="3096343"/>
          </a:xfrm>
          <a:prstGeom prst="rect">
            <a:avLst/>
          </a:prstGeom>
        </p:spPr>
      </p:pic>
      <p:sp>
        <p:nvSpPr>
          <p:cNvPr id="12" name="Text Box 11"/>
          <p:cNvSpPr txBox="1"/>
          <p:nvPr/>
        </p:nvSpPr>
        <p:spPr>
          <a:xfrm>
            <a:off x="4873" y="3356992"/>
            <a:ext cx="8644036" cy="3505212"/>
          </a:xfrm>
          <a:prstGeom prst="rect">
            <a:avLst/>
          </a:prstGeom>
          <a:noFill/>
        </p:spPr>
        <p:txBody>
          <a:bodyPr wrap="square" lIns="57552" tIns="28776" rIns="57552" bIns="28776" rtlCol="0" anchor="t">
            <a:spAutoFit/>
          </a:bodyPr>
          <a:lstStyle/>
          <a:p>
            <a:pPr algn="just"/>
            <a:r>
              <a:rPr lang="en-US" sz="2800" dirty="0" err="1">
                <a:highlight>
                  <a:srgbClr val="FFFF00"/>
                </a:highlight>
                <a:latin typeface="Times New Roman" panose="02020603050405020304" pitchFamily="18" charset="0"/>
                <a:cs typeface="Times New Roman" panose="02020603050405020304" pitchFamily="18" charset="0"/>
              </a:rPr>
              <a:t>Vịnh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Hạ</a:t>
            </a:r>
            <a:r>
              <a:rPr lang="en-US" sz="2800" dirty="0">
                <a:highlight>
                  <a:srgbClr val="FFFF00"/>
                </a:highlight>
                <a:latin typeface="Times New Roman" panose="02020603050405020304" pitchFamily="18" charset="0"/>
                <a:cs typeface="Times New Roman" panose="02020603050405020304" pitchFamily="18" charset="0"/>
              </a:rPr>
              <a:t> Long </a:t>
            </a:r>
            <a:r>
              <a:rPr lang="en-US" sz="2800" dirty="0" err="1">
                <a:highlight>
                  <a:srgbClr val="FFFF00"/>
                </a:highlight>
                <a:latin typeface="Times New Roman" panose="02020603050405020304" pitchFamily="18" charset="0"/>
                <a:cs typeface="Times New Roman" panose="02020603050405020304" pitchFamily="18" charset="0"/>
              </a:rPr>
              <a:t>là</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địa</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điểm</a:t>
            </a:r>
            <a:r>
              <a:rPr lang="en-US" sz="2800" dirty="0">
                <a:highlight>
                  <a:srgbClr val="FFFF00"/>
                </a:highlight>
                <a:latin typeface="Times New Roman" panose="02020603050405020304" pitchFamily="18" charset="0"/>
                <a:cs typeface="Times New Roman" panose="02020603050405020304" pitchFamily="18" charset="0"/>
              </a:rPr>
              <a:t> du </a:t>
            </a:r>
            <a:r>
              <a:rPr lang="en-US" sz="2800" dirty="0" err="1">
                <a:highlight>
                  <a:srgbClr val="FFFF00"/>
                </a:highlight>
                <a:latin typeface="Times New Roman" panose="02020603050405020304" pitchFamily="18" charset="0"/>
                <a:cs typeface="Times New Roman" panose="02020603050405020304" pitchFamily="18" charset="0"/>
              </a:rPr>
              <a:t>lịch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nổi</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tiếng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trong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nước</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cũng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như</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trên</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thế</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giới</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Chính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vì</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thế</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nhiều</a:t>
            </a:r>
            <a:r>
              <a:rPr lang="en-US" sz="2800" dirty="0">
                <a:highlight>
                  <a:srgbClr val="FFFF00"/>
                </a:highlight>
                <a:latin typeface="Times New Roman" panose="02020603050405020304" pitchFamily="18" charset="0"/>
                <a:cs typeface="Times New Roman" panose="02020603050405020304" pitchFamily="18" charset="0"/>
              </a:rPr>
              <a:t> du </a:t>
            </a:r>
            <a:r>
              <a:rPr lang="en-US" sz="2800" dirty="0" err="1">
                <a:highlight>
                  <a:srgbClr val="FFFF00"/>
                </a:highlight>
                <a:latin typeface="Times New Roman" panose="02020603050405020304" pitchFamily="18" charset="0"/>
                <a:cs typeface="Times New Roman" panose="02020603050405020304" pitchFamily="18" charset="0"/>
              </a:rPr>
              <a:t>khách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đã</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lựa</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chọn</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địa</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điểm</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này</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để</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đi</a:t>
            </a:r>
            <a:r>
              <a:rPr lang="en-US" sz="2800" dirty="0">
                <a:highlight>
                  <a:srgbClr val="FFFF00"/>
                </a:highlight>
                <a:latin typeface="Times New Roman" panose="02020603050405020304" pitchFamily="18" charset="0"/>
                <a:cs typeface="Times New Roman" panose="02020603050405020304" pitchFamily="18" charset="0"/>
              </a:rPr>
              <a:t> du </a:t>
            </a:r>
            <a:r>
              <a:rPr lang="en-US" sz="2800" dirty="0" err="1">
                <a:highlight>
                  <a:srgbClr val="FFFF00"/>
                </a:highlight>
                <a:latin typeface="Times New Roman" panose="02020603050405020304" pitchFamily="18" charset="0"/>
                <a:cs typeface="Times New Roman" panose="02020603050405020304" pitchFamily="18" charset="0"/>
              </a:rPr>
              <a:t>lịch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trong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mùa</a:t>
            </a:r>
            <a:r>
              <a:rPr lang="en-US" sz="2800" dirty="0">
                <a:highlight>
                  <a:srgbClr val="FFFF00"/>
                </a:highlight>
                <a:latin typeface="Times New Roman" panose="02020603050405020304" pitchFamily="18" charset="0"/>
                <a:cs typeface="Times New Roman" panose="02020603050405020304" pitchFamily="18" charset="0"/>
              </a:rPr>
              <a:t> du </a:t>
            </a:r>
            <a:r>
              <a:rPr lang="en-US" sz="2800" dirty="0" err="1">
                <a:highlight>
                  <a:srgbClr val="FFFF00"/>
                </a:highlight>
                <a:latin typeface="Times New Roman" panose="02020603050405020304" pitchFamily="18" charset="0"/>
                <a:cs typeface="Times New Roman" panose="02020603050405020304" pitchFamily="18" charset="0"/>
              </a:rPr>
              <a:t>lịch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này</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Vậy</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bạn</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đã</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tìm</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hiểu</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gì</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lịch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sử</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về</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vùng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vịnh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xinh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đẹp</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này</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chưa</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Bài</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viết</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dưới</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đây</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sẽ</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cung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cấp</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thông</a:t>
            </a:r>
            <a:r>
              <a:rPr lang="en-US" sz="2800" dirty="0">
                <a:highlight>
                  <a:srgbClr val="FFFF00"/>
                </a:highlight>
                <a:latin typeface="Times New Roman" panose="02020603050405020304" pitchFamily="18" charset="0"/>
                <a:cs typeface="Times New Roman" panose="02020603050405020304" pitchFamily="18" charset="0"/>
              </a:rPr>
              <a:t> tin </a:t>
            </a:r>
            <a:r>
              <a:rPr lang="en-US" sz="2800" dirty="0" err="1">
                <a:highlight>
                  <a:srgbClr val="FFFF00"/>
                </a:highlight>
                <a:latin typeface="Times New Roman" panose="02020603050405020304" pitchFamily="18" charset="0"/>
                <a:cs typeface="Times New Roman" panose="02020603050405020304" pitchFamily="18" charset="0"/>
              </a:rPr>
              <a:t>quan</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trọng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về</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lịch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sử</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hình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thành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vịnh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Hạ</a:t>
            </a:r>
            <a:r>
              <a:rPr lang="en-US" sz="2800" dirty="0">
                <a:highlight>
                  <a:srgbClr val="FFFF00"/>
                </a:highlight>
                <a:latin typeface="Times New Roman" panose="02020603050405020304" pitchFamily="18" charset="0"/>
                <a:cs typeface="Times New Roman" panose="02020603050405020304" pitchFamily="18" charset="0"/>
              </a:rPr>
              <a:t> Long </a:t>
            </a:r>
            <a:r>
              <a:rPr lang="en-US" sz="2800" dirty="0" err="1">
                <a:highlight>
                  <a:srgbClr val="FFFF00"/>
                </a:highlight>
                <a:latin typeface="Times New Roman" panose="02020603050405020304" pitchFamily="18" charset="0"/>
                <a:cs typeface="Times New Roman" panose="02020603050405020304" pitchFamily="18" charset="0"/>
              </a:rPr>
              <a:t>chính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xác</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nhất</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đến</a:t>
            </a:r>
            <a:r>
              <a:rPr lang="en-US" sz="2800" dirty="0">
                <a:highlight>
                  <a:srgbClr val="FFFF00"/>
                </a:highlight>
                <a:latin typeface="Times New Roman" panose="02020603050405020304" pitchFamily="18" charset="0"/>
                <a:cs typeface="Times New Roman" panose="02020603050405020304" pitchFamily="18" charset="0"/>
              </a:rPr>
              <a:t> du </a:t>
            </a:r>
            <a:r>
              <a:rPr lang="en-US" sz="2800" dirty="0" err="1">
                <a:highlight>
                  <a:srgbClr val="FFFF00"/>
                </a:highlight>
                <a:latin typeface="Times New Roman" panose="02020603050405020304" pitchFamily="18" charset="0"/>
                <a:cs typeface="Times New Roman" panose="02020603050405020304" pitchFamily="18" charset="0"/>
              </a:rPr>
              <a:t>khách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thập</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phương</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được</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mở</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ra</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cách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đây</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khoảng</a:t>
            </a:r>
            <a:r>
              <a:rPr lang="en-US" sz="2800" dirty="0">
                <a:highlight>
                  <a:srgbClr val="FFFF00"/>
                </a:highlight>
                <a:latin typeface="Times New Roman" panose="02020603050405020304" pitchFamily="18" charset="0"/>
                <a:cs typeface="Times New Roman" panose="02020603050405020304" pitchFamily="18" charset="0"/>
              </a:rPr>
              <a:t> 500 </a:t>
            </a:r>
            <a:r>
              <a:rPr lang="en-US" sz="2800" dirty="0" err="1">
                <a:highlight>
                  <a:srgbClr val="FFFF00"/>
                </a:highlight>
                <a:latin typeface="Times New Roman" panose="02020603050405020304" pitchFamily="18" charset="0"/>
                <a:cs typeface="Times New Roman" panose="02020603050405020304" pitchFamily="18" charset="0"/>
              </a:rPr>
              <a:t>triệu</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năm</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với</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hoàn</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cảnh</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địa</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lý</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cổ</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đại</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rất</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khác</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nhau</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và</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phức</a:t>
            </a:r>
            <a:r>
              <a:rPr lang="en-US" sz="2800" dirty="0">
                <a:highlight>
                  <a:srgbClr val="FFFF00"/>
                </a:highlight>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tạp</a:t>
            </a:r>
            <a:r>
              <a:rPr lang="en-US" sz="2300" dirty="0">
                <a:highlight>
                  <a:srgbClr val="FFFF00"/>
                </a:highligh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3078521"/>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10166" y="3573016"/>
            <a:ext cx="8771478" cy="3012769"/>
          </a:xfrm>
          <a:prstGeom prst="rect">
            <a:avLst/>
          </a:prstGeom>
          <a:noFill/>
        </p:spPr>
        <p:txBody>
          <a:bodyPr wrap="square" lIns="57552" tIns="28776" rIns="57552" bIns="28776" rtlCol="0" anchor="t">
            <a:spAutoFit/>
          </a:bodyPr>
          <a:lstStyle/>
          <a:p>
            <a:pPr algn="just"/>
            <a:r>
              <a:rPr lang="en-US" sz="3200" b="1" dirty="0" err="1">
                <a:solidFill>
                  <a:srgbClr val="0000CC"/>
                </a:solidFill>
                <a:latin typeface="Times New Roman" panose="02020603050405020304" pitchFamily="18" charset="0"/>
                <a:cs typeface="Times New Roman" panose="02020603050405020304" pitchFamily="18" charset="0"/>
              </a:rPr>
              <a:t>Vào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ngày</a:t>
            </a:r>
            <a:r>
              <a:rPr lang="en-US" sz="3200" b="1" dirty="0">
                <a:solidFill>
                  <a:srgbClr val="0000CC"/>
                </a:solidFill>
                <a:latin typeface="Times New Roman" panose="02020603050405020304" pitchFamily="18" charset="0"/>
                <a:cs typeface="Times New Roman" panose="02020603050405020304" pitchFamily="18" charset="0"/>
              </a:rPr>
              <a:t> 31/07/2010, </a:t>
            </a:r>
            <a:r>
              <a:rPr lang="en-US" sz="3200" b="1" dirty="0" err="1">
                <a:solidFill>
                  <a:srgbClr val="0000CC"/>
                </a:solidFill>
                <a:latin typeface="Times New Roman" panose="02020603050405020304" pitchFamily="18" charset="0"/>
                <a:cs typeface="Times New Roman" panose="02020603050405020304" pitchFamily="18" charset="0"/>
              </a:rPr>
              <a:t>Hoàng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Thành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Thăng</a:t>
            </a:r>
            <a:r>
              <a:rPr lang="en-US" sz="3200" b="1" dirty="0">
                <a:solidFill>
                  <a:srgbClr val="0000CC"/>
                </a:solidFill>
                <a:latin typeface="Times New Roman" panose="02020603050405020304" pitchFamily="18" charset="0"/>
                <a:cs typeface="Times New Roman" panose="02020603050405020304" pitchFamily="18" charset="0"/>
              </a:rPr>
              <a:t> Long </a:t>
            </a:r>
            <a:r>
              <a:rPr lang="en-US" sz="3200" b="1" dirty="0" err="1">
                <a:solidFill>
                  <a:srgbClr val="0000CC"/>
                </a:solidFill>
                <a:latin typeface="Times New Roman" panose="02020603050405020304" pitchFamily="18" charset="0"/>
                <a:cs typeface="Times New Roman" panose="02020603050405020304" pitchFamily="18" charset="0"/>
              </a:rPr>
              <a:t>được</a:t>
            </a:r>
            <a:r>
              <a:rPr lang="en-US" sz="3200" b="1" dirty="0">
                <a:solidFill>
                  <a:srgbClr val="0000CC"/>
                </a:solidFill>
                <a:latin typeface="Times New Roman" panose="02020603050405020304" pitchFamily="18" charset="0"/>
                <a:cs typeface="Times New Roman" panose="02020603050405020304" pitchFamily="18" charset="0"/>
              </a:rPr>
              <a:t> UNESCO </a:t>
            </a:r>
            <a:r>
              <a:rPr lang="en-US" sz="3200" b="1" dirty="0" err="1">
                <a:solidFill>
                  <a:srgbClr val="0000CC"/>
                </a:solidFill>
                <a:latin typeface="Times New Roman" panose="02020603050405020304" pitchFamily="18" charset="0"/>
                <a:cs typeface="Times New Roman" panose="02020603050405020304" pitchFamily="18" charset="0"/>
              </a:rPr>
              <a:t>công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Di </a:t>
            </a:r>
            <a:r>
              <a:rPr lang="en-US" sz="3200" b="1" dirty="0" err="1">
                <a:solidFill>
                  <a:srgbClr val="0000CC"/>
                </a:solidFill>
                <a:latin typeface="Times New Roman" panose="02020603050405020304" pitchFamily="18" charset="0"/>
                <a:cs typeface="Times New Roman" panose="02020603050405020304" pitchFamily="18" charset="0"/>
              </a:rPr>
              <a:t>sản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văn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hóa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hoạt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động</a:t>
            </a:r>
            <a:r>
              <a:rPr lang="en-US" sz="3200" b="1" dirty="0">
                <a:solidFill>
                  <a:srgbClr val="0000CC"/>
                </a:solidFill>
                <a:latin typeface="Times New Roman" panose="02020603050405020304" pitchFamily="18" charset="0"/>
                <a:cs typeface="Times New Roman" panose="02020603050405020304" pitchFamily="18" charset="0"/>
              </a:rPr>
              <a:t> du </a:t>
            </a:r>
            <a:r>
              <a:rPr lang="en-US" sz="3200" b="1" dirty="0" err="1">
                <a:solidFill>
                  <a:srgbClr val="0000CC"/>
                </a:solidFill>
                <a:latin typeface="Times New Roman" panose="02020603050405020304" pitchFamily="18" charset="0"/>
                <a:cs typeface="Times New Roman" panose="02020603050405020304" pitchFamily="18" charset="0"/>
              </a:rPr>
              <a:t>lịch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Hoàng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Thành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Thăng</a:t>
            </a:r>
            <a:r>
              <a:rPr lang="en-US" sz="3200" b="1" dirty="0">
                <a:solidFill>
                  <a:srgbClr val="0000CC"/>
                </a:solidFill>
                <a:latin typeface="Times New Roman" panose="02020603050405020304" pitchFamily="18" charset="0"/>
                <a:cs typeface="Times New Roman" panose="02020603050405020304" pitchFamily="18" charset="0"/>
              </a:rPr>
              <a:t> Long </a:t>
            </a:r>
            <a:r>
              <a:rPr lang="en-US" sz="3200" b="1" dirty="0" err="1">
                <a:solidFill>
                  <a:srgbClr val="0000CC"/>
                </a:solidFill>
                <a:latin typeface="Times New Roman" panose="02020603050405020304" pitchFamily="18" charset="0"/>
                <a:cs typeface="Times New Roman" panose="02020603050405020304" pitchFamily="18" charset="0"/>
              </a:rPr>
              <a:t>dần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được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đầu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trọng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tồn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lồng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ghép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yếu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tố</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văn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hóa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thông</a:t>
            </a:r>
            <a:r>
              <a:rPr lang="en-US" sz="3200" b="1" dirty="0">
                <a:solidFill>
                  <a:srgbClr val="0000CC"/>
                </a:solidFill>
                <a:latin typeface="Times New Roman" panose="02020603050405020304" pitchFamily="18" charset="0"/>
                <a:cs typeface="Times New Roman" panose="02020603050405020304" pitchFamily="18" charset="0"/>
              </a:rPr>
              <a:t> qua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hoạt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động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thực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p>
        </p:txBody>
      </p:sp>
      <p:pic>
        <p:nvPicPr>
          <p:cNvPr id="10" name="Content Placeholder 9"/>
          <p:cNvPicPr>
            <a:picLocks noGrp="1" noChangeAspect="1"/>
          </p:cNvPicPr>
          <p:nvPr>
            <p:ph idx="1"/>
          </p:nvPr>
        </p:nvPicPr>
        <p:blipFill>
          <a:blip r:embed="rId3"/>
          <a:stretch>
            <a:fillRect/>
          </a:stretch>
        </p:blipFill>
        <p:spPr>
          <a:xfrm>
            <a:off x="20928" y="0"/>
            <a:ext cx="9123072" cy="3429000"/>
          </a:xfrm>
          <a:prstGeom prst="rect">
            <a:avLst/>
          </a:prstGeom>
        </p:spPr>
      </p:pic>
    </p:spTree>
    <p:extLst>
      <p:ext uri="{BB962C8B-B14F-4D97-AF65-F5344CB8AC3E}">
        <p14:creationId xmlns:p14="http://schemas.microsoft.com/office/powerpoint/2010/main" val="3830807392"/>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339"/>
            <a:ext cx="2653290" cy="461665"/>
          </a:xfrm>
          <a:prstGeom prst="rect">
            <a:avLst/>
          </a:prstGeom>
        </p:spPr>
        <p:txBody>
          <a:bodyPr wrap="none">
            <a:spAutoFit/>
          </a:bodyPr>
          <a:lstStyle/>
          <a:p>
            <a:pPr lvl="0"/>
            <a:r>
              <a:rPr lang="en-US" sz="2400" b="1" dirty="0">
                <a:latin typeface="Times New Roman" pitchFamily="18" charset="0"/>
                <a:cs typeface="Times New Roman" pitchFamily="18" charset="0"/>
              </a:rPr>
              <a:t>2. </a:t>
            </a:r>
            <a:r>
              <a:rPr lang="vi-VN" sz="2400" b="1" dirty="0">
                <a:latin typeface="Times New Roman" pitchFamily="18" charset="0"/>
                <a:cs typeface="Times New Roman" pitchFamily="18" charset="0"/>
              </a:rPr>
              <a:t>Xử lí tình huống</a:t>
            </a:r>
            <a:endParaRPr lang="en-US" sz="2400" b="1" dirty="0">
              <a:latin typeface="Times New Roman" pitchFamily="18" charset="0"/>
              <a:cs typeface="Times New Roman" pitchFamily="18" charset="0"/>
            </a:endParaRPr>
          </a:p>
        </p:txBody>
      </p:sp>
      <p:sp>
        <p:nvSpPr>
          <p:cNvPr id="5" name="Rectangle 4"/>
          <p:cNvSpPr/>
          <p:nvPr/>
        </p:nvSpPr>
        <p:spPr>
          <a:xfrm>
            <a:off x="-10050" y="526152"/>
            <a:ext cx="9154050" cy="461665"/>
          </a:xfrm>
          <a:prstGeom prst="rect">
            <a:avLst/>
          </a:prstGeom>
        </p:spPr>
        <p:txBody>
          <a:bodyPr wrap="square">
            <a:spAutoFit/>
          </a:bodyPr>
          <a:lstStyle/>
          <a:p>
            <a:r>
              <a:rPr lang="vi-VN" sz="2400" dirty="0">
                <a:latin typeface="Times New Roman" pitchFamily="18" charset="0"/>
                <a:cs typeface="Times New Roman" pitchFamily="18" charset="0"/>
              </a:rPr>
              <a:t>Em sẽ khuyên các bạn điều gì trong những tình huống dưới đây? Vì sao?</a:t>
            </a:r>
            <a:endParaRPr lang="en-US" sz="2400" dirty="0">
              <a:latin typeface="Times New Roman" pitchFamily="18" charset="0"/>
              <a:cs typeface="Times New Roman" pitchFamily="18" charset="0"/>
            </a:endParaRPr>
          </a:p>
        </p:txBody>
      </p:sp>
      <p:pic>
        <p:nvPicPr>
          <p:cNvPr id="6" name="image5.jpeg" descr="Tự nhiên xã hội lớp 3 Ôn tập trang 59 Thực hành | Cánh diều"/>
          <p:cNvPicPr/>
          <p:nvPr/>
        </p:nvPicPr>
        <p:blipFill>
          <a:blip r:embed="rId2" cstate="print"/>
          <a:stretch>
            <a:fillRect/>
          </a:stretch>
        </p:blipFill>
        <p:spPr>
          <a:xfrm>
            <a:off x="0" y="957827"/>
            <a:ext cx="9144000" cy="5783541"/>
          </a:xfrm>
          <a:prstGeom prst="rect">
            <a:avLst/>
          </a:prstGeom>
        </p:spPr>
      </p:pic>
    </p:spTree>
    <p:extLst>
      <p:ext uri="{BB962C8B-B14F-4D97-AF65-F5344CB8AC3E}">
        <p14:creationId xmlns:p14="http://schemas.microsoft.com/office/powerpoint/2010/main" val="5495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036496" cy="4524315"/>
          </a:xfrm>
          <a:prstGeom prst="rect">
            <a:avLst/>
          </a:prstGeom>
        </p:spPr>
        <p:txBody>
          <a:bodyPr wrap="square">
            <a:spAutoFit/>
          </a:bodyPr>
          <a:lstStyle/>
          <a:p>
            <a:pPr lvl="0"/>
            <a:r>
              <a:rPr lang="en-US" sz="3600" dirty="0">
                <a:latin typeface="Times New Roman" pitchFamily="18" charset="0"/>
                <a:cs typeface="Times New Roman" pitchFamily="18" charset="0"/>
              </a:rPr>
              <a:t>*</a:t>
            </a:r>
            <a:r>
              <a:rPr lang="vi-VN" sz="3600" dirty="0">
                <a:latin typeface="Times New Roman" pitchFamily="18" charset="0"/>
                <a:cs typeface="Times New Roman" pitchFamily="18" charset="0"/>
              </a:rPr>
              <a:t>Tình huống 1: Em sẽ giải thích cho em gái hiểu rằng hành động của mình là sai. Bởi việc bỏ vở khi còn nhiều giấy trắng như vậy vừa gây lãng phí vừa góp phần làm ô nhiễm môi trường. Để làm ra một quyển vở đã phải chặt rất nhiều cây xanh,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mất cây xanh sẽ làm môi trường bị ô nhiễm. Tiết kiệm giấy vừa tiết kiệm tiền, vừa bảo vệ môi trường.</a:t>
            </a:r>
            <a:endParaRPr lang="en-US" sz="3600" dirty="0">
              <a:latin typeface="Times New Roman" pitchFamily="18" charset="0"/>
              <a:cs typeface="Times New Roman" pitchFamily="18" charset="0"/>
            </a:endParaRPr>
          </a:p>
        </p:txBody>
      </p:sp>
      <p:sp>
        <p:nvSpPr>
          <p:cNvPr id="5" name="Rectangle 4"/>
          <p:cNvSpPr/>
          <p:nvPr/>
        </p:nvSpPr>
        <p:spPr>
          <a:xfrm>
            <a:off x="0" y="4653136"/>
            <a:ext cx="9144000" cy="1754326"/>
          </a:xfrm>
          <a:prstGeom prst="rect">
            <a:avLst/>
          </a:prstGeom>
        </p:spPr>
        <p:txBody>
          <a:bodyPr wrap="square">
            <a:spAutoFit/>
          </a:bodyPr>
          <a:lstStyle/>
          <a:p>
            <a:pPr lvl="0"/>
            <a:r>
              <a:rPr lang="en-US" sz="2400" dirty="0">
                <a:latin typeface="Times New Roman" pitchFamily="18" charset="0"/>
                <a:cs typeface="Times New Roman" pitchFamily="18" charset="0"/>
              </a:rPr>
              <a:t>*</a:t>
            </a:r>
            <a:r>
              <a:rPr lang="vi-VN" sz="3600" dirty="0">
                <a:latin typeface="Times New Roman" pitchFamily="18" charset="0"/>
                <a:cs typeface="Times New Roman" pitchFamily="18" charset="0"/>
              </a:rPr>
              <a:t>Tình huống 2: Em sẽ giải thích cho </a:t>
            </a:r>
            <a:r>
              <a:rPr lang="en-US" sz="3600" dirty="0" err="1">
                <a:latin typeface="Times New Roman" pitchFamily="18" charset="0"/>
                <a:cs typeface="Times New Roman" pitchFamily="18" charset="0"/>
              </a:rPr>
              <a:t>bạn</a:t>
            </a:r>
            <a:r>
              <a:rPr lang="vi-VN" sz="3600" dirty="0">
                <a:latin typeface="Times New Roman" pitchFamily="18" charset="0"/>
                <a:cs typeface="Times New Roman" pitchFamily="18" charset="0"/>
              </a:rPr>
              <a:t> hiểu lợi ích của việc đi xe bus. Vì đi xe bus vừa tiết kiệm vừa bảo vệ môi trường.</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5196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01" y="0"/>
            <a:ext cx="8382000" cy="656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1619672" y="1268760"/>
            <a:ext cx="6552728" cy="2098511"/>
          </a:xfrm>
          <a:prstGeom prst="rect">
            <a:avLst/>
          </a:prstGeom>
        </p:spPr>
        <p:txBody>
          <a:bodyPr wrap="none" lIns="57552" tIns="28776" rIns="57552" bIns="28776" fromWordArt="1">
            <a:prstTxWarp prst="textPlain">
              <a:avLst>
                <a:gd name="adj" fmla="val 50000"/>
              </a:avLst>
            </a:prstTxWarp>
          </a:bodyPr>
          <a:lstStyle/>
          <a:p>
            <a:pPr algn="ct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Đánh</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giá</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kết</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quả</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học</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tập</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của</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học</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sinh</a:t>
            </a:r>
            <a:endPar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endParaRPr>
          </a:p>
          <a:p>
            <a:pPr marL="571500" indent="-571500" algn="ctr">
              <a:buFontTx/>
              <a:buChar char="-"/>
            </a:pP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Về</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nhà</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làm</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bài</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tập</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và</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xem</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trước</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bài</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12</a:t>
            </a:r>
          </a:p>
          <a:p>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Chủ</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đề</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Thực</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vật</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và</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động</a:t>
            </a:r>
            <a:r>
              <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 </a:t>
            </a:r>
            <a:r>
              <a:rPr lang="en-US" sz="3600" b="1" kern="10" dirty="0" err="1">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rPr>
              <a:t>vật</a:t>
            </a:r>
            <a:endParaRPr lang="en-US" sz="3600" b="1" kern="10" dirty="0">
              <a:ln w="19050">
                <a:solidFill>
                  <a:srgbClr val="FFFF00"/>
                </a:solidFill>
                <a:round/>
              </a:ln>
              <a:solidFill>
                <a:srgbClr val="C00000"/>
              </a:solidFill>
              <a:effectLst>
                <a:outerShdw dist="35921" dir="2700000" algn="ctr" rotWithShape="0">
                  <a:srgbClr val="990000"/>
                </a:outerShdw>
              </a:effectLst>
              <a:latin typeface="Times New Roman" pitchFamily="18" charset="0"/>
              <a:cs typeface="Times New Roman" pitchFamily="18" charset="0"/>
            </a:endParaRPr>
          </a:p>
        </p:txBody>
      </p:sp>
      <p:sp>
        <p:nvSpPr>
          <p:cNvPr id="4" name="WordArt 3"/>
          <p:cNvSpPr>
            <a:spLocks noChangeArrowheads="1" noChangeShapeType="1" noTextEdit="1"/>
          </p:cNvSpPr>
          <p:nvPr/>
        </p:nvSpPr>
        <p:spPr bwMode="auto">
          <a:xfrm>
            <a:off x="1907704" y="3861048"/>
            <a:ext cx="5610001"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ln>
                <a:solidFill>
                  <a:srgbClr val="FF0000"/>
                </a:solidFill>
                <a:effectLst>
                  <a:outerShdw dist="35921" dir="2700000" algn="ctr" rotWithShape="0">
                    <a:srgbClr val="990000"/>
                  </a:outerShdw>
                </a:effectLst>
                <a:latin typeface="+mj-lt"/>
                <a:cs typeface="Arial" panose="020B0604020202020204"/>
              </a:rPr>
              <a:t>XIN CHÂN THÀNH CẢM ƠN </a:t>
            </a:r>
          </a:p>
          <a:p>
            <a:pPr algn="ctr"/>
            <a:r>
              <a:rPr lang="vi-VN" sz="5700" b="1" kern="10" dirty="0">
                <a:ln w="19050">
                  <a:solidFill>
                    <a:srgbClr val="FFFF00"/>
                  </a:solidFill>
                  <a:round/>
                </a:ln>
                <a:solidFill>
                  <a:srgbClr val="FF0000"/>
                </a:solidFill>
                <a:effectLst>
                  <a:outerShdw dist="35921" dir="2700000" algn="ctr" rotWithShape="0">
                    <a:srgbClr val="990000"/>
                  </a:outerShdw>
                </a:effectLst>
                <a:latin typeface="+mj-lt"/>
                <a:cs typeface="Arial" panose="020B0604020202020204"/>
              </a:rPr>
              <a:t>QUÝ THẦY CÔ GIÁO VÀ CÁC EM</a:t>
            </a:r>
            <a:endParaRPr lang="en-US" sz="5700" b="1" kern="10" dirty="0">
              <a:ln w="19050">
                <a:solidFill>
                  <a:srgbClr val="FFFF00"/>
                </a:solidFill>
                <a:round/>
              </a:ln>
              <a:solidFill>
                <a:srgbClr val="FF0000"/>
              </a:solidFill>
              <a:effectLst>
                <a:outerShdw dist="35921" dir="2700000" algn="ctr" rotWithShape="0">
                  <a:srgbClr val="990000"/>
                </a:outerShdw>
              </a:effectLst>
              <a:latin typeface="+mj-lt"/>
              <a:cs typeface="Arial" panose="020B0604020202020204"/>
            </a:endParaRPr>
          </a:p>
        </p:txBody>
      </p:sp>
    </p:spTree>
    <p:extLst>
      <p:ext uri="{BB962C8B-B14F-4D97-AF65-F5344CB8AC3E}">
        <p14:creationId xmlns:p14="http://schemas.microsoft.com/office/powerpoint/2010/main" val="13907011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0" fill="hold"/>
                                        <p:tgtEl>
                                          <p:spTgt spid="4"/>
                                        </p:tgtEl>
                                        <p:attrNameLst>
                                          <p:attrName>ppt_w</p:attrName>
                                        </p:attrNameLst>
                                      </p:cBhvr>
                                      <p:tavLst>
                                        <p:tav tm="0">
                                          <p:val>
                                            <p:fltVal val="0"/>
                                          </p:val>
                                        </p:tav>
                                        <p:tav tm="100000">
                                          <p:val>
                                            <p:strVal val="#ppt_w"/>
                                          </p:val>
                                        </p:tav>
                                      </p:tavLst>
                                    </p:anim>
                                    <p:anim calcmode="lin" valueType="num">
                                      <p:cBhvr>
                                        <p:cTn id="13" dur="5000" fill="hold"/>
                                        <p:tgtEl>
                                          <p:spTgt spid="4"/>
                                        </p:tgtEl>
                                        <p:attrNameLst>
                                          <p:attrName>ppt_h</p:attrName>
                                        </p:attrNameLst>
                                      </p:cBhvr>
                                      <p:tavLst>
                                        <p:tav tm="0">
                                          <p:val>
                                            <p:fltVal val="0"/>
                                          </p:val>
                                        </p:tav>
                                        <p:tav tm="100000">
                                          <p:val>
                                            <p:strVal val="#ppt_h"/>
                                          </p:val>
                                        </p:tav>
                                      </p:tavLst>
                                    </p:anim>
                                    <p:animEffect transition="in" filter="fade">
                                      <p:cBhvr>
                                        <p:cTn id="14"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0" y="-14959"/>
            <a:ext cx="9036496" cy="10772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err="1">
                <a:solidFill>
                  <a:srgbClr val="0000FF"/>
                </a:solidFill>
                <a:latin typeface="Times New Roman" pitchFamily="18" charset="0"/>
                <a:cs typeface="Times New Roman" pitchFamily="18" charset="0"/>
              </a:rPr>
              <a:t>Thứ</a:t>
            </a:r>
            <a:r>
              <a:rPr lang="en-US" sz="2000" b="1" dirty="0">
                <a:solidFill>
                  <a:srgbClr val="0000FF"/>
                </a:solidFill>
                <a:latin typeface="Times New Roman" pitchFamily="18" charset="0"/>
                <a:cs typeface="Times New Roman" pitchFamily="18" charset="0"/>
              </a:rPr>
              <a:t> Ba </a:t>
            </a:r>
            <a:r>
              <a:rPr lang="en-US" sz="2000" b="1" dirty="0" err="1">
                <a:solidFill>
                  <a:srgbClr val="0000FF"/>
                </a:solidFill>
                <a:latin typeface="Times New Roman" pitchFamily="18" charset="0"/>
                <a:cs typeface="Times New Roman" pitchFamily="18" charset="0"/>
              </a:rPr>
              <a:t>ngày</a:t>
            </a:r>
            <a:r>
              <a:rPr lang="en-US" sz="2000" b="1" dirty="0">
                <a:solidFill>
                  <a:srgbClr val="0000FF"/>
                </a:solidFill>
                <a:latin typeface="Times New Roman" pitchFamily="18" charset="0"/>
                <a:cs typeface="Times New Roman" pitchFamily="18" charset="0"/>
              </a:rPr>
              <a:t> 20 </a:t>
            </a:r>
            <a:r>
              <a:rPr lang="en-US" sz="2000" b="1" dirty="0" err="1">
                <a:solidFill>
                  <a:srgbClr val="0000FF"/>
                </a:solidFill>
                <a:latin typeface="Times New Roman" pitchFamily="18" charset="0"/>
                <a:cs typeface="Times New Roman" pitchFamily="18" charset="0"/>
              </a:rPr>
              <a:t>tháng</a:t>
            </a:r>
            <a:r>
              <a:rPr lang="en-US" sz="2000" b="1" dirty="0">
                <a:solidFill>
                  <a:srgbClr val="0000FF"/>
                </a:solidFill>
                <a:latin typeface="Times New Roman" pitchFamily="18" charset="0"/>
                <a:cs typeface="Times New Roman" pitchFamily="18" charset="0"/>
              </a:rPr>
              <a:t> 12 </a:t>
            </a:r>
            <a:r>
              <a:rPr lang="en-US" sz="2000" b="1" dirty="0" err="1">
                <a:solidFill>
                  <a:srgbClr val="0000FF"/>
                </a:solidFill>
                <a:latin typeface="Times New Roman" pitchFamily="18" charset="0"/>
                <a:cs typeface="Times New Roman" pitchFamily="18" charset="0"/>
              </a:rPr>
              <a:t>năm</a:t>
            </a:r>
            <a:r>
              <a:rPr lang="en-US" sz="2000" b="1" dirty="0">
                <a:solidFill>
                  <a:srgbClr val="0000FF"/>
                </a:solidFill>
                <a:latin typeface="Times New Roman" pitchFamily="18" charset="0"/>
                <a:cs typeface="Times New Roman" pitchFamily="18" charset="0"/>
              </a:rPr>
              <a:t> 2022</a:t>
            </a:r>
          </a:p>
          <a:p>
            <a:pPr algn="ctr" eaLnBrk="1" hangingPunct="1"/>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nhiên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xã</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hội</a:t>
            </a:r>
            <a:endParaRPr lang="en-US" sz="2000" b="1" dirty="0">
              <a:solidFill>
                <a:srgbClr val="0000FF"/>
              </a:solidFill>
              <a:latin typeface="Times New Roman" pitchFamily="18" charset="0"/>
              <a:cs typeface="Times New Roman" pitchFamily="18" charset="0"/>
            </a:endParaRPr>
          </a:p>
          <a:p>
            <a:pPr algn="ctr" eaLnBrk="1" hangingPunct="1"/>
            <a:r>
              <a:rPr lang="en-US" sz="2400" b="1" dirty="0" err="1">
                <a:solidFill>
                  <a:srgbClr val="0000FF"/>
                </a:solidFill>
                <a:latin typeface="Times New Roman" pitchFamily="18" charset="0"/>
                <a:cs typeface="Times New Roman" pitchFamily="18" charset="0"/>
              </a:rPr>
              <a:t>Bài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Ôn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tập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Chủ</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cộng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đồng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phương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T2</a:t>
            </a:r>
            <a:r>
              <a:rPr lang="en-US" sz="2400" b="1" dirty="0">
                <a:solidFill>
                  <a:srgbClr val="0000FF"/>
                </a:solidFill>
                <a:latin typeface="Times New Roman" pitchFamily="18" charset="0"/>
                <a:cs typeface="Times New Roman" pitchFamily="18" charset="0"/>
              </a:rPr>
              <a:t>)</a:t>
            </a:r>
          </a:p>
        </p:txBody>
      </p:sp>
      <p:sp>
        <p:nvSpPr>
          <p:cNvPr id="7" name="Rectangle 6"/>
          <p:cNvSpPr/>
          <p:nvPr/>
        </p:nvSpPr>
        <p:spPr>
          <a:xfrm>
            <a:off x="4872" y="1109452"/>
            <a:ext cx="9031623" cy="830997"/>
          </a:xfrm>
          <a:prstGeom prst="rect">
            <a:avLst/>
          </a:prstGeom>
        </p:spPr>
        <p:txBody>
          <a:bodyPr wrap="square">
            <a:spAutoFit/>
          </a:bodyPr>
          <a:lstStyle/>
          <a:p>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2: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G</a:t>
            </a:r>
            <a:r>
              <a:rPr lang="vi-VN" sz="2400" b="1" dirty="0">
                <a:latin typeface="Times New Roman" pitchFamily="18" charset="0"/>
                <a:cs typeface="Times New Roman" pitchFamily="18" charset="0"/>
              </a:rPr>
              <a:t>iới thiệu về một địa danh (di tích lịch sử – văn hoá hoặc cảnh quan thiên nhiên) ở địa phương</a:t>
            </a:r>
            <a:endParaRPr lang="en-US" sz="2400" b="1" dirty="0">
              <a:latin typeface="Times New Roman" pitchFamily="18" charset="0"/>
              <a:cs typeface="Times New Roman" pitchFamily="18" charset="0"/>
            </a:endParaRPr>
          </a:p>
        </p:txBody>
      </p:sp>
      <p:sp>
        <p:nvSpPr>
          <p:cNvPr id="8" name="Rectangle 7"/>
          <p:cNvSpPr/>
          <p:nvPr/>
        </p:nvSpPr>
        <p:spPr>
          <a:xfrm>
            <a:off x="20507" y="1940449"/>
            <a:ext cx="9015987" cy="830997"/>
          </a:xfrm>
          <a:prstGeom prst="rect">
            <a:avLst/>
          </a:prstGeom>
        </p:spPr>
        <p:txBody>
          <a:bodyPr wrap="square">
            <a:spAutoFit/>
          </a:bodyPr>
          <a:lstStyle/>
          <a:p>
            <a:r>
              <a:rPr lang="vi-VN" sz="2400" dirty="0">
                <a:latin typeface="+mj-lt"/>
              </a:rPr>
              <a:t>Hãy giới thiệu về một địa danh (di tích lịch sử – văn hoá hoặc cảnh quan thiên nhiên) ở địa phương mà em biết theo gợi ý sau:</a:t>
            </a:r>
            <a:endParaRPr lang="en-US" sz="2400" dirty="0">
              <a:latin typeface="+mj-lt"/>
            </a:endParaRPr>
          </a:p>
        </p:txBody>
      </p:sp>
      <p:sp>
        <p:nvSpPr>
          <p:cNvPr id="9" name="Rectangle 8"/>
          <p:cNvSpPr/>
          <p:nvPr/>
        </p:nvSpPr>
        <p:spPr>
          <a:xfrm>
            <a:off x="20506" y="2771446"/>
            <a:ext cx="6927758" cy="1569660"/>
          </a:xfrm>
          <a:prstGeom prst="rect">
            <a:avLst/>
          </a:prstGeom>
        </p:spPr>
        <p:txBody>
          <a:bodyPr wrap="square">
            <a:spAutoFit/>
          </a:bodyPr>
          <a:lstStyle/>
          <a:p>
            <a:pPr lvl="0"/>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Tên địa danh đó là gì?</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Địa danh đó ở đâu?</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Ở đó có những gì?</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Em ấn tượng nhất điều gì khi đến nơi đó?</a:t>
            </a:r>
            <a:endParaRPr lang="en-US" sz="2400" dirty="0">
              <a:latin typeface="Times New Roman" pitchFamily="18" charset="0"/>
              <a:cs typeface="Times New Roman" pitchFamily="18" charset="0"/>
            </a:endParaRPr>
          </a:p>
        </p:txBody>
      </p:sp>
      <p:pic>
        <p:nvPicPr>
          <p:cNvPr id="10" name="image4.jpeg" descr="Tự nhiên xã hội lớp 3 Ôn tập trang 59 Câu hỏi | Cánh diều"/>
          <p:cNvPicPr/>
          <p:nvPr/>
        </p:nvPicPr>
        <p:blipFill>
          <a:blip r:embed="rId2" cstate="print"/>
          <a:stretch>
            <a:fillRect/>
          </a:stretch>
        </p:blipFill>
        <p:spPr>
          <a:xfrm>
            <a:off x="43636" y="4303958"/>
            <a:ext cx="8848844" cy="2516505"/>
          </a:xfrm>
          <a:prstGeom prst="rect">
            <a:avLst/>
          </a:prstGeom>
        </p:spPr>
      </p:pic>
    </p:spTree>
    <p:extLst>
      <p:ext uri="{BB962C8B-B14F-4D97-AF65-F5344CB8AC3E}">
        <p14:creationId xmlns:p14="http://schemas.microsoft.com/office/powerpoint/2010/main" val="18347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80"/>
            <a:ext cx="9036496" cy="1938992"/>
          </a:xfrm>
          <a:prstGeom prst="rect">
            <a:avLst/>
          </a:prstGeom>
        </p:spPr>
        <p:txBody>
          <a:bodyPr wrap="square">
            <a:spAutoFit/>
          </a:bodyPr>
          <a:lstStyle/>
          <a:p>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 </a:t>
            </a:r>
            <a:r>
              <a:rPr lang="vi-VN" sz="2400" dirty="0">
                <a:latin typeface="Times New Roman" pitchFamily="18" charset="0"/>
                <a:cs typeface="Times New Roman" pitchFamily="18" charset="0"/>
              </a:rPr>
              <a:t>Tên địa danh đó: Lăng Chủ tịch Hồ Chí Minh</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Địa danh đó ở: Hà Nội</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Ở đó có: Lăng Bác, quảng trường Ba Đình</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Em ấn tượng nhất điều: Lễ hạ cờ và thượng cờ ở Lăng Bác. Nó thể hiện sự trang nghiêm, thiêng liêng, trang trọng.</a:t>
            </a:r>
            <a:endParaRPr lang="en-US" sz="2400" dirty="0">
              <a:latin typeface="Times New Roman" pitchFamily="18" charset="0"/>
              <a:cs typeface="Times New Roman" pitchFamily="18" charset="0"/>
            </a:endParaRPr>
          </a:p>
        </p:txBody>
      </p:sp>
      <p:sp>
        <p:nvSpPr>
          <p:cNvPr id="5" name="Rectangle 4"/>
          <p:cNvSpPr/>
          <p:nvPr/>
        </p:nvSpPr>
        <p:spPr>
          <a:xfrm>
            <a:off x="44825" y="2443692"/>
            <a:ext cx="8991671" cy="461665"/>
          </a:xfrm>
          <a:prstGeom prst="rect">
            <a:avLst/>
          </a:prstGeom>
        </p:spPr>
        <p:txBody>
          <a:bodyPr wrap="square">
            <a:spAutoFit/>
          </a:bodyPr>
          <a:lstStyle/>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thảo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nhóm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lớp</a:t>
            </a:r>
            <a:r>
              <a:rPr lang="en-US" sz="2400" b="1" dirty="0">
                <a:latin typeface="Times New Roman" pitchFamily="18" charset="0"/>
                <a:cs typeface="Times New Roman" pitchFamily="18" charset="0"/>
              </a:rPr>
              <a:t> </a:t>
            </a:r>
            <a:endParaRPr lang="en-US" sz="2400" b="1" dirty="0"/>
          </a:p>
        </p:txBody>
      </p:sp>
      <p:sp>
        <p:nvSpPr>
          <p:cNvPr id="6" name="Rectangle 5"/>
          <p:cNvSpPr/>
          <p:nvPr/>
        </p:nvSpPr>
        <p:spPr>
          <a:xfrm>
            <a:off x="44824" y="3284984"/>
            <a:ext cx="8991672" cy="1569660"/>
          </a:xfrm>
          <a:prstGeom prst="rect">
            <a:avLst/>
          </a:prstGeom>
        </p:spPr>
        <p:txBody>
          <a:bodyPr wrap="square">
            <a:spAutoFit/>
          </a:bodyPr>
          <a:lstStyle/>
          <a:p>
            <a:r>
              <a:rPr lang="vi-VN" sz="2400" b="1" dirty="0">
                <a:latin typeface="+mj-lt"/>
              </a:rPr>
              <a:t>Cao Bằng là quê hương cách mạng, khi du khách đến tham quan đừng quên ghé thăm các di tích lịch sử cách mạng. Mỗi di tích đều gắn với từng giai đoạn lịch sử của cách mạng Cao Bằng nói riêng và cả nước nói chung.</a:t>
            </a:r>
            <a:endParaRPr lang="en-US" sz="2400" dirty="0">
              <a:latin typeface="+mj-lt"/>
            </a:endParaRPr>
          </a:p>
        </p:txBody>
      </p:sp>
    </p:spTree>
    <p:extLst>
      <p:ext uri="{BB962C8B-B14F-4D97-AF65-F5344CB8AC3E}">
        <p14:creationId xmlns:p14="http://schemas.microsoft.com/office/powerpoint/2010/main" val="86619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baocaobang.epi.vn/Uploaded/baichuyen/2020_05_21/khu%20tuong%20niem%20Hoang%20Dinh%20Gi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1" y="-99392"/>
            <a:ext cx="5715000" cy="3378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9984" y="2732788"/>
            <a:ext cx="5554761" cy="369332"/>
          </a:xfrm>
          <a:prstGeom prst="rect">
            <a:avLst/>
          </a:prstGeom>
        </p:spPr>
        <p:txBody>
          <a:bodyPr wrap="square">
            <a:spAutoFit/>
          </a:bodyPr>
          <a:lstStyle/>
          <a:p>
            <a:r>
              <a:rPr lang="vi-VN" b="1" dirty="0">
                <a:solidFill>
                  <a:srgbClr val="00B050"/>
                </a:solidFill>
              </a:rPr>
              <a:t>KHU TƯỞNG NIỆM HOÀNG ĐÌNH GIONG</a:t>
            </a:r>
            <a:endParaRPr lang="en-US" dirty="0">
              <a:solidFill>
                <a:srgbClr val="00B05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30858676"/>
              </p:ext>
            </p:extLst>
          </p:nvPr>
        </p:nvGraphicFramePr>
        <p:xfrm>
          <a:off x="5850118" y="260648"/>
          <a:ext cx="3186378" cy="1554480"/>
        </p:xfrm>
        <a:graphic>
          <a:graphicData uri="http://schemas.openxmlformats.org/drawingml/2006/table">
            <a:tbl>
              <a:tblPr/>
              <a:tblGrid>
                <a:gridCol w="3186378">
                  <a:extLst>
                    <a:ext uri="{9D8B030D-6E8A-4147-A177-3AD203B41FA5}">
                      <a16:colId xmlns:a16="http://schemas.microsoft.com/office/drawing/2014/main" val="20000"/>
                    </a:ext>
                  </a:extLst>
                </a:gridCol>
              </a:tblGrid>
              <a:tr h="0">
                <a:tc>
                  <a:txBody>
                    <a:bodyPr/>
                    <a:lstStyle/>
                    <a:p>
                      <a:pPr algn="ctr"/>
                      <a:r>
                        <a:rPr lang="vi-VN" sz="2400" dirty="0">
                          <a:effectLst/>
                          <a:latin typeface="+mj-lt"/>
                        </a:rPr>
                        <a:t>Khu tưởng niệm chiến sĩ Hoàng Đình Giong tại phường Đề Thám (Thành phố).</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Rectangle 5"/>
          <p:cNvSpPr/>
          <p:nvPr/>
        </p:nvSpPr>
        <p:spPr>
          <a:xfrm>
            <a:off x="111711" y="3309550"/>
            <a:ext cx="9144000" cy="3416320"/>
          </a:xfrm>
          <a:prstGeom prst="rect">
            <a:avLst/>
          </a:prstGeom>
        </p:spPr>
        <p:txBody>
          <a:bodyPr wrap="square">
            <a:spAutoFit/>
          </a:bodyPr>
          <a:lstStyle/>
          <a:p>
            <a:r>
              <a:rPr lang="vi-VN" sz="2400" dirty="0">
                <a:latin typeface="+mj-lt"/>
              </a:rPr>
              <a:t>Khu tưởng niệm Hoàng Đình Giong tại xóm Nà Toàn, phường Đề Thám, cách trung tâm Thành phố 5 km, được công nhận là Di tích lịch sử cấp Quốc gia từ năm 1988. Đây là "địa chỉ đỏ" giáo dục truyền thống cách mạng và lòng yêu nước cho thế hệ trẻ của tỉnh cũng như thường xuyên diễn ra các hoạt động báo công, kết nạp Đoàn, Đội… của địa phương.</a:t>
            </a:r>
          </a:p>
          <a:p>
            <a:r>
              <a:rPr lang="vi-VN" sz="2400" dirty="0">
                <a:latin typeface="+mj-lt"/>
              </a:rPr>
              <a:t>Khu tưởng niệm xây dựng tại khu đất rộng 1.500 m2 với các hạng mục: khuôn viên Tượng đài Hoàng Đình Giong, Nhà lưu niệm - nơi bảo tồn, lưu giữ những kỷ vật quý báu liên quan đến cuộc đời, sự nghiệp hoạt động cách mạng của Hoàng Đình Giong.</a:t>
            </a:r>
          </a:p>
        </p:txBody>
      </p:sp>
    </p:spTree>
    <p:extLst>
      <p:ext uri="{BB962C8B-B14F-4D97-AF65-F5344CB8AC3E}">
        <p14:creationId xmlns:p14="http://schemas.microsoft.com/office/powerpoint/2010/main" val="3883874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baocaobang.epi.vn/Uploaded/baichuyen/2020_05_21/nha%20tuong%20niem%20BVD%20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8" y="0"/>
            <a:ext cx="5284471" cy="39330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09" y="28672"/>
            <a:ext cx="4420375" cy="646331"/>
          </a:xfrm>
          <a:prstGeom prst="rect">
            <a:avLst/>
          </a:prstGeom>
        </p:spPr>
        <p:txBody>
          <a:bodyPr wrap="square">
            <a:spAutoFit/>
          </a:bodyPr>
          <a:lstStyle/>
          <a:p>
            <a:r>
              <a:rPr lang="vi-VN" b="1" dirty="0"/>
              <a:t>NHÀ TƯỞNG NIỆM ANH HÙNG LIỆT SĨ BẾ VĂN ĐÀN</a:t>
            </a:r>
            <a:endParaRPr lang="en-US" dirty="0"/>
          </a:p>
        </p:txBody>
      </p:sp>
      <p:sp>
        <p:nvSpPr>
          <p:cNvPr id="5" name="Rectangle 4"/>
          <p:cNvSpPr/>
          <p:nvPr/>
        </p:nvSpPr>
        <p:spPr>
          <a:xfrm>
            <a:off x="5299573" y="0"/>
            <a:ext cx="3851920" cy="3785652"/>
          </a:xfrm>
          <a:prstGeom prst="rect">
            <a:avLst/>
          </a:prstGeom>
        </p:spPr>
        <p:txBody>
          <a:bodyPr wrap="square">
            <a:spAutoFit/>
          </a:bodyPr>
          <a:lstStyle/>
          <a:p>
            <a:r>
              <a:rPr lang="vi-VN" sz="2000" dirty="0">
                <a:latin typeface="+mj-lt"/>
              </a:rPr>
              <a:t>Nhà tưởng niệm được xây dựng trên chính nền ngôi nhà tại quê nhà của liệt sỹ Bế Văn Đàn, tại xóm Bản Buống, xã Bế Văn Đàn (Quảng Hòa). Nhà tưởng niệm mang phong cách kiến trúc nhà sàn truyền thống bản địa, xây 2 tầng, diện tích 270 m2, phía bên trong có ban thờ, ảnh chân dung Anh hùng liệt sĩ Bế Văn Đàn. Bên trái Nhà tưởng niệm là nhà đón tiếp, trưng bày. Khu tưởng niệm có tổng diện tích 2.802 m2.</a:t>
            </a:r>
            <a:endParaRPr lang="en-US" sz="2000" dirty="0">
              <a:latin typeface="+mj-lt"/>
            </a:endParaRPr>
          </a:p>
        </p:txBody>
      </p:sp>
      <p:sp>
        <p:nvSpPr>
          <p:cNvPr id="6" name="Rectangle 5"/>
          <p:cNvSpPr/>
          <p:nvPr/>
        </p:nvSpPr>
        <p:spPr>
          <a:xfrm>
            <a:off x="-60416" y="3933056"/>
            <a:ext cx="9136391" cy="3046988"/>
          </a:xfrm>
          <a:prstGeom prst="rect">
            <a:avLst/>
          </a:prstGeom>
        </p:spPr>
        <p:txBody>
          <a:bodyPr wrap="square">
            <a:spAutoFit/>
          </a:bodyPr>
          <a:lstStyle/>
          <a:p>
            <a:r>
              <a:rPr lang="vi-VN" sz="2400" dirty="0">
                <a:latin typeface="+mj-lt"/>
              </a:rPr>
              <a:t>Trong Chiến dịch Điện Biên Phủ, Bế Văn Đàn đã lấy thân mình làm giá súng để đồng đội tiếp tục nổ súng tiêu diệt địch. Trong lúc lấy thân mình làm giá súng, Bế Văn Đàn bị thêm hai vết thương và anh dũng hy sinh. Trong đại hội mừng công của đơn vị, Bế Văn Đàn được truy tặng Huân chương Chiến công hạng nhất, được bầu là Chiến sĩ thi đua số một của Đại đoàn. Ngày 31/8/1955, đồng chí được Nhà nước truy tặng danh hiệu Anh hùng Lực lượng vũ trang nhân dân, Huân chương Quân công hạng nhì.  </a:t>
            </a:r>
            <a:endParaRPr lang="en-US" sz="2400" dirty="0">
              <a:latin typeface="+mj-lt"/>
            </a:endParaRPr>
          </a:p>
        </p:txBody>
      </p:sp>
    </p:spTree>
    <p:extLst>
      <p:ext uri="{BB962C8B-B14F-4D97-AF65-F5344CB8AC3E}">
        <p14:creationId xmlns:p14="http://schemas.microsoft.com/office/powerpoint/2010/main" val="261625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ù điê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776465" cy="35010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16632"/>
            <a:ext cx="4572000" cy="646331"/>
          </a:xfrm>
          <a:prstGeom prst="rect">
            <a:avLst/>
          </a:prstGeom>
        </p:spPr>
        <p:txBody>
          <a:bodyPr>
            <a:spAutoFit/>
          </a:bodyPr>
          <a:lstStyle/>
          <a:p>
            <a:r>
              <a:rPr lang="vi-VN" b="1" dirty="0">
                <a:solidFill>
                  <a:srgbClr val="FFFF00"/>
                </a:solidFill>
              </a:rPr>
              <a:t>KHU DI TÍCH QUỐC GIA ĐẶC BIỆT RỪNG TRẦN HƯNG ĐẠO</a:t>
            </a:r>
            <a:endParaRPr lang="en-US" dirty="0">
              <a:solidFill>
                <a:srgbClr val="FFFF00"/>
              </a:solidFill>
            </a:endParaRPr>
          </a:p>
        </p:txBody>
      </p:sp>
      <p:sp>
        <p:nvSpPr>
          <p:cNvPr id="5" name="Rectangle 4"/>
          <p:cNvSpPr/>
          <p:nvPr/>
        </p:nvSpPr>
        <p:spPr>
          <a:xfrm>
            <a:off x="4776465" y="-31153"/>
            <a:ext cx="4367535" cy="3477875"/>
          </a:xfrm>
          <a:prstGeom prst="rect">
            <a:avLst/>
          </a:prstGeom>
        </p:spPr>
        <p:txBody>
          <a:bodyPr wrap="square">
            <a:spAutoFit/>
          </a:bodyPr>
          <a:lstStyle/>
          <a:p>
            <a:r>
              <a:rPr lang="vi-VN" sz="2000" dirty="0">
                <a:latin typeface="+mj-lt"/>
              </a:rPr>
              <a:t>Hành trình về nguồn không thể thiếu được Khu di tích Quốc gia đặc biệt rừng Trần Hưng Đạo nằm dưới chân núi Slam Cao thuộc địa bàn 2 xã: Tam Kim và Hoa Thám, huyện Nguyên Bình, tỉnh Cao Bằng. Đây là nơi gắn liền với cuộc đời và sự nghiệp hoạt động cách mạng của Đại tướng Võ Nguyên Giáp - người học trò xuất sắc của Chủ tịch Hồ Chí Minh, người “Anh cả” của Quân đội Nhân dân Việt Nam.</a:t>
            </a:r>
            <a:endParaRPr lang="en-US" sz="2000" dirty="0">
              <a:latin typeface="+mj-lt"/>
            </a:endParaRPr>
          </a:p>
        </p:txBody>
      </p:sp>
      <p:sp>
        <p:nvSpPr>
          <p:cNvPr id="7" name="Rectangle 6"/>
          <p:cNvSpPr/>
          <p:nvPr/>
        </p:nvSpPr>
        <p:spPr>
          <a:xfrm>
            <a:off x="-21864" y="3503919"/>
            <a:ext cx="9165864" cy="3416320"/>
          </a:xfrm>
          <a:prstGeom prst="rect">
            <a:avLst/>
          </a:prstGeom>
        </p:spPr>
        <p:txBody>
          <a:bodyPr wrap="square">
            <a:spAutoFit/>
          </a:bodyPr>
          <a:lstStyle/>
          <a:p>
            <a:r>
              <a:rPr lang="vi-VN" sz="2400" dirty="0">
                <a:latin typeface="+mj-lt"/>
              </a:rPr>
              <a:t>Cách đây 76 năm về trước, ngày 22/12/1944 tại khu rừng Trần Hưng Đạo, thực hiện Chỉ thị của Bác, đồng chí Võ Nguyên Giáp tuyên bố thành lập Đội Việt Nam Tuyên truyền Giải phóng quân. Đội gồm 34 chiến sĩ, trong đó có 25 chiến sĩ là con em các dân tộc Cao Bằng, do đồng chí Võ Nguyên Giáp làm chỉ huy, đồng chí Hoàng Sâm làm đội trưởng. Ngay khi thành lập, Đội tiến hành đánh hai trận vào hai đồn Phai Khắt và Nà Ngần của địch. Hai trận đánh đầu tiên giành thắng lợi giòn giã đã mở ra truyền thống đánh nhanh, thắng nhanh, đánh chắc, thắng chắc tạo được tiếng vang lớn, cổ vũ phong trào cách mạng Việt Nam</a:t>
            </a:r>
            <a:endParaRPr lang="en-US" sz="2400" dirty="0">
              <a:latin typeface="+mj-lt"/>
            </a:endParaRPr>
          </a:p>
        </p:txBody>
      </p:sp>
    </p:spTree>
    <p:extLst>
      <p:ext uri="{BB962C8B-B14F-4D97-AF65-F5344CB8AC3E}">
        <p14:creationId xmlns:p14="http://schemas.microsoft.com/office/powerpoint/2010/main" val="188524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339"/>
            <a:ext cx="9144000" cy="6740307"/>
          </a:xfrm>
          <a:prstGeom prst="rect">
            <a:avLst/>
          </a:prstGeom>
        </p:spPr>
        <p:txBody>
          <a:bodyPr wrap="square">
            <a:spAutoFit/>
          </a:bodyPr>
          <a:lstStyle/>
          <a:p>
            <a:r>
              <a:rPr lang="vi-VN" sz="2400" dirty="0">
                <a:latin typeface="+mj-lt"/>
              </a:rPr>
              <a:t>Trong chuyến tham quan, du khách sẽ được tận mắt chứng kiến nơi sinh hoạt hằng ngày từ việc ăn, ở đến học tập... của Đội, cùng nơi ghi dấu hai trận đầu thắng lợi của Đội Việt Nam Tuyên truyền Giải phóng quân thông qua 5 điểm quan trọng, đó là: Cụm di tích rừng Trần Hưng Đạo (gồm địa điểm thành lập Đội Việt Nam Tuyên truyền Giải phóng quân, lán nghỉ và bếp ăn, mỏ nước phục vụ nước sinh hoạt, đỉnh Slam Cao); hang Thẳm Khẩu (xã Tam Kim) - từng được sử dụng làm trạm liên lạc, đưa cơm phục vụ cho các đồng chí hoạt động cách mạng; đồn Phai Khắt (xã Tam Kim) - nơi diễn ra trận đánh đầu tiên của Đội Việt Nam Tuyên truyền Giải phóng quân sau khi thành lập (25/12/1944); đồn Nà Ngần (xã Hoa Thám) - nơi ghi dấu trận đánh thứ 2 giành thắng lợi của Đội (26/12/1944); di tích Vạ Phá (xã Tam Kim) - nơi mở lớp huấn luyện, đào tạo và bồi dưỡng cán bộ cho toàn tỉnh (2/1944).</a:t>
            </a:r>
          </a:p>
          <a:p>
            <a:r>
              <a:rPr lang="vi-VN" sz="2400" dirty="0">
                <a:latin typeface="+mj-lt"/>
              </a:rPr>
              <a:t>Ngoài tham quan các di tích lịch sử, du khách còn được khám phá, chiêm ngưỡng vẻ đẹp hoang sơ và tận hưởng bầu không khí trong lành của khu rừng nguyên sinh Trần Hưng Đạo, với diện tích rộng trên 201,7 ha. Qua cuộc hành trình, du khách có thể hiểu và cảm nhận sâu sắc hơn về quãng thời gian các đồng chí cán bộ cách mạng từng hoạt động ở nơi đây.</a:t>
            </a:r>
          </a:p>
        </p:txBody>
      </p:sp>
    </p:spTree>
    <p:extLst>
      <p:ext uri="{BB962C8B-B14F-4D97-AF65-F5344CB8AC3E}">
        <p14:creationId xmlns:p14="http://schemas.microsoft.com/office/powerpoint/2010/main" val="266471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cungphuot.info/2017/06/24102/updated/khu-di-tich-pac-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4" y="-15489"/>
            <a:ext cx="4536085" cy="5647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979" y="5658335"/>
            <a:ext cx="4572000" cy="1200329"/>
          </a:xfrm>
          <a:prstGeom prst="rect">
            <a:avLst/>
          </a:prstGeom>
        </p:spPr>
        <p:txBody>
          <a:bodyPr>
            <a:spAutoFit/>
          </a:bodyPr>
          <a:lstStyle/>
          <a:p>
            <a:r>
              <a:rPr lang="vi-VN" sz="2400" dirty="0">
                <a:latin typeface="+mj-lt"/>
              </a:rPr>
              <a:t>Khu di tích Pác Bó với nhiều giá trị lịch sử là một trong các điểm đến nổi tiếng của Cao Bằng</a:t>
            </a:r>
            <a:endParaRPr lang="en-US" sz="2400" dirty="0">
              <a:latin typeface="+mj-lt"/>
            </a:endParaRPr>
          </a:p>
        </p:txBody>
      </p:sp>
      <p:sp>
        <p:nvSpPr>
          <p:cNvPr id="7" name="Rectangle 6"/>
          <p:cNvSpPr/>
          <p:nvPr/>
        </p:nvSpPr>
        <p:spPr>
          <a:xfrm>
            <a:off x="4788024" y="0"/>
            <a:ext cx="4355976" cy="6555641"/>
          </a:xfrm>
          <a:prstGeom prst="rect">
            <a:avLst/>
          </a:prstGeom>
        </p:spPr>
        <p:txBody>
          <a:bodyPr wrap="square">
            <a:spAutoFit/>
          </a:bodyPr>
          <a:lstStyle/>
          <a:p>
            <a:r>
              <a:rPr lang="vi-VN" sz="2800" dirty="0">
                <a:latin typeface="+mj-lt"/>
              </a:rPr>
              <a:t>Với những giá trị đặc biệt về lịch sử, văn hóa, khoa học, Khu di tích lịch sử Pác Bó trở thành một trong những khu di tích quan trọng của cả nước về Chủ tịch Hồ Chí Minh và Trung ương Đảng. Sau khi Bác mất năm 1969, để tỏ lòng thành kính đối với công lao vĩ đại của Bác và để bảo tồn và phát huy giá trị lịch sử của Khu di tích, Đảng và Nhà nước ta đã quan tâm đầu tư, tôn tạo Khu di tích để phục vụ khách tham quan.</a:t>
            </a:r>
            <a:endParaRPr lang="en-US" sz="2800" dirty="0">
              <a:latin typeface="+mj-lt"/>
            </a:endParaRPr>
          </a:p>
        </p:txBody>
      </p:sp>
    </p:spTree>
    <p:extLst>
      <p:ext uri="{BB962C8B-B14F-4D97-AF65-F5344CB8AC3E}">
        <p14:creationId xmlns:p14="http://schemas.microsoft.com/office/powerpoint/2010/main" val="28642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edia.cungphuot.info/2017/06/24102/updated/hang-nguom-p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3" y="39121"/>
            <a:ext cx="5076825" cy="67797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1560" y="6165304"/>
            <a:ext cx="2156360" cy="369332"/>
          </a:xfrm>
          <a:prstGeom prst="rect">
            <a:avLst/>
          </a:prstGeom>
        </p:spPr>
        <p:txBody>
          <a:bodyPr wrap="none">
            <a:spAutoFit/>
          </a:bodyPr>
          <a:lstStyle/>
          <a:p>
            <a:pPr fontAlgn="t"/>
            <a:r>
              <a:rPr lang="vi-VN" b="1" dirty="0">
                <a:solidFill>
                  <a:srgbClr val="00B0F0"/>
                </a:solidFill>
              </a:rPr>
              <a:t>Hang Ngườm Pục</a:t>
            </a:r>
            <a:endParaRPr lang="vi-VN" dirty="0">
              <a:solidFill>
                <a:srgbClr val="00B0F0"/>
              </a:solidFill>
            </a:endParaRPr>
          </a:p>
        </p:txBody>
      </p:sp>
      <p:sp>
        <p:nvSpPr>
          <p:cNvPr id="5" name="Rectangle 4"/>
          <p:cNvSpPr/>
          <p:nvPr/>
        </p:nvSpPr>
        <p:spPr>
          <a:xfrm>
            <a:off x="5089548" y="39121"/>
            <a:ext cx="4054452" cy="6494085"/>
          </a:xfrm>
          <a:prstGeom prst="rect">
            <a:avLst/>
          </a:prstGeom>
        </p:spPr>
        <p:txBody>
          <a:bodyPr wrap="square">
            <a:spAutoFit/>
          </a:bodyPr>
          <a:lstStyle/>
          <a:p>
            <a:r>
              <a:rPr lang="vi-VN" sz="2600" dirty="0">
                <a:latin typeface="+mj-lt"/>
              </a:rPr>
              <a:t>Hang Ngườm Pục là một hang nằm sâu trong dãy núi đá giáp ranh giữa xã Lê Lợi huyện Thạch An (Cao Bằng) và xã Quốc Khánh, huyện Tràng Định (Lạng Sơn). Hang có độ sâu gần 100 mét tính từ cửa vào, trải dài với hệ thống nhũ đá nguyên sơ và rất đẹp nhưng chưa được nhiều người biết đến. Địa hình trong hang tương đối hiểm trở, muốn đến đây khám phá thì du khách phải chui qua các khe đá hẹp, sườn núi hiểm trở.</a:t>
            </a:r>
            <a:endParaRPr lang="en-US" sz="2600" dirty="0">
              <a:latin typeface="+mj-lt"/>
            </a:endParaRPr>
          </a:p>
        </p:txBody>
      </p:sp>
    </p:spTree>
    <p:extLst>
      <p:ext uri="{BB962C8B-B14F-4D97-AF65-F5344CB8AC3E}">
        <p14:creationId xmlns:p14="http://schemas.microsoft.com/office/powerpoint/2010/main" val="2380014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1788</Words>
  <Application>Microsoft Office PowerPoint</Application>
  <PresentationFormat>On-screen Show (4:3)</PresentationFormat>
  <Paragraphs>48</Paragraphs>
  <Slides>14</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Times New Roman</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Doanh nghiệp CN&amp;TM Hải Hồng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Đức Trọng</dc:creator>
  <cp:lastModifiedBy>Co Giao Le</cp:lastModifiedBy>
  <cp:revision>17</cp:revision>
  <dcterms:created xsi:type="dcterms:W3CDTF">2022-12-11T05:38:44Z</dcterms:created>
  <dcterms:modified xsi:type="dcterms:W3CDTF">2025-01-14T13:32:14Z</dcterms:modified>
</cp:coreProperties>
</file>