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354" r:id="rId17"/>
    <p:sldId id="355" r:id="rId18"/>
    <p:sldId id="318" r:id="rId19"/>
    <p:sldId id="319" r:id="rId20"/>
    <p:sldId id="320" r:id="rId21"/>
    <p:sldId id="356" r:id="rId22"/>
    <p:sldId id="357" r:id="rId23"/>
    <p:sldId id="280" r:id="rId24"/>
    <p:sldId id="358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59" r:id="rId35"/>
    <p:sldId id="360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61" r:id="rId58"/>
    <p:sldId id="362" r:id="rId59"/>
    <p:sldId id="363" r:id="rId60"/>
    <p:sldId id="364" r:id="rId61"/>
    <p:sldId id="265" r:id="rId62"/>
    <p:sldId id="365" r:id="rId63"/>
    <p:sldId id="366" r:id="rId64"/>
    <p:sldId id="321" r:id="rId65"/>
    <p:sldId id="322" r:id="rId66"/>
    <p:sldId id="323" r:id="rId67"/>
    <p:sldId id="353" r:id="rId68"/>
    <p:sldId id="324" r:id="rId69"/>
  </p:sldIdLst>
  <p:sldSz cx="12192000" cy="6858000"/>
  <p:notesSz cx="6858000" cy="9144000"/>
  <p:embeddedFontLst>
    <p:embeddedFont>
      <p:font typeface="UTM Avo" panose="02040603050506020204" pitchFamily="18" charset="0"/>
      <p:regular r:id="rId71"/>
      <p:bold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7C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25C6B-8DD6-4204-92B5-F5B5DF765CC7}">
  <a:tblStyle styleId="{0A025C6B-8DD6-4204-92B5-F5B5DF765C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8ACE62-E22B-48E2-AD16-3F7A52528666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 autoAdjust="0"/>
    <p:restoredTop sz="96283" autoAdjust="0"/>
  </p:normalViewPr>
  <p:slideViewPr>
    <p:cSldViewPr>
      <p:cViewPr varScale="1">
        <p:scale>
          <a:sx n="87" d="100"/>
          <a:sy n="87" d="100"/>
        </p:scale>
        <p:origin x="51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25" name="Google Shape;2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>
          <a:extLst>
            <a:ext uri="{FF2B5EF4-FFF2-40B4-BE49-F238E27FC236}">
              <a16:creationId xmlns:a16="http://schemas.microsoft.com/office/drawing/2014/main" id="{E4B0AD18-875C-8E6C-489F-7FBC48D7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>
            <a:extLst>
              <a:ext uri="{FF2B5EF4-FFF2-40B4-BE49-F238E27FC236}">
                <a16:creationId xmlns:a16="http://schemas.microsoft.com/office/drawing/2014/main" id="{938B5BBC-4199-FD62-782B-FE3D46AE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13" name="Google Shape;413;p25:notes">
            <a:extLst>
              <a:ext uri="{FF2B5EF4-FFF2-40B4-BE49-F238E27FC236}">
                <a16:creationId xmlns:a16="http://schemas.microsoft.com/office/drawing/2014/main" id="{DC1635F1-A4E5-1119-A78E-97FF87756A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4511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27" name="Google Shape;4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36" name="Google Shape;4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46" name="Google Shape;4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66" name="Google Shape;4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77" name="Google Shape;4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87" name="Google Shape;4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97" name="Google Shape;4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0A7B76BA-B76B-5FAB-428B-1ECCE7D0B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>
            <a:extLst>
              <a:ext uri="{FF2B5EF4-FFF2-40B4-BE49-F238E27FC236}">
                <a16:creationId xmlns:a16="http://schemas.microsoft.com/office/drawing/2014/main" id="{84C237D5-E2D1-274C-B582-803EB6AC0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>
            <a:extLst>
              <a:ext uri="{FF2B5EF4-FFF2-40B4-BE49-F238E27FC236}">
                <a16:creationId xmlns:a16="http://schemas.microsoft.com/office/drawing/2014/main" id="{7B742683-2D49-11FA-BDDE-ED4185837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2625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94A78ABD-27EB-1FAF-D5F7-2E06EA72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>
            <a:extLst>
              <a:ext uri="{FF2B5EF4-FFF2-40B4-BE49-F238E27FC236}">
                <a16:creationId xmlns:a16="http://schemas.microsoft.com/office/drawing/2014/main" id="{C6E8F666-FDC7-DBC8-9EFF-F950D05559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>
            <a:extLst>
              <a:ext uri="{FF2B5EF4-FFF2-40B4-BE49-F238E27FC236}">
                <a16:creationId xmlns:a16="http://schemas.microsoft.com/office/drawing/2014/main" id="{4AEB64F6-2065-216F-EA54-30F8219739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2543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46" name="Google Shape;54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53" name="Google Shape;55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67" name="Google Shape;5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76" name="Google Shape;5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84" name="Google Shape;58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02" name="Google Shape;60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11" name="Google Shape;6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18" name="Google Shape;61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38" name="Google Shape;6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53" name="Google Shape;65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68" name="Google Shape;66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83" name="Google Shape;6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90" name="Google Shape;69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97" name="Google Shape;6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05" name="Google Shape;70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22" name="Google Shape;72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30" name="Google Shape;73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36" name="Google Shape;73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43" name="Google Shape;7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48" name="Google Shape;74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59" name="Google Shape;7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3C2A-15AB-2717-FB73-DF256F26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B37E5-8DED-A349-AE70-E9CCE48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0028B-2218-1720-44C6-CB3BB8A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36E6-CFC9-9B7B-BA12-CB3504C1C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61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56" name="Google Shape;85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63" name="Google Shape;86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69" name="Google Shape;86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75" name="Google Shape;87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FAB9821-CDA3-054F-FE75-D4AE4FAD44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10" Type="http://schemas.openxmlformats.org/officeDocument/2006/relationships/image" Target="../media/image30.svg"/><Relationship Id="rId4" Type="http://schemas.openxmlformats.org/officeDocument/2006/relationships/image" Target="../media/image24.jp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slide" Target="slide19.xml"/><Relationship Id="rId3" Type="http://schemas.openxmlformats.org/officeDocument/2006/relationships/image" Target="../media/image38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5.jpg"/><Relationship Id="rId2" Type="http://schemas.openxmlformats.org/officeDocument/2006/relationships/image" Target="../media/image24.jpg"/><Relationship Id="rId16" Type="http://schemas.openxmlformats.org/officeDocument/2006/relationships/image" Target="../media/image45.svg"/><Relationship Id="rId20" Type="http://schemas.openxmlformats.org/officeDocument/2006/relationships/image" Target="../media/image4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27.svg"/><Relationship Id="rId24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openxmlformats.org/officeDocument/2006/relationships/slide" Target="slide23.xml"/><Relationship Id="rId28" Type="http://schemas.openxmlformats.org/officeDocument/2006/relationships/slide" Target="slide21.xml"/><Relationship Id="rId10" Type="http://schemas.openxmlformats.org/officeDocument/2006/relationships/image" Target="../media/image26.png"/><Relationship Id="rId19" Type="http://schemas.openxmlformats.org/officeDocument/2006/relationships/image" Target="../media/image46.png"/><Relationship Id="rId4" Type="http://schemas.openxmlformats.org/officeDocument/2006/relationships/image" Target="../media/image39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49.png"/><Relationship Id="rId27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18.xml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61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8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hyperlink" Target="https://youtu.be/NSaXSbyssf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61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66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1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/>
        </p:nvSpPr>
        <p:spPr>
          <a:xfrm>
            <a:off x="509752" y="1052729"/>
            <a:ext cx="11172497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4: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vật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vật</a:t>
            </a:r>
            <a:endParaRPr sz="48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822436" y="3081092"/>
            <a:ext cx="10547129" cy="2557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7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12</a:t>
            </a:r>
            <a:endParaRPr sz="48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7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vật</a:t>
            </a:r>
            <a:endParaRPr lang="en-US"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4700"/>
              <a:buFont typeface="Arial"/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chức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chúng</a:t>
            </a:r>
            <a:endParaRPr sz="4800" dirty="0">
              <a:latin typeface="UTM Avo" panose="02040603050506020204" pitchFamily="18" charset="0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/>
        </p:nvSpPr>
        <p:spPr>
          <a:xfrm>
            <a:off x="990600" y="2732584"/>
            <a:ext cx="45720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đôi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63 SGK,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1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l="19928" t="15190" r="15704"/>
          <a:stretch/>
        </p:blipFill>
        <p:spPr>
          <a:xfrm>
            <a:off x="5867400" y="2120900"/>
            <a:ext cx="55626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3048000" y="1587858"/>
            <a:ext cx="6096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2.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2200" y="1547336"/>
            <a:ext cx="3161603" cy="531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/>
          <p:nvPr/>
        </p:nvSpPr>
        <p:spPr>
          <a:xfrm rot="-8606319" flipH="1">
            <a:off x="1813049" y="5890933"/>
            <a:ext cx="1098303" cy="385368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5623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6" name="Google Shape;186;p24"/>
          <p:cNvSpPr/>
          <p:nvPr/>
        </p:nvSpPr>
        <p:spPr>
          <a:xfrm rot="9004258">
            <a:off x="4636425" y="6026436"/>
            <a:ext cx="1098303" cy="356084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5623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1029524" y="4994984"/>
            <a:ext cx="1826806" cy="74464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rgbClr val="D8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4407603" y="5016758"/>
            <a:ext cx="3161602" cy="724494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25400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 khoáng chất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5752187" y="1861288"/>
            <a:ext cx="5696862" cy="2880552"/>
          </a:xfrm>
          <a:prstGeom prst="wedgeEllipseCallout">
            <a:avLst>
              <a:gd name="adj1" fmla="val -43438"/>
              <a:gd name="adj2" fmla="val 38795"/>
            </a:avLst>
          </a:prstGeom>
          <a:solidFill>
            <a:srgbClr val="F7CAAC"/>
          </a:solidFill>
          <a:ln w="38100" cap="flat" cmpd="sng">
            <a:solidFill>
              <a:srgbClr val="F4B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7086600" y="2743200"/>
            <a:ext cx="5105399" cy="41148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t="18002" r="15190"/>
          <a:stretch/>
        </p:blipFill>
        <p:spPr>
          <a:xfrm>
            <a:off x="685800" y="1497614"/>
            <a:ext cx="6705600" cy="55856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 flipH="1">
            <a:off x="7086600" y="1981200"/>
            <a:ext cx="4419600" cy="2427466"/>
          </a:xfrm>
          <a:prstGeom prst="wedgeEllipseCallout">
            <a:avLst>
              <a:gd name="adj1" fmla="val 72891"/>
              <a:gd name="adj2" fmla="val 55144"/>
            </a:avLst>
          </a:prstGeom>
          <a:solidFill>
            <a:srgbClr val="FBE4D4"/>
          </a:solidFill>
          <a:ln w="38100" cap="flat" cmpd="sng">
            <a:solidFill>
              <a:srgbClr val="F4B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gió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cuốn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cần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ngắn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hay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dài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7239000" y="2590800"/>
            <a:ext cx="4953000" cy="42672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4472" y="1512849"/>
            <a:ext cx="4494168" cy="51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/>
          <p:nvPr/>
        </p:nvSpPr>
        <p:spPr>
          <a:xfrm>
            <a:off x="685800" y="2895600"/>
            <a:ext cx="3275887" cy="2429899"/>
          </a:xfrm>
          <a:prstGeom prst="wedgeRoundRectCallout">
            <a:avLst>
              <a:gd name="adj1" fmla="val 70777"/>
              <a:gd name="adj2" fmla="val 36651"/>
              <a:gd name="adj3" fmla="val 16667"/>
            </a:avLst>
          </a:prstGeom>
          <a:solidFill>
            <a:srgbClr val="C4E0B2"/>
          </a:solidFill>
          <a:ln w="381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khoáng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nuôi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7924800" y="3803099"/>
            <a:ext cx="3505200" cy="2429899"/>
          </a:xfrm>
          <a:prstGeom prst="wedgeRoundRectCallout">
            <a:avLst>
              <a:gd name="adj1" fmla="val -59652"/>
              <a:gd name="adj2" fmla="val 34366"/>
              <a:gd name="adj3" fmla="val 16667"/>
            </a:avLst>
          </a:prstGeom>
          <a:solidFill>
            <a:srgbClr val="C4E0B2"/>
          </a:solidFill>
          <a:ln w="381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bám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chặt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đất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7"/>
          <p:cNvGrpSpPr/>
          <p:nvPr/>
        </p:nvGrpSpPr>
        <p:grpSpPr>
          <a:xfrm>
            <a:off x="914400" y="1981200"/>
            <a:ext cx="10593964" cy="3289825"/>
            <a:chOff x="1493520" y="2438561"/>
            <a:chExt cx="9730752" cy="6092716"/>
          </a:xfrm>
        </p:grpSpPr>
        <p:grpSp>
          <p:nvGrpSpPr>
            <p:cNvPr id="213" name="Google Shape;213;p27"/>
            <p:cNvGrpSpPr/>
            <p:nvPr/>
          </p:nvGrpSpPr>
          <p:grpSpPr>
            <a:xfrm>
              <a:off x="1493520" y="2934610"/>
              <a:ext cx="9448800" cy="5596667"/>
              <a:chOff x="1493520" y="2934610"/>
              <a:chExt cx="9448800" cy="5596667"/>
            </a:xfrm>
          </p:grpSpPr>
          <p:grpSp>
            <p:nvGrpSpPr>
              <p:cNvPr id="214" name="Google Shape;214;p27"/>
              <p:cNvGrpSpPr/>
              <p:nvPr/>
            </p:nvGrpSpPr>
            <p:grpSpPr>
              <a:xfrm>
                <a:off x="1493520" y="2934610"/>
                <a:ext cx="9448800" cy="5596667"/>
                <a:chOff x="1524000" y="3295454"/>
                <a:chExt cx="9448800" cy="5596667"/>
              </a:xfrm>
            </p:grpSpPr>
            <p:sp>
              <p:nvSpPr>
                <p:cNvPr id="215" name="Google Shape;215;p27"/>
                <p:cNvSpPr/>
                <p:nvPr/>
              </p:nvSpPr>
              <p:spPr>
                <a:xfrm>
                  <a:off x="1524000" y="3295454"/>
                  <a:ext cx="9296400" cy="54442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548135"/>
                </a:solidFill>
                <a:ln w="25400" cap="flat" cmpd="sng">
                  <a:solidFill>
                    <a:srgbClr val="7B7B7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  <p:sp>
              <p:nvSpPr>
                <p:cNvPr id="216" name="Google Shape;216;p27"/>
                <p:cNvSpPr/>
                <p:nvPr/>
              </p:nvSpPr>
              <p:spPr>
                <a:xfrm>
                  <a:off x="1676400" y="3447854"/>
                  <a:ext cx="9296400" cy="54442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4E0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</p:grpSp>
          <p:sp>
            <p:nvSpPr>
              <p:cNvPr id="217" name="Google Shape;217;p27"/>
              <p:cNvSpPr txBox="1"/>
              <p:nvPr/>
            </p:nvSpPr>
            <p:spPr>
              <a:xfrm>
                <a:off x="2133600" y="3364425"/>
                <a:ext cx="8656320" cy="4616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hai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loại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chính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chùm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chùm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không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từ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gốc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thân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ra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nhiều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con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dài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gần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bằng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nhau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gồm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một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to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dài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từ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ra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nhiều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con.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18" name="Google Shape;218;p27" descr="Pin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55566" y="2438561"/>
              <a:ext cx="868706" cy="157431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/>
        </p:nvSpPr>
        <p:spPr>
          <a:xfrm>
            <a:off x="3238500" y="2016401"/>
            <a:ext cx="5715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3.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1659047" y="2895600"/>
            <a:ext cx="887390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b="1" dirty="0">
              <a:latin typeface="UTM Avo" panose="020406030505060202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1-8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64, 65,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tên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5330">
              <a:lnSpc>
                <a:spcPct val="150000"/>
              </a:lnSpc>
              <a:defRPr/>
            </a:pPr>
            <a:r>
              <a:rPr 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TRÒ CHƠI </a:t>
            </a:r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8463F1-6CD6-D3D2-9F0E-9E3A6694B7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B3173F92-E840-EDFD-1E0D-E4B1BD12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999D8-8720-C913-BBDE-129616D2D0AF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91FF93C-31FD-B474-1013-61D43266335C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17A495D-6E84-6800-3D80-88DF82CD647F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95330">
                <a:lnSpc>
                  <a:spcPct val="150000"/>
                </a:lnSpc>
                <a:defRPr/>
              </a:pP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endParaRPr lang="en-US" sz="28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365920F-0D9A-4BAC-B30D-625FD2C970A6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495330">
                <a:lnSpc>
                  <a:spcPct val="150000"/>
                </a:lnSpc>
                <a:defRPr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GV click “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trò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  <a:p>
              <a:pPr algn="l" defTabSz="495330">
                <a:lnSpc>
                  <a:spcPct val="150000"/>
                </a:lnSpc>
                <a:defRPr/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Mỗi quả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táo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 tương ứng với 1 câu hỏi.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780496-1268-3BAB-94D8-21FE9D9B1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EB616-6C5E-62C2-2745-1157B39B2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105" name="Picture 104">
            <a:hlinkClick r:id="rId23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582A-DD4F-C24A-E1E6-D06DE18C0F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Oval 3">
            <a:hlinkClick r:id="rId26" action="ppaction://hlinksldjump"/>
            <a:extLst>
              <a:ext uri="{FF2B5EF4-FFF2-40B4-BE49-F238E27FC236}">
                <a16:creationId xmlns:a16="http://schemas.microsoft.com/office/drawing/2014/main" id="{ACCE366F-2D74-E4D8-A866-F8C3A93D13B6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" name="Oval 4">
            <a:hlinkClick r:id="rId27" action="ppaction://hlinksldjump"/>
            <a:extLst>
              <a:ext uri="{FF2B5EF4-FFF2-40B4-BE49-F238E27FC236}">
                <a16:creationId xmlns:a16="http://schemas.microsoft.com/office/drawing/2014/main" id="{DFA54EBE-F553-6947-75D0-48751281A44A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Oval 5">
            <a:hlinkClick r:id="rId28" action="ppaction://hlinksldjump"/>
            <a:extLst>
              <a:ext uri="{FF2B5EF4-FFF2-40B4-BE49-F238E27FC236}">
                <a16:creationId xmlns:a16="http://schemas.microsoft.com/office/drawing/2014/main" id="{C15AE007-CAA5-A632-3233-98301CB0F79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Oval 6">
            <a:hlinkClick r:id="rId29" action="ppaction://hlinksldjump"/>
            <a:extLst>
              <a:ext uri="{FF2B5EF4-FFF2-40B4-BE49-F238E27FC236}">
                <a16:creationId xmlns:a16="http://schemas.microsoft.com/office/drawing/2014/main" id="{1C747B75-9DD3-ACA6-B11D-445B6635E72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F8727-2B33-9F61-5616-1B7E37F7A227}"/>
              </a:ext>
            </a:extLst>
          </p:cNvPr>
          <p:cNvSpPr/>
          <p:nvPr/>
        </p:nvSpPr>
        <p:spPr>
          <a:xfrm>
            <a:off x="1174033" y="5793287"/>
            <a:ext cx="1873966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a typeface="Calibri"/>
                <a:cs typeface="Calibri"/>
              </a:rPr>
              <a:t>Câu</a:t>
            </a:r>
            <a:r>
              <a:rPr lang="en-US" sz="2800" b="1" dirty="0">
                <a:ea typeface="Calibri"/>
                <a:cs typeface="Calibri"/>
              </a:rPr>
              <a:t> </a:t>
            </a:r>
            <a:r>
              <a:rPr lang="en-US" sz="2800" b="1" dirty="0" err="1">
                <a:ea typeface="Calibri"/>
                <a:cs typeface="Calibri"/>
              </a:rPr>
              <a:t>hỏi</a:t>
            </a:r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67D59E1-CA09-6BD7-3EF3-13D47D35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92976E5E-77AF-74C8-2515-577CCD7C7CE9}"/>
              </a:ext>
            </a:extLst>
          </p:cNvPr>
          <p:cNvSpPr/>
          <p:nvPr/>
        </p:nvSpPr>
        <p:spPr>
          <a:xfrm>
            <a:off x="6395650" y="183975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A71BF0D1-D7CC-7757-5BC4-B9A29EA7653F}"/>
              </a:ext>
            </a:extLst>
          </p:cNvPr>
          <p:cNvSpPr/>
          <p:nvPr/>
        </p:nvSpPr>
        <p:spPr>
          <a:xfrm>
            <a:off x="6395650" y="3367780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C0E12876-3E59-D24F-F5B7-9DB122A77803}"/>
              </a:ext>
            </a:extLst>
          </p:cNvPr>
          <p:cNvSpPr/>
          <p:nvPr/>
        </p:nvSpPr>
        <p:spPr>
          <a:xfrm>
            <a:off x="6395650" y="31563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leo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18D06C84-6281-9F07-2DB9-9E6267ACA585}"/>
              </a:ext>
            </a:extLst>
          </p:cNvPr>
          <p:cNvSpPr/>
          <p:nvPr/>
        </p:nvSpPr>
        <p:spPr>
          <a:xfrm>
            <a:off x="6395650" y="48983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3BFE54EA-411C-D276-C7DA-68B8298F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20" y="2130758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EE02D090-2F54-3C90-086D-E028ABC9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15" y="536272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4FB06-23A9-EE2A-F96C-CB69DEC5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262" y="6096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CB05C2-51F9-21CC-5DC5-F0B3D10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20" y="3756633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3318B9-02A0-92DE-E04B-ABC17E21A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B4C428-49BD-84B3-8CAD-F7EACF887017}"/>
              </a:ext>
            </a:extLst>
          </p:cNvPr>
          <p:cNvSpPr/>
          <p:nvPr/>
        </p:nvSpPr>
        <p:spPr>
          <a:xfrm>
            <a:off x="990600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Google Shape;268;p33">
            <a:extLst>
              <a:ext uri="{FF2B5EF4-FFF2-40B4-BE49-F238E27FC236}">
                <a16:creationId xmlns:a16="http://schemas.microsoft.com/office/drawing/2014/main" id="{32D0CEE7-FA5A-F5F7-9CD0-CF82DE7C08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8750" y="1742103"/>
            <a:ext cx="3898900" cy="4464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F1C93-9EF4-81AB-4621-7359B420121E}"/>
              </a:ext>
            </a:extLst>
          </p:cNvPr>
          <p:cNvGrpSpPr/>
          <p:nvPr/>
        </p:nvGrpSpPr>
        <p:grpSpPr>
          <a:xfrm>
            <a:off x="4876800" y="28956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9CBE5B1-6C0E-CA83-BC6C-2D3CD4FE9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54D5B-1659-13BB-DD2C-03681DD7161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D5F7CB3F-EF50-DFC2-4FE3-EE63F8769E55}"/>
              </a:ext>
            </a:extLst>
          </p:cNvPr>
          <p:cNvSpPr/>
          <p:nvPr/>
        </p:nvSpPr>
        <p:spPr>
          <a:xfrm>
            <a:off x="6368558" y="28258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21F806C7-E5D8-26AB-42D3-E33CF097B3FC}"/>
              </a:ext>
            </a:extLst>
          </p:cNvPr>
          <p:cNvSpPr/>
          <p:nvPr/>
        </p:nvSpPr>
        <p:spPr>
          <a:xfrm>
            <a:off x="6368558" y="181441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43B80B1-D000-3CFB-33F4-1C530133A614}"/>
              </a:ext>
            </a:extLst>
          </p:cNvPr>
          <p:cNvSpPr/>
          <p:nvPr/>
        </p:nvSpPr>
        <p:spPr>
          <a:xfrm>
            <a:off x="6384880" y="336262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EC7F3F96-A0F6-84CA-92FB-60A26CD0D9CF}"/>
              </a:ext>
            </a:extLst>
          </p:cNvPr>
          <p:cNvSpPr/>
          <p:nvPr/>
        </p:nvSpPr>
        <p:spPr>
          <a:xfrm>
            <a:off x="6395651" y="491337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CB23AE58-331F-A5E2-3977-41D2F6D3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427" y="361403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D289B137-58F4-F149-D951-FEA54ACD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523211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6FB5D-3010-7E54-631C-3CD7AA98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51890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FD5FD-0992-F869-0B96-0618006E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2057592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5A4315-6207-4573-74FD-5A59CA4E9C30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9BD25EE9-70EC-28D8-672E-9DD45923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75AD7-3C25-BC9A-0059-F3212F50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3" name="Google Shape;305;p34">
            <a:extLst>
              <a:ext uri="{FF2B5EF4-FFF2-40B4-BE49-F238E27FC236}">
                <a16:creationId xmlns:a16="http://schemas.microsoft.com/office/drawing/2014/main" id="{C7D6373B-5303-2ADD-5FF4-D0B28181F9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5184" y="1779692"/>
            <a:ext cx="3833167" cy="4378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4592E67F-3FB9-4B2F-B3E9-4C1961AEA8BE}"/>
              </a:ext>
            </a:extLst>
          </p:cNvPr>
          <p:cNvSpPr/>
          <p:nvPr/>
        </p:nvSpPr>
        <p:spPr>
          <a:xfrm>
            <a:off x="6368558" y="28258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693D65E8-265C-E854-8F04-81B9FA075739}"/>
              </a:ext>
            </a:extLst>
          </p:cNvPr>
          <p:cNvSpPr/>
          <p:nvPr/>
        </p:nvSpPr>
        <p:spPr>
          <a:xfrm>
            <a:off x="6368558" y="181441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A082B3BC-6D1D-0700-25C4-666CC26CD608}"/>
              </a:ext>
            </a:extLst>
          </p:cNvPr>
          <p:cNvSpPr/>
          <p:nvPr/>
        </p:nvSpPr>
        <p:spPr>
          <a:xfrm>
            <a:off x="6368558" y="4902318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BD8C64E9-F57F-8E5B-CE04-094F852CE8E2}"/>
              </a:ext>
            </a:extLst>
          </p:cNvPr>
          <p:cNvSpPr/>
          <p:nvPr/>
        </p:nvSpPr>
        <p:spPr>
          <a:xfrm>
            <a:off x="6368558" y="3346237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8D84885-41EC-A016-11CC-B4FDB8E9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05" y="515372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1F88DB2E-1E24-C572-86F2-541610EF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05" y="3693351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4377F-D51F-4E42-8989-E0676973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51890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6932C-53A0-9317-995E-089D2717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35" y="211409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812129-7EAD-6335-DEA8-EA7413988181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CCE38CE-2B92-638D-DF2E-1A199EC85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94A009-6CC9-663E-FA2E-9ECBBE8D6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9" name="Google Shape;342;p35">
            <a:extLst>
              <a:ext uri="{FF2B5EF4-FFF2-40B4-BE49-F238E27FC236}">
                <a16:creationId xmlns:a16="http://schemas.microsoft.com/office/drawing/2014/main" id="{B4D48482-3188-2000-01AD-03AACB8E048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888" y="2046162"/>
            <a:ext cx="4341725" cy="378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666851C7-2C07-C935-6502-313499396917}"/>
              </a:ext>
            </a:extLst>
          </p:cNvPr>
          <p:cNvSpPr/>
          <p:nvPr/>
        </p:nvSpPr>
        <p:spPr>
          <a:xfrm>
            <a:off x="6395651" y="336262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05A9133D-D0A3-47DF-2512-0165C70E5770}"/>
              </a:ext>
            </a:extLst>
          </p:cNvPr>
          <p:cNvSpPr/>
          <p:nvPr/>
        </p:nvSpPr>
        <p:spPr>
          <a:xfrm>
            <a:off x="6391841" y="181045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957C6CF1-C6C3-05D2-FCC2-01D34D2E8F63}"/>
              </a:ext>
            </a:extLst>
          </p:cNvPr>
          <p:cNvSpPr/>
          <p:nvPr/>
        </p:nvSpPr>
        <p:spPr>
          <a:xfrm>
            <a:off x="6391841" y="26978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8FE46338-B3ED-12CA-2ECD-7E4E10AEDCCC}"/>
              </a:ext>
            </a:extLst>
          </p:cNvPr>
          <p:cNvSpPr/>
          <p:nvPr/>
        </p:nvSpPr>
        <p:spPr>
          <a:xfrm>
            <a:off x="6395651" y="491337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207E47AB-792D-5272-CCB3-BCBC6B43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63" y="552027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B8C6DB06-23E9-9AD8-22DA-EA6BF5C6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523211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CB779-7853-D428-1658-44E3101F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372165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533BB-89EA-EBCC-7EBD-A7B91366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146" y="212412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68FAF5-E9D0-DEC0-5996-A83A0798A471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B00E0BFD-D103-04E6-3C43-649C29496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E178E-1D34-1181-7C6A-91BE1F5F4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5" name="Google Shape;379;p36">
            <a:extLst>
              <a:ext uri="{FF2B5EF4-FFF2-40B4-BE49-F238E27FC236}">
                <a16:creationId xmlns:a16="http://schemas.microsoft.com/office/drawing/2014/main" id="{9D7E7BCA-7740-AAF4-4495-99AF02FBEFE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8765" y="1693809"/>
            <a:ext cx="2860244" cy="449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6" name="Google Shape;416;p37"/>
          <p:cNvSpPr txBox="1"/>
          <p:nvPr/>
        </p:nvSpPr>
        <p:spPr>
          <a:xfrm>
            <a:off x="838201" y="1676400"/>
            <a:ext cx="8001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gỗ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aphicFrame>
        <p:nvGraphicFramePr>
          <p:cNvPr id="417" name="Google Shape;417;p37"/>
          <p:cNvGraphicFramePr/>
          <p:nvPr>
            <p:extLst>
              <p:ext uri="{D42A27DB-BD31-4B8C-83A1-F6EECF244321}">
                <p14:modId xmlns:p14="http://schemas.microsoft.com/office/powerpoint/2010/main" val="2008624603"/>
              </p:ext>
            </p:extLst>
          </p:nvPr>
        </p:nvGraphicFramePr>
        <p:xfrm>
          <a:off x="304798" y="2438400"/>
          <a:ext cx="11582403" cy="4090322"/>
        </p:xfrm>
        <a:graphic>
          <a:graphicData uri="http://schemas.openxmlformats.org/drawingml/2006/table">
            <a:tbl>
              <a:tblPr>
                <a:noFill/>
                <a:tableStyleId>{0A025C6B-8DD6-4204-92B5-F5B5DF765CC7}</a:tableStyleId>
              </a:tblPr>
              <a:tblGrid>
                <a:gridCol w="194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7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417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b="1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gỗ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b="1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thảo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975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phượng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vĩ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bằng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lăng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tía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tô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ngô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mướp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dứa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hấu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đao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hướng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dương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930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Nhận xét, so sánh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cứng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to.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mềm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yếu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nhỏ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>
          <a:extLst>
            <a:ext uri="{FF2B5EF4-FFF2-40B4-BE49-F238E27FC236}">
              <a16:creationId xmlns:a16="http://schemas.microsoft.com/office/drawing/2014/main" id="{E36FBE8F-AF29-6B50-A164-AD0CA9C9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>
            <a:extLst>
              <a:ext uri="{FF2B5EF4-FFF2-40B4-BE49-F238E27FC236}">
                <a16:creationId xmlns:a16="http://schemas.microsoft.com/office/drawing/2014/main" id="{64343785-8FF2-FEED-3EE3-0C0658180F97}"/>
              </a:ext>
            </a:extLst>
          </p:cNvPr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6" name="Google Shape;416;p37">
            <a:extLst>
              <a:ext uri="{FF2B5EF4-FFF2-40B4-BE49-F238E27FC236}">
                <a16:creationId xmlns:a16="http://schemas.microsoft.com/office/drawing/2014/main" id="{51E2E9B5-DFF8-B562-0EDD-93C2E274532E}"/>
              </a:ext>
            </a:extLst>
          </p:cNvPr>
          <p:cNvSpPr txBox="1"/>
          <p:nvPr/>
        </p:nvSpPr>
        <p:spPr>
          <a:xfrm>
            <a:off x="838200" y="1676400"/>
            <a:ext cx="89915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bò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leo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: </a:t>
            </a:r>
          </a:p>
        </p:txBody>
      </p:sp>
      <p:graphicFrame>
        <p:nvGraphicFramePr>
          <p:cNvPr id="2" name="Google Shape;424;p38"/>
          <p:cNvGraphicFramePr/>
          <p:nvPr>
            <p:extLst>
              <p:ext uri="{D42A27DB-BD31-4B8C-83A1-F6EECF244321}">
                <p14:modId xmlns:p14="http://schemas.microsoft.com/office/powerpoint/2010/main" val="3952172267"/>
              </p:ext>
            </p:extLst>
          </p:nvPr>
        </p:nvGraphicFramePr>
        <p:xfrm>
          <a:off x="228600" y="2286000"/>
          <a:ext cx="11734800" cy="4491825"/>
        </p:xfrm>
        <a:graphic>
          <a:graphicData uri="http://schemas.openxmlformats.org/drawingml/2006/table">
            <a:tbl>
              <a:tblPr>
                <a:noFill/>
                <a:tableStyleId>{0A025C6B-8DD6-4204-92B5-F5B5DF765CC7}</a:tableStyleId>
              </a:tblPr>
              <a:tblGrid>
                <a:gridCol w="1317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2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982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đứng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leo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bò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4907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phượng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vĩ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cấy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tía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tô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bằng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lăng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hướng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dương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mướp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</a:p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    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đao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ngô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dưa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hấu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khoai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lang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222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Nhận xét, so sánh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thẳng, mọc vươn lên cao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mềm, yếu, phải bám vào vật khác hay cây khác để leo lên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mềm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yếu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không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vươn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lên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được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mọc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bò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trên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đất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909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/>
          <p:nvPr/>
        </p:nvSpPr>
        <p:spPr>
          <a:xfrm>
            <a:off x="609600" y="2057400"/>
            <a:ext cx="7696200" cy="3581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rất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gỗ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bò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leo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mọc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thẳng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/>
          <p:nvPr/>
        </p:nvSpPr>
        <p:spPr>
          <a:xfrm>
            <a:off x="3282517" y="1447800"/>
            <a:ext cx="5867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4.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9" name="Google Shape;439;p41"/>
          <p:cNvSpPr txBox="1"/>
          <p:nvPr/>
        </p:nvSpPr>
        <p:spPr>
          <a:xfrm>
            <a:off x="762000" y="1839178"/>
            <a:ext cx="112640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chuẩn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nghiệm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cắm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dung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dịch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440" name="Google Shape;440;p41"/>
          <p:cNvPicPr preferRelativeResize="0"/>
          <p:nvPr/>
        </p:nvPicPr>
        <p:blipFill rotWithShape="1">
          <a:blip r:embed="rId4">
            <a:alphaModFix/>
          </a:blip>
          <a:srcRect l="19299" t="52487" r="14854" b="4024"/>
          <a:stretch/>
        </p:blipFill>
        <p:spPr>
          <a:xfrm>
            <a:off x="0" y="3039466"/>
            <a:ext cx="5486400" cy="3818534"/>
          </a:xfrm>
          <a:prstGeom prst="rect">
            <a:avLst/>
          </a:prstGeom>
          <a:noFill/>
          <a:ln>
            <a:solidFill>
              <a:srgbClr val="F7CAAC"/>
            </a:solidFill>
          </a:ln>
        </p:spPr>
      </p:pic>
      <p:sp>
        <p:nvSpPr>
          <p:cNvPr id="442" name="Google Shape;442;p41"/>
          <p:cNvSpPr/>
          <p:nvPr/>
        </p:nvSpPr>
        <p:spPr>
          <a:xfrm>
            <a:off x="5486400" y="3039466"/>
            <a:ext cx="6705599" cy="3818533"/>
          </a:xfrm>
          <a:prstGeom prst="rect">
            <a:avLst/>
          </a:prstGeom>
          <a:solidFill>
            <a:srgbClr val="FBE4D4"/>
          </a:solidFill>
          <a:ln w="5715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Chuẩn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3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trắng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xanh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đỏ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62A86A-4CCD-4336-A396-C2B3E4E24301}"/>
              </a:ext>
            </a:extLst>
          </p:cNvPr>
          <p:cNvSpPr/>
          <p:nvPr/>
        </p:nvSpPr>
        <p:spPr>
          <a:xfrm>
            <a:off x="0" y="3039466"/>
            <a:ext cx="5486400" cy="3818534"/>
          </a:xfrm>
          <a:prstGeom prst="rect">
            <a:avLst/>
          </a:prstGeom>
          <a:noFill/>
          <a:ln w="57150">
            <a:solidFill>
              <a:srgbClr val="F7C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442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0B80E1-0850-8205-ACC4-87A782068219}"/>
              </a:ext>
            </a:extLst>
          </p:cNvPr>
          <p:cNvSpPr/>
          <p:nvPr/>
        </p:nvSpPr>
        <p:spPr>
          <a:xfrm>
            <a:off x="7520434" y="3589051"/>
            <a:ext cx="4671566" cy="329499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4">
            <a:alphaModFix/>
          </a:blip>
          <a:srcRect l="10174" t="20226"/>
          <a:stretch/>
        </p:blipFill>
        <p:spPr>
          <a:xfrm>
            <a:off x="7520434" y="629684"/>
            <a:ext cx="4442966" cy="29593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0" name="Google Shape;450;p42"/>
          <p:cNvPicPr preferRelativeResize="0"/>
          <p:nvPr/>
        </p:nvPicPr>
        <p:blipFill rotWithShape="1">
          <a:blip r:embed="rId5">
            <a:alphaModFix/>
          </a:blip>
          <a:srcRect t="27173" b="5643"/>
          <a:stretch/>
        </p:blipFill>
        <p:spPr>
          <a:xfrm>
            <a:off x="7520434" y="4017217"/>
            <a:ext cx="4442966" cy="276458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1" name="Google Shape;451;p42"/>
          <p:cNvSpPr/>
          <p:nvPr/>
        </p:nvSpPr>
        <p:spPr>
          <a:xfrm>
            <a:off x="9557514" y="3528078"/>
            <a:ext cx="609600" cy="7281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184914" y="2364557"/>
            <a:ext cx="7086600" cy="378325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Lưu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ý: </a:t>
            </a:r>
            <a:endParaRPr sz="2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dùng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m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à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u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hay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bột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tan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;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nếu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dùng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tím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HS,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dấu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xanh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animBg="1"/>
      <p:bldP spid="4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9" name="Google Shape;459;p43"/>
          <p:cNvSpPr txBox="1"/>
          <p:nvPr/>
        </p:nvSpPr>
        <p:spPr>
          <a:xfrm>
            <a:off x="3581400" y="1916861"/>
            <a:ext cx="4800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bước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tiến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0" name="Google Shape;460;p43"/>
          <p:cNvSpPr/>
          <p:nvPr/>
        </p:nvSpPr>
        <p:spPr>
          <a:xfrm>
            <a:off x="466150" y="2838399"/>
            <a:ext cx="3916228" cy="366603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Cắm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bông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nhau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1" name="Google Shape;461;p43"/>
          <p:cNvSpPr/>
          <p:nvPr/>
        </p:nvSpPr>
        <p:spPr>
          <a:xfrm>
            <a:off x="7979244" y="2854351"/>
            <a:ext cx="3916228" cy="3638601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tượng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xảy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2" name="Google Shape;462;p43"/>
          <p:cNvSpPr/>
          <p:nvPr/>
        </p:nvSpPr>
        <p:spPr>
          <a:xfrm>
            <a:off x="4876800" y="4319176"/>
            <a:ext cx="2721446" cy="5985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3" name="Google Shape;463;p43"/>
          <p:cNvSpPr txBox="1"/>
          <p:nvPr/>
        </p:nvSpPr>
        <p:spPr>
          <a:xfrm>
            <a:off x="4952434" y="3716710"/>
            <a:ext cx="238956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3 </a:t>
            </a:r>
            <a:r>
              <a:rPr lang="en-US" sz="2600" b="1" i="1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giờ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73BC92-93E2-A96E-98C0-74971F28B135}"/>
              </a:ext>
            </a:extLst>
          </p:cNvPr>
          <p:cNvGrpSpPr/>
          <p:nvPr/>
        </p:nvGrpSpPr>
        <p:grpSpPr>
          <a:xfrm>
            <a:off x="10124474" y="600131"/>
            <a:ext cx="2052286" cy="2065733"/>
            <a:chOff x="6734456" y="1026165"/>
            <a:chExt cx="2052286" cy="1905000"/>
          </a:xfrm>
        </p:grpSpPr>
        <p:pic>
          <p:nvPicPr>
            <p:cNvPr id="3" name="Picture 2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04F724BF-1617-CF72-38CD-D613E3BD2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A27888-9D18-C58C-2A9C-77A145A9B2B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/>
      <p:bldP spid="460" grpId="0" animBg="1"/>
      <p:bldP spid="461" grpId="0" animBg="1"/>
      <p:bldP spid="462" grpId="0" animBg="1"/>
      <p:bldP spid="4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/>
          <p:nvPr/>
        </p:nvSpPr>
        <p:spPr>
          <a:xfrm>
            <a:off x="6614160" y="3429000"/>
            <a:ext cx="557784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69" name="Google Shape;469;p44"/>
          <p:cNvPicPr preferRelativeResize="0"/>
          <p:nvPr/>
        </p:nvPicPr>
        <p:blipFill rotWithShape="1">
          <a:blip r:embed="rId4">
            <a:alphaModFix/>
          </a:blip>
          <a:srcRect l="19311" t="52317" r="58385" b="7252"/>
          <a:stretch/>
        </p:blipFill>
        <p:spPr>
          <a:xfrm>
            <a:off x="6103620" y="711169"/>
            <a:ext cx="2188724" cy="300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4"/>
          <p:cNvPicPr preferRelativeResize="0"/>
          <p:nvPr/>
        </p:nvPicPr>
        <p:blipFill rotWithShape="1">
          <a:blip r:embed="rId4">
            <a:alphaModFix/>
          </a:blip>
          <a:srcRect l="40926" t="52292" r="38109" b="8300"/>
          <a:stretch/>
        </p:blipFill>
        <p:spPr>
          <a:xfrm>
            <a:off x="9697343" y="749188"/>
            <a:ext cx="2057400" cy="29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/>
          <p:cNvPicPr preferRelativeResize="0"/>
          <p:nvPr/>
        </p:nvPicPr>
        <p:blipFill rotWithShape="1">
          <a:blip r:embed="rId4">
            <a:alphaModFix/>
          </a:blip>
          <a:srcRect l="60497" t="53270" r="18537" b="7850"/>
          <a:stretch/>
        </p:blipFill>
        <p:spPr>
          <a:xfrm>
            <a:off x="7773194" y="3969525"/>
            <a:ext cx="2057400" cy="28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/>
          <p:nvPr/>
        </p:nvSpPr>
        <p:spPr>
          <a:xfrm>
            <a:off x="8552883" y="1996423"/>
            <a:ext cx="883921" cy="4332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3" name="Google Shape;473;p44"/>
          <p:cNvSpPr/>
          <p:nvPr/>
        </p:nvSpPr>
        <p:spPr>
          <a:xfrm>
            <a:off x="709552" y="1667830"/>
            <a:ext cx="4953001" cy="460338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=&gt;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4" name="Google Shape;474;p44"/>
          <p:cNvSpPr/>
          <p:nvPr/>
        </p:nvSpPr>
        <p:spPr>
          <a:xfrm rot="10800000">
            <a:off x="10033416" y="3954284"/>
            <a:ext cx="956212" cy="834153"/>
          </a:xfrm>
          <a:prstGeom prst="bentArrow">
            <a:avLst>
              <a:gd name="adj1" fmla="val 23995"/>
              <a:gd name="adj2" fmla="val 25000"/>
              <a:gd name="adj3" fmla="val 25000"/>
              <a:gd name="adj4" fmla="val 4375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473" grpId="0" animBg="1"/>
      <p:bldP spid="4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2DC0E2-D73B-B900-F48C-99597C744E54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p15"/>
          <p:cNvSpPr txBox="1"/>
          <p:nvPr/>
        </p:nvSpPr>
        <p:spPr>
          <a:xfrm>
            <a:off x="224251" y="2327996"/>
            <a:ext cx="41148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tên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đậu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tương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30891" t="13262" r="31772" b="3511"/>
          <a:stretch/>
        </p:blipFill>
        <p:spPr>
          <a:xfrm>
            <a:off x="5952387" y="609600"/>
            <a:ext cx="4935427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4800600" y="1639272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Hoa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4808254" y="2835660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4808253" y="3992570"/>
            <a:ext cx="2003511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Quả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10033436" y="5173222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Rễ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0033436" y="1881554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Lá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/>
          <p:nvPr/>
        </p:nvSpPr>
        <p:spPr>
          <a:xfrm>
            <a:off x="381000" y="1780556"/>
            <a:ext cx="495569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“Em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?”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480" name="Google Shape;480;p45"/>
          <p:cNvGrpSpPr/>
          <p:nvPr/>
        </p:nvGrpSpPr>
        <p:grpSpPr>
          <a:xfrm>
            <a:off x="5562600" y="1676400"/>
            <a:ext cx="6114326" cy="5081992"/>
            <a:chOff x="701856" y="3468213"/>
            <a:chExt cx="11463451" cy="4502034"/>
          </a:xfrm>
        </p:grpSpPr>
        <p:sp>
          <p:nvSpPr>
            <p:cNvPr id="481" name="Google Shape;481;p45"/>
            <p:cNvSpPr/>
            <p:nvPr/>
          </p:nvSpPr>
          <p:spPr>
            <a:xfrm>
              <a:off x="1371600" y="3875659"/>
              <a:ext cx="10793707" cy="409458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38100" cap="flat" cmpd="sng">
              <a:solidFill>
                <a:srgbClr val="42719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Ngoài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chức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năng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vận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chuyển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nước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,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khoáng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tư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̀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dưới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lên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trên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(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từ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lên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bộ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phận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của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cây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),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thân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cây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còn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chuyển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dinh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dưỡng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theo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chiều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nào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nữa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?</a:t>
              </a:r>
              <a:endParaRPr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482" name="Google Shape;482;p45" descr="Question mar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9894500">
              <a:off x="701856" y="3514863"/>
              <a:ext cx="1410443" cy="1045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5" descr="Question mar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78209">
              <a:off x="2013678" y="3468213"/>
              <a:ext cx="1647405" cy="1045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4" name="Google Shape;4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2864" y="3036079"/>
            <a:ext cx="3276600" cy="38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/>
          <p:nvPr/>
        </p:nvSpPr>
        <p:spPr>
          <a:xfrm>
            <a:off x="6614160" y="3429000"/>
            <a:ext cx="557784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90" name="Google Shape;490;p46"/>
          <p:cNvPicPr preferRelativeResize="0"/>
          <p:nvPr/>
        </p:nvPicPr>
        <p:blipFill rotWithShape="1">
          <a:blip r:embed="rId4">
            <a:alphaModFix/>
          </a:blip>
          <a:srcRect l="3404" t="14710" r="62369" b="45466"/>
          <a:stretch/>
        </p:blipFill>
        <p:spPr>
          <a:xfrm>
            <a:off x="5667091" y="3510188"/>
            <a:ext cx="3209459" cy="311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6"/>
          <p:cNvPicPr preferRelativeResize="0"/>
          <p:nvPr/>
        </p:nvPicPr>
        <p:blipFill rotWithShape="1">
          <a:blip r:embed="rId5">
            <a:alphaModFix/>
          </a:blip>
          <a:srcRect l="29926" t="29240" r="14486" b="15122"/>
          <a:stretch/>
        </p:blipFill>
        <p:spPr>
          <a:xfrm>
            <a:off x="6582380" y="743722"/>
            <a:ext cx="4554220" cy="276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6"/>
          <p:cNvPicPr preferRelativeResize="0"/>
          <p:nvPr/>
        </p:nvPicPr>
        <p:blipFill rotWithShape="1">
          <a:blip r:embed="rId4">
            <a:alphaModFix/>
          </a:blip>
          <a:srcRect l="37313" t="14719" r="33039" b="45457"/>
          <a:stretch/>
        </p:blipFill>
        <p:spPr>
          <a:xfrm>
            <a:off x="8935690" y="3510188"/>
            <a:ext cx="2875310" cy="311921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6"/>
          <p:cNvSpPr txBox="1"/>
          <p:nvPr/>
        </p:nvSpPr>
        <p:spPr>
          <a:xfrm>
            <a:off x="381000" y="2105125"/>
            <a:ext cx="511771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luận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1-6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67: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Google Shape;499;p47">
            <a:extLst>
              <a:ext uri="{FF2B5EF4-FFF2-40B4-BE49-F238E27FC236}">
                <a16:creationId xmlns:a16="http://schemas.microsoft.com/office/drawing/2014/main" id="{4173B23C-47F5-06F8-A1CF-82CA6A7B2640}"/>
              </a:ext>
            </a:extLst>
          </p:cNvPr>
          <p:cNvSpPr txBox="1"/>
          <p:nvPr/>
        </p:nvSpPr>
        <p:spPr>
          <a:xfrm>
            <a:off x="381000" y="1609273"/>
            <a:ext cx="536278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5.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"/>
          <p:cNvSpPr txBox="1"/>
          <p:nvPr/>
        </p:nvSpPr>
        <p:spPr>
          <a:xfrm>
            <a:off x="685800" y="1660154"/>
            <a:ext cx="902601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501" name="Google Shape;501;p47" descr="Màu Xanh Lá Cây Mẫu Sắc - Miễn Phí vector hình ảnh trê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7722" y="1950256"/>
            <a:ext cx="4864936" cy="48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7"/>
          <p:cNvSpPr/>
          <p:nvPr/>
        </p:nvSpPr>
        <p:spPr>
          <a:xfrm>
            <a:off x="252160" y="3429001"/>
            <a:ext cx="2719640" cy="1163488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Cuống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03" name="Google Shape;503;p47"/>
          <p:cNvSpPr/>
          <p:nvPr/>
        </p:nvSpPr>
        <p:spPr>
          <a:xfrm>
            <a:off x="9558735" y="1865242"/>
            <a:ext cx="2584895" cy="81836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Phiến lá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04" name="Google Shape;504;p47"/>
          <p:cNvSpPr/>
          <p:nvPr/>
        </p:nvSpPr>
        <p:spPr>
          <a:xfrm>
            <a:off x="8550174" y="3949397"/>
            <a:ext cx="2584895" cy="818361"/>
          </a:xfrm>
          <a:prstGeom prst="roundRect">
            <a:avLst>
              <a:gd name="adj" fmla="val 16667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Gân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cxnSp>
        <p:nvCxnSpPr>
          <p:cNvPr id="505" name="Google Shape;505;p47"/>
          <p:cNvCxnSpPr>
            <a:stCxn id="502" idx="3"/>
          </p:cNvCxnSpPr>
          <p:nvPr/>
        </p:nvCxnSpPr>
        <p:spPr>
          <a:xfrm>
            <a:off x="2971800" y="4010745"/>
            <a:ext cx="2425800" cy="22416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6" name="Google Shape;506;p47"/>
          <p:cNvCxnSpPr>
            <a:stCxn id="503" idx="1"/>
          </p:cNvCxnSpPr>
          <p:nvPr/>
        </p:nvCxnSpPr>
        <p:spPr>
          <a:xfrm flipH="1">
            <a:off x="7924935" y="2274423"/>
            <a:ext cx="1633800" cy="4092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7" name="Google Shape;507;p47"/>
          <p:cNvCxnSpPr/>
          <p:nvPr/>
        </p:nvCxnSpPr>
        <p:spPr>
          <a:xfrm rot="10800000">
            <a:off x="7620000" y="4113008"/>
            <a:ext cx="930174" cy="16652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/>
      <p:bldP spid="502" grpId="0" animBg="1"/>
      <p:bldP spid="503" grpId="0" animBg="1"/>
      <p:bldP spid="50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/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515" name="Google Shape;51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507312" cy="367154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16" name="Google Shape;516;p48"/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sen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7" name="Google Shape;517;p48"/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dáng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tròn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8" name="Google Shape;518;p48"/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phiến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to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48"/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6" grpId="0"/>
      <p:bldP spid="517" grpId="0" animBg="1"/>
      <p:bldP spid="518" grpId="0" animBg="1"/>
      <p:bldP spid="5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>
          <a:extLst>
            <a:ext uri="{FF2B5EF4-FFF2-40B4-BE49-F238E27FC236}">
              <a16:creationId xmlns:a16="http://schemas.microsoft.com/office/drawing/2014/main" id="{E550FECD-FCAB-406B-6A10-AC1BF7B95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>
            <a:extLst>
              <a:ext uri="{FF2B5EF4-FFF2-40B4-BE49-F238E27FC236}">
                <a16:creationId xmlns:a16="http://schemas.microsoft.com/office/drawing/2014/main" id="{A19CF92C-6FD5-7660-707E-6791F394D077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>
            <a:extLst>
              <a:ext uri="{FF2B5EF4-FFF2-40B4-BE49-F238E27FC236}">
                <a16:creationId xmlns:a16="http://schemas.microsoft.com/office/drawing/2014/main" id="{EC1913AD-924E-D4A7-E9DB-F4F62A2CB6D9}"/>
              </a:ext>
            </a:extLst>
          </p:cNvPr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6" name="Google Shape;516;p48">
            <a:extLst>
              <a:ext uri="{FF2B5EF4-FFF2-40B4-BE49-F238E27FC236}">
                <a16:creationId xmlns:a16="http://schemas.microsoft.com/office/drawing/2014/main" id="{AC896D9A-5ABB-5283-F237-00253ECBFA3D}"/>
              </a:ext>
            </a:extLst>
          </p:cNvPr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ảnh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trầu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7" name="Google Shape;517;p48">
            <a:extLst>
              <a:ext uri="{FF2B5EF4-FFF2-40B4-BE49-F238E27FC236}">
                <a16:creationId xmlns:a16="http://schemas.microsoft.com/office/drawing/2014/main" id="{91893503-A722-4E28-6728-8EF39F26D2C4}"/>
              </a:ext>
            </a:extLst>
          </p:cNvPr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dáng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tim</a:t>
            </a:r>
            <a:endParaRPr lang="en-US" sz="26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518" name="Google Shape;518;p48">
            <a:extLst>
              <a:ext uri="{FF2B5EF4-FFF2-40B4-BE49-F238E27FC236}">
                <a16:creationId xmlns:a16="http://schemas.microsoft.com/office/drawing/2014/main" id="{5184C940-93CC-F5DB-147D-C3C84323F600}"/>
              </a:ext>
            </a:extLst>
          </p:cNvPr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600">
                <a:solidFill>
                  <a:schemeClr val="dk1"/>
                </a:solidFill>
                <a:latin typeface="UTM Avo" panose="02040603050506020204" pitchFamily="18" charset="0"/>
              </a:rPr>
              <a:t>Kích thước: trung bình</a:t>
            </a:r>
            <a:endParaRPr lang="vi-VN" sz="2600" dirty="0" err="1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519" name="Google Shape;519;p48">
            <a:extLst>
              <a:ext uri="{FF2B5EF4-FFF2-40B4-BE49-F238E27FC236}">
                <a16:creationId xmlns:a16="http://schemas.microsoft.com/office/drawing/2014/main" id="{E9159203-1950-0285-5B3B-0B3D2A2321CE}"/>
              </a:ext>
            </a:extLst>
          </p:cNvPr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2" name="Google Shape;5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506166" cy="3665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21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17" grpId="0" animBg="1"/>
      <p:bldP spid="518" grpId="0" animBg="1"/>
      <p:bldP spid="5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>
          <a:extLst>
            <a:ext uri="{FF2B5EF4-FFF2-40B4-BE49-F238E27FC236}">
              <a16:creationId xmlns:a16="http://schemas.microsoft.com/office/drawing/2014/main" id="{55648681-035B-1D29-B5DF-5C285A1A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>
            <a:extLst>
              <a:ext uri="{FF2B5EF4-FFF2-40B4-BE49-F238E27FC236}">
                <a16:creationId xmlns:a16="http://schemas.microsoft.com/office/drawing/2014/main" id="{30748EA3-E083-D9DB-81EC-833369634515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>
            <a:extLst>
              <a:ext uri="{FF2B5EF4-FFF2-40B4-BE49-F238E27FC236}">
                <a16:creationId xmlns:a16="http://schemas.microsoft.com/office/drawing/2014/main" id="{513AC484-58DA-DDF0-6E4B-ADB3009D75F3}"/>
              </a:ext>
            </a:extLst>
          </p:cNvPr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6" name="Google Shape;516;p48">
            <a:extLst>
              <a:ext uri="{FF2B5EF4-FFF2-40B4-BE49-F238E27FC236}">
                <a16:creationId xmlns:a16="http://schemas.microsoft.com/office/drawing/2014/main" id="{A152960A-FB14-9C04-A8AE-8D2FF1692F5C}"/>
              </a:ext>
            </a:extLst>
          </p:cNvPr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ảnh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sắn</a:t>
            </a:r>
            <a:endParaRPr lang="en-US" sz="2600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17" name="Google Shape;517;p48">
            <a:extLst>
              <a:ext uri="{FF2B5EF4-FFF2-40B4-BE49-F238E27FC236}">
                <a16:creationId xmlns:a16="http://schemas.microsoft.com/office/drawing/2014/main" id="{02C7B268-0841-E463-9F0E-310DA4B192AD}"/>
              </a:ext>
            </a:extLst>
          </p:cNvPr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dáng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lá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xẻ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nhiều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thuỳ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8" name="Google Shape;518;p48">
            <a:extLst>
              <a:ext uri="{FF2B5EF4-FFF2-40B4-BE49-F238E27FC236}">
                <a16:creationId xmlns:a16="http://schemas.microsoft.com/office/drawing/2014/main" id="{7F1A5BA6-7F8A-9795-476F-BCE3DE4482AE}"/>
              </a:ext>
            </a:extLst>
          </p:cNvPr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600" dirty="0">
                <a:solidFill>
                  <a:schemeClr val="dk1"/>
                </a:solidFill>
                <a:latin typeface="UTM Avo" panose="02040603050506020204" pitchFamily="18" charset="0"/>
              </a:rPr>
              <a:t>Kích thước: trung bình</a:t>
            </a:r>
            <a:endParaRPr lang="vi-VN" sz="26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48">
            <a:extLst>
              <a:ext uri="{FF2B5EF4-FFF2-40B4-BE49-F238E27FC236}">
                <a16:creationId xmlns:a16="http://schemas.microsoft.com/office/drawing/2014/main" id="{7DD7B429-2AAF-63CC-36DC-19344FE97447}"/>
              </a:ext>
            </a:extLst>
          </p:cNvPr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3" name="Google Shape;54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480642" cy="3665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59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17" grpId="0" animBg="1"/>
      <p:bldP spid="518" grpId="0" animBg="1"/>
      <p:bldP spid="5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1"/>
          <p:cNvSpPr/>
          <p:nvPr/>
        </p:nvSpPr>
        <p:spPr>
          <a:xfrm>
            <a:off x="6096000" y="685800"/>
            <a:ext cx="6096000" cy="3993824"/>
          </a:xfrm>
          <a:prstGeom prst="wedgeEllipseCallout">
            <a:avLst>
              <a:gd name="adj1" fmla="val -27989"/>
              <a:gd name="adj2" fmla="val 56996"/>
            </a:avLst>
          </a:prstGeom>
          <a:solidFill>
            <a:srgbClr val="E1EFD8"/>
          </a:solidFill>
          <a:ln w="57150" cap="flat" cmpd="sng">
            <a:solidFill>
              <a:srgbClr val="E1EF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4200">
            <a:off x="-307340" y="3640688"/>
            <a:ext cx="8001000" cy="357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2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56" name="Google Shape;556;p52"/>
          <p:cNvPicPr preferRelativeResize="0"/>
          <p:nvPr/>
        </p:nvPicPr>
        <p:blipFill rotWithShape="1">
          <a:blip r:embed="rId4">
            <a:alphaModFix amt="87000"/>
          </a:blip>
          <a:srcRect t="4096" r="14757"/>
          <a:stretch/>
        </p:blipFill>
        <p:spPr>
          <a:xfrm>
            <a:off x="6211014" y="609600"/>
            <a:ext cx="5973065" cy="624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52"/>
          <p:cNvGrpSpPr/>
          <p:nvPr/>
        </p:nvGrpSpPr>
        <p:grpSpPr>
          <a:xfrm>
            <a:off x="7921" y="2164786"/>
            <a:ext cx="6453839" cy="4677974"/>
            <a:chOff x="1371600" y="3112584"/>
            <a:chExt cx="7800340" cy="5583044"/>
          </a:xfrm>
        </p:grpSpPr>
        <p:grpSp>
          <p:nvGrpSpPr>
            <p:cNvPr id="559" name="Google Shape;559;p52"/>
            <p:cNvGrpSpPr/>
            <p:nvPr/>
          </p:nvGrpSpPr>
          <p:grpSpPr>
            <a:xfrm>
              <a:off x="1371600" y="3590228"/>
              <a:ext cx="7391400" cy="5105400"/>
              <a:chOff x="1371600" y="3590228"/>
              <a:chExt cx="7391400" cy="5105400"/>
            </a:xfrm>
          </p:grpSpPr>
          <p:grpSp>
            <p:nvGrpSpPr>
              <p:cNvPr id="560" name="Google Shape;560;p52"/>
              <p:cNvGrpSpPr/>
              <p:nvPr/>
            </p:nvGrpSpPr>
            <p:grpSpPr>
              <a:xfrm>
                <a:off x="1371600" y="3590228"/>
                <a:ext cx="7391400" cy="5105400"/>
                <a:chOff x="1447800" y="3695700"/>
                <a:chExt cx="7391400" cy="5105400"/>
              </a:xfrm>
            </p:grpSpPr>
            <p:sp>
              <p:nvSpPr>
                <p:cNvPr id="561" name="Google Shape;561;p52"/>
                <p:cNvSpPr/>
                <p:nvPr/>
              </p:nvSpPr>
              <p:spPr>
                <a:xfrm>
                  <a:off x="1447800" y="3695700"/>
                  <a:ext cx="7239000" cy="4953000"/>
                </a:xfrm>
                <a:prstGeom prst="rect">
                  <a:avLst/>
                </a:prstGeom>
                <a:solidFill>
                  <a:srgbClr val="548135"/>
                </a:solidFill>
                <a:ln w="25400" cap="flat" cmpd="sng">
                  <a:solidFill>
                    <a:srgbClr val="54813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  <p:sp>
              <p:nvSpPr>
                <p:cNvPr id="562" name="Google Shape;562;p52"/>
                <p:cNvSpPr/>
                <p:nvPr/>
              </p:nvSpPr>
              <p:spPr>
                <a:xfrm>
                  <a:off x="1600200" y="3848100"/>
                  <a:ext cx="7239000" cy="4953000"/>
                </a:xfrm>
                <a:prstGeom prst="rect">
                  <a:avLst/>
                </a:prstGeom>
                <a:solidFill>
                  <a:srgbClr val="E1EFD8"/>
                </a:solidFill>
                <a:ln w="25400" cap="flat" cmpd="sng">
                  <a:solidFill>
                    <a:srgbClr val="E1EFD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</p:grpSp>
          <p:sp>
            <p:nvSpPr>
              <p:cNvPr id="563" name="Google Shape;563;p52"/>
              <p:cNvSpPr txBox="1"/>
              <p:nvPr/>
            </p:nvSpPr>
            <p:spPr>
              <a:xfrm>
                <a:off x="1772920" y="4130099"/>
                <a:ext cx="6477000" cy="3691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cây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thường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màu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xanh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lục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Mỗi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chiếc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thường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cuống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phiến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;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trên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phiến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gân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Lá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cây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hình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dạng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kích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thước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khác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nhau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64" name="Google Shape;564;p52" descr="Pin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49260" y="3112584"/>
              <a:ext cx="1122680" cy="11226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219C0C-B361-4245-9F26-E00F5A117759}"/>
              </a:ext>
            </a:extLst>
          </p:cNvPr>
          <p:cNvSpPr/>
          <p:nvPr/>
        </p:nvSpPr>
        <p:spPr>
          <a:xfrm>
            <a:off x="7848600" y="3708864"/>
            <a:ext cx="4372708" cy="314913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2857500" y="1504871"/>
            <a:ext cx="6477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 MỤC “EM CÓ BIẾT?”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570" name="Google Shape;570;p53"/>
          <p:cNvGrpSpPr/>
          <p:nvPr/>
        </p:nvGrpSpPr>
        <p:grpSpPr>
          <a:xfrm>
            <a:off x="228600" y="1989653"/>
            <a:ext cx="11734800" cy="3733800"/>
            <a:chOff x="1905000" y="3929567"/>
            <a:chExt cx="13613924" cy="4330266"/>
          </a:xfrm>
        </p:grpSpPr>
        <p:sp>
          <p:nvSpPr>
            <p:cNvPr id="571" name="Google Shape;571;p53"/>
            <p:cNvSpPr/>
            <p:nvPr/>
          </p:nvSpPr>
          <p:spPr>
            <a:xfrm>
              <a:off x="1905000" y="4355687"/>
              <a:ext cx="13613924" cy="3904146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 w="38100" cap="flat" cmpd="sng">
              <a:solidFill>
                <a:srgbClr val="F681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Màu xanh lục của lá cây là do chất diệp lục trong lá tạo nên. </a:t>
              </a: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 diệp lục giúp cây quang hợp. </a:t>
              </a:r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1905000" y="3929567"/>
              <a:ext cx="3657600" cy="852239"/>
            </a:xfrm>
            <a:prstGeom prst="homePlate">
              <a:avLst>
                <a:gd name="adj" fmla="val 70739"/>
              </a:avLst>
            </a:prstGeom>
            <a:solidFill>
              <a:srgbClr val="FBE4D4"/>
            </a:solidFill>
            <a:ln w="38100" cap="flat" cmpd="sng">
              <a:solidFill>
                <a:srgbClr val="F6812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Em có biết? </a:t>
              </a:r>
              <a:endParaRPr sz="2600">
                <a:latin typeface="UTM Avo" panose="02040603050506020204" pitchFamily="18" charset="0"/>
              </a:endParaRPr>
            </a:p>
          </p:txBody>
        </p:sp>
      </p:grpSp>
      <p:pic>
        <p:nvPicPr>
          <p:cNvPr id="573" name="Google Shape;57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6108" y="4773168"/>
            <a:ext cx="7315200" cy="208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4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79" name="Google Shape;579;p54"/>
          <p:cNvPicPr preferRelativeResize="0"/>
          <p:nvPr/>
        </p:nvPicPr>
        <p:blipFill rotWithShape="1">
          <a:blip r:embed="rId4">
            <a:alphaModFix/>
          </a:blip>
          <a:srcRect l="15151" t="10946" r="14394" b="2041"/>
          <a:stretch/>
        </p:blipFill>
        <p:spPr>
          <a:xfrm>
            <a:off x="6629400" y="2057400"/>
            <a:ext cx="4724400" cy="459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4"/>
          <p:cNvSpPr txBox="1"/>
          <p:nvPr/>
        </p:nvSpPr>
        <p:spPr>
          <a:xfrm>
            <a:off x="3505200" y="1495211"/>
            <a:ext cx="5181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6.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81" name="Google Shape;581;p54"/>
          <p:cNvSpPr txBox="1"/>
          <p:nvPr/>
        </p:nvSpPr>
        <p:spPr>
          <a:xfrm>
            <a:off x="381000" y="2798966"/>
            <a:ext cx="59436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luận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“Em </a:t>
            </a:r>
            <a:r>
              <a:rPr lang="en-US" sz="2400" b="0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?”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68 SGK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Nêu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."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/>
      <p:bldP spid="5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4AAC7-F7B6-5460-497F-C9E884A92663}"/>
              </a:ext>
            </a:extLst>
          </p:cNvPr>
          <p:cNvGrpSpPr/>
          <p:nvPr/>
        </p:nvGrpSpPr>
        <p:grpSpPr>
          <a:xfrm>
            <a:off x="4876800" y="28956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8320FC4-E8B8-3DCA-3DE6-EB73A3ACC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193B8F-389C-BCB5-3A2A-41C10B37C3C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5"/>
          <p:cNvSpPr/>
          <p:nvPr/>
        </p:nvSpPr>
        <p:spPr>
          <a:xfrm>
            <a:off x="7426512" y="3534389"/>
            <a:ext cx="4765488" cy="3326097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88" name="Google Shape;58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7786" y="2133600"/>
            <a:ext cx="2456428" cy="385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2545" y="1789841"/>
            <a:ext cx="1038002" cy="111687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5"/>
          <p:cNvSpPr txBox="1"/>
          <p:nvPr/>
        </p:nvSpPr>
        <p:spPr>
          <a:xfrm>
            <a:off x="3692062" y="6114180"/>
            <a:ext cx="48401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Quá trình quang hợp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91" name="Google Shape;591;p55"/>
          <p:cNvSpPr/>
          <p:nvPr/>
        </p:nvSpPr>
        <p:spPr>
          <a:xfrm>
            <a:off x="348345" y="3041497"/>
            <a:ext cx="33437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Ánh sáng mặt trời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92" name="Google Shape;592;p55"/>
          <p:cNvSpPr/>
          <p:nvPr/>
        </p:nvSpPr>
        <p:spPr>
          <a:xfrm>
            <a:off x="7987092" y="3126594"/>
            <a:ext cx="30389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Khí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các-bo-nic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93" name="Google Shape;593;p55"/>
          <p:cNvSpPr/>
          <p:nvPr/>
        </p:nvSpPr>
        <p:spPr>
          <a:xfrm>
            <a:off x="348345" y="4472045"/>
            <a:ext cx="33437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Nước </a:t>
            </a:r>
            <a:endParaRPr sz="2600">
              <a:latin typeface="UTM Avo" panose="02040603050506020204" pitchFamily="18" charset="0"/>
            </a:endParaRPr>
          </a:p>
        </p:txBody>
      </p:sp>
      <p:cxnSp>
        <p:nvCxnSpPr>
          <p:cNvPr id="594" name="Google Shape;594;p55"/>
          <p:cNvCxnSpPr/>
          <p:nvPr/>
        </p:nvCxnSpPr>
        <p:spPr>
          <a:xfrm>
            <a:off x="3692062" y="3417447"/>
            <a:ext cx="1996574" cy="30396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5" name="Google Shape;595;p55"/>
          <p:cNvCxnSpPr/>
          <p:nvPr/>
        </p:nvCxnSpPr>
        <p:spPr>
          <a:xfrm rot="10800000" flipH="1">
            <a:off x="3673912" y="4560394"/>
            <a:ext cx="2014725" cy="351419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6" name="Google Shape;596;p55"/>
          <p:cNvCxnSpPr>
            <a:stCxn id="592" idx="1"/>
          </p:cNvCxnSpPr>
          <p:nvPr/>
        </p:nvCxnSpPr>
        <p:spPr>
          <a:xfrm flipH="1">
            <a:off x="6655692" y="3536572"/>
            <a:ext cx="1331400" cy="8259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7" name="Google Shape;597;p55"/>
          <p:cNvCxnSpPr/>
          <p:nvPr/>
        </p:nvCxnSpPr>
        <p:spPr>
          <a:xfrm>
            <a:off x="6967306" y="4765814"/>
            <a:ext cx="1774614" cy="617989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8" name="Google Shape;598;p55"/>
          <p:cNvSpPr/>
          <p:nvPr/>
        </p:nvSpPr>
        <p:spPr>
          <a:xfrm>
            <a:off x="5023112" y="3147903"/>
            <a:ext cx="2117579" cy="2144096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99" name="Google Shape;599;p55"/>
          <p:cNvSpPr/>
          <p:nvPr/>
        </p:nvSpPr>
        <p:spPr>
          <a:xfrm>
            <a:off x="8739428" y="4676926"/>
            <a:ext cx="3038917" cy="1308142"/>
          </a:xfrm>
          <a:prstGeom prst="roundRect">
            <a:avLst>
              <a:gd name="adj" fmla="val 16667"/>
            </a:avLst>
          </a:prstGeom>
          <a:solidFill>
            <a:srgbClr val="B3C6E7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Dinh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dưỡng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nuôi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591" grpId="0" animBg="1"/>
      <p:bldP spid="592" grpId="0" animBg="1"/>
      <p:bldP spid="593" grpId="0" animBg="1"/>
      <p:bldP spid="598" grpId="0" animBg="1"/>
      <p:bldP spid="59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6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06" name="Google Shape;60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941" y="2089303"/>
            <a:ext cx="5073034" cy="39773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07" name="Google Shape;607;p56"/>
          <p:cNvSpPr/>
          <p:nvPr/>
        </p:nvSpPr>
        <p:spPr>
          <a:xfrm>
            <a:off x="6553200" y="2042776"/>
            <a:ext cx="5181601" cy="2023273"/>
          </a:xfrm>
          <a:prstGeom prst="wedgeRoundRectCallout">
            <a:avLst>
              <a:gd name="adj1" fmla="val -57578"/>
              <a:gd name="adj2" fmla="val 44521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mặt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trời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tổng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dinh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dưỡng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608" name="Google Shape;608;p56"/>
          <p:cNvSpPr/>
          <p:nvPr/>
        </p:nvSpPr>
        <p:spPr>
          <a:xfrm>
            <a:off x="6553200" y="4495800"/>
            <a:ext cx="5199186" cy="1570874"/>
          </a:xfrm>
          <a:prstGeom prst="wedgeRoundRectCallout">
            <a:avLst>
              <a:gd name="adj1" fmla="val -57326"/>
              <a:gd name="adj2" fmla="val -46966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Trao đổi khí với môi trường và thoát hơi nước.</a:t>
            </a:r>
            <a:endParaRPr sz="24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" grpId="0" animBg="1"/>
      <p:bldP spid="60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4;p56">
            <a:extLst>
              <a:ext uri="{FF2B5EF4-FFF2-40B4-BE49-F238E27FC236}">
                <a16:creationId xmlns:a16="http://schemas.microsoft.com/office/drawing/2014/main" id="{1D48C997-17AD-DA11-48AF-259370CB4AF7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13" name="Google Shape;613;p57"/>
          <p:cNvSpPr txBox="1"/>
          <p:nvPr/>
        </p:nvSpPr>
        <p:spPr>
          <a:xfrm>
            <a:off x="3886200" y="1600200"/>
            <a:ext cx="4419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7.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14" name="Google Shape;614;p57"/>
          <p:cNvPicPr preferRelativeResize="0"/>
          <p:nvPr/>
        </p:nvPicPr>
        <p:blipFill rotWithShape="1">
          <a:blip r:embed="rId4">
            <a:alphaModFix/>
          </a:blip>
          <a:srcRect l="23648" t="25147" r="15053"/>
          <a:stretch/>
        </p:blipFill>
        <p:spPr>
          <a:xfrm>
            <a:off x="7010400" y="2209800"/>
            <a:ext cx="4495800" cy="446059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7"/>
          <p:cNvSpPr txBox="1"/>
          <p:nvPr/>
        </p:nvSpPr>
        <p:spPr>
          <a:xfrm>
            <a:off x="457200" y="2731959"/>
            <a:ext cx="640079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luận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1-5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69 SGK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mùi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hương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mỗi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8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23" name="Google Shape;623;p58"/>
          <p:cNvSpPr/>
          <p:nvPr/>
        </p:nvSpPr>
        <p:spPr>
          <a:xfrm>
            <a:off x="9622760" y="3447749"/>
            <a:ext cx="1921539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Đài hoa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625" name="Google Shape;62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190" y="1524000"/>
            <a:ext cx="5185439" cy="50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8"/>
          <p:cNvSpPr/>
          <p:nvPr/>
        </p:nvSpPr>
        <p:spPr>
          <a:xfrm>
            <a:off x="2987705" y="5639041"/>
            <a:ext cx="2972222" cy="82342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râm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bụt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7" name="Google Shape;627;p58"/>
          <p:cNvSpPr/>
          <p:nvPr/>
        </p:nvSpPr>
        <p:spPr>
          <a:xfrm>
            <a:off x="682600" y="2398706"/>
            <a:ext cx="2464691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Nhuỵ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8" name="Google Shape;628;p58"/>
          <p:cNvSpPr/>
          <p:nvPr/>
        </p:nvSpPr>
        <p:spPr>
          <a:xfrm>
            <a:off x="647699" y="4009968"/>
            <a:ext cx="2085759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Nhị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9" name="Google Shape;629;p58"/>
          <p:cNvSpPr/>
          <p:nvPr/>
        </p:nvSpPr>
        <p:spPr>
          <a:xfrm>
            <a:off x="8704570" y="1730457"/>
            <a:ext cx="2362750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Cánh hoa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30" name="Google Shape;630;p58"/>
          <p:cNvSpPr/>
          <p:nvPr/>
        </p:nvSpPr>
        <p:spPr>
          <a:xfrm>
            <a:off x="8804262" y="5393361"/>
            <a:ext cx="2740038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Cuống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cxnSp>
        <p:nvCxnSpPr>
          <p:cNvPr id="631" name="Google Shape;631;p58"/>
          <p:cNvCxnSpPr>
            <a:stCxn id="627" idx="3"/>
          </p:cNvCxnSpPr>
          <p:nvPr/>
        </p:nvCxnSpPr>
        <p:spPr>
          <a:xfrm rot="10800000" flipH="1">
            <a:off x="3147292" y="2169903"/>
            <a:ext cx="1326524" cy="59515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2" name="Google Shape;632;p58"/>
          <p:cNvCxnSpPr/>
          <p:nvPr/>
        </p:nvCxnSpPr>
        <p:spPr>
          <a:xfrm rot="10800000" flipH="1">
            <a:off x="2769697" y="2442025"/>
            <a:ext cx="1781339" cy="185101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58"/>
          <p:cNvCxnSpPr/>
          <p:nvPr/>
        </p:nvCxnSpPr>
        <p:spPr>
          <a:xfrm rot="10800000">
            <a:off x="6138364" y="3791728"/>
            <a:ext cx="3484396" cy="5090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4" name="Google Shape;634;p58"/>
          <p:cNvCxnSpPr>
            <a:stCxn id="630" idx="1"/>
          </p:cNvCxnSpPr>
          <p:nvPr/>
        </p:nvCxnSpPr>
        <p:spPr>
          <a:xfrm rot="10800000">
            <a:off x="6590254" y="4586062"/>
            <a:ext cx="2214008" cy="117365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5" name="Google Shape;635;p58"/>
          <p:cNvCxnSpPr>
            <a:cxnSpLocks/>
            <a:stCxn id="629" idx="1"/>
          </p:cNvCxnSpPr>
          <p:nvPr/>
        </p:nvCxnSpPr>
        <p:spPr>
          <a:xfrm flipH="1">
            <a:off x="7076459" y="2096810"/>
            <a:ext cx="1628111" cy="30189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26" grpId="0" animBg="1"/>
      <p:bldP spid="627" grpId="0" animBg="1"/>
      <p:bldP spid="628" grpId="0" animBg="1"/>
      <p:bldP spid="629" grpId="0" animBg="1"/>
      <p:bldP spid="6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42" name="Google Shape;642;p59"/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643" name="Google Shape;643;p59"/>
          <p:cNvGrpSpPr/>
          <p:nvPr/>
        </p:nvGrpSpPr>
        <p:grpSpPr>
          <a:xfrm>
            <a:off x="958971" y="2132847"/>
            <a:ext cx="3445548" cy="4399280"/>
            <a:chOff x="2358339" y="3848099"/>
            <a:chExt cx="4096215" cy="5081542"/>
          </a:xfrm>
        </p:grpSpPr>
        <p:pic>
          <p:nvPicPr>
            <p:cNvPr id="644" name="Google Shape;644;p59"/>
            <p:cNvPicPr preferRelativeResize="0"/>
            <p:nvPr/>
          </p:nvPicPr>
          <p:blipFill rotWithShape="1">
            <a:blip r:embed="rId4">
              <a:alphaModFix/>
            </a:blip>
            <a:srcRect t="5660"/>
            <a:stretch/>
          </p:blipFill>
          <p:spPr>
            <a:xfrm>
              <a:off x="2853639" y="3848099"/>
              <a:ext cx="3600915" cy="44569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5" name="Google Shape;645;p59"/>
            <p:cNvGrpSpPr/>
            <p:nvPr/>
          </p:nvGrpSpPr>
          <p:grpSpPr>
            <a:xfrm>
              <a:off x="2358339" y="7992554"/>
              <a:ext cx="3895958" cy="937087"/>
              <a:chOff x="1819042" y="8321213"/>
              <a:chExt cx="3895958" cy="937087"/>
            </a:xfrm>
          </p:grpSpPr>
          <p:sp>
            <p:nvSpPr>
              <p:cNvPr id="646" name="Google Shape;646;p59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</a:t>
                </a:r>
                <a:r>
                  <a:rPr lang="en-US" sz="2600" i="1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hồng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Google Shape;647;p59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1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48" name="Google Shape;648;p59"/>
          <p:cNvSpPr/>
          <p:nvPr/>
        </p:nvSpPr>
        <p:spPr>
          <a:xfrm>
            <a:off x="5181600" y="2679531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 thước: trung bình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49" name="Google Shape;649;p59"/>
          <p:cNvSpPr/>
          <p:nvPr/>
        </p:nvSpPr>
        <p:spPr>
          <a:xfrm>
            <a:off x="5181600" y="4083259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đỏ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50" name="Google Shape;650;p59"/>
          <p:cNvSpPr/>
          <p:nvPr/>
        </p:nvSpPr>
        <p:spPr>
          <a:xfrm>
            <a:off x="5181600" y="5486987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 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" grpId="0"/>
      <p:bldP spid="648" grpId="0" animBg="1"/>
      <p:bldP spid="649" grpId="0" animBg="1"/>
      <p:bldP spid="6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0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58" name="Google Shape;658;p60"/>
          <p:cNvSpPr/>
          <p:nvPr/>
        </p:nvSpPr>
        <p:spPr>
          <a:xfrm>
            <a:off x="5096994" y="2642821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lớn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59" name="Google Shape;659;p60"/>
          <p:cNvSpPr/>
          <p:nvPr/>
        </p:nvSpPr>
        <p:spPr>
          <a:xfrm>
            <a:off x="5096994" y="4064611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vàng 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60" name="Google Shape;660;p60"/>
          <p:cNvSpPr/>
          <p:nvPr/>
        </p:nvSpPr>
        <p:spPr>
          <a:xfrm>
            <a:off x="5096994" y="5486400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 hắc  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661" name="Google Shape;661;p60"/>
          <p:cNvGrpSpPr/>
          <p:nvPr/>
        </p:nvGrpSpPr>
        <p:grpSpPr>
          <a:xfrm>
            <a:off x="914400" y="1952477"/>
            <a:ext cx="3124200" cy="4537466"/>
            <a:chOff x="2118360" y="3840713"/>
            <a:chExt cx="3944419" cy="5411934"/>
          </a:xfrm>
        </p:grpSpPr>
        <p:grpSp>
          <p:nvGrpSpPr>
            <p:cNvPr id="662" name="Google Shape;662;p60"/>
            <p:cNvGrpSpPr/>
            <p:nvPr/>
          </p:nvGrpSpPr>
          <p:grpSpPr>
            <a:xfrm>
              <a:off x="2166821" y="8315560"/>
              <a:ext cx="3895958" cy="937087"/>
              <a:chOff x="1819042" y="8321213"/>
              <a:chExt cx="3895958" cy="937087"/>
            </a:xfrm>
          </p:grpSpPr>
          <p:sp>
            <p:nvSpPr>
              <p:cNvPr id="663" name="Google Shape;663;p60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</a:t>
                </a:r>
                <a:r>
                  <a:rPr lang="en-US" sz="2600" i="1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ly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Google Shape;664;p60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2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665" name="Google Shape;665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18360" y="3840713"/>
              <a:ext cx="3929179" cy="4510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642;p59">
            <a:extLst>
              <a:ext uri="{FF2B5EF4-FFF2-40B4-BE49-F238E27FC236}">
                <a16:creationId xmlns:a16="http://schemas.microsoft.com/office/drawing/2014/main" id="{482FE3C4-2038-F3AA-F0E3-E8B41BCA76BE}"/>
              </a:ext>
            </a:extLst>
          </p:cNvPr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animBg="1"/>
      <p:bldP spid="659" grpId="0" animBg="1"/>
      <p:bldP spid="66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1"/>
          <p:cNvSpPr/>
          <p:nvPr/>
        </p:nvSpPr>
        <p:spPr>
          <a:xfrm>
            <a:off x="6781800" y="3048000"/>
            <a:ext cx="5410200" cy="3810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73" name="Google Shape;673;p61"/>
          <p:cNvSpPr/>
          <p:nvPr/>
        </p:nvSpPr>
        <p:spPr>
          <a:xfrm>
            <a:off x="5407270" y="286478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lớn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74" name="Google Shape;674;p61"/>
          <p:cNvSpPr/>
          <p:nvPr/>
        </p:nvSpPr>
        <p:spPr>
          <a:xfrm>
            <a:off x="5407270" y="393157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trắng 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75" name="Google Shape;675;p61"/>
          <p:cNvSpPr/>
          <p:nvPr/>
        </p:nvSpPr>
        <p:spPr>
          <a:xfrm>
            <a:off x="5407270" y="499836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676" name="Google Shape;676;p61"/>
          <p:cNvGrpSpPr/>
          <p:nvPr/>
        </p:nvGrpSpPr>
        <p:grpSpPr>
          <a:xfrm>
            <a:off x="694550" y="2198629"/>
            <a:ext cx="3583314" cy="4100665"/>
            <a:chOff x="2166821" y="3910337"/>
            <a:chExt cx="3895958" cy="5342310"/>
          </a:xfrm>
        </p:grpSpPr>
        <p:pic>
          <p:nvPicPr>
            <p:cNvPr id="677" name="Google Shape;677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21390" y="3910337"/>
              <a:ext cx="3399853" cy="453744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678" name="Google Shape;678;p61"/>
            <p:cNvGrpSpPr/>
            <p:nvPr/>
          </p:nvGrpSpPr>
          <p:grpSpPr>
            <a:xfrm>
              <a:off x="2166821" y="8315560"/>
              <a:ext cx="3895958" cy="937087"/>
              <a:chOff x="1819042" y="8321213"/>
              <a:chExt cx="3895958" cy="937087"/>
            </a:xfrm>
          </p:grpSpPr>
          <p:sp>
            <p:nvSpPr>
              <p:cNvPr id="679" name="Google Shape;679;p61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sen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80" name="Google Shape;680;p61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3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" name="Google Shape;642;p59">
            <a:extLst>
              <a:ext uri="{FF2B5EF4-FFF2-40B4-BE49-F238E27FC236}">
                <a16:creationId xmlns:a16="http://schemas.microsoft.com/office/drawing/2014/main" id="{0D840078-B006-A9F0-F857-5EB08AE9141A}"/>
              </a:ext>
            </a:extLst>
          </p:cNvPr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" grpId="0" animBg="1"/>
      <p:bldP spid="674" grpId="0" animBg="1"/>
      <p:bldP spid="6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2"/>
          <p:cNvSpPr/>
          <p:nvPr/>
        </p:nvSpPr>
        <p:spPr>
          <a:xfrm>
            <a:off x="4114800" y="1801743"/>
            <a:ext cx="7848599" cy="4099560"/>
          </a:xfrm>
          <a:prstGeom prst="cloudCallout">
            <a:avLst>
              <a:gd name="adj1" fmla="val -70520"/>
              <a:gd name="adj2" fmla="val -27116"/>
            </a:avLst>
          </a:prstGeom>
          <a:solidFill>
            <a:srgbClr val="F7CAAC"/>
          </a:solidFill>
          <a:ln w="38100" cap="flat" cmpd="sng">
            <a:solidFill>
              <a:srgbClr val="FBE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hương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mỗi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87" name="Google Shape;68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363108"/>
            <a:ext cx="2477809" cy="449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63" descr="Thinking O Fo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2895600"/>
            <a:ext cx="3810000" cy="381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94" name="Google Shape;694;p63"/>
          <p:cNvSpPr/>
          <p:nvPr/>
        </p:nvSpPr>
        <p:spPr>
          <a:xfrm rot="-167886">
            <a:off x="609600" y="6477000"/>
            <a:ext cx="1828800" cy="228600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97044C-A262-41D5-A137-FFAE2235A11F}"/>
              </a:ext>
            </a:extLst>
          </p:cNvPr>
          <p:cNvGrpSpPr/>
          <p:nvPr/>
        </p:nvGrpSpPr>
        <p:grpSpPr>
          <a:xfrm>
            <a:off x="3124200" y="2438400"/>
            <a:ext cx="7924800" cy="2677656"/>
            <a:chOff x="3505200" y="1981200"/>
            <a:chExt cx="8682942" cy="2677656"/>
          </a:xfrm>
        </p:grpSpPr>
        <p:sp>
          <p:nvSpPr>
            <p:cNvPr id="692" name="Google Shape;692;p63"/>
            <p:cNvSpPr/>
            <p:nvPr/>
          </p:nvSpPr>
          <p:spPr>
            <a:xfrm>
              <a:off x="3505200" y="1981200"/>
              <a:ext cx="8682942" cy="2677656"/>
            </a:xfrm>
            <a:prstGeom prst="wedgeRoundRectCallout">
              <a:avLst>
                <a:gd name="adj1" fmla="val -56535"/>
                <a:gd name="adj2" fmla="val 36940"/>
                <a:gd name="adj3" fmla="val 16667"/>
              </a:avLst>
            </a:prstGeom>
            <a:solidFill>
              <a:srgbClr val="FECAC6"/>
            </a:solidFill>
            <a:ln w="57150" cap="flat" cmpd="sng">
              <a:solidFill>
                <a:srgbClr val="F543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143824-6249-41D2-B227-1922CC489ED3}"/>
                </a:ext>
              </a:extLst>
            </p:cNvPr>
            <p:cNvSpPr txBox="1"/>
            <p:nvPr/>
          </p:nvSpPr>
          <p:spPr>
            <a:xfrm>
              <a:off x="4036671" y="1981200"/>
              <a:ext cx="7620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KẾT LUẬN</a:t>
              </a:r>
              <a:endParaRPr lang="vi-VN" sz="2400" dirty="0">
                <a:latin typeface="UTM Avo" panose="02040603050506020204" pitchFamily="18" charset="0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Hoa thường có cuống hoa, đài hoa, cánh ho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lang="vi-VN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, nhị hoa và nhuỵ hoa. Các loại hoa có màu sắc, mùi hương,... khác nhau.</a:t>
              </a:r>
              <a:endParaRPr lang="vi-VN" sz="2400" dirty="0">
                <a:latin typeface="UTM Avo" panose="02040603050506020204" pitchFamily="18" charset="0"/>
              </a:endParaRPr>
            </a:p>
            <a:p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4"/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00" name="Google Shape;700;p64"/>
          <p:cNvPicPr preferRelativeResize="0"/>
          <p:nvPr/>
        </p:nvPicPr>
        <p:blipFill rotWithShape="1">
          <a:blip r:embed="rId4">
            <a:alphaModFix/>
          </a:blip>
          <a:srcRect l="59091" t="5612" r="10984" b="55748"/>
          <a:stretch/>
        </p:blipFill>
        <p:spPr>
          <a:xfrm>
            <a:off x="5186680" y="2287676"/>
            <a:ext cx="7005320" cy="4570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4"/>
          <p:cNvSpPr txBox="1"/>
          <p:nvPr/>
        </p:nvSpPr>
        <p:spPr>
          <a:xfrm>
            <a:off x="152400" y="2073868"/>
            <a:ext cx="503428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bên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702" name="Google Shape;702;p64" descr="Question C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7953" y="3958141"/>
            <a:ext cx="261937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/>
      <p:bldP spid="7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5B10C0-2882-6BA6-4A84-B176472B739A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17"/>
          <p:cNvSpPr txBox="1"/>
          <p:nvPr/>
        </p:nvSpPr>
        <p:spPr>
          <a:xfrm>
            <a:off x="3512365" y="1511459"/>
            <a:ext cx="55625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1.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914400" y="2003861"/>
            <a:ext cx="11277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1, 2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61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nhau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giữa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cải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l="11576" t="31886" r="50337" b="8311"/>
          <a:stretch/>
        </p:blipFill>
        <p:spPr>
          <a:xfrm>
            <a:off x="939801" y="3221156"/>
            <a:ext cx="4777177" cy="3205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l="49571" t="31055" r="10299" b="7776"/>
          <a:stretch/>
        </p:blipFill>
        <p:spPr>
          <a:xfrm>
            <a:off x="6293665" y="3202581"/>
            <a:ext cx="4650247" cy="324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8F840E-65A0-1745-E657-B237BA5EB7F9}"/>
              </a:ext>
            </a:extLst>
          </p:cNvPr>
          <p:cNvSpPr/>
          <p:nvPr/>
        </p:nvSpPr>
        <p:spPr>
          <a:xfrm>
            <a:off x="6629400" y="2314530"/>
            <a:ext cx="5562600" cy="454347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7" name="Google Shape;707;p65"/>
          <p:cNvPicPr preferRelativeResize="0"/>
          <p:nvPr/>
        </p:nvPicPr>
        <p:blipFill rotWithShape="1">
          <a:blip r:embed="rId4">
            <a:alphaModFix/>
          </a:blip>
          <a:srcRect r="4956"/>
          <a:stretch/>
        </p:blipFill>
        <p:spPr>
          <a:xfrm>
            <a:off x="7803346" y="2377584"/>
            <a:ext cx="3594794" cy="4033288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5"/>
          <p:cNvSpPr txBox="1"/>
          <p:nvPr/>
        </p:nvSpPr>
        <p:spPr>
          <a:xfrm>
            <a:off x="811998" y="3200400"/>
            <a:ext cx="261683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bao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gồm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992D1-7F85-4649-A7AB-B3CB78D007AE}"/>
              </a:ext>
            </a:extLst>
          </p:cNvPr>
          <p:cNvGrpSpPr/>
          <p:nvPr/>
        </p:nvGrpSpPr>
        <p:grpSpPr>
          <a:xfrm>
            <a:off x="4425412" y="2437181"/>
            <a:ext cx="2584074" cy="3626408"/>
            <a:chOff x="3866304" y="2523663"/>
            <a:chExt cx="2584074" cy="3626408"/>
          </a:xfrm>
        </p:grpSpPr>
        <p:sp>
          <p:nvSpPr>
            <p:cNvPr id="711" name="Google Shape;711;p65"/>
            <p:cNvSpPr/>
            <p:nvPr/>
          </p:nvSpPr>
          <p:spPr>
            <a:xfrm>
              <a:off x="4023098" y="2716855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Vỏ</a:t>
              </a:r>
              <a:r>
                <a:rPr lang="en-US" sz="260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sz="2600" dirty="0">
                <a:latin typeface="UTM Avo" panose="02040603050506020204" pitchFamily="18" charset="0"/>
              </a:endParaRPr>
            </a:p>
          </p:txBody>
        </p:sp>
        <p:pic>
          <p:nvPicPr>
            <p:cNvPr id="712" name="Google Shape;712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66304" y="2523663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4" name="Google Shape;714;p65"/>
            <p:cNvSpPr/>
            <p:nvPr/>
          </p:nvSpPr>
          <p:spPr>
            <a:xfrm>
              <a:off x="4022408" y="4021149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Thịt quả </a:t>
              </a:r>
              <a:endParaRPr sz="2600">
                <a:latin typeface="UTM Avo" panose="02040603050506020204" pitchFamily="18" charset="0"/>
              </a:endParaRPr>
            </a:p>
          </p:txBody>
        </p:sp>
        <p:pic>
          <p:nvPicPr>
            <p:cNvPr id="715" name="Google Shape;715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3628" y="3787355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Google Shape;717;p65"/>
            <p:cNvSpPr/>
            <p:nvPr/>
          </p:nvSpPr>
          <p:spPr>
            <a:xfrm>
              <a:off x="4088178" y="5319198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Hạt</a:t>
              </a:r>
              <a:endParaRPr sz="2600">
                <a:latin typeface="UTM Avo" panose="02040603050506020204" pitchFamily="18" charset="0"/>
              </a:endParaRPr>
            </a:p>
          </p:txBody>
        </p:sp>
        <p:pic>
          <p:nvPicPr>
            <p:cNvPr id="718" name="Google Shape;718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3628" y="5091649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9" name="Google Shape;719;p65"/>
          <p:cNvSpPr/>
          <p:nvPr/>
        </p:nvSpPr>
        <p:spPr>
          <a:xfrm>
            <a:off x="3225377" y="3897591"/>
            <a:ext cx="1122242" cy="7055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99" name="Google Shape;699;p64"/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7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66"/>
          <p:cNvPicPr preferRelativeResize="0"/>
          <p:nvPr/>
        </p:nvPicPr>
        <p:blipFill rotWithShape="1">
          <a:blip r:embed="rId4">
            <a:alphaModFix/>
          </a:blip>
          <a:srcRect l="21902" t="58888" r="15977" b="3693"/>
          <a:stretch/>
        </p:blipFill>
        <p:spPr>
          <a:xfrm>
            <a:off x="1371600" y="2873261"/>
            <a:ext cx="10820400" cy="39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6"/>
          <p:cNvSpPr txBox="1"/>
          <p:nvPr/>
        </p:nvSpPr>
        <p:spPr>
          <a:xfrm>
            <a:off x="20256" y="2072860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727" name="Google Shape;727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1100" y="3518800"/>
            <a:ext cx="3886200" cy="37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9;p64">
            <a:extLst>
              <a:ext uri="{FF2B5EF4-FFF2-40B4-BE49-F238E27FC236}">
                <a16:creationId xmlns:a16="http://schemas.microsoft.com/office/drawing/2014/main" id="{748E1057-AAA0-E007-43D5-8A0AB133ACBA}"/>
              </a:ext>
            </a:extLst>
          </p:cNvPr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7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aphicFrame>
        <p:nvGraphicFramePr>
          <p:cNvPr id="733" name="Google Shape;733;p67"/>
          <p:cNvGraphicFramePr/>
          <p:nvPr>
            <p:extLst>
              <p:ext uri="{D42A27DB-BD31-4B8C-83A1-F6EECF244321}">
                <p14:modId xmlns:p14="http://schemas.microsoft.com/office/powerpoint/2010/main" val="718361551"/>
              </p:ext>
            </p:extLst>
          </p:nvPr>
        </p:nvGraphicFramePr>
        <p:xfrm>
          <a:off x="0" y="1524001"/>
          <a:ext cx="12192000" cy="5334000"/>
        </p:xfrm>
        <a:graphic>
          <a:graphicData uri="http://schemas.openxmlformats.org/drawingml/2006/table">
            <a:tbl>
              <a:tblPr firstRow="1" firstCol="1" bandRow="1">
                <a:noFill/>
                <a:tableStyleId>{638ACE62-E22B-48E2-AD16-3F7A52528666}</a:tableStyleId>
              </a:tblPr>
              <a:tblGrid>
                <a:gridCol w="89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821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quả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Hình dạng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Kích thước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 sắc, đặc điểm khác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đu đủ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Bầu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To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 vàng xạnh, thịt quả màu vàng, nhiều hạt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dưa hấu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Tròn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Bầu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To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 xanh, thịt quả màu đỏ, nhiều hạt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844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cam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Tròn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Trung bình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thịt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cam,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nhiều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hạt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bơ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Thuôn hơi dài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Trung bình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thịt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vàng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nhạt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một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hạt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lớn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68"/>
          <p:cNvPicPr preferRelativeResize="0"/>
          <p:nvPr/>
        </p:nvPicPr>
        <p:blipFill rotWithShape="1">
          <a:blip r:embed="rId4">
            <a:alphaModFix/>
          </a:blip>
          <a:srcRect l="9091" t="25426" r="6060" b="5849"/>
          <a:stretch/>
        </p:blipFill>
        <p:spPr>
          <a:xfrm>
            <a:off x="-11430" y="2956560"/>
            <a:ext cx="12192000" cy="39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8"/>
          <p:cNvSpPr txBox="1"/>
          <p:nvPr/>
        </p:nvSpPr>
        <p:spPr>
          <a:xfrm>
            <a:off x="2952750" y="1517373"/>
            <a:ext cx="62865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9.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40" name="Google Shape;740;p68"/>
          <p:cNvSpPr txBox="1"/>
          <p:nvPr/>
        </p:nvSpPr>
        <p:spPr>
          <a:xfrm>
            <a:off x="1600200" y="2009775"/>
            <a:ext cx="9296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1-6 ở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70 SGK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mô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quá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trở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  <p:bldP spid="7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30102D-A36A-4E2C-8C34-5A17A2A980A9}"/>
              </a:ext>
            </a:extLst>
          </p:cNvPr>
          <p:cNvSpPr/>
          <p:nvPr/>
        </p:nvSpPr>
        <p:spPr>
          <a:xfrm>
            <a:off x="7772400" y="3657600"/>
            <a:ext cx="4419600" cy="32004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745" name="Google Shape;745;p69"/>
          <p:cNvGraphicFramePr/>
          <p:nvPr>
            <p:extLst>
              <p:ext uri="{D42A27DB-BD31-4B8C-83A1-F6EECF244321}">
                <p14:modId xmlns:p14="http://schemas.microsoft.com/office/powerpoint/2010/main" val="1305642210"/>
              </p:ext>
            </p:extLst>
          </p:nvPr>
        </p:nvGraphicFramePr>
        <p:xfrm>
          <a:off x="304812" y="2133600"/>
          <a:ext cx="11582375" cy="3886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92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6876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1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2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3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4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5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6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324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sym typeface="Arial"/>
                        </a:rPr>
                        <a:t>Hạt cà chua được gieo xuống đất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Gặp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đất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ẩm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hạt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nảy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mầm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thành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non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non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đã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lớn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hơn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ít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lá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lớn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thành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to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ra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hoa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sym typeface="Arial"/>
                        </a:rPr>
                        <a:t>Cây cà chua có hoa, quả xanh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quả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chín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0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51" name="Google Shape;751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4169" y="2133600"/>
            <a:ext cx="3378031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70"/>
          <p:cNvSpPr/>
          <p:nvPr/>
        </p:nvSpPr>
        <p:spPr>
          <a:xfrm>
            <a:off x="3200400" y="2480995"/>
            <a:ext cx="6969369" cy="839630"/>
          </a:xfrm>
          <a:prstGeom prst="wedgeRoundRectCallout">
            <a:avLst>
              <a:gd name="adj1" fmla="val -54233"/>
              <a:gd name="adj2" fmla="val 46098"/>
              <a:gd name="adj3" fmla="val 16667"/>
            </a:avLst>
          </a:prstGeom>
          <a:solidFill>
            <a:srgbClr val="DDEAF6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3" name="Google Shape;753;p70"/>
          <p:cNvSpPr/>
          <p:nvPr/>
        </p:nvSpPr>
        <p:spPr>
          <a:xfrm>
            <a:off x="3200400" y="3429000"/>
            <a:ext cx="6969369" cy="839630"/>
          </a:xfrm>
          <a:prstGeom prst="wedgeRoundRectCallout">
            <a:avLst>
              <a:gd name="adj1" fmla="val -55129"/>
              <a:gd name="adj2" fmla="val 9061"/>
              <a:gd name="adj3" fmla="val 16667"/>
            </a:avLst>
          </a:prstGeom>
          <a:solidFill>
            <a:srgbClr val="FBE4D4"/>
          </a:solidFill>
          <a:ln w="38100" cap="flat" cmpd="sng">
            <a:solidFill>
              <a:srgbClr val="F681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sao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phải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giữ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4" name="Google Shape;754;p70"/>
          <p:cNvSpPr txBox="1"/>
          <p:nvPr/>
        </p:nvSpPr>
        <p:spPr>
          <a:xfrm>
            <a:off x="762000" y="1517451"/>
            <a:ext cx="15278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Dựa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kiến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thức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sau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5" name="Google Shape;755;p70"/>
          <p:cNvSpPr/>
          <p:nvPr/>
        </p:nvSpPr>
        <p:spPr>
          <a:xfrm>
            <a:off x="3344871" y="5425251"/>
            <a:ext cx="704850" cy="6102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56" name="Google Shape;756;p70"/>
          <p:cNvSpPr/>
          <p:nvPr/>
        </p:nvSpPr>
        <p:spPr>
          <a:xfrm>
            <a:off x="4340730" y="4713799"/>
            <a:ext cx="7688509" cy="1839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cơ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sinh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sản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tạo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Khi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gặp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kiện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thích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mọc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 animBg="1"/>
      <p:bldP spid="753" grpId="0" animBg="1"/>
      <p:bldP spid="754" grpId="0"/>
      <p:bldP spid="755" grpId="0" animBg="1"/>
      <p:bldP spid="75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3C59E4-0730-1309-91C7-63B395B3C378}"/>
              </a:ext>
            </a:extLst>
          </p:cNvPr>
          <p:cNvGrpSpPr/>
          <p:nvPr/>
        </p:nvGrpSpPr>
        <p:grpSpPr>
          <a:xfrm>
            <a:off x="4727728" y="2743200"/>
            <a:ext cx="2736543" cy="1558939"/>
            <a:chOff x="309542" y="967667"/>
            <a:chExt cx="2878585" cy="1558939"/>
          </a:xfrm>
        </p:grpSpPr>
        <p:pic>
          <p:nvPicPr>
            <p:cNvPr id="6" name="Picture 5">
              <a:hlinkClick r:id="rId4"/>
              <a:extLst>
                <a:ext uri="{FF2B5EF4-FFF2-40B4-BE49-F238E27FC236}">
                  <a16:creationId xmlns:a16="http://schemas.microsoft.com/office/drawing/2014/main" id="{89073C41-4C31-B37B-3BD0-391D7F604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97713C-EFBD-282F-9E14-B36D7137DA9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E6008-DA12-D3A7-0230-B4844F600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4196183"/>
            <a:ext cx="2650039" cy="26618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 dirty="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0" y="1092264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2A571-5925-EDFE-1732-A8190920A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6691264" y="396233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CF149E8C-7629-526C-D172-22DC975D7B0C}"/>
              </a:ext>
            </a:extLst>
          </p:cNvPr>
          <p:cNvSpPr/>
          <p:nvPr/>
        </p:nvSpPr>
        <p:spPr>
          <a:xfrm>
            <a:off x="6732500" y="240082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23" y="425108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220C753-46C3-30AB-F44F-B8E9296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86" y="284727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67820" y="837592"/>
            <a:ext cx="5583361" cy="51060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Google Shape;768;p72">
            <a:extLst>
              <a:ext uri="{FF2B5EF4-FFF2-40B4-BE49-F238E27FC236}">
                <a16:creationId xmlns:a16="http://schemas.microsoft.com/office/drawing/2014/main" id="{D259ECD1-9316-7738-4E46-1E3552296AE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6399" t="8002" r="48362" b="53572"/>
          <a:stretch/>
        </p:blipFill>
        <p:spPr>
          <a:xfrm>
            <a:off x="2137508" y="2103568"/>
            <a:ext cx="3043984" cy="3596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01C78-9552-7C2C-7A13-4B25EBB40316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18"/>
          <p:cNvSpPr/>
          <p:nvPr/>
        </p:nvSpPr>
        <p:spPr>
          <a:xfrm>
            <a:off x="0" y="1645920"/>
            <a:ext cx="5485611" cy="792480"/>
          </a:xfrm>
          <a:prstGeom prst="homePlate">
            <a:avLst>
              <a:gd name="adj" fmla="val 50000"/>
            </a:avLst>
          </a:prstGeom>
          <a:solidFill>
            <a:srgbClr val="BBD6EE"/>
          </a:solidFill>
          <a:ln w="254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latin typeface="UTM Avo" panose="02040603050506020204" pitchFamily="18" charset="0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56" y="2321156"/>
            <a:ext cx="2856303" cy="4882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8"/>
          <p:cNvGrpSpPr/>
          <p:nvPr/>
        </p:nvGrpSpPr>
        <p:grpSpPr>
          <a:xfrm>
            <a:off x="3962400" y="1828800"/>
            <a:ext cx="7465934" cy="3923405"/>
            <a:chOff x="4238386" y="1905000"/>
            <a:chExt cx="7465934" cy="3923405"/>
          </a:xfrm>
        </p:grpSpPr>
        <p:sp>
          <p:nvSpPr>
            <p:cNvPr id="122" name="Google Shape;122;p18"/>
            <p:cNvSpPr/>
            <p:nvPr/>
          </p:nvSpPr>
          <p:spPr>
            <a:xfrm>
              <a:off x="6598920" y="1905000"/>
              <a:ext cx="2668665" cy="1343423"/>
            </a:xfrm>
            <a:prstGeom prst="cloud">
              <a:avLst/>
            </a:prstGeom>
            <a:solidFill>
              <a:srgbClr val="C4E0B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6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chùm</a:t>
              </a:r>
              <a:endParaRPr sz="2600" b="1" dirty="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4238386" y="4227475"/>
              <a:ext cx="2856303" cy="1600930"/>
            </a:xfrm>
            <a:prstGeom prst="roundRect">
              <a:avLst>
                <a:gd name="adj" fmla="val 16667"/>
              </a:avLst>
            </a:prstGeom>
            <a:solidFill>
              <a:srgbClr val="E1EFD8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Không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có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cái</a:t>
              </a:r>
              <a:endParaRPr sz="2600" dirty="0">
                <a:latin typeface="UTM Avo" panose="02040603050506020204" pitchFamily="18" charset="0"/>
              </a:endParaRPr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8268674" y="4171230"/>
              <a:ext cx="3435646" cy="1657175"/>
            </a:xfrm>
            <a:prstGeom prst="roundRect">
              <a:avLst>
                <a:gd name="adj" fmla="val 16667"/>
              </a:avLst>
            </a:prstGeom>
            <a:solidFill>
              <a:srgbClr val="E1EFD8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Từ gốc mọc ra nhiều rễ con</a:t>
              </a:r>
              <a:endParaRPr sz="2600">
                <a:latin typeface="UTM Avo" panose="02040603050506020204" pitchFamily="18" charset="0"/>
              </a:endParaRPr>
            </a:p>
          </p:txBody>
        </p:sp>
        <p:cxnSp>
          <p:nvCxnSpPr>
            <p:cNvPr id="125" name="Google Shape;125;p18"/>
            <p:cNvCxnSpPr>
              <a:cxnSpLocks/>
              <a:stCxn id="122" idx="1"/>
              <a:endCxn id="123" idx="0"/>
            </p:cNvCxnSpPr>
            <p:nvPr/>
          </p:nvCxnSpPr>
          <p:spPr>
            <a:xfrm flipH="1">
              <a:off x="5666538" y="3246993"/>
              <a:ext cx="2266715" cy="980482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6" name="Google Shape;126;p18"/>
            <p:cNvCxnSpPr>
              <a:cxnSpLocks/>
              <a:stCxn id="122" idx="1"/>
              <a:endCxn id="124" idx="0"/>
            </p:cNvCxnSpPr>
            <p:nvPr/>
          </p:nvCxnSpPr>
          <p:spPr>
            <a:xfrm>
              <a:off x="7933253" y="3246993"/>
              <a:ext cx="2053244" cy="924237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6875967" y="233172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CF149E8C-7629-526C-D172-22DC975D7B0C}"/>
              </a:ext>
            </a:extLst>
          </p:cNvPr>
          <p:cNvSpPr/>
          <p:nvPr/>
        </p:nvSpPr>
        <p:spPr>
          <a:xfrm>
            <a:off x="6910257" y="394537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6" y="26204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E220C753-46C3-30AB-F44F-B8E9296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643" y="4391813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67820" y="837592"/>
            <a:ext cx="5583361" cy="51060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8;p72">
            <a:extLst>
              <a:ext uri="{FF2B5EF4-FFF2-40B4-BE49-F238E27FC236}">
                <a16:creationId xmlns:a16="http://schemas.microsoft.com/office/drawing/2014/main" id="{95138874-F784-9372-C731-8FBFC39782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1740" t="8407" r="15973" b="53888"/>
          <a:stretch/>
        </p:blipFill>
        <p:spPr>
          <a:xfrm>
            <a:off x="2002357" y="2105754"/>
            <a:ext cx="3314286" cy="371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8999-3F54-A0C7-96A5-5EF0EA9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BA2D1-766E-EAE0-6383-63FF37DCE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AE39DFE7-02D2-5A9E-A19F-1EEE26DC6621}"/>
              </a:ext>
            </a:extLst>
          </p:cNvPr>
          <p:cNvSpPr/>
          <p:nvPr/>
        </p:nvSpPr>
        <p:spPr>
          <a:xfrm>
            <a:off x="6897541" y="2465358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EA7BD3D4-82D3-4108-E0FD-E423BCDE7F08}"/>
              </a:ext>
            </a:extLst>
          </p:cNvPr>
          <p:cNvSpPr/>
          <p:nvPr/>
        </p:nvSpPr>
        <p:spPr>
          <a:xfrm>
            <a:off x="6896022" y="403619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EA6BA2C0-F2D8-D8EF-7F62-2A2365A8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75410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82CF60FB-6BCE-8771-6AB4-3EE785B4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408" y="448263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BF09B-CC0E-A303-784D-CCEB6E440B13}"/>
              </a:ext>
            </a:extLst>
          </p:cNvPr>
          <p:cNvSpPr/>
          <p:nvPr/>
        </p:nvSpPr>
        <p:spPr>
          <a:xfrm>
            <a:off x="867820" y="837592"/>
            <a:ext cx="5583361" cy="53346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6576DA-ABD7-CF62-9CB3-447A913FB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81BA5A-FF37-93EB-554E-75927CC92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9;p72">
            <a:extLst>
              <a:ext uri="{FF2B5EF4-FFF2-40B4-BE49-F238E27FC236}">
                <a16:creationId xmlns:a16="http://schemas.microsoft.com/office/drawing/2014/main" id="{5301D2AA-F822-D793-3F2D-B69DE9F785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921" t="48888" r="55386" b="2454"/>
          <a:stretch/>
        </p:blipFill>
        <p:spPr>
          <a:xfrm>
            <a:off x="2132253" y="2164836"/>
            <a:ext cx="3054493" cy="385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903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BB560-18E5-C4D5-3E63-F159BDDD8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25B408D3-278E-F613-AF58-82D847C362A2}"/>
              </a:ext>
            </a:extLst>
          </p:cNvPr>
          <p:cNvSpPr/>
          <p:nvPr/>
        </p:nvSpPr>
        <p:spPr>
          <a:xfrm>
            <a:off x="6691264" y="396233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25CAEF31-F9DD-44F2-5040-CF4E59FF7CEB}"/>
              </a:ext>
            </a:extLst>
          </p:cNvPr>
          <p:cNvSpPr/>
          <p:nvPr/>
        </p:nvSpPr>
        <p:spPr>
          <a:xfrm>
            <a:off x="6732500" y="240082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30C9F7AB-87FC-3A54-C109-4FB3CA70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23" y="425108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475FE69D-B179-68A3-6924-4008B17F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86" y="284727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79DEF2-877A-266F-8FCA-981DB257C6EB}"/>
              </a:ext>
            </a:extLst>
          </p:cNvPr>
          <p:cNvSpPr/>
          <p:nvPr/>
        </p:nvSpPr>
        <p:spPr>
          <a:xfrm>
            <a:off x="867820" y="837592"/>
            <a:ext cx="5583361" cy="51822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5C0F89-E372-3F63-61E5-4CFE4EC3B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929A94-77A9-EAAE-6F1F-27853017E3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9;p72">
            <a:extLst>
              <a:ext uri="{FF2B5EF4-FFF2-40B4-BE49-F238E27FC236}">
                <a16:creationId xmlns:a16="http://schemas.microsoft.com/office/drawing/2014/main" id="{63CE0910-DB1C-C317-5FC9-6B03957955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4623" t="48597" r="16544" b="2940"/>
          <a:stretch/>
        </p:blipFill>
        <p:spPr>
          <a:xfrm>
            <a:off x="2193188" y="2106002"/>
            <a:ext cx="2932435" cy="3711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CHÚC</a:t>
            </a:r>
            <a:endParaRPr kumimoji="0" lang="en-US" sz="4000" b="0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21C611E-6BE5-B79A-3801-98D1DA1FE4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8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859" name="Google Shape;859;p78"/>
          <p:cNvPicPr preferRelativeResize="0"/>
          <p:nvPr/>
        </p:nvPicPr>
        <p:blipFill rotWithShape="1">
          <a:blip r:embed="rId4">
            <a:alphaModFix/>
          </a:blip>
          <a:srcRect l="11528" t="28442" r="9684" b="10544"/>
          <a:stretch/>
        </p:blipFill>
        <p:spPr>
          <a:xfrm>
            <a:off x="304800" y="2819401"/>
            <a:ext cx="11582400" cy="388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60" name="Google Shape;860;p78"/>
          <p:cNvSpPr txBox="1"/>
          <p:nvPr/>
        </p:nvSpPr>
        <p:spPr>
          <a:xfrm>
            <a:off x="342900" y="1447800"/>
            <a:ext cx="115824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1-3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“Em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”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63 SGK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này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9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aphicFrame>
        <p:nvGraphicFramePr>
          <p:cNvPr id="866" name="Google Shape;866;p79"/>
          <p:cNvGraphicFramePr/>
          <p:nvPr>
            <p:extLst>
              <p:ext uri="{D42A27DB-BD31-4B8C-83A1-F6EECF244321}">
                <p14:modId xmlns:p14="http://schemas.microsoft.com/office/powerpoint/2010/main" val="3005247854"/>
              </p:ext>
            </p:extLst>
          </p:nvPr>
        </p:nvGraphicFramePr>
        <p:xfrm>
          <a:off x="426724" y="1752600"/>
          <a:ext cx="11338551" cy="4572000"/>
        </p:xfrm>
        <a:graphic>
          <a:graphicData uri="http://schemas.openxmlformats.org/drawingml/2006/table">
            <a:tbl>
              <a:tblPr firstRow="1" firstCol="1" bandRow="1">
                <a:noFill/>
                <a:tableStyleId>{638ACE62-E22B-48E2-AD16-3F7A52528666}</a:tableStyleId>
              </a:tblPr>
              <a:tblGrid>
                <a:gridCol w="7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5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3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37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STT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Loại rễ đặc biệt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Đặc điểm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rốt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củ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cái phình to thành củ dự trữ chất dinh dưỡng.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2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 đước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chống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mọc ra từ thân cắm xuống nước, giúp cây đứng vững trong nước.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 trầu không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bám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Giúp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bám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vào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tường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để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leo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lên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0"/>
          <p:cNvSpPr txBox="1"/>
          <p:nvPr/>
        </p:nvSpPr>
        <p:spPr>
          <a:xfrm>
            <a:off x="3448050" y="1524000"/>
            <a:ext cx="5295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HƯỚNG DẪN VỀ NHÀ </a:t>
            </a:r>
            <a:endParaRPr sz="3200" b="1" dirty="0">
              <a:latin typeface="UTM Avo" panose="02040603050506020204" pitchFamily="18" charset="0"/>
            </a:endParaRPr>
          </a:p>
        </p:txBody>
      </p:sp>
      <p:sp>
        <p:nvSpPr>
          <p:cNvPr id="872" name="Google Shape;872;p80"/>
          <p:cNvSpPr/>
          <p:nvPr/>
        </p:nvSpPr>
        <p:spPr>
          <a:xfrm>
            <a:off x="609600" y="2356615"/>
            <a:ext cx="10972800" cy="28636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Ôn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dung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hôm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nay.</a:t>
            </a:r>
            <a:endParaRPr sz="2800" dirty="0">
              <a:latin typeface="UTM Avo" panose="02040603050506020204" pitchFamily="18" charset="0"/>
            </a:endParaRPr>
          </a:p>
          <a:p>
            <a:pPr marL="685800" marR="0" lvl="0" indent="-685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đầy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đủ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về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685800" marR="0" lvl="0" indent="-685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Soạn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13.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phận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vật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chúng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D3E257-B2AA-2973-73E4-5159DC4F78A4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Google Shape;131;p19"/>
          <p:cNvSpPr/>
          <p:nvPr/>
        </p:nvSpPr>
        <p:spPr>
          <a:xfrm>
            <a:off x="0" y="1622819"/>
            <a:ext cx="5999650" cy="744509"/>
          </a:xfrm>
          <a:prstGeom prst="homePlate">
            <a:avLst>
              <a:gd name="adj" fmla="val 45906"/>
            </a:avLst>
          </a:prstGeom>
          <a:solidFill>
            <a:srgbClr val="C4E0B2"/>
          </a:solidFill>
          <a:ln w="25400" cap="flat" cmpd="sng">
            <a:solidFill>
              <a:srgbClr val="C9C9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 điểm rễ của cây đậu tương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132" name="Google Shape;132;p19"/>
          <p:cNvGrpSpPr/>
          <p:nvPr/>
        </p:nvGrpSpPr>
        <p:grpSpPr>
          <a:xfrm>
            <a:off x="4495800" y="1960783"/>
            <a:ext cx="7143851" cy="4229849"/>
            <a:chOff x="4514748" y="2506253"/>
            <a:chExt cx="7143851" cy="4229849"/>
          </a:xfrm>
        </p:grpSpPr>
        <p:grpSp>
          <p:nvGrpSpPr>
            <p:cNvPr id="133" name="Google Shape;133;p19"/>
            <p:cNvGrpSpPr/>
            <p:nvPr/>
          </p:nvGrpSpPr>
          <p:grpSpPr>
            <a:xfrm>
              <a:off x="4514748" y="2506253"/>
              <a:ext cx="7143851" cy="4229849"/>
              <a:chOff x="4514748" y="2506253"/>
              <a:chExt cx="7143851" cy="4229849"/>
            </a:xfrm>
          </p:grpSpPr>
          <p:sp>
            <p:nvSpPr>
              <p:cNvPr id="134" name="Google Shape;134;p19"/>
              <p:cNvSpPr/>
              <p:nvPr/>
            </p:nvSpPr>
            <p:spPr>
              <a:xfrm>
                <a:off x="6533050" y="2506253"/>
                <a:ext cx="2759095" cy="1607769"/>
              </a:xfrm>
              <a:prstGeom prst="cloud">
                <a:avLst/>
              </a:prstGeom>
              <a:solidFill>
                <a:srgbClr val="C4E0B2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1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1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Google Shape;135;p19"/>
              <p:cNvSpPr/>
              <p:nvPr/>
            </p:nvSpPr>
            <p:spPr>
              <a:xfrm>
                <a:off x="4514748" y="5064695"/>
                <a:ext cx="2759095" cy="1671407"/>
              </a:xfrm>
              <a:prstGeom prst="roundRect">
                <a:avLst>
                  <a:gd name="adj" fmla="val 16667"/>
                </a:avLst>
              </a:prstGeom>
              <a:solidFill>
                <a:srgbClr val="E1EFD8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endParaRPr sz="2600" dirty="0"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(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chính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)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Google Shape;136;p19"/>
              <p:cNvSpPr/>
              <p:nvPr/>
            </p:nvSpPr>
            <p:spPr>
              <a:xfrm>
                <a:off x="8899504" y="4997383"/>
                <a:ext cx="2759095" cy="1607769"/>
              </a:xfrm>
              <a:prstGeom prst="roundRect">
                <a:avLst>
                  <a:gd name="adj" fmla="val 16667"/>
                </a:avLst>
              </a:prstGeom>
              <a:solidFill>
                <a:srgbClr val="E1EFD8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Từ rễ cái mọc ra rễ con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  <p:cxnSp>
            <p:nvCxnSpPr>
              <p:cNvPr id="137" name="Google Shape;137;p19"/>
              <p:cNvCxnSpPr>
                <a:stCxn id="134" idx="1"/>
                <a:endCxn id="135" idx="0"/>
              </p:cNvCxnSpPr>
              <p:nvPr/>
            </p:nvCxnSpPr>
            <p:spPr>
              <a:xfrm flipH="1">
                <a:off x="5894198" y="4112310"/>
                <a:ext cx="2018400" cy="9525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597D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cxnSp>
          <p:nvCxnSpPr>
            <p:cNvPr id="138" name="Google Shape;138;p19"/>
            <p:cNvCxnSpPr>
              <a:stCxn id="134" idx="1"/>
              <a:endCxn id="136" idx="0"/>
            </p:cNvCxnSpPr>
            <p:nvPr/>
          </p:nvCxnSpPr>
          <p:spPr>
            <a:xfrm>
              <a:off x="7912598" y="4112310"/>
              <a:ext cx="2366400" cy="885000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44" y="2329228"/>
            <a:ext cx="3896229" cy="467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>
            <a:off x="7242923" y="2644814"/>
            <a:ext cx="4949077" cy="42131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0" y="1475156"/>
            <a:ext cx="12192000" cy="585071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 số loài cây có rễ chùm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601" y="2143616"/>
            <a:ext cx="3100727" cy="25335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 l="9920" r="5869"/>
          <a:stretch/>
        </p:blipFill>
        <p:spPr>
          <a:xfrm>
            <a:off x="3123730" y="4266820"/>
            <a:ext cx="3056337" cy="24312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3596" y="2333960"/>
            <a:ext cx="3222439" cy="23432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13962" y="4205806"/>
            <a:ext cx="3329343" cy="24312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634923" y="4984077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3574834" y="3590965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tỏi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6428928" y="4790378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ngô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9497543" y="3466371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lúa 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7242923" y="2644814"/>
            <a:ext cx="4949077" cy="42131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1" y="1600200"/>
            <a:ext cx="12199740" cy="641171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E1EF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cọc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408618" y="5971026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rau cải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3505649" y="5971025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rau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dền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6536892" y="5974072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chanh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9543432" y="5971025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đậu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46" y="2778896"/>
            <a:ext cx="2833554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5">
            <a:alphaModFix/>
          </a:blip>
          <a:srcRect l="712" t="-315" r="19999" b="4426"/>
          <a:stretch/>
        </p:blipFill>
        <p:spPr>
          <a:xfrm>
            <a:off x="3195372" y="2778896"/>
            <a:ext cx="2913366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6">
            <a:alphaModFix/>
          </a:blip>
          <a:srcRect r="21187"/>
          <a:stretch/>
        </p:blipFill>
        <p:spPr>
          <a:xfrm>
            <a:off x="6324600" y="2814039"/>
            <a:ext cx="2717395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7">
            <a:alphaModFix/>
          </a:blip>
          <a:srcRect r="29787"/>
          <a:stretch/>
        </p:blipFill>
        <p:spPr>
          <a:xfrm>
            <a:off x="9296400" y="2778896"/>
            <a:ext cx="2786875" cy="28776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882</TotalTime>
  <Words>2214</Words>
  <Application>Microsoft Office PowerPoint</Application>
  <PresentationFormat>Widescreen</PresentationFormat>
  <Paragraphs>315</Paragraphs>
  <Slides>68</Slides>
  <Notes>59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UTM Avo</vt:lpstr>
      <vt:lpstr>Noto Sans Symbols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nt Hoa</cp:lastModifiedBy>
  <cp:revision>49</cp:revision>
  <dcterms:modified xsi:type="dcterms:W3CDTF">2024-12-11T02:00:12Z</dcterms:modified>
  <cp:category>9Slide.vn</cp:category>
</cp:coreProperties>
</file>