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96" r:id="rId4"/>
    <p:sldMasterId id="2147483708" r:id="rId5"/>
  </p:sldMasterIdLst>
  <p:notesMasterIdLst>
    <p:notesMasterId r:id="rId28"/>
  </p:notesMasterIdLst>
  <p:sldIdLst>
    <p:sldId id="273" r:id="rId6"/>
    <p:sldId id="257" r:id="rId7"/>
    <p:sldId id="264" r:id="rId8"/>
    <p:sldId id="259" r:id="rId9"/>
    <p:sldId id="263" r:id="rId10"/>
    <p:sldId id="291" r:id="rId11"/>
    <p:sldId id="292" r:id="rId12"/>
    <p:sldId id="293" r:id="rId13"/>
    <p:sldId id="282" r:id="rId14"/>
    <p:sldId id="294" r:id="rId15"/>
    <p:sldId id="295" r:id="rId16"/>
    <p:sldId id="296" r:id="rId17"/>
    <p:sldId id="260" r:id="rId18"/>
    <p:sldId id="272" r:id="rId19"/>
    <p:sldId id="297" r:id="rId20"/>
    <p:sldId id="298" r:id="rId21"/>
    <p:sldId id="299" r:id="rId22"/>
    <p:sldId id="301" r:id="rId23"/>
    <p:sldId id="262" r:id="rId24"/>
    <p:sldId id="268" r:id="rId25"/>
    <p:sldId id="276" r:id="rId26"/>
    <p:sldId id="266" r:id="rId27"/>
  </p:sldIdLst>
  <p:sldSz cx="12192000" cy="6858000"/>
  <p:notesSz cx="6858000" cy="9144000"/>
  <p:embeddedFontLst>
    <p:embeddedFont>
      <p:font typeface="UTM Avo" panose="0204060305050602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key" initials="M" lastIdx="1" clrIdx="0">
    <p:extLst>
      <p:ext uri="{19B8F6BF-5375-455C-9EA6-DF929625EA0E}">
        <p15:presenceInfo xmlns:p15="http://schemas.microsoft.com/office/powerpoint/2012/main" userId="Mon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16" autoAdjust="0"/>
    <p:restoredTop sz="94660"/>
  </p:normalViewPr>
  <p:slideViewPr>
    <p:cSldViewPr snapToGrid="0">
      <p:cViewPr varScale="1">
        <p:scale>
          <a:sx n="111" d="100"/>
          <a:sy n="111" d="100"/>
        </p:scale>
        <p:origin x="58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D1397-088E-428D-8037-CBDFA6AAC93B}" type="datetimeFigureOut">
              <a:rPr lang="en-US" smtClean="0"/>
              <a:t>18-Dec-24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3319E-8957-499E-97B4-F77E4E944142}" type="slidenum">
              <a:rPr lang="en-US" smtClean="0"/>
              <a:t>‹#›</a:t>
            </a:fld>
            <a:endParaRPr lang="en-US"/>
          </a:p>
        </p:txBody>
      </p:sp>
    </p:spTree>
    <p:extLst>
      <p:ext uri="{BB962C8B-B14F-4D97-AF65-F5344CB8AC3E}">
        <p14:creationId xmlns:p14="http://schemas.microsoft.com/office/powerpoint/2010/main" val="354041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5151-1CD7-3BF8-13C4-EA5CA966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A6FAF3-0AE3-1DBC-678A-18E695CE7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253FD-385F-60B2-A9F7-9AA9EF43C8CA}"/>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7DCE24BD-63C5-F45B-87E4-631DE2EA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66E9-AD30-7149-F50C-EC76F9D124A5}"/>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3226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D3DC-3D97-70B8-FD04-5F77E47EB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35E6-0FE4-E8DD-6F37-F41EFC5E4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CFF72-C352-6716-49F2-951DCA2CC0B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48D8B3B9-9F44-4224-CE2A-B5DF6D80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BFB4-07D4-39A9-664F-A0D850D016CE}"/>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8920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C0B15-61B6-7F80-B95D-5DF90FA4B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9D1AD-0DCB-14A5-05B4-C0441FC9BD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0C089-8CB3-17D1-958E-355E50E466FA}"/>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434353CF-9F74-090F-05B9-6C736DFF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7A790-A092-9DB6-D512-58CD729EF2B9}"/>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7306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95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65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70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1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82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1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7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23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4F7D-E111-AB6B-63F4-D91557328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A35C4-B319-E564-4064-6EA878FC7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AA924-18B4-A147-E5CA-26A9D59AC607}"/>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3B0CF2A2-E146-ACF3-D730-1F377A55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68944-86E0-5E7A-44DE-D5A52C284652}"/>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991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31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214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83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98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77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3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94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48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33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34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4C1B-26FA-A0A7-BD22-52F94795E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F746-9A6B-32CD-2665-BE72A271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E53CC-EDA1-355E-EE7C-8C15FD5872F3}"/>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E55BC65C-0C42-96CF-543F-1434C819A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8E874-66FB-7E39-FB16-BC83D44C332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02850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61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7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5151-1CD7-3BF8-13C4-EA5CA966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A6FAF3-0AE3-1DBC-678A-18E695CE7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253FD-385F-60B2-A9F7-9AA9EF43C8CA}"/>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7DCE24BD-63C5-F45B-87E4-631DE2EA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66E9-AD30-7149-F50C-EC76F9D124A5}"/>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42259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4F7D-E111-AB6B-63F4-D91557328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A35C4-B319-E564-4064-6EA878FC7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AA924-18B4-A147-E5CA-26A9D59AC607}"/>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3B0CF2A2-E146-ACF3-D730-1F377A55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68944-86E0-5E7A-44DE-D5A52C284652}"/>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6678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4C1B-26FA-A0A7-BD22-52F94795E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F746-9A6B-32CD-2665-BE72A271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E53CC-EDA1-355E-EE7C-8C15FD5872F3}"/>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E55BC65C-0C42-96CF-543F-1434C819A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8E874-66FB-7E39-FB16-BC83D44C332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82273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302-94E2-7BE7-32B7-30F27C61A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EBA1-7914-DF17-DA79-2E5F10638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471F1-516C-12D1-0C93-02120D5A4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B0D52-9261-32E7-B89A-F2572E08C609}"/>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AA907DF8-0472-4362-D1EE-9C04A29EA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BA44-41D6-CBF8-3F70-A5AC0B1F1BF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429114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7355-AA9B-425A-37E2-1A254B2F4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7D27E-7998-E4FF-3C83-B787268B8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13138-072D-74E9-CCAD-255707EA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C06B7-5820-9FE6-6E63-1D2FE825A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F14B2-41B6-A71E-2AF7-2E7161A7B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2AA8F-2F22-51AE-F2D6-9CAC2B596546}"/>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8" name="Footer Placeholder 7">
            <a:extLst>
              <a:ext uri="{FF2B5EF4-FFF2-40B4-BE49-F238E27FC236}">
                <a16:creationId xmlns:a16="http://schemas.microsoft.com/office/drawing/2014/main" id="{1BAC837B-B424-4694-F688-72E9CDBDE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75C32-ED3D-9B76-A7EB-B9A566B83056}"/>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90768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357C-D84A-DD7D-EF31-14326646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BD3AE-4C17-B77C-0678-609A95C7E25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4" name="Footer Placeholder 3">
            <a:extLst>
              <a:ext uri="{FF2B5EF4-FFF2-40B4-BE49-F238E27FC236}">
                <a16:creationId xmlns:a16="http://schemas.microsoft.com/office/drawing/2014/main" id="{CF78884C-6C5E-FFEC-4AA8-F3C0DB9AF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3CE62-2FD9-4FEC-21E6-B249516BFA2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1122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BE74F-05B0-404D-EBAD-C71BCC3472A8}"/>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3" name="Footer Placeholder 2">
            <a:extLst>
              <a:ext uri="{FF2B5EF4-FFF2-40B4-BE49-F238E27FC236}">
                <a16:creationId xmlns:a16="http://schemas.microsoft.com/office/drawing/2014/main" id="{9BEB231E-112F-8B2A-88DE-A9D635753C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1873F-853A-3EA5-598E-F42A0E0689C8}"/>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9456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302-94E2-7BE7-32B7-30F27C61A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EBA1-7914-DF17-DA79-2E5F10638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471F1-516C-12D1-0C93-02120D5A4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B0D52-9261-32E7-B89A-F2572E08C609}"/>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AA907DF8-0472-4362-D1EE-9C04A29EA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BA44-41D6-CBF8-3F70-A5AC0B1F1BF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9641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7F50-1328-6B05-04BE-2E19A1357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EA4D0-E354-10F4-5FCE-3DDC6434A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A3B1F-1889-48F7-0B5F-C43FFA563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B1F31-6EE5-9BD9-AEF6-9B4D0052177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12CC8D46-89CA-8856-5B27-50A56F96F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EA1A5-77DB-4132-B048-DA78683763A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88316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4C-4239-B373-0120-8379B94B9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AE692-0600-60B3-9184-89779B33E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7F3BE-4ED6-C65F-FC3D-0C1B863E9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133B5-62A4-78AC-10A8-D6AE37288C7E}"/>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AEA4D515-B1D4-B0CD-6B08-E3D15B2A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A4394-6830-3023-A498-CC638D088C5D}"/>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9350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D3DC-3D97-70B8-FD04-5F77E47EB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35E6-0FE4-E8DD-6F37-F41EFC5E4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CFF72-C352-6716-49F2-951DCA2CC0B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48D8B3B9-9F44-4224-CE2A-B5DF6D80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BFB4-07D4-39A9-664F-A0D850D016CE}"/>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2797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C0B15-61B6-7F80-B95D-5DF90FA4B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9D1AD-0DCB-14A5-05B4-C0441FC9BD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0C089-8CB3-17D1-958E-355E50E466FA}"/>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434353CF-9F74-090F-05B9-6C736DFF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7A790-A092-9DB6-D512-58CD729EF2B9}"/>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99923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2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581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289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55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812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8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7355-AA9B-425A-37E2-1A254B2F4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7D27E-7998-E4FF-3C83-B787268B8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13138-072D-74E9-CCAD-255707EA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C06B7-5820-9FE6-6E63-1D2FE825A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F14B2-41B6-A71E-2AF7-2E7161A7B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2AA8F-2F22-51AE-F2D6-9CAC2B596546}"/>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8" name="Footer Placeholder 7">
            <a:extLst>
              <a:ext uri="{FF2B5EF4-FFF2-40B4-BE49-F238E27FC236}">
                <a16:creationId xmlns:a16="http://schemas.microsoft.com/office/drawing/2014/main" id="{1BAC837B-B424-4694-F688-72E9CDBDE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75C32-ED3D-9B76-A7EB-B9A566B83056}"/>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41280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43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71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20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42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50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357C-D84A-DD7D-EF31-14326646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BD3AE-4C17-B77C-0678-609A95C7E25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4" name="Footer Placeholder 3">
            <a:extLst>
              <a:ext uri="{FF2B5EF4-FFF2-40B4-BE49-F238E27FC236}">
                <a16:creationId xmlns:a16="http://schemas.microsoft.com/office/drawing/2014/main" id="{CF78884C-6C5E-FFEC-4AA8-F3C0DB9AF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3CE62-2FD9-4FEC-21E6-B249516BFA2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10546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BE74F-05B0-404D-EBAD-C71BCC3472A8}"/>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3" name="Footer Placeholder 2">
            <a:extLst>
              <a:ext uri="{FF2B5EF4-FFF2-40B4-BE49-F238E27FC236}">
                <a16:creationId xmlns:a16="http://schemas.microsoft.com/office/drawing/2014/main" id="{9BEB231E-112F-8B2A-88DE-A9D635753C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1873F-853A-3EA5-598E-F42A0E0689C8}"/>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03092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7F50-1328-6B05-04BE-2E19A1357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EA4D0-E354-10F4-5FCE-3DDC6434A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A3B1F-1889-48F7-0B5F-C43FFA563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B1F31-6EE5-9BD9-AEF6-9B4D00521770}"/>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12CC8D46-89CA-8856-5B27-50A56F96F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EA1A5-77DB-4132-B048-DA78683763A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8463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4C-4239-B373-0120-8379B94B9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AE692-0600-60B3-9184-89779B33E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7F3BE-4ED6-C65F-FC3D-0C1B863E9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133B5-62A4-78AC-10A8-D6AE37288C7E}"/>
              </a:ext>
            </a:extLst>
          </p:cNvPr>
          <p:cNvSpPr>
            <a:spLocks noGrp="1"/>
          </p:cNvSpPr>
          <p:nvPr>
            <p:ph type="dt" sz="half" idx="10"/>
          </p:nvPr>
        </p:nvSpPr>
        <p:spPr/>
        <p:txBody>
          <a:bodyPr/>
          <a:lstStyle/>
          <a:p>
            <a:fld id="{FDECB6B2-8165-4191-91FD-A0CFF2EF54B0}" type="datetimeFigureOut">
              <a:rPr lang="en-US" smtClean="0"/>
              <a:t>18-Dec-24</a:t>
            </a:fld>
            <a:endParaRPr lang="en-US"/>
          </a:p>
        </p:txBody>
      </p:sp>
      <p:sp>
        <p:nvSpPr>
          <p:cNvPr id="6" name="Footer Placeholder 5">
            <a:extLst>
              <a:ext uri="{FF2B5EF4-FFF2-40B4-BE49-F238E27FC236}">
                <a16:creationId xmlns:a16="http://schemas.microsoft.com/office/drawing/2014/main" id="{AEA4D515-B1D4-B0CD-6B08-E3D15B2A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A4394-6830-3023-A498-CC638D088C5D}"/>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46517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0BFAB36E-34CD-40B6-93E3-A25AC1A50BEC}"/>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0FDB3CE-6B9C-2205-2880-CA62928A0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B6F2A-36BD-9E20-704E-59BE3A63B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5870-1987-A6B7-0204-9EB13C768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E17742A2-3F02-02A2-FA51-14A125192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6E9D4-9F0C-E2A6-F304-D66AEC22D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3572C-A57F-42D7-A0F3-B249EEE430E0}" type="slidenum">
              <a:rPr lang="en-US" smtClean="0"/>
              <a:t>‹#›</a:t>
            </a:fld>
            <a:endParaRPr lang="en-US"/>
          </a:p>
        </p:txBody>
      </p:sp>
    </p:spTree>
    <p:extLst>
      <p:ext uri="{BB962C8B-B14F-4D97-AF65-F5344CB8AC3E}">
        <p14:creationId xmlns:p14="http://schemas.microsoft.com/office/powerpoint/2010/main" val="343464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A7BFC739-E5DA-4A04-BF8A-43548C67D6F7}"/>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561612"/>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A9A3652D-1705-4504-9805-B1DCAB9DCCE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43845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1D5521BF-1190-4326-A998-D1657E27C04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0FDB3CE-6B9C-2205-2880-CA62928A0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B6F2A-36BD-9E20-704E-59BE3A63B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5870-1987-A6B7-0204-9EB13C768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B6B2-8165-4191-91FD-A0CFF2EF54B0}" type="datetimeFigureOut">
              <a:rPr lang="en-US" smtClean="0"/>
              <a:t>18-Dec-24</a:t>
            </a:fld>
            <a:endParaRPr lang="en-US"/>
          </a:p>
        </p:txBody>
      </p:sp>
      <p:sp>
        <p:nvSpPr>
          <p:cNvPr id="5" name="Footer Placeholder 4">
            <a:extLst>
              <a:ext uri="{FF2B5EF4-FFF2-40B4-BE49-F238E27FC236}">
                <a16:creationId xmlns:a16="http://schemas.microsoft.com/office/drawing/2014/main" id="{E17742A2-3F02-02A2-FA51-14A125192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6E9D4-9F0C-E2A6-F304-D66AEC22D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3572C-A57F-42D7-A0F3-B249EEE430E0}" type="slidenum">
              <a:rPr lang="en-US" smtClean="0"/>
              <a:t>‹#›</a:t>
            </a:fld>
            <a:endParaRPr lang="en-US"/>
          </a:p>
        </p:txBody>
      </p:sp>
    </p:spTree>
    <p:extLst>
      <p:ext uri="{BB962C8B-B14F-4D97-AF65-F5344CB8AC3E}">
        <p14:creationId xmlns:p14="http://schemas.microsoft.com/office/powerpoint/2010/main" val="3677532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775387"/>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3-tap-1/1/134/111/" TargetMode="External"/><Relationship Id="rId2" Type="http://schemas.openxmlformats.org/officeDocument/2006/relationships/image" Target="../media/image24.png"/><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39.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9.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9.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3-tap-1/1/134/111/"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3-tap-1/1/134/111/"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42.jpg"/><Relationship Id="rId4" Type="http://schemas.openxmlformats.org/officeDocument/2006/relationships/hyperlink" Target="https://www.youtube.com/@hoc1biet1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3-tap-1/1/134/111/"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youtu.be/FKQRg1mpCx0" TargetMode="External"/><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772107" y="2746605"/>
            <a:ext cx="8436769"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 1</a:t>
            </a:r>
            <a:r>
              <a:rPr kumimoji="0" lang="vi-VN" sz="52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6</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lvl="0" algn="ctr" defTabSz="914377">
              <a:lnSpc>
                <a:spcPct val="150000"/>
              </a:lnSpc>
              <a:buClr>
                <a:srgbClr val="000000"/>
              </a:buClr>
              <a:defRPr/>
            </a:pPr>
            <a:r>
              <a:rPr lang="vi-VN" sz="5200" b="1" kern="0">
                <a:solidFill>
                  <a:srgbClr val="FF0000"/>
                </a:solidFill>
                <a:latin typeface="UTM Avo" panose="02040603050506020204" pitchFamily="18" charset="0"/>
                <a:cs typeface="Arial" panose="020B0604020202020204" pitchFamily="34" charset="0"/>
              </a:rPr>
              <a:t>Kể chuyện: Đàn cá heo và bản nhạc</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 name="TextBox 2">
            <a:extLst>
              <a:ext uri="{FF2B5EF4-FFF2-40B4-BE49-F238E27FC236}">
                <a16:creationId xmlns:a16="http://schemas.microsoft.com/office/drawing/2014/main" id="{5DD7D905-B160-9B0E-1056-0CB3C360A46E}"/>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3</a:t>
            </a:r>
          </a:p>
        </p:txBody>
      </p:sp>
      <p:sp>
        <p:nvSpPr>
          <p:cNvPr id="4" name="Rectangle 3">
            <a:extLst>
              <a:ext uri="{FF2B5EF4-FFF2-40B4-BE49-F238E27FC236}">
                <a16:creationId xmlns:a16="http://schemas.microsoft.com/office/drawing/2014/main" id="{EF792873-23C6-749E-47EF-82B3AF5881C2}"/>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570AC9-A999-4CBF-9C92-8A282B41A250}"/>
              </a:ext>
            </a:extLst>
          </p:cNvPr>
          <p:cNvSpPr/>
          <p:nvPr/>
        </p:nvSpPr>
        <p:spPr>
          <a:xfrm>
            <a:off x="772312" y="1753980"/>
            <a:ext cx="11027802" cy="1341469"/>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nl-NL" sz="2800" b="1" dirty="0">
                <a:solidFill>
                  <a:srgbClr val="000000"/>
                </a:solidFill>
                <a:latin typeface="UTM Avo" panose="02040603050506020204" pitchFamily="18" charset="0"/>
                <a:ea typeface="Calibri" panose="020F0502020204030204" pitchFamily="34" charset="0"/>
                <a:cs typeface="Arial" panose="020B0604020202020204" pitchFamily="34" charset="0"/>
              </a:rPr>
              <a:t>Câu 2: </a:t>
            </a:r>
            <a:r>
              <a:rPr lang="nl-NL" sz="2800" dirty="0">
                <a:solidFill>
                  <a:srgbClr val="000000"/>
                </a:solidFill>
                <a:latin typeface="UTM Avo" panose="02040603050506020204" pitchFamily="18" charset="0"/>
                <a:ea typeface="Calibri" panose="020F0502020204030204" pitchFamily="34" charset="0"/>
                <a:cs typeface="Arial" panose="020B0604020202020204" pitchFamily="34" charset="0"/>
              </a:rPr>
              <a:t>Tàu phá băng gặp khó khăn gì khi làm nhiệm vụ cứu đàn cá?</a:t>
            </a:r>
          </a:p>
        </p:txBody>
      </p:sp>
      <p:pic>
        <p:nvPicPr>
          <p:cNvPr id="18" name="Picture 13">
            <a:extLst>
              <a:ext uri="{FF2B5EF4-FFF2-40B4-BE49-F238E27FC236}">
                <a16:creationId xmlns:a16="http://schemas.microsoft.com/office/drawing/2014/main" id="{BF30D1FB-A36C-4151-BAD5-63394B554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84430" y="4433285"/>
            <a:ext cx="2333653" cy="2225721"/>
          </a:xfrm>
          <a:prstGeom prst="rect">
            <a:avLst/>
          </a:prstGeom>
        </p:spPr>
      </p:pic>
      <p:sp>
        <p:nvSpPr>
          <p:cNvPr id="6" name="Speech Bubble: Rectangle with Corners Rounded 5">
            <a:extLst>
              <a:ext uri="{FF2B5EF4-FFF2-40B4-BE49-F238E27FC236}">
                <a16:creationId xmlns:a16="http://schemas.microsoft.com/office/drawing/2014/main" id="{F94284C9-5CB0-46BC-ACBC-6AA9034F0E1F}"/>
              </a:ext>
            </a:extLst>
          </p:cNvPr>
          <p:cNvSpPr/>
          <p:nvPr/>
        </p:nvSpPr>
        <p:spPr>
          <a:xfrm>
            <a:off x="1700463" y="3429000"/>
            <a:ext cx="7215377" cy="2322241"/>
          </a:xfrm>
          <a:prstGeom prst="wedgeRoundRectCallout">
            <a:avLst>
              <a:gd name="adj1" fmla="val 54616"/>
              <a:gd name="adj2" fmla="val 38570"/>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Mặc dù tàu đã mở được một đường nước để dẫn đàn cá heo ra khỏi vùng băng giá, đến vùng biển ấm hơn, nhưng đàn cá nhất định không bơi theo con đường mới </a:t>
            </a:r>
            <a:r>
              <a:rPr lang="nl-NL" sz="2133">
                <a:solidFill>
                  <a:srgbClr val="000000"/>
                </a:solidFill>
                <a:latin typeface="UTM Avo" panose="02040603050506020204" pitchFamily="18" charset="0"/>
                <a:ea typeface="Calibri" panose="020F0502020204030204" pitchFamily="34" charset="0"/>
                <a:cs typeface="Arial" panose="020B0604020202020204" pitchFamily="34" charset="0"/>
              </a:rPr>
              <a:t>mở.</a:t>
            </a:r>
            <a:endParaRPr lang="en-US" sz="2133"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0578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570AC9-A999-4CBF-9C92-8A282B41A250}"/>
              </a:ext>
            </a:extLst>
          </p:cNvPr>
          <p:cNvSpPr/>
          <p:nvPr/>
        </p:nvSpPr>
        <p:spPr>
          <a:xfrm>
            <a:off x="354300" y="1632056"/>
            <a:ext cx="11483399" cy="1341469"/>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800" b="1" dirty="0" err="1">
                <a:solidFill>
                  <a:srgbClr val="000000"/>
                </a:solidFill>
                <a:latin typeface="UTM Avo" panose="02040603050506020204" pitchFamily="18" charset="0"/>
                <a:ea typeface="Calibri" panose="020F0502020204030204" pitchFamily="34" charset="0"/>
                <a:cs typeface="Arial" panose="020B0604020202020204" pitchFamily="34" charset="0"/>
              </a:rPr>
              <a:t>Câu</a:t>
            </a:r>
            <a:r>
              <a:rPr lang="en-US" sz="2800" b="1" dirty="0">
                <a:solidFill>
                  <a:srgbClr val="000000"/>
                </a:solidFill>
                <a:latin typeface="UTM Avo" panose="02040603050506020204" pitchFamily="18" charset="0"/>
                <a:ea typeface="Calibri" panose="020F0502020204030204" pitchFamily="34" charset="0"/>
                <a:cs typeface="Arial" panose="020B0604020202020204" pitchFamily="34" charset="0"/>
              </a:rPr>
              <a:t> 3:</a:t>
            </a:r>
            <a:r>
              <a:rPr lang="en-US" sz="28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vi-VN" sz="2800" dirty="0">
                <a:solidFill>
                  <a:srgbClr val="000000"/>
                </a:solidFill>
                <a:latin typeface="UTM Avo" panose="02040603050506020204" pitchFamily="18" charset="0"/>
                <a:ea typeface="Calibri" panose="020F0502020204030204" pitchFamily="34" charset="0"/>
                <a:cs typeface="Arial" panose="020B0604020202020204" pitchFamily="34" charset="0"/>
              </a:rPr>
              <a:t>Anh thủy thủ đã nghĩ ra cách gì để đàn cá bơi theo tàu?</a:t>
            </a:r>
          </a:p>
        </p:txBody>
      </p:sp>
      <p:pic>
        <p:nvPicPr>
          <p:cNvPr id="18" name="Picture 13">
            <a:extLst>
              <a:ext uri="{FF2B5EF4-FFF2-40B4-BE49-F238E27FC236}">
                <a16:creationId xmlns:a16="http://schemas.microsoft.com/office/drawing/2014/main" id="{BF30D1FB-A36C-4151-BAD5-63394B554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84430" y="4433285"/>
            <a:ext cx="2333653" cy="2225721"/>
          </a:xfrm>
          <a:prstGeom prst="rect">
            <a:avLst/>
          </a:prstGeom>
        </p:spPr>
      </p:pic>
      <p:sp>
        <p:nvSpPr>
          <p:cNvPr id="5" name="Speech Bubble: Rectangle with Corners Rounded 4">
            <a:extLst>
              <a:ext uri="{FF2B5EF4-FFF2-40B4-BE49-F238E27FC236}">
                <a16:creationId xmlns:a16="http://schemas.microsoft.com/office/drawing/2014/main" id="{04E9CB81-021B-4227-9BEE-90735B2734A5}"/>
              </a:ext>
            </a:extLst>
          </p:cNvPr>
          <p:cNvSpPr/>
          <p:nvPr/>
        </p:nvSpPr>
        <p:spPr>
          <a:xfrm>
            <a:off x="4670226" y="3382781"/>
            <a:ext cx="5051289" cy="1843163"/>
          </a:xfrm>
          <a:prstGeom prst="wedgeRoundRectCallout">
            <a:avLst>
              <a:gd name="adj1" fmla="val 49205"/>
              <a:gd name="adj2" fmla="val 71881"/>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Anh thủy thủ mở nhạc để dụ đàn cá, vì anh nhớ ra rằng cá heo rất nhạy cảm với âm nhạc.</a:t>
            </a:r>
            <a:endParaRPr lang="en-US" sz="2133" dirty="0">
              <a:latin typeface="UTM Avo" panose="02040603050506020204" pitchFamily="18" charset="0"/>
              <a:cs typeface="Arial" panose="020B0604020202020204" pitchFamily="34" charset="0"/>
            </a:endParaRPr>
          </a:p>
        </p:txBody>
      </p:sp>
      <p:pic>
        <p:nvPicPr>
          <p:cNvPr id="7" name="Picture 4" descr="Những “người dẫn đường” thầm lặng trên các tuyến luồng hàng hải">
            <a:extLst>
              <a:ext uri="{FF2B5EF4-FFF2-40B4-BE49-F238E27FC236}">
                <a16:creationId xmlns:a16="http://schemas.microsoft.com/office/drawing/2014/main" id="{EEF6541E-E7FE-47F9-9606-9BFC03F7A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90" y="3268251"/>
            <a:ext cx="3469083" cy="233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570AC9-A999-4CBF-9C92-8A282B41A250}"/>
              </a:ext>
            </a:extLst>
          </p:cNvPr>
          <p:cNvSpPr/>
          <p:nvPr/>
        </p:nvSpPr>
        <p:spPr>
          <a:xfrm>
            <a:off x="1265951" y="1750896"/>
            <a:ext cx="10152820" cy="743487"/>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800" b="1" dirty="0" err="1">
                <a:solidFill>
                  <a:srgbClr val="000000"/>
                </a:solidFill>
                <a:latin typeface="UTM Avo" panose="02040603050506020204" pitchFamily="18" charset="0"/>
                <a:ea typeface="Calibri" panose="020F0502020204030204" pitchFamily="34" charset="0"/>
                <a:cs typeface="Arial" panose="020B0604020202020204" pitchFamily="34" charset="0"/>
              </a:rPr>
              <a:t>Câu</a:t>
            </a:r>
            <a:r>
              <a:rPr lang="en-US" sz="2800" b="1" dirty="0">
                <a:solidFill>
                  <a:srgbClr val="000000"/>
                </a:solidFill>
                <a:latin typeface="UTM Avo" panose="02040603050506020204" pitchFamily="18" charset="0"/>
                <a:ea typeface="Calibri" panose="020F0502020204030204" pitchFamily="34" charset="0"/>
                <a:cs typeface="Arial" panose="020B0604020202020204" pitchFamily="34" charset="0"/>
              </a:rPr>
              <a:t> 4:</a:t>
            </a:r>
            <a:r>
              <a:rPr lang="en-US" sz="28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vi-VN" sz="2800" dirty="0">
                <a:solidFill>
                  <a:srgbClr val="000000"/>
                </a:solidFill>
                <a:latin typeface="UTM Avo" panose="02040603050506020204" pitchFamily="18" charset="0"/>
                <a:ea typeface="Calibri" panose="020F0502020204030204" pitchFamily="34" charset="0"/>
                <a:cs typeface="Arial" panose="020B0604020202020204" pitchFamily="34" charset="0"/>
              </a:rPr>
              <a:t>Kết quả của câu chuyện thế nào?</a:t>
            </a:r>
          </a:p>
        </p:txBody>
      </p:sp>
      <p:pic>
        <p:nvPicPr>
          <p:cNvPr id="18" name="Picture 13">
            <a:extLst>
              <a:ext uri="{FF2B5EF4-FFF2-40B4-BE49-F238E27FC236}">
                <a16:creationId xmlns:a16="http://schemas.microsoft.com/office/drawing/2014/main" id="{BF30D1FB-A36C-4151-BAD5-63394B554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84430" y="4433285"/>
            <a:ext cx="2333653" cy="2225721"/>
          </a:xfrm>
          <a:prstGeom prst="rect">
            <a:avLst/>
          </a:prstGeom>
        </p:spPr>
      </p:pic>
      <p:sp>
        <p:nvSpPr>
          <p:cNvPr id="9" name="Speech Bubble: Rectangle with Corners Rounded 8">
            <a:extLst>
              <a:ext uri="{FF2B5EF4-FFF2-40B4-BE49-F238E27FC236}">
                <a16:creationId xmlns:a16="http://schemas.microsoft.com/office/drawing/2014/main" id="{B20F101C-32B6-430C-BA1D-498D8D4ADE56}"/>
              </a:ext>
            </a:extLst>
          </p:cNvPr>
          <p:cNvSpPr/>
          <p:nvPr/>
        </p:nvSpPr>
        <p:spPr>
          <a:xfrm>
            <a:off x="1138990" y="2942102"/>
            <a:ext cx="8213557" cy="2367835"/>
          </a:xfrm>
          <a:prstGeom prst="wedgeRoundRectCallout">
            <a:avLst>
              <a:gd name="adj1" fmla="val 34500"/>
              <a:gd name="adj2" fmla="val 62670"/>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304815" indent="-304815" algn="just">
              <a:lnSpc>
                <a:spcPct val="150000"/>
              </a:lnSpc>
              <a:buFont typeface="Wingdings" panose="05000000000000000000" pitchFamily="2" charset="2"/>
              <a:buChar char="§"/>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Đàn cá heo tỏ ra thích thú với tiếng nhạc. Chúng ngoan ngoãn bơi theo con tàu đang phát ra tiếng nhạc. </a:t>
            </a:r>
          </a:p>
          <a:p>
            <a:pPr marL="304815" indent="-304815" algn="just">
              <a:lnSpc>
                <a:spcPct val="150000"/>
              </a:lnSpc>
              <a:buFont typeface="Wingdings" panose="05000000000000000000" pitchFamily="2" charset="2"/>
              <a:buChar char="§"/>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Cuối cùng, tàu phá băng đã đưa được đàn cá ra vùng biển ấm, thoát khỏi vùng băng giá nguy hiểm.</a:t>
            </a:r>
            <a:endParaRPr lang="en-US" sz="2133" dirty="0">
              <a:latin typeface="UTM Avo" panose="0204060305050602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8A242E09-2DDC-4AE6-8EC9-AABCBAEF7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481" y="2424715"/>
            <a:ext cx="1999529" cy="1999529"/>
          </a:xfrm>
          <a:prstGeom prst="rect">
            <a:avLst/>
          </a:prstGeom>
        </p:spPr>
      </p:pic>
    </p:spTree>
    <p:extLst>
      <p:ext uri="{BB962C8B-B14F-4D97-AF65-F5344CB8AC3E}">
        <p14:creationId xmlns:p14="http://schemas.microsoft.com/office/powerpoint/2010/main" val="387102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9A43775-E4A9-4164-8610-457EFEA247F2}"/>
              </a:ext>
            </a:extLst>
          </p:cNvPr>
          <p:cNvGrpSpPr/>
          <p:nvPr/>
        </p:nvGrpSpPr>
        <p:grpSpPr>
          <a:xfrm>
            <a:off x="10112007" y="746199"/>
            <a:ext cx="1970066" cy="2219255"/>
            <a:chOff x="930253" y="1555705"/>
            <a:chExt cx="1279160" cy="1369855"/>
          </a:xfrm>
        </p:grpSpPr>
        <p:pic>
          <p:nvPicPr>
            <p:cNvPr id="6" name="Picture 5">
              <a:hlinkClick r:id="rId3"/>
              <a:extLst>
                <a:ext uri="{FF2B5EF4-FFF2-40B4-BE49-F238E27FC236}">
                  <a16:creationId xmlns:a16="http://schemas.microsoft.com/office/drawing/2014/main" id="{430E9F12-2367-497A-AEB2-ED01D8BEF2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9431B35D-8A64-4D04-B825-4F41855F810F}"/>
                </a:ext>
              </a:extLst>
            </p:cNvPr>
            <p:cNvSpPr txBox="1"/>
            <p:nvPr/>
          </p:nvSpPr>
          <p:spPr>
            <a:xfrm>
              <a:off x="930253" y="2526606"/>
              <a:ext cx="1279160" cy="398954"/>
            </a:xfrm>
            <a:prstGeom prst="rect">
              <a:avLst/>
            </a:prstGeom>
            <a:noFill/>
          </p:spPr>
          <p:txBody>
            <a:bodyPr wrap="square" rtlCol="0">
              <a:spAutoFit/>
            </a:bodyPr>
            <a:lstStyle/>
            <a:p>
              <a:pPr algn="ctr"/>
              <a:r>
                <a:rPr lang="en-US" b="1" dirty="0" err="1">
                  <a:solidFill>
                    <a:schemeClr val="accent2"/>
                  </a:solidFill>
                  <a:latin typeface="UTM Avo" panose="02040603050506020204" pitchFamily="18" charset="0"/>
                </a:rPr>
                <a:t>Ấn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để</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đến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trang</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sách</a:t>
              </a:r>
              <a:endParaRPr lang="en-US"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7476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CC8563-F27B-4D4B-B3A8-635673848A5C}"/>
              </a:ext>
            </a:extLst>
          </p:cNvPr>
          <p:cNvSpPr/>
          <p:nvPr/>
        </p:nvSpPr>
        <p:spPr>
          <a:xfrm>
            <a:off x="3016174" y="1848968"/>
            <a:ext cx="6159651" cy="714211"/>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tx1"/>
                </a:solidFill>
                <a:latin typeface="UTM Avo" panose="02040603050506020204" pitchFamily="18" charset="0"/>
              </a:rPr>
              <a:t>Kể chuyện trong nhóm</a:t>
            </a:r>
          </a:p>
        </p:txBody>
      </p:sp>
      <p:pic>
        <p:nvPicPr>
          <p:cNvPr id="8" name="Picture 8">
            <a:extLst>
              <a:ext uri="{FF2B5EF4-FFF2-40B4-BE49-F238E27FC236}">
                <a16:creationId xmlns:a16="http://schemas.microsoft.com/office/drawing/2014/main" id="{69F0B2E9-AFD3-4AB3-A1D0-111952CFBD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3313" y="3067131"/>
            <a:ext cx="4331044" cy="3426939"/>
          </a:xfrm>
          <a:prstGeom prst="rect">
            <a:avLst/>
          </a:prstGeom>
        </p:spPr>
      </p:pic>
      <p:sp>
        <p:nvSpPr>
          <p:cNvPr id="10" name="TextBox 9">
            <a:extLst>
              <a:ext uri="{FF2B5EF4-FFF2-40B4-BE49-F238E27FC236}">
                <a16:creationId xmlns:a16="http://schemas.microsoft.com/office/drawing/2014/main" id="{353D118A-6EE0-4C4C-ABC3-93F8F79AD41A}"/>
              </a:ext>
            </a:extLst>
          </p:cNvPr>
          <p:cNvSpPr txBox="1"/>
          <p:nvPr/>
        </p:nvSpPr>
        <p:spPr>
          <a:xfrm>
            <a:off x="5734357" y="3067131"/>
            <a:ext cx="5383658" cy="1350563"/>
          </a:xfrm>
          <a:prstGeom prst="rect">
            <a:avLst/>
          </a:prstGeom>
          <a:noFill/>
        </p:spPr>
        <p:txBody>
          <a:bodyPr wrap="square" rtlCol="0">
            <a:spAutoFit/>
          </a:bodyPr>
          <a:lstStyle/>
          <a:p>
            <a:pPr marL="381019" indent="-381019">
              <a:lnSpc>
                <a:spcPct val="150000"/>
              </a:lnSpc>
              <a:buFont typeface="Wingdings" panose="05000000000000000000" pitchFamily="2" charset="2"/>
              <a:buChar char="Ø"/>
            </a:pPr>
            <a:r>
              <a:rPr lang="en-US" sz="2933" dirty="0" err="1">
                <a:latin typeface="UTM Avo" panose="02040603050506020204" pitchFamily="18" charset="0"/>
                <a:cs typeface="Arial" panose="020B0604020202020204" pitchFamily="34" charset="0"/>
              </a:rPr>
              <a:t>Các</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em</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hãy</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cùng</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nhau</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kể</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chuyện</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trong</a:t>
            </a:r>
            <a:r>
              <a:rPr lang="en-US" sz="2933" dirty="0">
                <a:latin typeface="UTM Avo" panose="02040603050506020204" pitchFamily="18" charset="0"/>
                <a:cs typeface="Arial" panose="020B0604020202020204" pitchFamily="34" charset="0"/>
              </a:rPr>
              <a:t> </a:t>
            </a:r>
            <a:r>
              <a:rPr lang="en-US" sz="2933" dirty="0" err="1">
                <a:latin typeface="UTM Avo" panose="02040603050506020204" pitchFamily="18" charset="0"/>
                <a:cs typeface="Arial" panose="020B0604020202020204" pitchFamily="34" charset="0"/>
              </a:rPr>
              <a:t>nhóm</a:t>
            </a:r>
            <a:r>
              <a:rPr lang="en-US" sz="2933"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36391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90"/>
                                          </p:val>
                                        </p:tav>
                                        <p:tav tm="100000">
                                          <p:val>
                                            <p:fltVal val="0"/>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CC8563-F27B-4D4B-B3A8-635673848A5C}"/>
              </a:ext>
            </a:extLst>
          </p:cNvPr>
          <p:cNvSpPr/>
          <p:nvPr/>
        </p:nvSpPr>
        <p:spPr>
          <a:xfrm>
            <a:off x="3016174" y="1746970"/>
            <a:ext cx="6159651" cy="714211"/>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vi-VN" sz="2800" b="1">
                <a:solidFill>
                  <a:schemeClr val="tx1"/>
                </a:solidFill>
                <a:latin typeface="UTM Avo" panose="02040603050506020204" pitchFamily="18" charset="0"/>
              </a:rPr>
              <a:t>Thi kể chuyện trước lớp</a:t>
            </a:r>
          </a:p>
        </p:txBody>
      </p:sp>
      <p:sp>
        <p:nvSpPr>
          <p:cNvPr id="6" name="TextBox 5">
            <a:extLst>
              <a:ext uri="{FF2B5EF4-FFF2-40B4-BE49-F238E27FC236}">
                <a16:creationId xmlns:a16="http://schemas.microsoft.com/office/drawing/2014/main" id="{DF926FF9-C3B2-4BFB-B4FE-4F655DFA803F}"/>
              </a:ext>
            </a:extLst>
          </p:cNvPr>
          <p:cNvSpPr txBox="1"/>
          <p:nvPr/>
        </p:nvSpPr>
        <p:spPr>
          <a:xfrm>
            <a:off x="221915" y="2551838"/>
            <a:ext cx="5029200" cy="2229841"/>
          </a:xfrm>
          <a:prstGeom prst="rect">
            <a:avLst/>
          </a:prstGeom>
          <a:noFill/>
        </p:spPr>
        <p:txBody>
          <a:bodyPr wrap="square" rtlCol="0">
            <a:spAutoFit/>
          </a:bodyPr>
          <a:lstStyle/>
          <a:p>
            <a:pPr algn="ctr">
              <a:lnSpc>
                <a:spcPct val="150000"/>
              </a:lnSpc>
            </a:pPr>
            <a:r>
              <a:rPr lang="en-US" sz="2400" b="1" dirty="0" err="1">
                <a:solidFill>
                  <a:srgbClr val="FF0000"/>
                </a:solidFill>
                <a:latin typeface="UTM Avo" panose="02040603050506020204" pitchFamily="18" charset="0"/>
                <a:cs typeface="Arial" panose="020B0604020202020204" pitchFamily="34" charset="0"/>
              </a:rPr>
              <a:t>Hình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thức</a:t>
            </a:r>
            <a:r>
              <a:rPr lang="en-US" sz="2400" b="1" dirty="0">
                <a:solidFill>
                  <a:srgbClr val="FF0000"/>
                </a:solidFill>
                <a:latin typeface="UTM Avo" panose="02040603050506020204" pitchFamily="18" charset="0"/>
                <a:cs typeface="Arial" panose="020B0604020202020204" pitchFamily="34" charset="0"/>
              </a:rPr>
              <a:t>: </a:t>
            </a:r>
          </a:p>
          <a:p>
            <a:pPr algn="ctr">
              <a:lnSpc>
                <a:spcPct val="150000"/>
              </a:lnSpc>
            </a:pP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Các nhóm thi kể nối tiếp nhau từng đoạn của câu chuyện (theo câu hỏi gợi ý).</a:t>
            </a:r>
            <a:endParaRPr lang="en-US" sz="2400" dirty="0">
              <a:latin typeface="UTM Avo" panose="02040603050506020204" pitchFamily="18" charset="0"/>
              <a:cs typeface="Arial" panose="020B0604020202020204" pitchFamily="34" charset="0"/>
            </a:endParaRPr>
          </a:p>
        </p:txBody>
      </p:sp>
      <p:sp>
        <p:nvSpPr>
          <p:cNvPr id="9" name="TextBox 8">
            <a:extLst>
              <a:ext uri="{FF2B5EF4-FFF2-40B4-BE49-F238E27FC236}">
                <a16:creationId xmlns:a16="http://schemas.microsoft.com/office/drawing/2014/main" id="{744B2163-8BBA-4875-9316-A6EED2C669EF}"/>
              </a:ext>
            </a:extLst>
          </p:cNvPr>
          <p:cNvSpPr txBox="1"/>
          <p:nvPr/>
        </p:nvSpPr>
        <p:spPr>
          <a:xfrm>
            <a:off x="6661225" y="3248237"/>
            <a:ext cx="5029200" cy="2491772"/>
          </a:xfrm>
          <a:prstGeom prst="rect">
            <a:avLst/>
          </a:prstGeom>
          <a:noFill/>
        </p:spPr>
        <p:txBody>
          <a:bodyPr wrap="square" rtlCol="0">
            <a:spAutoFit/>
          </a:bodyPr>
          <a:lstStyle/>
          <a:p>
            <a:pPr algn="ctr">
              <a:lnSpc>
                <a:spcPct val="150000"/>
              </a:lnSpc>
            </a:pPr>
            <a:r>
              <a:rPr lang="en-US" sz="2400" b="1" dirty="0" err="1">
                <a:solidFill>
                  <a:srgbClr val="FF0000"/>
                </a:solidFill>
                <a:latin typeface="UTM Avo" panose="02040603050506020204" pitchFamily="18" charset="0"/>
                <a:cs typeface="Arial" panose="020B0604020202020204" pitchFamily="34" charset="0"/>
              </a:rPr>
              <a:t>Tiêu</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chí</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đánh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giá</a:t>
            </a:r>
            <a:r>
              <a:rPr lang="en-US" sz="2400" b="1" dirty="0">
                <a:solidFill>
                  <a:srgbClr val="FF0000"/>
                </a:solidFill>
                <a:latin typeface="UTM Avo" panose="02040603050506020204" pitchFamily="18" charset="0"/>
                <a:cs typeface="Arial" panose="020B0604020202020204" pitchFamily="34" charset="0"/>
              </a:rPr>
              <a:t>:</a:t>
            </a:r>
          </a:p>
          <a:p>
            <a:pPr marL="304815" indent="-304815" algn="just">
              <a:lnSpc>
                <a:spcPct val="150000"/>
              </a:lnSpc>
              <a:spcBef>
                <a:spcPts val="67"/>
              </a:spcBef>
              <a:spcAft>
                <a:spcPts val="67"/>
              </a:spcAft>
              <a:buFont typeface="Wingdings" panose="05000000000000000000" pitchFamily="2" charset="2"/>
              <a:buChar char="q"/>
            </a:pPr>
            <a:r>
              <a:rPr lang="nl-NL" sz="2000" dirty="0">
                <a:latin typeface="UTM Avo" panose="02040603050506020204" pitchFamily="18" charset="0"/>
                <a:ea typeface="Calibri" panose="020F0502020204030204" pitchFamily="34" charset="0"/>
                <a:cs typeface="Arial" panose="020B0604020202020204" pitchFamily="34" charset="0"/>
              </a:rPr>
              <a:t>Kể đủ ý, giọng kể to, rành mạch.</a:t>
            </a:r>
            <a:endParaRPr lang="en-US" sz="2000" dirty="0">
              <a:latin typeface="UTM Avo" panose="02040603050506020204" pitchFamily="18" charset="0"/>
              <a:ea typeface="Calibri" panose="020F0502020204030204" pitchFamily="34" charset="0"/>
              <a:cs typeface="Arial" panose="020B0604020202020204" pitchFamily="34" charset="0"/>
            </a:endParaRPr>
          </a:p>
          <a:p>
            <a:pPr marL="304815" indent="-304815" algn="just">
              <a:lnSpc>
                <a:spcPct val="150000"/>
              </a:lnSpc>
              <a:spcBef>
                <a:spcPts val="67"/>
              </a:spcBef>
              <a:spcAft>
                <a:spcPts val="67"/>
              </a:spcAft>
              <a:buFont typeface="Wingdings" panose="05000000000000000000" pitchFamily="2" charset="2"/>
              <a:buChar char="q"/>
            </a:pPr>
            <a:r>
              <a:rPr lang="nl-NL" sz="2000" dirty="0">
                <a:latin typeface="UTM Avo" panose="02040603050506020204" pitchFamily="18" charset="0"/>
                <a:ea typeface="Calibri" panose="020F0502020204030204" pitchFamily="34" charset="0"/>
                <a:cs typeface="Arial" panose="020B0604020202020204" pitchFamily="34" charset="0"/>
              </a:rPr>
              <a:t>Lời kể sinh động, biểu cảm (kết hợp cử chỉ, điệu bộ hợp lí). </a:t>
            </a:r>
            <a:endParaRPr lang="en-US" sz="2000" dirty="0">
              <a:latin typeface="UTM Avo" panose="02040603050506020204" pitchFamily="18" charset="0"/>
              <a:ea typeface="Calibri" panose="020F0502020204030204" pitchFamily="34" charset="0"/>
              <a:cs typeface="Arial" panose="020B0604020202020204" pitchFamily="34" charset="0"/>
            </a:endParaRPr>
          </a:p>
          <a:p>
            <a:pPr marL="304815" indent="-304815" algn="just">
              <a:lnSpc>
                <a:spcPct val="150000"/>
              </a:lnSpc>
              <a:spcBef>
                <a:spcPts val="67"/>
              </a:spcBef>
              <a:spcAft>
                <a:spcPts val="67"/>
              </a:spcAft>
              <a:buFont typeface="Wingdings" panose="05000000000000000000" pitchFamily="2" charset="2"/>
              <a:buChar char="q"/>
            </a:pPr>
            <a:r>
              <a:rPr lang="nl-NL" sz="2000" dirty="0">
                <a:latin typeface="UTM Avo" panose="02040603050506020204" pitchFamily="18" charset="0"/>
                <a:ea typeface="Calibri" panose="020F0502020204030204" pitchFamily="34" charset="0"/>
                <a:cs typeface="Arial" panose="020B0604020202020204" pitchFamily="34" charset="0"/>
              </a:rPr>
              <a:t>Phối hợp ăn ý, kể tiếp nối kịp lượt lời. </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pic>
        <p:nvPicPr>
          <p:cNvPr id="12" name="Picture 10">
            <a:extLst>
              <a:ext uri="{FF2B5EF4-FFF2-40B4-BE49-F238E27FC236}">
                <a16:creationId xmlns:a16="http://schemas.microsoft.com/office/drawing/2014/main" id="{56422612-20B3-4BC9-9E28-230F07BACF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89367" y="4781679"/>
            <a:ext cx="2723495" cy="1916659"/>
          </a:xfrm>
          <a:prstGeom prst="rect">
            <a:avLst/>
          </a:prstGeom>
        </p:spPr>
      </p:pic>
    </p:spTree>
    <p:extLst>
      <p:ext uri="{BB962C8B-B14F-4D97-AF65-F5344CB8AC3E}">
        <p14:creationId xmlns:p14="http://schemas.microsoft.com/office/powerpoint/2010/main" val="202604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ACC246-5B96-467B-A93B-2FAD7CA576B7}"/>
              </a:ext>
            </a:extLst>
          </p:cNvPr>
          <p:cNvSpPr txBox="1"/>
          <p:nvPr/>
        </p:nvSpPr>
        <p:spPr>
          <a:xfrm>
            <a:off x="659000" y="2163302"/>
            <a:ext cx="11658467" cy="2925224"/>
          </a:xfrm>
          <a:prstGeom prst="rect">
            <a:avLst/>
          </a:prstGeom>
          <a:noFill/>
        </p:spPr>
        <p:txBody>
          <a:bodyPr wrap="square">
            <a:spAutoFit/>
          </a:bodyPr>
          <a:lstStyle/>
          <a:p>
            <a:pPr marL="381019" indent="-381019" algn="just">
              <a:lnSpc>
                <a:spcPct val="150000"/>
              </a:lnSpc>
              <a:spcBef>
                <a:spcPts val="67"/>
              </a:spcBef>
              <a:spcAft>
                <a:spcPts val="67"/>
              </a:spcAft>
              <a:buFont typeface="Wingdings" panose="05000000000000000000" pitchFamily="2" charset="2"/>
              <a:buChar char="v"/>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1: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Điều gì đã thu hút đàn cá heo bơi theo tàu, thoát khỏi vùng biển băng giá?</a:t>
            </a:r>
            <a:endParaRPr lang="en-US" sz="20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50000"/>
              </a:lnSpc>
              <a:spcBef>
                <a:spcPts val="67"/>
              </a:spcBef>
              <a:spcAft>
                <a:spcPts val="67"/>
              </a:spcAft>
              <a:buFont typeface="Wingdings" panose="05000000000000000000" pitchFamily="2" charset="2"/>
              <a:buChar char="v"/>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2: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Khi nghe hoặc hát một bài hát, em cảm thấy thế nào? </a:t>
            </a:r>
            <a:endParaRPr lang="en-US" sz="20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50000"/>
              </a:lnSpc>
              <a:spcBef>
                <a:spcPts val="67"/>
              </a:spcBef>
              <a:spcAft>
                <a:spcPts val="67"/>
              </a:spcAft>
              <a:buFont typeface="Wingdings" panose="05000000000000000000" pitchFamily="2" charset="2"/>
              <a:buChar char="v"/>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3: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Âm nhạc và nghệ thuật nói chung giúp ích gì cho em? Chọn ý </a:t>
            </a:r>
            <a:r>
              <a:rPr lang="nl-NL" sz="2000">
                <a:solidFill>
                  <a:srgbClr val="000000"/>
                </a:solidFill>
                <a:latin typeface="UTM Avo" panose="02040603050506020204" pitchFamily="18" charset="0"/>
                <a:ea typeface="Calibri" panose="020F0502020204030204" pitchFamily="34" charset="0"/>
                <a:cs typeface="Arial" panose="020B0604020202020204" pitchFamily="34" charset="0"/>
              </a:rPr>
              <a:t>em thích:</a:t>
            </a:r>
            <a:endParaRPr lang="en-US" sz="20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67"/>
              </a:spcBef>
              <a:spcAft>
                <a:spcPts val="67"/>
              </a:spcAft>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 Đem lại cho em niềm vui.</a:t>
            </a:r>
            <a:endParaRPr lang="en-US" sz="20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67"/>
              </a:spcBef>
              <a:spcAft>
                <a:spcPts val="67"/>
              </a:spcAft>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 Giúp em thể hiện được tình cảm, cảm xúc của mình.</a:t>
            </a:r>
            <a:endParaRPr lang="en-US" sz="20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67"/>
              </a:spcBef>
              <a:spcAft>
                <a:spcPts val="67"/>
              </a:spcAft>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 Giúp em có thêm hiểu biết về thiên nhiên và con người.</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50394A-3192-4B0D-8E42-0E82C627FA24}"/>
              </a:ext>
            </a:extLst>
          </p:cNvPr>
          <p:cNvSpPr txBox="1"/>
          <p:nvPr/>
        </p:nvSpPr>
        <p:spPr>
          <a:xfrm>
            <a:off x="659000" y="1563370"/>
            <a:ext cx="9334687" cy="567848"/>
          </a:xfrm>
          <a:prstGeom prst="rect">
            <a:avLst/>
          </a:prstGeom>
          <a:noFill/>
        </p:spPr>
        <p:txBody>
          <a:bodyPr wrap="square" rtlCol="0">
            <a:spAutoFit/>
          </a:bodyPr>
          <a:lstStyle/>
          <a:p>
            <a:pPr marL="381019" indent="-381019">
              <a:lnSpc>
                <a:spcPct val="150000"/>
              </a:lnSpc>
              <a:buFont typeface="Wingdings" panose="05000000000000000000" pitchFamily="2" charset="2"/>
              <a:buChar char="Ø"/>
            </a:pPr>
            <a:r>
              <a:rPr lang="en-US" sz="2400" i="1" dirty="0" err="1">
                <a:latin typeface="UTM Avo" panose="02040603050506020204" pitchFamily="18" charset="0"/>
                <a:cs typeface="Arial" panose="020B0604020202020204" pitchFamily="34" charset="0"/>
              </a:rPr>
              <a:t>Các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em</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hãy</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trả</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lời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câu</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hỏi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vào</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Vở</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bài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tập</a:t>
            </a:r>
            <a:endParaRPr lang="en-US" sz="2400" i="1" dirty="0">
              <a:latin typeface="UTM Avo" panose="02040603050506020204" pitchFamily="18" charset="0"/>
              <a:cs typeface="Arial" panose="020B0604020202020204" pitchFamily="34" charset="0"/>
            </a:endParaRPr>
          </a:p>
        </p:txBody>
      </p:sp>
      <p:pic>
        <p:nvPicPr>
          <p:cNvPr id="11" name="Picture 2">
            <a:extLst>
              <a:ext uri="{FF2B5EF4-FFF2-40B4-BE49-F238E27FC236}">
                <a16:creationId xmlns:a16="http://schemas.microsoft.com/office/drawing/2014/main" id="{A9541A00-A7A2-4FCD-880F-547D1D42D575}"/>
              </a:ext>
            </a:extLst>
          </p:cNvPr>
          <p:cNvPicPr>
            <a:picLocks noChangeAspect="1"/>
          </p:cNvPicPr>
          <p:nvPr/>
        </p:nvPicPr>
        <p:blipFill>
          <a:blip r:embed="rId3"/>
          <a:srcRect/>
          <a:stretch>
            <a:fillRect/>
          </a:stretch>
        </p:blipFill>
        <p:spPr>
          <a:xfrm>
            <a:off x="8774732" y="3832018"/>
            <a:ext cx="2437910" cy="2352583"/>
          </a:xfrm>
          <a:prstGeom prst="rect">
            <a:avLst/>
          </a:prstGeom>
        </p:spPr>
      </p:pic>
    </p:spTree>
    <p:extLst>
      <p:ext uri="{BB962C8B-B14F-4D97-AF65-F5344CB8AC3E}">
        <p14:creationId xmlns:p14="http://schemas.microsoft.com/office/powerpoint/2010/main" val="27622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339C01-CB08-4BCD-BF17-4AECE0F6A760}"/>
              </a:ext>
            </a:extLst>
          </p:cNvPr>
          <p:cNvSpPr txBox="1"/>
          <p:nvPr/>
        </p:nvSpPr>
        <p:spPr>
          <a:xfrm>
            <a:off x="4280441" y="1156894"/>
            <a:ext cx="3101035" cy="739754"/>
          </a:xfrm>
          <a:prstGeom prst="rect">
            <a:avLst/>
          </a:prstGeom>
          <a:noFill/>
        </p:spPr>
        <p:txBody>
          <a:bodyPr wrap="square" rtlCol="0">
            <a:spAutoFit/>
          </a:bodyPr>
          <a:lstStyle/>
          <a:p>
            <a:pPr algn="ctr">
              <a:lnSpc>
                <a:spcPct val="150000"/>
              </a:lnSpc>
            </a:pPr>
            <a:r>
              <a:rPr lang="en-US" sz="3200" b="1" dirty="0" err="1">
                <a:solidFill>
                  <a:sysClr val="windowText" lastClr="000000"/>
                </a:solidFill>
                <a:latin typeface="UTM Avo" panose="02040603050506020204" pitchFamily="18" charset="0"/>
                <a:cs typeface="Arial" panose="020B0604020202020204" pitchFamily="34" charset="0"/>
              </a:rPr>
              <a:t>Gợi</a:t>
            </a:r>
            <a:r>
              <a:rPr lang="en-US" sz="3200" b="1" dirty="0">
                <a:solidFill>
                  <a:sysClr val="windowText" lastClr="000000"/>
                </a:solidFill>
                <a:latin typeface="UTM Avo" panose="02040603050506020204" pitchFamily="18" charset="0"/>
                <a:cs typeface="Arial" panose="020B0604020202020204" pitchFamily="34" charset="0"/>
              </a:rPr>
              <a:t> ý </a:t>
            </a:r>
            <a:r>
              <a:rPr lang="en-US" sz="3200" b="1" dirty="0" err="1">
                <a:solidFill>
                  <a:sysClr val="windowText" lastClr="000000"/>
                </a:solidFill>
                <a:latin typeface="UTM Avo" panose="02040603050506020204" pitchFamily="18" charset="0"/>
                <a:cs typeface="Arial" panose="020B0604020202020204" pitchFamily="34" charset="0"/>
              </a:rPr>
              <a:t>trả</a:t>
            </a:r>
            <a:r>
              <a:rPr lang="en-US" sz="3200" b="1" dirty="0">
                <a:solidFill>
                  <a:sysClr val="windowText" lastClr="000000"/>
                </a:solidFill>
                <a:latin typeface="UTM Avo" panose="02040603050506020204" pitchFamily="18" charset="0"/>
                <a:cs typeface="Arial" panose="020B0604020202020204" pitchFamily="34" charset="0"/>
              </a:rPr>
              <a:t> </a:t>
            </a:r>
            <a:r>
              <a:rPr lang="en-US" sz="3200" b="1" dirty="0" err="1">
                <a:solidFill>
                  <a:sysClr val="windowText" lastClr="000000"/>
                </a:solidFill>
                <a:latin typeface="UTM Avo" panose="02040603050506020204" pitchFamily="18" charset="0"/>
                <a:cs typeface="Arial" panose="020B0604020202020204" pitchFamily="34" charset="0"/>
              </a:rPr>
              <a:t>lời</a:t>
            </a:r>
            <a:r>
              <a:rPr lang="en-US" sz="3200" b="1" dirty="0">
                <a:solidFill>
                  <a:sysClr val="windowText" lastClr="000000"/>
                </a:solidFill>
                <a:latin typeface="UTM Avo" panose="02040603050506020204" pitchFamily="18" charset="0"/>
                <a:cs typeface="Arial" panose="020B0604020202020204" pitchFamily="34" charset="0"/>
              </a:rPr>
              <a:t>:</a:t>
            </a:r>
          </a:p>
        </p:txBody>
      </p:sp>
      <p:sp>
        <p:nvSpPr>
          <p:cNvPr id="6" name="TextBox 5">
            <a:extLst>
              <a:ext uri="{FF2B5EF4-FFF2-40B4-BE49-F238E27FC236}">
                <a16:creationId xmlns:a16="http://schemas.microsoft.com/office/drawing/2014/main" id="{2C9772A7-BD92-4B73-A2CB-7F8E9D011845}"/>
              </a:ext>
            </a:extLst>
          </p:cNvPr>
          <p:cNvSpPr txBox="1"/>
          <p:nvPr/>
        </p:nvSpPr>
        <p:spPr>
          <a:xfrm>
            <a:off x="619874" y="1868104"/>
            <a:ext cx="10422170" cy="4574073"/>
          </a:xfrm>
          <a:prstGeom prst="rect">
            <a:avLst/>
          </a:prstGeom>
          <a:noFill/>
        </p:spPr>
        <p:txBody>
          <a:bodyPr wrap="square">
            <a:spAutoFit/>
          </a:bodyPr>
          <a:lstStyle/>
          <a:p>
            <a:pPr marL="381019" indent="-381019" algn="just">
              <a:lnSpc>
                <a:spcPct val="150000"/>
              </a:lnSpc>
              <a:spcBef>
                <a:spcPts val="67"/>
              </a:spcBef>
              <a:spcAft>
                <a:spcPts val="67"/>
              </a:spcAft>
              <a:buFont typeface="Wingdings" panose="05000000000000000000" pitchFamily="2" charset="2"/>
              <a:buChar char="v"/>
            </a:pPr>
            <a:r>
              <a:rPr lang="nl-NL" sz="2400" b="1" dirty="0">
                <a:solidFill>
                  <a:srgbClr val="000000"/>
                </a:solidFill>
                <a:latin typeface="UTM Avo" panose="02040603050506020204" pitchFamily="18" charset="0"/>
                <a:ea typeface="Calibri" panose="020F0502020204030204" pitchFamily="34" charset="0"/>
                <a:cs typeface="Arial" panose="020B0604020202020204" pitchFamily="34" charset="0"/>
              </a:rPr>
              <a:t>Câu 1: </a:t>
            </a: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Điều gì đã thu hút đàn cá heo bơi theo tàu, thoát khỏi vùng biển băng giá?</a:t>
            </a:r>
          </a:p>
          <a:p>
            <a:pPr marL="381019" indent="-381019" algn="just">
              <a:lnSpc>
                <a:spcPct val="150000"/>
              </a:lnSpc>
              <a:spcBef>
                <a:spcPts val="67"/>
              </a:spcBef>
              <a:spcAft>
                <a:spcPts val="67"/>
              </a:spcAft>
              <a:buFont typeface="Wingdings" panose="05000000000000000000" pitchFamily="2" charset="2"/>
              <a:buChar char="ü"/>
            </a:pPr>
            <a:r>
              <a:rPr lang="nl-NL" sz="2400" i="1" dirty="0">
                <a:solidFill>
                  <a:srgbClr val="000000"/>
                </a:solidFill>
                <a:latin typeface="UTM Avo" panose="02040603050506020204" pitchFamily="18" charset="0"/>
                <a:ea typeface="Calibri" panose="020F0502020204030204" pitchFamily="34" charset="0"/>
                <a:cs typeface="Arial" panose="020B0604020202020204" pitchFamily="34" charset="0"/>
              </a:rPr>
              <a:t>Bản nhạc mà anh thủy thủ bật lên đã thu hút đàn cá heo bơi theo tàu, thoát khỏi vùng biển băng giá</a:t>
            </a:r>
            <a:r>
              <a:rPr lang="nl-NL" sz="2400" i="1">
                <a:solidFill>
                  <a:srgbClr val="000000"/>
                </a:solidFill>
                <a:latin typeface="UTM Avo" panose="02040603050506020204" pitchFamily="18" charset="0"/>
                <a:ea typeface="Calibri" panose="020F0502020204030204" pitchFamily="34" charset="0"/>
                <a:cs typeface="Arial" panose="020B0604020202020204" pitchFamily="34" charset="0"/>
              </a:rPr>
              <a:t>. </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50000"/>
              </a:lnSpc>
              <a:spcBef>
                <a:spcPts val="67"/>
              </a:spcBef>
              <a:spcAft>
                <a:spcPts val="67"/>
              </a:spcAft>
              <a:buFont typeface="Wingdings" panose="05000000000000000000" pitchFamily="2" charset="2"/>
              <a:buChar char="v"/>
            </a:pPr>
            <a:r>
              <a:rPr lang="nl-NL" sz="2400" b="1" dirty="0">
                <a:solidFill>
                  <a:srgbClr val="000000"/>
                </a:solidFill>
                <a:latin typeface="UTM Avo" panose="02040603050506020204" pitchFamily="18" charset="0"/>
                <a:ea typeface="Calibri" panose="020F0502020204030204" pitchFamily="34" charset="0"/>
                <a:cs typeface="Arial" panose="020B0604020202020204" pitchFamily="34" charset="0"/>
              </a:rPr>
              <a:t>Câu 2: </a:t>
            </a: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Khi nghe hoặc hát một bài hát, em cảm thấy thế nào? </a:t>
            </a:r>
          </a:p>
          <a:p>
            <a:pPr marL="381019" indent="-381019" algn="just">
              <a:lnSpc>
                <a:spcPct val="150000"/>
              </a:lnSpc>
              <a:spcBef>
                <a:spcPts val="67"/>
              </a:spcBef>
              <a:spcAft>
                <a:spcPts val="67"/>
              </a:spcAft>
              <a:buFont typeface="Wingdings" panose="05000000000000000000" pitchFamily="2" charset="2"/>
              <a:buChar char="ü"/>
            </a:pPr>
            <a:r>
              <a:rPr lang="nl-NL" sz="2400" i="1" dirty="0">
                <a:solidFill>
                  <a:srgbClr val="000000"/>
                </a:solidFill>
                <a:latin typeface="UTM Avo" panose="02040603050506020204" pitchFamily="18" charset="0"/>
                <a:ea typeface="Calibri" panose="020F0502020204030204" pitchFamily="34" charset="0"/>
                <a:cs typeface="Arial" panose="020B0604020202020204" pitchFamily="34" charset="0"/>
              </a:rPr>
              <a:t>Em cảm thấy rất thoải mái.  </a:t>
            </a:r>
          </a:p>
          <a:p>
            <a:pPr marL="381019" indent="-381019" algn="just">
              <a:lnSpc>
                <a:spcPct val="150000"/>
              </a:lnSpc>
              <a:spcBef>
                <a:spcPts val="67"/>
              </a:spcBef>
              <a:spcAft>
                <a:spcPts val="67"/>
              </a:spcAft>
              <a:buFont typeface="Wingdings" panose="05000000000000000000" pitchFamily="2" charset="2"/>
              <a:buChar char="ü"/>
            </a:pPr>
            <a:r>
              <a:rPr lang="nl-NL" sz="2400" i="1" dirty="0">
                <a:solidFill>
                  <a:srgbClr val="000000"/>
                </a:solidFill>
                <a:latin typeface="UTM Avo" panose="02040603050506020204" pitchFamily="18" charset="0"/>
                <a:ea typeface="Calibri" panose="020F0502020204030204" pitchFamily="34" charset="0"/>
                <a:cs typeface="Arial" panose="020B0604020202020204" pitchFamily="34" charset="0"/>
              </a:rPr>
              <a:t>Em cảm thấy rất vui vẻ.  </a:t>
            </a:r>
          </a:p>
          <a:p>
            <a:pPr marL="381019" indent="-381019" algn="just">
              <a:lnSpc>
                <a:spcPct val="150000"/>
              </a:lnSpc>
              <a:spcBef>
                <a:spcPts val="67"/>
              </a:spcBef>
              <a:spcAft>
                <a:spcPts val="67"/>
              </a:spcAft>
              <a:buFont typeface="Wingdings" panose="05000000000000000000" pitchFamily="2" charset="2"/>
              <a:buChar char="ü"/>
            </a:pPr>
            <a:r>
              <a:rPr lang="nl-NL" sz="2400" i="1" dirty="0">
                <a:solidFill>
                  <a:srgbClr val="000000"/>
                </a:solidFill>
                <a:latin typeface="UTM Avo" panose="02040603050506020204" pitchFamily="18" charset="0"/>
                <a:ea typeface="Calibri" panose="020F0502020204030204" pitchFamily="34" charset="0"/>
                <a:cs typeface="Arial" panose="020B0604020202020204" pitchFamily="34" charset="0"/>
              </a:rPr>
              <a:t>Em cảm thấy mệt mỏi tan biến. </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pic>
        <p:nvPicPr>
          <p:cNvPr id="7" name="Picture 5">
            <a:extLst>
              <a:ext uri="{FF2B5EF4-FFF2-40B4-BE49-F238E27FC236}">
                <a16:creationId xmlns:a16="http://schemas.microsoft.com/office/drawing/2014/main" id="{8CA0C613-295D-4DD5-94CF-DC1679BEE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29176" y="4710194"/>
            <a:ext cx="3062824" cy="2147806"/>
          </a:xfrm>
          <a:prstGeom prst="rect">
            <a:avLst/>
          </a:prstGeom>
        </p:spPr>
      </p:pic>
    </p:spTree>
    <p:extLst>
      <p:ext uri="{BB962C8B-B14F-4D97-AF65-F5344CB8AC3E}">
        <p14:creationId xmlns:p14="http://schemas.microsoft.com/office/powerpoint/2010/main" val="264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right)">
                                      <p:cBhvr>
                                        <p:cTn id="22" dur="500"/>
                                        <p:tgtEl>
                                          <p:spTgt spid="6">
                                            <p:txEl>
                                              <p:pRg st="2" end="2"/>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right)">
                                      <p:cBhvr>
                                        <p:cTn id="25" dur="500"/>
                                        <p:tgtEl>
                                          <p:spTgt spid="6">
                                            <p:txEl>
                                              <p:pRg st="3" end="3"/>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right)">
                                      <p:cBhvr>
                                        <p:cTn id="28" dur="500"/>
                                        <p:tgtEl>
                                          <p:spTgt spid="6">
                                            <p:txEl>
                                              <p:pRg st="4" end="4"/>
                                            </p:txEl>
                                          </p:spTgt>
                                        </p:tgtEl>
                                      </p:cBhvr>
                                    </p:animEffect>
                                  </p:childTnLst>
                                </p:cTn>
                              </p:par>
                              <p:par>
                                <p:cTn id="29" presetID="22" presetClass="entr" presetSubtype="2"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right)">
                                      <p:cBhvr>
                                        <p:cTn id="3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CC8563-F27B-4D4B-B3A8-635673848A5C}"/>
              </a:ext>
            </a:extLst>
          </p:cNvPr>
          <p:cNvSpPr/>
          <p:nvPr/>
        </p:nvSpPr>
        <p:spPr>
          <a:xfrm>
            <a:off x="3016174" y="1746970"/>
            <a:ext cx="6159651" cy="714211"/>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vi-VN" sz="2800" b="1">
                <a:solidFill>
                  <a:schemeClr val="tx1"/>
                </a:solidFill>
                <a:latin typeface="UTM Avo" panose="02040603050506020204" pitchFamily="18" charset="0"/>
              </a:rPr>
              <a:t>KẾT LUẬN</a:t>
            </a:r>
          </a:p>
        </p:txBody>
      </p:sp>
      <p:sp>
        <p:nvSpPr>
          <p:cNvPr id="8" name="TextBox 7">
            <a:extLst>
              <a:ext uri="{FF2B5EF4-FFF2-40B4-BE49-F238E27FC236}">
                <a16:creationId xmlns:a16="http://schemas.microsoft.com/office/drawing/2014/main" id="{A69DFE85-8963-4626-98EA-650E001CC298}"/>
              </a:ext>
            </a:extLst>
          </p:cNvPr>
          <p:cNvSpPr txBox="1"/>
          <p:nvPr/>
        </p:nvSpPr>
        <p:spPr>
          <a:xfrm>
            <a:off x="2567916" y="2633416"/>
            <a:ext cx="9351213" cy="3094693"/>
          </a:xfrm>
          <a:prstGeom prst="rect">
            <a:avLst/>
          </a:prstGeom>
          <a:noFill/>
        </p:spPr>
        <p:txBody>
          <a:bodyPr wrap="square">
            <a:spAutoFit/>
          </a:bodyPr>
          <a:lstStyle/>
          <a:p>
            <a:pPr marL="381019" indent="-381019" algn="just">
              <a:lnSpc>
                <a:spcPct val="150000"/>
              </a:lnSpc>
              <a:buFont typeface="Wingdings" panose="05000000000000000000" pitchFamily="2" charset="2"/>
              <a:buChar char="Ø"/>
            </a:pPr>
            <a:r>
              <a:rPr lang="nl-NL" sz="2667" dirty="0">
                <a:solidFill>
                  <a:srgbClr val="000000"/>
                </a:solidFill>
                <a:latin typeface="UTM Avo" panose="02040603050506020204" pitchFamily="18" charset="0"/>
                <a:ea typeface="Calibri" panose="020F0502020204030204" pitchFamily="34" charset="0"/>
                <a:cs typeface="Arial" panose="020B0604020202020204" pitchFamily="34" charset="0"/>
              </a:rPr>
              <a:t>Bài đọc cho ta thấy âm nhạc có tác dụng thật là kì diệu không chỉ với con người mà với cả loài vật. </a:t>
            </a:r>
          </a:p>
          <a:p>
            <a:pPr marL="381019" indent="-381019" algn="just">
              <a:lnSpc>
                <a:spcPct val="150000"/>
              </a:lnSpc>
              <a:buFont typeface="Wingdings" panose="05000000000000000000" pitchFamily="2" charset="2"/>
              <a:buChar char="Ø"/>
            </a:pPr>
            <a:r>
              <a:rPr lang="nl-NL" sz="2667" dirty="0">
                <a:solidFill>
                  <a:srgbClr val="000000"/>
                </a:solidFill>
                <a:latin typeface="UTM Avo" panose="02040603050506020204" pitchFamily="18" charset="0"/>
                <a:ea typeface="Calibri" panose="020F0502020204030204" pitchFamily="34" charset="0"/>
                <a:cs typeface="Arial" panose="020B0604020202020204" pitchFamily="34" charset="0"/>
              </a:rPr>
              <a:t>Những giai điệu âm nhạc du dương bay bổng đã góp phần giải thoát một đàn cá heo khỏi khu vực biển bị đóng băng.</a:t>
            </a:r>
            <a:endParaRPr lang="en-US" sz="2667" dirty="0">
              <a:latin typeface="UTM Avo" panose="02040603050506020204" pitchFamily="18" charset="0"/>
              <a:cs typeface="Arial" panose="020B0604020202020204" pitchFamily="34" charset="0"/>
            </a:endParaRPr>
          </a:p>
        </p:txBody>
      </p:sp>
      <p:pic>
        <p:nvPicPr>
          <p:cNvPr id="10" name="Picture 12">
            <a:extLst>
              <a:ext uri="{FF2B5EF4-FFF2-40B4-BE49-F238E27FC236}">
                <a16:creationId xmlns:a16="http://schemas.microsoft.com/office/drawing/2014/main" id="{C4228A7B-71D2-47B6-8C84-2005E9266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0601" y="2820668"/>
            <a:ext cx="2088680" cy="3656332"/>
          </a:xfrm>
          <a:prstGeom prst="rect">
            <a:avLst/>
          </a:prstGeom>
        </p:spPr>
      </p:pic>
    </p:spTree>
    <p:extLst>
      <p:ext uri="{BB962C8B-B14F-4D97-AF65-F5344CB8AC3E}">
        <p14:creationId xmlns:p14="http://schemas.microsoft.com/office/powerpoint/2010/main" val="397908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B0EB05-5742-B9FF-7F96-0BDB1A259B92}"/>
              </a:ext>
            </a:extLst>
          </p:cNvPr>
          <p:cNvGrpSpPr/>
          <p:nvPr/>
        </p:nvGrpSpPr>
        <p:grpSpPr>
          <a:xfrm>
            <a:off x="10112007" y="746199"/>
            <a:ext cx="1970066" cy="2219255"/>
            <a:chOff x="930253" y="1555705"/>
            <a:chExt cx="1279160" cy="1369855"/>
          </a:xfrm>
        </p:grpSpPr>
        <p:pic>
          <p:nvPicPr>
            <p:cNvPr id="3" name="Picture 2">
              <a:hlinkClick r:id="rId3"/>
              <a:extLst>
                <a:ext uri="{FF2B5EF4-FFF2-40B4-BE49-F238E27FC236}">
                  <a16:creationId xmlns:a16="http://schemas.microsoft.com/office/drawing/2014/main" id="{D93BE404-F7A3-61E9-8B37-048AED4B2CD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528F931-FAF0-5DFD-7597-65A0EF8836C9}"/>
                </a:ext>
              </a:extLst>
            </p:cNvPr>
            <p:cNvSpPr txBox="1"/>
            <p:nvPr/>
          </p:nvSpPr>
          <p:spPr>
            <a:xfrm>
              <a:off x="930253" y="2526606"/>
              <a:ext cx="1279160" cy="398954"/>
            </a:xfrm>
            <a:prstGeom prst="rect">
              <a:avLst/>
            </a:prstGeom>
            <a:noFill/>
          </p:spPr>
          <p:txBody>
            <a:bodyPr wrap="square" rtlCol="0">
              <a:spAutoFit/>
            </a:bodyPr>
            <a:lstStyle/>
            <a:p>
              <a:pPr algn="ctr"/>
              <a:r>
                <a:rPr lang="en-US" b="1" dirty="0" err="1">
                  <a:solidFill>
                    <a:schemeClr val="accent2"/>
                  </a:solidFill>
                  <a:latin typeface="UTM Avo" panose="02040603050506020204" pitchFamily="18" charset="0"/>
                </a:rPr>
                <a:t>Ấn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để</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đến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trang</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sách</a:t>
              </a:r>
              <a:endParaRPr lang="en-US"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7900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DECBE0-1D55-414D-8610-71323C78770A}"/>
              </a:ext>
            </a:extLst>
          </p:cNvPr>
          <p:cNvGrpSpPr/>
          <p:nvPr/>
        </p:nvGrpSpPr>
        <p:grpSpPr>
          <a:xfrm>
            <a:off x="10112007" y="746199"/>
            <a:ext cx="1970066" cy="2219255"/>
            <a:chOff x="930253" y="1555705"/>
            <a:chExt cx="1279160" cy="1369855"/>
          </a:xfrm>
        </p:grpSpPr>
        <p:pic>
          <p:nvPicPr>
            <p:cNvPr id="9" name="Picture 8">
              <a:hlinkClick r:id="rId3"/>
              <a:extLst>
                <a:ext uri="{FF2B5EF4-FFF2-40B4-BE49-F238E27FC236}">
                  <a16:creationId xmlns:a16="http://schemas.microsoft.com/office/drawing/2014/main" id="{896B151C-CFB3-431C-9247-C410EC25B89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0" name="TextBox 9">
              <a:extLst>
                <a:ext uri="{FF2B5EF4-FFF2-40B4-BE49-F238E27FC236}">
                  <a16:creationId xmlns:a16="http://schemas.microsoft.com/office/drawing/2014/main" id="{47142572-1BC1-4001-8190-DE7899934187}"/>
                </a:ext>
              </a:extLst>
            </p:cNvPr>
            <p:cNvSpPr txBox="1"/>
            <p:nvPr/>
          </p:nvSpPr>
          <p:spPr>
            <a:xfrm>
              <a:off x="930253" y="2526606"/>
              <a:ext cx="1279160" cy="398954"/>
            </a:xfrm>
            <a:prstGeom prst="rect">
              <a:avLst/>
            </a:prstGeom>
            <a:noFill/>
          </p:spPr>
          <p:txBody>
            <a:bodyPr wrap="square" rtlCol="0">
              <a:spAutoFit/>
            </a:bodyPr>
            <a:lstStyle/>
            <a:p>
              <a:pPr algn="ctr"/>
              <a:r>
                <a:rPr lang="en-US" b="1" dirty="0" err="1">
                  <a:solidFill>
                    <a:schemeClr val="accent2"/>
                  </a:solidFill>
                  <a:latin typeface="UTM Avo" panose="02040603050506020204" pitchFamily="18" charset="0"/>
                </a:rPr>
                <a:t>Ấn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để</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đến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trang</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sách</a:t>
              </a:r>
              <a:endParaRPr lang="en-US"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98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053EB-96C3-4179-8328-BFF2B7235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60675" y="2294808"/>
            <a:ext cx="3332984" cy="2268383"/>
          </a:xfrm>
          <a:prstGeom prst="rect">
            <a:avLst/>
          </a:prstGeom>
        </p:spPr>
      </p:pic>
      <p:sp>
        <p:nvSpPr>
          <p:cNvPr id="5" name="TextBox 4">
            <a:extLst>
              <a:ext uri="{FF2B5EF4-FFF2-40B4-BE49-F238E27FC236}">
                <a16:creationId xmlns:a16="http://schemas.microsoft.com/office/drawing/2014/main" id="{297A48C0-70A8-483F-99B2-E8098EBB3D45}"/>
              </a:ext>
            </a:extLst>
          </p:cNvPr>
          <p:cNvSpPr txBox="1"/>
          <p:nvPr/>
        </p:nvSpPr>
        <p:spPr>
          <a:xfrm>
            <a:off x="2732371" y="2720760"/>
            <a:ext cx="3189592" cy="950325"/>
          </a:xfrm>
          <a:prstGeom prst="rect">
            <a:avLst/>
          </a:prstGeom>
          <a:noFill/>
        </p:spPr>
        <p:txBody>
          <a:bodyPr wrap="square">
            <a:spAutoFit/>
          </a:bodyPr>
          <a:lstStyle/>
          <a:p>
            <a:pPr algn="ctr">
              <a:lnSpc>
                <a:spcPct val="150000"/>
              </a:lnSpc>
            </a:pPr>
            <a:r>
              <a:rPr lang="en-US" sz="2000">
                <a:latin typeface="UTM Avo" panose="02040603050506020204" pitchFamily="18" charset="0"/>
              </a:rPr>
              <a:t>Ôn lại nội dung của bài học hôm nay</a:t>
            </a:r>
          </a:p>
        </p:txBody>
      </p:sp>
      <p:pic>
        <p:nvPicPr>
          <p:cNvPr id="6" name="Picture 9">
            <a:extLst>
              <a:ext uri="{FF2B5EF4-FFF2-40B4-BE49-F238E27FC236}">
                <a16:creationId xmlns:a16="http://schemas.microsoft.com/office/drawing/2014/main" id="{655406A0-9529-421F-99D6-A1447F7FC1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346796" y="3729520"/>
            <a:ext cx="973058" cy="1238250"/>
          </a:xfrm>
          <a:prstGeom prst="rect">
            <a:avLst/>
          </a:prstGeom>
        </p:spPr>
      </p:pic>
      <p:pic>
        <p:nvPicPr>
          <p:cNvPr id="7" name="Picture 3">
            <a:extLst>
              <a:ext uri="{FF2B5EF4-FFF2-40B4-BE49-F238E27FC236}">
                <a16:creationId xmlns:a16="http://schemas.microsoft.com/office/drawing/2014/main" id="{11F1A661-C672-495D-A646-8FF553FF0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94440" y="2294808"/>
            <a:ext cx="3332984" cy="2268383"/>
          </a:xfrm>
          <a:prstGeom prst="rect">
            <a:avLst/>
          </a:prstGeom>
        </p:spPr>
      </p:pic>
      <p:sp>
        <p:nvSpPr>
          <p:cNvPr id="8" name="TextBox 7">
            <a:extLst>
              <a:ext uri="{FF2B5EF4-FFF2-40B4-BE49-F238E27FC236}">
                <a16:creationId xmlns:a16="http://schemas.microsoft.com/office/drawing/2014/main" id="{8E29EE41-6CED-4C6C-BF61-15069924A0B2}"/>
              </a:ext>
            </a:extLst>
          </p:cNvPr>
          <p:cNvSpPr txBox="1"/>
          <p:nvPr/>
        </p:nvSpPr>
        <p:spPr>
          <a:xfrm>
            <a:off x="6366136" y="2720760"/>
            <a:ext cx="3189592" cy="1411990"/>
          </a:xfrm>
          <a:prstGeom prst="rect">
            <a:avLst/>
          </a:prstGeom>
          <a:noFill/>
        </p:spPr>
        <p:txBody>
          <a:bodyPr wrap="square">
            <a:spAutoFit/>
          </a:bodyPr>
          <a:lstStyle/>
          <a:p>
            <a:pPr algn="ctr">
              <a:lnSpc>
                <a:spcPct val="150000"/>
              </a:lnSpc>
            </a:pPr>
            <a:r>
              <a:rPr lang="en-US" sz="2000">
                <a:latin typeface="UTM Avo" panose="02040603050506020204" pitchFamily="18" charset="0"/>
              </a:rPr>
              <a:t>Chuẩn bị bài mới: </a:t>
            </a:r>
            <a:endParaRPr lang="vi-VN" sz="2000">
              <a:latin typeface="UTM Avo" panose="02040603050506020204" pitchFamily="18" charset="0"/>
            </a:endParaRPr>
          </a:p>
          <a:p>
            <a:pPr algn="ctr">
              <a:lnSpc>
                <a:spcPct val="150000"/>
              </a:lnSpc>
            </a:pPr>
            <a:r>
              <a:rPr lang="en-US" sz="2000" i="1">
                <a:latin typeface="UTM Avo" panose="02040603050506020204" pitchFamily="18" charset="0"/>
              </a:rPr>
              <a:t>Bài đọc 2: Ông lão nhân hậu</a:t>
            </a:r>
            <a:endParaRPr lang="en-US" sz="2000" i="1" dirty="0" err="1">
              <a:latin typeface="UTM Avo" panose="02040603050506020204" pitchFamily="18" charset="0"/>
            </a:endParaRPr>
          </a:p>
        </p:txBody>
      </p:sp>
      <p:pic>
        <p:nvPicPr>
          <p:cNvPr id="9" name="Picture 9">
            <a:extLst>
              <a:ext uri="{FF2B5EF4-FFF2-40B4-BE49-F238E27FC236}">
                <a16:creationId xmlns:a16="http://schemas.microsoft.com/office/drawing/2014/main" id="{14A4CB38-5144-422D-9391-CDD9515FD2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404074" y="1699997"/>
            <a:ext cx="1041452" cy="950325"/>
          </a:xfrm>
          <a:prstGeom prst="rect">
            <a:avLst/>
          </a:prstGeom>
        </p:spPr>
      </p:pic>
    </p:spTree>
    <p:extLst>
      <p:ext uri="{BB962C8B-B14F-4D97-AF65-F5344CB8AC3E}">
        <p14:creationId xmlns:p14="http://schemas.microsoft.com/office/powerpoint/2010/main" val="303032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pic>
        <p:nvPicPr>
          <p:cNvPr id="9" name="Picture 8" descr="A screenshot of a qr code&#10;&#10;Description automatically generated">
            <a:hlinkClick r:id="rId4"/>
            <a:extLst>
              <a:ext uri="{FF2B5EF4-FFF2-40B4-BE49-F238E27FC236}">
                <a16:creationId xmlns:a16="http://schemas.microsoft.com/office/drawing/2014/main" id="{0C2D6A12-42FC-6EEB-211F-6EFE707163C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7454C8-E243-487F-9301-64FBA7015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5601" b="43136"/>
          <a:stretch>
            <a:fillRect/>
          </a:stretch>
        </p:blipFill>
        <p:spPr>
          <a:xfrm flipH="1">
            <a:off x="239999" y="3265714"/>
            <a:ext cx="3318191" cy="3592285"/>
          </a:xfrm>
          <a:prstGeom prst="rect">
            <a:avLst/>
          </a:prstGeom>
        </p:spPr>
      </p:pic>
      <p:sp>
        <p:nvSpPr>
          <p:cNvPr id="9" name="TextBox 8">
            <a:extLst>
              <a:ext uri="{FF2B5EF4-FFF2-40B4-BE49-F238E27FC236}">
                <a16:creationId xmlns:a16="http://schemas.microsoft.com/office/drawing/2014/main" id="{1B5E0F0F-3E5B-4972-AE82-69DDAF8537B0}"/>
              </a:ext>
            </a:extLst>
          </p:cNvPr>
          <p:cNvSpPr txBox="1"/>
          <p:nvPr/>
        </p:nvSpPr>
        <p:spPr>
          <a:xfrm>
            <a:off x="3522361" y="1576581"/>
            <a:ext cx="8043997" cy="2783839"/>
          </a:xfrm>
          <a:prstGeom prst="rect">
            <a:avLst/>
          </a:prstGeom>
          <a:noFill/>
        </p:spPr>
        <p:txBody>
          <a:bodyPr wrap="square">
            <a:spAutoFit/>
          </a:bodyPr>
          <a:lstStyle/>
          <a:p>
            <a:pPr algn="just">
              <a:lnSpc>
                <a:spcPct val="150000"/>
              </a:lnSpc>
            </a:pP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Trong tiết Luyện nói hôm nay, các em sẽ cùng nghe và tập kể một câu chuyện có tên là </a:t>
            </a:r>
            <a:r>
              <a:rPr lang="nl-NL" sz="2400" b="1" i="1" dirty="0">
                <a:solidFill>
                  <a:srgbClr val="FF0000"/>
                </a:solidFill>
                <a:latin typeface="UTM Avo" panose="02040603050506020204" pitchFamily="18" charset="0"/>
                <a:ea typeface="Calibri" panose="020F0502020204030204" pitchFamily="34" charset="0"/>
                <a:cs typeface="Arial" panose="020B0604020202020204" pitchFamily="34" charset="0"/>
              </a:rPr>
              <a:t>Đàn cá heo và bản nhạc</a:t>
            </a: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 Câu chuyện nói về tác dụng kì diệu của âm nhạc đối với một đàn cá heo. Các em cùng nghe xem câu chuyện diễn biến như thế nào nhé. </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8928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C82AB5-09C9-472A-8BCA-8113BB89AB42}"/>
              </a:ext>
            </a:extLst>
          </p:cNvPr>
          <p:cNvGrpSpPr/>
          <p:nvPr/>
        </p:nvGrpSpPr>
        <p:grpSpPr>
          <a:xfrm>
            <a:off x="10112007" y="746199"/>
            <a:ext cx="1970066" cy="2219255"/>
            <a:chOff x="930253" y="1555705"/>
            <a:chExt cx="1279160" cy="1369855"/>
          </a:xfrm>
        </p:grpSpPr>
        <p:pic>
          <p:nvPicPr>
            <p:cNvPr id="9" name="Picture 8">
              <a:hlinkClick r:id="rId3"/>
              <a:extLst>
                <a:ext uri="{FF2B5EF4-FFF2-40B4-BE49-F238E27FC236}">
                  <a16:creationId xmlns:a16="http://schemas.microsoft.com/office/drawing/2014/main" id="{70FD3D32-A21B-49C9-A4EF-BA23F482593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0" name="TextBox 9">
              <a:extLst>
                <a:ext uri="{FF2B5EF4-FFF2-40B4-BE49-F238E27FC236}">
                  <a16:creationId xmlns:a16="http://schemas.microsoft.com/office/drawing/2014/main" id="{B3336809-2D4F-4B46-8DE8-47F84060E546}"/>
                </a:ext>
              </a:extLst>
            </p:cNvPr>
            <p:cNvSpPr txBox="1"/>
            <p:nvPr/>
          </p:nvSpPr>
          <p:spPr>
            <a:xfrm>
              <a:off x="930253" y="2526606"/>
              <a:ext cx="1279160" cy="398954"/>
            </a:xfrm>
            <a:prstGeom prst="rect">
              <a:avLst/>
            </a:prstGeom>
            <a:noFill/>
          </p:spPr>
          <p:txBody>
            <a:bodyPr wrap="square" rtlCol="0">
              <a:spAutoFit/>
            </a:bodyPr>
            <a:lstStyle/>
            <a:p>
              <a:pPr algn="ctr"/>
              <a:r>
                <a:rPr lang="en-US" b="1" dirty="0" err="1">
                  <a:solidFill>
                    <a:schemeClr val="accent2"/>
                  </a:solidFill>
                  <a:latin typeface="UTM Avo" panose="02040603050506020204" pitchFamily="18" charset="0"/>
                </a:rPr>
                <a:t>Ấn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để</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đến</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trang</a:t>
              </a:r>
              <a:r>
                <a:rPr lang="en-US" b="1" dirty="0">
                  <a:solidFill>
                    <a:schemeClr val="accent2"/>
                  </a:solidFill>
                  <a:latin typeface="UTM Avo" panose="02040603050506020204" pitchFamily="18" charset="0"/>
                </a:rPr>
                <a:t> </a:t>
              </a:r>
              <a:r>
                <a:rPr lang="en-US" b="1" dirty="0" err="1">
                  <a:solidFill>
                    <a:schemeClr val="accent2"/>
                  </a:solidFill>
                  <a:latin typeface="UTM Avo" panose="02040603050506020204" pitchFamily="18" charset="0"/>
                </a:rPr>
                <a:t>sách</a:t>
              </a:r>
              <a:endParaRPr lang="en-US"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3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B5B2AD-5977-6AC4-3CB2-083DF5213BF7}"/>
              </a:ext>
            </a:extLst>
          </p:cNvPr>
          <p:cNvSpPr/>
          <p:nvPr/>
        </p:nvSpPr>
        <p:spPr>
          <a:xfrm>
            <a:off x="4138613" y="1676400"/>
            <a:ext cx="3914774" cy="585537"/>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tx1"/>
                </a:solidFill>
                <a:latin typeface="UTM Avo" panose="02040603050506020204" pitchFamily="18" charset="0"/>
              </a:rPr>
              <a:t>Chuẩn bị</a:t>
            </a:r>
            <a:endParaRPr lang="en-US" sz="2800" b="1" dirty="0">
              <a:solidFill>
                <a:schemeClr val="tx1"/>
              </a:solidFill>
              <a:latin typeface="UTM Avo" panose="02040603050506020204" pitchFamily="18" charset="0"/>
            </a:endParaRPr>
          </a:p>
        </p:txBody>
      </p:sp>
      <p:sp>
        <p:nvSpPr>
          <p:cNvPr id="8" name="TextBox 7">
            <a:extLst>
              <a:ext uri="{FF2B5EF4-FFF2-40B4-BE49-F238E27FC236}">
                <a16:creationId xmlns:a16="http://schemas.microsoft.com/office/drawing/2014/main" id="{D3751C48-9122-4648-BD21-2CFD262AC5A4}"/>
              </a:ext>
            </a:extLst>
          </p:cNvPr>
          <p:cNvSpPr txBox="1"/>
          <p:nvPr/>
        </p:nvSpPr>
        <p:spPr>
          <a:xfrm>
            <a:off x="751502" y="2407197"/>
            <a:ext cx="10670477" cy="1247649"/>
          </a:xfrm>
          <a:prstGeom prst="rect">
            <a:avLst/>
          </a:prstGeom>
          <a:noFill/>
        </p:spPr>
        <p:txBody>
          <a:bodyPr wrap="square">
            <a:spAutoFit/>
          </a:bodyPr>
          <a:lstStyle/>
          <a:p>
            <a:pPr marL="381019" indent="-381019" algn="just">
              <a:lnSpc>
                <a:spcPct val="150000"/>
              </a:lnSpc>
              <a:spcBef>
                <a:spcPts val="67"/>
              </a:spcBef>
              <a:spcAft>
                <a:spcPts val="67"/>
              </a:spcAft>
              <a:buFont typeface="Wingdings" panose="05000000000000000000" pitchFamily="2" charset="2"/>
              <a:buChar char="Ø"/>
            </a:pPr>
            <a:r>
              <a:rPr lang="nl-NL" sz="2667" dirty="0">
                <a:solidFill>
                  <a:srgbClr val="000000"/>
                </a:solidFill>
                <a:latin typeface="UTM Avo" panose="02040603050506020204" pitchFamily="18" charset="0"/>
                <a:ea typeface="Calibri" panose="020F0502020204030204" pitchFamily="34" charset="0"/>
                <a:cs typeface="Arial" panose="020B0604020202020204" pitchFamily="34" charset="0"/>
              </a:rPr>
              <a:t>Các em hãy quan sát tranh minh họa và lắng nghe cô giới thiệu về câu chuyện. </a:t>
            </a:r>
            <a:endParaRPr lang="en-US" sz="2667" dirty="0">
              <a:latin typeface="UTM Avo" panose="02040603050506020204" pitchFamily="18" charset="0"/>
              <a:ea typeface="Calibri" panose="020F050202020403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906B6737-6EFB-4D1F-9398-1AEF9CDCEF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0681" y="3962550"/>
            <a:ext cx="3835705" cy="2804859"/>
          </a:xfrm>
          <a:prstGeom prst="rect">
            <a:avLst/>
          </a:prstGeom>
        </p:spPr>
      </p:pic>
      <p:pic>
        <p:nvPicPr>
          <p:cNvPr id="10" name="Picture 9">
            <a:extLst>
              <a:ext uri="{FF2B5EF4-FFF2-40B4-BE49-F238E27FC236}">
                <a16:creationId xmlns:a16="http://schemas.microsoft.com/office/drawing/2014/main" id="{B408833D-8F18-4A53-B2F3-437749BB321D}"/>
              </a:ext>
            </a:extLst>
          </p:cNvPr>
          <p:cNvPicPr>
            <a:picLocks noChangeAspect="1"/>
          </p:cNvPicPr>
          <p:nvPr/>
        </p:nvPicPr>
        <p:blipFill rotWithShape="1">
          <a:blip r:embed="rId5">
            <a:extLst>
              <a:ext uri="{28A0092B-C50C-407E-A947-70E740481C1C}">
                <a14:useLocalDpi xmlns:a14="http://schemas.microsoft.com/office/drawing/2010/main" val="0"/>
              </a:ext>
            </a:extLst>
          </a:blip>
          <a:srcRect l="6792" r="5971" b="7390"/>
          <a:stretch/>
        </p:blipFill>
        <p:spPr>
          <a:xfrm>
            <a:off x="6769768" y="3272590"/>
            <a:ext cx="4379495" cy="3048000"/>
          </a:xfrm>
          <a:prstGeom prst="rect">
            <a:avLst/>
          </a:prstGeom>
        </p:spPr>
      </p:pic>
      <p:grpSp>
        <p:nvGrpSpPr>
          <p:cNvPr id="12" name="Group 11">
            <a:extLst>
              <a:ext uri="{FF2B5EF4-FFF2-40B4-BE49-F238E27FC236}">
                <a16:creationId xmlns:a16="http://schemas.microsoft.com/office/drawing/2014/main" id="{D93075F1-8B81-42BD-9161-2920916A361E}"/>
              </a:ext>
            </a:extLst>
          </p:cNvPr>
          <p:cNvGrpSpPr/>
          <p:nvPr/>
        </p:nvGrpSpPr>
        <p:grpSpPr>
          <a:xfrm>
            <a:off x="9772054" y="889125"/>
            <a:ext cx="2374289" cy="1409396"/>
            <a:chOff x="9772054" y="889125"/>
            <a:chExt cx="2374289" cy="1409396"/>
          </a:xfrm>
        </p:grpSpPr>
        <p:pic>
          <p:nvPicPr>
            <p:cNvPr id="13" name="Picture 2">
              <a:hlinkClick r:id="rId6"/>
              <a:extLst>
                <a:ext uri="{FF2B5EF4-FFF2-40B4-BE49-F238E27FC236}">
                  <a16:creationId xmlns:a16="http://schemas.microsoft.com/office/drawing/2014/main" id="{AB8A5A61-7BB1-4D14-A2D7-567B23ACD9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0350" y="889125"/>
              <a:ext cx="1079103" cy="7469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E425E1-C7F0-4E87-82A7-61A3EA2E436C}"/>
                </a:ext>
              </a:extLst>
            </p:cNvPr>
            <p:cNvSpPr txBox="1"/>
            <p:nvPr/>
          </p:nvSpPr>
          <p:spPr>
            <a:xfrm>
              <a:off x="9772054" y="1713746"/>
              <a:ext cx="2374289" cy="584775"/>
            </a:xfrm>
            <a:prstGeom prst="rect">
              <a:avLst/>
            </a:prstGeom>
            <a:noFill/>
          </p:spPr>
          <p:txBody>
            <a:bodyPr wrap="square">
              <a:spAutoFit/>
            </a:bodyPr>
            <a:lstStyle/>
            <a:p>
              <a:pPr algn="ctr"/>
              <a:r>
                <a:rPr lang="en-US" sz="1600">
                  <a:latin typeface="UTM Avo" panose="02040603050506020204" pitchFamily="18" charset="0"/>
                  <a:cs typeface="Arial" panose="020B0604020202020204" pitchFamily="34" charset="0"/>
                </a:rPr>
                <a:t>Ấn vào để đến </a:t>
              </a:r>
            </a:p>
            <a:p>
              <a:pPr algn="ctr"/>
              <a:r>
                <a:rPr lang="en-US" sz="1600" b="1">
                  <a:latin typeface="UTM Avo" panose="02040603050506020204" pitchFamily="18" charset="0"/>
                  <a:cs typeface="Arial" panose="020B0604020202020204" pitchFamily="34" charset="0"/>
                </a:rPr>
                <a:t>video kể chuyện</a:t>
              </a:r>
              <a:endParaRPr lang="en-US" sz="1600" b="1" dirty="0">
                <a:latin typeface="UTM Avo" panose="02040603050506020204" pitchFamily="18" charset="0"/>
              </a:endParaRPr>
            </a:p>
          </p:txBody>
        </p:sp>
      </p:grpSp>
    </p:spTree>
    <p:extLst>
      <p:ext uri="{BB962C8B-B14F-4D97-AF65-F5344CB8AC3E}">
        <p14:creationId xmlns:p14="http://schemas.microsoft.com/office/powerpoint/2010/main" val="28471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90"/>
                                          </p:val>
                                        </p:tav>
                                        <p:tav tm="100000">
                                          <p:val>
                                            <p:fltVal val="0"/>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B5B2AD-5977-6AC4-3CB2-083DF5213BF7}"/>
              </a:ext>
            </a:extLst>
          </p:cNvPr>
          <p:cNvSpPr/>
          <p:nvPr/>
        </p:nvSpPr>
        <p:spPr>
          <a:xfrm>
            <a:off x="4138613" y="1676400"/>
            <a:ext cx="3914774" cy="585537"/>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tx1"/>
                </a:solidFill>
                <a:latin typeface="UTM Avo" panose="02040603050506020204" pitchFamily="18" charset="0"/>
              </a:rPr>
              <a:t>Nghe – Kể chuyện</a:t>
            </a:r>
          </a:p>
        </p:txBody>
      </p:sp>
      <p:sp>
        <p:nvSpPr>
          <p:cNvPr id="6" name="TextBox 5">
            <a:extLst>
              <a:ext uri="{FF2B5EF4-FFF2-40B4-BE49-F238E27FC236}">
                <a16:creationId xmlns:a16="http://schemas.microsoft.com/office/drawing/2014/main" id="{E7B8D57A-E3CB-43C4-A345-38EFB79A65E0}"/>
              </a:ext>
            </a:extLst>
          </p:cNvPr>
          <p:cNvSpPr txBox="1"/>
          <p:nvPr/>
        </p:nvSpPr>
        <p:spPr>
          <a:xfrm>
            <a:off x="516141" y="2365103"/>
            <a:ext cx="7537246" cy="2001061"/>
          </a:xfrm>
          <a:prstGeom prst="rect">
            <a:avLst/>
          </a:prstGeom>
          <a:noFill/>
        </p:spPr>
        <p:txBody>
          <a:bodyPr wrap="square">
            <a:spAutoFit/>
          </a:bodyPr>
          <a:lstStyle/>
          <a:p>
            <a:pPr indent="344488" algn="just">
              <a:lnSpc>
                <a:spcPct val="150000"/>
              </a:lnSpc>
              <a:spcBef>
                <a:spcPts val="67"/>
              </a:spcBef>
              <a:spcAft>
                <a:spcPts val="67"/>
              </a:spcAft>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Mùa đông năm đó, thời tiết giá lạnh khác thường. Có một đàn cá heo bị kẹt giữa vùng biển đóng băng. Cứ vài phút, chúng lại phải nhô lên mặt nước để thở. Chúng đuối sức dần.</a:t>
            </a:r>
            <a:endParaRPr lang="en-US" sz="2133" dirty="0">
              <a:latin typeface="UTM Avo" panose="02040603050506020204"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44C890C-4DA7-425A-B42A-D412ED7A6B8B}"/>
              </a:ext>
            </a:extLst>
          </p:cNvPr>
          <p:cNvSpPr txBox="1"/>
          <p:nvPr/>
        </p:nvSpPr>
        <p:spPr>
          <a:xfrm>
            <a:off x="1901377" y="4366164"/>
            <a:ext cx="9648938" cy="1992212"/>
          </a:xfrm>
          <a:prstGeom prst="rect">
            <a:avLst/>
          </a:prstGeom>
          <a:noFill/>
        </p:spPr>
        <p:txBody>
          <a:bodyPr wrap="square">
            <a:spAutoFit/>
          </a:bodyPr>
          <a:lstStyle/>
          <a:p>
            <a:pPr indent="344488" algn="just">
              <a:lnSpc>
                <a:spcPct val="150000"/>
              </a:lnSpc>
              <a:spcBef>
                <a:spcPts val="67"/>
              </a:spcBef>
              <a:spcAft>
                <a:spcPts val="67"/>
              </a:spcAft>
            </a:pPr>
            <a:r>
              <a:rPr lang="nl-NL" sz="2133" dirty="0">
                <a:solidFill>
                  <a:srgbClr val="000000"/>
                </a:solidFill>
                <a:latin typeface="UTM Avo" panose="02040603050506020204" pitchFamily="18" charset="0"/>
                <a:ea typeface="Calibri" panose="020F0502020204030204" pitchFamily="34" charset="0"/>
                <a:cs typeface="Arial" panose="020B0604020202020204" pitchFamily="34" charset="0"/>
              </a:rPr>
              <a:t>Một chiếc tàu phá băng được điều đến nơi để cứu cá. Sau rất nhiều cố gắng, tàu đã mở được một đường nước để dẫn đàn cá heo ra khỏi vùng băng giá, đến vùng biển ấm hơn. Đàn cá quẫy đuôi ríu rít nhưng nhất định không chịu bơi theo con đường mới mở. </a:t>
            </a:r>
            <a:endParaRPr lang="en-US" sz="2133" dirty="0">
              <a:latin typeface="UTM Avo" panose="02040603050506020204" pitchFamily="18"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AA8B3AB-3C03-4DEE-A1FF-29E384E2FB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29363" y="1927928"/>
            <a:ext cx="3146496" cy="2214347"/>
          </a:xfrm>
          <a:prstGeom prst="rect">
            <a:avLst/>
          </a:prstGeom>
        </p:spPr>
      </p:pic>
    </p:spTree>
    <p:extLst>
      <p:ext uri="{BB962C8B-B14F-4D97-AF65-F5344CB8AC3E}">
        <p14:creationId xmlns:p14="http://schemas.microsoft.com/office/powerpoint/2010/main" val="423371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B5B2AD-5977-6AC4-3CB2-083DF5213BF7}"/>
              </a:ext>
            </a:extLst>
          </p:cNvPr>
          <p:cNvSpPr/>
          <p:nvPr/>
        </p:nvSpPr>
        <p:spPr>
          <a:xfrm>
            <a:off x="4138613" y="1676400"/>
            <a:ext cx="3914774" cy="585537"/>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tx1"/>
                </a:solidFill>
                <a:latin typeface="UTM Avo" panose="02040603050506020204" pitchFamily="18" charset="0"/>
              </a:rPr>
              <a:t>Nghe – Kể chuyện</a:t>
            </a:r>
          </a:p>
        </p:txBody>
      </p:sp>
      <p:sp>
        <p:nvSpPr>
          <p:cNvPr id="6" name="TextBox 5">
            <a:extLst>
              <a:ext uri="{FF2B5EF4-FFF2-40B4-BE49-F238E27FC236}">
                <a16:creationId xmlns:a16="http://schemas.microsoft.com/office/drawing/2014/main" id="{E7B8D57A-E3CB-43C4-A345-38EFB79A65E0}"/>
              </a:ext>
            </a:extLst>
          </p:cNvPr>
          <p:cNvSpPr txBox="1"/>
          <p:nvPr/>
        </p:nvSpPr>
        <p:spPr>
          <a:xfrm>
            <a:off x="516141" y="2300935"/>
            <a:ext cx="7537246" cy="2484591"/>
          </a:xfrm>
          <a:prstGeom prst="rect">
            <a:avLst/>
          </a:prstGeom>
          <a:noFill/>
        </p:spPr>
        <p:txBody>
          <a:bodyPr wrap="square">
            <a:spAutoFit/>
          </a:bodyPr>
          <a:lstStyle/>
          <a:p>
            <a:pPr indent="344488" algn="just">
              <a:lnSpc>
                <a:spcPct val="150000"/>
              </a:lnSpc>
              <a:spcBef>
                <a:spcPts val="67"/>
              </a:spcBef>
              <a:spcAft>
                <a:spcPts val="67"/>
              </a:spcAft>
            </a:pPr>
            <a:r>
              <a:rPr lang="vi-VN" sz="2133" dirty="0">
                <a:solidFill>
                  <a:srgbClr val="000000"/>
                </a:solidFill>
                <a:latin typeface="UTM Avo" panose="02040603050506020204" pitchFamily="18" charset="0"/>
                <a:ea typeface="Calibri" panose="020F0502020204030204" pitchFamily="34" charset="0"/>
                <a:cs typeface="Arial" panose="020B0604020202020204" pitchFamily="34" charset="0"/>
              </a:rPr>
              <a:t>Mọi người không biết làm cách nào để dụ đàn cá bơi theo tàu. Bỗng một thủy thủ nhớ ra rằng cá heo rất nhạy cảm với âm nhạc. Anh  liền mở nhạc. Giữa biển khơi mênh mông trắng toát, tiếng nhạc vút lên như lay động không gian bao la. </a:t>
            </a:r>
          </a:p>
        </p:txBody>
      </p:sp>
      <p:sp>
        <p:nvSpPr>
          <p:cNvPr id="7" name="TextBox 6">
            <a:extLst>
              <a:ext uri="{FF2B5EF4-FFF2-40B4-BE49-F238E27FC236}">
                <a16:creationId xmlns:a16="http://schemas.microsoft.com/office/drawing/2014/main" id="{544C890C-4DA7-425A-B42A-D412ED7A6B8B}"/>
              </a:ext>
            </a:extLst>
          </p:cNvPr>
          <p:cNvSpPr txBox="1"/>
          <p:nvPr/>
        </p:nvSpPr>
        <p:spPr>
          <a:xfrm>
            <a:off x="1901377" y="4721358"/>
            <a:ext cx="9648938" cy="1992212"/>
          </a:xfrm>
          <a:prstGeom prst="rect">
            <a:avLst/>
          </a:prstGeom>
          <a:noFill/>
        </p:spPr>
        <p:txBody>
          <a:bodyPr wrap="square">
            <a:spAutoFit/>
          </a:bodyPr>
          <a:lstStyle/>
          <a:p>
            <a:pPr indent="344488" algn="just">
              <a:lnSpc>
                <a:spcPct val="150000"/>
              </a:lnSpc>
              <a:spcBef>
                <a:spcPts val="67"/>
              </a:spcBef>
              <a:spcAft>
                <a:spcPts val="67"/>
              </a:spcAft>
            </a:pPr>
            <a:r>
              <a:rPr lang="vi-VN" sz="2133" dirty="0">
                <a:solidFill>
                  <a:srgbClr val="000000"/>
                </a:solidFill>
                <a:latin typeface="UTM Avo" panose="02040603050506020204" pitchFamily="18" charset="0"/>
                <a:ea typeface="Calibri" panose="020F0502020204030204" pitchFamily="34" charset="0"/>
                <a:cs typeface="Arial" panose="020B0604020202020204" pitchFamily="34" charset="0"/>
              </a:rPr>
              <a:t>Khi nghe thấy tiếng nhạc, đàn cá tỏ ra rất thích thú. Chúng ngoan ngoãn bơi theo con tàu đang phát ra tiếng nhạc. Cuối cùng, tàu phá băng đã đưa được đàn cá ra vùng biển ấm, thoát khỏi vùng băng giá nguy hiểm. </a:t>
            </a:r>
            <a:endParaRPr lang="en-US" sz="2133" dirty="0">
              <a:latin typeface="UTM Avo" panose="02040603050506020204" pitchFamily="18"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AA8B3AB-3C03-4DEE-A1FF-29E384E2FB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29363" y="1927928"/>
            <a:ext cx="3146496" cy="2214347"/>
          </a:xfrm>
          <a:prstGeom prst="rect">
            <a:avLst/>
          </a:prstGeom>
        </p:spPr>
      </p:pic>
    </p:spTree>
    <p:extLst>
      <p:ext uri="{BB962C8B-B14F-4D97-AF65-F5344CB8AC3E}">
        <p14:creationId xmlns:p14="http://schemas.microsoft.com/office/powerpoint/2010/main" val="16034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B5B2AD-5977-6AC4-3CB2-083DF5213BF7}"/>
              </a:ext>
            </a:extLst>
          </p:cNvPr>
          <p:cNvSpPr/>
          <p:nvPr/>
        </p:nvSpPr>
        <p:spPr>
          <a:xfrm>
            <a:off x="4044072" y="1820442"/>
            <a:ext cx="3914774" cy="585537"/>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tx1"/>
                </a:solidFill>
                <a:latin typeface="UTM Avo" panose="02040603050506020204" pitchFamily="18" charset="0"/>
              </a:rPr>
              <a:t>Trả lời câu hỏi</a:t>
            </a:r>
          </a:p>
        </p:txBody>
      </p:sp>
      <p:grpSp>
        <p:nvGrpSpPr>
          <p:cNvPr id="9" name="Group 8">
            <a:extLst>
              <a:ext uri="{FF2B5EF4-FFF2-40B4-BE49-F238E27FC236}">
                <a16:creationId xmlns:a16="http://schemas.microsoft.com/office/drawing/2014/main" id="{97F0BBE5-8B5F-4454-9C17-C47595BECA4F}"/>
              </a:ext>
            </a:extLst>
          </p:cNvPr>
          <p:cNvGrpSpPr/>
          <p:nvPr/>
        </p:nvGrpSpPr>
        <p:grpSpPr>
          <a:xfrm>
            <a:off x="7958846" y="859693"/>
            <a:ext cx="3914776" cy="866553"/>
            <a:chOff x="12475472" y="2793686"/>
            <a:chExt cx="5812526" cy="1247553"/>
          </a:xfrm>
        </p:grpSpPr>
        <p:grpSp>
          <p:nvGrpSpPr>
            <p:cNvPr id="10" name="Group 9">
              <a:extLst>
                <a:ext uri="{FF2B5EF4-FFF2-40B4-BE49-F238E27FC236}">
                  <a16:creationId xmlns:a16="http://schemas.microsoft.com/office/drawing/2014/main" id="{4D1FB673-1B03-4ED2-9C13-3ACDA8E3F937}"/>
                </a:ext>
              </a:extLst>
            </p:cNvPr>
            <p:cNvGrpSpPr/>
            <p:nvPr/>
          </p:nvGrpSpPr>
          <p:grpSpPr>
            <a:xfrm>
              <a:off x="12475472" y="2793686"/>
              <a:ext cx="5812526" cy="1247553"/>
              <a:chOff x="12475472" y="2793686"/>
              <a:chExt cx="5812526" cy="1247553"/>
            </a:xfrm>
          </p:grpSpPr>
          <p:sp>
            <p:nvSpPr>
              <p:cNvPr id="13" name="Pentagon 21">
                <a:extLst>
                  <a:ext uri="{FF2B5EF4-FFF2-40B4-BE49-F238E27FC236}">
                    <a16:creationId xmlns:a16="http://schemas.microsoft.com/office/drawing/2014/main" id="{96CEBD0D-1D4F-4F7E-9828-3DA3651BAFF3}"/>
                  </a:ext>
                </a:extLst>
              </p:cNvPr>
              <p:cNvSpPr/>
              <p:nvPr/>
            </p:nvSpPr>
            <p:spPr>
              <a:xfrm flipH="1">
                <a:off x="12475472" y="2793686"/>
                <a:ext cx="5812526" cy="1247553"/>
              </a:xfrm>
              <a:prstGeom prst="homePlate">
                <a:avLst/>
              </a:prstGeom>
              <a:solidFill>
                <a:schemeClr val="accent2"/>
              </a:solidFill>
              <a:ln>
                <a:solidFill>
                  <a:srgbClr val="98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UTM Avo" panose="02040603050506020204" pitchFamily="18" charset="0"/>
                </a:endParaRPr>
              </a:p>
            </p:txBody>
          </p:sp>
          <p:sp>
            <p:nvSpPr>
              <p:cNvPr id="14" name="Pentagon 22">
                <a:extLst>
                  <a:ext uri="{FF2B5EF4-FFF2-40B4-BE49-F238E27FC236}">
                    <a16:creationId xmlns:a16="http://schemas.microsoft.com/office/drawing/2014/main" id="{014B5712-241B-4F6D-8C76-C8D27807B516}"/>
                  </a:ext>
                </a:extLst>
              </p:cNvPr>
              <p:cNvSpPr/>
              <p:nvPr/>
            </p:nvSpPr>
            <p:spPr>
              <a:xfrm flipH="1">
                <a:off x="12600436" y="2857623"/>
                <a:ext cx="5562600" cy="111968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UTM Avo" panose="02040603050506020204" pitchFamily="18" charset="0"/>
                </a:endParaRPr>
              </a:p>
            </p:txBody>
          </p:sp>
        </p:grpSp>
        <p:sp>
          <p:nvSpPr>
            <p:cNvPr id="12" name="TextBox 11">
              <a:extLst>
                <a:ext uri="{FF2B5EF4-FFF2-40B4-BE49-F238E27FC236}">
                  <a16:creationId xmlns:a16="http://schemas.microsoft.com/office/drawing/2014/main" id="{957E47FB-3260-4A01-878E-2FF46F638D58}"/>
                </a:ext>
              </a:extLst>
            </p:cNvPr>
            <p:cNvSpPr txBox="1"/>
            <p:nvPr/>
          </p:nvSpPr>
          <p:spPr>
            <a:xfrm>
              <a:off x="12723232" y="3003996"/>
              <a:ext cx="5439804" cy="826931"/>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Arial" panose="020B0604020202020204" pitchFamily="34" charset="0"/>
                </a:rPr>
                <a:t>THẢO LUẬN CẶP ĐÔI</a:t>
              </a:r>
            </a:p>
          </p:txBody>
        </p:sp>
      </p:grpSp>
      <p:pic>
        <p:nvPicPr>
          <p:cNvPr id="15" name="Picture 7">
            <a:extLst>
              <a:ext uri="{FF2B5EF4-FFF2-40B4-BE49-F238E27FC236}">
                <a16:creationId xmlns:a16="http://schemas.microsoft.com/office/drawing/2014/main" id="{455E066B-57E5-4C5D-946F-EDADF44F82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9726" y="2754287"/>
            <a:ext cx="847555" cy="755094"/>
          </a:xfrm>
          <a:prstGeom prst="rect">
            <a:avLst/>
          </a:prstGeom>
        </p:spPr>
      </p:pic>
      <p:pic>
        <p:nvPicPr>
          <p:cNvPr id="16" name="Picture 7">
            <a:extLst>
              <a:ext uri="{FF2B5EF4-FFF2-40B4-BE49-F238E27FC236}">
                <a16:creationId xmlns:a16="http://schemas.microsoft.com/office/drawing/2014/main" id="{C9BF8A89-66F6-4E20-B224-8D5C2FBA61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489" y="4111733"/>
            <a:ext cx="847555" cy="755094"/>
          </a:xfrm>
          <a:prstGeom prst="rect">
            <a:avLst/>
          </a:prstGeom>
        </p:spPr>
      </p:pic>
      <p:pic>
        <p:nvPicPr>
          <p:cNvPr id="17" name="Picture 7">
            <a:extLst>
              <a:ext uri="{FF2B5EF4-FFF2-40B4-BE49-F238E27FC236}">
                <a16:creationId xmlns:a16="http://schemas.microsoft.com/office/drawing/2014/main" id="{0B879F58-C4D9-4889-8AEB-01CEB9267E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39697" y="2764102"/>
            <a:ext cx="847555" cy="755094"/>
          </a:xfrm>
          <a:prstGeom prst="rect">
            <a:avLst/>
          </a:prstGeom>
        </p:spPr>
      </p:pic>
      <p:pic>
        <p:nvPicPr>
          <p:cNvPr id="18" name="Picture 7">
            <a:extLst>
              <a:ext uri="{FF2B5EF4-FFF2-40B4-BE49-F238E27FC236}">
                <a16:creationId xmlns:a16="http://schemas.microsoft.com/office/drawing/2014/main" id="{B2808680-B51C-4439-A0EB-037B027510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1644" y="4150287"/>
            <a:ext cx="847555" cy="755094"/>
          </a:xfrm>
          <a:prstGeom prst="rect">
            <a:avLst/>
          </a:prstGeom>
        </p:spPr>
      </p:pic>
      <p:sp>
        <p:nvSpPr>
          <p:cNvPr id="19" name="TextBox 18">
            <a:extLst>
              <a:ext uri="{FF2B5EF4-FFF2-40B4-BE49-F238E27FC236}">
                <a16:creationId xmlns:a16="http://schemas.microsoft.com/office/drawing/2014/main" id="{D2E09DC3-D50B-4DFB-A3D2-4C26A7935522}"/>
              </a:ext>
            </a:extLst>
          </p:cNvPr>
          <p:cNvSpPr txBox="1"/>
          <p:nvPr/>
        </p:nvSpPr>
        <p:spPr>
          <a:xfrm>
            <a:off x="1172663" y="2619017"/>
            <a:ext cx="4285384" cy="950325"/>
          </a:xfrm>
          <a:prstGeom prst="rect">
            <a:avLst/>
          </a:prstGeom>
          <a:noFill/>
        </p:spPr>
        <p:txBody>
          <a:bodyPr wrap="square">
            <a:spAutoFit/>
          </a:bodyPr>
          <a:lstStyle/>
          <a:p>
            <a:pPr algn="just">
              <a:lnSpc>
                <a:spcPct val="150000"/>
              </a:lnSpc>
              <a:spcBef>
                <a:spcPts val="67"/>
              </a:spcBef>
              <a:spcAft>
                <a:spcPts val="67"/>
              </a:spcAft>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1: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Đàn cá heo gặp nguy hiểm như thế nào?</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15FBE1A-A68E-4325-ADBC-FED7789C561D}"/>
              </a:ext>
            </a:extLst>
          </p:cNvPr>
          <p:cNvSpPr txBox="1"/>
          <p:nvPr/>
        </p:nvSpPr>
        <p:spPr>
          <a:xfrm>
            <a:off x="6733955" y="2619017"/>
            <a:ext cx="4862280" cy="950325"/>
          </a:xfrm>
          <a:prstGeom prst="rect">
            <a:avLst/>
          </a:prstGeom>
          <a:noFill/>
        </p:spPr>
        <p:txBody>
          <a:bodyPr wrap="square">
            <a:spAutoFit/>
          </a:bodyPr>
          <a:lstStyle/>
          <a:p>
            <a:pPr algn="just">
              <a:lnSpc>
                <a:spcPct val="150000"/>
              </a:lnSpc>
              <a:spcBef>
                <a:spcPts val="67"/>
              </a:spcBef>
              <a:spcAft>
                <a:spcPts val="67"/>
              </a:spcAft>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2: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Tàu phá băng gặp khó khăn gì khi làm nhiệm vụ cứu đàn cá?</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9183171-D757-4277-88CB-A8F5C46C172F}"/>
              </a:ext>
            </a:extLst>
          </p:cNvPr>
          <p:cNvSpPr txBox="1"/>
          <p:nvPr/>
        </p:nvSpPr>
        <p:spPr>
          <a:xfrm>
            <a:off x="1168044" y="3977276"/>
            <a:ext cx="4290003" cy="950325"/>
          </a:xfrm>
          <a:prstGeom prst="rect">
            <a:avLst/>
          </a:prstGeom>
          <a:noFill/>
        </p:spPr>
        <p:txBody>
          <a:bodyPr wrap="square">
            <a:spAutoFit/>
          </a:bodyPr>
          <a:lstStyle/>
          <a:p>
            <a:pPr algn="just">
              <a:lnSpc>
                <a:spcPct val="150000"/>
              </a:lnSpc>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3: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Anh thủy thủ đã nghĩ ra cách gì để đàn cá bơi theo tàu?</a:t>
            </a:r>
            <a:endParaRPr lang="en-US" sz="2000" dirty="0">
              <a:latin typeface="UTM Avo" panose="02040603050506020204" pitchFamily="18" charset="0"/>
              <a:cs typeface="Arial" panose="020B0604020202020204" pitchFamily="34" charset="0"/>
            </a:endParaRPr>
          </a:p>
        </p:txBody>
      </p:sp>
      <p:sp>
        <p:nvSpPr>
          <p:cNvPr id="22" name="TextBox 21">
            <a:extLst>
              <a:ext uri="{FF2B5EF4-FFF2-40B4-BE49-F238E27FC236}">
                <a16:creationId xmlns:a16="http://schemas.microsoft.com/office/drawing/2014/main" id="{DF197C81-E9BB-4730-8AC4-0CEEDDFD3D6C}"/>
              </a:ext>
            </a:extLst>
          </p:cNvPr>
          <p:cNvSpPr txBox="1"/>
          <p:nvPr/>
        </p:nvSpPr>
        <p:spPr>
          <a:xfrm>
            <a:off x="6733954" y="3946035"/>
            <a:ext cx="4635752" cy="950325"/>
          </a:xfrm>
          <a:prstGeom prst="rect">
            <a:avLst/>
          </a:prstGeom>
          <a:noFill/>
        </p:spPr>
        <p:txBody>
          <a:bodyPr wrap="square">
            <a:spAutoFit/>
          </a:bodyPr>
          <a:lstStyle/>
          <a:p>
            <a:pPr algn="just">
              <a:lnSpc>
                <a:spcPct val="150000"/>
              </a:lnSpc>
            </a:pPr>
            <a:r>
              <a:rPr lang="nl-NL" sz="2000" b="1" dirty="0">
                <a:solidFill>
                  <a:srgbClr val="000000"/>
                </a:solidFill>
                <a:latin typeface="UTM Avo" panose="02040603050506020204" pitchFamily="18" charset="0"/>
                <a:ea typeface="Calibri" panose="020F0502020204030204" pitchFamily="34" charset="0"/>
                <a:cs typeface="Arial" panose="020B0604020202020204" pitchFamily="34" charset="0"/>
              </a:rPr>
              <a:t>Câu 4: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Kết quả của câu chuyện thế nào?</a:t>
            </a:r>
            <a:endParaRPr lang="en-US" sz="2000" dirty="0">
              <a:latin typeface="UTM Avo" panose="02040603050506020204" pitchFamily="18" charset="0"/>
              <a:cs typeface="Arial" panose="020B0604020202020204" pitchFamily="34" charset="0"/>
            </a:endParaRPr>
          </a:p>
        </p:txBody>
      </p:sp>
      <p:pic>
        <p:nvPicPr>
          <p:cNvPr id="23" name="Picture 9">
            <a:extLst>
              <a:ext uri="{FF2B5EF4-FFF2-40B4-BE49-F238E27FC236}">
                <a16:creationId xmlns:a16="http://schemas.microsoft.com/office/drawing/2014/main" id="{33AE9523-166A-4D30-AD3C-68C84C66F9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94884" y="5103941"/>
            <a:ext cx="2001351" cy="1652024"/>
          </a:xfrm>
          <a:prstGeom prst="rect">
            <a:avLst/>
          </a:prstGeom>
        </p:spPr>
      </p:pic>
    </p:spTree>
    <p:extLst>
      <p:ext uri="{BB962C8B-B14F-4D97-AF65-F5344CB8AC3E}">
        <p14:creationId xmlns:p14="http://schemas.microsoft.com/office/powerpoint/2010/main" val="9119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anim calcmode="lin" valueType="num">
                                      <p:cBhvr>
                                        <p:cTn id="59" dur="500" fill="hold"/>
                                        <p:tgtEl>
                                          <p:spTgt spid="22"/>
                                        </p:tgtEl>
                                        <p:attrNameLst>
                                          <p:attrName>ppt_x</p:attrName>
                                        </p:attrNameLst>
                                      </p:cBhvr>
                                      <p:tavLst>
                                        <p:tav tm="0">
                                          <p:val>
                                            <p:strVal val="#ppt_x"/>
                                          </p:val>
                                        </p:tav>
                                        <p:tav tm="100000">
                                          <p:val>
                                            <p:strVal val="#ppt_x"/>
                                          </p:val>
                                        </p:tav>
                                      </p:tavLst>
                                    </p:anim>
                                    <p:anim calcmode="lin" valueType="num">
                                      <p:cBhvr>
                                        <p:cTn id="6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2" descr="1001 thắc mắc: Có phải cá heo tiến hóa từ 1 loài động vật trên cạn?">
            <a:extLst>
              <a:ext uri="{FF2B5EF4-FFF2-40B4-BE49-F238E27FC236}">
                <a16:creationId xmlns:a16="http://schemas.microsoft.com/office/drawing/2014/main" id="{2FF27194-1415-459B-95CB-B91401F1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66" y="2674184"/>
            <a:ext cx="3480643" cy="23222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3570AC9-A999-4CBF-9C92-8A282B41A250}"/>
              </a:ext>
            </a:extLst>
          </p:cNvPr>
          <p:cNvSpPr/>
          <p:nvPr/>
        </p:nvSpPr>
        <p:spPr>
          <a:xfrm>
            <a:off x="900190" y="1681229"/>
            <a:ext cx="10391619" cy="741130"/>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334" b="1" dirty="0">
                <a:solidFill>
                  <a:srgbClr val="000000"/>
                </a:solidFill>
                <a:latin typeface="UTM Avo" panose="02040603050506020204" pitchFamily="18" charset="0"/>
                <a:ea typeface="Calibri" panose="020F0502020204030204" pitchFamily="34" charset="0"/>
                <a:cs typeface="Arial" panose="020B0604020202020204" pitchFamily="34" charset="0"/>
              </a:rPr>
              <a:t>Câu 1:</a:t>
            </a:r>
            <a:r>
              <a:rPr lang="nl-NL" sz="3334" dirty="0">
                <a:solidFill>
                  <a:srgbClr val="000000"/>
                </a:solidFill>
                <a:latin typeface="UTM Avo" panose="02040603050506020204" pitchFamily="18" charset="0"/>
                <a:ea typeface="Calibri" panose="020F0502020204030204" pitchFamily="34" charset="0"/>
                <a:cs typeface="Arial" panose="020B0604020202020204" pitchFamily="34" charset="0"/>
              </a:rPr>
              <a:t> Đàn cá heo gặp nguy hiểm như thế nào?</a:t>
            </a:r>
            <a:endParaRPr lang="en-US" sz="3334" b="1" dirty="0">
              <a:solidFill>
                <a:srgbClr val="FF0000"/>
              </a:solidFill>
              <a:latin typeface="UTM Avo" panose="02040603050506020204" pitchFamily="18"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C11750BF-545A-4358-B759-E72B3FE8657D}"/>
              </a:ext>
            </a:extLst>
          </p:cNvPr>
          <p:cNvSpPr/>
          <p:nvPr/>
        </p:nvSpPr>
        <p:spPr>
          <a:xfrm>
            <a:off x="4924926" y="2674184"/>
            <a:ext cx="4531786" cy="2871961"/>
          </a:xfrm>
          <a:prstGeom prst="wedgeRoundRectCallout">
            <a:avLst>
              <a:gd name="adj1" fmla="val 58019"/>
              <a:gd name="adj2" fmla="val 35584"/>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Đàn cá heo bị kẹt giữa giữa vùng biển đóng băng</a:t>
            </a:r>
            <a:r>
              <a:rPr lang="nl-NL" sz="2000">
                <a:solidFill>
                  <a:srgbClr val="000000"/>
                </a:solidFill>
                <a:latin typeface="UTM Avo" panose="02040603050506020204" pitchFamily="18" charset="0"/>
                <a:ea typeface="Calibri" panose="020F0502020204030204" pitchFamily="34" charset="0"/>
                <a:cs typeface="Arial" panose="020B0604020202020204" pitchFamily="34" charset="0"/>
              </a:rPr>
              <a:t>, cứ </a:t>
            </a:r>
            <a:r>
              <a:rPr lang="nl-NL" sz="2000" dirty="0">
                <a:solidFill>
                  <a:srgbClr val="000000"/>
                </a:solidFill>
                <a:latin typeface="UTM Avo" panose="02040603050506020204" pitchFamily="18" charset="0"/>
                <a:ea typeface="Calibri" panose="020F0502020204030204" pitchFamily="34" charset="0"/>
                <a:cs typeface="Arial" panose="020B0604020202020204" pitchFamily="34" charset="0"/>
              </a:rPr>
              <a:t>vài phút, chúng lại phải nhô lên trước mặt nước để thở. Chúng đuối sức dần.</a:t>
            </a:r>
            <a:endParaRPr lang="en-US" sz="2000" dirty="0">
              <a:latin typeface="UTM Avo" panose="02040603050506020204" pitchFamily="18" charset="0"/>
              <a:cs typeface="Arial" panose="020B0604020202020204" pitchFamily="34" charset="0"/>
            </a:endParaRPr>
          </a:p>
        </p:txBody>
      </p:sp>
      <p:pic>
        <p:nvPicPr>
          <p:cNvPr id="18" name="Picture 13">
            <a:extLst>
              <a:ext uri="{FF2B5EF4-FFF2-40B4-BE49-F238E27FC236}">
                <a16:creationId xmlns:a16="http://schemas.microsoft.com/office/drawing/2014/main" id="{BF30D1FB-A36C-4151-BAD5-63394B554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84430" y="4433285"/>
            <a:ext cx="2333653" cy="2225721"/>
          </a:xfrm>
          <a:prstGeom prst="rect">
            <a:avLst/>
          </a:prstGeom>
        </p:spPr>
      </p:pic>
    </p:spTree>
    <p:extLst>
      <p:ext uri="{BB962C8B-B14F-4D97-AF65-F5344CB8AC3E}">
        <p14:creationId xmlns:p14="http://schemas.microsoft.com/office/powerpoint/2010/main" val="51952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77</TotalTime>
  <Words>975</Words>
  <Application>Microsoft Office PowerPoint</Application>
  <PresentationFormat>Widescreen</PresentationFormat>
  <Paragraphs>63</Paragraphs>
  <Slides>22</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Wingdings</vt:lpstr>
      <vt:lpstr>Calibri Light</vt:lpstr>
      <vt:lpstr>UTM Avo</vt:lpstr>
      <vt:lpstr>Arial</vt:lpstr>
      <vt:lpstr>Calibri</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Monkey</dc:creator>
  <dc:description>9Slide.vn</dc:description>
  <cp:lastModifiedBy>Monkey</cp:lastModifiedBy>
  <cp:revision>14</cp:revision>
  <dcterms:created xsi:type="dcterms:W3CDTF">2023-10-19T01:35:13Z</dcterms:created>
  <dcterms:modified xsi:type="dcterms:W3CDTF">2024-12-18T02:36:28Z</dcterms:modified>
  <cp:category>9Slide.vn</cp:category>
</cp:coreProperties>
</file>