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70" r:id="rId9"/>
    <p:sldId id="261" r:id="rId10"/>
    <p:sldId id="273" r:id="rId11"/>
    <p:sldId id="262" r:id="rId12"/>
    <p:sldId id="274" r:id="rId13"/>
    <p:sldId id="275" r:id="rId14"/>
    <p:sldId id="276" r:id="rId15"/>
    <p:sldId id="277" r:id="rId16"/>
    <p:sldId id="278" r:id="rId17"/>
    <p:sldId id="263" r:id="rId18"/>
    <p:sldId id="264" r:id="rId19"/>
    <p:sldId id="285" r:id="rId20"/>
    <p:sldId id="328" r:id="rId21"/>
    <p:sldId id="327" r:id="rId22"/>
    <p:sldId id="325" r:id="rId23"/>
    <p:sldId id="329" r:id="rId24"/>
    <p:sldId id="269" r:id="rId25"/>
  </p:sldIdLst>
  <p:sldSz cx="12192000" cy="6858000"/>
  <p:notesSz cx="6858000" cy="9144000"/>
  <p:embeddedFontLst>
    <p:embeddedFont>
      <p:font typeface="Barlow" panose="00000500000000000000" pitchFamily="2" charset="0"/>
      <p:regular r:id="rId27"/>
      <p:bold r:id="rId28"/>
    </p:embeddedFon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1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44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382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67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06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31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4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2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2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9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9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3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30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1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9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29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3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20796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hoc10.vn/doc-sach/toan-3-tap-1/1/132/10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hoc10.vn/doc-sach/toan-3-tap-1/1/132/10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hoc10.vn/doc-sach/toan-3-tap-1/1/132/10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hoc10.vn/doc-sach/toan-3-tap-1/1/132/10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10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hoc10.vn/doc-sach/toan-3-tap-1/1/132/108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106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@hoc1biet10" TargetMode="Externa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10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6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106/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106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sv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hoc10.vn/doc-sach/toan-3-tap-1/1/132/10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00423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51: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02402" y="775881"/>
            <a:ext cx="9455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a) Dùng ê ke và thước thẳng kiểm tra xem mỗi hình sau có phải hình chữ nhật hay không?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44E44-9821-9FB5-3D26-1ECE22828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79" t="35887" r="55104" b="21774"/>
          <a:stretch/>
        </p:blipFill>
        <p:spPr>
          <a:xfrm>
            <a:off x="729385" y="1992084"/>
            <a:ext cx="2292513" cy="16256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AFB65-3C86-4062-50E8-B3160485F1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80" t="20824" r="16844" b="19826"/>
          <a:stretch/>
        </p:blipFill>
        <p:spPr>
          <a:xfrm>
            <a:off x="714875" y="4145933"/>
            <a:ext cx="2292513" cy="188689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912135-1E09-B7FC-408F-0462D300F5CF}"/>
              </a:ext>
            </a:extLst>
          </p:cNvPr>
          <p:cNvSpPr/>
          <p:nvPr/>
        </p:nvSpPr>
        <p:spPr>
          <a:xfrm>
            <a:off x="3887956" y="2044896"/>
            <a:ext cx="6970544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2" descr="https://lh6.googleusercontent.com/6F7e4Ox4RaBLCiNaJETXeQ6tFILMdJ-ndbEuvO4xWrjSg_lRMq8WOvhfV81GHmtLq1v6XLFB5pymllz7OBRTcF_CiFwy_toxipBNwN5SVbzFjVNRMIbve2iWSQkS6FLoovWipIc0liDMNFbsFZACLwjWE0ekZSEAPQ-kz73p_hBZReDyvMiLHmd0qIP0hwxnKmEqlw">
            <a:extLst>
              <a:ext uri="{FF2B5EF4-FFF2-40B4-BE49-F238E27FC236}">
                <a16:creationId xmlns:a16="http://schemas.microsoft.com/office/drawing/2014/main" id="{40ECA0A3-E63D-152D-4305-B1ED5F85B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1157">
            <a:off x="3356985" y="2481377"/>
            <a:ext cx="364650" cy="3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812F19-AF5A-0F70-34AB-907B6B023FC3}"/>
              </a:ext>
            </a:extLst>
          </p:cNvPr>
          <p:cNvSpPr/>
          <p:nvPr/>
        </p:nvSpPr>
        <p:spPr>
          <a:xfrm>
            <a:off x="3846720" y="4304314"/>
            <a:ext cx="4433680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PQMN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Q, M, N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PQMN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2" descr="https://lh6.googleusercontent.com/6F7e4Ox4RaBLCiNaJETXeQ6tFILMdJ-ndbEuvO4xWrjSg_lRMq8WOvhfV81GHmtLq1v6XLFB5pymllz7OBRTcF_CiFwy_toxipBNwN5SVbzFjVNRMIbve2iWSQkS6FLoovWipIc0liDMNFbsFZACLwjWE0ekZSEAPQ-kz73p_hBZReDyvMiLHmd0qIP0hwxnKmEqlw">
            <a:extLst>
              <a:ext uri="{FF2B5EF4-FFF2-40B4-BE49-F238E27FC236}">
                <a16:creationId xmlns:a16="http://schemas.microsoft.com/office/drawing/2014/main" id="{37F03797-6F04-71AD-6ABF-161AE08DF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1157">
            <a:off x="3315749" y="4904507"/>
            <a:ext cx="364650" cy="3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33F6BD-7D1A-AD4E-97C9-FFD032D1F457}"/>
              </a:ext>
            </a:extLst>
          </p:cNvPr>
          <p:cNvCxnSpPr>
            <a:cxnSpLocks/>
          </p:cNvCxnSpPr>
          <p:nvPr/>
        </p:nvCxnSpPr>
        <p:spPr>
          <a:xfrm>
            <a:off x="637847" y="3879780"/>
            <a:ext cx="10614353" cy="280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2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850872" y="775881"/>
            <a:ext cx="8922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b) Đo rồi cho biết độ dài các cạnh của mỗi hình chữ nhật trên.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FE5880-1C1C-B2C6-7628-C896CC9274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79" t="35887" r="55104" b="21774"/>
          <a:stretch/>
        </p:blipFill>
        <p:spPr>
          <a:xfrm>
            <a:off x="2194490" y="2569029"/>
            <a:ext cx="3213682" cy="227879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24B79-FBED-F738-88A5-DBE33B98DC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80" t="20824" r="16844" b="19826"/>
          <a:stretch/>
        </p:blipFill>
        <p:spPr>
          <a:xfrm>
            <a:off x="6311900" y="2017484"/>
            <a:ext cx="3438770" cy="283033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537161-EE37-AA90-C353-3B5C106766F2}"/>
              </a:ext>
            </a:extLst>
          </p:cNvPr>
          <p:cNvSpPr txBox="1"/>
          <p:nvPr/>
        </p:nvSpPr>
        <p:spPr>
          <a:xfrm>
            <a:off x="3362260" y="2674497"/>
            <a:ext cx="89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UTM Avo" panose="02040603050506020204" pitchFamily="18" charset="0"/>
              </a:rPr>
              <a:t>3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44C49-A968-105D-DA09-4E873A45EA7F}"/>
              </a:ext>
            </a:extLst>
          </p:cNvPr>
          <p:cNvSpPr txBox="1"/>
          <p:nvPr/>
        </p:nvSpPr>
        <p:spPr>
          <a:xfrm>
            <a:off x="3355282" y="4208575"/>
            <a:ext cx="89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UTM Avo" panose="02040603050506020204" pitchFamily="18" charset="0"/>
              </a:rPr>
              <a:t>3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A7C49C-D308-6F5E-3BCC-45AC81A9CA16}"/>
              </a:ext>
            </a:extLst>
          </p:cNvPr>
          <p:cNvSpPr txBox="1"/>
          <p:nvPr/>
        </p:nvSpPr>
        <p:spPr>
          <a:xfrm rot="16200000">
            <a:off x="1995281" y="3503646"/>
            <a:ext cx="89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UTM Avo" panose="02040603050506020204" pitchFamily="18" charset="0"/>
              </a:rPr>
              <a:t>2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C95763-3E35-5C8F-42AA-B05D3F7F1522}"/>
              </a:ext>
            </a:extLst>
          </p:cNvPr>
          <p:cNvSpPr txBox="1"/>
          <p:nvPr/>
        </p:nvSpPr>
        <p:spPr>
          <a:xfrm rot="5400000">
            <a:off x="4627668" y="3465193"/>
            <a:ext cx="89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UTM Avo" panose="02040603050506020204" pitchFamily="18" charset="0"/>
              </a:rPr>
              <a:t>2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A70C4-0F25-DD57-846F-70A3809D16C4}"/>
              </a:ext>
            </a:extLst>
          </p:cNvPr>
          <p:cNvSpPr txBox="1"/>
          <p:nvPr/>
        </p:nvSpPr>
        <p:spPr>
          <a:xfrm rot="20731671">
            <a:off x="7025671" y="2293365"/>
            <a:ext cx="130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UTM Avo" panose="02040603050506020204" pitchFamily="18" charset="0"/>
              </a:rPr>
              <a:t>30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12D89A-7A76-9024-D293-195A7DB3B511}"/>
              </a:ext>
            </a:extLst>
          </p:cNvPr>
          <p:cNvSpPr txBox="1"/>
          <p:nvPr/>
        </p:nvSpPr>
        <p:spPr>
          <a:xfrm rot="20600105">
            <a:off x="7986079" y="4208574"/>
            <a:ext cx="130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UTM Avo" panose="02040603050506020204" pitchFamily="18" charset="0"/>
              </a:rPr>
              <a:t>30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7F667-EEEE-704F-27F2-12458C8864D2}"/>
              </a:ext>
            </a:extLst>
          </p:cNvPr>
          <p:cNvSpPr txBox="1"/>
          <p:nvPr/>
        </p:nvSpPr>
        <p:spPr>
          <a:xfrm rot="4321702">
            <a:off x="8615105" y="2889939"/>
            <a:ext cx="130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UTM Avo" panose="02040603050506020204" pitchFamily="18" charset="0"/>
              </a:rPr>
              <a:t>25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01A03A-76ED-E45D-492D-92F73641FA44}"/>
              </a:ext>
            </a:extLst>
          </p:cNvPr>
          <p:cNvSpPr txBox="1"/>
          <p:nvPr/>
        </p:nvSpPr>
        <p:spPr>
          <a:xfrm rot="15148815">
            <a:off x="6195269" y="3527094"/>
            <a:ext cx="130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UTM Avo" panose="02040603050506020204" pitchFamily="18" charset="0"/>
              </a:rPr>
              <a:t>25 mm</a:t>
            </a:r>
          </a:p>
        </p:txBody>
      </p:sp>
    </p:spTree>
    <p:extLst>
      <p:ext uri="{BB962C8B-B14F-4D97-AF65-F5344CB8AC3E}">
        <p14:creationId xmlns:p14="http://schemas.microsoft.com/office/powerpoint/2010/main" val="25125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0989FBE-9409-C95D-C46D-8611ECE009D3}"/>
              </a:ext>
            </a:extLst>
          </p:cNvPr>
          <p:cNvSpPr/>
          <p:nvPr/>
        </p:nvSpPr>
        <p:spPr>
          <a:xfrm>
            <a:off x="1905000" y="2017068"/>
            <a:ext cx="7924800" cy="2965852"/>
          </a:xfrm>
          <a:prstGeom prst="wedgeRoundRectCallout">
            <a:avLst/>
          </a:prstGeom>
          <a:solidFill>
            <a:srgbClr val="FFECE5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Google Shape;2595;p65">
            <a:extLst>
              <a:ext uri="{FF2B5EF4-FFF2-40B4-BE49-F238E27FC236}">
                <a16:creationId xmlns:a16="http://schemas.microsoft.com/office/drawing/2014/main" id="{99ADED40-A0D1-1F17-8592-1BD97A38D2CB}"/>
              </a:ext>
            </a:extLst>
          </p:cNvPr>
          <p:cNvSpPr txBox="1">
            <a:spLocks/>
          </p:cNvSpPr>
          <p:nvPr/>
        </p:nvSpPr>
        <p:spPr>
          <a:xfrm>
            <a:off x="1776800" y="1098925"/>
            <a:ext cx="7698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latin typeface="UTM Avo" panose="02040603050506020204" pitchFamily="18" charset="0"/>
              </a:rPr>
              <a:t>CHÚ 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B9206-FE7E-567A-86DB-2D9900A12B84}"/>
              </a:ext>
            </a:extLst>
          </p:cNvPr>
          <p:cNvSpPr/>
          <p:nvPr/>
        </p:nvSpPr>
        <p:spPr>
          <a:xfrm>
            <a:off x="2224222" y="2119692"/>
            <a:ext cx="7251178" cy="263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850872" y="850231"/>
            <a:ext cx="936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Nêu cách kẻ thêm một đoạn thẳng để được hình chữ nhật: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84B5C-4605-5460-B5E6-6D61ADA2C0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85" t="33460" r="54374" b="13127"/>
          <a:stretch/>
        </p:blipFill>
        <p:spPr>
          <a:xfrm>
            <a:off x="1850872" y="2368131"/>
            <a:ext cx="3799758" cy="2355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928E4B-9204-98C4-8FC7-EAFA4EAB82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916" t="34391" r="11043" b="13143"/>
          <a:stretch/>
        </p:blipFill>
        <p:spPr>
          <a:xfrm>
            <a:off x="6421232" y="2409928"/>
            <a:ext cx="3799759" cy="23140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22802-4DD4-F5CF-C983-27AB8822FAEC}"/>
              </a:ext>
            </a:extLst>
          </p:cNvPr>
          <p:cNvCxnSpPr>
            <a:cxnSpLocks/>
          </p:cNvCxnSpPr>
          <p:nvPr/>
        </p:nvCxnSpPr>
        <p:spPr>
          <a:xfrm>
            <a:off x="3016956" y="2815709"/>
            <a:ext cx="0" cy="1460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218EB7-F91A-2FD5-49F5-CEBEC2CCFD9A}"/>
              </a:ext>
            </a:extLst>
          </p:cNvPr>
          <p:cNvCxnSpPr>
            <a:cxnSpLocks/>
          </p:cNvCxnSpPr>
          <p:nvPr/>
        </p:nvCxnSpPr>
        <p:spPr>
          <a:xfrm>
            <a:off x="9451320" y="2815709"/>
            <a:ext cx="0" cy="1460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850872" y="850231"/>
            <a:ext cx="936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Vẽ hình chữ nhật trên lưới ô vuông theo hướng dẫn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928FF7-43F4-6EF4-7FBD-CC955F440F65}"/>
              </a:ext>
            </a:extLst>
          </p:cNvPr>
          <p:cNvGrpSpPr/>
          <p:nvPr/>
        </p:nvGrpSpPr>
        <p:grpSpPr>
          <a:xfrm>
            <a:off x="856343" y="1934966"/>
            <a:ext cx="10357757" cy="2412064"/>
            <a:chOff x="856343" y="1934966"/>
            <a:chExt cx="10357757" cy="24120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CDC6F7-2DEA-AC9F-AD70-23091BDBECC8}"/>
                </a:ext>
              </a:extLst>
            </p:cNvPr>
            <p:cNvSpPr/>
            <p:nvPr/>
          </p:nvSpPr>
          <p:spPr>
            <a:xfrm>
              <a:off x="1088944" y="2065595"/>
              <a:ext cx="9999970" cy="2281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359DEF-DD92-29AD-0C49-60B7B0459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361" t="25554" r="3609" b="21101"/>
            <a:stretch/>
          </p:blipFill>
          <p:spPr>
            <a:xfrm>
              <a:off x="856343" y="1934966"/>
              <a:ext cx="10357757" cy="2412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4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CCA8BB-2026-AA38-0D42-F4C91AB1C7EB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5060E11-44F9-4514-4771-A1B0BACA4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032CE4-88A2-9EA6-5041-59D84BD5BA4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0E471A4-93E4-F530-E6C7-351DA4142C8F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DAF44B5F-BCE8-5806-D01A-0C1271036157}"/>
              </a:ext>
            </a:extLst>
          </p:cNvPr>
          <p:cNvSpPr txBox="1"/>
          <p:nvPr/>
        </p:nvSpPr>
        <p:spPr>
          <a:xfrm>
            <a:off x="1850872" y="850231"/>
            <a:ext cx="936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Thực hành: Vẽ một hình chữ nhật trên giấy thủ công có lưới ô vuông rồi cắt ra hình chữ nhật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B23D0-0922-4FC0-A7CA-415E3183CF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24" t="28142" r="18333" b="7700"/>
          <a:stretch/>
        </p:blipFill>
        <p:spPr>
          <a:xfrm>
            <a:off x="2627085" y="2191657"/>
            <a:ext cx="7271657" cy="3120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93896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7C91D-B13E-C22D-F571-3432F7740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F88953-4B88-E58A-EE67-63DAB21A6D0E}"/>
              </a:ext>
            </a:extLst>
          </p:cNvPr>
          <p:cNvSpPr/>
          <p:nvPr/>
        </p:nvSpPr>
        <p:spPr>
          <a:xfrm>
            <a:off x="1185544" y="2099398"/>
            <a:ext cx="10011411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 gì thú vị em phát hiện ra khi học hình chữ nhật?</a:t>
            </a:r>
          </a:p>
        </p:txBody>
      </p:sp>
    </p:spTree>
    <p:extLst>
      <p:ext uri="{BB962C8B-B14F-4D97-AF65-F5344CB8AC3E}">
        <p14:creationId xmlns:p14="http://schemas.microsoft.com/office/powerpoint/2010/main" val="35838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97749-6132-A482-3019-085A1FEC4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F4B00A-80AD-F82A-6C13-874C52E8A303}"/>
              </a:ext>
            </a:extLst>
          </p:cNvPr>
          <p:cNvSpPr/>
          <p:nvPr/>
        </p:nvSpPr>
        <p:spPr>
          <a:xfrm>
            <a:off x="1729285" y="2025692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Thuật ngữ toán học nào em cần nhớ?</a:t>
            </a:r>
          </a:p>
        </p:txBody>
      </p:sp>
    </p:spTree>
    <p:extLst>
      <p:ext uri="{BB962C8B-B14F-4D97-AF65-F5344CB8AC3E}">
        <p14:creationId xmlns:p14="http://schemas.microsoft.com/office/powerpoint/2010/main" val="37301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E632CD-FCEA-B3E4-7A6A-0246C64F149C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84787773-81F1-1F4C-801B-A86AB946A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168A32-A085-5752-560C-C2C2CF14E69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40388" y="1310318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" name="Google Shape;2167;p55">
            <a:extLst>
              <a:ext uri="{FF2B5EF4-FFF2-40B4-BE49-F238E27FC236}">
                <a16:creationId xmlns:a16="http://schemas.microsoft.com/office/drawing/2014/main" id="{A28991A3-8DE1-E6FF-8884-B0C78D85B3D3}"/>
              </a:ext>
            </a:extLst>
          </p:cNvPr>
          <p:cNvSpPr/>
          <p:nvPr/>
        </p:nvSpPr>
        <p:spPr>
          <a:xfrm>
            <a:off x="1792080" y="2106022"/>
            <a:ext cx="8607840" cy="3141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graphicFrame>
        <p:nvGraphicFramePr>
          <p:cNvPr id="3" name="Google Shape;2169;p55">
            <a:extLst>
              <a:ext uri="{FF2B5EF4-FFF2-40B4-BE49-F238E27FC236}">
                <a16:creationId xmlns:a16="http://schemas.microsoft.com/office/drawing/2014/main" id="{BEC1720C-8142-0615-489A-E82A5F415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225168"/>
              </p:ext>
            </p:extLst>
          </p:nvPr>
        </p:nvGraphicFramePr>
        <p:xfrm>
          <a:off x="1933165" y="2251641"/>
          <a:ext cx="8314296" cy="25746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7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0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i="0" u="none" strike="noStrike" cap="none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  <a:ea typeface="Lobster"/>
                          <a:cs typeface="Lobster"/>
                          <a:sym typeface="Lobster"/>
                        </a:rPr>
                        <a:t>01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  <a:ea typeface="Lobster"/>
                          <a:cs typeface="Lobster"/>
                          <a:sym typeface="Lobster"/>
                        </a:rPr>
                        <a:t>02</a:t>
                      </a:r>
                      <a:endParaRPr sz="25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  <a:ea typeface="Lobster"/>
                          <a:cs typeface="Lobster"/>
                          <a:sym typeface="Lobster"/>
                        </a:rPr>
                        <a:t>03</a:t>
                      </a:r>
                      <a:endParaRPr sz="25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816">
                <a:tc>
                  <a:txBody>
                    <a:bodyPr/>
                    <a:lstStyle/>
                    <a:p>
                      <a:pPr marL="139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Barlow"/>
                        <a:buNone/>
                      </a:pPr>
                      <a:endParaRPr dirty="0">
                        <a:solidFill>
                          <a:schemeClr val="accent4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Barlow"/>
                        <a:buNone/>
                      </a:pPr>
                      <a:endParaRPr dirty="0">
                        <a:solidFill>
                          <a:schemeClr val="accent4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Barlow"/>
                        <a:buNone/>
                      </a:pPr>
                      <a:endParaRPr dirty="0">
                        <a:solidFill>
                          <a:schemeClr val="accent4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4" name="Rectangle 283">
            <a:extLst>
              <a:ext uri="{FF2B5EF4-FFF2-40B4-BE49-F238E27FC236}">
                <a16:creationId xmlns:a16="http://schemas.microsoft.com/office/drawing/2014/main" id="{1152160A-58CA-6136-C59F-05FE37B471AE}"/>
              </a:ext>
            </a:extLst>
          </p:cNvPr>
          <p:cNvSpPr/>
          <p:nvPr/>
        </p:nvSpPr>
        <p:spPr>
          <a:xfrm>
            <a:off x="2002319" y="2765875"/>
            <a:ext cx="2561344" cy="169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E6C47DEF-56B1-EC5F-8162-8AD0F1913D2E}"/>
              </a:ext>
            </a:extLst>
          </p:cNvPr>
          <p:cNvSpPr/>
          <p:nvPr/>
        </p:nvSpPr>
        <p:spPr>
          <a:xfrm>
            <a:off x="4704747" y="2801789"/>
            <a:ext cx="2713433" cy="169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78A6E8C4-F1CA-719A-3608-FEB56E49C620}"/>
              </a:ext>
            </a:extLst>
          </p:cNvPr>
          <p:cNvSpPr/>
          <p:nvPr/>
        </p:nvSpPr>
        <p:spPr>
          <a:xfrm>
            <a:off x="7593334" y="2809798"/>
            <a:ext cx="2538316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nhật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xung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84" grpId="0"/>
      <p:bldP spid="285" grpId="0"/>
      <p:bldP spid="2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BD5B61-1D9C-FDB1-6553-D259E76B1D5E}"/>
              </a:ext>
            </a:extLst>
          </p:cNvPr>
          <p:cNvSpPr txBox="1"/>
          <p:nvPr/>
        </p:nvSpPr>
        <p:spPr>
          <a:xfrm>
            <a:off x="497757" y="989112"/>
            <a:ext cx="756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39656-9D7C-2589-2AFD-E3D508135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9" t="6491" r="8549" b="6212"/>
          <a:stretch/>
        </p:blipFill>
        <p:spPr>
          <a:xfrm>
            <a:off x="1052051" y="1622323"/>
            <a:ext cx="10087897" cy="4601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649C49-E780-D395-2198-852CF32ED3D0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141E645E-AB1B-509A-0B77-81FA33FFD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AFA3A-943B-5CCD-2997-D098E8213A4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79E0D4-E8A6-9B34-5ED5-EEC685F02079}"/>
              </a:ext>
            </a:extLst>
          </p:cNvPr>
          <p:cNvSpPr/>
          <p:nvPr/>
        </p:nvSpPr>
        <p:spPr>
          <a:xfrm>
            <a:off x="621635" y="1713339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45C364-699F-8AAF-FEE5-7BDAD304BD3B}"/>
              </a:ext>
            </a:extLst>
          </p:cNvPr>
          <p:cNvSpPr/>
          <p:nvPr/>
        </p:nvSpPr>
        <p:spPr>
          <a:xfrm>
            <a:off x="4517622" y="2175004"/>
            <a:ext cx="6974944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bên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1F22B19B-AEA5-68B9-6DE6-DC0383288D2B}"/>
              </a:ext>
            </a:extLst>
          </p:cNvPr>
          <p:cNvSpPr/>
          <p:nvPr/>
        </p:nvSpPr>
        <p:spPr>
          <a:xfrm>
            <a:off x="1054208" y="4925870"/>
            <a:ext cx="2601951" cy="5126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HÌNH CHỮ NHẬT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8D1E2-98DA-634A-DD16-61BAC23B6FD4}"/>
              </a:ext>
            </a:extLst>
          </p:cNvPr>
          <p:cNvSpPr/>
          <p:nvPr/>
        </p:nvSpPr>
        <p:spPr>
          <a:xfrm>
            <a:off x="4543537" y="3431359"/>
            <a:ext cx="6644615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3AF75-0632-A794-AB22-0D0DC9BA8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75" t="15047" r="62863" b="39689"/>
          <a:stretch/>
        </p:blipFill>
        <p:spPr>
          <a:xfrm>
            <a:off x="699434" y="2277708"/>
            <a:ext cx="3311500" cy="2405289"/>
          </a:xfrm>
          <a:prstGeom prst="rect">
            <a:avLst/>
          </a:prstGeom>
        </p:spPr>
      </p:pic>
      <p:sp>
        <p:nvSpPr>
          <p:cNvPr id="9" name="Rectangle: Rounded Corners 8">
            <a:hlinkClick r:id="rId5"/>
            <a:extLst>
              <a:ext uri="{FF2B5EF4-FFF2-40B4-BE49-F238E27FC236}">
                <a16:creationId xmlns:a16="http://schemas.microsoft.com/office/drawing/2014/main" id="{0B8FA7F7-BF73-4BB1-9FDF-F6EBE2CB6261}"/>
              </a:ext>
            </a:extLst>
          </p:cNvPr>
          <p:cNvSpPr/>
          <p:nvPr/>
        </p:nvSpPr>
        <p:spPr>
          <a:xfrm>
            <a:off x="637847" y="983685"/>
            <a:ext cx="3510642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thức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33AF75-0632-A794-AB22-0D0DC9BA8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75" t="15047" r="62863" b="39689"/>
          <a:stretch/>
        </p:blipFill>
        <p:spPr>
          <a:xfrm>
            <a:off x="637847" y="1709652"/>
            <a:ext cx="2479676" cy="180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1C86D4-E102-286A-1ECE-E53060F66918}"/>
                  </a:ext>
                </a:extLst>
              </p:cNvPr>
              <p:cNvSpPr/>
              <p:nvPr/>
            </p:nvSpPr>
            <p:spPr>
              <a:xfrm>
                <a:off x="3421345" y="2148724"/>
                <a:ext cx="5987831" cy="1417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" sz="2000" dirty="0">
                    <a:solidFill>
                      <a:schemeClr val="tx1"/>
                    </a:solidFill>
                    <a:latin typeface="UTM Avo" panose="02040603050506020204" pitchFamily="18" charset="0"/>
                    <a:sym typeface="Lobster"/>
                  </a:rPr>
                  <a:t>- 4 góc đỉnh A, B, C, D đều là góc vuông.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" sz="2000" dirty="0">
                    <a:solidFill>
                      <a:schemeClr val="tx1"/>
                    </a:solidFill>
                    <a:latin typeface="UTM Avo" panose="02040603050506020204" pitchFamily="18" charset="0"/>
                    <a:sym typeface="Lobster"/>
                  </a:rPr>
                  <a:t>- 4 cạnh gồm: 2 cạnh dài AB và CD, AB </a:t>
                </a:r>
                <a14:m>
                  <m:oMath xmlns:m="http://schemas.openxmlformats.org/officeDocument/2006/math">
                    <m:r>
                      <a:rPr lang="e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bster"/>
                      </a:rPr>
                      <m:t>=</m:t>
                    </m:r>
                  </m:oMath>
                </a14:m>
                <a:r>
                  <a:rPr lang="en" sz="2000" dirty="0">
                    <a:solidFill>
                      <a:schemeClr val="tx1"/>
                    </a:solidFill>
                    <a:latin typeface="UTM Avo" panose="02040603050506020204" pitchFamily="18" charset="0"/>
                    <a:sym typeface="Lobster"/>
                  </a:rPr>
                  <a:t> CD; 2 cạnh ngắn AD và BC, AD </a:t>
                </a:r>
                <a14:m>
                  <m:oMath xmlns:m="http://schemas.openxmlformats.org/officeDocument/2006/math">
                    <m:r>
                      <a:rPr lang="e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bster"/>
                      </a:rPr>
                      <m:t>=</m:t>
                    </m:r>
                  </m:oMath>
                </a14:m>
                <a:r>
                  <a:rPr lang="en" sz="2000" dirty="0">
                    <a:solidFill>
                      <a:schemeClr val="tx1"/>
                    </a:solidFill>
                    <a:latin typeface="UTM Avo" panose="02040603050506020204" pitchFamily="18" charset="0"/>
                    <a:sym typeface="Lobster"/>
                  </a:rPr>
                  <a:t> BC.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1C86D4-E102-286A-1ECE-E53060F66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345" y="2148724"/>
                <a:ext cx="5987831" cy="1417632"/>
              </a:xfrm>
              <a:prstGeom prst="rect">
                <a:avLst/>
              </a:prstGeom>
              <a:blipFill>
                <a:blip r:embed="rId5"/>
                <a:stretch>
                  <a:fillRect l="-1017" r="-1017" b="-6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43A0B36-F8FC-4EE6-2397-A298CB7EA1A3}"/>
              </a:ext>
            </a:extLst>
          </p:cNvPr>
          <p:cNvSpPr/>
          <p:nvPr/>
        </p:nvSpPr>
        <p:spPr>
          <a:xfrm>
            <a:off x="3418350" y="17473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2000" dirty="0">
                <a:solidFill>
                  <a:schemeClr val="tx1"/>
                </a:solidFill>
                <a:latin typeface="UTM Avo" panose="02040603050506020204" pitchFamily="18" charset="0"/>
                <a:sym typeface="Lobster"/>
              </a:rPr>
              <a:t>Hình chữ nhật ABCD có:</a:t>
            </a:r>
            <a:endParaRPr lang="en-US" sz="1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995F02-37B6-2B4D-7077-3A8CEF6FD636}"/>
              </a:ext>
            </a:extLst>
          </p:cNvPr>
          <p:cNvSpPr txBox="1"/>
          <p:nvPr/>
        </p:nvSpPr>
        <p:spPr>
          <a:xfrm>
            <a:off x="390413" y="5148348"/>
            <a:ext cx="671852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dài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hai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cạnh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dài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gọi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chiều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dài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dài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hai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cạnh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ngắn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gọi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chiều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rộng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Google Shape;1368;p40">
            <a:extLst>
              <a:ext uri="{FF2B5EF4-FFF2-40B4-BE49-F238E27FC236}">
                <a16:creationId xmlns:a16="http://schemas.microsoft.com/office/drawing/2014/main" id="{852C2CEF-B500-3E24-9547-10ECC7E1D862}"/>
              </a:ext>
            </a:extLst>
          </p:cNvPr>
          <p:cNvSpPr/>
          <p:nvPr/>
        </p:nvSpPr>
        <p:spPr>
          <a:xfrm>
            <a:off x="2192491" y="3735935"/>
            <a:ext cx="7807017" cy="1128600"/>
          </a:xfrm>
          <a:prstGeom prst="rect">
            <a:avLst/>
          </a:prstGeom>
          <a:solidFill>
            <a:srgbClr val="FFECE5"/>
          </a:solidFill>
          <a:ln w="38100">
            <a:solidFill>
              <a:schemeClr val="accent2"/>
            </a:solidFill>
            <a:prstDash val="sysDash"/>
          </a:ln>
          <a:effectLst>
            <a:outerShdw blurRad="571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12" name="Google Shape;1369;p40">
            <a:extLst>
              <a:ext uri="{FF2B5EF4-FFF2-40B4-BE49-F238E27FC236}">
                <a16:creationId xmlns:a16="http://schemas.microsoft.com/office/drawing/2014/main" id="{09638F1F-4573-94EC-192C-26B559413065}"/>
              </a:ext>
            </a:extLst>
          </p:cNvPr>
          <p:cNvSpPr txBox="1">
            <a:spLocks/>
          </p:cNvSpPr>
          <p:nvPr/>
        </p:nvSpPr>
        <p:spPr>
          <a:xfrm flipH="1">
            <a:off x="2270190" y="3822427"/>
            <a:ext cx="7624525" cy="9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</a:rPr>
              <a:t> có 4 </a:t>
            </a:r>
            <a:r>
              <a:rPr lang="en-US" sz="2200" dirty="0" err="1">
                <a:latin typeface="UTM Avo" panose="02040603050506020204" pitchFamily="18" charset="0"/>
              </a:rPr>
              <a:t>góc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</a:rPr>
              <a:t>, có </a:t>
            </a:r>
            <a:r>
              <a:rPr lang="en-US" sz="2200" dirty="0" err="1">
                <a:latin typeface="UTM Avo" panose="02040603050506020204" pitchFamily="18" charset="0"/>
              </a:rPr>
              <a:t>hai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dài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hai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ngắn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ectangle: Rounded Corners 12">
            <a:hlinkClick r:id="rId6"/>
            <a:extLst>
              <a:ext uri="{FF2B5EF4-FFF2-40B4-BE49-F238E27FC236}">
                <a16:creationId xmlns:a16="http://schemas.microsoft.com/office/drawing/2014/main" id="{AC9A30AD-2D76-0918-8C72-E88ECF711C3D}"/>
              </a:ext>
            </a:extLst>
          </p:cNvPr>
          <p:cNvSpPr/>
          <p:nvPr/>
        </p:nvSpPr>
        <p:spPr>
          <a:xfrm>
            <a:off x="637847" y="983685"/>
            <a:ext cx="3510642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thức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3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1E29FE-FDBF-D239-9CD3-F82E51611B0C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DB1BDB8-8FBB-34B2-8EDB-179345A79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1AB13E-C94F-E351-9DA0-48A3408ADA6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1143001" y="290628"/>
            <a:ext cx="8382000" cy="4452428"/>
            <a:chOff x="1888703" y="196228"/>
            <a:chExt cx="4020309" cy="3581173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358117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80471" y="586435"/>
              <a:ext cx="1074024" cy="1064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hình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chữ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nhật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có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trong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hình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dưới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đây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5105400" y="3680501"/>
            <a:ext cx="3954348" cy="1893899"/>
            <a:chOff x="5006982" y="2509603"/>
            <a:chExt cx="3105114" cy="189389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81753" y="2914438"/>
              <a:ext cx="21687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 ABCD, MNPQ.</a:t>
              </a:r>
            </a:p>
          </p:txBody>
        </p:sp>
      </p:grpSp>
      <p:pic>
        <p:nvPicPr>
          <p:cNvPr id="9" name="Picture 8" descr="disney-jake-and-the-neverland-pirates-clip-art-images--2966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33831" y="3435104"/>
            <a:ext cx="2239248" cy="2870445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1880" y="3429000"/>
            <a:ext cx="1803421" cy="2657476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E3BEFF9-0E21-C6DF-D471-244CB231F2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6EC80-A538-3E28-3F73-204C4B646C3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19985" r="14533" b="6632"/>
          <a:stretch/>
        </p:blipFill>
        <p:spPr>
          <a:xfrm>
            <a:off x="1679000" y="710829"/>
            <a:ext cx="5347258" cy="23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02402" y="775881"/>
            <a:ext cx="9455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a) Dùng ê ke và thước thẳng kiểm tra xem mỗi hình sau có phải hình chữ nhật hay không?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44E44-9821-9FB5-3D26-1ECE22828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79" t="35887" r="55104" b="21774"/>
          <a:stretch/>
        </p:blipFill>
        <p:spPr>
          <a:xfrm>
            <a:off x="2235200" y="2587603"/>
            <a:ext cx="3187487" cy="226021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AFB65-3C86-4062-50E8-B3160485F1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80" t="20824" r="16844" b="19826"/>
          <a:stretch/>
        </p:blipFill>
        <p:spPr>
          <a:xfrm>
            <a:off x="6311900" y="2017484"/>
            <a:ext cx="3438770" cy="283033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552</Words>
  <Application>Microsoft Office PowerPoint</Application>
  <PresentationFormat>Widescreen</PresentationFormat>
  <Paragraphs>58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UTM Avo</vt:lpstr>
      <vt:lpstr>Cambria Math</vt:lpstr>
      <vt:lpstr>Arial</vt:lpstr>
      <vt:lpstr>Calibri</vt:lpstr>
      <vt:lpstr>Barlow</vt:lpstr>
      <vt:lpstr>Office Theme</vt:lpstr>
      <vt:lpstr>1_Office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Loan Nguyễn</cp:lastModifiedBy>
  <cp:revision>12</cp:revision>
  <dcterms:modified xsi:type="dcterms:W3CDTF">2024-12-04T07:47:42Z</dcterms:modified>
</cp:coreProperties>
</file>