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  <p:sldMasterId id="2147483674" r:id="rId3"/>
    <p:sldMasterId id="2147483686" r:id="rId4"/>
  </p:sldMasterIdLst>
  <p:notesMasterIdLst>
    <p:notesMasterId r:id="rId32"/>
  </p:notesMasterIdLst>
  <p:sldIdLst>
    <p:sldId id="256" r:id="rId5"/>
    <p:sldId id="264" r:id="rId6"/>
    <p:sldId id="295" r:id="rId7"/>
    <p:sldId id="263" r:id="rId8"/>
    <p:sldId id="296" r:id="rId9"/>
    <p:sldId id="326" r:id="rId10"/>
    <p:sldId id="327" r:id="rId11"/>
    <p:sldId id="328" r:id="rId12"/>
    <p:sldId id="300" r:id="rId13"/>
    <p:sldId id="303" r:id="rId14"/>
    <p:sldId id="304" r:id="rId15"/>
    <p:sldId id="329" r:id="rId16"/>
    <p:sldId id="330" r:id="rId17"/>
    <p:sldId id="331" r:id="rId18"/>
    <p:sldId id="265" r:id="rId19"/>
    <p:sldId id="333" r:id="rId20"/>
    <p:sldId id="334" r:id="rId21"/>
    <p:sldId id="308" r:id="rId22"/>
    <p:sldId id="312" r:id="rId23"/>
    <p:sldId id="311" r:id="rId24"/>
    <p:sldId id="313" r:id="rId25"/>
    <p:sldId id="309" r:id="rId26"/>
    <p:sldId id="310" r:id="rId27"/>
    <p:sldId id="335" r:id="rId28"/>
    <p:sldId id="275" r:id="rId29"/>
    <p:sldId id="267" r:id="rId30"/>
    <p:sldId id="270" r:id="rId31"/>
  </p:sldIdLst>
  <p:sldSz cx="12192000" cy="6858000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29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65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7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55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43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3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1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3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42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66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00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4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4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21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7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22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97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9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47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9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20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6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99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87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6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34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74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28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51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8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BE73FE1-034D-F5BF-52AE-EE076113FE5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287CF5-6141-8C83-DBBE-6B9EF505D14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8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5E1044-13BA-877C-CD6D-0E04E5A1B5B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4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3FF1FCF-B78C-F121-520A-D11DD4570BF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6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38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gif"/><Relationship Id="rId7" Type="http://schemas.microsoft.com/office/2007/relationships/hdphoto" Target="../media/hdphoto2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38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1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2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jpg"/><Relationship Id="rId7" Type="http://schemas.openxmlformats.org/officeDocument/2006/relationships/image" Target="../media/image5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3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381591" y="2614721"/>
            <a:ext cx="11428817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lượng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lan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9478" y="1526415"/>
            <a:ext cx="7924800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xa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nguồn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30" y="703397"/>
            <a:ext cx="1221408" cy="1032279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406400" y="1735676"/>
            <a:ext cx="2844800" cy="748654"/>
          </a:xfrm>
          <a:prstGeom prst="accentBorderCallout1">
            <a:avLst>
              <a:gd name="adj1" fmla="val 16699"/>
              <a:gd name="adj2" fmla="val -3592"/>
              <a:gd name="adj3" fmla="val 16090"/>
              <a:gd name="adj4" fmla="val -28851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THẢO LUẬN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4080" y="2693988"/>
            <a:ext cx="3860800" cy="812800"/>
            <a:chOff x="1371600" y="2628900"/>
            <a:chExt cx="5791200" cy="121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2628900"/>
              <a:ext cx="2165928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10000" y="2884557"/>
              <a:ext cx="3352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Hãy dự đoán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678" y="3770082"/>
            <a:ext cx="6807200" cy="2499225"/>
            <a:chOff x="1150741" y="3188288"/>
            <a:chExt cx="9677400" cy="3189216"/>
          </a:xfrm>
        </p:grpSpPr>
        <p:grpSp>
          <p:nvGrpSpPr>
            <p:cNvPr id="17" name="Group 11"/>
            <p:cNvGrpSpPr/>
            <p:nvPr/>
          </p:nvGrpSpPr>
          <p:grpSpPr>
            <a:xfrm>
              <a:off x="1150741" y="3188288"/>
              <a:ext cx="9677400" cy="3189216"/>
              <a:chOff x="0" y="0"/>
              <a:chExt cx="6238240" cy="201295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9" name="Freeform 12"/>
              <p:cNvSpPr/>
              <p:nvPr/>
            </p:nvSpPr>
            <p:spPr>
              <a:xfrm>
                <a:off x="0" y="0"/>
                <a:ext cx="6238240" cy="2112010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505301" y="3621645"/>
              <a:ext cx="7932541" cy="2138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lan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xa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nào?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)?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43" y="2961775"/>
            <a:ext cx="4296903" cy="4296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5209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0240" y="1474337"/>
            <a:ext cx="7497879" cy="762000"/>
            <a:chOff x="1219200" y="495300"/>
            <a:chExt cx="11246818" cy="1143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495300"/>
              <a:ext cx="1337734" cy="1143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43198" y="894085"/>
              <a:ext cx="972282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Thảo luận nhóm đôi, trả lời câu hỏi: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679917" y="2236337"/>
            <a:ext cx="45212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Khi đứng gần ti vi hay khi đứng xa ti vi thì chúng ta nghe thấy âm thanh to hơn?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6700" y="2540000"/>
            <a:ext cx="5829300" cy="3789680"/>
            <a:chOff x="228600" y="2552700"/>
            <a:chExt cx="10287000" cy="77343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76"/>
            <a:stretch/>
          </p:blipFill>
          <p:spPr>
            <a:xfrm>
              <a:off x="1219200" y="2552700"/>
              <a:ext cx="9296400" cy="67056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" y="8302667"/>
              <a:ext cx="2743200" cy="198433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89" y="914980"/>
            <a:ext cx="2212051" cy="1060483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8661117" y="4319137"/>
            <a:ext cx="558800" cy="6096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03817" y="5233537"/>
            <a:ext cx="3073400" cy="13775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Đứng gần tivi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3532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3039" y="1446205"/>
            <a:ext cx="693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Thảo luận nhóm đôi, trả lời câu hỏi: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49" y="279400"/>
            <a:ext cx="2212051" cy="106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2" y="1965960"/>
            <a:ext cx="4368800" cy="436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7761" y="1775788"/>
            <a:ext cx="664416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Người đứng bên đường nghe thấy tiếng ồn từ động cơ xe thay đổi như thế nào khi xe chạy lại gần và chạy ra xa dần?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927600" y="3549717"/>
            <a:ext cx="4714239" cy="1946268"/>
          </a:xfrm>
          <a:prstGeom prst="wedgeRoundRectCallout">
            <a:avLst>
              <a:gd name="adj1" fmla="val -68393"/>
              <a:gd name="adj2" fmla="val 3705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xe chạy lại gần thì sẽ nghe tiếng ồn từ động cơ xe lớn dần.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244079" y="5191785"/>
            <a:ext cx="4541521" cy="1336233"/>
          </a:xfrm>
          <a:prstGeom prst="wedgeRoundRectCallout">
            <a:avLst>
              <a:gd name="adj1" fmla="val 60251"/>
              <a:gd name="adj2" fmla="val 4433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xe chạy ra xa thì sẽ nghe tiếng động cơ nhỏ dần.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45802" y="3563621"/>
            <a:ext cx="1365587" cy="1420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51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4454" y="1483114"/>
            <a:ext cx="655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Thảo luận nhóm đôi, trả lời câu hỏi: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49" y="807720"/>
            <a:ext cx="2212051" cy="1060483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>
            <a:off x="7823200" y="2203839"/>
            <a:ext cx="4061968" cy="4668929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60400" y="2064379"/>
            <a:ext cx="7162800" cy="2524707"/>
            <a:chOff x="861863" y="3312716"/>
            <a:chExt cx="10182937" cy="3221734"/>
          </a:xfrm>
        </p:grpSpPr>
        <p:grpSp>
          <p:nvGrpSpPr>
            <p:cNvPr id="13" name="Group 11"/>
            <p:cNvGrpSpPr/>
            <p:nvPr/>
          </p:nvGrpSpPr>
          <p:grpSpPr>
            <a:xfrm>
              <a:off x="861863" y="3312716"/>
              <a:ext cx="10182937" cy="3221734"/>
              <a:chOff x="-186216" y="78536"/>
              <a:chExt cx="6564119" cy="203347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6" name="Freeform 12"/>
              <p:cNvSpPr/>
              <p:nvPr/>
            </p:nvSpPr>
            <p:spPr>
              <a:xfrm>
                <a:off x="-186216" y="78536"/>
                <a:ext cx="6564119" cy="2033474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370288" y="3643848"/>
              <a:ext cx="8233011" cy="2138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xa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giảm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)? 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950" y="1788676"/>
            <a:ext cx="617769" cy="928002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724454" y="4692474"/>
            <a:ext cx="6654800" cy="214189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ra xa nguồn âm thì âm thanh nghe nhỏ hơn (độ to của âm thanh giảm đi).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62000" y="1791878"/>
            <a:ext cx="1543050" cy="1597298"/>
          </a:xfrm>
          <a:prstGeom prst="rect">
            <a:avLst/>
          </a:prstGeom>
        </p:spPr>
        <p:txBody>
          <a:bodyPr lIns="7937" tIns="7937" rIns="7937" bIns="7937" rtlCol="0" anchor="ctr"/>
          <a:lstStyle/>
          <a:p>
            <a:pPr marL="0" marR="0" lvl="0" indent="0" algn="ctr" defTabSz="609630" rtl="0" eaLnBrk="1" fontAlgn="auto" latinLnBrk="0" hangingPunct="1">
              <a:lnSpc>
                <a:spcPts val="13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6880" y="1597550"/>
            <a:ext cx="4855887" cy="5277589"/>
            <a:chOff x="1150088" y="2396324"/>
            <a:chExt cx="6408061" cy="79163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957" y="2396324"/>
              <a:ext cx="4589908" cy="45716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50088" y="6967946"/>
              <a:ext cx="6408061" cy="3344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Ngày xưa, để phát hiện tiếng vó ngựa từ xa, người ta có thể áp tai xuống đất để nghe.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59452" y="1846126"/>
            <a:ext cx="6844545" cy="5029012"/>
            <a:chOff x="8442606" y="2769189"/>
            <a:chExt cx="9032390" cy="75435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06" y="2769189"/>
              <a:ext cx="9032390" cy="382728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996402" y="6967946"/>
              <a:ext cx="7924800" cy="3344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Khi đánh cá, người dân gõ vào mạn thuyền nhằm tạo ra âm thanh truyền qua nước để lùa cá vào lưới.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607" y="1597550"/>
            <a:ext cx="2682368" cy="684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10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92968" y="1499732"/>
            <a:ext cx="10296291" cy="1121846"/>
            <a:chOff x="2212105" y="2400300"/>
            <a:chExt cx="15444437" cy="1682769"/>
          </a:xfrm>
        </p:grpSpPr>
        <p:sp>
          <p:nvSpPr>
            <p:cNvPr id="8" name="Rectangle 7"/>
            <p:cNvSpPr/>
            <p:nvPr/>
          </p:nvSpPr>
          <p:spPr>
            <a:xfrm>
              <a:off x="3886200" y="2400300"/>
              <a:ext cx="13770342" cy="16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thấy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truyền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qua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khí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rắn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lỏng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105" y="2566148"/>
              <a:ext cx="1393422" cy="127671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63600" y="2670000"/>
            <a:ext cx="11253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dụ:</a:t>
            </a:r>
            <a:endParaRPr kumimoji="0" lang="en-US" sz="2667" b="1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10500" y="3439207"/>
            <a:ext cx="4165600" cy="3301127"/>
            <a:chOff x="1619271" y="5119008"/>
            <a:chExt cx="6248400" cy="49516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15"/>
            <a:stretch/>
          </p:blipFill>
          <p:spPr>
            <a:xfrm>
              <a:off x="1619271" y="5119008"/>
              <a:ext cx="6248400" cy="4113927"/>
            </a:xfrm>
            <a:prstGeom prst="roundRect">
              <a:avLst>
                <a:gd name="adj" fmla="val 10670"/>
              </a:avLst>
            </a:prstGeom>
            <a:ln w="57150">
              <a:solidFill>
                <a:srgbClr val="B9CBE8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258996" y="9378201"/>
              <a:ext cx="494639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Nghe tiếng chim hót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35601" y="3445870"/>
            <a:ext cx="6571033" cy="3294465"/>
            <a:chOff x="8774220" y="5229393"/>
            <a:chExt cx="9856550" cy="49416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2298" t="4197" r="2526" b="17286"/>
            <a:stretch/>
          </p:blipFill>
          <p:spPr>
            <a:xfrm>
              <a:off x="8774220" y="5229393"/>
              <a:ext cx="9224009" cy="4111907"/>
            </a:xfrm>
            <a:prstGeom prst="roundRect">
              <a:avLst>
                <a:gd name="adj" fmla="val 8370"/>
              </a:avLst>
            </a:prstGeom>
            <a:ln w="57150">
              <a:solidFill>
                <a:srgbClr val="B9CBE8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9026697" y="9478593"/>
              <a:ext cx="9604073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Nghe được tiếng nói với điện thoại tự làm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64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59840" y="1779225"/>
            <a:ext cx="4616856" cy="4496907"/>
            <a:chOff x="1295400" y="1395685"/>
            <a:chExt cx="8257486" cy="80429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5"/>
            <a:stretch/>
          </p:blipFill>
          <p:spPr>
            <a:xfrm>
              <a:off x="1295400" y="1395685"/>
              <a:ext cx="8257486" cy="5867400"/>
            </a:xfrm>
            <a:prstGeom prst="roundRect">
              <a:avLst>
                <a:gd name="adj" fmla="val 10143"/>
              </a:avLst>
            </a:prstGeom>
            <a:ln w="57150">
              <a:solidFill>
                <a:srgbClr val="B9CBE8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1306033" y="7432157"/>
              <a:ext cx="8153399" cy="2006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Cá heo có thể “nói chuyện” với nhau dưới nước.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5661"/>
            <a:ext cx="2384490" cy="58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5223853"/>
            <a:ext cx="2043617" cy="204361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11317" y="1777700"/>
            <a:ext cx="4772785" cy="4488981"/>
            <a:chOff x="9583341" y="1407203"/>
            <a:chExt cx="8536374" cy="8028777"/>
          </a:xfrm>
        </p:grpSpPr>
        <p:sp>
          <p:nvSpPr>
            <p:cNvPr id="6" name="Rectangle 5"/>
            <p:cNvSpPr/>
            <p:nvPr/>
          </p:nvSpPr>
          <p:spPr>
            <a:xfrm>
              <a:off x="10446686" y="7429500"/>
              <a:ext cx="6809686" cy="2006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Nghe tiếng sục khí oxi trong bể cá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2848"/>
            <a:stretch/>
          </p:blipFill>
          <p:spPr>
            <a:xfrm>
              <a:off x="9583341" y="1407203"/>
              <a:ext cx="8536374" cy="5855881"/>
            </a:xfrm>
            <a:prstGeom prst="roundRect">
              <a:avLst>
                <a:gd name="adj" fmla="val 9303"/>
              </a:avLst>
            </a:prstGeom>
            <a:noFill/>
            <a:ln w="57150">
              <a:solidFill>
                <a:srgbClr val="B9CBE8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30147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2" y="131717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654192" y="860667"/>
            <a:ext cx="6883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8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8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20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338203" y="3339876"/>
            <a:ext cx="2948744" cy="36604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84294" y="3634718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143475" y="2094607"/>
            <a:ext cx="7905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TẬP LÀM THỦ MÔN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94279-EF66-4F4C-B455-EC2F88D6E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32967" cy="1151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1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2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7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2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1: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Âm thanh có thể truyền qua chất nào?</a:t>
            </a: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Chất khí</a:t>
            </a: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Chất rắn</a:t>
            </a: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Chất lỏng</a:t>
            </a: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Tất cả đáp án trên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1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9F0AA7-A4BF-49C6-F743-476021BDA9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11200" cy="7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4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1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1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446827"/>
            <a:ext cx="11978640" cy="1312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2: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ở </a:t>
            </a:r>
          </a:p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tỏ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Âm thanh không thể truyền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 nước</a:t>
            </a: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Âm thanh có thể truyền qua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chất lỏng</a:t>
            </a: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Âm thanh có thể truyền qua 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chất rắn</a:t>
            </a: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Tiếng gọi của mọi người rất lớn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2" y="329920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933A2-1662-2341-30D9-F1297462F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11200" cy="7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1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2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7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588040"/>
            <a:ext cx="11978640" cy="11711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Tú.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tỏ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Tai Tùng thính hơn tai Tú</a:t>
            </a: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Tú ngồi gần đồng hồ hơn Tùng</a:t>
            </a: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Chiếc đồng hồ bị hỏng</a:t>
            </a: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Tùng ngồi gần đồng hồ hơn Tú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1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14A44-13CC-643F-FBC0-A9101EA2E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11200" cy="7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10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1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2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4: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xa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thay đổi như nào?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lang="en-US" sz="2400" kern="1200" noProof="1">
                <a:solidFill>
                  <a:prstClr val="white"/>
                </a:solidFill>
                <a:cs typeface="Arial" panose="020B0604020202020204" pitchFamily="34" charset="0"/>
              </a:rPr>
              <a:t>đ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ộ to càng giảm</a:t>
            </a: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lang="en-US" sz="2400" kern="1200" noProof="1">
                <a:solidFill>
                  <a:prstClr val="white"/>
                </a:solidFill>
                <a:cs typeface="Arial" panose="020B0604020202020204" pitchFamily="34" charset="0"/>
              </a:rPr>
              <a:t>đ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ộ to không thay đổi</a:t>
            </a: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lang="en-US" sz="2400" kern="1200" noProof="1">
                <a:solidFill>
                  <a:prstClr val="white"/>
                </a:solidFill>
                <a:cs typeface="Arial" panose="020B0604020202020204" pitchFamily="34" charset="0"/>
              </a:rPr>
              <a:t>đ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ộ to càng tăng</a:t>
            </a: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ùy thuộc vào môi trường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6" y="55576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59DA43-1A3A-36BE-458C-AA32D9EE8C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11200" cy="7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1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2" y="762774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7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423783"/>
            <a:ext cx="11978640" cy="13353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Câu 4: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Vì sao cá dưới ao, hồ có thể cảm nhận được tiếng chân người bước trên bờ?</a:t>
            </a: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A. Vì âm thanh truyền được qua chất rắn</a:t>
            </a:r>
          </a:p>
        </p:txBody>
      </p:sp>
      <p:sp>
        <p:nvSpPr>
          <p:cNvPr id="10" name="3"/>
          <p:cNvSpPr/>
          <p:nvPr/>
        </p:nvSpPr>
        <p:spPr>
          <a:xfrm>
            <a:off x="106679" y="5884598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C. Vì âm thanh truyền được qua chất khí</a:t>
            </a: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B. Vì âm thanh truyền được qua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ahoma" panose="020B0604030504040204" pitchFamily="34" charset="0"/>
            </a:endParaRP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chất lỏng</a:t>
            </a: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ahoma" panose="020B0604030504040204" pitchFamily="34" charset="0"/>
              </a:rPr>
              <a:t>D. Vì cá nhạy bén với tiếng động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6" y="13195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30165-D526-4EAA-7222-C3B118A877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711200" cy="7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0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400" y="2870200"/>
            <a:ext cx="2042414" cy="3352800"/>
          </a:xfrm>
          <a:custGeom>
            <a:avLst/>
            <a:gdLst/>
            <a:ahLst/>
            <a:cxnLst/>
            <a:rect l="l" t="t" r="r" b="b"/>
            <a:pathLst>
              <a:path w="3841430" h="6306041">
                <a:moveTo>
                  <a:pt x="0" y="0"/>
                </a:moveTo>
                <a:lnTo>
                  <a:pt x="3841431" y="0"/>
                </a:lnTo>
                <a:lnTo>
                  <a:pt x="3841431" y="6306041"/>
                </a:lnTo>
                <a:lnTo>
                  <a:pt x="0" y="630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002449" y="1473200"/>
            <a:ext cx="8209859" cy="4935398"/>
          </a:xfrm>
          <a:custGeom>
            <a:avLst/>
            <a:gdLst/>
            <a:ahLst/>
            <a:cxnLst/>
            <a:rect l="l" t="t" r="r" b="b"/>
            <a:pathLst>
              <a:path w="11546115" h="8817033">
                <a:moveTo>
                  <a:pt x="0" y="0"/>
                </a:moveTo>
                <a:lnTo>
                  <a:pt x="11546114" y="0"/>
                </a:lnTo>
                <a:lnTo>
                  <a:pt x="11546114" y="8817033"/>
                </a:lnTo>
                <a:lnTo>
                  <a:pt x="0" y="8817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46375" y="3264776"/>
            <a:ext cx="2531537" cy="3309199"/>
          </a:xfrm>
          <a:custGeom>
            <a:avLst/>
            <a:gdLst/>
            <a:ahLst/>
            <a:cxnLst/>
            <a:rect l="l" t="t" r="r" b="b"/>
            <a:pathLst>
              <a:path w="3797306" h="4963799">
                <a:moveTo>
                  <a:pt x="0" y="0"/>
                </a:moveTo>
                <a:lnTo>
                  <a:pt x="3797306" y="0"/>
                </a:lnTo>
                <a:lnTo>
                  <a:pt x="3797306" y="4963799"/>
                </a:lnTo>
                <a:lnTo>
                  <a:pt x="0" y="49637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90395" y="3264776"/>
            <a:ext cx="2610917" cy="3469657"/>
          </a:xfrm>
          <a:custGeom>
            <a:avLst/>
            <a:gdLst/>
            <a:ahLst/>
            <a:cxnLst/>
            <a:rect l="l" t="t" r="r" b="b"/>
            <a:pathLst>
              <a:path w="3916376" h="5204486">
                <a:moveTo>
                  <a:pt x="0" y="0"/>
                </a:moveTo>
                <a:lnTo>
                  <a:pt x="3916376" y="0"/>
                </a:lnTo>
                <a:lnTo>
                  <a:pt x="3916376" y="5204485"/>
                </a:lnTo>
                <a:lnTo>
                  <a:pt x="0" y="52044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799" y="204496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TỔNG KẾT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7250" y="2709963"/>
            <a:ext cx="7100081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rung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xa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nguồn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giảm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685800" y="774739"/>
            <a:ext cx="10820400" cy="95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5801" y="3429001"/>
            <a:ext cx="6832599" cy="955039"/>
            <a:chOff x="1028700" y="5143500"/>
            <a:chExt cx="10248899" cy="1432559"/>
          </a:xfrm>
        </p:grpSpPr>
        <p:sp>
          <p:nvSpPr>
            <p:cNvPr id="13" name="Freeform 13"/>
            <p:cNvSpPr/>
            <p:nvPr/>
          </p:nvSpPr>
          <p:spPr>
            <a:xfrm>
              <a:off x="1028700" y="5143500"/>
              <a:ext cx="2716922" cy="1432559"/>
            </a:xfrm>
            <a:custGeom>
              <a:avLst/>
              <a:gdLst/>
              <a:ahLst/>
              <a:cxnLst/>
              <a:rect l="l" t="t" r="r" b="b"/>
              <a:pathLst>
                <a:path w="2716922" h="1432559">
                  <a:moveTo>
                    <a:pt x="0" y="0"/>
                  </a:moveTo>
                  <a:lnTo>
                    <a:pt x="2716922" y="0"/>
                  </a:lnTo>
                  <a:lnTo>
                    <a:pt x="2716922" y="1432559"/>
                  </a:lnTo>
                  <a:lnTo>
                    <a:pt x="0" y="1432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745622" y="5494913"/>
              <a:ext cx="7531977" cy="713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Hoàn thành bài tập trong VBT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0F0D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5800" y="4778233"/>
            <a:ext cx="7911129" cy="1029513"/>
            <a:chOff x="1028700" y="7167353"/>
            <a:chExt cx="11866693" cy="1544271"/>
          </a:xfrm>
        </p:grpSpPr>
        <p:sp>
          <p:nvSpPr>
            <p:cNvPr id="14" name="Freeform 14"/>
            <p:cNvSpPr/>
            <p:nvPr/>
          </p:nvSpPr>
          <p:spPr>
            <a:xfrm>
              <a:off x="1028700" y="7204709"/>
              <a:ext cx="2716922" cy="1432559"/>
            </a:xfrm>
            <a:custGeom>
              <a:avLst/>
              <a:gdLst/>
              <a:ahLst/>
              <a:cxnLst/>
              <a:rect l="l" t="t" r="r" b="b"/>
              <a:pathLst>
                <a:path w="2716922" h="1432559">
                  <a:moveTo>
                    <a:pt x="0" y="0"/>
                  </a:moveTo>
                  <a:lnTo>
                    <a:pt x="2716922" y="0"/>
                  </a:lnTo>
                  <a:lnTo>
                    <a:pt x="2716922" y="1432559"/>
                  </a:lnTo>
                  <a:lnTo>
                    <a:pt x="0" y="1432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745621" y="7167353"/>
              <a:ext cx="9149772" cy="1544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sau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0F0D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5800" y="2076933"/>
            <a:ext cx="6969013" cy="955039"/>
            <a:chOff x="1028700" y="3115399"/>
            <a:chExt cx="10453519" cy="1432559"/>
          </a:xfrm>
        </p:grpSpPr>
        <p:sp>
          <p:nvSpPr>
            <p:cNvPr id="12" name="Freeform 12"/>
            <p:cNvSpPr/>
            <p:nvPr/>
          </p:nvSpPr>
          <p:spPr>
            <a:xfrm>
              <a:off x="1028700" y="3115399"/>
              <a:ext cx="2716922" cy="1432559"/>
            </a:xfrm>
            <a:custGeom>
              <a:avLst/>
              <a:gdLst/>
              <a:ahLst/>
              <a:cxnLst/>
              <a:rect l="l" t="t" r="r" b="b"/>
              <a:pathLst>
                <a:path w="2716922" h="1432559">
                  <a:moveTo>
                    <a:pt x="0" y="0"/>
                  </a:moveTo>
                  <a:lnTo>
                    <a:pt x="2716922" y="0"/>
                  </a:lnTo>
                  <a:lnTo>
                    <a:pt x="2716922" y="1432559"/>
                  </a:lnTo>
                  <a:lnTo>
                    <a:pt x="0" y="1432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745621" y="3552913"/>
              <a:ext cx="7736598" cy="713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00F0D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Ôn tập kiến thức đã học trong 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0F0D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947878">
            <a:off x="8625049" y="4769455"/>
            <a:ext cx="3953384" cy="2670468"/>
          </a:xfrm>
          <a:custGeom>
            <a:avLst/>
            <a:gdLst/>
            <a:ahLst/>
            <a:cxnLst/>
            <a:rect l="l" t="t" r="r" b="b"/>
            <a:pathLst>
              <a:path w="5930076" h="4005702">
                <a:moveTo>
                  <a:pt x="0" y="0"/>
                </a:moveTo>
                <a:lnTo>
                  <a:pt x="5930076" y="0"/>
                </a:lnTo>
                <a:lnTo>
                  <a:pt x="5930076" y="4005702"/>
                </a:lnTo>
                <a:lnTo>
                  <a:pt x="0" y="400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61" r="-176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cộng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thêm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giảng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dạy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quý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Group Facebook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tiểu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truy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943600" y="1752601"/>
            <a:ext cx="5994400" cy="4064000"/>
            <a:chOff x="8915400" y="2628901"/>
            <a:chExt cx="8991600" cy="6096000"/>
          </a:xfrm>
        </p:grpSpPr>
        <p:sp>
          <p:nvSpPr>
            <p:cNvPr id="13" name="Rounded Rectangle 12"/>
            <p:cNvSpPr/>
            <p:nvPr/>
          </p:nvSpPr>
          <p:spPr>
            <a:xfrm>
              <a:off x="8915400" y="2628901"/>
              <a:ext cx="8991600" cy="6096000"/>
            </a:xfrm>
            <a:prstGeom prst="roundRect">
              <a:avLst>
                <a:gd name="adj" fmla="val 3255"/>
              </a:avLst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14430161" y="7990208"/>
              <a:ext cx="609600" cy="481831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16200000" flipH="1">
              <a:off x="12125190" y="7990207"/>
              <a:ext cx="609600" cy="481831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lowchart: Process 15"/>
            <p:cNvSpPr/>
            <p:nvPr/>
          </p:nvSpPr>
          <p:spPr>
            <a:xfrm>
              <a:off x="13308724" y="7926321"/>
              <a:ext cx="195362" cy="609602"/>
            </a:xfrm>
            <a:prstGeom prst="flowChartProcess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Process 16"/>
            <p:cNvSpPr/>
            <p:nvPr/>
          </p:nvSpPr>
          <p:spPr>
            <a:xfrm>
              <a:off x="13583527" y="7926321"/>
              <a:ext cx="195362" cy="609602"/>
            </a:xfrm>
            <a:prstGeom prst="flowChartProcess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1374" y="1831893"/>
            <a:ext cx="3606801" cy="3655521"/>
            <a:chOff x="1682061" y="2747839"/>
            <a:chExt cx="5410201" cy="5483281"/>
          </a:xfrm>
        </p:grpSpPr>
        <p:sp>
          <p:nvSpPr>
            <p:cNvPr id="3" name="Rectangle 2"/>
            <p:cNvSpPr/>
            <p:nvPr/>
          </p:nvSpPr>
          <p:spPr>
            <a:xfrm>
              <a:off x="1682061" y="2747839"/>
              <a:ext cx="5410201" cy="3344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Theo dõi video sau và cho biết âm thanh có thể truyền trong những môi trường nào?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23" y="6364220"/>
              <a:ext cx="1866900" cy="1866900"/>
            </a:xfrm>
            <a:prstGeom prst="rect">
              <a:avLst/>
            </a:prstGeom>
          </p:spPr>
        </p:pic>
      </p:grpSp>
      <p:pic>
        <p:nvPicPr>
          <p:cNvPr id="8" name="VẬT LÝ 7, 12- KHTN 7- SỰ TRUYỀN ÂM, MÔI TRƯỜNG TRUYỀN ÂM bài học thú vị của Trạng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3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7649" y="1892807"/>
            <a:ext cx="5779911" cy="325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832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êu đề khám phá">
            <a:extLst>
              <a:ext uri="{FF2B5EF4-FFF2-40B4-BE49-F238E27FC236}">
                <a16:creationId xmlns:a16="http://schemas.microsoft.com/office/drawing/2014/main" id="{5BAC77D8-2411-C7BF-130B-D065904C9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483E0011-0C5E-912C-E922-B765E70E0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1200" y="1644133"/>
            <a:ext cx="802640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Tìm hiểu sự lan truyền âm thanh qua chất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315" y="919237"/>
            <a:ext cx="794870" cy="6951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3238" y="3134913"/>
            <a:ext cx="1076507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Ở một đầu của bàn, một bạn gõ nhẹ tay vào mặt bàn.</a:t>
            </a:r>
          </a:p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Ở đầu kia của bàn, em áp một tai vào mặt bàn để nghe và bịt tai còn lại. Em có nghe được âm thanh không?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88999"/>
            <a:ext cx="5461506" cy="2199374"/>
          </a:xfrm>
          <a:prstGeom prst="rect">
            <a:avLst/>
          </a:prstGeom>
        </p:spPr>
      </p:pic>
      <p:sp>
        <p:nvSpPr>
          <p:cNvPr id="21" name="Line Callout 1 (Border and Accent Bar) 20"/>
          <p:cNvSpPr/>
          <p:nvPr/>
        </p:nvSpPr>
        <p:spPr>
          <a:xfrm>
            <a:off x="406400" y="1614358"/>
            <a:ext cx="2743200" cy="826146"/>
          </a:xfrm>
          <a:prstGeom prst="accentBorderCallout1">
            <a:avLst>
              <a:gd name="adj1" fmla="val 16699"/>
              <a:gd name="adj2" fmla="val -3592"/>
              <a:gd name="adj3" fmla="val 16090"/>
              <a:gd name="adj4" fmla="val -28851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THÍ NGHIỆM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054643" y="4482733"/>
            <a:ext cx="4654119" cy="2044864"/>
            <a:chOff x="10478258" y="6495804"/>
            <a:chExt cx="6981178" cy="3067296"/>
          </a:xfrm>
        </p:grpSpPr>
        <p:sp>
          <p:nvSpPr>
            <p:cNvPr id="22" name="Freeform 12"/>
            <p:cNvSpPr/>
            <p:nvPr/>
          </p:nvSpPr>
          <p:spPr>
            <a:xfrm flipH="1">
              <a:off x="10478258" y="6495804"/>
              <a:ext cx="6981178" cy="3067296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30000" y="6495804"/>
              <a:ext cx="5833417" cy="2513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gõ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t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983" y="2505459"/>
            <a:ext cx="5211983" cy="812800"/>
            <a:chOff x="1306235" y="2109105"/>
            <a:chExt cx="7817975" cy="1219200"/>
          </a:xfrm>
        </p:grpSpPr>
        <p:sp>
          <p:nvSpPr>
            <p:cNvPr id="5" name="Rectangle 4"/>
            <p:cNvSpPr/>
            <p:nvPr/>
          </p:nvSpPr>
          <p:spPr>
            <a:xfrm>
              <a:off x="2580112" y="2372331"/>
              <a:ext cx="6544098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Thực hiện theo nhóm 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235" y="2109105"/>
              <a:ext cx="1092764" cy="12192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96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1650292"/>
            <a:ext cx="802640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Tìm hiểu sự lan truyền âm thanh qua chất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565" y="1075259"/>
            <a:ext cx="794870" cy="695121"/>
          </a:xfrm>
          <a:prstGeom prst="rect">
            <a:avLst/>
          </a:prstGeom>
        </p:spPr>
      </p:pic>
      <p:sp>
        <p:nvSpPr>
          <p:cNvPr id="21" name="Line Callout 1 (Border and Accent Bar) 20"/>
          <p:cNvSpPr/>
          <p:nvPr/>
        </p:nvSpPr>
        <p:spPr>
          <a:xfrm>
            <a:off x="508000" y="1620517"/>
            <a:ext cx="2743200" cy="826146"/>
          </a:xfrm>
          <a:prstGeom prst="accentBorderCallout1">
            <a:avLst>
              <a:gd name="adj1" fmla="val 16699"/>
              <a:gd name="adj2" fmla="val -3592"/>
              <a:gd name="adj3" fmla="val 16090"/>
              <a:gd name="adj4" fmla="val -28851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THÍ NGHIỆM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8956" y="2637586"/>
            <a:ext cx="5164488" cy="812800"/>
            <a:chOff x="1430522" y="2130441"/>
            <a:chExt cx="7746732" cy="1219200"/>
          </a:xfrm>
        </p:grpSpPr>
        <p:sp>
          <p:nvSpPr>
            <p:cNvPr id="5" name="Rectangle 4"/>
            <p:cNvSpPr/>
            <p:nvPr/>
          </p:nvSpPr>
          <p:spPr>
            <a:xfrm>
              <a:off x="2633156" y="2474508"/>
              <a:ext cx="6544098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Thực hiện theo nhóm 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0522" y="2130441"/>
              <a:ext cx="1092764" cy="12192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3686630"/>
            <a:ext cx="6701946" cy="304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683760" y="5664200"/>
            <a:ext cx="3190240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315200" y="2315808"/>
            <a:ext cx="4114800" cy="2107843"/>
            <a:chOff x="10921409" y="2049072"/>
            <a:chExt cx="6172200" cy="3627828"/>
          </a:xfrm>
        </p:grpSpPr>
        <p:sp>
          <p:nvSpPr>
            <p:cNvPr id="10" name="Oval Callout 9"/>
            <p:cNvSpPr/>
            <p:nvPr/>
          </p:nvSpPr>
          <p:spPr>
            <a:xfrm>
              <a:off x="10921409" y="2049072"/>
              <a:ext cx="6172200" cy="3627828"/>
            </a:xfrm>
            <a:prstGeom prst="wedgeEllipseCallout">
              <a:avLst>
                <a:gd name="adj1" fmla="val -37026"/>
                <a:gd name="adj2" fmla="val 5948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598450" y="2487227"/>
              <a:ext cx="4818116" cy="2513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Âm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mặt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tai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5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1759" y="1570267"/>
            <a:ext cx="802640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Tìm hiểu sự lan truyền âm thanh qua chất lỏng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596" y="875146"/>
            <a:ext cx="794870" cy="695121"/>
          </a:xfrm>
          <a:prstGeom prst="rect">
            <a:avLst/>
          </a:prstGeom>
        </p:spPr>
      </p:pic>
      <p:sp>
        <p:nvSpPr>
          <p:cNvPr id="21" name="Line Callout 1 (Border and Accent Bar) 20"/>
          <p:cNvSpPr/>
          <p:nvPr/>
        </p:nvSpPr>
        <p:spPr>
          <a:xfrm>
            <a:off x="346959" y="1540492"/>
            <a:ext cx="2743200" cy="826146"/>
          </a:xfrm>
          <a:prstGeom prst="accentBorderCallout1">
            <a:avLst>
              <a:gd name="adj1" fmla="val 16699"/>
              <a:gd name="adj2" fmla="val -3592"/>
              <a:gd name="adj3" fmla="val 16090"/>
              <a:gd name="adj4" fmla="val -28851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THÍ NGHIỆM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82320" y="2352422"/>
            <a:ext cx="5164488" cy="812800"/>
            <a:chOff x="1430522" y="2130441"/>
            <a:chExt cx="7746732" cy="1219200"/>
          </a:xfrm>
        </p:grpSpPr>
        <p:sp>
          <p:nvSpPr>
            <p:cNvPr id="5" name="Rectangle 4"/>
            <p:cNvSpPr/>
            <p:nvPr/>
          </p:nvSpPr>
          <p:spPr>
            <a:xfrm>
              <a:off x="2633156" y="2474508"/>
              <a:ext cx="6544098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Thực hiện theo nhóm 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0522" y="2130441"/>
              <a:ext cx="1092764" cy="12192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46959" y="3235960"/>
            <a:ext cx="7151121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Một bạn cầm hai thanh sắt nhúng vào cốc nước rồi gõ nhẹ hai thanh sắt vào nhau.</a:t>
            </a:r>
          </a:p>
          <a:p>
            <a:pPr marL="381019" marR="0" lvl="0" indent="-381019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Em áp một tai vào mặt bàn và bịt tai còn lại. Em có nghe được tiếng gõ của hai thanh sắt không?</a:t>
            </a:r>
          </a:p>
          <a:p>
            <a:pPr marL="381019" marR="0" lvl="0" indent="-381019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Từ kết quả thí nghiệm, em có nhận xét gì?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3094484"/>
            <a:ext cx="4196951" cy="3620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8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9120" y="1596307"/>
            <a:ext cx="802640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Tìm hiểu sự lan truyền âm thanh qua chất lỏng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520" y="901186"/>
            <a:ext cx="794870" cy="695121"/>
          </a:xfrm>
          <a:prstGeom prst="rect">
            <a:avLst/>
          </a:prstGeom>
        </p:spPr>
      </p:pic>
      <p:sp>
        <p:nvSpPr>
          <p:cNvPr id="21" name="Line Callout 1 (Border and Accent Bar) 20"/>
          <p:cNvSpPr/>
          <p:nvPr/>
        </p:nvSpPr>
        <p:spPr>
          <a:xfrm>
            <a:off x="274320" y="1566532"/>
            <a:ext cx="2743200" cy="826146"/>
          </a:xfrm>
          <a:prstGeom prst="accentBorderCallout1">
            <a:avLst>
              <a:gd name="adj1" fmla="val 16699"/>
              <a:gd name="adj2" fmla="val -3592"/>
              <a:gd name="adj3" fmla="val 16090"/>
              <a:gd name="adj4" fmla="val -28851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THÍ NGHIỆM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80720" y="2588467"/>
            <a:ext cx="5164488" cy="812800"/>
            <a:chOff x="1430522" y="2130441"/>
            <a:chExt cx="7746732" cy="1219200"/>
          </a:xfrm>
        </p:grpSpPr>
        <p:sp>
          <p:nvSpPr>
            <p:cNvPr id="5" name="Rectangle 4"/>
            <p:cNvSpPr/>
            <p:nvPr/>
          </p:nvSpPr>
          <p:spPr>
            <a:xfrm>
              <a:off x="2633156" y="2474508"/>
              <a:ext cx="6544098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Thực hiện theo nhóm 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0522" y="2130441"/>
              <a:ext cx="1092764" cy="12192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65" y="2878066"/>
            <a:ext cx="4196951" cy="3620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Left Arrow 1"/>
          <p:cNvSpPr/>
          <p:nvPr/>
        </p:nvSpPr>
        <p:spPr>
          <a:xfrm>
            <a:off x="6700815" y="3913229"/>
            <a:ext cx="863009" cy="558800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720" y="3574872"/>
            <a:ext cx="580136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 thanh đã truyền qua nước, qua thành cốc, qua mặt bàn đến tai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eft Arrow 11"/>
          <p:cNvSpPr/>
          <p:nvPr/>
        </p:nvSpPr>
        <p:spPr>
          <a:xfrm rot="16200000">
            <a:off x="3229350" y="4932457"/>
            <a:ext cx="821821" cy="558800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720" y="5871216"/>
            <a:ext cx="6065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ượ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871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5461" y="1846539"/>
            <a:ext cx="915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KẾT LUẬN: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Âm thanh có thể truyền qua chất rắn, chất lỏng.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4385" r="4636" b="14574"/>
          <a:stretch/>
        </p:blipFill>
        <p:spPr>
          <a:xfrm>
            <a:off x="762000" y="2553234"/>
            <a:ext cx="5690568" cy="3889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6981" r="7141" b="15024"/>
          <a:stretch/>
        </p:blipFill>
        <p:spPr>
          <a:xfrm>
            <a:off x="6604000" y="2577331"/>
            <a:ext cx="5025211" cy="3865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</TotalTime>
  <Words>992</Words>
  <Application>Microsoft Office PowerPoint</Application>
  <PresentationFormat>Widescreen</PresentationFormat>
  <Paragraphs>95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UTM Avo</vt:lpstr>
      <vt:lpstr>Wingdings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29</cp:revision>
  <dcterms:modified xsi:type="dcterms:W3CDTF">2023-11-30T10:41:36Z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