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2" r:id="rId3"/>
  </p:sldMasterIdLst>
  <p:notesMasterIdLst>
    <p:notesMasterId r:id="rId18"/>
  </p:notesMasterIdLst>
  <p:sldIdLst>
    <p:sldId id="256" r:id="rId4"/>
    <p:sldId id="257" r:id="rId5"/>
    <p:sldId id="258" r:id="rId6"/>
    <p:sldId id="261" r:id="rId7"/>
    <p:sldId id="262" r:id="rId8"/>
    <p:sldId id="276" r:id="rId9"/>
    <p:sldId id="277" r:id="rId10"/>
    <p:sldId id="278" r:id="rId11"/>
    <p:sldId id="263" r:id="rId12"/>
    <p:sldId id="279" r:id="rId13"/>
    <p:sldId id="264" r:id="rId14"/>
    <p:sldId id="265" r:id="rId15"/>
    <p:sldId id="266"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Math" panose="02040503050406030204" pitchFamily="18" charset="0"/>
      <p:regular r:id="rId25"/>
    </p:embeddedFont>
    <p:embeddedFont>
      <p:font typeface="UTM Avo" panose="02040603050506020204" pitchFamily="18"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aBWwIcrU9n4N1e5s1b0zNy0su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FD"/>
    <a:srgbClr val="E6E6E6"/>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5" autoAdjust="0"/>
    <p:restoredTop sz="94660"/>
  </p:normalViewPr>
  <p:slideViewPr>
    <p:cSldViewPr snapToGrid="0">
      <p:cViewPr varScale="1">
        <p:scale>
          <a:sx n="108" d="100"/>
          <a:sy n="108" d="100"/>
        </p:scale>
        <p:origin x="7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05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6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24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91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13537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4809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3786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15243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8412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613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169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564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3833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3032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754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11/1/2023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171946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1/1/390/7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7.jpg"/><Relationship Id="rId1" Type="http://schemas.openxmlformats.org/officeDocument/2006/relationships/slideLayout" Target="../slideLayouts/slideLayout2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1/1/390/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1/1/390/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
          <p:cNvSpPr txBox="1"/>
          <p:nvPr/>
        </p:nvSpPr>
        <p:spPr>
          <a:xfrm>
            <a:off x="9510944" y="8128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FFFFFF"/>
                </a:solidFill>
                <a:latin typeface="UTM Avo" panose="02040603050506020204" pitchFamily="18" charset="0"/>
                <a:sym typeface="Arial"/>
              </a:rPr>
              <a:t>TOÁN 4</a:t>
            </a:r>
            <a:endParaRPr dirty="0">
              <a:latin typeface="UTM Avo" panose="02040603050506020204" pitchFamily="18" charset="0"/>
            </a:endParaRPr>
          </a:p>
        </p:txBody>
      </p:sp>
      <p:sp>
        <p:nvSpPr>
          <p:cNvPr id="164" name="Google Shape;164;p1"/>
          <p:cNvSpPr/>
          <p:nvPr/>
        </p:nvSpPr>
        <p:spPr>
          <a:xfrm>
            <a:off x="10807051" y="670412"/>
            <a:ext cx="990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UTM Avo" panose="02040603050506020204" pitchFamily="18" charset="0"/>
                <a:sym typeface="Arial"/>
              </a:rPr>
              <a:t>Tập 1</a:t>
            </a:r>
            <a:endParaRPr>
              <a:latin typeface="UTM Avo" panose="02040603050506020204" pitchFamily="18" charset="0"/>
            </a:endParaRPr>
          </a:p>
        </p:txBody>
      </p:sp>
      <p:sp>
        <p:nvSpPr>
          <p:cNvPr id="165" name="Google Shape;165;p1"/>
          <p:cNvSpPr txBox="1"/>
          <p:nvPr/>
        </p:nvSpPr>
        <p:spPr>
          <a:xfrm>
            <a:off x="-62144" y="1974665"/>
            <a:ext cx="12484963" cy="2467154"/>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6000" b="1" i="0" u="none" strike="noStrike" cap="none" dirty="0" err="1">
                <a:solidFill>
                  <a:srgbClr val="002060"/>
                </a:solidFill>
                <a:latin typeface="UTM Avo" panose="02040603050506020204" pitchFamily="18" charset="0"/>
                <a:sym typeface="Arial"/>
              </a:rPr>
              <a:t>Tuần</a:t>
            </a:r>
            <a:r>
              <a:rPr lang="en-US" sz="6000" b="1" i="0" u="none" strike="noStrike" cap="none" dirty="0">
                <a:solidFill>
                  <a:srgbClr val="002060"/>
                </a:solidFill>
                <a:latin typeface="UTM Avo" panose="02040603050506020204" pitchFamily="18" charset="0"/>
                <a:sym typeface="Arial"/>
              </a:rPr>
              <a:t> 10</a:t>
            </a:r>
            <a:endParaRPr sz="1800" dirty="0">
              <a:latin typeface="UTM Avo" panose="02040603050506020204" pitchFamily="18" charset="0"/>
            </a:endParaRPr>
          </a:p>
          <a:p>
            <a:pPr marL="0" marR="0" lvl="0" indent="0" algn="ctr" rtl="0">
              <a:lnSpc>
                <a:spcPct val="150000"/>
              </a:lnSpc>
              <a:spcBef>
                <a:spcPts val="0"/>
              </a:spcBef>
              <a:spcAft>
                <a:spcPts val="0"/>
              </a:spcAft>
              <a:buClr>
                <a:srgbClr val="000000"/>
              </a:buClr>
              <a:buSzPts val="4400"/>
              <a:buFont typeface="Calibri"/>
              <a:buNone/>
            </a:pPr>
            <a:r>
              <a:rPr lang="en-US" sz="5500" b="1" i="0" u="none" strike="noStrike" cap="none" dirty="0">
                <a:solidFill>
                  <a:srgbClr val="FF0000"/>
                </a:solidFill>
                <a:latin typeface="UTM Avo" panose="02040603050506020204" pitchFamily="18" charset="0"/>
                <a:sym typeface="Arial"/>
              </a:rPr>
              <a:t>Bài 30: </a:t>
            </a:r>
            <a:r>
              <a:rPr lang="en-US" sz="5500" b="1" i="0" u="none" strike="noStrike" cap="none" dirty="0" err="1">
                <a:solidFill>
                  <a:srgbClr val="FF0000"/>
                </a:solidFill>
                <a:latin typeface="UTM Avo" panose="02040603050506020204" pitchFamily="18" charset="0"/>
                <a:sym typeface="Arial"/>
              </a:rPr>
              <a:t>Luyện</a:t>
            </a:r>
            <a:r>
              <a:rPr lang="en-US" sz="5500" b="1" i="0" u="none" strike="noStrike" cap="none" dirty="0">
                <a:solidFill>
                  <a:srgbClr val="FF0000"/>
                </a:solidFill>
                <a:latin typeface="UTM Avo" panose="02040603050506020204" pitchFamily="18" charset="0"/>
                <a:sym typeface="Arial"/>
              </a:rPr>
              <a:t> </a:t>
            </a:r>
            <a:r>
              <a:rPr lang="en-US" sz="5500" b="1" i="0" u="none" strike="noStrike" cap="none" dirty="0" err="1">
                <a:solidFill>
                  <a:srgbClr val="FF0000"/>
                </a:solidFill>
                <a:latin typeface="UTM Avo" panose="02040603050506020204" pitchFamily="18" charset="0"/>
                <a:sym typeface="Arial"/>
              </a:rPr>
              <a:t>tập</a:t>
            </a:r>
            <a:r>
              <a:rPr lang="en-US" sz="5500" b="1" i="0" u="none" strike="noStrike" cap="none" dirty="0">
                <a:solidFill>
                  <a:srgbClr val="FF0000"/>
                </a:solidFill>
                <a:latin typeface="UTM Avo" panose="02040603050506020204" pitchFamily="18" charset="0"/>
                <a:sym typeface="Arial"/>
              </a:rPr>
              <a:t> </a:t>
            </a:r>
            <a:r>
              <a:rPr lang="en-US" sz="5500" b="1" i="0" u="none" strike="noStrike" cap="none" dirty="0" err="1">
                <a:solidFill>
                  <a:srgbClr val="FF0000"/>
                </a:solidFill>
                <a:latin typeface="UTM Avo" panose="02040603050506020204" pitchFamily="18" charset="0"/>
                <a:sym typeface="Arial"/>
              </a:rPr>
              <a:t>chung</a:t>
            </a:r>
            <a:r>
              <a:rPr lang="en-US" sz="5500" b="1" dirty="0">
                <a:solidFill>
                  <a:srgbClr val="FF0000"/>
                </a:solidFill>
                <a:latin typeface="UTM Avo" panose="02040603050506020204" pitchFamily="18" charset="0"/>
              </a:rPr>
              <a:t> - </a:t>
            </a:r>
            <a:r>
              <a:rPr lang="en-US" sz="5500" b="1" i="0" u="none" strike="noStrike" cap="none" dirty="0" err="1">
                <a:solidFill>
                  <a:srgbClr val="FF0000"/>
                </a:solidFill>
                <a:latin typeface="UTM Avo" panose="02040603050506020204" pitchFamily="18" charset="0"/>
                <a:sym typeface="Arial"/>
              </a:rPr>
              <a:t>Tiết</a:t>
            </a:r>
            <a:r>
              <a:rPr lang="en-US" sz="5500" b="1" i="0" u="none" strike="noStrike" cap="none" dirty="0">
                <a:solidFill>
                  <a:srgbClr val="FF0000"/>
                </a:solidFill>
                <a:latin typeface="UTM Avo" panose="02040603050506020204" pitchFamily="18" charset="0"/>
                <a:sym typeface="Arial"/>
              </a:rPr>
              <a:t> 1</a:t>
            </a:r>
            <a:endParaRPr sz="5500" dirty="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5" name="TextBox 4">
            <a:extLst>
              <a:ext uri="{FF2B5EF4-FFF2-40B4-BE49-F238E27FC236}">
                <a16:creationId xmlns:a16="http://schemas.microsoft.com/office/drawing/2014/main" id="{FCC59AC4-055B-1FD9-7C2F-237284BA296D}"/>
              </a:ext>
            </a:extLst>
          </p:cNvPr>
          <p:cNvSpPr txBox="1"/>
          <p:nvPr/>
        </p:nvSpPr>
        <p:spPr>
          <a:xfrm>
            <a:off x="1625600" y="1583914"/>
            <a:ext cx="8940800" cy="1473801"/>
          </a:xfrm>
          <a:prstGeom prst="rect">
            <a:avLst/>
          </a:prstGeom>
          <a:noFill/>
        </p:spPr>
        <p:txBody>
          <a:bodyPr wrap="square">
            <a:spAutoFit/>
          </a:bodyPr>
          <a:lstStyle/>
          <a:p>
            <a:pPr algn="ctr">
              <a:lnSpc>
                <a:spcPct val="150000"/>
              </a:lnSpc>
              <a:spcAft>
                <a:spcPts val="1000"/>
              </a:spcAft>
            </a:pPr>
            <a:r>
              <a:rPr lang="vi-VN" sz="3200" b="1" dirty="0">
                <a:latin typeface="UTM Avo" panose="02040603050506020204" pitchFamily="18" charset="0"/>
                <a:ea typeface="Calibri" panose="020F0502020204030204" pitchFamily="34" charset="0"/>
                <a:cs typeface="Times New Roman" panose="02020603050405020304" pitchFamily="18" charset="0"/>
              </a:rPr>
              <a:t>Để có thể làm tốt các bài tập trên, </a:t>
            </a:r>
            <a:r>
              <a:rPr lang="en-US" sz="3200" b="1" dirty="0">
                <a:latin typeface="UTM Avo" panose="02040603050506020204" pitchFamily="18" charset="0"/>
                <a:ea typeface="Calibri" panose="020F0502020204030204" pitchFamily="34" charset="0"/>
                <a:cs typeface="Times New Roman" panose="02020603050405020304" pitchFamily="18" charset="0"/>
              </a:rPr>
              <a:t>                 </a:t>
            </a:r>
            <a:r>
              <a:rPr lang="vi-VN" sz="3200" b="1" dirty="0">
                <a:latin typeface="UTM Avo" panose="02040603050506020204" pitchFamily="18" charset="0"/>
                <a:ea typeface="Calibri" panose="020F0502020204030204" pitchFamily="34" charset="0"/>
                <a:cs typeface="Times New Roman" panose="02020603050405020304" pitchFamily="18" charset="0"/>
              </a:rPr>
              <a:t>em nhắn bạn điều gì?</a:t>
            </a:r>
          </a:p>
        </p:txBody>
      </p:sp>
    </p:spTree>
    <p:extLst>
      <p:ext uri="{BB962C8B-B14F-4D97-AF65-F5344CB8AC3E}">
        <p14:creationId xmlns:p14="http://schemas.microsoft.com/office/powerpoint/2010/main" val="2199173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pic>
        <p:nvPicPr>
          <p:cNvPr id="3" name="Google Shape;192;p6">
            <a:hlinkClick r:id="rId4"/>
            <a:extLst>
              <a:ext uri="{FF2B5EF4-FFF2-40B4-BE49-F238E27FC236}">
                <a16:creationId xmlns:a16="http://schemas.microsoft.com/office/drawing/2014/main" id="{6CB61E0E-B361-8273-CFC4-8E17CABD6855}"/>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2587338" y="2162361"/>
            <a:ext cx="3142799"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485921" y="2162361"/>
            <a:ext cx="3142799"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3010726" y="2293873"/>
            <a:ext cx="2295940" cy="958660"/>
          </a:xfrm>
          <a:prstGeom prst="rect">
            <a:avLst/>
          </a:prstGeom>
          <a:noFill/>
        </p:spPr>
        <p:txBody>
          <a:bodyPr wrap="square" rtlCol="0">
            <a:spAutoFit/>
          </a:bodyPr>
          <a:lstStyle/>
          <a:p>
            <a:pPr algn="ctr">
              <a:lnSpc>
                <a:spcPct val="150000"/>
              </a:lnSpc>
            </a:pPr>
            <a:r>
              <a:rPr lang="en-US" sz="2000" dirty="0">
                <a:latin typeface="UTM Avo" panose="02040603050506020204" pitchFamily="18" charset="0"/>
                <a:ea typeface="Calibri" panose="020F0502020204030204" pitchFamily="34" charset="0"/>
              </a:rPr>
              <a:t>Ôn </a:t>
            </a:r>
            <a:r>
              <a:rPr lang="en-US" sz="2000" dirty="0" err="1">
                <a:latin typeface="UTM Avo" panose="02040603050506020204" pitchFamily="18" charset="0"/>
                <a:ea typeface="Calibri" panose="020F0502020204030204" pitchFamily="34" charset="0"/>
              </a:rPr>
              <a:t>tập</a:t>
            </a:r>
            <a:r>
              <a:rPr lang="en-US" sz="2000" dirty="0">
                <a:latin typeface="UTM Avo" panose="02040603050506020204" pitchFamily="18" charset="0"/>
                <a:ea typeface="Calibri" panose="020F0502020204030204" pitchFamily="34" charset="0"/>
              </a:rPr>
              <a:t> </a:t>
            </a:r>
            <a:r>
              <a:rPr lang="en-US" sz="2000" dirty="0" err="1">
                <a:latin typeface="UTM Avo" panose="02040603050506020204" pitchFamily="18" charset="0"/>
                <a:ea typeface="Calibri" panose="020F0502020204030204" pitchFamily="34" charset="0"/>
              </a:rPr>
              <a:t>kiến</a:t>
            </a:r>
            <a:r>
              <a:rPr lang="en-US" sz="2000" dirty="0">
                <a:latin typeface="UTM Avo" panose="02040603050506020204" pitchFamily="18" charset="0"/>
                <a:ea typeface="Calibri" panose="020F0502020204030204" pitchFamily="34" charset="0"/>
              </a:rPr>
              <a:t> </a:t>
            </a:r>
            <a:r>
              <a:rPr lang="en-US" sz="2000" dirty="0" err="1">
                <a:latin typeface="UTM Avo" panose="02040603050506020204" pitchFamily="18" charset="0"/>
                <a:ea typeface="Calibri" panose="020F0502020204030204" pitchFamily="34" charset="0"/>
              </a:rPr>
              <a:t>thức</a:t>
            </a:r>
            <a:r>
              <a:rPr lang="en-US" sz="2000" dirty="0">
                <a:latin typeface="UTM Avo" panose="02040603050506020204" pitchFamily="18" charset="0"/>
                <a:ea typeface="Calibri" panose="020F0502020204030204" pitchFamily="34" charset="0"/>
              </a:rPr>
              <a:t> </a:t>
            </a:r>
            <a:r>
              <a:rPr lang="en-US" sz="2000" dirty="0" err="1">
                <a:latin typeface="UTM Avo" panose="02040603050506020204" pitchFamily="18" charset="0"/>
                <a:ea typeface="Calibri" panose="020F0502020204030204" pitchFamily="34" charset="0"/>
              </a:rPr>
              <a:t>đã</a:t>
            </a:r>
            <a:r>
              <a:rPr lang="en-US" sz="2000" dirty="0">
                <a:latin typeface="UTM Avo" panose="02040603050506020204" pitchFamily="18" charset="0"/>
                <a:ea typeface="Calibri" panose="020F0502020204030204" pitchFamily="34" charset="0"/>
              </a:rPr>
              <a:t> </a:t>
            </a:r>
            <a:r>
              <a:rPr lang="en-US" sz="2000" dirty="0" err="1">
                <a:latin typeface="UTM Avo" panose="02040603050506020204" pitchFamily="18" charset="0"/>
                <a:ea typeface="Calibri" panose="020F0502020204030204" pitchFamily="34" charset="0"/>
              </a:rPr>
              <a:t>học</a:t>
            </a:r>
            <a:endParaRPr lang="en-US" sz="2000" dirty="0">
              <a:latin typeface="UTM Avo" panose="020406030505060202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932814" y="2268310"/>
            <a:ext cx="2295940" cy="958596"/>
          </a:xfrm>
          <a:prstGeom prst="rect">
            <a:avLst/>
          </a:prstGeom>
          <a:noFill/>
        </p:spPr>
        <p:txBody>
          <a:bodyPr wrap="square" rtlCol="0">
            <a:spAutoFit/>
          </a:bodyPr>
          <a:lstStyle/>
          <a:p>
            <a:pPr algn="ctr">
              <a:lnSpc>
                <a:spcPct val="150000"/>
              </a:lnSpc>
            </a:pPr>
            <a:r>
              <a:rPr lang="en-US" sz="2000" dirty="0">
                <a:effectLst/>
                <a:latin typeface="UTM Avo" panose="02040603050506020204" pitchFamily="18" charset="0"/>
                <a:ea typeface="Calibri" panose="020F0502020204030204" pitchFamily="34" charset="0"/>
                <a:cs typeface="Times New Roman" panose="02020603050405020304" pitchFamily="18" charset="0"/>
              </a:rPr>
              <a:t>Hoàn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thành</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tập</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trong</a:t>
            </a:r>
            <a:r>
              <a:rPr lang="en-US" sz="2000">
                <a:effectLst/>
                <a:latin typeface="UTM Avo" panose="02040603050506020204" pitchFamily="18" charset="0"/>
                <a:ea typeface="Calibri" panose="020F0502020204030204" pitchFamily="34" charset="0"/>
                <a:cs typeface="Times New Roman" panose="02020603050405020304" pitchFamily="18" charset="0"/>
              </a:rPr>
              <a:t> VBT</a:t>
            </a:r>
            <a:endParaRPr lang="en-VN" sz="20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4"/>
          <a:stretch>
            <a:fillRect/>
          </a:stretch>
        </p:blipFill>
        <p:spPr>
          <a:xfrm>
            <a:off x="3668811" y="3358481"/>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4"/>
          <a:stretch>
            <a:fillRect/>
          </a:stretch>
        </p:blipFill>
        <p:spPr>
          <a:xfrm>
            <a:off x="7614399" y="3353609"/>
            <a:ext cx="932769"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pic>
        <p:nvPicPr>
          <p:cNvPr id="2" name="Google Shape;192;p6">
            <a:hlinkClick r:id="rId4"/>
            <a:extLst>
              <a:ext uri="{FF2B5EF4-FFF2-40B4-BE49-F238E27FC236}">
                <a16:creationId xmlns:a16="http://schemas.microsoft.com/office/drawing/2014/main" id="{4D1DDCA5-BC7F-F20E-4834-3C3EC6B6C8CA}"/>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1CA6DA-88A6-E856-2D4A-09AB6D275F27}"/>
              </a:ext>
            </a:extLst>
          </p:cNvPr>
          <p:cNvSpPr/>
          <p:nvPr/>
        </p:nvSpPr>
        <p:spPr>
          <a:xfrm>
            <a:off x="883920" y="1798320"/>
            <a:ext cx="10627360" cy="90424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UTM Avo" panose="02040603050506020204" pitchFamily="18" charset="0"/>
              </a:rPr>
              <a:t>Lớp</a:t>
            </a:r>
            <a:r>
              <a:rPr lang="en-US" sz="2400" dirty="0">
                <a:latin typeface="UTM Avo" panose="02040603050506020204" pitchFamily="18" charset="0"/>
              </a:rPr>
              <a:t> 4A </a:t>
            </a:r>
            <a:r>
              <a:rPr lang="en-US" sz="2400" dirty="0" err="1">
                <a:latin typeface="UTM Avo" panose="02040603050506020204" pitchFamily="18" charset="0"/>
              </a:rPr>
              <a:t>có</a:t>
            </a:r>
            <a:r>
              <a:rPr lang="en-US" sz="2400" dirty="0">
                <a:latin typeface="UTM Avo" panose="02040603050506020204" pitchFamily="18" charset="0"/>
              </a:rPr>
              <a:t> 25 </a:t>
            </a:r>
            <a:r>
              <a:rPr lang="en-US" sz="2400" dirty="0" err="1">
                <a:latin typeface="UTM Avo" panose="02040603050506020204" pitchFamily="18" charset="0"/>
              </a:rPr>
              <a:t>học</a:t>
            </a:r>
            <a:r>
              <a:rPr lang="en-US" sz="2400" dirty="0">
                <a:latin typeface="UTM Avo" panose="02040603050506020204" pitchFamily="18" charset="0"/>
              </a:rPr>
              <a:t> </a:t>
            </a:r>
            <a:r>
              <a:rPr lang="en-US" sz="2400" dirty="0" err="1">
                <a:latin typeface="UTM Avo" panose="02040603050506020204" pitchFamily="18" charset="0"/>
              </a:rPr>
              <a:t>sinh</a:t>
            </a:r>
            <a:r>
              <a:rPr lang="en-US" sz="2400" dirty="0">
                <a:latin typeface="UTM Avo" panose="02040603050506020204" pitchFamily="18" charset="0"/>
              </a:rPr>
              <a:t>, </a:t>
            </a:r>
            <a:r>
              <a:rPr lang="en-US" sz="2400" dirty="0" err="1">
                <a:latin typeface="UTM Avo" panose="02040603050506020204" pitchFamily="18" charset="0"/>
              </a:rPr>
              <a:t>lớp</a:t>
            </a:r>
            <a:r>
              <a:rPr lang="en-US" sz="2400" dirty="0">
                <a:latin typeface="UTM Avo" panose="02040603050506020204" pitchFamily="18" charset="0"/>
              </a:rPr>
              <a:t> 4B </a:t>
            </a:r>
            <a:r>
              <a:rPr lang="en-US" sz="2400" dirty="0" err="1">
                <a:latin typeface="UTM Avo" panose="02040603050506020204" pitchFamily="18" charset="0"/>
              </a:rPr>
              <a:t>có</a:t>
            </a:r>
            <a:r>
              <a:rPr lang="en-US" sz="2400" dirty="0">
                <a:latin typeface="UTM Avo" panose="02040603050506020204" pitchFamily="18" charset="0"/>
              </a:rPr>
              <a:t> 35 </a:t>
            </a:r>
            <a:r>
              <a:rPr lang="en-US" sz="2400" dirty="0" err="1">
                <a:latin typeface="UTM Avo" panose="02040603050506020204" pitchFamily="18" charset="0"/>
              </a:rPr>
              <a:t>học</a:t>
            </a:r>
            <a:r>
              <a:rPr lang="en-US" sz="2400" dirty="0">
                <a:latin typeface="UTM Avo" panose="02040603050506020204" pitchFamily="18" charset="0"/>
              </a:rPr>
              <a:t> </a:t>
            </a:r>
            <a:r>
              <a:rPr lang="en-US" sz="2400" dirty="0" err="1">
                <a:latin typeface="UTM Avo" panose="02040603050506020204" pitchFamily="18" charset="0"/>
              </a:rPr>
              <a:t>sinh</a:t>
            </a:r>
            <a:r>
              <a:rPr lang="en-US" sz="2400" dirty="0">
                <a:latin typeface="UTM Avo" panose="02040603050506020204" pitchFamily="18" charset="0"/>
              </a:rPr>
              <a:t>, </a:t>
            </a:r>
            <a:r>
              <a:rPr lang="en-US" sz="2400" dirty="0" err="1">
                <a:latin typeface="UTM Avo" panose="02040603050506020204" pitchFamily="18" charset="0"/>
              </a:rPr>
              <a:t>lớp</a:t>
            </a:r>
            <a:r>
              <a:rPr lang="en-US" sz="2400" dirty="0">
                <a:latin typeface="UTM Avo" panose="02040603050506020204" pitchFamily="18" charset="0"/>
              </a:rPr>
              <a:t> 4C </a:t>
            </a:r>
            <a:r>
              <a:rPr lang="en-US" sz="2400" dirty="0" err="1">
                <a:latin typeface="UTM Avo" panose="02040603050506020204" pitchFamily="18" charset="0"/>
              </a:rPr>
              <a:t>có</a:t>
            </a:r>
            <a:r>
              <a:rPr lang="en-US" sz="2400" dirty="0">
                <a:latin typeface="UTM Avo" panose="02040603050506020204" pitchFamily="18" charset="0"/>
              </a:rPr>
              <a:t> 30 </a:t>
            </a:r>
            <a:r>
              <a:rPr lang="en-US" sz="2400" dirty="0" err="1">
                <a:latin typeface="UTM Avo" panose="02040603050506020204" pitchFamily="18" charset="0"/>
              </a:rPr>
              <a:t>học</a:t>
            </a:r>
            <a:r>
              <a:rPr lang="en-US" sz="2400" dirty="0">
                <a:latin typeface="UTM Avo" panose="02040603050506020204" pitchFamily="18" charset="0"/>
              </a:rPr>
              <a:t> </a:t>
            </a:r>
            <a:r>
              <a:rPr lang="en-US" sz="2400" dirty="0" err="1">
                <a:latin typeface="UTM Avo" panose="02040603050506020204" pitchFamily="18" charset="0"/>
              </a:rPr>
              <a:t>sinh</a:t>
            </a:r>
            <a:r>
              <a:rPr lang="en-US" sz="2400" dirty="0">
                <a:latin typeface="UTM Avo" panose="02040603050506020204" pitchFamily="18" charset="0"/>
              </a:rPr>
              <a:t>. </a:t>
            </a:r>
            <a:r>
              <a:rPr lang="en-US" sz="2400" dirty="0" err="1">
                <a:latin typeface="UTM Avo" panose="02040603050506020204" pitchFamily="18" charset="0"/>
              </a:rPr>
              <a:t>Hỏi</a:t>
            </a:r>
            <a:r>
              <a:rPr lang="en-US" sz="2400" dirty="0">
                <a:latin typeface="UTM Avo" panose="02040603050506020204" pitchFamily="18" charset="0"/>
              </a:rPr>
              <a:t> </a:t>
            </a:r>
            <a:r>
              <a:rPr lang="en-US" sz="2400" dirty="0" err="1">
                <a:latin typeface="UTM Avo" panose="02040603050506020204" pitchFamily="18" charset="0"/>
              </a:rPr>
              <a:t>trung</a:t>
            </a:r>
            <a:r>
              <a:rPr lang="en-US" sz="2400" dirty="0">
                <a:latin typeface="UTM Avo" panose="02040603050506020204" pitchFamily="18" charset="0"/>
              </a:rPr>
              <a:t> </a:t>
            </a:r>
            <a:r>
              <a:rPr lang="en-US" sz="2400" dirty="0" err="1">
                <a:latin typeface="UTM Avo" panose="02040603050506020204" pitchFamily="18" charset="0"/>
              </a:rPr>
              <a:t>bình</a:t>
            </a:r>
            <a:r>
              <a:rPr lang="en-US" sz="2400" dirty="0">
                <a:latin typeface="UTM Avo" panose="02040603050506020204" pitchFamily="18" charset="0"/>
              </a:rPr>
              <a:t> </a:t>
            </a:r>
            <a:r>
              <a:rPr lang="en-US" sz="2400" dirty="0" err="1">
                <a:latin typeface="UTM Avo" panose="02040603050506020204" pitchFamily="18" charset="0"/>
              </a:rPr>
              <a:t>mỗi</a:t>
            </a:r>
            <a:r>
              <a:rPr lang="en-US" sz="2400" dirty="0">
                <a:latin typeface="UTM Avo" panose="02040603050506020204" pitchFamily="18" charset="0"/>
              </a:rPr>
              <a:t> </a:t>
            </a:r>
            <a:r>
              <a:rPr lang="en-US" sz="2400" dirty="0" err="1">
                <a:latin typeface="UTM Avo" panose="02040603050506020204" pitchFamily="18" charset="0"/>
              </a:rPr>
              <a:t>lớp</a:t>
            </a:r>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bao </a:t>
            </a:r>
            <a:r>
              <a:rPr lang="en-US" sz="2400" dirty="0" err="1">
                <a:latin typeface="UTM Avo" panose="02040603050506020204" pitchFamily="18" charset="0"/>
              </a:rPr>
              <a:t>nhiêu</a:t>
            </a:r>
            <a:r>
              <a:rPr lang="en-US" sz="2400" dirty="0">
                <a:latin typeface="UTM Avo" panose="02040603050506020204" pitchFamily="18" charset="0"/>
              </a:rPr>
              <a:t> </a:t>
            </a:r>
            <a:r>
              <a:rPr lang="en-US" sz="2400" dirty="0" err="1">
                <a:latin typeface="UTM Avo" panose="02040603050506020204" pitchFamily="18" charset="0"/>
              </a:rPr>
              <a:t>học</a:t>
            </a:r>
            <a:r>
              <a:rPr lang="en-US" sz="2400" dirty="0">
                <a:latin typeface="UTM Avo" panose="02040603050506020204" pitchFamily="18" charset="0"/>
              </a:rPr>
              <a:t> </a:t>
            </a:r>
            <a:r>
              <a:rPr lang="en-US" sz="2400" dirty="0" err="1">
                <a:latin typeface="UTM Avo" panose="02040603050506020204" pitchFamily="18" charset="0"/>
              </a:rPr>
              <a:t>sinh</a:t>
            </a:r>
            <a:r>
              <a:rPr lang="en-US" sz="2400" dirty="0">
                <a:latin typeface="UTM Avo" panose="02040603050506020204" pitchFamily="18" charset="0"/>
              </a:rPr>
              <a:t>?</a:t>
            </a:r>
          </a:p>
        </p:txBody>
      </p:sp>
      <p:pic>
        <p:nvPicPr>
          <p:cNvPr id="3" name="Picture 2">
            <a:extLst>
              <a:ext uri="{FF2B5EF4-FFF2-40B4-BE49-F238E27FC236}">
                <a16:creationId xmlns:a16="http://schemas.microsoft.com/office/drawing/2014/main" id="{555CF0E3-68EA-AA0E-C094-4AE9377EAC59}"/>
              </a:ext>
            </a:extLst>
          </p:cNvPr>
          <p:cNvPicPr>
            <a:picLocks noChangeAspect="1"/>
          </p:cNvPicPr>
          <p:nvPr/>
        </p:nvPicPr>
        <p:blipFill rotWithShape="1">
          <a:blip r:embed="rId4"/>
          <a:srcRect l="6436" t="8616" r="5929" b="26212"/>
          <a:stretch/>
        </p:blipFill>
        <p:spPr>
          <a:xfrm>
            <a:off x="6859167" y="2923532"/>
            <a:ext cx="4860417" cy="319278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CD5621-C7C4-A82F-BD96-BBAD83A5D7FE}"/>
                  </a:ext>
                </a:extLst>
              </p:cNvPr>
              <p:cNvSpPr txBox="1"/>
              <p:nvPr/>
            </p:nvSpPr>
            <p:spPr>
              <a:xfrm>
                <a:off x="548640" y="2923533"/>
                <a:ext cx="6066725" cy="3448123"/>
              </a:xfrm>
              <a:prstGeom prst="rect">
                <a:avLst/>
              </a:prstGeom>
              <a:noFill/>
            </p:spPr>
            <p:txBody>
              <a:bodyPr wrap="square">
                <a:spAutoFit/>
              </a:bodyPr>
              <a:lstStyle/>
              <a:p>
                <a:pPr algn="ctr">
                  <a:lnSpc>
                    <a:spcPct val="125000"/>
                  </a:lnSpc>
                  <a:spcAft>
                    <a:spcPts val="1000"/>
                  </a:spcAft>
                </a:pPr>
                <a:r>
                  <a:rPr lang="en-US" sz="2400" b="1" u="sng"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400" b="1" u="sng" dirty="0">
                    <a:effectLst/>
                    <a:latin typeface="UTM Avo" panose="02040603050506020204" pitchFamily="18" charset="0"/>
                    <a:ea typeface="Calibri" panose="020F0502020204030204" pitchFamily="34" charset="0"/>
                    <a:cs typeface="Times New Roman" panose="02020603050405020304" pitchFamily="18" charset="0"/>
                  </a:rPr>
                  <a:t> </a:t>
                </a:r>
                <a:r>
                  <a:rPr lang="en-US" sz="2400" b="1" u="sng" dirty="0" err="1">
                    <a:effectLst/>
                    <a:latin typeface="UTM Avo" panose="02040603050506020204" pitchFamily="18" charset="0"/>
                    <a:ea typeface="Calibri" panose="020F0502020204030204" pitchFamily="34" charset="0"/>
                    <a:cs typeface="Times New Roman" panose="02020603050405020304" pitchFamily="18" charset="0"/>
                  </a:rPr>
                  <a:t>giải</a:t>
                </a:r>
                <a:endParaRPr lang="en-VN" sz="2400" b="1" u="sng" dirty="0">
                  <a:effectLst/>
                  <a:latin typeface="UTM Avo" panose="02040603050506020204" pitchFamily="18" charset="0"/>
                  <a:ea typeface="Calibri" panose="020F0502020204030204" pitchFamily="34" charset="0"/>
                  <a:cs typeface="Times New Roman" panose="02020603050405020304" pitchFamily="18" charset="0"/>
                </a:endParaRPr>
              </a:p>
              <a:p>
                <a:pPr algn="ctr">
                  <a:lnSpc>
                    <a:spcPct val="125000"/>
                  </a:lnSpc>
                  <a:spcAft>
                    <a:spcPts val="1000"/>
                  </a:spcAft>
                </a:pPr>
                <a:r>
                  <a:rPr lang="en-US" sz="2400" dirty="0" err="1">
                    <a:effectLst/>
                    <a:latin typeface="UTM Avo" panose="02040603050506020204" pitchFamily="18" charset="0"/>
                    <a:ea typeface="Calibri" panose="020F0502020204030204" pitchFamily="34" charset="0"/>
                    <a:cs typeface="Times New Roman" panose="02020603050405020304" pitchFamily="18" charset="0"/>
                  </a:rPr>
                  <a:t>Tổng</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số</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học</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sinh</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của</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ba</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lớp</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là</a:t>
                </a:r>
                <a:r>
                  <a:rPr lang="en-US" sz="2400" dirty="0">
                    <a:effectLst/>
                    <a:latin typeface="UTM Avo" panose="02040603050506020204" pitchFamily="18" charset="0"/>
                    <a:ea typeface="Calibri" panose="020F0502020204030204" pitchFamily="34" charset="0"/>
                    <a:cs typeface="Times New Roman" panose="02020603050405020304" pitchFamily="18" charset="0"/>
                  </a:rPr>
                  <a:t>:</a:t>
                </a:r>
                <a:endParaRPr lang="en-VN" sz="2400" dirty="0">
                  <a:effectLst/>
                  <a:latin typeface="UTM Avo" panose="02040603050506020204" pitchFamily="18" charset="0"/>
                  <a:ea typeface="Calibri" panose="020F0502020204030204" pitchFamily="34" charset="0"/>
                  <a:cs typeface="Times New Roman" panose="02020603050405020304" pitchFamily="18" charset="0"/>
                </a:endParaRPr>
              </a:p>
              <a:p>
                <a:pPr algn="ctr">
                  <a:lnSpc>
                    <a:spcPct val="125000"/>
                  </a:lnSpc>
                  <a:spcAft>
                    <a:spcPts val="1000"/>
                  </a:spcAft>
                </a:pPr>
                <a:r>
                  <a:rPr lang="en-US" sz="2400" dirty="0">
                    <a:effectLst/>
                    <a:latin typeface="UTM Avo" panose="02040603050506020204" pitchFamily="18" charset="0"/>
                    <a:ea typeface="Calibri" panose="020F0502020204030204" pitchFamily="34" charset="0"/>
                    <a:cs typeface="Times New Roman" panose="02020603050405020304" pitchFamily="18" charset="0"/>
                  </a:rPr>
                  <a:t>25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 35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 30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 90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học</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sinh</a:t>
                </a:r>
                <a:r>
                  <a:rPr lang="en-US" sz="2400" dirty="0">
                    <a:effectLst/>
                    <a:latin typeface="UTM Avo" panose="02040603050506020204" pitchFamily="18" charset="0"/>
                    <a:ea typeface="Calibri" panose="020F0502020204030204" pitchFamily="34" charset="0"/>
                    <a:cs typeface="Times New Roman" panose="02020603050405020304" pitchFamily="18" charset="0"/>
                  </a:rPr>
                  <a:t>)</a:t>
                </a:r>
                <a:endParaRPr lang="en-VN" sz="2400" dirty="0">
                  <a:effectLst/>
                  <a:latin typeface="UTM Avo" panose="02040603050506020204" pitchFamily="18" charset="0"/>
                  <a:ea typeface="Calibri" panose="020F0502020204030204" pitchFamily="34" charset="0"/>
                  <a:cs typeface="Times New Roman" panose="02020603050405020304" pitchFamily="18" charset="0"/>
                </a:endParaRPr>
              </a:p>
              <a:p>
                <a:pPr algn="ctr">
                  <a:lnSpc>
                    <a:spcPct val="125000"/>
                  </a:lnSpc>
                  <a:spcAft>
                    <a:spcPts val="1000"/>
                  </a:spcAft>
                </a:pPr>
                <a:r>
                  <a:rPr lang="en-US" sz="2400" dirty="0" err="1">
                    <a:effectLst/>
                    <a:latin typeface="UTM Avo" panose="02040603050506020204" pitchFamily="18" charset="0"/>
                    <a:ea typeface="Calibri" panose="020F0502020204030204" pitchFamily="34" charset="0"/>
                    <a:cs typeface="Times New Roman" panose="02020603050405020304" pitchFamily="18" charset="0"/>
                  </a:rPr>
                  <a:t>Trung</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bình</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mỗi</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lớp</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có</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số</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học</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sinh</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là</a:t>
                </a:r>
                <a:r>
                  <a:rPr lang="en-US" sz="2400" dirty="0">
                    <a:effectLst/>
                    <a:latin typeface="UTM Avo" panose="02040603050506020204" pitchFamily="18" charset="0"/>
                    <a:ea typeface="Calibri" panose="020F0502020204030204" pitchFamily="34" charset="0"/>
                    <a:cs typeface="Times New Roman" panose="02020603050405020304" pitchFamily="18" charset="0"/>
                  </a:rPr>
                  <a:t>:</a:t>
                </a:r>
                <a:endParaRPr lang="en-VN" sz="2400" dirty="0">
                  <a:effectLst/>
                  <a:latin typeface="UTM Avo" panose="02040603050506020204" pitchFamily="18" charset="0"/>
                  <a:ea typeface="Calibri" panose="020F0502020204030204" pitchFamily="34" charset="0"/>
                  <a:cs typeface="Times New Roman" panose="02020603050405020304" pitchFamily="18" charset="0"/>
                </a:endParaRPr>
              </a:p>
              <a:p>
                <a:pPr algn="ctr">
                  <a:lnSpc>
                    <a:spcPct val="125000"/>
                  </a:lnSpc>
                  <a:spcAft>
                    <a:spcPts val="1000"/>
                  </a:spcAft>
                </a:pPr>
                <a:r>
                  <a:rPr lang="en-US" sz="2400" dirty="0">
                    <a:effectLst/>
                    <a:latin typeface="UTM Avo" panose="02040603050506020204" pitchFamily="18" charset="0"/>
                    <a:ea typeface="Calibri" panose="020F0502020204030204" pitchFamily="34" charset="0"/>
                    <a:cs typeface="Times New Roman" panose="02020603050405020304" pitchFamily="18" charset="0"/>
                  </a:rPr>
                  <a:t>90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 3 </a:t>
                </a:r>
                <a14:m>
                  <m:oMath xmlns:m="http://schemas.openxmlformats.org/officeDocument/2006/math">
                    <m:r>
                      <a:rPr lang="en-US" sz="2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UTM Avo" panose="02040603050506020204" pitchFamily="18" charset="0"/>
                    <a:ea typeface="Calibri" panose="020F0502020204030204" pitchFamily="34" charset="0"/>
                    <a:cs typeface="Times New Roman" panose="02020603050405020304" pitchFamily="18" charset="0"/>
                  </a:rPr>
                  <a:t> 30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học</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sinh</a:t>
                </a:r>
                <a:r>
                  <a:rPr lang="en-US" sz="2400" dirty="0">
                    <a:effectLst/>
                    <a:latin typeface="UTM Avo" panose="02040603050506020204" pitchFamily="18" charset="0"/>
                    <a:ea typeface="Calibri" panose="020F0502020204030204" pitchFamily="34" charset="0"/>
                    <a:cs typeface="Times New Roman" panose="02020603050405020304" pitchFamily="18" charset="0"/>
                  </a:rPr>
                  <a:t>)</a:t>
                </a:r>
                <a:endParaRPr lang="en-VN" sz="2400" dirty="0">
                  <a:effectLst/>
                  <a:latin typeface="UTM Avo" panose="02040603050506020204" pitchFamily="18" charset="0"/>
                  <a:ea typeface="Calibri" panose="020F0502020204030204" pitchFamily="34" charset="0"/>
                  <a:cs typeface="Times New Roman" panose="02020603050405020304" pitchFamily="18" charset="0"/>
                </a:endParaRPr>
              </a:p>
              <a:p>
                <a:pPr algn="ctr">
                  <a:lnSpc>
                    <a:spcPct val="125000"/>
                  </a:lnSpc>
                  <a:spcAft>
                    <a:spcPts val="1000"/>
                  </a:spcAft>
                </a:pPr>
                <a:r>
                  <a:rPr lang="en-US" sz="2400" dirty="0" err="1">
                    <a:effectLst/>
                    <a:latin typeface="UTM Avo" panose="02040603050506020204" pitchFamily="18" charset="0"/>
                    <a:ea typeface="Calibri" panose="020F0502020204030204" pitchFamily="34" charset="0"/>
                    <a:cs typeface="Times New Roman" panose="02020603050405020304" pitchFamily="18" charset="0"/>
                  </a:rPr>
                  <a:t>Đáp</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số</a:t>
                </a:r>
                <a:r>
                  <a:rPr lang="en-US" sz="2400" dirty="0">
                    <a:effectLst/>
                    <a:latin typeface="UTM Avo" panose="02040603050506020204" pitchFamily="18" charset="0"/>
                    <a:ea typeface="Calibri" panose="020F0502020204030204" pitchFamily="34" charset="0"/>
                    <a:cs typeface="Times New Roman" panose="02020603050405020304" pitchFamily="18" charset="0"/>
                  </a:rPr>
                  <a:t>: 30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học</a:t>
                </a:r>
                <a:r>
                  <a:rPr lang="en-US" sz="2400" dirty="0">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effectLst/>
                    <a:latin typeface="UTM Avo" panose="02040603050506020204" pitchFamily="18" charset="0"/>
                    <a:ea typeface="Calibri" panose="020F0502020204030204" pitchFamily="34" charset="0"/>
                    <a:cs typeface="Times New Roman" panose="02020603050405020304" pitchFamily="18" charset="0"/>
                  </a:rPr>
                  <a:t>sinh</a:t>
                </a:r>
                <a:r>
                  <a:rPr lang="en-US" sz="2400" dirty="0">
                    <a:effectLst/>
                    <a:latin typeface="UTM Avo" panose="02040603050506020204" pitchFamily="18" charset="0"/>
                    <a:ea typeface="Calibri" panose="020F0502020204030204" pitchFamily="34" charset="0"/>
                    <a:cs typeface="Times New Roman" panose="02020603050405020304" pitchFamily="18" charset="0"/>
                  </a:rPr>
                  <a:t>.</a:t>
                </a:r>
                <a:endParaRPr lang="en-VN" sz="2400" dirty="0">
                  <a:effectLst/>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3CD5621-C7C4-A82F-BD96-BBAD83A5D7FE}"/>
                  </a:ext>
                </a:extLst>
              </p:cNvPr>
              <p:cNvSpPr txBox="1">
                <a:spLocks noRot="1" noChangeAspect="1" noMove="1" noResize="1" noEditPoints="1" noAdjustHandles="1" noChangeArrowheads="1" noChangeShapeType="1" noTextEdit="1"/>
              </p:cNvSpPr>
              <p:nvPr/>
            </p:nvSpPr>
            <p:spPr>
              <a:xfrm>
                <a:off x="548640" y="2923533"/>
                <a:ext cx="6066725" cy="3448123"/>
              </a:xfrm>
              <a:prstGeom prst="rect">
                <a:avLst/>
              </a:prstGeom>
              <a:blipFill>
                <a:blip r:embed="rId5"/>
                <a:stretch>
                  <a:fillRect t="-177" b="-318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linds(horizontal)">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blinds(horizontal)">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pic>
        <p:nvPicPr>
          <p:cNvPr id="3" name="Google Shape;192;p6">
            <a:hlinkClick r:id="rId4"/>
            <a:extLst>
              <a:ext uri="{FF2B5EF4-FFF2-40B4-BE49-F238E27FC236}">
                <a16:creationId xmlns:a16="http://schemas.microsoft.com/office/drawing/2014/main" id="{4339F9C7-972F-2C83-ABC5-0C59D416E9CB}"/>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01</a:t>
            </a:r>
          </a:p>
        </p:txBody>
      </p:sp>
      <p:sp>
        <p:nvSpPr>
          <p:cNvPr id="3" name="TextBox 2">
            <a:extLst>
              <a:ext uri="{FF2B5EF4-FFF2-40B4-BE49-F238E27FC236}">
                <a16:creationId xmlns:a16="http://schemas.microsoft.com/office/drawing/2014/main" id="{9CCE4AAE-802D-2A1C-CF78-C08FCD693EF5}"/>
              </a:ext>
            </a:extLst>
          </p:cNvPr>
          <p:cNvSpPr txBox="1"/>
          <p:nvPr/>
        </p:nvSpPr>
        <p:spPr>
          <a:xfrm>
            <a:off x="1696720" y="1571729"/>
            <a:ext cx="9164320" cy="950325"/>
          </a:xfrm>
          <a:prstGeom prst="rect">
            <a:avLst/>
          </a:prstGeom>
          <a:noFill/>
        </p:spPr>
        <p:txBody>
          <a:bodyPr wrap="square">
            <a:spAutoFit/>
          </a:bodyPr>
          <a:lstStyle/>
          <a:p>
            <a:pPr algn="just">
              <a:lnSpc>
                <a:spcPct val="150000"/>
              </a:lnSpc>
              <a:spcAft>
                <a:spcPts val="1000"/>
              </a:spcAft>
            </a:pPr>
            <a:r>
              <a:rPr lang="vi-VN" sz="2000" dirty="0">
                <a:latin typeface="UTM Avo" panose="02040603050506020204" pitchFamily="18" charset="0"/>
                <a:ea typeface="Calibri" panose="020F0502020204030204" pitchFamily="34" charset="0"/>
                <a:cs typeface="Times New Roman" panose="02020603050405020304" pitchFamily="18" charset="0"/>
              </a:rPr>
              <a:t>Tính chiều cao trung bình của 4 bạn Bảo, Thư, Long và Hoài. Biết Bảo cao 131 cm, Thư cao 130 cm, Long cao 135 cm và Hoài cao 140 cm.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D19602-0218-4ADB-E0CB-6DB4AAC810E0}"/>
                  </a:ext>
                </a:extLst>
              </p:cNvPr>
              <p:cNvSpPr txBox="1"/>
              <p:nvPr/>
            </p:nvSpPr>
            <p:spPr>
              <a:xfrm>
                <a:off x="450094" y="2835824"/>
                <a:ext cx="6387585" cy="3000245"/>
              </a:xfrm>
              <a:prstGeom prst="rect">
                <a:avLst/>
              </a:prstGeom>
              <a:noFill/>
            </p:spPr>
            <p:txBody>
              <a:bodyPr wrap="square">
                <a:spAutoFit/>
              </a:bodyPr>
              <a:lstStyle>
                <a:defPPr marR="0" lvl="0" algn="l" rtl="0">
                  <a:lnSpc>
                    <a:spcPct val="100000"/>
                  </a:lnSpc>
                  <a:spcBef>
                    <a:spcPts val="0"/>
                  </a:spcBef>
                  <a:spcAft>
                    <a:spcPts val="0"/>
                  </a:spcAft>
                </a:defPPr>
                <a:lvl1pPr algn="ctr">
                  <a:lnSpc>
                    <a:spcPct val="125000"/>
                  </a:lnSpc>
                  <a:spcAft>
                    <a:spcPts val="1000"/>
                  </a:spcAft>
                  <a:defRPr sz="2400" b="1" u="sng">
                    <a:effectLst/>
                    <a:latin typeface="UTM Avo" panose="02040603050506020204" pitchFamily="18" charset="0"/>
                    <a:ea typeface="Calibri" panose="020F0502020204030204" pitchFamily="34" charset="0"/>
                    <a:cs typeface="Times New Roman" panose="02020603050405020304" pitchFamily="18" charset="0"/>
                  </a:defRPr>
                </a:lvl1pPr>
              </a:lstStyle>
              <a:p>
                <a:r>
                  <a:rPr lang="en-US" sz="2000" dirty="0"/>
                  <a:t>Bài </a:t>
                </a:r>
                <a:r>
                  <a:rPr lang="en-US" sz="2000" dirty="0" err="1"/>
                  <a:t>giải</a:t>
                </a:r>
                <a:endParaRPr lang="en-VN" sz="2000" dirty="0"/>
              </a:p>
              <a:p>
                <a:r>
                  <a:rPr lang="en-US" sz="2000" b="0" u="none" dirty="0" err="1"/>
                  <a:t>Tổng</a:t>
                </a:r>
                <a:r>
                  <a:rPr lang="en-US" sz="2000" b="0" u="none" dirty="0"/>
                  <a:t> </a:t>
                </a:r>
                <a:r>
                  <a:rPr lang="en-US" sz="2000" b="0" u="none" dirty="0" err="1"/>
                  <a:t>chiều</a:t>
                </a:r>
                <a:r>
                  <a:rPr lang="en-US" sz="2000" b="0" u="none" dirty="0"/>
                  <a:t> </a:t>
                </a:r>
                <a:r>
                  <a:rPr lang="en-US" sz="2000" b="0" u="none" dirty="0" err="1"/>
                  <a:t>cao</a:t>
                </a:r>
                <a:r>
                  <a:rPr lang="en-US" sz="2000" b="0" u="none" dirty="0"/>
                  <a:t> của </a:t>
                </a:r>
                <a:r>
                  <a:rPr lang="en-US" sz="2000" b="0" u="none" dirty="0" err="1"/>
                  <a:t>bốn</a:t>
                </a:r>
                <a:r>
                  <a:rPr lang="en-US" sz="2000" b="0" u="none" dirty="0"/>
                  <a:t> </a:t>
                </a:r>
                <a:r>
                  <a:rPr lang="en-US" sz="2000" b="0" u="none" dirty="0" err="1"/>
                  <a:t>bạn</a:t>
                </a:r>
                <a:r>
                  <a:rPr lang="en-US" sz="2000" b="0" u="none" dirty="0"/>
                  <a:t> </a:t>
                </a:r>
                <a:r>
                  <a:rPr lang="en-US" sz="2000" b="0" u="none" dirty="0" err="1"/>
                  <a:t>là</a:t>
                </a:r>
                <a:r>
                  <a:rPr lang="en-US" sz="2000" b="0" u="none" dirty="0"/>
                  <a:t>:</a:t>
                </a:r>
                <a:endParaRPr lang="en-VN" sz="2000" b="0" u="none" dirty="0"/>
              </a:p>
              <a:p>
                <a:r>
                  <a:rPr lang="en-US" sz="2000" b="0" u="none" dirty="0"/>
                  <a:t>131 </a:t>
                </a:r>
                <a14:m>
                  <m:oMath xmlns:m="http://schemas.openxmlformats.org/officeDocument/2006/math">
                    <m:r>
                      <a:rPr lang="en-US" sz="2000" b="0" i="1" u="none" dirty="0" smtClean="0">
                        <a:latin typeface="Cambria Math" panose="02040503050406030204" pitchFamily="18" charset="0"/>
                      </a:rPr>
                      <m:t>+ </m:t>
                    </m:r>
                  </m:oMath>
                </a14:m>
                <a:r>
                  <a:rPr lang="en-US" sz="2000" b="0" u="none" dirty="0"/>
                  <a:t>130 </a:t>
                </a:r>
                <a14:m>
                  <m:oMath xmlns:m="http://schemas.openxmlformats.org/officeDocument/2006/math">
                    <m:r>
                      <a:rPr lang="en-US" sz="2000" b="0" i="1" u="none" dirty="0" smtClean="0">
                        <a:latin typeface="Cambria Math" panose="02040503050406030204" pitchFamily="18" charset="0"/>
                      </a:rPr>
                      <m:t>+</m:t>
                    </m:r>
                  </m:oMath>
                </a14:m>
                <a:r>
                  <a:rPr lang="en-US" sz="2000" b="0" u="none" dirty="0"/>
                  <a:t> 135 </a:t>
                </a:r>
                <a14:m>
                  <m:oMath xmlns:m="http://schemas.openxmlformats.org/officeDocument/2006/math">
                    <m:r>
                      <a:rPr lang="en-US" sz="2000" b="0" i="1" u="none" dirty="0" smtClean="0">
                        <a:latin typeface="Cambria Math" panose="02040503050406030204" pitchFamily="18" charset="0"/>
                      </a:rPr>
                      <m:t>+ </m:t>
                    </m:r>
                  </m:oMath>
                </a14:m>
                <a:r>
                  <a:rPr lang="en-US" sz="2000" b="0" u="none" dirty="0"/>
                  <a:t>140 </a:t>
                </a:r>
                <a14:m>
                  <m:oMath xmlns:m="http://schemas.openxmlformats.org/officeDocument/2006/math">
                    <m:r>
                      <a:rPr lang="en-US" sz="2000" b="0" i="1" u="none" dirty="0" smtClean="0">
                        <a:latin typeface="Cambria Math" panose="02040503050406030204" pitchFamily="18" charset="0"/>
                      </a:rPr>
                      <m:t>=</m:t>
                    </m:r>
                  </m:oMath>
                </a14:m>
                <a:r>
                  <a:rPr lang="en-US" sz="2000" b="0" u="none" dirty="0"/>
                  <a:t> 536 (cm)</a:t>
                </a:r>
                <a:endParaRPr lang="en-VN" sz="2000" b="0" u="none" dirty="0"/>
              </a:p>
              <a:p>
                <a:r>
                  <a:rPr lang="en-US" sz="2000" b="0" u="none" dirty="0" err="1"/>
                  <a:t>Chiều</a:t>
                </a:r>
                <a:r>
                  <a:rPr lang="en-US" sz="2000" b="0" u="none" dirty="0"/>
                  <a:t> </a:t>
                </a:r>
                <a:r>
                  <a:rPr lang="en-US" sz="2000" b="0" u="none" dirty="0" err="1"/>
                  <a:t>cao</a:t>
                </a:r>
                <a:r>
                  <a:rPr lang="en-US" sz="2000" b="0" u="none" dirty="0"/>
                  <a:t> </a:t>
                </a:r>
                <a:r>
                  <a:rPr lang="en-US" sz="2000" b="0" u="none" dirty="0" err="1"/>
                  <a:t>trung</a:t>
                </a:r>
                <a:r>
                  <a:rPr lang="en-US" sz="2000" b="0" u="none" dirty="0"/>
                  <a:t> </a:t>
                </a:r>
                <a:r>
                  <a:rPr lang="en-US" sz="2000" b="0" u="none" dirty="0" err="1"/>
                  <a:t>bình</a:t>
                </a:r>
                <a:r>
                  <a:rPr lang="en-US" sz="2000" b="0" u="none" dirty="0"/>
                  <a:t> của </a:t>
                </a:r>
                <a:r>
                  <a:rPr lang="en-US" sz="2000" b="0" u="none" dirty="0" err="1"/>
                  <a:t>mỗi</a:t>
                </a:r>
                <a:r>
                  <a:rPr lang="en-US" sz="2000" b="0" u="none" dirty="0"/>
                  <a:t> </a:t>
                </a:r>
                <a:r>
                  <a:rPr lang="en-US" sz="2000" b="0" u="none" dirty="0" err="1"/>
                  <a:t>bạn</a:t>
                </a:r>
                <a:r>
                  <a:rPr lang="en-US" sz="2000" b="0" u="none" dirty="0"/>
                  <a:t> </a:t>
                </a:r>
                <a:r>
                  <a:rPr lang="en-US" sz="2000" b="0" u="none" dirty="0" err="1"/>
                  <a:t>là</a:t>
                </a:r>
                <a:r>
                  <a:rPr lang="en-US" sz="2000" b="0" u="none" dirty="0"/>
                  <a:t>:</a:t>
                </a:r>
                <a:endParaRPr lang="en-VN" sz="2000" b="0" u="none" dirty="0"/>
              </a:p>
              <a:p>
                <a:r>
                  <a:rPr lang="en-US" sz="2000" b="0" u="none" dirty="0"/>
                  <a:t>536 </a:t>
                </a:r>
                <a14:m>
                  <m:oMath xmlns:m="http://schemas.openxmlformats.org/officeDocument/2006/math">
                    <m:r>
                      <a:rPr lang="en-US" sz="2000" b="0" i="1" u="none" dirty="0" smtClean="0">
                        <a:latin typeface="Cambria Math" panose="02040503050406030204" pitchFamily="18" charset="0"/>
                      </a:rPr>
                      <m:t>: </m:t>
                    </m:r>
                  </m:oMath>
                </a14:m>
                <a:r>
                  <a:rPr lang="en-US" sz="2000" b="0" u="none" dirty="0"/>
                  <a:t>4 </a:t>
                </a:r>
                <a14:m>
                  <m:oMath xmlns:m="http://schemas.openxmlformats.org/officeDocument/2006/math">
                    <m:r>
                      <a:rPr lang="en-US" sz="2000" b="0" i="1" u="none" dirty="0" smtClean="0">
                        <a:latin typeface="Cambria Math" panose="02040503050406030204" pitchFamily="18" charset="0"/>
                      </a:rPr>
                      <m:t>=</m:t>
                    </m:r>
                  </m:oMath>
                </a14:m>
                <a:r>
                  <a:rPr lang="en-US" sz="2000" b="0" u="none" dirty="0"/>
                  <a:t> 134 (cm)</a:t>
                </a:r>
                <a:endParaRPr lang="en-VN" sz="2000" b="0" u="none" dirty="0"/>
              </a:p>
              <a:p>
                <a:r>
                  <a:rPr lang="en-US" sz="2000" b="0" u="none" dirty="0" err="1"/>
                  <a:t>Đáp</a:t>
                </a:r>
                <a:r>
                  <a:rPr lang="en-US" sz="2000" b="0" u="none" dirty="0"/>
                  <a:t> </a:t>
                </a:r>
                <a:r>
                  <a:rPr lang="en-US" sz="2000" b="0" u="none" dirty="0" err="1"/>
                  <a:t>số</a:t>
                </a:r>
                <a:r>
                  <a:rPr lang="en-US" sz="2000" b="0" u="none" dirty="0"/>
                  <a:t>: 134 cm.</a:t>
                </a:r>
                <a:endParaRPr lang="en-VN" sz="2000" b="0" u="none" dirty="0"/>
              </a:p>
            </p:txBody>
          </p:sp>
        </mc:Choice>
        <mc:Fallback xmlns="">
          <p:sp>
            <p:nvSpPr>
              <p:cNvPr id="4" name="TextBox 3">
                <a:extLst>
                  <a:ext uri="{FF2B5EF4-FFF2-40B4-BE49-F238E27FC236}">
                    <a16:creationId xmlns:a16="http://schemas.microsoft.com/office/drawing/2014/main" id="{AFD19602-0218-4ADB-E0CB-6DB4AAC810E0}"/>
                  </a:ext>
                </a:extLst>
              </p:cNvPr>
              <p:cNvSpPr txBox="1">
                <a:spLocks noRot="1" noChangeAspect="1" noMove="1" noResize="1" noEditPoints="1" noAdjustHandles="1" noChangeArrowheads="1" noChangeShapeType="1" noTextEdit="1"/>
              </p:cNvSpPr>
              <p:nvPr/>
            </p:nvSpPr>
            <p:spPr>
              <a:xfrm>
                <a:off x="450094" y="2835824"/>
                <a:ext cx="6387585" cy="3000245"/>
              </a:xfrm>
              <a:prstGeom prst="rect">
                <a:avLst/>
              </a:prstGeom>
              <a:blipFill>
                <a:blip r:embed="rId4"/>
                <a:stretch>
                  <a:fillRect b="-2642"/>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4F88E61A-C6F7-86BA-68D0-B6519ADCFF10}"/>
              </a:ext>
            </a:extLst>
          </p:cNvPr>
          <p:cNvGrpSpPr/>
          <p:nvPr/>
        </p:nvGrpSpPr>
        <p:grpSpPr>
          <a:xfrm>
            <a:off x="6267960" y="2744384"/>
            <a:ext cx="5741160" cy="3932507"/>
            <a:chOff x="6521960" y="2835824"/>
            <a:chExt cx="4858000" cy="3327571"/>
          </a:xfrm>
        </p:grpSpPr>
        <p:pic>
          <p:nvPicPr>
            <p:cNvPr id="6" name="Picture 5">
              <a:extLst>
                <a:ext uri="{FF2B5EF4-FFF2-40B4-BE49-F238E27FC236}">
                  <a16:creationId xmlns:a16="http://schemas.microsoft.com/office/drawing/2014/main" id="{07B0E393-1636-544E-C89E-B8BBD7951913}"/>
                </a:ext>
              </a:extLst>
            </p:cNvPr>
            <p:cNvPicPr>
              <a:picLocks noChangeAspect="1"/>
            </p:cNvPicPr>
            <p:nvPr/>
          </p:nvPicPr>
          <p:blipFill>
            <a:blip r:embed="rId5"/>
            <a:stretch>
              <a:fillRect/>
            </a:stretch>
          </p:blipFill>
          <p:spPr>
            <a:xfrm>
              <a:off x="6521960" y="2835824"/>
              <a:ext cx="4858000" cy="3327571"/>
            </a:xfrm>
            <a:prstGeom prst="rect">
              <a:avLst/>
            </a:prstGeom>
          </p:spPr>
        </p:pic>
        <p:sp>
          <p:nvSpPr>
            <p:cNvPr id="11" name="Rectangle 10">
              <a:extLst>
                <a:ext uri="{FF2B5EF4-FFF2-40B4-BE49-F238E27FC236}">
                  <a16:creationId xmlns:a16="http://schemas.microsoft.com/office/drawing/2014/main" id="{005CCEBB-385A-8EA8-E710-87DBEE74DDA5}"/>
                </a:ext>
              </a:extLst>
            </p:cNvPr>
            <p:cNvSpPr/>
            <p:nvPr/>
          </p:nvSpPr>
          <p:spPr>
            <a:xfrm>
              <a:off x="6521960" y="2835824"/>
              <a:ext cx="680720" cy="1167216"/>
            </a:xfrm>
            <a:prstGeom prst="rect">
              <a:avLst/>
            </a:prstGeom>
            <a:solidFill>
              <a:srgbClr val="FFF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02</a:t>
            </a:r>
          </a:p>
        </p:txBody>
      </p:sp>
      <p:sp>
        <p:nvSpPr>
          <p:cNvPr id="3" name="TextBox 2">
            <a:extLst>
              <a:ext uri="{FF2B5EF4-FFF2-40B4-BE49-F238E27FC236}">
                <a16:creationId xmlns:a16="http://schemas.microsoft.com/office/drawing/2014/main" id="{9CCE4AAE-802D-2A1C-CF78-C08FCD693EF5}"/>
              </a:ext>
            </a:extLst>
          </p:cNvPr>
          <p:cNvSpPr txBox="1"/>
          <p:nvPr/>
        </p:nvSpPr>
        <p:spPr>
          <a:xfrm>
            <a:off x="1635760" y="1592049"/>
            <a:ext cx="4815840" cy="2335319"/>
          </a:xfrm>
          <a:prstGeom prst="rect">
            <a:avLst/>
          </a:prstGeom>
          <a:noFill/>
        </p:spPr>
        <p:txBody>
          <a:bodyPr wrap="square">
            <a:spAutoFit/>
          </a:bodyPr>
          <a:lstStyle/>
          <a:p>
            <a:pPr algn="just">
              <a:lnSpc>
                <a:spcPct val="150000"/>
              </a:lnSpc>
              <a:spcAft>
                <a:spcPts val="1000"/>
              </a:spcAft>
            </a:pPr>
            <a:r>
              <a:rPr lang="vi-VN" sz="2000" dirty="0">
                <a:latin typeface="UTM Avo" panose="02040603050506020204" pitchFamily="18" charset="0"/>
                <a:ea typeface="Calibri" panose="020F0502020204030204" pitchFamily="34" charset="0"/>
                <a:cs typeface="Times New Roman" panose="02020603050405020304" pitchFamily="18" charset="0"/>
              </a:rPr>
              <a:t>Khối Hai trồng được 183 cây, khối Ba trồng được 209 cây, khối Bốn trồng được 216 cây, khối Năm trồng được 240 cây. Hỏi trung bình mỗi khối trồng được bao nhiêu cây?</a:t>
            </a:r>
          </a:p>
        </p:txBody>
      </p:sp>
      <p:pic>
        <p:nvPicPr>
          <p:cNvPr id="7" name="Picture 6">
            <a:extLst>
              <a:ext uri="{FF2B5EF4-FFF2-40B4-BE49-F238E27FC236}">
                <a16:creationId xmlns:a16="http://schemas.microsoft.com/office/drawing/2014/main" id="{66DD4B1F-D311-7C01-9F38-09B323501CC9}"/>
              </a:ext>
            </a:extLst>
          </p:cNvPr>
          <p:cNvPicPr>
            <a:picLocks noChangeAspect="1"/>
          </p:cNvPicPr>
          <p:nvPr/>
        </p:nvPicPr>
        <p:blipFill rotWithShape="1">
          <a:blip r:embed="rId4"/>
          <a:srcRect l="26000" t="24771" r="21333" b="4527"/>
          <a:stretch/>
        </p:blipFill>
        <p:spPr>
          <a:xfrm>
            <a:off x="6837680" y="1706880"/>
            <a:ext cx="4734560" cy="3558412"/>
          </a:xfrm>
          <a:prstGeom prst="rect">
            <a:avLst/>
          </a:prstGeom>
        </p:spPr>
      </p:pic>
    </p:spTree>
    <p:extLst>
      <p:ext uri="{BB962C8B-B14F-4D97-AF65-F5344CB8AC3E}">
        <p14:creationId xmlns:p14="http://schemas.microsoft.com/office/powerpoint/2010/main" val="134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02</a:t>
            </a:r>
          </a:p>
        </p:txBody>
      </p:sp>
      <p:sp>
        <p:nvSpPr>
          <p:cNvPr id="3" name="TextBox 2">
            <a:extLst>
              <a:ext uri="{FF2B5EF4-FFF2-40B4-BE49-F238E27FC236}">
                <a16:creationId xmlns:a16="http://schemas.microsoft.com/office/drawing/2014/main" id="{9CCE4AAE-802D-2A1C-CF78-C08FCD693EF5}"/>
              </a:ext>
            </a:extLst>
          </p:cNvPr>
          <p:cNvSpPr txBox="1"/>
          <p:nvPr/>
        </p:nvSpPr>
        <p:spPr>
          <a:xfrm>
            <a:off x="1635760" y="1592049"/>
            <a:ext cx="9743440" cy="1411990"/>
          </a:xfrm>
          <a:prstGeom prst="rect">
            <a:avLst/>
          </a:prstGeom>
          <a:noFill/>
        </p:spPr>
        <p:txBody>
          <a:bodyPr wrap="square">
            <a:spAutoFit/>
          </a:bodyPr>
          <a:lstStyle/>
          <a:p>
            <a:pPr algn="just">
              <a:lnSpc>
                <a:spcPct val="150000"/>
              </a:lnSpc>
              <a:spcAft>
                <a:spcPts val="1000"/>
              </a:spcAft>
            </a:pPr>
            <a:r>
              <a:rPr lang="vi-VN" sz="2000" dirty="0">
                <a:latin typeface="UTM Avo" panose="02040603050506020204" pitchFamily="18" charset="0"/>
                <a:ea typeface="Calibri" panose="020F0502020204030204" pitchFamily="34" charset="0"/>
                <a:cs typeface="Times New Roman" panose="02020603050405020304" pitchFamily="18" charset="0"/>
              </a:rPr>
              <a:t>Khối Hai trồng được 183 cây, khối Ba trồng được 209 cây, khối Bốn trồng được 216 cây, khối Năm trồng được 240 cây. Hỏi trung bình mỗi khối trồng được bao nhiêu cây?</a:t>
            </a:r>
          </a:p>
        </p:txBody>
      </p:sp>
      <p:pic>
        <p:nvPicPr>
          <p:cNvPr id="7" name="Picture 6">
            <a:extLst>
              <a:ext uri="{FF2B5EF4-FFF2-40B4-BE49-F238E27FC236}">
                <a16:creationId xmlns:a16="http://schemas.microsoft.com/office/drawing/2014/main" id="{66DD4B1F-D311-7C01-9F38-09B323501CC9}"/>
              </a:ext>
            </a:extLst>
          </p:cNvPr>
          <p:cNvPicPr>
            <a:picLocks noChangeAspect="1"/>
          </p:cNvPicPr>
          <p:nvPr/>
        </p:nvPicPr>
        <p:blipFill rotWithShape="1">
          <a:blip r:embed="rId4"/>
          <a:srcRect l="26000" t="24771" r="21333" b="4527"/>
          <a:stretch/>
        </p:blipFill>
        <p:spPr>
          <a:xfrm>
            <a:off x="7175934" y="3160418"/>
            <a:ext cx="4203266" cy="315910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F1A080-6C2D-F1D5-71D4-61D9DBEC1C76}"/>
                  </a:ext>
                </a:extLst>
              </p:cNvPr>
              <p:cNvSpPr txBox="1"/>
              <p:nvPr/>
            </p:nvSpPr>
            <p:spPr>
              <a:xfrm>
                <a:off x="1132840" y="3160418"/>
                <a:ext cx="5628534" cy="3001206"/>
              </a:xfrm>
              <a:prstGeom prst="rect">
                <a:avLst/>
              </a:prstGeom>
              <a:noFill/>
            </p:spPr>
            <p:txBody>
              <a:bodyPr wrap="square">
                <a:spAutoFit/>
              </a:bodyPr>
              <a:lstStyle>
                <a:defPPr marR="0" lvl="0" algn="l" rtl="0">
                  <a:lnSpc>
                    <a:spcPct val="100000"/>
                  </a:lnSpc>
                  <a:spcBef>
                    <a:spcPts val="0"/>
                  </a:spcBef>
                  <a:spcAft>
                    <a:spcPts val="0"/>
                  </a:spcAft>
                  <a:defRPr/>
                </a:defPPr>
                <a:lvl1pPr algn="ctr">
                  <a:lnSpc>
                    <a:spcPct val="125000"/>
                  </a:lnSpc>
                  <a:spcAft>
                    <a:spcPts val="1000"/>
                  </a:spcAft>
                  <a:defRPr sz="2000" b="1" u="sng">
                    <a:effectLst/>
                    <a:latin typeface="UTM Avo" panose="02040603050506020204" pitchFamily="18" charset="0"/>
                    <a:ea typeface="Calibri" panose="020F0502020204030204" pitchFamily="34" charset="0"/>
                    <a:cs typeface="Times New Roman" panose="02020603050405020304" pitchFamily="18" charset="0"/>
                  </a:defRPr>
                </a:lvl1pPr>
              </a:lstStyle>
              <a:p>
                <a:r>
                  <a:rPr lang="en-US" dirty="0"/>
                  <a:t>Bài </a:t>
                </a:r>
                <a:r>
                  <a:rPr lang="en-US" dirty="0" err="1"/>
                  <a:t>giải</a:t>
                </a:r>
                <a:endParaRPr lang="en-VN" dirty="0"/>
              </a:p>
              <a:p>
                <a:r>
                  <a:rPr lang="en-US" b="0" u="none" dirty="0" err="1"/>
                  <a:t>Tổng</a:t>
                </a:r>
                <a:r>
                  <a:rPr lang="en-US" b="0" u="none" dirty="0"/>
                  <a:t> </a:t>
                </a:r>
                <a:r>
                  <a:rPr lang="en-US" b="0" u="none" dirty="0" err="1"/>
                  <a:t>số</a:t>
                </a:r>
                <a:r>
                  <a:rPr lang="en-US" b="0" u="none" dirty="0"/>
                  <a:t> </a:t>
                </a:r>
                <a:r>
                  <a:rPr lang="en-US" b="0" u="none" dirty="0" err="1"/>
                  <a:t>cây</a:t>
                </a:r>
                <a:r>
                  <a:rPr lang="en-US" b="0" u="none" dirty="0"/>
                  <a:t> </a:t>
                </a:r>
                <a:r>
                  <a:rPr lang="en-US" b="0" u="none" dirty="0" err="1"/>
                  <a:t>cả</a:t>
                </a:r>
                <a:r>
                  <a:rPr lang="en-US" b="0" u="none" dirty="0"/>
                  <a:t> </a:t>
                </a:r>
                <a:r>
                  <a:rPr lang="en-US" b="0" u="none" dirty="0" err="1"/>
                  <a:t>bốn</a:t>
                </a:r>
                <a:r>
                  <a:rPr lang="en-US" b="0" u="none" dirty="0"/>
                  <a:t> </a:t>
                </a:r>
                <a:r>
                  <a:rPr lang="en-US" b="0" u="none" dirty="0" err="1"/>
                  <a:t>khối</a:t>
                </a:r>
                <a:r>
                  <a:rPr lang="en-US" b="0" u="none" dirty="0"/>
                  <a:t> </a:t>
                </a:r>
                <a:r>
                  <a:rPr lang="en-US" b="0" u="none" dirty="0" err="1"/>
                  <a:t>trồng</a:t>
                </a:r>
                <a:r>
                  <a:rPr lang="en-US" b="0" u="none" dirty="0"/>
                  <a:t> </a:t>
                </a:r>
                <a:r>
                  <a:rPr lang="en-US" b="0" u="none" dirty="0" err="1"/>
                  <a:t>được</a:t>
                </a:r>
                <a:r>
                  <a:rPr lang="en-US" b="0" u="none" dirty="0"/>
                  <a:t> </a:t>
                </a:r>
                <a:r>
                  <a:rPr lang="en-US" b="0" u="none" dirty="0" err="1"/>
                  <a:t>là</a:t>
                </a:r>
                <a:r>
                  <a:rPr lang="en-US" b="0" u="none" dirty="0"/>
                  <a:t>:</a:t>
                </a:r>
                <a:endParaRPr lang="en-VN" b="0" u="none" dirty="0"/>
              </a:p>
              <a:p>
                <a:r>
                  <a:rPr lang="en-US" b="0" u="none" dirty="0"/>
                  <a:t>183 </a:t>
                </a:r>
                <a14:m>
                  <m:oMath xmlns:m="http://schemas.openxmlformats.org/officeDocument/2006/math">
                    <m:r>
                      <a:rPr lang="en-US" b="0" i="1" u="none" dirty="0" smtClean="0">
                        <a:latin typeface="Cambria Math" panose="02040503050406030204" pitchFamily="18" charset="0"/>
                      </a:rPr>
                      <m:t>+</m:t>
                    </m:r>
                  </m:oMath>
                </a14:m>
                <a:r>
                  <a:rPr lang="en-US" b="0" u="none" dirty="0"/>
                  <a:t> 209 </a:t>
                </a:r>
                <a14:m>
                  <m:oMath xmlns:m="http://schemas.openxmlformats.org/officeDocument/2006/math">
                    <m:r>
                      <a:rPr lang="en-US" b="0" i="1" u="none" dirty="0" smtClean="0">
                        <a:latin typeface="Cambria Math" panose="02040503050406030204" pitchFamily="18" charset="0"/>
                      </a:rPr>
                      <m:t>+</m:t>
                    </m:r>
                  </m:oMath>
                </a14:m>
                <a:r>
                  <a:rPr lang="en-US" b="0" u="none" dirty="0"/>
                  <a:t> 216 </a:t>
                </a:r>
                <a14:m>
                  <m:oMath xmlns:m="http://schemas.openxmlformats.org/officeDocument/2006/math">
                    <m:r>
                      <a:rPr lang="en-US" b="0" i="1" u="none" dirty="0" smtClean="0">
                        <a:latin typeface="Cambria Math" panose="02040503050406030204" pitchFamily="18" charset="0"/>
                      </a:rPr>
                      <m:t>+</m:t>
                    </m:r>
                  </m:oMath>
                </a14:m>
                <a:r>
                  <a:rPr lang="en-US" b="0" u="none" dirty="0"/>
                  <a:t> 240 </a:t>
                </a:r>
                <a14:m>
                  <m:oMath xmlns:m="http://schemas.openxmlformats.org/officeDocument/2006/math">
                    <m:r>
                      <a:rPr lang="en-US" b="0" i="1" u="none" dirty="0" smtClean="0">
                        <a:latin typeface="Cambria Math" panose="02040503050406030204" pitchFamily="18" charset="0"/>
                      </a:rPr>
                      <m:t>=</m:t>
                    </m:r>
                  </m:oMath>
                </a14:m>
                <a:r>
                  <a:rPr lang="en-US" b="0" u="none" dirty="0"/>
                  <a:t> 848 (</a:t>
                </a:r>
                <a:r>
                  <a:rPr lang="en-US" b="0" u="none" dirty="0" err="1"/>
                  <a:t>cây</a:t>
                </a:r>
                <a:r>
                  <a:rPr lang="en-US" b="0" u="none" dirty="0"/>
                  <a:t>)</a:t>
                </a:r>
                <a:endParaRPr lang="en-VN" b="0" u="none" dirty="0"/>
              </a:p>
              <a:p>
                <a:r>
                  <a:rPr lang="en-US" b="0" u="none" dirty="0"/>
                  <a:t>Trung </a:t>
                </a:r>
                <a:r>
                  <a:rPr lang="en-US" b="0" u="none" dirty="0" err="1"/>
                  <a:t>bình</a:t>
                </a:r>
                <a:r>
                  <a:rPr lang="en-US" b="0" u="none" dirty="0"/>
                  <a:t> </a:t>
                </a:r>
                <a:r>
                  <a:rPr lang="en-US" b="0" u="none" dirty="0" err="1"/>
                  <a:t>mỗi</a:t>
                </a:r>
                <a:r>
                  <a:rPr lang="en-US" b="0" u="none" dirty="0"/>
                  <a:t> </a:t>
                </a:r>
                <a:r>
                  <a:rPr lang="en-US" b="0" u="none" dirty="0" err="1"/>
                  <a:t>khối</a:t>
                </a:r>
                <a:r>
                  <a:rPr lang="en-US" b="0" u="none" dirty="0"/>
                  <a:t> </a:t>
                </a:r>
                <a:r>
                  <a:rPr lang="en-US" b="0" u="none" dirty="0" err="1"/>
                  <a:t>trồng</a:t>
                </a:r>
                <a:r>
                  <a:rPr lang="en-US" b="0" u="none" dirty="0"/>
                  <a:t> </a:t>
                </a:r>
                <a:r>
                  <a:rPr lang="en-US" b="0" u="none" dirty="0" err="1"/>
                  <a:t>được</a:t>
                </a:r>
                <a:r>
                  <a:rPr lang="en-US" b="0" u="none" dirty="0"/>
                  <a:t> </a:t>
                </a:r>
                <a:r>
                  <a:rPr lang="en-US" b="0" u="none" dirty="0" err="1"/>
                  <a:t>số</a:t>
                </a:r>
                <a:r>
                  <a:rPr lang="en-US" b="0" u="none" dirty="0"/>
                  <a:t> </a:t>
                </a:r>
                <a:r>
                  <a:rPr lang="en-US" b="0" u="none" dirty="0" err="1"/>
                  <a:t>cây</a:t>
                </a:r>
                <a:r>
                  <a:rPr lang="en-US" b="0" u="none" dirty="0"/>
                  <a:t> </a:t>
                </a:r>
                <a:r>
                  <a:rPr lang="en-US" b="0" u="none" dirty="0" err="1"/>
                  <a:t>là</a:t>
                </a:r>
                <a:r>
                  <a:rPr lang="en-US" b="0" u="none" dirty="0"/>
                  <a:t>:</a:t>
                </a:r>
                <a:endParaRPr lang="en-VN" b="0" u="none" dirty="0"/>
              </a:p>
              <a:p>
                <a:r>
                  <a:rPr lang="en-US" b="0" u="none" dirty="0"/>
                  <a:t>848 </a:t>
                </a:r>
                <a14:m>
                  <m:oMath xmlns:m="http://schemas.openxmlformats.org/officeDocument/2006/math">
                    <m:r>
                      <a:rPr lang="en-US" b="0" i="1" u="none" dirty="0" smtClean="0">
                        <a:latin typeface="Cambria Math" panose="02040503050406030204" pitchFamily="18" charset="0"/>
                      </a:rPr>
                      <m:t>:</m:t>
                    </m:r>
                  </m:oMath>
                </a14:m>
                <a:r>
                  <a:rPr lang="en-US" b="0" u="none" dirty="0"/>
                  <a:t> 4 </a:t>
                </a:r>
                <a14:m>
                  <m:oMath xmlns:m="http://schemas.openxmlformats.org/officeDocument/2006/math">
                    <m:r>
                      <a:rPr lang="en-US" b="0" i="1" u="none" dirty="0" smtClean="0">
                        <a:latin typeface="Cambria Math" panose="02040503050406030204" pitchFamily="18" charset="0"/>
                      </a:rPr>
                      <m:t>=</m:t>
                    </m:r>
                  </m:oMath>
                </a14:m>
                <a:r>
                  <a:rPr lang="en-US" b="0" u="none" dirty="0"/>
                  <a:t> 212 (</a:t>
                </a:r>
                <a:r>
                  <a:rPr lang="en-US" b="0" u="none" dirty="0" err="1"/>
                  <a:t>cây</a:t>
                </a:r>
                <a:r>
                  <a:rPr lang="en-US" b="0" u="none" dirty="0"/>
                  <a:t>)</a:t>
                </a:r>
                <a:endParaRPr lang="en-VN" b="0" u="none" dirty="0"/>
              </a:p>
              <a:p>
                <a:r>
                  <a:rPr lang="en-US" b="0" u="none" dirty="0" err="1"/>
                  <a:t>Đáp</a:t>
                </a:r>
                <a:r>
                  <a:rPr lang="en-US" b="0" u="none" dirty="0"/>
                  <a:t> </a:t>
                </a:r>
                <a:r>
                  <a:rPr lang="en-US" b="0" u="none" dirty="0" err="1"/>
                  <a:t>số</a:t>
                </a:r>
                <a:r>
                  <a:rPr lang="en-US" b="0" u="none" dirty="0"/>
                  <a:t>: 212 </a:t>
                </a:r>
                <a:r>
                  <a:rPr lang="en-US" b="0" u="none" dirty="0" err="1"/>
                  <a:t>cây</a:t>
                </a:r>
                <a:r>
                  <a:rPr lang="en-US" b="0" u="none" dirty="0"/>
                  <a:t>.</a:t>
                </a:r>
                <a:endParaRPr lang="en-VN" b="0" u="none" dirty="0"/>
              </a:p>
            </p:txBody>
          </p:sp>
        </mc:Choice>
        <mc:Fallback xmlns="">
          <p:sp>
            <p:nvSpPr>
              <p:cNvPr id="4" name="TextBox 3">
                <a:extLst>
                  <a:ext uri="{FF2B5EF4-FFF2-40B4-BE49-F238E27FC236}">
                    <a16:creationId xmlns:a16="http://schemas.microsoft.com/office/drawing/2014/main" id="{99F1A080-6C2D-F1D5-71D4-61D9DBEC1C76}"/>
                  </a:ext>
                </a:extLst>
              </p:cNvPr>
              <p:cNvSpPr txBox="1">
                <a:spLocks noRot="1" noChangeAspect="1" noMove="1" noResize="1" noEditPoints="1" noAdjustHandles="1" noChangeArrowheads="1" noChangeShapeType="1" noTextEdit="1"/>
              </p:cNvSpPr>
              <p:nvPr/>
            </p:nvSpPr>
            <p:spPr>
              <a:xfrm>
                <a:off x="1132840" y="3160418"/>
                <a:ext cx="5628534" cy="3001206"/>
              </a:xfrm>
              <a:prstGeom prst="rect">
                <a:avLst/>
              </a:prstGeom>
              <a:blipFill>
                <a:blip r:embed="rId5"/>
                <a:stretch>
                  <a:fillRect b="-2434"/>
                </a:stretch>
              </a:blipFill>
            </p:spPr>
            <p:txBody>
              <a:bodyPr/>
              <a:lstStyle/>
              <a:p>
                <a:r>
                  <a:rPr lang="en-US">
                    <a:noFill/>
                  </a:rPr>
                  <a:t> </a:t>
                </a:r>
              </a:p>
            </p:txBody>
          </p:sp>
        </mc:Fallback>
      </mc:AlternateContent>
    </p:spTree>
    <p:extLst>
      <p:ext uri="{BB962C8B-B14F-4D97-AF65-F5344CB8AC3E}">
        <p14:creationId xmlns:p14="http://schemas.microsoft.com/office/powerpoint/2010/main" val="7260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064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03</a:t>
            </a:r>
          </a:p>
        </p:txBody>
      </p:sp>
      <p:sp>
        <p:nvSpPr>
          <p:cNvPr id="3" name="TextBox 2">
            <a:extLst>
              <a:ext uri="{FF2B5EF4-FFF2-40B4-BE49-F238E27FC236}">
                <a16:creationId xmlns:a16="http://schemas.microsoft.com/office/drawing/2014/main" id="{9CCE4AAE-802D-2A1C-CF78-C08FCD693EF5}"/>
              </a:ext>
            </a:extLst>
          </p:cNvPr>
          <p:cNvSpPr txBox="1"/>
          <p:nvPr/>
        </p:nvSpPr>
        <p:spPr>
          <a:xfrm>
            <a:off x="1564640" y="1571943"/>
            <a:ext cx="1076960" cy="574388"/>
          </a:xfrm>
          <a:prstGeom prst="rect">
            <a:avLst/>
          </a:prstGeom>
          <a:noFill/>
        </p:spPr>
        <p:txBody>
          <a:bodyPr wrap="square">
            <a:spAutoFit/>
          </a:bodyPr>
          <a:lstStyle/>
          <a:p>
            <a:pPr algn="just">
              <a:lnSpc>
                <a:spcPct val="150000"/>
              </a:lnSpc>
              <a:spcAft>
                <a:spcPts val="1000"/>
              </a:spcAft>
            </a:pPr>
            <a:r>
              <a:rPr lang="en-US" sz="2400" b="1" dirty="0">
                <a:latin typeface="UTM Avo" panose="02040603050506020204" pitchFamily="18" charset="0"/>
                <a:ea typeface="Calibri" panose="020F0502020204030204" pitchFamily="34" charset="0"/>
                <a:cs typeface="Times New Roman" panose="02020603050405020304" pitchFamily="18" charset="0"/>
              </a:rPr>
              <a:t>Số?</a:t>
            </a:r>
            <a:endParaRPr lang="vi-VN" sz="2400" b="1" dirty="0">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A1E448D-73EE-62BD-7F6B-8374C26DC29E}"/>
              </a:ext>
            </a:extLst>
          </p:cNvPr>
          <p:cNvGraphicFramePr>
            <a:graphicFrameLocks noGrp="1"/>
          </p:cNvGraphicFramePr>
          <p:nvPr>
            <p:extLst>
              <p:ext uri="{D42A27DB-BD31-4B8C-83A1-F6EECF244321}">
                <p14:modId xmlns:p14="http://schemas.microsoft.com/office/powerpoint/2010/main" val="276477112"/>
              </p:ext>
            </p:extLst>
          </p:nvPr>
        </p:nvGraphicFramePr>
        <p:xfrm>
          <a:off x="1452880" y="2517562"/>
          <a:ext cx="9174480" cy="1822876"/>
        </p:xfrm>
        <a:graphic>
          <a:graphicData uri="http://schemas.openxmlformats.org/drawingml/2006/table">
            <a:tbl>
              <a:tblPr firstRow="1" bandRow="1">
                <a:tableStyleId>{775DCB02-9BB8-47FD-8907-85C794F793BA}</a:tableStyleId>
              </a:tblPr>
              <a:tblGrid>
                <a:gridCol w="2887750">
                  <a:extLst>
                    <a:ext uri="{9D8B030D-6E8A-4147-A177-3AD203B41FA5}">
                      <a16:colId xmlns:a16="http://schemas.microsoft.com/office/drawing/2014/main" val="1484067092"/>
                    </a:ext>
                  </a:extLst>
                </a:gridCol>
                <a:gridCol w="2806535">
                  <a:extLst>
                    <a:ext uri="{9D8B030D-6E8A-4147-A177-3AD203B41FA5}">
                      <a16:colId xmlns:a16="http://schemas.microsoft.com/office/drawing/2014/main" val="3794753439"/>
                    </a:ext>
                  </a:extLst>
                </a:gridCol>
                <a:gridCol w="1749642">
                  <a:extLst>
                    <a:ext uri="{9D8B030D-6E8A-4147-A177-3AD203B41FA5}">
                      <a16:colId xmlns:a16="http://schemas.microsoft.com/office/drawing/2014/main" val="2002004832"/>
                    </a:ext>
                  </a:extLst>
                </a:gridCol>
                <a:gridCol w="1730553">
                  <a:extLst>
                    <a:ext uri="{9D8B030D-6E8A-4147-A177-3AD203B41FA5}">
                      <a16:colId xmlns:a16="http://schemas.microsoft.com/office/drawing/2014/main" val="1662998620"/>
                    </a:ext>
                  </a:extLst>
                </a:gridCol>
              </a:tblGrid>
              <a:tr h="653100">
                <a:tc>
                  <a:txBody>
                    <a:bodyPr/>
                    <a:lstStyle/>
                    <a:p>
                      <a:pPr algn="ctr"/>
                      <a:r>
                        <a:rPr lang="en-VN" sz="2400" dirty="0">
                          <a:solidFill>
                            <a:schemeClr val="tx1"/>
                          </a:solidFill>
                          <a:latin typeface="UTM Avo" panose="02040603050506020204" pitchFamily="18" charset="0"/>
                        </a:rPr>
                        <a:t>Tổng của hai số</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EAF5FD"/>
                    </a:solidFill>
                  </a:tcPr>
                </a:tc>
                <a:tc>
                  <a:txBody>
                    <a:bodyPr/>
                    <a:lstStyle/>
                    <a:p>
                      <a:pPr algn="ctr"/>
                      <a:r>
                        <a:rPr lang="en-VN" sz="2400" dirty="0">
                          <a:solidFill>
                            <a:schemeClr val="tx1"/>
                          </a:solidFill>
                          <a:latin typeface="UTM Avo" panose="02040603050506020204" pitchFamily="18" charset="0"/>
                        </a:rPr>
                        <a:t>Hiệu của hai số</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EAF5FD"/>
                    </a:solidFill>
                  </a:tcPr>
                </a:tc>
                <a:tc>
                  <a:txBody>
                    <a:bodyPr/>
                    <a:lstStyle/>
                    <a:p>
                      <a:pPr algn="ctr"/>
                      <a:r>
                        <a:rPr lang="en-VN" sz="2400" dirty="0">
                          <a:solidFill>
                            <a:schemeClr val="tx1"/>
                          </a:solidFill>
                          <a:latin typeface="UTM Avo" panose="02040603050506020204" pitchFamily="18" charset="0"/>
                        </a:rPr>
                        <a:t>Số bé</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EAF5FD"/>
                    </a:solidFill>
                  </a:tcPr>
                </a:tc>
                <a:tc>
                  <a:txBody>
                    <a:bodyPr/>
                    <a:lstStyle/>
                    <a:p>
                      <a:pPr algn="ctr"/>
                      <a:r>
                        <a:rPr lang="en-VN" sz="2400" dirty="0">
                          <a:solidFill>
                            <a:schemeClr val="tx1"/>
                          </a:solidFill>
                          <a:latin typeface="UTM Avo" panose="02040603050506020204" pitchFamily="18" charset="0"/>
                        </a:rPr>
                        <a:t>Số lớn</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EAF5FD"/>
                    </a:solidFill>
                  </a:tcPr>
                </a:tc>
                <a:extLst>
                  <a:ext uri="{0D108BD9-81ED-4DB2-BD59-A6C34878D82A}">
                    <a16:rowId xmlns:a16="http://schemas.microsoft.com/office/drawing/2014/main" val="3151004264"/>
                  </a:ext>
                </a:extLst>
              </a:tr>
              <a:tr h="584888">
                <a:tc>
                  <a:txBody>
                    <a:bodyPr/>
                    <a:lstStyle/>
                    <a:p>
                      <a:pPr algn="ctr"/>
                      <a:r>
                        <a:rPr lang="en-VN" sz="2400" dirty="0">
                          <a:solidFill>
                            <a:schemeClr val="tx1"/>
                          </a:solidFill>
                          <a:latin typeface="UTM Avo" panose="02040603050506020204" pitchFamily="18" charset="0"/>
                        </a:rPr>
                        <a:t>135</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47</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198619552"/>
                  </a:ext>
                </a:extLst>
              </a:tr>
              <a:tr h="584888">
                <a:tc>
                  <a:txBody>
                    <a:bodyPr/>
                    <a:lstStyle/>
                    <a:p>
                      <a:pPr algn="ctr"/>
                      <a:r>
                        <a:rPr lang="en-VN" sz="2400" dirty="0">
                          <a:solidFill>
                            <a:schemeClr val="tx1"/>
                          </a:solidFill>
                          <a:latin typeface="UTM Avo" panose="02040603050506020204" pitchFamily="18" charset="0"/>
                        </a:rPr>
                        <a:t>518</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236</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VN" sz="2400" dirty="0">
                          <a:solidFill>
                            <a:schemeClr val="tx1"/>
                          </a:solidFill>
                          <a:latin typeface="UTM Avo" panose="02040603050506020204" pitchFamily="18"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100174628"/>
                  </a:ext>
                </a:extLst>
              </a:tr>
            </a:tbl>
          </a:graphicData>
        </a:graphic>
      </p:graphicFrame>
      <p:sp>
        <p:nvSpPr>
          <p:cNvPr id="9" name="Rectangle 8">
            <a:extLst>
              <a:ext uri="{FF2B5EF4-FFF2-40B4-BE49-F238E27FC236}">
                <a16:creationId xmlns:a16="http://schemas.microsoft.com/office/drawing/2014/main" id="{721571E9-6388-A40E-2D99-6C10FB797890}"/>
              </a:ext>
            </a:extLst>
          </p:cNvPr>
          <p:cNvSpPr/>
          <p:nvPr/>
        </p:nvSpPr>
        <p:spPr>
          <a:xfrm>
            <a:off x="7585279" y="3233587"/>
            <a:ext cx="803818" cy="393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070C0"/>
                </a:solidFill>
                <a:latin typeface="UTM Avo" panose="02040603050506020204" pitchFamily="18" charset="0"/>
              </a:rPr>
              <a:t>44</a:t>
            </a:r>
          </a:p>
        </p:txBody>
      </p:sp>
      <p:sp>
        <p:nvSpPr>
          <p:cNvPr id="10" name="Rectangle 9">
            <a:extLst>
              <a:ext uri="{FF2B5EF4-FFF2-40B4-BE49-F238E27FC236}">
                <a16:creationId xmlns:a16="http://schemas.microsoft.com/office/drawing/2014/main" id="{7D805CA8-DEDD-26A8-9C2D-9DF11D96B86D}"/>
              </a:ext>
            </a:extLst>
          </p:cNvPr>
          <p:cNvSpPr/>
          <p:nvPr/>
        </p:nvSpPr>
        <p:spPr>
          <a:xfrm>
            <a:off x="9324797" y="3239374"/>
            <a:ext cx="803818" cy="393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070C0"/>
                </a:solidFill>
                <a:latin typeface="UTM Avo" panose="02040603050506020204" pitchFamily="18" charset="0"/>
              </a:rPr>
              <a:t>91</a:t>
            </a:r>
          </a:p>
        </p:txBody>
      </p:sp>
      <p:sp>
        <p:nvSpPr>
          <p:cNvPr id="11" name="Rectangle 10">
            <a:extLst>
              <a:ext uri="{FF2B5EF4-FFF2-40B4-BE49-F238E27FC236}">
                <a16:creationId xmlns:a16="http://schemas.microsoft.com/office/drawing/2014/main" id="{C8681F3E-BDBA-0D79-2CB9-B0218D9782D8}"/>
              </a:ext>
            </a:extLst>
          </p:cNvPr>
          <p:cNvSpPr/>
          <p:nvPr/>
        </p:nvSpPr>
        <p:spPr>
          <a:xfrm>
            <a:off x="7608783" y="3821153"/>
            <a:ext cx="803818" cy="393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070C0"/>
                </a:solidFill>
                <a:latin typeface="UTM Avo" panose="02040603050506020204" pitchFamily="18" charset="0"/>
              </a:rPr>
              <a:t>141</a:t>
            </a:r>
          </a:p>
        </p:txBody>
      </p:sp>
      <p:sp>
        <p:nvSpPr>
          <p:cNvPr id="12" name="Rectangle 11">
            <a:extLst>
              <a:ext uri="{FF2B5EF4-FFF2-40B4-BE49-F238E27FC236}">
                <a16:creationId xmlns:a16="http://schemas.microsoft.com/office/drawing/2014/main" id="{E7C5C612-124A-E392-07F8-33F28DDBC3E4}"/>
              </a:ext>
            </a:extLst>
          </p:cNvPr>
          <p:cNvSpPr/>
          <p:nvPr/>
        </p:nvSpPr>
        <p:spPr>
          <a:xfrm>
            <a:off x="9324797" y="3821153"/>
            <a:ext cx="803818" cy="393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070C0"/>
                </a:solidFill>
                <a:latin typeface="UTM Avo" panose="02040603050506020204" pitchFamily="18" charset="0"/>
              </a:rPr>
              <a:t>377</a:t>
            </a:r>
          </a:p>
        </p:txBody>
      </p:sp>
    </p:spTree>
    <p:extLst>
      <p:ext uri="{BB962C8B-B14F-4D97-AF65-F5344CB8AC3E}">
        <p14:creationId xmlns:p14="http://schemas.microsoft.com/office/powerpoint/2010/main" val="47829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34160" y="1589692"/>
            <a:ext cx="8940800" cy="1473801"/>
          </a:xfrm>
          <a:prstGeom prst="rect">
            <a:avLst/>
          </a:prstGeom>
          <a:noFill/>
        </p:spPr>
        <p:txBody>
          <a:bodyPr wrap="square">
            <a:spAutoFit/>
          </a:bodyPr>
          <a:lstStyle/>
          <a:p>
            <a:pPr algn="ctr">
              <a:lnSpc>
                <a:spcPct val="150000"/>
              </a:lnSpc>
              <a:spcAft>
                <a:spcPts val="1000"/>
              </a:spcAft>
            </a:pPr>
            <a:r>
              <a:rPr lang="vi-VN" sz="3200" b="1" dirty="0">
                <a:latin typeface="UTM Avo" panose="02040603050506020204" pitchFamily="18" charset="0"/>
                <a:ea typeface="Calibri" panose="020F0502020204030204" pitchFamily="34" charset="0"/>
                <a:cs typeface="Times New Roman" panose="02020603050405020304" pitchFamily="18" charset="0"/>
              </a:rPr>
              <a:t>Qua bài học hôm nay, em biết thêm được điều gì?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417</Words>
  <Application>Microsoft Office PowerPoint</Application>
  <PresentationFormat>Widescreen</PresentationFormat>
  <Paragraphs>56</Paragraphs>
  <Slides>14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UTM Avo</vt:lpstr>
      <vt:lpstr>Arial</vt:lpstr>
      <vt:lpstr>Calibri</vt:lpstr>
      <vt:lpstr>Cambria Math</vt:lpstr>
      <vt:lpstr>Calibri Light</vt:lpstr>
      <vt:lpstr>1_Office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2023-10-24T04:45:10Z</dcterms:created>
  <dcterms:modified xsi:type="dcterms:W3CDTF">2023-11-01T06:41:52Z</dcterms:modified>
</cp:coreProperties>
</file>