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9" r:id="rId3"/>
    <p:sldId id="272" r:id="rId4"/>
    <p:sldId id="275" r:id="rId5"/>
    <p:sldId id="277" r:id="rId6"/>
    <p:sldId id="281" r:id="rId7"/>
    <p:sldId id="276" r:id="rId8"/>
    <p:sldId id="282" r:id="rId9"/>
    <p:sldId id="284" r:id="rId10"/>
    <p:sldId id="285" r:id="rId11"/>
    <p:sldId id="390" r:id="rId12"/>
    <p:sldId id="286" r:id="rId13"/>
    <p:sldId id="288" r:id="rId14"/>
    <p:sldId id="287" r:id="rId15"/>
    <p:sldId id="271" r:id="rId16"/>
    <p:sldId id="274" r:id="rId17"/>
    <p:sldId id="273" r:id="rId18"/>
    <p:sldId id="289" r:id="rId19"/>
    <p:sldId id="278" r:id="rId20"/>
    <p:sldId id="280" r:id="rId21"/>
    <p:sldId id="279" r:id="rId22"/>
    <p:sldId id="389" r:id="rId23"/>
    <p:sldId id="265" r:id="rId24"/>
    <p:sldId id="268" r:id="rId25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14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14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14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50.svg"/><Relationship Id="rId4" Type="http://schemas.openxmlformats.org/officeDocument/2006/relationships/image" Target="../media/image46.sv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oc10fb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1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A0F1-FB04-B3B2-DB55-6946C302533E}"/>
              </a:ext>
            </a:extLst>
          </p:cNvPr>
          <p:cNvSpPr txBox="1">
            <a:spLocks/>
          </p:cNvSpPr>
          <p:nvPr/>
        </p:nvSpPr>
        <p:spPr>
          <a:xfrm>
            <a:off x="8079699" y="17686"/>
            <a:ext cx="4005683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F83EE-5D88-950A-20BD-A667780AF401}"/>
              </a:ext>
            </a:extLst>
          </p:cNvPr>
          <p:cNvSpPr txBox="1">
            <a:spLocks/>
          </p:cNvSpPr>
          <p:nvPr/>
        </p:nvSpPr>
        <p:spPr>
          <a:xfrm>
            <a:off x="1103350" y="2614801"/>
            <a:ext cx="10451342" cy="2583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3:</a:t>
            </a:r>
            <a:r>
              <a:rPr lang="vi-VN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Thiên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Trung du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miền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núi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Bắc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bộ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3, 4)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4E8B7-FF88-C11C-93AA-FB1EC6F3773F}"/>
              </a:ext>
            </a:extLst>
          </p:cNvPr>
          <p:cNvSpPr txBox="1"/>
          <p:nvPr/>
        </p:nvSpPr>
        <p:spPr>
          <a:xfrm>
            <a:off x="-129309" y="1562243"/>
            <a:ext cx="12450618" cy="918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Trung du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miền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núi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Bắc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bộ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2988EF-22EE-CB50-D08C-E6FEF74142FD}"/>
              </a:ext>
            </a:extLst>
          </p:cNvPr>
          <p:cNvSpPr txBox="1"/>
          <p:nvPr/>
        </p:nvSpPr>
        <p:spPr>
          <a:xfrm>
            <a:off x="0" y="1473364"/>
            <a:ext cx="1219200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4</a:t>
            </a:r>
            <a:r>
              <a:rPr lang="en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. MỘT SỐ BIỆN PHÁP BẢO VỆ THIÊN NHIÊN VÀ PHÒNG CHỐNG THIÊN TAI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B0B60D-64EC-7873-6F26-6DF2124446A1}"/>
              </a:ext>
            </a:extLst>
          </p:cNvPr>
          <p:cNvGrpSpPr/>
          <p:nvPr/>
        </p:nvGrpSpPr>
        <p:grpSpPr>
          <a:xfrm>
            <a:off x="614317" y="2422697"/>
            <a:ext cx="4357687" cy="819270"/>
            <a:chOff x="931070" y="1615739"/>
            <a:chExt cx="6536530" cy="122890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25C547-E23E-2A10-2871-99464FAAD317}"/>
                </a:ext>
              </a:extLst>
            </p:cNvPr>
            <p:cNvSpPr txBox="1"/>
            <p:nvPr/>
          </p:nvSpPr>
          <p:spPr>
            <a:xfrm>
              <a:off x="2286000" y="1950124"/>
              <a:ext cx="51816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6602C575-9D0B-140C-B3A6-ADE3FD7D04A6}"/>
                </a:ext>
              </a:extLst>
            </p:cNvPr>
            <p:cNvSpPr/>
            <p:nvPr/>
          </p:nvSpPr>
          <p:spPr>
            <a:xfrm>
              <a:off x="931070" y="1615739"/>
              <a:ext cx="1268547" cy="1228905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UTM Avo" panose="02040603050506020204" pitchFamily="1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8112449-FB56-8D3A-9393-081AC3A7C611}"/>
              </a:ext>
            </a:extLst>
          </p:cNvPr>
          <p:cNvGrpSpPr/>
          <p:nvPr/>
        </p:nvGrpSpPr>
        <p:grpSpPr>
          <a:xfrm>
            <a:off x="614317" y="2649556"/>
            <a:ext cx="7670800" cy="3186086"/>
            <a:chOff x="304800" y="2658724"/>
            <a:chExt cx="11506200" cy="47791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EC75DD-0B27-C0E9-680F-DE6111F6C89C}"/>
                </a:ext>
              </a:extLst>
            </p:cNvPr>
            <p:cNvSpPr/>
            <p:nvPr/>
          </p:nvSpPr>
          <p:spPr>
            <a:xfrm>
              <a:off x="304800" y="3695701"/>
              <a:ext cx="11506200" cy="3742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C5B8CB-2BDA-75C0-EF22-89B5795C928B}"/>
                </a:ext>
              </a:extLst>
            </p:cNvPr>
            <p:cNvSpPr txBox="1"/>
            <p:nvPr/>
          </p:nvSpPr>
          <p:spPr>
            <a:xfrm>
              <a:off x="762000" y="4093090"/>
              <a:ext cx="10591800" cy="3344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</a:rPr>
                <a:t>Đọc thông tin, kết hợp với vốn hiểu biết của bản thân, hãy đưa ra một số biện pháp bảo vệ thiên nhiên và phòng chống thiên t</a:t>
              </a:r>
              <a:r>
                <a:rPr lang="en-US" sz="2400" dirty="0">
                  <a:latin typeface="UTM Avo" panose="02040603050506020204" pitchFamily="18"/>
                </a:rPr>
                <a:t>ai</a:t>
              </a:r>
              <a:r>
                <a:rPr lang="vi-VN" sz="2400" dirty="0">
                  <a:latin typeface="UTM Avo" panose="02040603050506020204" pitchFamily="18"/>
                </a:rPr>
                <a:t> ở vùng Trung du và miền núi Bắc Bộ.</a:t>
              </a:r>
              <a:endParaRPr lang="en-US" sz="2400" dirty="0">
                <a:latin typeface="UTM Avo" panose="02040603050506020204" pitchFamily="18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1E12105-9B6C-557F-1E8B-E7B168478D96}"/>
                </a:ext>
              </a:extLst>
            </p:cNvPr>
            <p:cNvSpPr/>
            <p:nvPr/>
          </p:nvSpPr>
          <p:spPr>
            <a:xfrm>
              <a:off x="9299826" y="2658724"/>
              <a:ext cx="1533708" cy="1533708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UTM Avo" panose="02040603050506020204" pitchFamily="18"/>
              </a:endParaRPr>
            </a:p>
          </p:txBody>
        </p:sp>
      </p:grpSp>
      <p:sp>
        <p:nvSpPr>
          <p:cNvPr id="11" name="Freeform 3">
            <a:extLst>
              <a:ext uri="{FF2B5EF4-FFF2-40B4-BE49-F238E27FC236}">
                <a16:creationId xmlns:a16="http://schemas.microsoft.com/office/drawing/2014/main" id="{0F483A20-DC4E-D192-676E-775E8DD31BBC}"/>
              </a:ext>
            </a:extLst>
          </p:cNvPr>
          <p:cNvSpPr/>
          <p:nvPr/>
        </p:nvSpPr>
        <p:spPr>
          <a:xfrm>
            <a:off x="8579930" y="3699124"/>
            <a:ext cx="3612070" cy="3205712"/>
          </a:xfrm>
          <a:custGeom>
            <a:avLst/>
            <a:gdLst/>
            <a:ahLst/>
            <a:cxnLst/>
            <a:rect l="l" t="t" r="r" b="b"/>
            <a:pathLst>
              <a:path w="9272789" h="8229600">
                <a:moveTo>
                  <a:pt x="0" y="0"/>
                </a:moveTo>
                <a:lnTo>
                  <a:pt x="9272788" y="0"/>
                </a:lnTo>
                <a:lnTo>
                  <a:pt x="9272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7155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2988EF-22EE-CB50-D08C-E6FEF74142FD}"/>
              </a:ext>
            </a:extLst>
          </p:cNvPr>
          <p:cNvSpPr txBox="1"/>
          <p:nvPr/>
        </p:nvSpPr>
        <p:spPr>
          <a:xfrm>
            <a:off x="0" y="1473364"/>
            <a:ext cx="1219200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4</a:t>
            </a:r>
            <a:r>
              <a:rPr lang="en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. MỘT SỐ BIỆN PHÁP BẢO VỆ THIÊN NHIÊN VÀ PHÒNG CHỐNG THIÊN TAI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B0B60D-64EC-7873-6F26-6DF2124446A1}"/>
              </a:ext>
            </a:extLst>
          </p:cNvPr>
          <p:cNvGrpSpPr/>
          <p:nvPr/>
        </p:nvGrpSpPr>
        <p:grpSpPr>
          <a:xfrm>
            <a:off x="614317" y="2422697"/>
            <a:ext cx="4357687" cy="819270"/>
            <a:chOff x="931070" y="1615739"/>
            <a:chExt cx="6536530" cy="122890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25C547-E23E-2A10-2871-99464FAAD317}"/>
                </a:ext>
              </a:extLst>
            </p:cNvPr>
            <p:cNvSpPr txBox="1"/>
            <p:nvPr/>
          </p:nvSpPr>
          <p:spPr>
            <a:xfrm>
              <a:off x="2286000" y="1950124"/>
              <a:ext cx="51816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6602C575-9D0B-140C-B3A6-ADE3FD7D04A6}"/>
                </a:ext>
              </a:extLst>
            </p:cNvPr>
            <p:cNvSpPr/>
            <p:nvPr/>
          </p:nvSpPr>
          <p:spPr>
            <a:xfrm>
              <a:off x="931070" y="1615739"/>
              <a:ext cx="1268547" cy="1228905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UTM Avo" panose="02040603050506020204" pitchFamily="1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8112449-FB56-8D3A-9393-081AC3A7C611}"/>
              </a:ext>
            </a:extLst>
          </p:cNvPr>
          <p:cNvGrpSpPr/>
          <p:nvPr/>
        </p:nvGrpSpPr>
        <p:grpSpPr>
          <a:xfrm>
            <a:off x="614317" y="2649556"/>
            <a:ext cx="7670800" cy="3186086"/>
            <a:chOff x="304800" y="2658724"/>
            <a:chExt cx="11506200" cy="47791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EC75DD-0B27-C0E9-680F-DE6111F6C89C}"/>
                </a:ext>
              </a:extLst>
            </p:cNvPr>
            <p:cNvSpPr/>
            <p:nvPr/>
          </p:nvSpPr>
          <p:spPr>
            <a:xfrm>
              <a:off x="304800" y="3695701"/>
              <a:ext cx="11506200" cy="3742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C5B8CB-2BDA-75C0-EF22-89B5795C928B}"/>
                </a:ext>
              </a:extLst>
            </p:cNvPr>
            <p:cNvSpPr txBox="1"/>
            <p:nvPr/>
          </p:nvSpPr>
          <p:spPr>
            <a:xfrm>
              <a:off x="762000" y="4093090"/>
              <a:ext cx="10591800" cy="3344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</a:rPr>
                <a:t>Đọc thông tin, kết hợp với vốn hiểu biết của bản thân, hãy đưa ra một số biện pháp bảo vệ thiên nhiên và phòng chống thiên tại ở vùng Trung du và miền núi Bắc Bộ.</a:t>
              </a:r>
              <a:endParaRPr lang="en-US" sz="2400" dirty="0">
                <a:latin typeface="UTM Avo" panose="02040603050506020204" pitchFamily="18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1E12105-9B6C-557F-1E8B-E7B168478D96}"/>
                </a:ext>
              </a:extLst>
            </p:cNvPr>
            <p:cNvSpPr/>
            <p:nvPr/>
          </p:nvSpPr>
          <p:spPr>
            <a:xfrm>
              <a:off x="9299826" y="2658724"/>
              <a:ext cx="1533708" cy="1533708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UTM Avo" panose="02040603050506020204" pitchFamily="18"/>
              </a:endParaRPr>
            </a:p>
          </p:txBody>
        </p:sp>
      </p:grpSp>
      <p:sp>
        <p:nvSpPr>
          <p:cNvPr id="11" name="Freeform 3">
            <a:extLst>
              <a:ext uri="{FF2B5EF4-FFF2-40B4-BE49-F238E27FC236}">
                <a16:creationId xmlns:a16="http://schemas.microsoft.com/office/drawing/2014/main" id="{0F483A20-DC4E-D192-676E-775E8DD31BBC}"/>
              </a:ext>
            </a:extLst>
          </p:cNvPr>
          <p:cNvSpPr/>
          <p:nvPr/>
        </p:nvSpPr>
        <p:spPr>
          <a:xfrm>
            <a:off x="8579930" y="3699124"/>
            <a:ext cx="3612070" cy="3205712"/>
          </a:xfrm>
          <a:custGeom>
            <a:avLst/>
            <a:gdLst/>
            <a:ahLst/>
            <a:cxnLst/>
            <a:rect l="l" t="t" r="r" b="b"/>
            <a:pathLst>
              <a:path w="9272789" h="8229600">
                <a:moveTo>
                  <a:pt x="0" y="0"/>
                </a:moveTo>
                <a:lnTo>
                  <a:pt x="9272788" y="0"/>
                </a:lnTo>
                <a:lnTo>
                  <a:pt x="9272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17120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A62E34-CF3C-2C58-62BD-E70F7B83C418}"/>
              </a:ext>
            </a:extLst>
          </p:cNvPr>
          <p:cNvCxnSpPr/>
          <p:nvPr/>
        </p:nvCxnSpPr>
        <p:spPr>
          <a:xfrm>
            <a:off x="-1000614" y="4020005"/>
            <a:ext cx="14020800" cy="0"/>
          </a:xfrm>
          <a:prstGeom prst="line">
            <a:avLst/>
          </a:prstGeom>
          <a:ln w="57150">
            <a:solidFill>
              <a:srgbClr val="C085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73C55E-1D35-3B3C-9075-460DA3C4B917}"/>
              </a:ext>
            </a:extLst>
          </p:cNvPr>
          <p:cNvCxnSpPr>
            <a:cxnSpLocks/>
          </p:cNvCxnSpPr>
          <p:nvPr/>
        </p:nvCxnSpPr>
        <p:spPr>
          <a:xfrm>
            <a:off x="6096000" y="1439463"/>
            <a:ext cx="0" cy="5161085"/>
          </a:xfrm>
          <a:prstGeom prst="line">
            <a:avLst/>
          </a:prstGeom>
          <a:ln w="57150">
            <a:solidFill>
              <a:srgbClr val="C085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B40554C-A5EF-9AEE-1230-03F65A11362E}"/>
              </a:ext>
            </a:extLst>
          </p:cNvPr>
          <p:cNvSpPr txBox="1"/>
          <p:nvPr/>
        </p:nvSpPr>
        <p:spPr>
          <a:xfrm>
            <a:off x="889000" y="1797089"/>
            <a:ext cx="10414000" cy="4445832"/>
          </a:xfrm>
          <a:prstGeom prst="rect">
            <a:avLst/>
          </a:prstGeom>
          <a:solidFill>
            <a:schemeClr val="bg1"/>
          </a:solidFill>
          <a:ln>
            <a:solidFill>
              <a:srgbClr val="C08552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bảo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vệ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thiên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nhiên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phòng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chống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thiên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tai,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cần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biện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pháp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  <a:p>
            <a:pPr marL="190510" indent="-19051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Nâng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phòng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chống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tai. </a:t>
            </a:r>
          </a:p>
          <a:p>
            <a:pPr marL="190510" indent="-19051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rừng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rừng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  <a:p>
            <a:pPr marL="190510" indent="-19051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canh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cư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ổn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nâng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sống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  <a:p>
            <a:pPr marL="190510" indent="-19051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huấn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kĩ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phòng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chống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tai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5" name="Picture 2" descr="Search ">
            <a:extLst>
              <a:ext uri="{FF2B5EF4-FFF2-40B4-BE49-F238E27FC236}">
                <a16:creationId xmlns:a16="http://schemas.microsoft.com/office/drawing/2014/main" id="{D8CFA84D-8B68-9474-B945-312622CA1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760" y="5608935"/>
            <a:ext cx="8128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44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2863CD2F-6810-7CA0-DACF-8EB8AEF5AE8D}"/>
              </a:ext>
            </a:extLst>
          </p:cNvPr>
          <p:cNvSpPr/>
          <p:nvPr/>
        </p:nvSpPr>
        <p:spPr>
          <a:xfrm>
            <a:off x="319745" y="1701820"/>
            <a:ext cx="11552509" cy="5025051"/>
          </a:xfrm>
          <a:prstGeom prst="roundRect">
            <a:avLst>
              <a:gd name="adj" fmla="val 5597"/>
            </a:avLst>
          </a:prstGeom>
          <a:solidFill>
            <a:srgbClr val="FDE1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latin typeface="UTM Avo" panose="02040603050506020204" pitchFamily="1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80501C-0DBF-309A-E648-970ED49144A4}"/>
              </a:ext>
            </a:extLst>
          </p:cNvPr>
          <p:cNvGrpSpPr/>
          <p:nvPr/>
        </p:nvGrpSpPr>
        <p:grpSpPr>
          <a:xfrm>
            <a:off x="319745" y="1631482"/>
            <a:ext cx="11552509" cy="4954710"/>
            <a:chOff x="479618" y="481012"/>
            <a:chExt cx="17328764" cy="7432065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E0F044AF-086B-C0E4-4141-1073850DD322}"/>
                </a:ext>
              </a:extLst>
            </p:cNvPr>
            <p:cNvSpPr/>
            <p:nvPr/>
          </p:nvSpPr>
          <p:spPr>
            <a:xfrm>
              <a:off x="479618" y="481012"/>
              <a:ext cx="17328764" cy="7432065"/>
            </a:xfrm>
            <a:prstGeom prst="roundRect">
              <a:avLst>
                <a:gd name="adj" fmla="val 559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4F3FFF-D816-3464-6D28-3C58B9A500FC}"/>
                </a:ext>
              </a:extLst>
            </p:cNvPr>
            <p:cNvGrpSpPr/>
            <p:nvPr/>
          </p:nvGrpSpPr>
          <p:grpSpPr>
            <a:xfrm>
              <a:off x="723897" y="2547903"/>
              <a:ext cx="16840201" cy="4327466"/>
              <a:chOff x="741670" y="2555592"/>
              <a:chExt cx="16840201" cy="4327466"/>
            </a:xfrm>
          </p:grpSpPr>
          <p:sp>
            <p:nvSpPr>
              <p:cNvPr id="18" name="Rectangle: Rounded Corners 6">
                <a:extLst>
                  <a:ext uri="{FF2B5EF4-FFF2-40B4-BE49-F238E27FC236}">
                    <a16:creationId xmlns:a16="http://schemas.microsoft.com/office/drawing/2014/main" id="{067F0E17-B9FD-B263-435C-881F17A7B376}"/>
                  </a:ext>
                </a:extLst>
              </p:cNvPr>
              <p:cNvSpPr/>
              <p:nvPr/>
            </p:nvSpPr>
            <p:spPr>
              <a:xfrm>
                <a:off x="741670" y="2726732"/>
                <a:ext cx="16840199" cy="41563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UTM Avo" panose="02040603050506020204" pitchFamily="18"/>
                </a:endParaRPr>
              </a:p>
            </p:txBody>
          </p:sp>
          <p:sp>
            <p:nvSpPr>
              <p:cNvPr id="19" name="Trapezoid 18">
                <a:extLst>
                  <a:ext uri="{FF2B5EF4-FFF2-40B4-BE49-F238E27FC236}">
                    <a16:creationId xmlns:a16="http://schemas.microsoft.com/office/drawing/2014/main" id="{C549FE4F-B591-ABED-719B-6A3BF2424941}"/>
                  </a:ext>
                </a:extLst>
              </p:cNvPr>
              <p:cNvSpPr/>
              <p:nvPr/>
            </p:nvSpPr>
            <p:spPr>
              <a:xfrm>
                <a:off x="741672" y="2555592"/>
                <a:ext cx="16840199" cy="680988"/>
              </a:xfrm>
              <a:prstGeom prst="trapezoid">
                <a:avLst>
                  <a:gd name="adj" fmla="val 57386"/>
                </a:avLst>
              </a:prstGeom>
              <a:solidFill>
                <a:srgbClr val="EC87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Cách</a:t>
                </a:r>
                <a:r>
                  <a:rPr lang="en-US" sz="2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phòng</a:t>
                </a:r>
                <a:r>
                  <a:rPr lang="en-US" sz="2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chống</a:t>
                </a:r>
                <a:r>
                  <a:rPr lang="en-US" sz="2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giá</a:t>
                </a:r>
                <a:r>
                  <a:rPr lang="en-US" sz="2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rét</a:t>
                </a:r>
                <a:r>
                  <a:rPr lang="en-US" sz="2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7674819-6B96-DED9-26C5-14224D425580}"/>
                  </a:ext>
                </a:extLst>
              </p:cNvPr>
              <p:cNvSpPr txBox="1"/>
              <p:nvPr/>
            </p:nvSpPr>
            <p:spPr>
              <a:xfrm>
                <a:off x="1046470" y="3387437"/>
                <a:ext cx="16230599" cy="3344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90510" indent="-190510" algn="just">
                  <a:lnSpc>
                    <a:spcPct val="150000"/>
                  </a:lnSpc>
                  <a:buFontTx/>
                  <a:buChar char="-"/>
                </a:pP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Che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chắn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cửa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kín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gió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sưởi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ấm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đúng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cách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Người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già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trẻ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nhỏ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hạn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chế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ra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khỏi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đặc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biệt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ban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đêm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. </a:t>
                </a:r>
              </a:p>
              <a:p>
                <a:pPr marL="190510" indent="-190510" algn="just">
                  <a:lnSpc>
                    <a:spcPct val="150000"/>
                  </a:lnSpc>
                  <a:buFontTx/>
                  <a:buChar char="-"/>
                </a:pP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Bảo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đảm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nguồn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thức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ăn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giữ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ấm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đàn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gia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súc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gia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cầm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;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sử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dụng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rơm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rạ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cỏ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khô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ni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lông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,…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để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che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phủ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cây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cs typeface="Arial" panose="020B0604020202020204" pitchFamily="34" charset="0"/>
                  </a:rPr>
                  <a:t>trồng</a:t>
                </a:r>
                <a:r>
                  <a:rPr lang="en-US" sz="2400" dirty="0">
                    <a:latin typeface="UTM Avo" panose="02040603050506020204" pitchFamily="18"/>
                    <a:cs typeface="Arial" panose="020B0604020202020204" pitchFamily="34" charset="0"/>
                  </a:rPr>
                  <a:t>. 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0D3F5F-EBAA-15EA-0740-8AC904FEDECE}"/>
              </a:ext>
            </a:extLst>
          </p:cNvPr>
          <p:cNvSpPr txBox="1"/>
          <p:nvPr/>
        </p:nvSpPr>
        <p:spPr>
          <a:xfrm>
            <a:off x="1547585" y="1649568"/>
            <a:ext cx="9305834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Dấu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hiệu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phòng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tránh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thiên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tai ở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du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Bắc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082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0501C-0DBF-309A-E648-970ED49144A4}"/>
              </a:ext>
            </a:extLst>
          </p:cNvPr>
          <p:cNvGrpSpPr/>
          <p:nvPr/>
        </p:nvGrpSpPr>
        <p:grpSpPr>
          <a:xfrm>
            <a:off x="319745" y="1649568"/>
            <a:ext cx="11552509" cy="5025051"/>
            <a:chOff x="479618" y="481011"/>
            <a:chExt cx="17328764" cy="753757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E0F044AF-086B-C0E4-4141-1073850DD322}"/>
                </a:ext>
              </a:extLst>
            </p:cNvPr>
            <p:cNvSpPr/>
            <p:nvPr/>
          </p:nvSpPr>
          <p:spPr>
            <a:xfrm>
              <a:off x="479618" y="481011"/>
              <a:ext cx="17328764" cy="7537577"/>
            </a:xfrm>
            <a:prstGeom prst="roundRect">
              <a:avLst>
                <a:gd name="adj" fmla="val 5597"/>
              </a:avLst>
            </a:prstGeom>
            <a:solidFill>
              <a:srgbClr val="FDE1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UTM Avo" panose="02040603050506020204" pitchFamily="18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004683-7682-D479-20CF-F25E02439888}"/>
                </a:ext>
              </a:extLst>
            </p:cNvPr>
            <p:cNvGrpSpPr/>
            <p:nvPr/>
          </p:nvGrpSpPr>
          <p:grpSpPr>
            <a:xfrm>
              <a:off x="799518" y="2758545"/>
              <a:ext cx="8041427" cy="5015515"/>
              <a:chOff x="799518" y="2849014"/>
              <a:chExt cx="8041427" cy="5015515"/>
            </a:xfrm>
          </p:grpSpPr>
          <p:sp>
            <p:nvSpPr>
              <p:cNvPr id="11" name="Rectangle: Rounded Corners 11">
                <a:extLst>
                  <a:ext uri="{FF2B5EF4-FFF2-40B4-BE49-F238E27FC236}">
                    <a16:creationId xmlns:a16="http://schemas.microsoft.com/office/drawing/2014/main" id="{C67DBF74-1A78-34D6-E495-B6FAC4F5FC62}"/>
                  </a:ext>
                </a:extLst>
              </p:cNvPr>
              <p:cNvSpPr/>
              <p:nvPr/>
            </p:nvSpPr>
            <p:spPr>
              <a:xfrm>
                <a:off x="799518" y="3057738"/>
                <a:ext cx="8022260" cy="48067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UTM Avo" panose="02040603050506020204" pitchFamily="18"/>
                </a:endParaRPr>
              </a:p>
            </p:txBody>
          </p:sp>
          <p:sp>
            <p:nvSpPr>
              <p:cNvPr id="16" name="Trapezoid 15">
                <a:extLst>
                  <a:ext uri="{FF2B5EF4-FFF2-40B4-BE49-F238E27FC236}">
                    <a16:creationId xmlns:a16="http://schemas.microsoft.com/office/drawing/2014/main" id="{AF3FBE58-29B3-84FD-B28F-E5E1538D84F2}"/>
                  </a:ext>
                </a:extLst>
              </p:cNvPr>
              <p:cNvSpPr/>
              <p:nvPr/>
            </p:nvSpPr>
            <p:spPr>
              <a:xfrm>
                <a:off x="799518" y="2849014"/>
                <a:ext cx="8041427" cy="820133"/>
              </a:xfrm>
              <a:prstGeom prst="trapezoid">
                <a:avLst>
                  <a:gd name="adj" fmla="val 57386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Dấu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hiệu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nhận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biết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A09019-F99C-316D-7C62-E20636FF860B}"/>
                  </a:ext>
                </a:extLst>
              </p:cNvPr>
              <p:cNvSpPr txBox="1"/>
              <p:nvPr/>
            </p:nvSpPr>
            <p:spPr>
              <a:xfrm>
                <a:off x="875139" y="3589267"/>
                <a:ext cx="7871019" cy="4195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Lũ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quét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: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mưa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lớn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nhiều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ngày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;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nước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sông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nước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suối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chuyển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màu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đục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;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có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tiếng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động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bất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thường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Sạt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lở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đất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: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mưa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lớn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nhiều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ngày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;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cây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nghiêng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;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tường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nhà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sườn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đồi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xuất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hiện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vết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nứt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;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mặt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đất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phồng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lên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;…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7156128-72B3-A4A1-B07E-1E89DFE9972B}"/>
                </a:ext>
              </a:extLst>
            </p:cNvPr>
            <p:cNvGrpSpPr/>
            <p:nvPr/>
          </p:nvGrpSpPr>
          <p:grpSpPr>
            <a:xfrm>
              <a:off x="8983513" y="2758544"/>
              <a:ext cx="8504967" cy="5015516"/>
              <a:chOff x="641355" y="2849013"/>
              <a:chExt cx="8504967" cy="5015516"/>
            </a:xfrm>
          </p:grpSpPr>
          <p:sp>
            <p:nvSpPr>
              <p:cNvPr id="8" name="Rectangle: Rounded Corners 15">
                <a:extLst>
                  <a:ext uri="{FF2B5EF4-FFF2-40B4-BE49-F238E27FC236}">
                    <a16:creationId xmlns:a16="http://schemas.microsoft.com/office/drawing/2014/main" id="{D5418621-E11A-A788-8258-4891764B6BA6}"/>
                  </a:ext>
                </a:extLst>
              </p:cNvPr>
              <p:cNvSpPr/>
              <p:nvPr/>
            </p:nvSpPr>
            <p:spPr>
              <a:xfrm>
                <a:off x="648279" y="3057739"/>
                <a:ext cx="8498043" cy="480679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UTM Avo" panose="02040603050506020204" pitchFamily="18"/>
                </a:endParaRPr>
              </a:p>
            </p:txBody>
          </p:sp>
          <p:sp>
            <p:nvSpPr>
              <p:cNvPr id="9" name="Trapezoid 8">
                <a:extLst>
                  <a:ext uri="{FF2B5EF4-FFF2-40B4-BE49-F238E27FC236}">
                    <a16:creationId xmlns:a16="http://schemas.microsoft.com/office/drawing/2014/main" id="{3B777953-7050-22E1-D682-B842AF09BDBB}"/>
                  </a:ext>
                </a:extLst>
              </p:cNvPr>
              <p:cNvSpPr/>
              <p:nvPr/>
            </p:nvSpPr>
            <p:spPr>
              <a:xfrm>
                <a:off x="641355" y="2849013"/>
                <a:ext cx="8498043" cy="820133"/>
              </a:xfrm>
              <a:prstGeom prst="trapezoid">
                <a:avLst>
                  <a:gd name="adj" fmla="val 57386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Cách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phòng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chống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lũ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quét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, </a:t>
                </a: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sạt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lở</a:t>
                </a:r>
                <a:r>
                  <a:rPr lang="en-US" sz="20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đất</a:t>
                </a:r>
                <a:endParaRPr lang="en-US" sz="2000" b="1" dirty="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610AD1-EC84-EA90-9338-9756D6D04CCB}"/>
                  </a:ext>
                </a:extLst>
              </p:cNvPr>
              <p:cNvSpPr txBox="1"/>
              <p:nvPr/>
            </p:nvSpPr>
            <p:spPr>
              <a:xfrm>
                <a:off x="743067" y="3669148"/>
                <a:ext cx="8327637" cy="4195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4815" indent="-304815" algn="just">
                  <a:lnSpc>
                    <a:spcPct val="150000"/>
                  </a:lnSpc>
                  <a:buFontTx/>
                  <a:buChar char="-"/>
                </a:pP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Không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xây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dựng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nhà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ở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khu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có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nguy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cơ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xảy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ra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lũ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quét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sạt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lở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đất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.</a:t>
                </a:r>
              </a:p>
              <a:p>
                <a:pPr marL="304815" indent="-304815" algn="just">
                  <a:lnSpc>
                    <a:spcPct val="150000"/>
                  </a:lnSpc>
                  <a:buFontTx/>
                  <a:buChar char="-"/>
                </a:pP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Thường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xuyên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theo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dõi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thông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tin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dự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báo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thời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tiết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. </a:t>
                </a:r>
              </a:p>
              <a:p>
                <a:pPr marL="304815" indent="-304815" algn="just">
                  <a:lnSpc>
                    <a:spcPct val="150000"/>
                  </a:lnSpc>
                  <a:buFontTx/>
                  <a:buChar char="-"/>
                </a:pP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Chủ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động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quan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sát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các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hiệu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sẵn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sàng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sơ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tán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khi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cần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UTM Avo" panose="02040603050506020204" pitchFamily="18"/>
                    <a:cs typeface="Arial" panose="020B0604020202020204" pitchFamily="34" charset="0"/>
                  </a:rPr>
                  <a:t>thiết</a:t>
                </a:r>
                <a:r>
                  <a:rPr lang="en-US" sz="2000" dirty="0">
                    <a:latin typeface="UTM Avo" panose="02040603050506020204" pitchFamily="18"/>
                    <a:cs typeface="Arial" panose="020B0604020202020204" pitchFamily="34" charset="0"/>
                  </a:rPr>
                  <a:t>. 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25A69E-3E4F-6392-4288-9002A6356182}"/>
              </a:ext>
            </a:extLst>
          </p:cNvPr>
          <p:cNvSpPr txBox="1"/>
          <p:nvPr/>
        </p:nvSpPr>
        <p:spPr>
          <a:xfrm>
            <a:off x="1547585" y="1649568"/>
            <a:ext cx="9305834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Dấu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hiệu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phòng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tránh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thiên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tai ở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du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Bắc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16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F156869-ACD3-5D7C-D70C-4FEA68F65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483519-8B4E-11B8-29DB-9501D8E4E9AB}"/>
              </a:ext>
            </a:extLst>
          </p:cNvPr>
          <p:cNvSpPr txBox="1"/>
          <p:nvPr/>
        </p:nvSpPr>
        <p:spPr>
          <a:xfrm>
            <a:off x="482600" y="1583266"/>
            <a:ext cx="11226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1. 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Quan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4, 5, 6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tương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này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Nam.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194AB8-6A77-A5ED-7A39-87B7072E0834}"/>
              </a:ext>
            </a:extLst>
          </p:cNvPr>
          <p:cNvGrpSpPr/>
          <p:nvPr/>
        </p:nvGrpSpPr>
        <p:grpSpPr>
          <a:xfrm>
            <a:off x="720175" y="-595871"/>
            <a:ext cx="10804310" cy="10751649"/>
            <a:chOff x="720175" y="-595871"/>
            <a:chExt cx="10804310" cy="107516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1FFDEA-9231-B677-9BA8-C99C5F549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5" y="-595871"/>
              <a:ext cx="10751649" cy="107516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EC31BC-B68C-A5B5-0FC4-EDA36157A48A}"/>
                </a:ext>
              </a:extLst>
            </p:cNvPr>
            <p:cNvSpPr txBox="1"/>
            <p:nvPr/>
          </p:nvSpPr>
          <p:spPr>
            <a:xfrm>
              <a:off x="720175" y="5446075"/>
              <a:ext cx="3513668" cy="1411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/>
                  <a:cs typeface="Arial" panose="020B0604020202020204" pitchFamily="34" charset="0"/>
                </a:rPr>
                <a:t> 4.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Một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phần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b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</a:b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dãy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Hoàng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Liên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Sơn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b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</a:b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(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tỉnh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Lào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Cai)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AC3335-1C9C-C4BA-1606-7101F5BA11E9}"/>
                </a:ext>
              </a:extLst>
            </p:cNvPr>
            <p:cNvSpPr txBox="1"/>
            <p:nvPr/>
          </p:nvSpPr>
          <p:spPr>
            <a:xfrm>
              <a:off x="4339165" y="5446075"/>
              <a:ext cx="3513668" cy="1411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/>
                  <a:cs typeface="Arial" panose="020B0604020202020204" pitchFamily="34" charset="0"/>
                </a:rPr>
                <a:t> 5.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Một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phần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b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</a:b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cao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nguyên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Mộc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Châu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(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tỉnh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Sơn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La)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B19C86-805D-4A4B-1218-D63BC543DB6C}"/>
                </a:ext>
              </a:extLst>
            </p:cNvPr>
            <p:cNvSpPr txBox="1"/>
            <p:nvPr/>
          </p:nvSpPr>
          <p:spPr>
            <a:xfrm>
              <a:off x="8010817" y="5432344"/>
              <a:ext cx="3513668" cy="1411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/>
                  <a:cs typeface="Arial" panose="020B0604020202020204" pitchFamily="34" charset="0"/>
                </a:rPr>
                <a:t> 6.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Một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phần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b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</a:b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cao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nguyên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Đồng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Văn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b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</a:b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(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tỉnh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Hà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Giang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89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07C14D-F1B2-9A6B-B51C-D2E1F51DB85B}"/>
              </a:ext>
            </a:extLst>
          </p:cNvPr>
          <p:cNvSpPr txBox="1"/>
          <p:nvPr/>
        </p:nvSpPr>
        <p:spPr>
          <a:xfrm>
            <a:off x="482599" y="1613750"/>
            <a:ext cx="11226800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2.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Lựa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hậu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ngòi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Du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Bắc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sơ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gợi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3617AA-AAEB-85CB-4312-C2DAAB44C1AF}"/>
              </a:ext>
            </a:extLst>
          </p:cNvPr>
          <p:cNvGrpSpPr/>
          <p:nvPr/>
        </p:nvGrpSpPr>
        <p:grpSpPr>
          <a:xfrm>
            <a:off x="812800" y="3568993"/>
            <a:ext cx="10566399" cy="1835342"/>
            <a:chOff x="457201" y="5295900"/>
            <a:chExt cx="15849598" cy="2753014"/>
          </a:xfrm>
        </p:grpSpPr>
        <p:sp>
          <p:nvSpPr>
            <p:cNvPr id="4" name="Arrow: Chevron 4">
              <a:extLst>
                <a:ext uri="{FF2B5EF4-FFF2-40B4-BE49-F238E27FC236}">
                  <a16:creationId xmlns:a16="http://schemas.microsoft.com/office/drawing/2014/main" id="{C49ECC63-75C9-5C2F-14EB-1D266B588622}"/>
                </a:ext>
              </a:extLst>
            </p:cNvPr>
            <p:cNvSpPr/>
            <p:nvPr/>
          </p:nvSpPr>
          <p:spPr>
            <a:xfrm>
              <a:off x="457201" y="5295900"/>
              <a:ext cx="6019800" cy="2748253"/>
            </a:xfrm>
            <a:prstGeom prst="chevron">
              <a:avLst/>
            </a:prstGeom>
            <a:solidFill>
              <a:srgbClr val="00A8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74A4A2-7B0E-D2E4-A678-4FA417A83D16}"/>
                </a:ext>
              </a:extLst>
            </p:cNvPr>
            <p:cNvSpPr txBox="1"/>
            <p:nvPr/>
          </p:nvSpPr>
          <p:spPr>
            <a:xfrm>
              <a:off x="2071031" y="5877404"/>
              <a:ext cx="3296089" cy="16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Đặc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thiên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nhiên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Arrow: Chevron 7">
              <a:extLst>
                <a:ext uri="{FF2B5EF4-FFF2-40B4-BE49-F238E27FC236}">
                  <a16:creationId xmlns:a16="http://schemas.microsoft.com/office/drawing/2014/main" id="{D56C93B0-09AD-9C2D-EC70-4CF49CD85D0A}"/>
                </a:ext>
              </a:extLst>
            </p:cNvPr>
            <p:cNvSpPr/>
            <p:nvPr/>
          </p:nvSpPr>
          <p:spPr>
            <a:xfrm>
              <a:off x="5372099" y="5295900"/>
              <a:ext cx="6019800" cy="2748251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D0676F-EDBD-4514-C7D5-5485AA7C3569}"/>
                </a:ext>
              </a:extLst>
            </p:cNvPr>
            <p:cNvSpPr txBox="1"/>
            <p:nvPr/>
          </p:nvSpPr>
          <p:spPr>
            <a:xfrm>
              <a:off x="6544018" y="5877404"/>
              <a:ext cx="4422091" cy="1563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hưởng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đến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đời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sống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sản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xuất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8" name="Arrow: Chevron 9">
              <a:extLst>
                <a:ext uri="{FF2B5EF4-FFF2-40B4-BE49-F238E27FC236}">
                  <a16:creationId xmlns:a16="http://schemas.microsoft.com/office/drawing/2014/main" id="{17F7D42F-ADA8-FAF5-00E0-4D1DFDC4F00D}"/>
                </a:ext>
              </a:extLst>
            </p:cNvPr>
            <p:cNvSpPr/>
            <p:nvPr/>
          </p:nvSpPr>
          <p:spPr>
            <a:xfrm>
              <a:off x="10286999" y="5300661"/>
              <a:ext cx="6019800" cy="2748253"/>
            </a:xfrm>
            <a:prstGeom prst="chevron">
              <a:avLst/>
            </a:prstGeom>
            <a:solidFill>
              <a:srgbClr val="EC87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D54506-9236-36E2-FF94-961DA34F0809}"/>
                </a:ext>
              </a:extLst>
            </p:cNvPr>
            <p:cNvSpPr txBox="1"/>
            <p:nvPr/>
          </p:nvSpPr>
          <p:spPr>
            <a:xfrm>
              <a:off x="11520377" y="5812674"/>
              <a:ext cx="3553044" cy="1692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Đề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xuất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biện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pháp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101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31AC5D-8703-5FAD-43FD-12AAA29A01AA}"/>
              </a:ext>
            </a:extLst>
          </p:cNvPr>
          <p:cNvGrpSpPr/>
          <p:nvPr/>
        </p:nvGrpSpPr>
        <p:grpSpPr>
          <a:xfrm>
            <a:off x="304798" y="2588078"/>
            <a:ext cx="11582399" cy="2139618"/>
            <a:chOff x="457201" y="5295899"/>
            <a:chExt cx="15849598" cy="2753015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1704DB5F-482E-524C-D1D4-12005D422875}"/>
                </a:ext>
              </a:extLst>
            </p:cNvPr>
            <p:cNvSpPr/>
            <p:nvPr/>
          </p:nvSpPr>
          <p:spPr>
            <a:xfrm>
              <a:off x="457201" y="5295900"/>
              <a:ext cx="6019800" cy="2748253"/>
            </a:xfrm>
            <a:prstGeom prst="chevron">
              <a:avLst/>
            </a:prstGeom>
            <a:solidFill>
              <a:srgbClr val="00A8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8B80A2-AFEB-8656-6E45-31477842CD90}"/>
                </a:ext>
              </a:extLst>
            </p:cNvPr>
            <p:cNvSpPr txBox="1"/>
            <p:nvPr/>
          </p:nvSpPr>
          <p:spPr>
            <a:xfrm>
              <a:off x="1800818" y="5881793"/>
              <a:ext cx="3884929" cy="1340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Có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mùa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đông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lạnh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nhất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cả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nước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" name="Arrow: Chevron 7">
              <a:extLst>
                <a:ext uri="{FF2B5EF4-FFF2-40B4-BE49-F238E27FC236}">
                  <a16:creationId xmlns:a16="http://schemas.microsoft.com/office/drawing/2014/main" id="{F0F4CE95-3BAE-D0F1-AB13-6099A1020772}"/>
                </a:ext>
              </a:extLst>
            </p:cNvPr>
            <p:cNvSpPr/>
            <p:nvPr/>
          </p:nvSpPr>
          <p:spPr>
            <a:xfrm>
              <a:off x="5372100" y="5295899"/>
              <a:ext cx="6019800" cy="2748253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AEAD21-D2DF-0064-2544-C4834DB4C241}"/>
                </a:ext>
              </a:extLst>
            </p:cNvPr>
            <p:cNvSpPr txBox="1"/>
            <p:nvPr/>
          </p:nvSpPr>
          <p:spPr>
            <a:xfrm>
              <a:off x="6293514" y="5672900"/>
              <a:ext cx="4422091" cy="199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15" indent="-304815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Phát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triển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trồng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cây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xứ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lạnh</a:t>
              </a:r>
              <a:endParaRPr lang="en-US" sz="2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marL="304815" indent="-304815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Thiên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tai,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lũ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lụt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9" name="Arrow: Chevron 9">
              <a:extLst>
                <a:ext uri="{FF2B5EF4-FFF2-40B4-BE49-F238E27FC236}">
                  <a16:creationId xmlns:a16="http://schemas.microsoft.com/office/drawing/2014/main" id="{9C98D8BC-83B7-A3E5-D451-F314AE1979E3}"/>
                </a:ext>
              </a:extLst>
            </p:cNvPr>
            <p:cNvSpPr/>
            <p:nvPr/>
          </p:nvSpPr>
          <p:spPr>
            <a:xfrm>
              <a:off x="10286999" y="5300661"/>
              <a:ext cx="6019800" cy="2748253"/>
            </a:xfrm>
            <a:prstGeom prst="chevron">
              <a:avLst/>
            </a:prstGeom>
            <a:solidFill>
              <a:srgbClr val="EC87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A1C937-CF7B-EA87-5AC3-C85438CED3F2}"/>
                </a:ext>
              </a:extLst>
            </p:cNvPr>
            <p:cNvSpPr txBox="1"/>
            <p:nvPr/>
          </p:nvSpPr>
          <p:spPr>
            <a:xfrm>
              <a:off x="10808422" y="5672899"/>
              <a:ext cx="4976953" cy="199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15" indent="-304815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Che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chắn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nhà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cửa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  <a:p>
              <a:pPr marL="304815" indent="-304815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Sưởi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ấm</a:t>
              </a:r>
              <a:endParaRPr lang="en-US" sz="2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marL="304815" indent="-304815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Hạn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chế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ra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khỏi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nhà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CE3382-0722-FB14-6147-109E991D673E}"/>
              </a:ext>
            </a:extLst>
          </p:cNvPr>
          <p:cNvSpPr txBox="1"/>
          <p:nvPr/>
        </p:nvSpPr>
        <p:spPr>
          <a:xfrm>
            <a:off x="624742" y="1830759"/>
            <a:ext cx="187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Gợi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FCB2324-3563-16E3-87BE-A93476F04672}"/>
              </a:ext>
            </a:extLst>
          </p:cNvPr>
          <p:cNvSpPr/>
          <p:nvPr/>
        </p:nvSpPr>
        <p:spPr>
          <a:xfrm>
            <a:off x="2411706" y="5043877"/>
            <a:ext cx="7547708" cy="1859788"/>
          </a:xfrm>
          <a:custGeom>
            <a:avLst/>
            <a:gdLst/>
            <a:ahLst/>
            <a:cxnLst/>
            <a:rect l="l" t="t" r="r" b="b"/>
            <a:pathLst>
              <a:path w="7315200" h="1594104">
                <a:moveTo>
                  <a:pt x="0" y="0"/>
                </a:moveTo>
                <a:lnTo>
                  <a:pt x="7315200" y="0"/>
                </a:lnTo>
                <a:lnTo>
                  <a:pt x="7315200" y="1594104"/>
                </a:lnTo>
                <a:lnTo>
                  <a:pt x="0" y="1594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4171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D5983E4-819D-FCE9-4F2A-DC1CF0F47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3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ECB16EC5-239E-6A0A-97E2-29B891B5D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2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9B67A7-B0F8-FFD0-D632-24B9DB971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492" y="1995376"/>
            <a:ext cx="5276443" cy="3898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5B578E-D58E-699E-CA29-2DD4535457E8}"/>
              </a:ext>
            </a:extLst>
          </p:cNvPr>
          <p:cNvSpPr txBox="1"/>
          <p:nvPr/>
        </p:nvSpPr>
        <p:spPr>
          <a:xfrm>
            <a:off x="333065" y="2552717"/>
            <a:ext cx="6070600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Quan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7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  <a:p>
            <a:pPr marL="381019" indent="-381019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Dự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đoán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rủi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ro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xảy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ra.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  <a:p>
            <a:pPr marL="381019" indent="-381019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Đưa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khuyên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ở Trung du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Bắc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30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969436-14E6-5F15-BF67-00DFB3C1879F}"/>
              </a:ext>
            </a:extLst>
          </p:cNvPr>
          <p:cNvSpPr txBox="1"/>
          <p:nvPr/>
        </p:nvSpPr>
        <p:spPr>
          <a:xfrm>
            <a:off x="2222500" y="1725641"/>
            <a:ext cx="7747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UTM Avo" panose="02040603050506020204" pitchFamily="18"/>
                <a:cs typeface="Arial" panose="020B0604020202020204" pitchFamily="34" charset="0"/>
              </a:rPr>
              <a:t>Hướng dẫn thực hiện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366B04-98B5-B3AE-60BA-1F24D928AB38}"/>
              </a:ext>
            </a:extLst>
          </p:cNvPr>
          <p:cNvSpPr txBox="1"/>
          <p:nvPr/>
        </p:nvSpPr>
        <p:spPr>
          <a:xfrm>
            <a:off x="339461" y="2761550"/>
            <a:ext cx="6479350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Dấu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xiêu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vẹo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sạt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lở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cối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ngã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đổ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R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ủi ro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thiệt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hại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tài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sơ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kịp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lúc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  <a:endParaRPr lang="vi-VN" sz="2400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Lời khuyên: Không xây dựng nhà cửa ở khu vực có nguy cơ xảy ra sạt lở đất.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9BAD1-1AC1-1EDD-E53A-FDDB6DDCA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573" y="2761550"/>
            <a:ext cx="4517589" cy="333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2B14586-E47D-4A0F-FAD6-513FDCE79986}"/>
              </a:ext>
            </a:extLst>
          </p:cNvPr>
          <p:cNvGrpSpPr/>
          <p:nvPr/>
        </p:nvGrpSpPr>
        <p:grpSpPr>
          <a:xfrm>
            <a:off x="2431085" y="2459860"/>
            <a:ext cx="3466793" cy="3606800"/>
            <a:chOff x="1513851" y="4000500"/>
            <a:chExt cx="4456781" cy="5410200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03B72371-D29F-31C6-7451-98CEDB698A15}"/>
                </a:ext>
              </a:extLst>
            </p:cNvPr>
            <p:cNvGrpSpPr/>
            <p:nvPr/>
          </p:nvGrpSpPr>
          <p:grpSpPr>
            <a:xfrm>
              <a:off x="1513851" y="4576115"/>
              <a:ext cx="4456781" cy="4834585"/>
              <a:chOff x="0" y="0"/>
              <a:chExt cx="1375484" cy="1492085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16AB43CF-2A4D-F7C1-A265-EF464F1CE8A7}"/>
                  </a:ext>
                </a:extLst>
              </p:cNvPr>
              <p:cNvSpPr/>
              <p:nvPr/>
            </p:nvSpPr>
            <p:spPr>
              <a:xfrm>
                <a:off x="0" y="0"/>
                <a:ext cx="1375484" cy="1492085"/>
              </a:xfrm>
              <a:custGeom>
                <a:avLst/>
                <a:gdLst/>
                <a:ahLst/>
                <a:cxnLst/>
                <a:rect l="l" t="t" r="r" b="b"/>
                <a:pathLst>
                  <a:path w="1375484" h="1352987">
                    <a:moveTo>
                      <a:pt x="1251024" y="1352987"/>
                    </a:moveTo>
                    <a:lnTo>
                      <a:pt x="124460" y="1352987"/>
                    </a:lnTo>
                    <a:cubicBezTo>
                      <a:pt x="55880" y="1352987"/>
                      <a:pt x="0" y="1297107"/>
                      <a:pt x="0" y="12285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51024" y="0"/>
                    </a:lnTo>
                    <a:cubicBezTo>
                      <a:pt x="1319604" y="0"/>
                      <a:pt x="1375484" y="55880"/>
                      <a:pt x="1375484" y="124460"/>
                    </a:cubicBezTo>
                    <a:lnTo>
                      <a:pt x="1375484" y="1228527"/>
                    </a:lnTo>
                    <a:cubicBezTo>
                      <a:pt x="1375484" y="1297107"/>
                      <a:pt x="1319604" y="1352987"/>
                      <a:pt x="1251024" y="1352987"/>
                    </a:cubicBezTo>
                    <a:close/>
                  </a:path>
                </a:pathLst>
              </a:custGeom>
              <a:solidFill>
                <a:srgbClr val="FBE5B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64128599-0FBF-EB60-7B84-31AC5A0E3A7C}"/>
                </a:ext>
              </a:extLst>
            </p:cNvPr>
            <p:cNvGrpSpPr/>
            <p:nvPr/>
          </p:nvGrpSpPr>
          <p:grpSpPr>
            <a:xfrm>
              <a:off x="2222004" y="4000500"/>
              <a:ext cx="3040475" cy="1151230"/>
              <a:chOff x="0" y="0"/>
              <a:chExt cx="17855626" cy="6760766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D74711E6-8A40-72D1-7405-81CA79148017}"/>
                  </a:ext>
                </a:extLst>
              </p:cNvPr>
              <p:cNvSpPr/>
              <p:nvPr/>
            </p:nvSpPr>
            <p:spPr>
              <a:xfrm>
                <a:off x="0" y="0"/>
                <a:ext cx="17855626" cy="6760766"/>
              </a:xfrm>
              <a:custGeom>
                <a:avLst/>
                <a:gdLst/>
                <a:ahLst/>
                <a:cxnLst/>
                <a:rect l="l" t="t" r="r" b="b"/>
                <a:pathLst>
                  <a:path w="17855626" h="6760766">
                    <a:moveTo>
                      <a:pt x="17855626" y="3380382"/>
                    </a:moveTo>
                    <a:lnTo>
                      <a:pt x="17855626" y="3380382"/>
                    </a:lnTo>
                    <a:cubicBezTo>
                      <a:pt x="17855626" y="6332267"/>
                      <a:pt x="17427256" y="6760766"/>
                      <a:pt x="16898682" y="6760766"/>
                    </a:cubicBezTo>
                    <a:lnTo>
                      <a:pt x="956945" y="6760766"/>
                    </a:lnTo>
                    <a:cubicBezTo>
                      <a:pt x="428371" y="6760766"/>
                      <a:pt x="0" y="6332267"/>
                      <a:pt x="0" y="3380382"/>
                    </a:cubicBezTo>
                    <a:lnTo>
                      <a:pt x="0" y="3380382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6898682" y="0"/>
                    </a:lnTo>
                    <a:cubicBezTo>
                      <a:pt x="17427129" y="0"/>
                      <a:pt x="17855626" y="428371"/>
                      <a:pt x="17855626" y="3380382"/>
                    </a:cubicBezTo>
                    <a:close/>
                  </a:path>
                </a:pathLst>
              </a:custGeom>
              <a:solidFill>
                <a:srgbClr val="F7C86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BF203141-EC1E-FCAE-9D04-802B34682905}"/>
                </a:ext>
              </a:extLst>
            </p:cNvPr>
            <p:cNvSpPr txBox="1"/>
            <p:nvPr/>
          </p:nvSpPr>
          <p:spPr>
            <a:xfrm>
              <a:off x="1949201" y="5589396"/>
              <a:ext cx="3586079" cy="32212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Đọc lại bài học 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400" b="1" dirty="0">
                  <a:latin typeface="UTM Avo" panose="02040603050506020204" pitchFamily="18"/>
                  <a:cs typeface="Arial" panose="020B0604020202020204" pitchFamily="34" charset="0"/>
                </a:rPr>
                <a:t>Thiên nhiên vùng Trung du và miền núi Bắc Bộ.</a:t>
              </a:r>
              <a:endParaRPr lang="en-US" sz="800" b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75227292-4918-E5D4-2F46-52C248D99ED9}"/>
                </a:ext>
              </a:extLst>
            </p:cNvPr>
            <p:cNvSpPr txBox="1"/>
            <p:nvPr/>
          </p:nvSpPr>
          <p:spPr>
            <a:xfrm>
              <a:off x="2352588" y="4438166"/>
              <a:ext cx="2779308" cy="471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4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75970BA0-9728-359E-6AAD-9691A9175FEE}"/>
              </a:ext>
            </a:extLst>
          </p:cNvPr>
          <p:cNvSpPr txBox="1"/>
          <p:nvPr/>
        </p:nvSpPr>
        <p:spPr>
          <a:xfrm>
            <a:off x="1222544" y="1316031"/>
            <a:ext cx="9746911" cy="591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EBAC8D-51C1-D41A-A39F-49E075A83DD3}"/>
              </a:ext>
            </a:extLst>
          </p:cNvPr>
          <p:cNvGrpSpPr/>
          <p:nvPr/>
        </p:nvGrpSpPr>
        <p:grpSpPr>
          <a:xfrm>
            <a:off x="6378592" y="2459860"/>
            <a:ext cx="3466793" cy="3606799"/>
            <a:chOff x="6919830" y="4000500"/>
            <a:chExt cx="4456781" cy="5410200"/>
          </a:xfrm>
        </p:grpSpPr>
        <p:grpSp>
          <p:nvGrpSpPr>
            <p:cNvPr id="15" name="Group 11">
              <a:extLst>
                <a:ext uri="{FF2B5EF4-FFF2-40B4-BE49-F238E27FC236}">
                  <a16:creationId xmlns:a16="http://schemas.microsoft.com/office/drawing/2014/main" id="{078EA4BE-F460-C894-9CE5-4A4E80BD784A}"/>
                </a:ext>
              </a:extLst>
            </p:cNvPr>
            <p:cNvGrpSpPr/>
            <p:nvPr/>
          </p:nvGrpSpPr>
          <p:grpSpPr>
            <a:xfrm>
              <a:off x="6919830" y="4576115"/>
              <a:ext cx="4456781" cy="4834585"/>
              <a:chOff x="0" y="0"/>
              <a:chExt cx="1375484" cy="1492085"/>
            </a:xfrm>
          </p:grpSpPr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BCB3CFF7-0AC6-DCF5-446B-E45268B6F400}"/>
                  </a:ext>
                </a:extLst>
              </p:cNvPr>
              <p:cNvSpPr/>
              <p:nvPr/>
            </p:nvSpPr>
            <p:spPr>
              <a:xfrm>
                <a:off x="0" y="0"/>
                <a:ext cx="1375484" cy="1492085"/>
              </a:xfrm>
              <a:custGeom>
                <a:avLst/>
                <a:gdLst/>
                <a:ahLst/>
                <a:cxnLst/>
                <a:rect l="l" t="t" r="r" b="b"/>
                <a:pathLst>
                  <a:path w="1375484" h="1352987">
                    <a:moveTo>
                      <a:pt x="1251024" y="1352987"/>
                    </a:moveTo>
                    <a:lnTo>
                      <a:pt x="124460" y="1352987"/>
                    </a:lnTo>
                    <a:cubicBezTo>
                      <a:pt x="55880" y="1352987"/>
                      <a:pt x="0" y="1297107"/>
                      <a:pt x="0" y="12285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51024" y="0"/>
                    </a:lnTo>
                    <a:cubicBezTo>
                      <a:pt x="1319604" y="0"/>
                      <a:pt x="1375484" y="55880"/>
                      <a:pt x="1375484" y="124460"/>
                    </a:cubicBezTo>
                    <a:lnTo>
                      <a:pt x="1375484" y="1228527"/>
                    </a:lnTo>
                    <a:cubicBezTo>
                      <a:pt x="1375484" y="1297107"/>
                      <a:pt x="1319604" y="1352987"/>
                      <a:pt x="1251024" y="1352987"/>
                    </a:cubicBezTo>
                    <a:close/>
                  </a:path>
                </a:pathLst>
              </a:custGeom>
              <a:solidFill>
                <a:srgbClr val="FBE5B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3">
              <a:extLst>
                <a:ext uri="{FF2B5EF4-FFF2-40B4-BE49-F238E27FC236}">
                  <a16:creationId xmlns:a16="http://schemas.microsoft.com/office/drawing/2014/main" id="{D34EDCA6-4807-A33E-CAD7-353085E84D62}"/>
                </a:ext>
              </a:extLst>
            </p:cNvPr>
            <p:cNvGrpSpPr/>
            <p:nvPr/>
          </p:nvGrpSpPr>
          <p:grpSpPr>
            <a:xfrm>
              <a:off x="7627983" y="4000500"/>
              <a:ext cx="3040475" cy="1151230"/>
              <a:chOff x="0" y="0"/>
              <a:chExt cx="17855626" cy="6760766"/>
            </a:xfrm>
          </p:grpSpPr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2F9E7AB8-6BDD-DF32-00AA-FB8F182E6BC0}"/>
                  </a:ext>
                </a:extLst>
              </p:cNvPr>
              <p:cNvSpPr/>
              <p:nvPr/>
            </p:nvSpPr>
            <p:spPr>
              <a:xfrm>
                <a:off x="0" y="0"/>
                <a:ext cx="17855626" cy="6760766"/>
              </a:xfrm>
              <a:custGeom>
                <a:avLst/>
                <a:gdLst/>
                <a:ahLst/>
                <a:cxnLst/>
                <a:rect l="l" t="t" r="r" b="b"/>
                <a:pathLst>
                  <a:path w="17855626" h="6760766">
                    <a:moveTo>
                      <a:pt x="17855626" y="3380382"/>
                    </a:moveTo>
                    <a:lnTo>
                      <a:pt x="17855626" y="3380382"/>
                    </a:lnTo>
                    <a:cubicBezTo>
                      <a:pt x="17855626" y="6332267"/>
                      <a:pt x="17427256" y="6760766"/>
                      <a:pt x="16898682" y="6760766"/>
                    </a:cubicBezTo>
                    <a:lnTo>
                      <a:pt x="956945" y="6760766"/>
                    </a:lnTo>
                    <a:cubicBezTo>
                      <a:pt x="428371" y="6760766"/>
                      <a:pt x="0" y="6332267"/>
                      <a:pt x="0" y="3380382"/>
                    </a:cubicBezTo>
                    <a:lnTo>
                      <a:pt x="0" y="3380382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6898682" y="0"/>
                    </a:lnTo>
                    <a:cubicBezTo>
                      <a:pt x="17427129" y="0"/>
                      <a:pt x="17855626" y="428371"/>
                      <a:pt x="17855626" y="3380382"/>
                    </a:cubicBezTo>
                    <a:close/>
                  </a:path>
                </a:pathLst>
              </a:custGeom>
              <a:solidFill>
                <a:srgbClr val="F7C86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869C1F5-190F-C0E6-612A-3A0E2211F09F}"/>
                </a:ext>
              </a:extLst>
            </p:cNvPr>
            <p:cNvSpPr txBox="1"/>
            <p:nvPr/>
          </p:nvSpPr>
          <p:spPr>
            <a:xfrm>
              <a:off x="7080565" y="5429448"/>
              <a:ext cx="4135308" cy="3541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100" dirty="0">
                  <a:latin typeface="UTM Avo" panose="02040603050506020204" pitchFamily="18"/>
                  <a:cs typeface="Arial" panose="020B0604020202020204" pitchFamily="34" charset="0"/>
                </a:rPr>
                <a:t>Đọc trước</a:t>
              </a:r>
              <a:r>
                <a:rPr lang="en-US" sz="21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100" b="1" dirty="0">
                  <a:latin typeface="UTM Avo" panose="02040603050506020204" pitchFamily="18"/>
                  <a:cs typeface="Arial" panose="020B0604020202020204" pitchFamily="34" charset="0"/>
                </a:rPr>
                <a:t>Bài 4 – Dân cư, hoạt động sản xuất và một số nét văn hóa ở vùng Trung du và miền núi Bắc Bộ</a:t>
              </a:r>
              <a:r>
                <a:rPr lang="en-US" sz="2100" b="1" dirty="0"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  <a:r>
                <a:rPr lang="vi-VN" sz="21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endParaRPr lang="en-US" sz="2100" b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4F790F9F-DCA4-32CA-C864-C1F9626DE37D}"/>
                </a:ext>
              </a:extLst>
            </p:cNvPr>
            <p:cNvSpPr txBox="1"/>
            <p:nvPr/>
          </p:nvSpPr>
          <p:spPr>
            <a:xfrm>
              <a:off x="7758567" y="4438166"/>
              <a:ext cx="2779308" cy="471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4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1" name="Picture 23">
            <a:extLst>
              <a:ext uri="{FF2B5EF4-FFF2-40B4-BE49-F238E27FC236}">
                <a16:creationId xmlns:a16="http://schemas.microsoft.com/office/drawing/2014/main" id="{AA0FE041-EAB9-3AD2-9D1F-77CCA0963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100000">
            <a:off x="11322024" y="2429406"/>
            <a:ext cx="394631" cy="1160679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FFA86D9A-ACD0-1160-7990-43168DD20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40345" y="1611944"/>
            <a:ext cx="611043" cy="624672"/>
          </a:xfrm>
          <a:prstGeom prst="rect">
            <a:avLst/>
          </a:prstGeom>
        </p:spPr>
      </p:pic>
      <p:pic>
        <p:nvPicPr>
          <p:cNvPr id="23" name="Picture 25">
            <a:extLst>
              <a:ext uri="{FF2B5EF4-FFF2-40B4-BE49-F238E27FC236}">
                <a16:creationId xmlns:a16="http://schemas.microsoft.com/office/drawing/2014/main" id="{B938F0F6-1042-51AD-2DF9-568EFB0EE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743" y="1049544"/>
            <a:ext cx="1124801" cy="1124801"/>
          </a:xfrm>
          <a:prstGeom prst="rect">
            <a:avLst/>
          </a:prstGeom>
        </p:spPr>
      </p:pic>
      <p:pic>
        <p:nvPicPr>
          <p:cNvPr id="24" name="Picture 26">
            <a:extLst>
              <a:ext uri="{FF2B5EF4-FFF2-40B4-BE49-F238E27FC236}">
                <a16:creationId xmlns:a16="http://schemas.microsoft.com/office/drawing/2014/main" id="{4FC66FE0-2400-202A-5AF2-23E92F23F1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4323" y="2751637"/>
            <a:ext cx="535197" cy="5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F45E8C-51C5-54AE-1CF8-689C4BC05E8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29F91-E2E3-630A-355D-3DF9F5EACAF1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Like fanpage Hoc10 - Học 1 biết 10 để nhận thêm nhiều tài liệu giảng dạy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587467-346B-A975-4795-B438FC8FB5DE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8FB714E6-E5EF-7C25-CEBE-058D23F1D53A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Học 1 biết 10</a:t>
            </a:r>
            <a:endParaRPr lang="en-US" sz="2400" b="1" u="sng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59D4D2-27AF-FE28-90D2-8ED140C986D6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88324D86-6420-36B0-2794-5BA9C1D1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66D7F4-C171-D469-940A-21A31A607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060A42-404C-5AFA-85EF-4BC09EC73716}"/>
              </a:ext>
            </a:extLst>
          </p:cNvPr>
          <p:cNvCxnSpPr>
            <a:cxnSpLocks/>
          </p:cNvCxnSpPr>
          <p:nvPr/>
        </p:nvCxnSpPr>
        <p:spPr>
          <a:xfrm>
            <a:off x="49961" y="5968964"/>
            <a:ext cx="9040757" cy="0"/>
          </a:xfrm>
          <a:prstGeom prst="line">
            <a:avLst/>
          </a:prstGeom>
          <a:ln w="38100">
            <a:solidFill>
              <a:srgbClr val="5E302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6">
            <a:extLst>
              <a:ext uri="{FF2B5EF4-FFF2-40B4-BE49-F238E27FC236}">
                <a16:creationId xmlns:a16="http://schemas.microsoft.com/office/drawing/2014/main" id="{53BFEA2F-5EB2-256D-F30F-EAEF335E9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84384" y="6036218"/>
            <a:ext cx="3738216" cy="836426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F411D91E-0C5B-0764-AC5A-E1F3A1D913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961" y="2326217"/>
            <a:ext cx="711913" cy="727792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F6191273-5D11-47F7-E178-EFB94BAAF649}"/>
              </a:ext>
            </a:extLst>
          </p:cNvPr>
          <p:cNvSpPr txBox="1"/>
          <p:nvPr/>
        </p:nvSpPr>
        <p:spPr>
          <a:xfrm>
            <a:off x="3582705" y="1611675"/>
            <a:ext cx="5026590" cy="60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3200" b="1" spc="-53" dirty="0">
                <a:latin typeface="UTM Avo" panose="02040603050506020204" pitchFamily="18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0006C7-5753-C46A-FD78-94878C63ED1D}"/>
              </a:ext>
            </a:extLst>
          </p:cNvPr>
          <p:cNvGrpSpPr/>
          <p:nvPr/>
        </p:nvGrpSpPr>
        <p:grpSpPr>
          <a:xfrm>
            <a:off x="1003486" y="3271632"/>
            <a:ext cx="8544960" cy="1194511"/>
            <a:chOff x="1597925" y="1841309"/>
            <a:chExt cx="12817441" cy="17917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FB61C5-7075-5217-3F28-03E603A0B23D}"/>
                </a:ext>
              </a:extLst>
            </p:cNvPr>
            <p:cNvSpPr txBox="1"/>
            <p:nvPr/>
          </p:nvSpPr>
          <p:spPr>
            <a:xfrm>
              <a:off x="3602962" y="1950307"/>
              <a:ext cx="10812404" cy="168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effectLst/>
                  <a:latin typeface="UTM Avo" panose="02040603050506020204" pitchFamily="18"/>
                </a:rPr>
                <a:t>Các con sông trong vùng Trung du và miền núi Bắc Bộ có đặc điểm như thế nào?</a:t>
              </a: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F0009BA-CDE7-304B-695D-D3E53BC0992F}"/>
                </a:ext>
              </a:extLst>
            </p:cNvPr>
            <p:cNvSpPr/>
            <p:nvPr/>
          </p:nvSpPr>
          <p:spPr>
            <a:xfrm>
              <a:off x="1597925" y="1841309"/>
              <a:ext cx="1600200" cy="1464494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4AE43F6E-AA23-B4E8-8E1F-4CAD0927B8D3}"/>
              </a:ext>
            </a:extLst>
          </p:cNvPr>
          <p:cNvSpPr/>
          <p:nvPr/>
        </p:nvSpPr>
        <p:spPr>
          <a:xfrm>
            <a:off x="8035758" y="3188447"/>
            <a:ext cx="4162382" cy="3694114"/>
          </a:xfrm>
          <a:custGeom>
            <a:avLst/>
            <a:gdLst/>
            <a:ahLst/>
            <a:cxnLst/>
            <a:rect l="l" t="t" r="r" b="b"/>
            <a:pathLst>
              <a:path w="9272789" h="8229600">
                <a:moveTo>
                  <a:pt x="0" y="0"/>
                </a:moveTo>
                <a:lnTo>
                  <a:pt x="9272788" y="0"/>
                </a:lnTo>
                <a:lnTo>
                  <a:pt x="9272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CC94C-7293-F985-1E65-5BDE58DCC561}"/>
              </a:ext>
            </a:extLst>
          </p:cNvPr>
          <p:cNvSpPr txBox="1"/>
          <p:nvPr/>
        </p:nvSpPr>
        <p:spPr>
          <a:xfrm>
            <a:off x="1033700" y="2585161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Dựa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vốn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3495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F2785F11-90F4-C7E7-DCB0-7CAFE28C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2988EF-22EE-CB50-D08C-E6FEF74142FD}"/>
              </a:ext>
            </a:extLst>
          </p:cNvPr>
          <p:cNvSpPr txBox="1"/>
          <p:nvPr/>
        </p:nvSpPr>
        <p:spPr>
          <a:xfrm>
            <a:off x="-148046" y="1579688"/>
            <a:ext cx="12488091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3. ẢNH HƯỞNG CỦA THIÊN NHIÊN ĐỐI VỚI ĐỜI SỐNG VÀ SẢN XUẤT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A23B4A-AE18-0B67-882C-97AF7A75E9FA}"/>
              </a:ext>
            </a:extLst>
          </p:cNvPr>
          <p:cNvGrpSpPr/>
          <p:nvPr/>
        </p:nvGrpSpPr>
        <p:grpSpPr>
          <a:xfrm>
            <a:off x="479489" y="2372159"/>
            <a:ext cx="4303252" cy="742825"/>
            <a:chOff x="533400" y="516701"/>
            <a:chExt cx="6454878" cy="1114238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A8BDB482-5FE9-2AD5-64F9-F156E5A45517}"/>
                </a:ext>
              </a:extLst>
            </p:cNvPr>
            <p:cNvSpPr/>
            <p:nvPr/>
          </p:nvSpPr>
          <p:spPr>
            <a:xfrm>
              <a:off x="533400" y="516701"/>
              <a:ext cx="1150181" cy="1114238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BAD3D3-2DC1-99BE-09FA-73A187B456D5}"/>
                </a:ext>
              </a:extLst>
            </p:cNvPr>
            <p:cNvSpPr txBox="1"/>
            <p:nvPr/>
          </p:nvSpPr>
          <p:spPr>
            <a:xfrm>
              <a:off x="2035278" y="819070"/>
              <a:ext cx="495300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3906C78-EC08-5A8B-7924-42F85826B614}"/>
              </a:ext>
            </a:extLst>
          </p:cNvPr>
          <p:cNvSpPr txBox="1"/>
          <p:nvPr/>
        </p:nvSpPr>
        <p:spPr>
          <a:xfrm>
            <a:off x="402913" y="3182094"/>
            <a:ext cx="62992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tin,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775FB8-CB5D-FCB4-9103-4BB324CB90B4}"/>
              </a:ext>
            </a:extLst>
          </p:cNvPr>
          <p:cNvGrpSpPr/>
          <p:nvPr/>
        </p:nvGrpSpPr>
        <p:grpSpPr>
          <a:xfrm>
            <a:off x="402913" y="4130796"/>
            <a:ext cx="6299200" cy="2145679"/>
            <a:chOff x="419100" y="4509892"/>
            <a:chExt cx="9448800" cy="3218520"/>
          </a:xfrm>
        </p:grpSpPr>
        <p:sp>
          <p:nvSpPr>
            <p:cNvPr id="18" name="Rectangle: Rounded Corners 14">
              <a:extLst>
                <a:ext uri="{FF2B5EF4-FFF2-40B4-BE49-F238E27FC236}">
                  <a16:creationId xmlns:a16="http://schemas.microsoft.com/office/drawing/2014/main" id="{452E6082-06AD-A7DB-353C-28D7C7DD2E99}"/>
                </a:ext>
              </a:extLst>
            </p:cNvPr>
            <p:cNvSpPr/>
            <p:nvPr/>
          </p:nvSpPr>
          <p:spPr>
            <a:xfrm>
              <a:off x="419100" y="5071772"/>
              <a:ext cx="9448800" cy="265664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4F9F6F-6DE7-EA69-9108-7FFE6AF29F92}"/>
                </a:ext>
              </a:extLst>
            </p:cNvPr>
            <p:cNvSpPr txBox="1"/>
            <p:nvPr/>
          </p:nvSpPr>
          <p:spPr>
            <a:xfrm>
              <a:off x="933216" y="5214646"/>
              <a:ext cx="8420568" cy="2513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hưởng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khí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hậu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ngòi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đối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đời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sống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sản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xuất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người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dân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8782F629-D9FF-3FCD-2BBA-7DEA44591456}"/>
                </a:ext>
              </a:extLst>
            </p:cNvPr>
            <p:cNvSpPr/>
            <p:nvPr/>
          </p:nvSpPr>
          <p:spPr>
            <a:xfrm>
              <a:off x="4296977" y="4509892"/>
              <a:ext cx="1701444" cy="897512"/>
            </a:xfrm>
            <a:custGeom>
              <a:avLst/>
              <a:gdLst/>
              <a:ahLst/>
              <a:cxnLst/>
              <a:rect l="l" t="t" r="r" b="b"/>
              <a:pathLst>
                <a:path w="3406061" h="1796697">
                  <a:moveTo>
                    <a:pt x="0" y="0"/>
                  </a:moveTo>
                  <a:lnTo>
                    <a:pt x="3406061" y="0"/>
                  </a:lnTo>
                  <a:lnTo>
                    <a:pt x="3406061" y="1796697"/>
                  </a:lnTo>
                  <a:lnTo>
                    <a:pt x="0" y="1796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020B6C7-62C3-7E7C-F977-A8D14456C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3093" y="2872395"/>
            <a:ext cx="3045381" cy="20302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32BDA1-BB58-EAC7-6C36-A012F1A0C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9488" y="4535487"/>
            <a:ext cx="3388297" cy="221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E83FFB0-A11C-F712-9729-25611849A100}"/>
              </a:ext>
            </a:extLst>
          </p:cNvPr>
          <p:cNvGrpSpPr/>
          <p:nvPr/>
        </p:nvGrpSpPr>
        <p:grpSpPr>
          <a:xfrm>
            <a:off x="553426" y="2537919"/>
            <a:ext cx="6756400" cy="3278265"/>
            <a:chOff x="381000" y="3024187"/>
            <a:chExt cx="10134600" cy="4917398"/>
          </a:xfrm>
        </p:grpSpPr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id="{002E9591-BD90-A34C-9C76-1FCCDE3E2AAA}"/>
                </a:ext>
              </a:extLst>
            </p:cNvPr>
            <p:cNvSpPr/>
            <p:nvPr/>
          </p:nvSpPr>
          <p:spPr>
            <a:xfrm>
              <a:off x="381000" y="4489902"/>
              <a:ext cx="10134600" cy="34516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8B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343604-BC6D-FF6D-1B93-250C93924A20}"/>
                </a:ext>
              </a:extLst>
            </p:cNvPr>
            <p:cNvSpPr txBox="1"/>
            <p:nvPr/>
          </p:nvSpPr>
          <p:spPr>
            <a:xfrm>
              <a:off x="1106856" y="5068456"/>
              <a:ext cx="8682887" cy="2513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Tìm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thuận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lợi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khó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khăn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khí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hậu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ngòi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đối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đời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sống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sản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xuất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3D0B935-8571-DF23-33B9-8EBC05330C91}"/>
                </a:ext>
              </a:extLst>
            </p:cNvPr>
            <p:cNvSpPr/>
            <p:nvPr/>
          </p:nvSpPr>
          <p:spPr>
            <a:xfrm>
              <a:off x="4152900" y="3024187"/>
              <a:ext cx="2590800" cy="224790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EBEDD051-DD7C-A942-8BBC-6143C2A2B700}"/>
              </a:ext>
            </a:extLst>
          </p:cNvPr>
          <p:cNvSpPr/>
          <p:nvPr/>
        </p:nvSpPr>
        <p:spPr>
          <a:xfrm>
            <a:off x="2672375" y="1634343"/>
            <a:ext cx="6908800" cy="6723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GỢI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endParaRPr lang="en-US" sz="2800" b="1" dirty="0">
              <a:solidFill>
                <a:srgbClr val="00206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DFB9C999-F4E7-3456-9479-B97E9B194954}"/>
              </a:ext>
            </a:extLst>
          </p:cNvPr>
          <p:cNvSpPr/>
          <p:nvPr/>
        </p:nvSpPr>
        <p:spPr>
          <a:xfrm>
            <a:off x="8242376" y="2619375"/>
            <a:ext cx="3396198" cy="4238625"/>
          </a:xfrm>
          <a:custGeom>
            <a:avLst/>
            <a:gdLst/>
            <a:ahLst/>
            <a:cxnLst/>
            <a:rect l="l" t="t" r="r" b="b"/>
            <a:pathLst>
              <a:path w="6593967" h="8229600">
                <a:moveTo>
                  <a:pt x="0" y="0"/>
                </a:moveTo>
                <a:lnTo>
                  <a:pt x="6593967" y="0"/>
                </a:lnTo>
                <a:lnTo>
                  <a:pt x="6593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16020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50EAC2-5A7F-64F2-D3FC-83CB96A6FD74}"/>
              </a:ext>
            </a:extLst>
          </p:cNvPr>
          <p:cNvGrpSpPr/>
          <p:nvPr/>
        </p:nvGrpSpPr>
        <p:grpSpPr>
          <a:xfrm>
            <a:off x="3309937" y="1728453"/>
            <a:ext cx="5588000" cy="607605"/>
            <a:chOff x="4953000" y="-723897"/>
            <a:chExt cx="8382000" cy="1691168"/>
          </a:xfrm>
        </p:grpSpPr>
        <p:sp>
          <p:nvSpPr>
            <p:cNvPr id="3" name="Rectangle: Rounded Corners 11">
              <a:extLst>
                <a:ext uri="{FF2B5EF4-FFF2-40B4-BE49-F238E27FC236}">
                  <a16:creationId xmlns:a16="http://schemas.microsoft.com/office/drawing/2014/main" id="{9B4F7639-222C-18D9-6250-FD92E5C8343A}"/>
                </a:ext>
              </a:extLst>
            </p:cNvPr>
            <p:cNvSpPr/>
            <p:nvPr/>
          </p:nvSpPr>
          <p:spPr>
            <a:xfrm>
              <a:off x="4953000" y="-723897"/>
              <a:ext cx="8382000" cy="1691168"/>
            </a:xfrm>
            <a:prstGeom prst="roundRect">
              <a:avLst/>
            </a:prstGeom>
            <a:solidFill>
              <a:srgbClr val="5E30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28BAF-B67C-54F8-B8F2-AA223211E21C}"/>
                </a:ext>
              </a:extLst>
            </p:cNvPr>
            <p:cNvSpPr txBox="1"/>
            <p:nvPr/>
          </p:nvSpPr>
          <p:spPr>
            <a:xfrm>
              <a:off x="6204473" y="-586915"/>
              <a:ext cx="6172200" cy="1456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THUẬN LỢI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D031F32-44CC-A3AA-F1AA-452A5C42D9E5}"/>
              </a:ext>
            </a:extLst>
          </p:cNvPr>
          <p:cNvSpPr txBox="1"/>
          <p:nvPr/>
        </p:nvSpPr>
        <p:spPr>
          <a:xfrm>
            <a:off x="584200" y="2459541"/>
            <a:ext cx="110236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hậu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mùa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lạnh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điều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kiện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xứ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lạnh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46CD17-C2F1-35E9-A965-8F59ABB4FBB2}"/>
              </a:ext>
            </a:extLst>
          </p:cNvPr>
          <p:cNvGrpSpPr/>
          <p:nvPr/>
        </p:nvGrpSpPr>
        <p:grpSpPr>
          <a:xfrm>
            <a:off x="211138" y="3713882"/>
            <a:ext cx="11769723" cy="3144118"/>
            <a:chOff x="304801" y="4620074"/>
            <a:chExt cx="17654585" cy="4716178"/>
          </a:xfrm>
          <a:solidFill>
            <a:srgbClr val="FFFAF7"/>
          </a:solidFill>
        </p:grpSpPr>
        <p:pic>
          <p:nvPicPr>
            <p:cNvPr id="7" name="Picture 2" descr="Bài thuốc từ cây mận">
              <a:extLst>
                <a:ext uri="{FF2B5EF4-FFF2-40B4-BE49-F238E27FC236}">
                  <a16:creationId xmlns:a16="http://schemas.microsoft.com/office/drawing/2014/main" id="{863DAEFC-FDF0-CAA2-E665-0D042490A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4632898"/>
              <a:ext cx="6019799" cy="3772407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CA6D71-4732-5BBF-39EF-C0B1AC90A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1800" y="4620074"/>
              <a:ext cx="5334000" cy="3797808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74340E-9DBC-F3E3-DAB0-C3F7937A4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76673" y="4652468"/>
              <a:ext cx="5582713" cy="3733019"/>
            </a:xfrm>
            <a:prstGeom prst="rect">
              <a:avLst/>
            </a:prstGeom>
            <a:grpFill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967486-E82D-0E85-C38E-E3460777FF00}"/>
                </a:ext>
              </a:extLst>
            </p:cNvPr>
            <p:cNvSpPr txBox="1"/>
            <p:nvPr/>
          </p:nvSpPr>
          <p:spPr>
            <a:xfrm>
              <a:off x="609600" y="8639237"/>
              <a:ext cx="4762500" cy="6924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Cây mận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3E8950-DB13-694A-6A36-93A43833AD39}"/>
                </a:ext>
              </a:extLst>
            </p:cNvPr>
            <p:cNvSpPr txBox="1"/>
            <p:nvPr/>
          </p:nvSpPr>
          <p:spPr>
            <a:xfrm>
              <a:off x="7067550" y="8638991"/>
              <a:ext cx="4762500" cy="6924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Thảo quả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9FB587-1FCB-61DE-3BD9-853359DF0320}"/>
                </a:ext>
              </a:extLst>
            </p:cNvPr>
            <p:cNvSpPr txBox="1"/>
            <p:nvPr/>
          </p:nvSpPr>
          <p:spPr>
            <a:xfrm>
              <a:off x="12786778" y="8643754"/>
              <a:ext cx="4762500" cy="6924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Súp lơ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3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50EAC2-5A7F-64F2-D3FC-83CB96A6FD74}"/>
              </a:ext>
            </a:extLst>
          </p:cNvPr>
          <p:cNvGrpSpPr/>
          <p:nvPr/>
        </p:nvGrpSpPr>
        <p:grpSpPr>
          <a:xfrm>
            <a:off x="3309937" y="1728453"/>
            <a:ext cx="5588000" cy="607605"/>
            <a:chOff x="4953000" y="-723897"/>
            <a:chExt cx="8382000" cy="1691168"/>
          </a:xfrm>
        </p:grpSpPr>
        <p:sp>
          <p:nvSpPr>
            <p:cNvPr id="3" name="Rectangle: Rounded Corners 11">
              <a:extLst>
                <a:ext uri="{FF2B5EF4-FFF2-40B4-BE49-F238E27FC236}">
                  <a16:creationId xmlns:a16="http://schemas.microsoft.com/office/drawing/2014/main" id="{9B4F7639-222C-18D9-6250-FD92E5C8343A}"/>
                </a:ext>
              </a:extLst>
            </p:cNvPr>
            <p:cNvSpPr/>
            <p:nvPr/>
          </p:nvSpPr>
          <p:spPr>
            <a:xfrm>
              <a:off x="4953000" y="-723897"/>
              <a:ext cx="8382000" cy="1691168"/>
            </a:xfrm>
            <a:prstGeom prst="roundRect">
              <a:avLst/>
            </a:prstGeom>
            <a:solidFill>
              <a:srgbClr val="5E30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28BAF-B67C-54F8-B8F2-AA223211E21C}"/>
                </a:ext>
              </a:extLst>
            </p:cNvPr>
            <p:cNvSpPr txBox="1"/>
            <p:nvPr/>
          </p:nvSpPr>
          <p:spPr>
            <a:xfrm>
              <a:off x="6204473" y="-586915"/>
              <a:ext cx="6172200" cy="1456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THUẬN LỢI </a:t>
              </a:r>
            </a:p>
          </p:txBody>
        </p:sp>
      </p:grpSp>
      <p:sp>
        <p:nvSpPr>
          <p:cNvPr id="13" name="Freeform 6">
            <a:extLst>
              <a:ext uri="{FF2B5EF4-FFF2-40B4-BE49-F238E27FC236}">
                <a16:creationId xmlns:a16="http://schemas.microsoft.com/office/drawing/2014/main" id="{A5FE88D0-9B4A-0925-85FD-4E9898DC565B}"/>
              </a:ext>
            </a:extLst>
          </p:cNvPr>
          <p:cNvSpPr/>
          <p:nvPr/>
        </p:nvSpPr>
        <p:spPr>
          <a:xfrm>
            <a:off x="5540195" y="4739023"/>
            <a:ext cx="6651805" cy="2118978"/>
          </a:xfrm>
          <a:custGeom>
            <a:avLst/>
            <a:gdLst/>
            <a:ahLst/>
            <a:cxnLst/>
            <a:rect l="l" t="t" r="r" b="b"/>
            <a:pathLst>
              <a:path w="7315200" h="1737360">
                <a:moveTo>
                  <a:pt x="0" y="0"/>
                </a:moveTo>
                <a:lnTo>
                  <a:pt x="7315200" y="0"/>
                </a:lnTo>
                <a:lnTo>
                  <a:pt x="7315200" y="1737360"/>
                </a:lnTo>
                <a:lnTo>
                  <a:pt x="0" y="1737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577297-649F-6045-B848-E6C2357A7111}"/>
              </a:ext>
            </a:extLst>
          </p:cNvPr>
          <p:cNvSpPr txBox="1"/>
          <p:nvPr/>
        </p:nvSpPr>
        <p:spPr>
          <a:xfrm>
            <a:off x="226302" y="2609171"/>
            <a:ext cx="5467349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cỏ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chăn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nuôi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súc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bò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dê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…).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ngòi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dốc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điều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kiện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thủy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điện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đẹp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thúc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đẩy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du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lịch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A0927628-9196-8EFB-D180-DFE496E33A3D}"/>
              </a:ext>
            </a:extLst>
          </p:cNvPr>
          <p:cNvSpPr/>
          <p:nvPr/>
        </p:nvSpPr>
        <p:spPr>
          <a:xfrm>
            <a:off x="7011063" y="2791877"/>
            <a:ext cx="2886169" cy="2615590"/>
          </a:xfrm>
          <a:custGeom>
            <a:avLst/>
            <a:gdLst/>
            <a:ahLst/>
            <a:cxnLst/>
            <a:rect l="l" t="t" r="r" b="b"/>
            <a:pathLst>
              <a:path w="9080938" h="8229600">
                <a:moveTo>
                  <a:pt x="0" y="0"/>
                </a:moveTo>
                <a:lnTo>
                  <a:pt x="9080938" y="0"/>
                </a:lnTo>
                <a:lnTo>
                  <a:pt x="90809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AA2A0326-0E65-A144-293B-07E61807A01F}"/>
              </a:ext>
            </a:extLst>
          </p:cNvPr>
          <p:cNvSpPr/>
          <p:nvPr/>
        </p:nvSpPr>
        <p:spPr>
          <a:xfrm>
            <a:off x="5693651" y="3958555"/>
            <a:ext cx="1857375" cy="2185147"/>
          </a:xfrm>
          <a:custGeom>
            <a:avLst/>
            <a:gdLst/>
            <a:ahLst/>
            <a:cxnLst/>
            <a:rect l="l" t="t" r="r" b="b"/>
            <a:pathLst>
              <a:path w="6995160" h="8229600">
                <a:moveTo>
                  <a:pt x="0" y="0"/>
                </a:moveTo>
                <a:lnTo>
                  <a:pt x="6995160" y="0"/>
                </a:lnTo>
                <a:lnTo>
                  <a:pt x="69951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1ECA7846-7177-68A7-2FBF-798270384E24}"/>
              </a:ext>
            </a:extLst>
          </p:cNvPr>
          <p:cNvSpPr/>
          <p:nvPr/>
        </p:nvSpPr>
        <p:spPr>
          <a:xfrm>
            <a:off x="8454148" y="4548991"/>
            <a:ext cx="3511550" cy="2023531"/>
          </a:xfrm>
          <a:custGeom>
            <a:avLst/>
            <a:gdLst/>
            <a:ahLst/>
            <a:cxnLst/>
            <a:rect l="l" t="t" r="r" b="b"/>
            <a:pathLst>
              <a:path w="14281302" h="8229600">
                <a:moveTo>
                  <a:pt x="0" y="0"/>
                </a:moveTo>
                <a:lnTo>
                  <a:pt x="14281302" y="0"/>
                </a:lnTo>
                <a:lnTo>
                  <a:pt x="142813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9951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D095D9-90B0-6638-1E2B-5CB306BFEE24}"/>
              </a:ext>
            </a:extLst>
          </p:cNvPr>
          <p:cNvGrpSpPr/>
          <p:nvPr/>
        </p:nvGrpSpPr>
        <p:grpSpPr>
          <a:xfrm>
            <a:off x="3315099" y="1629325"/>
            <a:ext cx="5588000" cy="601509"/>
            <a:chOff x="4953000" y="-723900"/>
            <a:chExt cx="8382000" cy="902264"/>
          </a:xfrm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67DC9423-7B49-930F-F703-88BD8C0B8DB5}"/>
                </a:ext>
              </a:extLst>
            </p:cNvPr>
            <p:cNvSpPr/>
            <p:nvPr/>
          </p:nvSpPr>
          <p:spPr>
            <a:xfrm>
              <a:off x="4953000" y="-723900"/>
              <a:ext cx="8382000" cy="902264"/>
            </a:xfrm>
            <a:prstGeom prst="roundRect">
              <a:avLst/>
            </a:prstGeom>
            <a:solidFill>
              <a:srgbClr val="5E30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41BBC4-97F8-2177-EB7D-1E0434A002A8}"/>
                </a:ext>
              </a:extLst>
            </p:cNvPr>
            <p:cNvSpPr txBox="1"/>
            <p:nvPr/>
          </p:nvSpPr>
          <p:spPr>
            <a:xfrm>
              <a:off x="6057900" y="-659221"/>
              <a:ext cx="6172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KHÓ KHĂN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E7C7BF1-7B04-703C-F896-55B7E8B6253A}"/>
              </a:ext>
            </a:extLst>
          </p:cNvPr>
          <p:cNvSpPr txBox="1"/>
          <p:nvPr/>
        </p:nvSpPr>
        <p:spPr>
          <a:xfrm>
            <a:off x="417329" y="5446075"/>
            <a:ext cx="5130800" cy="141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yếu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tố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tự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nhiên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gây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thiên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tai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như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Lũ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quét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sạt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lở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đất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rét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đậm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rét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hại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EC700F-F312-2A2B-57BD-F7BD1C0EC4F5}"/>
              </a:ext>
            </a:extLst>
          </p:cNvPr>
          <p:cNvSpPr txBox="1"/>
          <p:nvPr/>
        </p:nvSpPr>
        <p:spPr>
          <a:xfrm>
            <a:off x="6501240" y="5446075"/>
            <a:ext cx="5130800" cy="95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Địa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dốc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phức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tạp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trở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ngại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đôi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vận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tải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xây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dựng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7F16F5-01E2-5C00-5A21-AA57ECD85497}"/>
              </a:ext>
            </a:extLst>
          </p:cNvPr>
          <p:cNvGrpSpPr/>
          <p:nvPr/>
        </p:nvGrpSpPr>
        <p:grpSpPr>
          <a:xfrm>
            <a:off x="1232626" y="2395932"/>
            <a:ext cx="3500205" cy="3129623"/>
            <a:chOff x="930871" y="1785699"/>
            <a:chExt cx="6748857" cy="60343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24A7BC-CB3E-C12C-CAC7-B937EDC5A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3131"/>
            <a:stretch/>
          </p:blipFill>
          <p:spPr>
            <a:xfrm>
              <a:off x="1190625" y="2066925"/>
              <a:ext cx="6229350" cy="5753100"/>
            </a:xfrm>
            <a:prstGeom prst="ellipse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C94B973-551A-5427-9E5B-8D0297FA0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2432"/>
            <a:stretch/>
          </p:blipFill>
          <p:spPr>
            <a:xfrm>
              <a:off x="930871" y="1785699"/>
              <a:ext cx="6748857" cy="298121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C8A3ED-3D74-8B43-682C-C24DEB12A3D4}"/>
              </a:ext>
            </a:extLst>
          </p:cNvPr>
          <p:cNvGrpSpPr/>
          <p:nvPr/>
        </p:nvGrpSpPr>
        <p:grpSpPr>
          <a:xfrm>
            <a:off x="7151540" y="2400562"/>
            <a:ext cx="3503119" cy="3124993"/>
            <a:chOff x="10106580" y="2071687"/>
            <a:chExt cx="6748857" cy="602038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75946F7-B076-790E-1D0A-2FCB92B15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000"/>
            <a:stretch/>
          </p:blipFill>
          <p:spPr>
            <a:xfrm>
              <a:off x="10363200" y="2071687"/>
              <a:ext cx="6235618" cy="5753100"/>
            </a:xfrm>
            <a:prstGeom prst="ellipse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A088DC-FC8D-1A92-189D-E504BB99C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2432"/>
            <a:stretch/>
          </p:blipFill>
          <p:spPr>
            <a:xfrm flipV="1">
              <a:off x="10106580" y="4910137"/>
              <a:ext cx="6748857" cy="3181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85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4</Template>
  <TotalTime>89</TotalTime>
  <Words>1066</Words>
  <Application>Microsoft Office PowerPoint</Application>
  <PresentationFormat>Widescreen</PresentationFormat>
  <Paragraphs>81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UTM Avo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Huy Nguyễn</cp:lastModifiedBy>
  <cp:revision>15</cp:revision>
  <dcterms:created xsi:type="dcterms:W3CDTF">2023-10-17T08:44:51Z</dcterms:created>
  <dcterms:modified xsi:type="dcterms:W3CDTF">2023-12-14T10:34:37Z</dcterms:modified>
</cp:coreProperties>
</file>