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0"/>
  </p:notesMasterIdLst>
  <p:sldIdLst>
    <p:sldId id="257" r:id="rId3"/>
    <p:sldId id="268" r:id="rId4"/>
    <p:sldId id="269" r:id="rId5"/>
    <p:sldId id="288" r:id="rId6"/>
    <p:sldId id="256" r:id="rId7"/>
    <p:sldId id="260" r:id="rId8"/>
    <p:sldId id="270" r:id="rId9"/>
    <p:sldId id="262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59" r:id="rId23"/>
    <p:sldId id="263" r:id="rId24"/>
    <p:sldId id="261" r:id="rId25"/>
    <p:sldId id="258" r:id="rId26"/>
    <p:sldId id="264" r:id="rId27"/>
    <p:sldId id="266" r:id="rId28"/>
    <p:sldId id="287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120"/>
    <a:srgbClr val="F4E1D2"/>
    <a:srgbClr val="984708"/>
    <a:srgbClr val="C00000"/>
    <a:srgbClr val="F2E3E2"/>
    <a:srgbClr val="E9DBDA"/>
    <a:srgbClr val="FFF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125" autoAdjust="0"/>
    <p:restoredTop sz="94660"/>
  </p:normalViewPr>
  <p:slideViewPr>
    <p:cSldViewPr snapToGrid="0">
      <p:cViewPr>
        <p:scale>
          <a:sx n="100" d="100"/>
          <a:sy n="100" d="100"/>
        </p:scale>
        <p:origin x="50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FEB964-B46C-AA45-9279-A5C0EB96292D}" type="datetimeFigureOut">
              <a:rPr lang="en-VN" smtClean="0"/>
              <a:t>12/06/2023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FCBF8-27F3-C44C-8292-BD07F753AA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972315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125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7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824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129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102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5718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929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536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734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4377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781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636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6961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5027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66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92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9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19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8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84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60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85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A6D8-5A54-4F8C-8B12-34E44FAD3BF7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FBBE0-168F-4501-A11B-018673D61B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1966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7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8.jpeg"/><Relationship Id="rId4" Type="http://schemas.openxmlformats.org/officeDocument/2006/relationships/image" Target="../media/image32.sv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3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40.jpeg"/><Relationship Id="rId4" Type="http://schemas.openxmlformats.org/officeDocument/2006/relationships/image" Target="../media/image32.svg"/><Relationship Id="rId9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41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42.jpeg"/><Relationship Id="rId4" Type="http://schemas.openxmlformats.org/officeDocument/2006/relationships/image" Target="../media/image32.svg"/><Relationship Id="rId9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1.png"/><Relationship Id="rId7" Type="http://schemas.openxmlformats.org/officeDocument/2006/relationships/image" Target="../media/image4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47.png"/><Relationship Id="rId5" Type="http://schemas.openxmlformats.org/officeDocument/2006/relationships/image" Target="../media/image29.png"/><Relationship Id="rId10" Type="http://schemas.openxmlformats.org/officeDocument/2006/relationships/image" Target="../media/image46.png"/><Relationship Id="rId4" Type="http://schemas.openxmlformats.org/officeDocument/2006/relationships/image" Target="../media/image32.sv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svg"/><Relationship Id="rId12" Type="http://schemas.openxmlformats.org/officeDocument/2006/relationships/image" Target="../media/image66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sv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71.png"/><Relationship Id="rId4" Type="http://schemas.openxmlformats.org/officeDocument/2006/relationships/image" Target="../media/image7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4.png"/><Relationship Id="rId7" Type="http://schemas.openxmlformats.org/officeDocument/2006/relationships/image" Target="../media/image2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svg"/><Relationship Id="rId9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20/" TargetMode="External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20/" TargetMode="External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png"/><Relationship Id="rId4" Type="http://schemas.openxmlformats.org/officeDocument/2006/relationships/image" Target="../media/image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sv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hyperlink" Target="https://www.facebook.com/groups/hoc10donghanhcunggiaovientieuhoc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19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hoat-dong-trai-nghiem-4/1/409/19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5D4ACD0-4C15-03DD-EBFC-4D40DB43D411}"/>
              </a:ext>
            </a:extLst>
          </p:cNvPr>
          <p:cNvSpPr txBox="1">
            <a:spLocks/>
          </p:cNvSpPr>
          <p:nvPr/>
        </p:nvSpPr>
        <p:spPr>
          <a:xfrm>
            <a:off x="9063429" y="3094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HĐTN </a:t>
            </a:r>
            <a:r>
              <a:rPr lang="vi-VN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4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77D4F57-C0A5-817B-F94F-AA854C5A1646}"/>
              </a:ext>
            </a:extLst>
          </p:cNvPr>
          <p:cNvSpPr txBox="1">
            <a:spLocks/>
          </p:cNvSpPr>
          <p:nvPr/>
        </p:nvSpPr>
        <p:spPr>
          <a:xfrm>
            <a:off x="0" y="2375113"/>
            <a:ext cx="12037255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Chủ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đề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Niềm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tự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hào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của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9C35D862-9CD7-31F5-FB31-34845B76E132}"/>
              </a:ext>
            </a:extLst>
          </p:cNvPr>
          <p:cNvSpPr txBox="1">
            <a:spLocks/>
          </p:cNvSpPr>
          <p:nvPr/>
        </p:nvSpPr>
        <p:spPr>
          <a:xfrm>
            <a:off x="1523999" y="40579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Tuần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</a:rPr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3011046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12">
            <a:extLst>
              <a:ext uri="{FF2B5EF4-FFF2-40B4-BE49-F238E27FC236}">
                <a16:creationId xmlns:a16="http://schemas.microsoft.com/office/drawing/2014/main" id="{B194FABD-E814-30D0-9C6F-B311626193B7}"/>
              </a:ext>
            </a:extLst>
          </p:cNvPr>
          <p:cNvSpPr/>
          <p:nvPr/>
        </p:nvSpPr>
        <p:spPr>
          <a:xfrm>
            <a:off x="303601" y="5421164"/>
            <a:ext cx="1038620" cy="1269424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4D425B5-3B24-BA1A-53F2-5F90B2A5928C}"/>
              </a:ext>
            </a:extLst>
          </p:cNvPr>
          <p:cNvGrpSpPr/>
          <p:nvPr/>
        </p:nvGrpSpPr>
        <p:grpSpPr>
          <a:xfrm>
            <a:off x="3987800" y="1406061"/>
            <a:ext cx="4216400" cy="695670"/>
            <a:chOff x="5715000" y="-4"/>
            <a:chExt cx="6324600" cy="1043505"/>
          </a:xfrm>
        </p:grpSpPr>
        <p:sp>
          <p:nvSpPr>
            <p:cNvPr id="22" name="Round Same Side Corner Rectangle 11">
              <a:extLst>
                <a:ext uri="{FF2B5EF4-FFF2-40B4-BE49-F238E27FC236}">
                  <a16:creationId xmlns:a16="http://schemas.microsoft.com/office/drawing/2014/main" id="{BD3D4CBA-0E55-79DB-0A8E-D3D3C2B03BA2}"/>
                </a:ext>
              </a:extLst>
            </p:cNvPr>
            <p:cNvSpPr/>
            <p:nvPr/>
          </p:nvSpPr>
          <p:spPr>
            <a:xfrm flipV="1">
              <a:off x="5715000" y="-4"/>
              <a:ext cx="6324600" cy="1043505"/>
            </a:xfrm>
            <a:prstGeom prst="round2SameRect">
              <a:avLst>
                <a:gd name="adj1" fmla="val 37720"/>
                <a:gd name="adj2" fmla="val 0"/>
              </a:avLst>
            </a:prstGeom>
            <a:solidFill>
              <a:srgbClr val="C0504D">
                <a:lumMod val="75000"/>
              </a:srgbClr>
            </a:solidFill>
            <a:ln w="25400" cap="flat" cmpd="sng" algn="ctr">
              <a:solidFill>
                <a:srgbClr val="F79646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DF0DAA4-B85C-FEAC-89DD-E80ABCBF1964}"/>
                </a:ext>
              </a:extLst>
            </p:cNvPr>
            <p:cNvSpPr txBox="1"/>
            <p:nvPr/>
          </p:nvSpPr>
          <p:spPr>
            <a:xfrm>
              <a:off x="6224588" y="90395"/>
              <a:ext cx="53054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Gợi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ý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câu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trả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lời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10ED3FB-B7E5-FE54-7AAE-CF6F257B63E6}"/>
              </a:ext>
            </a:extLst>
          </p:cNvPr>
          <p:cNvGrpSpPr/>
          <p:nvPr/>
        </p:nvGrpSpPr>
        <p:grpSpPr>
          <a:xfrm>
            <a:off x="0" y="2256614"/>
            <a:ext cx="11455523" cy="976191"/>
            <a:chOff x="0" y="1850884"/>
            <a:chExt cx="17183285" cy="14642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41F8B0-EF9D-3443-3C82-066F32191B55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Những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công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4C8EC70-2240-E8CF-F515-4B87DF3B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43" name="Rectangle: Rounded Corners 22">
            <a:extLst>
              <a:ext uri="{FF2B5EF4-FFF2-40B4-BE49-F238E27FC236}">
                <a16:creationId xmlns:a16="http://schemas.microsoft.com/office/drawing/2014/main" id="{5A88FED4-7DBC-DC14-ADBE-77092FFD7825}"/>
              </a:ext>
            </a:extLst>
          </p:cNvPr>
          <p:cNvSpPr/>
          <p:nvPr/>
        </p:nvSpPr>
        <p:spPr>
          <a:xfrm>
            <a:off x="622684" y="3749229"/>
            <a:ext cx="7251783" cy="855426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Thực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hoạt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gian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biểu</a:t>
            </a:r>
            <a:r>
              <a:rPr lang="en-US" sz="2400" kern="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44" name="Rectangle: Rounded Corners 23">
            <a:extLst>
              <a:ext uri="{FF2B5EF4-FFF2-40B4-BE49-F238E27FC236}">
                <a16:creationId xmlns:a16="http://schemas.microsoft.com/office/drawing/2014/main" id="{36A6466B-693B-2E88-3B3B-F0C73FB027A6}"/>
              </a:ext>
            </a:extLst>
          </p:cNvPr>
          <p:cNvSpPr/>
          <p:nvPr/>
        </p:nvSpPr>
        <p:spPr>
          <a:xfrm>
            <a:off x="5265945" y="5628163"/>
            <a:ext cx="6189578" cy="855426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Tổ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tiệc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mừng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nhật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F6D8927-5BA3-80CB-A85E-FBA25AF924B8}"/>
              </a:ext>
            </a:extLst>
          </p:cNvPr>
          <p:cNvGrpSpPr/>
          <p:nvPr/>
        </p:nvGrpSpPr>
        <p:grpSpPr>
          <a:xfrm>
            <a:off x="8367124" y="3423552"/>
            <a:ext cx="2796767" cy="1758302"/>
            <a:chOff x="10439400" y="3098450"/>
            <a:chExt cx="5595782" cy="3518016"/>
          </a:xfrm>
        </p:grpSpPr>
        <p:pic>
          <p:nvPicPr>
            <p:cNvPr id="46" name="Picture 2" descr="Lập thời gian biểu trong 1 tuần của bản thân!!! Help me!!! - Hoc24">
              <a:extLst>
                <a:ext uri="{FF2B5EF4-FFF2-40B4-BE49-F238E27FC236}">
                  <a16:creationId xmlns:a16="http://schemas.microsoft.com/office/drawing/2014/main" id="{A278F306-B0EF-9AB2-0025-ACB74B9E01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05268" y="3562139"/>
              <a:ext cx="5429914" cy="305432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1E21460-1ED6-428E-5950-CA6E1334C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439400" y="3098450"/>
              <a:ext cx="557992" cy="652764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6106152-545A-98D2-298E-243B95268134}"/>
              </a:ext>
            </a:extLst>
          </p:cNvPr>
          <p:cNvGrpSpPr/>
          <p:nvPr/>
        </p:nvGrpSpPr>
        <p:grpSpPr>
          <a:xfrm>
            <a:off x="1994795" y="4775919"/>
            <a:ext cx="2653346" cy="1931824"/>
            <a:chOff x="3020588" y="6236740"/>
            <a:chExt cx="5042668" cy="3671420"/>
          </a:xfrm>
        </p:grpSpPr>
        <p:pic>
          <p:nvPicPr>
            <p:cNvPr id="49" name="Picture 4" descr="Làm sao để tổ chức sinh nhật cho mẹ tại nhà ý nghĩa nhất - Sinh Nhật Nhí">
              <a:extLst>
                <a:ext uri="{FF2B5EF4-FFF2-40B4-BE49-F238E27FC236}">
                  <a16:creationId xmlns:a16="http://schemas.microsoft.com/office/drawing/2014/main" id="{0CA01A2C-F5C3-A11B-4D3D-43A5E96B0E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0588" y="6650610"/>
              <a:ext cx="4876800" cy="3257550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id="{EB152D8F-AFA6-958C-2E76-0110DBDB2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05264" y="6236740"/>
              <a:ext cx="557992" cy="65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986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10ED3FB-B7E5-FE54-7AAE-CF6F257B63E6}"/>
              </a:ext>
            </a:extLst>
          </p:cNvPr>
          <p:cNvGrpSpPr/>
          <p:nvPr/>
        </p:nvGrpSpPr>
        <p:grpSpPr>
          <a:xfrm>
            <a:off x="0" y="1882146"/>
            <a:ext cx="11455523" cy="976191"/>
            <a:chOff x="0" y="1850884"/>
            <a:chExt cx="17183285" cy="14642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41F8B0-EF9D-3443-3C82-066F32191B55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Những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công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4C8EC70-2240-E8CF-F515-4B87DF3B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11" name="Freeform 12">
            <a:extLst>
              <a:ext uri="{FF2B5EF4-FFF2-40B4-BE49-F238E27FC236}">
                <a16:creationId xmlns:a16="http://schemas.microsoft.com/office/drawing/2014/main" id="{56B5C3F9-AF94-9A41-7D06-D81CDEE75A51}"/>
              </a:ext>
            </a:extLst>
          </p:cNvPr>
          <p:cNvSpPr/>
          <p:nvPr/>
        </p:nvSpPr>
        <p:spPr>
          <a:xfrm>
            <a:off x="184292" y="5111295"/>
            <a:ext cx="1038620" cy="1269424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2" name="Rectangle: Rounded Corners 8">
            <a:extLst>
              <a:ext uri="{FF2B5EF4-FFF2-40B4-BE49-F238E27FC236}">
                <a16:creationId xmlns:a16="http://schemas.microsoft.com/office/drawing/2014/main" id="{21A3266A-A420-3933-1E09-0040BCF2A7F9}"/>
              </a:ext>
            </a:extLst>
          </p:cNvPr>
          <p:cNvSpPr/>
          <p:nvPr/>
        </p:nvSpPr>
        <p:spPr>
          <a:xfrm>
            <a:off x="1002167" y="3048880"/>
            <a:ext cx="5993037" cy="1215648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món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quà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tặng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b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</a:b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nhật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chị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: Rounded Corners 10">
            <a:extLst>
              <a:ext uri="{FF2B5EF4-FFF2-40B4-BE49-F238E27FC236}">
                <a16:creationId xmlns:a16="http://schemas.microsoft.com/office/drawing/2014/main" id="{93FD93F7-0C54-4238-776C-12E01DC02D1E}"/>
              </a:ext>
            </a:extLst>
          </p:cNvPr>
          <p:cNvSpPr/>
          <p:nvPr/>
        </p:nvSpPr>
        <p:spPr>
          <a:xfrm>
            <a:off x="6096136" y="5318294"/>
            <a:ext cx="5365101" cy="855427"/>
          </a:xfrm>
          <a:prstGeom prst="roundRect">
            <a:avLst/>
          </a:prstGeom>
          <a:solidFill>
            <a:srgbClr val="C0504D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Vẽ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một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bức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tranh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tặng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667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bà</a:t>
            </a:r>
            <a:r>
              <a: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B4000B-825E-66AA-5D41-CAAD2A873EBD}"/>
              </a:ext>
            </a:extLst>
          </p:cNvPr>
          <p:cNvGrpSpPr/>
          <p:nvPr/>
        </p:nvGrpSpPr>
        <p:grpSpPr>
          <a:xfrm>
            <a:off x="7567915" y="2915604"/>
            <a:ext cx="2885639" cy="2092879"/>
            <a:chOff x="11478407" y="2898980"/>
            <a:chExt cx="4719850" cy="3423185"/>
          </a:xfrm>
        </p:grpSpPr>
        <p:pic>
          <p:nvPicPr>
            <p:cNvPr id="15" name="Picture 2" descr="Cách tặng quà sinh nhật cho chị gái tuổi nào cũng thích mê">
              <a:extLst>
                <a:ext uri="{FF2B5EF4-FFF2-40B4-BE49-F238E27FC236}">
                  <a16:creationId xmlns:a16="http://schemas.microsoft.com/office/drawing/2014/main" id="{A0FEE325-6239-4695-225F-8C4BD27320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78407" y="3447650"/>
              <a:ext cx="4719850" cy="2874515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14DBD78E-85F2-1D8E-2F11-E84E21A31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595198" y="2898980"/>
              <a:ext cx="557993" cy="65276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7E1370-15D9-3039-2D90-64C884BA41E3}"/>
              </a:ext>
            </a:extLst>
          </p:cNvPr>
          <p:cNvGrpSpPr/>
          <p:nvPr/>
        </p:nvGrpSpPr>
        <p:grpSpPr>
          <a:xfrm>
            <a:off x="1738446" y="4374358"/>
            <a:ext cx="3120556" cy="1887872"/>
            <a:chOff x="2709375" y="6254112"/>
            <a:chExt cx="5745174" cy="3475711"/>
          </a:xfrm>
        </p:grpSpPr>
        <p:pic>
          <p:nvPicPr>
            <p:cNvPr id="19" name="Picture 4" descr="10+ Cách vẽ tranh 8/3 đơn giản và ý nghĩa nhất cho bé">
              <a:extLst>
                <a:ext uri="{FF2B5EF4-FFF2-40B4-BE49-F238E27FC236}">
                  <a16:creationId xmlns:a16="http://schemas.microsoft.com/office/drawing/2014/main" id="{F4D0AAEC-D167-AF09-1845-2F36A19A2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375" y="6622292"/>
              <a:ext cx="5524500" cy="3107531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B814ED33-C0F2-91C4-428A-161EED9BB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896557" y="6254112"/>
              <a:ext cx="557992" cy="65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2908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10ED3FB-B7E5-FE54-7AAE-CF6F257B63E6}"/>
              </a:ext>
            </a:extLst>
          </p:cNvPr>
          <p:cNvGrpSpPr/>
          <p:nvPr/>
        </p:nvGrpSpPr>
        <p:grpSpPr>
          <a:xfrm>
            <a:off x="0" y="1908271"/>
            <a:ext cx="11455523" cy="976191"/>
            <a:chOff x="0" y="1850884"/>
            <a:chExt cx="17183285" cy="14642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41F8B0-EF9D-3443-3C82-066F32191B55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rgbClr val="F2E3E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sự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tiến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bộ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4C8EC70-2240-E8CF-F515-4B87DF3B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11" name="Freeform 12">
            <a:extLst>
              <a:ext uri="{FF2B5EF4-FFF2-40B4-BE49-F238E27FC236}">
                <a16:creationId xmlns:a16="http://schemas.microsoft.com/office/drawing/2014/main" id="{93145B13-7069-0031-4C0B-031655ACA9FE}"/>
              </a:ext>
            </a:extLst>
          </p:cNvPr>
          <p:cNvSpPr/>
          <p:nvPr/>
        </p:nvSpPr>
        <p:spPr>
          <a:xfrm>
            <a:off x="339597" y="5074730"/>
            <a:ext cx="1038620" cy="1269424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2" name="Rectangle: Rounded Corners 18">
            <a:extLst>
              <a:ext uri="{FF2B5EF4-FFF2-40B4-BE49-F238E27FC236}">
                <a16:creationId xmlns:a16="http://schemas.microsoft.com/office/drawing/2014/main" id="{853C706F-3969-A1C2-8E58-DCC16D28779A}"/>
              </a:ext>
            </a:extLst>
          </p:cNvPr>
          <p:cNvSpPr/>
          <p:nvPr/>
        </p:nvSpPr>
        <p:spPr>
          <a:xfrm>
            <a:off x="843380" y="3134375"/>
            <a:ext cx="5365101" cy="1269424"/>
          </a:xfrm>
          <a:prstGeom prst="round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Kết quả học tập môn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</a:t>
            </a:r>
            <a:r>
              <a:rPr kumimoji="0" lang="vi-VN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iếng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V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iệt đã tiến bộ hơn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Rectangle: Rounded Corners 19">
            <a:extLst>
              <a:ext uri="{FF2B5EF4-FFF2-40B4-BE49-F238E27FC236}">
                <a16:creationId xmlns:a16="http://schemas.microsoft.com/office/drawing/2014/main" id="{29BAA7FB-B60B-DF35-5843-7C7289A3F158}"/>
              </a:ext>
            </a:extLst>
          </p:cNvPr>
          <p:cNvSpPr/>
          <p:nvPr/>
        </p:nvSpPr>
        <p:spPr>
          <a:xfrm>
            <a:off x="6090422" y="5281729"/>
            <a:ext cx="5365101" cy="855427"/>
          </a:xfrm>
          <a:prstGeom prst="round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Phát âm tiếng anh tốt hơn 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BD35C24-C773-C11A-8626-5775E277E7DC}"/>
              </a:ext>
            </a:extLst>
          </p:cNvPr>
          <p:cNvGrpSpPr/>
          <p:nvPr/>
        </p:nvGrpSpPr>
        <p:grpSpPr>
          <a:xfrm>
            <a:off x="7410965" y="2994887"/>
            <a:ext cx="2535867" cy="1913961"/>
            <a:chOff x="10591800" y="2969348"/>
            <a:chExt cx="5226525" cy="3944751"/>
          </a:xfrm>
        </p:grpSpPr>
        <p:pic>
          <p:nvPicPr>
            <p:cNvPr id="15" name="Picture 2" descr="Học sinh, sinh viên liệu có nên &quot;đạt điểm cao&quot;?">
              <a:extLst>
                <a:ext uri="{FF2B5EF4-FFF2-40B4-BE49-F238E27FC236}">
                  <a16:creationId xmlns:a16="http://schemas.microsoft.com/office/drawing/2014/main" id="{AF9E80A2-C962-1DA6-E045-D0A1D4D44B3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27" b="2888"/>
            <a:stretch/>
          </p:blipFill>
          <p:spPr bwMode="auto">
            <a:xfrm>
              <a:off x="10767697" y="3372901"/>
              <a:ext cx="5050628" cy="354119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0600B40C-E74D-500F-64C2-2FE0F0823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591800" y="2969348"/>
              <a:ext cx="557992" cy="65276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13B492-BA66-5F52-0BED-B79609EF4988}"/>
              </a:ext>
            </a:extLst>
          </p:cNvPr>
          <p:cNvGrpSpPr/>
          <p:nvPr/>
        </p:nvGrpSpPr>
        <p:grpSpPr>
          <a:xfrm>
            <a:off x="2245168" y="4653712"/>
            <a:ext cx="2673805" cy="1680559"/>
            <a:chOff x="2667000" y="6445030"/>
            <a:chExt cx="5425743" cy="3410228"/>
          </a:xfrm>
        </p:grpSpPr>
        <p:pic>
          <p:nvPicPr>
            <p:cNvPr id="19" name="Picture 6" descr="Tổng hợp các phương pháp dạy phát âm tiếng anh cho trẻ em hiệu quả">
              <a:extLst>
                <a:ext uri="{FF2B5EF4-FFF2-40B4-BE49-F238E27FC236}">
                  <a16:creationId xmlns:a16="http://schemas.microsoft.com/office/drawing/2014/main" id="{24C847FA-A64A-94E1-A4BF-3149DC13A1C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686"/>
            <a:stretch/>
          </p:blipFill>
          <p:spPr bwMode="auto">
            <a:xfrm>
              <a:off x="2825233" y="6819900"/>
              <a:ext cx="5267510" cy="3035358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>
              <a:extLst>
                <a:ext uri="{FF2B5EF4-FFF2-40B4-BE49-F238E27FC236}">
                  <a16:creationId xmlns:a16="http://schemas.microsoft.com/office/drawing/2014/main" id="{C023D17D-2712-A97B-0040-50A04EF30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667000" y="6445030"/>
              <a:ext cx="557992" cy="65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46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10ED3FB-B7E5-FE54-7AAE-CF6F257B63E6}"/>
              </a:ext>
            </a:extLst>
          </p:cNvPr>
          <p:cNvGrpSpPr/>
          <p:nvPr/>
        </p:nvGrpSpPr>
        <p:grpSpPr>
          <a:xfrm>
            <a:off x="0" y="1812476"/>
            <a:ext cx="11455523" cy="976191"/>
            <a:chOff x="0" y="1850884"/>
            <a:chExt cx="17183285" cy="14642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41F8B0-EF9D-3443-3C82-066F32191B55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rgbClr val="F2E3E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sự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tiến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bộ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4C8EC70-2240-E8CF-F515-4B87DF3B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20" name="Freeform 12">
            <a:extLst>
              <a:ext uri="{FF2B5EF4-FFF2-40B4-BE49-F238E27FC236}">
                <a16:creationId xmlns:a16="http://schemas.microsoft.com/office/drawing/2014/main" id="{E50F9DB6-26D4-B9E9-8DEE-B31B94B4351D}"/>
              </a:ext>
            </a:extLst>
          </p:cNvPr>
          <p:cNvSpPr/>
          <p:nvPr/>
        </p:nvSpPr>
        <p:spPr>
          <a:xfrm>
            <a:off x="93282" y="5144438"/>
            <a:ext cx="1038620" cy="1269424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28" name="Rectangle: Rounded Corners 5">
            <a:extLst>
              <a:ext uri="{FF2B5EF4-FFF2-40B4-BE49-F238E27FC236}">
                <a16:creationId xmlns:a16="http://schemas.microsoft.com/office/drawing/2014/main" id="{DB916B9B-12B3-7188-8226-DA3F13044BDD}"/>
              </a:ext>
            </a:extLst>
          </p:cNvPr>
          <p:cNvSpPr/>
          <p:nvPr/>
        </p:nvSpPr>
        <p:spPr>
          <a:xfrm>
            <a:off x="906364" y="3022653"/>
            <a:ext cx="5365101" cy="855569"/>
          </a:xfrm>
          <a:prstGeom prst="round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Giải các bài toán nhanh hơn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Rectangle: Rounded Corners 6">
            <a:extLst>
              <a:ext uri="{FF2B5EF4-FFF2-40B4-BE49-F238E27FC236}">
                <a16:creationId xmlns:a16="http://schemas.microsoft.com/office/drawing/2014/main" id="{E8DFC578-54F2-9C5F-9168-7BDD39A95A84}"/>
              </a:ext>
            </a:extLst>
          </p:cNvPr>
          <p:cNvSpPr/>
          <p:nvPr/>
        </p:nvSpPr>
        <p:spPr>
          <a:xfrm>
            <a:off x="5347737" y="5267176"/>
            <a:ext cx="6107786" cy="855569"/>
          </a:xfrm>
          <a:prstGeom prst="roundRect">
            <a:avLst/>
          </a:prstGeom>
          <a:solidFill>
            <a:srgbClr val="4BACC6">
              <a:lumMod val="20000"/>
              <a:lumOff val="80000"/>
            </a:srgbClr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Đạt giải cao trong cuộc thi vẽ tranh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9903E9C-2726-1166-0E2D-39D31EB5D19B}"/>
              </a:ext>
            </a:extLst>
          </p:cNvPr>
          <p:cNvGrpSpPr/>
          <p:nvPr/>
        </p:nvGrpSpPr>
        <p:grpSpPr>
          <a:xfrm>
            <a:off x="7204802" y="2845934"/>
            <a:ext cx="2611044" cy="2131315"/>
            <a:chOff x="10668000" y="3059158"/>
            <a:chExt cx="4729592" cy="3860621"/>
          </a:xfrm>
        </p:grpSpPr>
        <p:pic>
          <p:nvPicPr>
            <p:cNvPr id="31" name="Picture 2" descr="16 lời khuyên khi giảng dạy bộ môn Toán">
              <a:extLst>
                <a:ext uri="{FF2B5EF4-FFF2-40B4-BE49-F238E27FC236}">
                  <a16:creationId xmlns:a16="http://schemas.microsoft.com/office/drawing/2014/main" id="{6BD7D63D-3340-ECE3-D0D3-3E7EE9249E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6084" y="3480593"/>
              <a:ext cx="4581508" cy="343918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B6CE425F-867D-AA4E-9BA3-F9D61FBC8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0668000" y="3059158"/>
              <a:ext cx="557992" cy="65276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601DF95-A904-B08B-C7D7-F794F5921366}"/>
              </a:ext>
            </a:extLst>
          </p:cNvPr>
          <p:cNvGrpSpPr/>
          <p:nvPr/>
        </p:nvGrpSpPr>
        <p:grpSpPr>
          <a:xfrm>
            <a:off x="1609627" y="4027921"/>
            <a:ext cx="3173372" cy="2147512"/>
            <a:chOff x="2961164" y="6321157"/>
            <a:chExt cx="5189209" cy="3511687"/>
          </a:xfrm>
        </p:grpSpPr>
        <p:pic>
          <p:nvPicPr>
            <p:cNvPr id="34" name="Picture 4" descr="66 tác phẩm đoạt giải cuộc thi vẽ tranh “Thành phố tương lai”">
              <a:extLst>
                <a:ext uri="{FF2B5EF4-FFF2-40B4-BE49-F238E27FC236}">
                  <a16:creationId xmlns:a16="http://schemas.microsoft.com/office/drawing/2014/main" id="{ED6D9DA5-DD76-F44A-8147-7795B1E3E8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289"/>
            <a:stretch/>
          </p:blipFill>
          <p:spPr bwMode="auto">
            <a:xfrm>
              <a:off x="2961164" y="6743700"/>
              <a:ext cx="4995647" cy="3089144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id="{2855C024-64F1-925D-DAFC-35CABCB35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592381" y="6321157"/>
              <a:ext cx="557992" cy="6527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17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10ED3FB-B7E5-FE54-7AAE-CF6F257B63E6}"/>
              </a:ext>
            </a:extLst>
          </p:cNvPr>
          <p:cNvGrpSpPr/>
          <p:nvPr/>
        </p:nvGrpSpPr>
        <p:grpSpPr>
          <a:xfrm>
            <a:off x="16798" y="1735787"/>
            <a:ext cx="11455523" cy="976191"/>
            <a:chOff x="0" y="1850884"/>
            <a:chExt cx="17183285" cy="146428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41F8B0-EF9D-3443-3C82-066F32191B55}"/>
                </a:ext>
              </a:extLst>
            </p:cNvPr>
            <p:cNvSpPr/>
            <p:nvPr/>
          </p:nvSpPr>
          <p:spPr>
            <a:xfrm>
              <a:off x="0" y="2032031"/>
              <a:ext cx="16425568" cy="1283140"/>
            </a:xfrm>
            <a:prstGeom prst="rect">
              <a:avLst/>
            </a:prstGeom>
            <a:solidFill>
              <a:srgbClr val="F4E1D2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Những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tốt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đỡ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mọi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26" name="Picture 13">
              <a:extLst>
                <a:ext uri="{FF2B5EF4-FFF2-40B4-BE49-F238E27FC236}">
                  <a16:creationId xmlns:a16="http://schemas.microsoft.com/office/drawing/2014/main" id="{B4C8EC70-2240-E8CF-F515-4B87DF3B5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5692917" y="1850884"/>
              <a:ext cx="1490368" cy="1464287"/>
            </a:xfrm>
            <a:prstGeom prst="rect">
              <a:avLst/>
            </a:prstGeom>
          </p:spPr>
        </p:pic>
      </p:grpSp>
      <p:sp>
        <p:nvSpPr>
          <p:cNvPr id="70" name="Freeform 12">
            <a:extLst>
              <a:ext uri="{FF2B5EF4-FFF2-40B4-BE49-F238E27FC236}">
                <a16:creationId xmlns:a16="http://schemas.microsoft.com/office/drawing/2014/main" id="{8EDD6220-B05E-AF34-17E8-D7F47C3B986F}"/>
              </a:ext>
            </a:extLst>
          </p:cNvPr>
          <p:cNvSpPr/>
          <p:nvPr/>
        </p:nvSpPr>
        <p:spPr>
          <a:xfrm>
            <a:off x="16798" y="5429712"/>
            <a:ext cx="664253" cy="947394"/>
          </a:xfrm>
          <a:custGeom>
            <a:avLst/>
            <a:gdLst/>
            <a:ahLst/>
            <a:cxnLst/>
            <a:rect l="l" t="t" r="r" b="b"/>
            <a:pathLst>
              <a:path w="1557930" h="1904136">
                <a:moveTo>
                  <a:pt x="0" y="0"/>
                </a:moveTo>
                <a:lnTo>
                  <a:pt x="1557929" y="0"/>
                </a:lnTo>
                <a:lnTo>
                  <a:pt x="1557929" y="1904136"/>
                </a:lnTo>
                <a:lnTo>
                  <a:pt x="0" y="19041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3D513C9-303B-EE45-7035-5D98D941535C}"/>
              </a:ext>
            </a:extLst>
          </p:cNvPr>
          <p:cNvGrpSpPr/>
          <p:nvPr/>
        </p:nvGrpSpPr>
        <p:grpSpPr>
          <a:xfrm>
            <a:off x="-150412" y="2993524"/>
            <a:ext cx="4045718" cy="1603624"/>
            <a:chOff x="-230585" y="3633316"/>
            <a:chExt cx="6068577" cy="2405436"/>
          </a:xfrm>
        </p:grpSpPr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D3BF21C-9727-41CF-B1D4-D46F2279AD1F}"/>
                </a:ext>
              </a:extLst>
            </p:cNvPr>
            <p:cNvGrpSpPr/>
            <p:nvPr/>
          </p:nvGrpSpPr>
          <p:grpSpPr>
            <a:xfrm>
              <a:off x="764192" y="3633316"/>
              <a:ext cx="5073800" cy="1983117"/>
              <a:chOff x="1676400" y="3429000"/>
              <a:chExt cx="4572000" cy="1762136"/>
            </a:xfrm>
          </p:grpSpPr>
          <p:sp>
            <p:nvSpPr>
              <p:cNvPr id="74" name="Rectangle: Rounded Corners 23">
                <a:extLst>
                  <a:ext uri="{FF2B5EF4-FFF2-40B4-BE49-F238E27FC236}">
                    <a16:creationId xmlns:a16="http://schemas.microsoft.com/office/drawing/2014/main" id="{353A5937-F9C0-8050-B428-6B40F7F40763}"/>
                  </a:ext>
                </a:extLst>
              </p:cNvPr>
              <p:cNvSpPr/>
              <p:nvPr/>
            </p:nvSpPr>
            <p:spPr>
              <a:xfrm>
                <a:off x="1828800" y="3581401"/>
                <a:ext cx="4419600" cy="1609735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75" name="Rectangle: Rounded Corners 24">
                <a:extLst>
                  <a:ext uri="{FF2B5EF4-FFF2-40B4-BE49-F238E27FC236}">
                    <a16:creationId xmlns:a16="http://schemas.microsoft.com/office/drawing/2014/main" id="{1C93937E-CCEC-F82E-478F-4C659F8D7888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161371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Giảng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bài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bạn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73" name="Picture 72" descr="A cartoon of a person and a child&#10;&#10;Description automatically generated with low confidence">
              <a:extLst>
                <a:ext uri="{FF2B5EF4-FFF2-40B4-BE49-F238E27FC236}">
                  <a16:creationId xmlns:a16="http://schemas.microsoft.com/office/drawing/2014/main" id="{E7349E26-F4DA-98CE-1607-485342595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0585" y="4222675"/>
              <a:ext cx="2724117" cy="1816077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A3715E1-F2E1-E17F-8B0C-5BE5F89BC246}"/>
              </a:ext>
            </a:extLst>
          </p:cNvPr>
          <p:cNvGrpSpPr/>
          <p:nvPr/>
        </p:nvGrpSpPr>
        <p:grpSpPr>
          <a:xfrm>
            <a:off x="4182395" y="3034292"/>
            <a:ext cx="4221860" cy="1485261"/>
            <a:chOff x="6491286" y="3686989"/>
            <a:chExt cx="6332791" cy="2227892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D4446A5-31DF-1C51-701B-6E0E3060C1A0}"/>
                </a:ext>
              </a:extLst>
            </p:cNvPr>
            <p:cNvGrpSpPr/>
            <p:nvPr/>
          </p:nvGrpSpPr>
          <p:grpSpPr>
            <a:xfrm>
              <a:off x="6491286" y="3686989"/>
              <a:ext cx="5220348" cy="1988287"/>
              <a:chOff x="1676400" y="3429000"/>
              <a:chExt cx="4572000" cy="1705508"/>
            </a:xfrm>
          </p:grpSpPr>
          <p:sp>
            <p:nvSpPr>
              <p:cNvPr id="79" name="Rectangle: Rounded Corners 28">
                <a:extLst>
                  <a:ext uri="{FF2B5EF4-FFF2-40B4-BE49-F238E27FC236}">
                    <a16:creationId xmlns:a16="http://schemas.microsoft.com/office/drawing/2014/main" id="{E7EB6AB6-06AB-6D46-10FF-B57E60616588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1553108"/>
              </a:xfrm>
              <a:prstGeom prst="roundRect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80" name="Rectangle: Rounded Corners 29">
                <a:extLst>
                  <a:ext uri="{FF2B5EF4-FFF2-40B4-BE49-F238E27FC236}">
                    <a16:creationId xmlns:a16="http://schemas.microsoft.com/office/drawing/2014/main" id="{BB680859-2A70-074B-3E30-9545B23405C1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1553955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Nhường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đồ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chơi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cho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em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bé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78" name="Picture 77" descr="A cartoon of a child and child&#10;&#10;Description automatically generated with low confidence">
              <a:extLst>
                <a:ext uri="{FF2B5EF4-FFF2-40B4-BE49-F238E27FC236}">
                  <a16:creationId xmlns:a16="http://schemas.microsoft.com/office/drawing/2014/main" id="{D9E38E60-5471-E17D-5F37-96890780B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99444" y="4536948"/>
              <a:ext cx="2624633" cy="1377933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BF6282E9-3E12-611E-FADB-1B7A66091EFA}"/>
              </a:ext>
            </a:extLst>
          </p:cNvPr>
          <p:cNvGrpSpPr/>
          <p:nvPr/>
        </p:nvGrpSpPr>
        <p:grpSpPr>
          <a:xfrm>
            <a:off x="8137755" y="3077065"/>
            <a:ext cx="3886834" cy="1566292"/>
            <a:chOff x="12136781" y="3792244"/>
            <a:chExt cx="5830251" cy="2349438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49C2E8FB-375F-68EF-5923-BE40CD483126}"/>
                </a:ext>
              </a:extLst>
            </p:cNvPr>
            <p:cNvGrpSpPr/>
            <p:nvPr/>
          </p:nvGrpSpPr>
          <p:grpSpPr>
            <a:xfrm>
              <a:off x="12136781" y="3792244"/>
              <a:ext cx="5830251" cy="1982717"/>
              <a:chOff x="1676400" y="3429001"/>
              <a:chExt cx="4572000" cy="1755767"/>
            </a:xfrm>
          </p:grpSpPr>
          <p:sp>
            <p:nvSpPr>
              <p:cNvPr id="84" name="Rectangle: Rounded Corners 33">
                <a:extLst>
                  <a:ext uri="{FF2B5EF4-FFF2-40B4-BE49-F238E27FC236}">
                    <a16:creationId xmlns:a16="http://schemas.microsoft.com/office/drawing/2014/main" id="{DC6A7A87-193A-40FB-B386-196FD0F9FAC4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1603368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85" name="Rectangle: Rounded Corners 34">
                <a:extLst>
                  <a:ext uri="{FF2B5EF4-FFF2-40B4-BE49-F238E27FC236}">
                    <a16:creationId xmlns:a16="http://schemas.microsoft.com/office/drawing/2014/main" id="{C2C0BC46-400A-7BC3-98E4-E0AEF62E248B}"/>
                  </a:ext>
                </a:extLst>
              </p:cNvPr>
              <p:cNvSpPr/>
              <p:nvPr/>
            </p:nvSpPr>
            <p:spPr>
              <a:xfrm>
                <a:off x="1676400" y="3429001"/>
                <a:ext cx="4419600" cy="1603367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Giúp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đỡ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em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bé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đi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lạc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tìm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mẹ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83" name="Picture 82" descr="A cartoon of a child with his hand on his head&#10;&#10;Description automatically generated with medium confidence">
              <a:extLst>
                <a:ext uri="{FF2B5EF4-FFF2-40B4-BE49-F238E27FC236}">
                  <a16:creationId xmlns:a16="http://schemas.microsoft.com/office/drawing/2014/main" id="{F05C105E-5E03-565C-4684-74B08CA6F0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4" t="21821" r="33998"/>
            <a:stretch/>
          </p:blipFill>
          <p:spPr>
            <a:xfrm>
              <a:off x="16651233" y="4636510"/>
              <a:ext cx="1246581" cy="1505172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0C7360A-8CB5-4BEB-8677-570818E16815}"/>
              </a:ext>
            </a:extLst>
          </p:cNvPr>
          <p:cNvGrpSpPr/>
          <p:nvPr/>
        </p:nvGrpSpPr>
        <p:grpSpPr>
          <a:xfrm>
            <a:off x="691950" y="4793880"/>
            <a:ext cx="5172556" cy="1583226"/>
            <a:chOff x="1099387" y="6910350"/>
            <a:chExt cx="7758835" cy="2374840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33F2635B-91AD-36FE-231B-7A98924ABDE4}"/>
                </a:ext>
              </a:extLst>
            </p:cNvPr>
            <p:cNvGrpSpPr/>
            <p:nvPr/>
          </p:nvGrpSpPr>
          <p:grpSpPr>
            <a:xfrm>
              <a:off x="1099387" y="6910350"/>
              <a:ext cx="7758835" cy="1977653"/>
              <a:chOff x="1676400" y="3429000"/>
              <a:chExt cx="4572000" cy="1804362"/>
            </a:xfrm>
          </p:grpSpPr>
          <p:sp>
            <p:nvSpPr>
              <p:cNvPr id="89" name="Rectangle: Rounded Corners 38">
                <a:extLst>
                  <a:ext uri="{FF2B5EF4-FFF2-40B4-BE49-F238E27FC236}">
                    <a16:creationId xmlns:a16="http://schemas.microsoft.com/office/drawing/2014/main" id="{39A648C4-10A0-B16C-1470-D35656A3DAE4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1651962"/>
              </a:xfrm>
              <a:prstGeom prst="round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90" name="Rectangle: Rounded Corners 39">
                <a:extLst>
                  <a:ext uri="{FF2B5EF4-FFF2-40B4-BE49-F238E27FC236}">
                    <a16:creationId xmlns:a16="http://schemas.microsoft.com/office/drawing/2014/main" id="{6B517249-EF52-CBD9-F954-2B8F80DD7628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1651964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Giúp đỡ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những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chú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chó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, </a:t>
                </a: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mèo hoang bị bỏ rơi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.</a:t>
                </a:r>
              </a:p>
            </p:txBody>
          </p:sp>
        </p:grpSp>
        <p:pic>
          <p:nvPicPr>
            <p:cNvPr id="88" name="Picture 87" descr="A picture containing cartoon, illustration&#10;&#10;Description automatically generated">
              <a:extLst>
                <a:ext uri="{FF2B5EF4-FFF2-40B4-BE49-F238E27FC236}">
                  <a16:creationId xmlns:a16="http://schemas.microsoft.com/office/drawing/2014/main" id="{F162F078-6A8A-12E4-EBA6-90EA6CFEE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768" r="41504" b="6722"/>
            <a:stretch/>
          </p:blipFill>
          <p:spPr>
            <a:xfrm>
              <a:off x="6908709" y="7864098"/>
              <a:ext cx="1673498" cy="1421092"/>
            </a:xfrm>
            <a:prstGeom prst="rect">
              <a:avLst/>
            </a:prstGeom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47029A2-9E46-DCED-8CE4-FE6B91948A97}"/>
              </a:ext>
            </a:extLst>
          </p:cNvPr>
          <p:cNvGrpSpPr/>
          <p:nvPr/>
        </p:nvGrpSpPr>
        <p:grpSpPr>
          <a:xfrm>
            <a:off x="6379950" y="4793880"/>
            <a:ext cx="5515078" cy="1547383"/>
            <a:chOff x="9546581" y="6910349"/>
            <a:chExt cx="8272618" cy="2321074"/>
          </a:xfrm>
        </p:grpSpPr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BB0924A7-2A81-396E-006B-34F76677EF7B}"/>
                </a:ext>
              </a:extLst>
            </p:cNvPr>
            <p:cNvGrpSpPr/>
            <p:nvPr/>
          </p:nvGrpSpPr>
          <p:grpSpPr>
            <a:xfrm>
              <a:off x="9546581" y="6910349"/>
              <a:ext cx="8272618" cy="1986913"/>
              <a:chOff x="1676400" y="3429000"/>
              <a:chExt cx="4572000" cy="1713847"/>
            </a:xfrm>
          </p:grpSpPr>
          <p:sp>
            <p:nvSpPr>
              <p:cNvPr id="94" name="Rectangle: Rounded Corners 43">
                <a:extLst>
                  <a:ext uri="{FF2B5EF4-FFF2-40B4-BE49-F238E27FC236}">
                    <a16:creationId xmlns:a16="http://schemas.microsoft.com/office/drawing/2014/main" id="{D5EF9AD0-18C5-B43D-AB78-20E422B57B17}"/>
                  </a:ext>
                </a:extLst>
              </p:cNvPr>
              <p:cNvSpPr/>
              <p:nvPr/>
            </p:nvSpPr>
            <p:spPr>
              <a:xfrm>
                <a:off x="1828800" y="3581400"/>
                <a:ext cx="4419600" cy="1561447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95" name="Rectangle: Rounded Corners 44">
                <a:extLst>
                  <a:ext uri="{FF2B5EF4-FFF2-40B4-BE49-F238E27FC236}">
                    <a16:creationId xmlns:a16="http://schemas.microsoft.com/office/drawing/2014/main" id="{EC969389-6490-C06E-5C05-8EC108A96290}"/>
                  </a:ext>
                </a:extLst>
              </p:cNvPr>
              <p:cNvSpPr/>
              <p:nvPr/>
            </p:nvSpPr>
            <p:spPr>
              <a:xfrm>
                <a:off x="1676400" y="3429000"/>
                <a:ext cx="4419600" cy="1561778"/>
              </a:xfrm>
              <a:prstGeom prst="roundRect">
                <a:avLst/>
              </a:prstGeom>
              <a:solidFill>
                <a:srgbClr val="FFFDB5"/>
              </a:solidFill>
              <a:ln>
                <a:solidFill>
                  <a:srgbClr val="FFFDB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vi-VN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Nhặt rác để môi trường xanh – sạch – đẹ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/>
                    <a:cs typeface="Arial" panose="020B0604020202020204" pitchFamily="34" charset="0"/>
                  </a:rPr>
                  <a:t>p.</a:t>
                </a:r>
              </a:p>
            </p:txBody>
          </p:sp>
        </p:grpSp>
        <p:pic>
          <p:nvPicPr>
            <p:cNvPr id="93" name="Picture 92" descr="A picture containing cartoon, clothing, toy&#10;&#10;Description automatically generated">
              <a:extLst>
                <a:ext uri="{FF2B5EF4-FFF2-40B4-BE49-F238E27FC236}">
                  <a16:creationId xmlns:a16="http://schemas.microsoft.com/office/drawing/2014/main" id="{59D805F0-97C1-16AE-5CE4-14E6C94F7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698"/>
            <a:stretch/>
          </p:blipFill>
          <p:spPr>
            <a:xfrm>
              <a:off x="16101441" y="7799769"/>
              <a:ext cx="1673498" cy="14316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295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92488707-BCDB-E83C-D02A-056749C3745A}"/>
              </a:ext>
            </a:extLst>
          </p:cNvPr>
          <p:cNvSpPr/>
          <p:nvPr/>
        </p:nvSpPr>
        <p:spPr>
          <a:xfrm>
            <a:off x="356394" y="1728896"/>
            <a:ext cx="820278" cy="1055919"/>
          </a:xfrm>
          <a:custGeom>
            <a:avLst/>
            <a:gdLst/>
            <a:ahLst/>
            <a:cxnLst/>
            <a:rect l="l" t="t" r="r" b="b"/>
            <a:pathLst>
              <a:path w="1596643" h="2072527">
                <a:moveTo>
                  <a:pt x="0" y="0"/>
                </a:moveTo>
                <a:lnTo>
                  <a:pt x="1596643" y="0"/>
                </a:lnTo>
                <a:lnTo>
                  <a:pt x="1596643" y="2072527"/>
                </a:lnTo>
                <a:lnTo>
                  <a:pt x="0" y="2072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2A61F66-C759-11E7-5AB2-2BE51F8B08C7}"/>
              </a:ext>
            </a:extLst>
          </p:cNvPr>
          <p:cNvSpPr/>
          <p:nvPr/>
        </p:nvSpPr>
        <p:spPr>
          <a:xfrm>
            <a:off x="4403167" y="1676400"/>
            <a:ext cx="6096001" cy="3931320"/>
          </a:xfrm>
          <a:custGeom>
            <a:avLst/>
            <a:gdLst/>
            <a:ahLst/>
            <a:cxnLst/>
            <a:rect l="l" t="t" r="r" b="b"/>
            <a:pathLst>
              <a:path w="1386590" h="1392805">
                <a:moveTo>
                  <a:pt x="693295" y="0"/>
                </a:moveTo>
                <a:lnTo>
                  <a:pt x="693295" y="0"/>
                </a:lnTo>
                <a:cubicBezTo>
                  <a:pt x="1076692" y="1715"/>
                  <a:pt x="1386590" y="313002"/>
                  <a:pt x="1386590" y="696402"/>
                </a:cubicBezTo>
                <a:cubicBezTo>
                  <a:pt x="1386590" y="1079803"/>
                  <a:pt x="1076692" y="1391090"/>
                  <a:pt x="693295" y="1392805"/>
                </a:cubicBezTo>
                <a:cubicBezTo>
                  <a:pt x="309898" y="1391090"/>
                  <a:pt x="0" y="1079803"/>
                  <a:pt x="0" y="696402"/>
                </a:cubicBezTo>
                <a:cubicBezTo>
                  <a:pt x="0" y="313002"/>
                  <a:pt x="309898" y="1715"/>
                  <a:pt x="693295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endParaRPr lang="en-US" sz="800" dirty="0">
              <a:latin typeface="UTM Avo" panose="02040603050506020204" pitchFamily="1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C560C7B-2CAA-A5A8-D6EB-09661F8A134A}"/>
              </a:ext>
            </a:extLst>
          </p:cNvPr>
          <p:cNvGrpSpPr/>
          <p:nvPr/>
        </p:nvGrpSpPr>
        <p:grpSpPr>
          <a:xfrm>
            <a:off x="5227633" y="1676401"/>
            <a:ext cx="4447071" cy="821755"/>
            <a:chOff x="8019250" y="956393"/>
            <a:chExt cx="6670607" cy="1232633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222A96D2-24F3-63D4-767E-02228771A9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019250" y="956393"/>
              <a:ext cx="6670607" cy="123263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1041FA9-3584-2AFB-3750-3EA7D4816F80}"/>
                </a:ext>
              </a:extLst>
            </p:cNvPr>
            <p:cNvSpPr txBox="1"/>
            <p:nvPr/>
          </p:nvSpPr>
          <p:spPr>
            <a:xfrm>
              <a:off x="8189187" y="1187989"/>
              <a:ext cx="6429684" cy="8155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2800" b="1" dirty="0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lớp</a:t>
              </a:r>
              <a:endParaRPr lang="en-US" sz="28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536514A-E028-26D4-D26D-9EEF196A81F7}"/>
              </a:ext>
            </a:extLst>
          </p:cNvPr>
          <p:cNvSpPr txBox="1"/>
          <p:nvPr/>
        </p:nvSpPr>
        <p:spPr>
          <a:xfrm>
            <a:off x="5043667" y="2677558"/>
            <a:ext cx="4814999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 chia sẻ cảm nghĩ về những việc làm đáng tự hào của các bạn trong lớp và cảm xúc sau khi tham gia trò chơi.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F390A7D6-E261-7F73-E5BE-66837496D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3206" y="3457240"/>
            <a:ext cx="4078113" cy="3282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3">
            <a:extLst>
              <a:ext uri="{FF2B5EF4-FFF2-40B4-BE49-F238E27FC236}">
                <a16:creationId xmlns:a16="http://schemas.microsoft.com/office/drawing/2014/main" id="{5E7DEAFF-A334-B164-FE69-765C54AA6DD1}"/>
              </a:ext>
            </a:extLst>
          </p:cNvPr>
          <p:cNvSpPr/>
          <p:nvPr/>
        </p:nvSpPr>
        <p:spPr>
          <a:xfrm rot="1789248">
            <a:off x="334370" y="5677890"/>
            <a:ext cx="1440155" cy="535056"/>
          </a:xfrm>
          <a:custGeom>
            <a:avLst/>
            <a:gdLst/>
            <a:ahLst/>
            <a:cxnLst/>
            <a:rect l="l" t="t" r="r" b="b"/>
            <a:pathLst>
              <a:path w="4077460" h="1334442">
                <a:moveTo>
                  <a:pt x="0" y="0"/>
                </a:moveTo>
                <a:lnTo>
                  <a:pt x="4077460" y="0"/>
                </a:lnTo>
                <a:lnTo>
                  <a:pt x="4077460" y="1334441"/>
                </a:lnTo>
                <a:lnTo>
                  <a:pt x="0" y="13344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A3012B-7D1E-E4B2-DF5A-05EFF92BA870}"/>
              </a:ext>
            </a:extLst>
          </p:cNvPr>
          <p:cNvSpPr txBox="1"/>
          <p:nvPr/>
        </p:nvSpPr>
        <p:spPr>
          <a:xfrm>
            <a:off x="642511" y="2106675"/>
            <a:ext cx="11127123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Hằng ngày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,</a:t>
            </a: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 mỗi chúng ta đều cố gắng thực hiện các việc làm tốt khác nhau.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Chia sẻ việc làm đáng tự hào của bản thân sẽ giúp chúng ta có nhiều niềm vui và thêm động lực để làm nhiều việc tốt khác.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0A93660-486B-766F-DD4A-24485F43A1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7"/>
          <a:stretch/>
        </p:blipFill>
        <p:spPr>
          <a:xfrm>
            <a:off x="2984500" y="3941247"/>
            <a:ext cx="6223000" cy="295435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3DDDA7-7D63-A8AA-B17F-31A7E2B93481}"/>
              </a:ext>
            </a:extLst>
          </p:cNvPr>
          <p:cNvSpPr txBox="1"/>
          <p:nvPr/>
        </p:nvSpPr>
        <p:spPr>
          <a:xfrm>
            <a:off x="3035300" y="1545854"/>
            <a:ext cx="612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UTM Avo" panose="02040603050506020204" pitchFamily="18"/>
                <a:cs typeface="Arial" panose="020B0604020202020204" pitchFamily="34" charset="0"/>
              </a:rPr>
              <a:t>TỔNG KẾT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63223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91442CA-0424-DEDD-3FAE-EEF4E346BB43}"/>
              </a:ext>
            </a:extLst>
          </p:cNvPr>
          <p:cNvSpPr txBox="1"/>
          <p:nvPr/>
        </p:nvSpPr>
        <p:spPr>
          <a:xfrm>
            <a:off x="563521" y="2055391"/>
            <a:ext cx="1127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  <a:buFontTx/>
              <a:buNone/>
            </a:pPr>
            <a:r>
              <a:rPr lang="en-US" sz="2800" b="1" kern="1200" dirty="0" err="1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Hướng</a:t>
            </a:r>
            <a:r>
              <a:rPr lang="en-US" sz="2800" b="1" kern="1200" dirty="0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dẫn</a:t>
            </a:r>
            <a:r>
              <a:rPr lang="en-US" sz="2800" b="1" kern="1200" dirty="0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thực</a:t>
            </a:r>
            <a:r>
              <a:rPr lang="en-US" sz="2800" b="1" kern="1200" dirty="0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hiện</a:t>
            </a:r>
            <a:endParaRPr lang="en-US" sz="2800" b="1" kern="1200" dirty="0"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A34A87-874D-B212-8CF8-99012CA38D94}"/>
              </a:ext>
            </a:extLst>
          </p:cNvPr>
          <p:cNvSpPr txBox="1"/>
          <p:nvPr/>
        </p:nvSpPr>
        <p:spPr>
          <a:xfrm>
            <a:off x="457200" y="2578611"/>
            <a:ext cx="1127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>
              <a:buClrTx/>
              <a:buFontTx/>
              <a:buNone/>
            </a:pPr>
            <a:r>
              <a:rPr lang="en-US" sz="2400" b="1" kern="1200" dirty="0" err="1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Chuẩn</a:t>
            </a:r>
            <a:r>
              <a:rPr lang="en-US" sz="2400" b="1" kern="1200" dirty="0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bị</a:t>
            </a:r>
            <a:r>
              <a:rPr lang="en-US" sz="2400" b="1" kern="1200" dirty="0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dụng</a:t>
            </a:r>
            <a:r>
              <a:rPr lang="en-US" sz="2400" b="1" kern="1200" dirty="0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 </a:t>
            </a:r>
            <a:r>
              <a:rPr lang="en-US" sz="2400" b="1" kern="1200" dirty="0" err="1">
                <a:latin typeface="UTM Avo" panose="02040603050506020204" pitchFamily="18"/>
                <a:ea typeface="+mn-ea"/>
                <a:cs typeface="Arial" panose="020B0604020202020204" pitchFamily="34" charset="0"/>
              </a:rPr>
              <a:t>cụ</a:t>
            </a:r>
            <a:endParaRPr lang="vi-VN" sz="2400" b="1" kern="1200" dirty="0">
              <a:latin typeface="UTM Avo" panose="02040603050506020204" pitchFamily="18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037770-77A6-D035-5CC7-5C6DE0CDD81F}"/>
              </a:ext>
            </a:extLst>
          </p:cNvPr>
          <p:cNvGrpSpPr/>
          <p:nvPr/>
        </p:nvGrpSpPr>
        <p:grpSpPr>
          <a:xfrm>
            <a:off x="1534895" y="4211245"/>
            <a:ext cx="1727200" cy="1913517"/>
            <a:chOff x="1360366" y="3928356"/>
            <a:chExt cx="2590800" cy="2870275"/>
          </a:xfrm>
        </p:grpSpPr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id="{8051C731-8B35-4DB6-EA98-CD1450A26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856550" y="3928356"/>
              <a:ext cx="1599944" cy="2206821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A570420-1704-36CE-9C69-0E350BE6B720}"/>
                </a:ext>
              </a:extLst>
            </p:cNvPr>
            <p:cNvSpPr txBox="1"/>
            <p:nvPr/>
          </p:nvSpPr>
          <p:spPr>
            <a:xfrm>
              <a:off x="1360366" y="6275314"/>
              <a:ext cx="2590800" cy="5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  <a:buFontTx/>
                <a:buNone/>
              </a:pPr>
              <a:r>
                <a:rPr lang="en-US" sz="1667" kern="1200"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Giấy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7088C7F-A0A0-FB15-F2C4-D91C142F82EF}"/>
              </a:ext>
            </a:extLst>
          </p:cNvPr>
          <p:cNvGrpSpPr/>
          <p:nvPr/>
        </p:nvGrpSpPr>
        <p:grpSpPr>
          <a:xfrm>
            <a:off x="4616208" y="4929441"/>
            <a:ext cx="1727200" cy="1828266"/>
            <a:chOff x="5486400" y="7079777"/>
            <a:chExt cx="2590800" cy="2742400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EDEFCD9D-1303-162B-1D3E-663CDE7B5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714807" y="7079777"/>
              <a:ext cx="2157561" cy="216296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A4E0A3-4B8A-CEA5-A590-17638284F397}"/>
                </a:ext>
              </a:extLst>
            </p:cNvPr>
            <p:cNvSpPr txBox="1"/>
            <p:nvPr/>
          </p:nvSpPr>
          <p:spPr>
            <a:xfrm>
              <a:off x="5486400" y="9298860"/>
              <a:ext cx="2590800" cy="5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  <a:buFontTx/>
                <a:buNone/>
              </a:pPr>
              <a:r>
                <a:rPr lang="en-US" sz="1667" kern="1200"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Giấy màu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7EAA36-7051-6055-F681-741960B59978}"/>
              </a:ext>
            </a:extLst>
          </p:cNvPr>
          <p:cNvGrpSpPr/>
          <p:nvPr/>
        </p:nvGrpSpPr>
        <p:grpSpPr>
          <a:xfrm>
            <a:off x="3521519" y="3431620"/>
            <a:ext cx="1727200" cy="1607675"/>
            <a:chOff x="5550693" y="3956396"/>
            <a:chExt cx="2590800" cy="2411513"/>
          </a:xfrm>
        </p:grpSpPr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B518C6E7-5687-02BB-0F89-5D88FFA97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220767" y="3956396"/>
              <a:ext cx="1660592" cy="166059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D65A55-63CD-90ED-C3DF-4CDDCFD539E9}"/>
                </a:ext>
              </a:extLst>
            </p:cNvPr>
            <p:cNvSpPr txBox="1"/>
            <p:nvPr/>
          </p:nvSpPr>
          <p:spPr>
            <a:xfrm>
              <a:off x="5550693" y="5844592"/>
              <a:ext cx="2590800" cy="5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  <a:buFontTx/>
                <a:buNone/>
              </a:pPr>
              <a:r>
                <a:rPr lang="en-US" sz="1667" kern="1200" dirty="0" err="1"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Hồ</a:t>
              </a:r>
              <a:r>
                <a:rPr lang="en-US" sz="1667" kern="1200" dirty="0"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67" kern="1200" dirty="0" err="1"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dán</a:t>
              </a:r>
              <a:endParaRPr lang="en-US" sz="1667" kern="1200" dirty="0"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040F167-C0B5-658B-92B7-61D3FCC35918}"/>
              </a:ext>
            </a:extLst>
          </p:cNvPr>
          <p:cNvGrpSpPr/>
          <p:nvPr/>
        </p:nvGrpSpPr>
        <p:grpSpPr>
          <a:xfrm>
            <a:off x="5986421" y="3167156"/>
            <a:ext cx="2027343" cy="1908272"/>
            <a:chOff x="10210800" y="3596727"/>
            <a:chExt cx="3041015" cy="2862408"/>
          </a:xfrm>
        </p:grpSpPr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134EB730-CD68-9F1E-B8E8-1D256AD26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139905" y="3596727"/>
              <a:ext cx="2111910" cy="222519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A701FF9-B57F-0171-E797-7D28C1E61075}"/>
                </a:ext>
              </a:extLst>
            </p:cNvPr>
            <p:cNvSpPr txBox="1"/>
            <p:nvPr/>
          </p:nvSpPr>
          <p:spPr>
            <a:xfrm>
              <a:off x="10210800" y="5935818"/>
              <a:ext cx="2590800" cy="5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  <a:buFontTx/>
                <a:buNone/>
              </a:pPr>
              <a:r>
                <a:rPr lang="en-US" sz="1667" kern="1200"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Bút 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FF74914-2AB3-88F3-98D5-2439F0FDC850}"/>
              </a:ext>
            </a:extLst>
          </p:cNvPr>
          <p:cNvGrpSpPr/>
          <p:nvPr/>
        </p:nvGrpSpPr>
        <p:grpSpPr>
          <a:xfrm>
            <a:off x="7137305" y="4958505"/>
            <a:ext cx="1727200" cy="1823144"/>
            <a:chOff x="11226522" y="7066483"/>
            <a:chExt cx="2590800" cy="2734716"/>
          </a:xfrm>
        </p:grpSpPr>
        <p:pic>
          <p:nvPicPr>
            <p:cNvPr id="28" name="Picture 4">
              <a:extLst>
                <a:ext uri="{FF2B5EF4-FFF2-40B4-BE49-F238E27FC236}">
                  <a16:creationId xmlns:a16="http://schemas.microsoft.com/office/drawing/2014/main" id="{BE1F21B3-5115-2B50-BE83-131D858DE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461514" y="7066483"/>
              <a:ext cx="2157561" cy="212519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A64DD5-DB74-6A1A-4572-15B238B1445C}"/>
                </a:ext>
              </a:extLst>
            </p:cNvPr>
            <p:cNvSpPr txBox="1"/>
            <p:nvPr/>
          </p:nvSpPr>
          <p:spPr>
            <a:xfrm>
              <a:off x="11226522" y="9277882"/>
              <a:ext cx="2590800" cy="5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  <a:buFontTx/>
                <a:buNone/>
              </a:pPr>
              <a:r>
                <a:rPr lang="en-US" sz="1667" kern="1200"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Bút màu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55658AC-B355-259B-81BA-FF7302E30C87}"/>
              </a:ext>
            </a:extLst>
          </p:cNvPr>
          <p:cNvGrpSpPr/>
          <p:nvPr/>
        </p:nvGrpSpPr>
        <p:grpSpPr>
          <a:xfrm>
            <a:off x="8579534" y="3148854"/>
            <a:ext cx="1985421" cy="2019150"/>
            <a:chOff x="14139863" y="3956396"/>
            <a:chExt cx="2978131" cy="3028725"/>
          </a:xfrm>
        </p:grpSpPr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4C7328B8-9D75-1A05-4AE9-F067EA06A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4347790" y="3956396"/>
              <a:ext cx="2770204" cy="2251421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368754D-E113-8DD6-835A-4DBE2A9B0B7C}"/>
                </a:ext>
              </a:extLst>
            </p:cNvPr>
            <p:cNvSpPr txBox="1"/>
            <p:nvPr/>
          </p:nvSpPr>
          <p:spPr>
            <a:xfrm>
              <a:off x="14139863" y="6461804"/>
              <a:ext cx="2590800" cy="523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>
                <a:buClrTx/>
                <a:buFontTx/>
                <a:buNone/>
              </a:pPr>
              <a:r>
                <a:rPr lang="en-US" sz="1667" kern="1200"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Kéo </a:t>
              </a:r>
            </a:p>
          </p:txBody>
        </p:sp>
      </p:grpSp>
      <p:sp>
        <p:nvSpPr>
          <p:cNvPr id="33" name="TextBox 20">
            <a:extLst>
              <a:ext uri="{FF2B5EF4-FFF2-40B4-BE49-F238E27FC236}">
                <a16:creationId xmlns:a16="http://schemas.microsoft.com/office/drawing/2014/main" id="{0E11598A-4FF4-0624-986C-1FC6495EF1B4}"/>
              </a:ext>
            </a:extLst>
          </p:cNvPr>
          <p:cNvSpPr txBox="1"/>
          <p:nvPr/>
        </p:nvSpPr>
        <p:spPr>
          <a:xfrm>
            <a:off x="582589" y="1425783"/>
            <a:ext cx="11026821" cy="539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667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HOẠT ĐỘNG</a:t>
            </a:r>
            <a:r>
              <a:rPr lang="en-US" sz="2667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4</a:t>
            </a:r>
            <a:r>
              <a:rPr lang="vi-VN" sz="2667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SÁNG TẠO TÁC PHẨM NIỀM TỰ HÀO CỦA TÔI</a:t>
            </a:r>
            <a:endParaRPr lang="en-US" sz="2667" b="1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27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6">
            <a:extLst>
              <a:ext uri="{FF2B5EF4-FFF2-40B4-BE49-F238E27FC236}">
                <a16:creationId xmlns:a16="http://schemas.microsoft.com/office/drawing/2014/main" id="{7956B04B-443C-3D2C-FE83-6201E709C1B0}"/>
              </a:ext>
            </a:extLst>
          </p:cNvPr>
          <p:cNvSpPr/>
          <p:nvPr/>
        </p:nvSpPr>
        <p:spPr>
          <a:xfrm>
            <a:off x="305022" y="1644965"/>
            <a:ext cx="609600" cy="719451"/>
          </a:xfrm>
          <a:custGeom>
            <a:avLst/>
            <a:gdLst/>
            <a:ahLst/>
            <a:cxnLst/>
            <a:rect l="l" t="t" r="r" b="b"/>
            <a:pathLst>
              <a:path w="1596643" h="2072527">
                <a:moveTo>
                  <a:pt x="0" y="0"/>
                </a:moveTo>
                <a:lnTo>
                  <a:pt x="1596643" y="0"/>
                </a:lnTo>
                <a:lnTo>
                  <a:pt x="1596643" y="2072527"/>
                </a:lnTo>
                <a:lnTo>
                  <a:pt x="0" y="20725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A51EBB-B9F9-E734-C404-CC8ED6883D30}"/>
              </a:ext>
            </a:extLst>
          </p:cNvPr>
          <p:cNvGrpSpPr/>
          <p:nvPr/>
        </p:nvGrpSpPr>
        <p:grpSpPr>
          <a:xfrm>
            <a:off x="609822" y="1995939"/>
            <a:ext cx="4347121" cy="4470399"/>
            <a:chOff x="889859" y="2055288"/>
            <a:chExt cx="6520681" cy="6705598"/>
          </a:xfrm>
        </p:grpSpPr>
        <p:sp>
          <p:nvSpPr>
            <p:cNvPr id="46" name="Freeform 7">
              <a:extLst>
                <a:ext uri="{FF2B5EF4-FFF2-40B4-BE49-F238E27FC236}">
                  <a16:creationId xmlns:a16="http://schemas.microsoft.com/office/drawing/2014/main" id="{AB1944B3-66D0-D4B4-261B-280D2DECAC1D}"/>
                </a:ext>
              </a:extLst>
            </p:cNvPr>
            <p:cNvSpPr/>
            <p:nvPr/>
          </p:nvSpPr>
          <p:spPr>
            <a:xfrm>
              <a:off x="889859" y="2055288"/>
              <a:ext cx="6520681" cy="6705598"/>
            </a:xfrm>
            <a:custGeom>
              <a:avLst/>
              <a:gdLst/>
              <a:ahLst/>
              <a:cxnLst/>
              <a:rect l="l" t="t" r="r" b="b"/>
              <a:pathLst>
                <a:path w="1437726" h="2048682">
                  <a:moveTo>
                    <a:pt x="72330" y="0"/>
                  </a:moveTo>
                  <a:lnTo>
                    <a:pt x="1365396" y="0"/>
                  </a:lnTo>
                  <a:cubicBezTo>
                    <a:pt x="1405343" y="0"/>
                    <a:pt x="1437726" y="32383"/>
                    <a:pt x="1437726" y="72330"/>
                  </a:cubicBezTo>
                  <a:lnTo>
                    <a:pt x="1437726" y="1976352"/>
                  </a:lnTo>
                  <a:cubicBezTo>
                    <a:pt x="1437726" y="1995535"/>
                    <a:pt x="1430105" y="2013932"/>
                    <a:pt x="1416541" y="2027497"/>
                  </a:cubicBezTo>
                  <a:cubicBezTo>
                    <a:pt x="1402976" y="2041061"/>
                    <a:pt x="1384579" y="2048682"/>
                    <a:pt x="1365396" y="2048682"/>
                  </a:cubicBezTo>
                  <a:lnTo>
                    <a:pt x="72330" y="2048682"/>
                  </a:lnTo>
                  <a:cubicBezTo>
                    <a:pt x="32383" y="2048682"/>
                    <a:pt x="0" y="2016298"/>
                    <a:pt x="0" y="1976352"/>
                  </a:cubicBezTo>
                  <a:lnTo>
                    <a:pt x="0" y="72330"/>
                  </a:lnTo>
                  <a:cubicBezTo>
                    <a:pt x="0" y="32383"/>
                    <a:pt x="32383" y="0"/>
                    <a:pt x="72330" y="0"/>
                  </a:cubicBezTo>
                  <a:close/>
                </a:path>
              </a:pathLst>
            </a:custGeom>
            <a:solidFill>
              <a:srgbClr val="92D050"/>
            </a:solidFill>
          </p:spPr>
          <p:txBody>
            <a:bodyPr/>
            <a:lstStyle/>
            <a:p>
              <a:endParaRPr lang="en-US" sz="240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B90B16D0-C762-159D-1BAA-E4A47CBB48D1}"/>
                </a:ext>
              </a:extLst>
            </p:cNvPr>
            <p:cNvGrpSpPr/>
            <p:nvPr/>
          </p:nvGrpSpPr>
          <p:grpSpPr>
            <a:xfrm>
              <a:off x="1212213" y="2638760"/>
              <a:ext cx="5875975" cy="1478310"/>
              <a:chOff x="1017313" y="3314700"/>
              <a:chExt cx="5875975" cy="1478310"/>
            </a:xfrm>
          </p:grpSpPr>
          <p:sp>
            <p:nvSpPr>
              <p:cNvPr id="49" name="Freeform 10">
                <a:extLst>
                  <a:ext uri="{FF2B5EF4-FFF2-40B4-BE49-F238E27FC236}">
                    <a16:creationId xmlns:a16="http://schemas.microsoft.com/office/drawing/2014/main" id="{7EF4E7FF-5030-F5D1-0099-31467CEB6EEA}"/>
                  </a:ext>
                </a:extLst>
              </p:cNvPr>
              <p:cNvSpPr/>
              <p:nvPr/>
            </p:nvSpPr>
            <p:spPr>
              <a:xfrm>
                <a:off x="1017313" y="3314700"/>
                <a:ext cx="5826740" cy="1478310"/>
              </a:xfrm>
              <a:custGeom>
                <a:avLst/>
                <a:gdLst/>
                <a:ahLst/>
                <a:cxnLst/>
                <a:rect l="l" t="t" r="r" b="b"/>
                <a:pathLst>
                  <a:path w="1329860" h="335393">
                    <a:moveTo>
                      <a:pt x="78196" y="0"/>
                    </a:moveTo>
                    <a:lnTo>
                      <a:pt x="1251664" y="0"/>
                    </a:lnTo>
                    <a:cubicBezTo>
                      <a:pt x="1294851" y="0"/>
                      <a:pt x="1329860" y="35010"/>
                      <a:pt x="1329860" y="78196"/>
                    </a:cubicBezTo>
                    <a:lnTo>
                      <a:pt x="1329860" y="257196"/>
                    </a:lnTo>
                    <a:cubicBezTo>
                      <a:pt x="1329860" y="277935"/>
                      <a:pt x="1321622" y="297825"/>
                      <a:pt x="1306957" y="312489"/>
                    </a:cubicBezTo>
                    <a:cubicBezTo>
                      <a:pt x="1292292" y="327154"/>
                      <a:pt x="1272403" y="335393"/>
                      <a:pt x="1251664" y="335393"/>
                    </a:cubicBezTo>
                    <a:lnTo>
                      <a:pt x="78196" y="335393"/>
                    </a:lnTo>
                    <a:cubicBezTo>
                      <a:pt x="57457" y="335393"/>
                      <a:pt x="37568" y="327154"/>
                      <a:pt x="22903" y="312489"/>
                    </a:cubicBezTo>
                    <a:cubicBezTo>
                      <a:pt x="8239" y="297825"/>
                      <a:pt x="0" y="277935"/>
                      <a:pt x="0" y="257196"/>
                    </a:cubicBezTo>
                    <a:lnTo>
                      <a:pt x="0" y="78196"/>
                    </a:lnTo>
                    <a:cubicBezTo>
                      <a:pt x="0" y="57457"/>
                      <a:pt x="8239" y="37568"/>
                      <a:pt x="22903" y="22903"/>
                    </a:cubicBezTo>
                    <a:cubicBezTo>
                      <a:pt x="37568" y="8239"/>
                      <a:pt x="57457" y="0"/>
                      <a:pt x="78196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txBody>
              <a:bodyPr/>
              <a:lstStyle/>
              <a:p>
                <a:endParaRPr lang="en-US" sz="240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E5CD897-7813-2F61-E261-D540A829684A}"/>
                  </a:ext>
                </a:extLst>
              </p:cNvPr>
              <p:cNvSpPr txBox="1"/>
              <p:nvPr/>
            </p:nvSpPr>
            <p:spPr>
              <a:xfrm>
                <a:off x="1041929" y="3675302"/>
                <a:ext cx="5851359" cy="738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6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Hướng</a:t>
                </a:r>
                <a:r>
                  <a:rPr lang="en-US" sz="26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dẫn</a:t>
                </a:r>
                <a:r>
                  <a:rPr lang="en-US" sz="26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thực</a:t>
                </a:r>
                <a:r>
                  <a:rPr lang="en-US" sz="2600" b="1" dirty="0">
                    <a:latin typeface="UTM Avo" panose="02040603050506020204" pitchFamily="18"/>
                    <a:cs typeface="Arial" panose="020B0604020202020204" pitchFamily="34" charset="0"/>
                  </a:rPr>
                  <a:t> </a:t>
                </a:r>
                <a:r>
                  <a:rPr lang="en-US" sz="2600" b="1" dirty="0" err="1">
                    <a:latin typeface="UTM Avo" panose="02040603050506020204" pitchFamily="18"/>
                    <a:cs typeface="Arial" panose="020B0604020202020204" pitchFamily="34" charset="0"/>
                  </a:rPr>
                  <a:t>hiện</a:t>
                </a:r>
                <a:endParaRPr lang="en-US" sz="2600" b="1" dirty="0"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8" name="Picture 47" descr="A board with pictures and text&#10;&#10;Description automatically generated">
              <a:extLst>
                <a:ext uri="{FF2B5EF4-FFF2-40B4-BE49-F238E27FC236}">
                  <a16:creationId xmlns:a16="http://schemas.microsoft.com/office/drawing/2014/main" id="{2371CEA2-4E57-E737-C970-DB8C917983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2" t="42336" r="14229"/>
            <a:stretch/>
          </p:blipFill>
          <p:spPr>
            <a:xfrm>
              <a:off x="1236830" y="4682100"/>
              <a:ext cx="5826740" cy="3462527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</p:grpSp>
      <p:sp>
        <p:nvSpPr>
          <p:cNvPr id="51" name="Plaque 50">
            <a:extLst>
              <a:ext uri="{FF2B5EF4-FFF2-40B4-BE49-F238E27FC236}">
                <a16:creationId xmlns:a16="http://schemas.microsoft.com/office/drawing/2014/main" id="{966690C6-9E48-6E8F-FE41-CE304A0D5754}"/>
              </a:ext>
            </a:extLst>
          </p:cNvPr>
          <p:cNvSpPr/>
          <p:nvPr/>
        </p:nvSpPr>
        <p:spPr>
          <a:xfrm>
            <a:off x="5591812" y="3800495"/>
            <a:ext cx="6169486" cy="1054400"/>
          </a:xfrm>
          <a:prstGeom prst="plaque">
            <a:avLst/>
          </a:prstGeom>
          <a:solidFill>
            <a:srgbClr val="EBF5F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Lựa chọn hình thức phù hợp</a:t>
            </a:r>
            <a:r>
              <a:rPr lang="vi-VN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viết, vẽ</a:t>
            </a:r>
            <a:r>
              <a:rPr lang="en-US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vi-VN" sz="2400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cắt, dán,...</a:t>
            </a:r>
          </a:p>
        </p:txBody>
      </p:sp>
      <p:sp>
        <p:nvSpPr>
          <p:cNvPr id="52" name="Plaque 51">
            <a:extLst>
              <a:ext uri="{FF2B5EF4-FFF2-40B4-BE49-F238E27FC236}">
                <a16:creationId xmlns:a16="http://schemas.microsoft.com/office/drawing/2014/main" id="{803CE299-945C-5C38-EF6E-B123DE0E4F67}"/>
              </a:ext>
            </a:extLst>
          </p:cNvPr>
          <p:cNvSpPr/>
          <p:nvPr/>
        </p:nvSpPr>
        <p:spPr>
          <a:xfrm>
            <a:off x="5591812" y="5470805"/>
            <a:ext cx="6169486" cy="1243528"/>
          </a:xfrm>
          <a:prstGeom prst="plaque">
            <a:avLst/>
          </a:prstGeom>
          <a:solidFill>
            <a:srgbClr val="EBF5F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ựa chọn ý tưởng và tiến hành sáng tạo tác phẩm </a:t>
            </a:r>
            <a:r>
              <a:rPr lang="vi-VN" sz="2400" b="1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Niềm tự hào của tôi</a:t>
            </a:r>
            <a:r>
              <a:rPr lang="en-US" sz="2400" b="1" i="1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2E38C36-B34C-D9D5-7056-35FC4C7CC360}"/>
              </a:ext>
            </a:extLst>
          </p:cNvPr>
          <p:cNvCxnSpPr>
            <a:cxnSpLocks/>
            <a:stCxn id="54" idx="2"/>
            <a:endCxn id="51" idx="0"/>
          </p:cNvCxnSpPr>
          <p:nvPr/>
        </p:nvCxnSpPr>
        <p:spPr>
          <a:xfrm>
            <a:off x="8676555" y="3310621"/>
            <a:ext cx="0" cy="489874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laque 53">
            <a:extLst>
              <a:ext uri="{FF2B5EF4-FFF2-40B4-BE49-F238E27FC236}">
                <a16:creationId xmlns:a16="http://schemas.microsoft.com/office/drawing/2014/main" id="{86DB183A-CDA7-7030-2E03-510388EE66BE}"/>
              </a:ext>
            </a:extLst>
          </p:cNvPr>
          <p:cNvSpPr/>
          <p:nvPr/>
        </p:nvSpPr>
        <p:spPr>
          <a:xfrm>
            <a:off x="5591812" y="1655749"/>
            <a:ext cx="6169486" cy="1654872"/>
          </a:xfrm>
          <a:prstGeom prst="plaque">
            <a:avLst/>
          </a:prstGeom>
          <a:solidFill>
            <a:srgbClr val="EBF5F9"/>
          </a:solidFill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Suy nghĩ về ý tưởng thể hiện tác phẩm có nội dung giới thiệu những việc làm đáng tự hào của bản thân. 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6E78E11-18DC-28D1-B131-A52B347EDF83}"/>
              </a:ext>
            </a:extLst>
          </p:cNvPr>
          <p:cNvCxnSpPr>
            <a:cxnSpLocks/>
            <a:stCxn id="51" idx="2"/>
            <a:endCxn id="52" idx="0"/>
          </p:cNvCxnSpPr>
          <p:nvPr/>
        </p:nvCxnSpPr>
        <p:spPr>
          <a:xfrm>
            <a:off x="8676555" y="4854895"/>
            <a:ext cx="0" cy="615910"/>
          </a:xfrm>
          <a:prstGeom prst="straightConnector1">
            <a:avLst/>
          </a:prstGeom>
          <a:ln w="38100">
            <a:solidFill>
              <a:schemeClr val="tx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233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2">
            <a:extLst>
              <a:ext uri="{FF2B5EF4-FFF2-40B4-BE49-F238E27FC236}">
                <a16:creationId xmlns:a16="http://schemas.microsoft.com/office/drawing/2014/main" id="{5BC0091C-AAAF-E482-249A-3729C49D2098}"/>
              </a:ext>
            </a:extLst>
          </p:cNvPr>
          <p:cNvSpPr/>
          <p:nvPr/>
        </p:nvSpPr>
        <p:spPr>
          <a:xfrm>
            <a:off x="1374545" y="2116252"/>
            <a:ext cx="9659883" cy="3139329"/>
          </a:xfrm>
          <a:custGeom>
            <a:avLst/>
            <a:gdLst/>
            <a:ahLst/>
            <a:cxnLst/>
            <a:rect l="l" t="t" r="r" b="b"/>
            <a:pathLst>
              <a:path w="14489825" h="5632920">
                <a:moveTo>
                  <a:pt x="0" y="0"/>
                </a:moveTo>
                <a:lnTo>
                  <a:pt x="14489825" y="0"/>
                </a:lnTo>
                <a:lnTo>
                  <a:pt x="14489825" y="5632920"/>
                </a:lnTo>
                <a:lnTo>
                  <a:pt x="0" y="56329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1" name="Freeform 4">
            <a:extLst>
              <a:ext uri="{FF2B5EF4-FFF2-40B4-BE49-F238E27FC236}">
                <a16:creationId xmlns:a16="http://schemas.microsoft.com/office/drawing/2014/main" id="{9FC5DB05-BA57-FECD-B4CC-1E7762A7E4EE}"/>
              </a:ext>
            </a:extLst>
          </p:cNvPr>
          <p:cNvSpPr/>
          <p:nvPr/>
        </p:nvSpPr>
        <p:spPr>
          <a:xfrm>
            <a:off x="1690508" y="2215125"/>
            <a:ext cx="774669" cy="774669"/>
          </a:xfrm>
          <a:custGeom>
            <a:avLst/>
            <a:gdLst/>
            <a:ahLst/>
            <a:cxnLst/>
            <a:rect l="l" t="t" r="r" b="b"/>
            <a:pathLst>
              <a:path w="1162004" h="1162004">
                <a:moveTo>
                  <a:pt x="0" y="0"/>
                </a:moveTo>
                <a:lnTo>
                  <a:pt x="1162004" y="0"/>
                </a:lnTo>
                <a:lnTo>
                  <a:pt x="1162004" y="1162004"/>
                </a:lnTo>
                <a:lnTo>
                  <a:pt x="0" y="11620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07F20A10-FDEA-CF41-60F8-5B9E1F5D0C1B}"/>
              </a:ext>
            </a:extLst>
          </p:cNvPr>
          <p:cNvSpPr/>
          <p:nvPr/>
        </p:nvSpPr>
        <p:spPr>
          <a:xfrm>
            <a:off x="9710981" y="2116252"/>
            <a:ext cx="1426461" cy="1426461"/>
          </a:xfrm>
          <a:custGeom>
            <a:avLst/>
            <a:gdLst/>
            <a:ahLst/>
            <a:cxnLst/>
            <a:rect l="l" t="t" r="r" b="b"/>
            <a:pathLst>
              <a:path w="2139692" h="2139692">
                <a:moveTo>
                  <a:pt x="0" y="0"/>
                </a:moveTo>
                <a:lnTo>
                  <a:pt x="2139692" y="0"/>
                </a:lnTo>
                <a:lnTo>
                  <a:pt x="2139692" y="2139692"/>
                </a:lnTo>
                <a:lnTo>
                  <a:pt x="0" y="21396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5B4BDD-3107-3A7C-97A5-ED950B0592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8"/>
          <a:stretch/>
        </p:blipFill>
        <p:spPr>
          <a:xfrm>
            <a:off x="-611340" y="3784600"/>
            <a:ext cx="3971768" cy="3073400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1220B60A-1EFD-D7DC-E2DB-765F6FB2E947}"/>
              </a:ext>
            </a:extLst>
          </p:cNvPr>
          <p:cNvSpPr txBox="1"/>
          <p:nvPr/>
        </p:nvSpPr>
        <p:spPr>
          <a:xfrm>
            <a:off x="3007032" y="2989794"/>
            <a:ext cx="6600935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</a:pP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/>
                <a:cs typeface="Arial" panose="020B0604020202020204" pitchFamily="34" charset="0"/>
              </a:rPr>
              <a:t>Yêu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/>
                <a:cs typeface="Arial" panose="020B0604020202020204" pitchFamily="34" charset="0"/>
              </a:rPr>
              <a:t>cầu</a:t>
            </a:r>
            <a:r>
              <a:rPr lang="en-US" sz="2400" b="1" dirty="0">
                <a:solidFill>
                  <a:prstClr val="black">
                    <a:lumMod val="95000"/>
                    <a:lumOff val="5000"/>
                  </a:prstClr>
                </a:solidFill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giới thiệu tác phẩm của mình trước lớp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sau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bày tỏ cảm nghĩ về tác phẩm sáng tạo mình ấn tượng nhất. </a:t>
            </a:r>
          </a:p>
        </p:txBody>
      </p:sp>
    </p:spTree>
    <p:extLst>
      <p:ext uri="{BB962C8B-B14F-4D97-AF65-F5344CB8AC3E}">
        <p14:creationId xmlns:p14="http://schemas.microsoft.com/office/powerpoint/2010/main" val="378071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7">
            <a:extLst>
              <a:ext uri="{FF2B5EF4-FFF2-40B4-BE49-F238E27FC236}">
                <a16:creationId xmlns:a16="http://schemas.microsoft.com/office/drawing/2014/main" id="{E0E853D0-DD46-F4B7-C595-1048AC08C726}"/>
              </a:ext>
            </a:extLst>
          </p:cNvPr>
          <p:cNvSpPr/>
          <p:nvPr/>
        </p:nvSpPr>
        <p:spPr>
          <a:xfrm rot="68737">
            <a:off x="195195" y="5738791"/>
            <a:ext cx="645913" cy="856029"/>
          </a:xfrm>
          <a:custGeom>
            <a:avLst/>
            <a:gdLst/>
            <a:ahLst/>
            <a:cxnLst/>
            <a:rect l="l" t="t" r="r" b="b"/>
            <a:pathLst>
              <a:path w="968869" h="1284043">
                <a:moveTo>
                  <a:pt x="0" y="0"/>
                </a:moveTo>
                <a:lnTo>
                  <a:pt x="968868" y="0"/>
                </a:lnTo>
                <a:lnTo>
                  <a:pt x="968868" y="1284043"/>
                </a:lnTo>
                <a:lnTo>
                  <a:pt x="0" y="1284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1C0C2884-32EF-0EAD-88EC-1050F6474FC2}"/>
              </a:ext>
            </a:extLst>
          </p:cNvPr>
          <p:cNvSpPr/>
          <p:nvPr/>
        </p:nvSpPr>
        <p:spPr>
          <a:xfrm rot="-1324339">
            <a:off x="10781477" y="1640991"/>
            <a:ext cx="870343" cy="1063753"/>
          </a:xfrm>
          <a:custGeom>
            <a:avLst/>
            <a:gdLst/>
            <a:ahLst/>
            <a:cxnLst/>
            <a:rect l="l" t="t" r="r" b="b"/>
            <a:pathLst>
              <a:path w="1305515" h="1595630">
                <a:moveTo>
                  <a:pt x="0" y="0"/>
                </a:moveTo>
                <a:lnTo>
                  <a:pt x="1305515" y="0"/>
                </a:lnTo>
                <a:lnTo>
                  <a:pt x="1305515" y="1595630"/>
                </a:lnTo>
                <a:lnTo>
                  <a:pt x="0" y="15956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latin typeface="UTM Avo" panose="02040603050506020204" pitchFamily="1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70947C-AFF8-D153-AE7C-5135FA5EEE04}"/>
              </a:ext>
            </a:extLst>
          </p:cNvPr>
          <p:cNvSpPr/>
          <p:nvPr/>
        </p:nvSpPr>
        <p:spPr>
          <a:xfrm>
            <a:off x="849601" y="5402895"/>
            <a:ext cx="10734296" cy="1128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ctr">
              <a:lnSpc>
                <a:spcPct val="150000"/>
              </a:lnSpc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</a:pP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video về việc tốt của bạn nhỏ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lời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hỏi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“Video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đã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gửi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tới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thông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điệp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?”</a:t>
            </a:r>
          </a:p>
        </p:txBody>
      </p:sp>
      <p:pic>
        <p:nvPicPr>
          <p:cNvPr id="10" name="Cậu bé -người tốt, việc tốt- nhỏ tuổi">
            <a:hlinkClick r:id="" action="ppaction://media"/>
            <a:extLst>
              <a:ext uri="{FF2B5EF4-FFF2-40B4-BE49-F238E27FC236}">
                <a16:creationId xmlns:a16="http://schemas.microsoft.com/office/drawing/2014/main" id="{45A2E21A-09DE-F4CF-41FC-E283FE8BDB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18419" y="1866610"/>
            <a:ext cx="5555162" cy="31247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FCCE39-B2EF-C4F4-F2ED-A39D194C25AB}"/>
              </a:ext>
            </a:extLst>
          </p:cNvPr>
          <p:cNvSpPr txBox="1"/>
          <p:nvPr/>
        </p:nvSpPr>
        <p:spPr>
          <a:xfrm>
            <a:off x="3828587" y="922753"/>
            <a:ext cx="4534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UTM Avo" panose="02040603050506020204" pitchFamily="18"/>
                <a:cs typeface="Arial" panose="020B060402020202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557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724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E85DA395-3A73-B234-21CC-5C06F7F12DC2}"/>
              </a:ext>
            </a:extLst>
          </p:cNvPr>
          <p:cNvSpPr/>
          <p:nvPr/>
        </p:nvSpPr>
        <p:spPr>
          <a:xfrm>
            <a:off x="544287" y="1994409"/>
            <a:ext cx="11299370" cy="4662161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EBF5F9"/>
          </a:solid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0E6D4AD-CBEF-9721-205F-149C25909B69}"/>
              </a:ext>
            </a:extLst>
          </p:cNvPr>
          <p:cNvSpPr/>
          <p:nvPr/>
        </p:nvSpPr>
        <p:spPr>
          <a:xfrm>
            <a:off x="544286" y="1565429"/>
            <a:ext cx="1084820" cy="1147958"/>
          </a:xfrm>
          <a:custGeom>
            <a:avLst/>
            <a:gdLst/>
            <a:ahLst/>
            <a:cxnLst/>
            <a:rect l="l" t="t" r="r" b="b"/>
            <a:pathLst>
              <a:path w="1627230" h="1721937">
                <a:moveTo>
                  <a:pt x="0" y="0"/>
                </a:moveTo>
                <a:lnTo>
                  <a:pt x="1627231" y="0"/>
                </a:lnTo>
                <a:lnTo>
                  <a:pt x="1627231" y="1721937"/>
                </a:lnTo>
                <a:lnTo>
                  <a:pt x="0" y="17219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2D96FC5-B463-71ED-BFF7-34F2A2414570}"/>
              </a:ext>
            </a:extLst>
          </p:cNvPr>
          <p:cNvGrpSpPr/>
          <p:nvPr/>
        </p:nvGrpSpPr>
        <p:grpSpPr>
          <a:xfrm>
            <a:off x="3400455" y="1748961"/>
            <a:ext cx="5373430" cy="687915"/>
            <a:chOff x="5404565" y="1483261"/>
            <a:chExt cx="8060145" cy="1031873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26BCBF4-4055-B97A-055C-C01D93B92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404565" y="1483261"/>
              <a:ext cx="8060145" cy="103187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D405E2-B899-2DD9-15B3-BA1CE2D4C471}"/>
                </a:ext>
              </a:extLst>
            </p:cNvPr>
            <p:cNvSpPr txBox="1"/>
            <p:nvPr/>
          </p:nvSpPr>
          <p:spPr>
            <a:xfrm>
              <a:off x="5747639" y="1604586"/>
              <a:ext cx="72765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UTM Avo" panose="02040603050506020204" pitchFamily="18"/>
                  <a:cs typeface="Arial" panose="020B0604020202020204" pitchFamily="34" charset="0"/>
                </a:rPr>
                <a:t>Tổng</a:t>
              </a:r>
              <a:r>
                <a:rPr lang="en-US" sz="28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  <a:cs typeface="Arial" panose="020B0604020202020204" pitchFamily="34" charset="0"/>
                </a:rPr>
                <a:t>hoạt</a:t>
              </a:r>
              <a:r>
                <a:rPr lang="en-US" sz="2800" b="1" dirty="0"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/>
                  <a:cs typeface="Arial" panose="020B0604020202020204" pitchFamily="34" charset="0"/>
                </a:rPr>
                <a:t>động</a:t>
              </a:r>
              <a:endParaRPr lang="en-US" sz="2800" b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3A37F21-DA96-6EE7-306A-43615676829A}"/>
              </a:ext>
            </a:extLst>
          </p:cNvPr>
          <p:cNvSpPr txBox="1"/>
          <p:nvPr/>
        </p:nvSpPr>
        <p:spPr>
          <a:xfrm>
            <a:off x="4265592" y="2792472"/>
            <a:ext cx="7334225" cy="33378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Mỗi tác phẩm </a:t>
            </a:r>
            <a:r>
              <a:rPr lang="en-US" sz="2400" b="1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vi-VN" sz="2400" b="1" i="1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iềm tự hào của tôi </a:t>
            </a: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 một bảng ghi nhận những việc làm tốt mà các em đã làm. </a:t>
            </a:r>
            <a:endParaRPr lang="en-US" sz="2400" dirty="0">
              <a:solidFill>
                <a:srgbClr val="000000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0000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Hãy tiếp tục phát huy những việc làm tốt trong cuộc sống hàng ngày để các em luôn cảm thấy tự hào về bản thân mình nhé! 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C1FF4A16-CCD8-BE84-CD5D-A3B901A2CA19}"/>
              </a:ext>
            </a:extLst>
          </p:cNvPr>
          <p:cNvSpPr/>
          <p:nvPr/>
        </p:nvSpPr>
        <p:spPr>
          <a:xfrm flipH="1">
            <a:off x="10668497" y="1565429"/>
            <a:ext cx="755001" cy="897486"/>
          </a:xfrm>
          <a:custGeom>
            <a:avLst/>
            <a:gdLst/>
            <a:ahLst/>
            <a:cxnLst/>
            <a:rect l="l" t="t" r="r" b="b"/>
            <a:pathLst>
              <a:path w="1921160" h="1989902">
                <a:moveTo>
                  <a:pt x="1921160" y="0"/>
                </a:moveTo>
                <a:lnTo>
                  <a:pt x="0" y="0"/>
                </a:lnTo>
                <a:lnTo>
                  <a:pt x="0" y="1989902"/>
                </a:lnTo>
                <a:lnTo>
                  <a:pt x="1921160" y="1989902"/>
                </a:lnTo>
                <a:lnTo>
                  <a:pt x="19211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400">
              <a:latin typeface="UTM Avo" panose="02040603050506020204" pitchFamily="18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D6E74D-EE74-EE5A-9D91-66549633C56E}"/>
              </a:ext>
            </a:extLst>
          </p:cNvPr>
          <p:cNvGrpSpPr/>
          <p:nvPr/>
        </p:nvGrpSpPr>
        <p:grpSpPr>
          <a:xfrm>
            <a:off x="1012460" y="3388909"/>
            <a:ext cx="3105671" cy="2626936"/>
            <a:chOff x="1845261" y="3764645"/>
            <a:chExt cx="4658507" cy="3940404"/>
          </a:xfrm>
        </p:grpSpPr>
        <p:grpSp>
          <p:nvGrpSpPr>
            <p:cNvPr id="17" name="Group 8">
              <a:extLst>
                <a:ext uri="{FF2B5EF4-FFF2-40B4-BE49-F238E27FC236}">
                  <a16:creationId xmlns:a16="http://schemas.microsoft.com/office/drawing/2014/main" id="{3443520E-7827-3F4C-7046-7D309FFA3502}"/>
                </a:ext>
              </a:extLst>
            </p:cNvPr>
            <p:cNvGrpSpPr/>
            <p:nvPr/>
          </p:nvGrpSpPr>
          <p:grpSpPr>
            <a:xfrm>
              <a:off x="1845261" y="3764645"/>
              <a:ext cx="4658507" cy="3853963"/>
              <a:chOff x="0" y="0"/>
              <a:chExt cx="1100661" cy="893945"/>
            </a:xfrm>
          </p:grpSpPr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1DF284DC-921E-EEB5-AFD6-39E1590D5D26}"/>
                  </a:ext>
                </a:extLst>
              </p:cNvPr>
              <p:cNvSpPr/>
              <p:nvPr/>
            </p:nvSpPr>
            <p:spPr>
              <a:xfrm>
                <a:off x="0" y="0"/>
                <a:ext cx="1100661" cy="893945"/>
              </a:xfrm>
              <a:custGeom>
                <a:avLst/>
                <a:gdLst/>
                <a:ahLst/>
                <a:cxnLst/>
                <a:rect l="l" t="t" r="r" b="b"/>
                <a:pathLst>
                  <a:path w="1100661" h="893945">
                    <a:moveTo>
                      <a:pt x="94480" y="0"/>
                    </a:moveTo>
                    <a:lnTo>
                      <a:pt x="1006181" y="0"/>
                    </a:lnTo>
                    <a:cubicBezTo>
                      <a:pt x="1031239" y="0"/>
                      <a:pt x="1055270" y="9954"/>
                      <a:pt x="1072988" y="27673"/>
                    </a:cubicBezTo>
                    <a:cubicBezTo>
                      <a:pt x="1090707" y="45391"/>
                      <a:pt x="1100661" y="69422"/>
                      <a:pt x="1100661" y="94480"/>
                    </a:cubicBezTo>
                    <a:lnTo>
                      <a:pt x="1100661" y="799465"/>
                    </a:lnTo>
                    <a:cubicBezTo>
                      <a:pt x="1100661" y="824523"/>
                      <a:pt x="1090707" y="848554"/>
                      <a:pt x="1072988" y="866273"/>
                    </a:cubicBezTo>
                    <a:cubicBezTo>
                      <a:pt x="1055270" y="883991"/>
                      <a:pt x="1031239" y="893945"/>
                      <a:pt x="1006181" y="893945"/>
                    </a:cubicBezTo>
                    <a:lnTo>
                      <a:pt x="94480" y="893945"/>
                    </a:lnTo>
                    <a:cubicBezTo>
                      <a:pt x="42300" y="893945"/>
                      <a:pt x="0" y="851645"/>
                      <a:pt x="0" y="799465"/>
                    </a:cubicBezTo>
                    <a:lnTo>
                      <a:pt x="0" y="94480"/>
                    </a:lnTo>
                    <a:cubicBezTo>
                      <a:pt x="0" y="69422"/>
                      <a:pt x="9954" y="45391"/>
                      <a:pt x="27673" y="27673"/>
                    </a:cubicBezTo>
                    <a:cubicBezTo>
                      <a:pt x="45391" y="9954"/>
                      <a:pt x="69422" y="0"/>
                      <a:pt x="9448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sz="2400">
                  <a:latin typeface="UTM Avo" panose="02040603050506020204" pitchFamily="18"/>
                </a:endParaRPr>
              </a:p>
            </p:txBody>
          </p:sp>
          <p:sp>
            <p:nvSpPr>
              <p:cNvPr id="20" name="TextBox 10">
                <a:extLst>
                  <a:ext uri="{FF2B5EF4-FFF2-40B4-BE49-F238E27FC236}">
                    <a16:creationId xmlns:a16="http://schemas.microsoft.com/office/drawing/2014/main" id="{0E432E23-A8BF-1644-05E0-2E1F84052885}"/>
                  </a:ext>
                </a:extLst>
              </p:cNvPr>
              <p:cNvSpPr txBox="1"/>
              <p:nvPr/>
            </p:nvSpPr>
            <p:spPr>
              <a:xfrm>
                <a:off x="0" y="0"/>
                <a:ext cx="812800" cy="8128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059"/>
                  </a:lnSpc>
                </a:pPr>
                <a:endParaRPr sz="2400">
                  <a:latin typeface="UTM Avo" panose="02040603050506020204" pitchFamily="18"/>
                </a:endParaRPr>
              </a:p>
            </p:txBody>
          </p:sp>
        </p:grpSp>
        <p:pic>
          <p:nvPicPr>
            <p:cNvPr id="18" name="Picture 17" descr="A cartoon of a child on a podium&#10;&#10;Description automatically generated">
              <a:extLst>
                <a:ext uri="{FF2B5EF4-FFF2-40B4-BE49-F238E27FC236}">
                  <a16:creationId xmlns:a16="http://schemas.microsoft.com/office/drawing/2014/main" id="{12362CCF-6BFF-9525-589D-175E810A0D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43" b="9741"/>
            <a:stretch/>
          </p:blipFill>
          <p:spPr>
            <a:xfrm>
              <a:off x="2066453" y="4200758"/>
              <a:ext cx="4216122" cy="35042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044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80E56189-ED8D-CCDC-324E-68AF71F64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275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D693B4C-1325-F2E8-FE06-825A69DE8476}"/>
              </a:ext>
            </a:extLst>
          </p:cNvPr>
          <p:cNvSpPr/>
          <p:nvPr/>
        </p:nvSpPr>
        <p:spPr>
          <a:xfrm>
            <a:off x="400595" y="3122381"/>
            <a:ext cx="11351804" cy="3295835"/>
          </a:xfrm>
          <a:custGeom>
            <a:avLst/>
            <a:gdLst>
              <a:gd name="connsiteX0" fmla="*/ 0 w 11351804"/>
              <a:gd name="connsiteY0" fmla="*/ 549317 h 3295835"/>
              <a:gd name="connsiteX1" fmla="*/ 549317 w 11351804"/>
              <a:gd name="connsiteY1" fmla="*/ 0 h 3295835"/>
              <a:gd name="connsiteX2" fmla="*/ 10802487 w 11351804"/>
              <a:gd name="connsiteY2" fmla="*/ 0 h 3295835"/>
              <a:gd name="connsiteX3" fmla="*/ 11351804 w 11351804"/>
              <a:gd name="connsiteY3" fmla="*/ 549317 h 3295835"/>
              <a:gd name="connsiteX4" fmla="*/ 11351804 w 11351804"/>
              <a:gd name="connsiteY4" fmla="*/ 2746518 h 3295835"/>
              <a:gd name="connsiteX5" fmla="*/ 10802487 w 11351804"/>
              <a:gd name="connsiteY5" fmla="*/ 3295835 h 3295835"/>
              <a:gd name="connsiteX6" fmla="*/ 549317 w 11351804"/>
              <a:gd name="connsiteY6" fmla="*/ 3295835 h 3295835"/>
              <a:gd name="connsiteX7" fmla="*/ 0 w 11351804"/>
              <a:gd name="connsiteY7" fmla="*/ 2746518 h 3295835"/>
              <a:gd name="connsiteX8" fmla="*/ 0 w 11351804"/>
              <a:gd name="connsiteY8" fmla="*/ 549317 h 3295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1804" h="3295835" fill="none" extrusionOk="0">
                <a:moveTo>
                  <a:pt x="0" y="549317"/>
                </a:moveTo>
                <a:cubicBezTo>
                  <a:pt x="-5306" y="245080"/>
                  <a:pt x="255488" y="7811"/>
                  <a:pt x="549317" y="0"/>
                </a:cubicBezTo>
                <a:cubicBezTo>
                  <a:pt x="3055892" y="130954"/>
                  <a:pt x="7275550" y="43574"/>
                  <a:pt x="10802487" y="0"/>
                </a:cubicBezTo>
                <a:cubicBezTo>
                  <a:pt x="11129966" y="37123"/>
                  <a:pt x="11385951" y="287766"/>
                  <a:pt x="11351804" y="549317"/>
                </a:cubicBezTo>
                <a:cubicBezTo>
                  <a:pt x="11201365" y="1087181"/>
                  <a:pt x="11437683" y="2310046"/>
                  <a:pt x="11351804" y="2746518"/>
                </a:cubicBezTo>
                <a:cubicBezTo>
                  <a:pt x="11305174" y="3057554"/>
                  <a:pt x="11056035" y="3261452"/>
                  <a:pt x="10802487" y="3295835"/>
                </a:cubicBezTo>
                <a:cubicBezTo>
                  <a:pt x="8222917" y="3451032"/>
                  <a:pt x="4513515" y="3458855"/>
                  <a:pt x="549317" y="3295835"/>
                </a:cubicBezTo>
                <a:cubicBezTo>
                  <a:pt x="249045" y="3253812"/>
                  <a:pt x="-16749" y="3059677"/>
                  <a:pt x="0" y="2746518"/>
                </a:cubicBezTo>
                <a:cubicBezTo>
                  <a:pt x="64656" y="2440862"/>
                  <a:pt x="-17807" y="831923"/>
                  <a:pt x="0" y="549317"/>
                </a:cubicBezTo>
                <a:close/>
              </a:path>
              <a:path w="11351804" h="3295835" stroke="0" extrusionOk="0">
                <a:moveTo>
                  <a:pt x="0" y="549317"/>
                </a:moveTo>
                <a:cubicBezTo>
                  <a:pt x="-28538" y="228335"/>
                  <a:pt x="209948" y="13508"/>
                  <a:pt x="549317" y="0"/>
                </a:cubicBezTo>
                <a:cubicBezTo>
                  <a:pt x="2623291" y="132882"/>
                  <a:pt x="7549625" y="-84951"/>
                  <a:pt x="10802487" y="0"/>
                </a:cubicBezTo>
                <a:cubicBezTo>
                  <a:pt x="11089193" y="16282"/>
                  <a:pt x="11341863" y="300887"/>
                  <a:pt x="11351804" y="549317"/>
                </a:cubicBezTo>
                <a:cubicBezTo>
                  <a:pt x="11371991" y="1238712"/>
                  <a:pt x="11504284" y="1789353"/>
                  <a:pt x="11351804" y="2746518"/>
                </a:cubicBezTo>
                <a:cubicBezTo>
                  <a:pt x="11385540" y="3053899"/>
                  <a:pt x="11108862" y="3289669"/>
                  <a:pt x="10802487" y="3295835"/>
                </a:cubicBezTo>
                <a:cubicBezTo>
                  <a:pt x="7621475" y="3383474"/>
                  <a:pt x="5521085" y="3223156"/>
                  <a:pt x="549317" y="3295835"/>
                </a:cubicBezTo>
                <a:cubicBezTo>
                  <a:pt x="243572" y="3273274"/>
                  <a:pt x="-7209" y="3059916"/>
                  <a:pt x="0" y="2746518"/>
                </a:cubicBezTo>
                <a:cubicBezTo>
                  <a:pt x="-38581" y="1841575"/>
                  <a:pt x="63341" y="1549370"/>
                  <a:pt x="0" y="549317"/>
                </a:cubicBezTo>
                <a:close/>
              </a:path>
            </a:pathLst>
          </a:custGeom>
          <a:solidFill>
            <a:srgbClr val="D3F3F4"/>
          </a:solidFill>
          <a:ln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</a:rPr>
              <a:t>Trưng bày tác phẩm </a:t>
            </a:r>
            <a:r>
              <a:rPr lang="en-VN" sz="2400" b="1" i="1" dirty="0">
                <a:solidFill>
                  <a:schemeClr val="tx1"/>
                </a:solidFill>
                <a:latin typeface="UTM Avo" panose="02040603050506020204" pitchFamily="18"/>
              </a:rPr>
              <a:t>Niềm tự hào của tôi </a:t>
            </a: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</a:rPr>
              <a:t>trên bức tường vinh danh của lớp.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</a:rPr>
              <a:t>Tặng sao cho tác phẩm em yêu thích nhất.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>
                <a:solidFill>
                  <a:schemeClr val="tx1"/>
                </a:solidFill>
                <a:latin typeface="UTM Avo" panose="02040603050506020204" pitchFamily="18"/>
              </a:rPr>
              <a:t>Chia sẻ cảm xúc của em khi xem các tác phẩm.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VN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9" name="Cloud Callout 8">
            <a:extLst>
              <a:ext uri="{FF2B5EF4-FFF2-40B4-BE49-F238E27FC236}">
                <a16:creationId xmlns:a16="http://schemas.microsoft.com/office/drawing/2014/main" id="{5140F83E-75F5-A67A-7928-31552E379673}"/>
              </a:ext>
            </a:extLst>
          </p:cNvPr>
          <p:cNvSpPr/>
          <p:nvPr/>
        </p:nvSpPr>
        <p:spPr>
          <a:xfrm>
            <a:off x="7314794" y="933658"/>
            <a:ext cx="3675828" cy="1997135"/>
          </a:xfrm>
          <a:prstGeom prst="cloudCallout">
            <a:avLst>
              <a:gd name="adj1" fmla="val -43051"/>
              <a:gd name="adj2" fmla="val 57409"/>
            </a:avLst>
          </a:prstGeom>
          <a:solidFill>
            <a:schemeClr val="accent6">
              <a:lumMod val="60000"/>
              <a:lumOff val="40000"/>
            </a:schemeClr>
          </a:solidFill>
          <a:ln w="190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UTM Avo" panose="02040603050506020204" pitchFamily="18"/>
              </a:rPr>
              <a:t>BỨC TƯỜNG VINH DANH</a:t>
            </a:r>
          </a:p>
        </p:txBody>
      </p:sp>
    </p:spTree>
    <p:extLst>
      <p:ext uri="{BB962C8B-B14F-4D97-AF65-F5344CB8AC3E}">
        <p14:creationId xmlns:p14="http://schemas.microsoft.com/office/powerpoint/2010/main" val="52257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07B8F128-21B6-33EE-D812-662AF2DFB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38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>
            <a:extLst>
              <a:ext uri="{FF2B5EF4-FFF2-40B4-BE49-F238E27FC236}">
                <a16:creationId xmlns:a16="http://schemas.microsoft.com/office/drawing/2014/main" id="{A01F1027-8FC7-5A2A-86B2-C855F65B2C38}"/>
              </a:ext>
            </a:extLst>
          </p:cNvPr>
          <p:cNvSpPr/>
          <p:nvPr/>
        </p:nvSpPr>
        <p:spPr>
          <a:xfrm>
            <a:off x="366146" y="1706686"/>
            <a:ext cx="11361033" cy="5082820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srgbClr val="F79646">
                  <a:shade val="45000"/>
                  <a:satMod val="135000"/>
                </a:srgb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DE2279AC-B988-67A2-890A-B28C9F8B4A11}"/>
              </a:ext>
            </a:extLst>
          </p:cNvPr>
          <p:cNvSpPr txBox="1"/>
          <p:nvPr/>
        </p:nvSpPr>
        <p:spPr>
          <a:xfrm>
            <a:off x="2229270" y="2835473"/>
            <a:ext cx="8306604" cy="2467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1019" indent="-381019" defTabSz="60963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hãy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huy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đáng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hào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cuộc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sống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hàng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19" indent="-381019" defTabSz="60963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Giới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thiệu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tác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phẩm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Niềm</a:t>
            </a:r>
            <a:r>
              <a:rPr lang="en-US" sz="2200" b="1" i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tự</a:t>
            </a:r>
            <a:r>
              <a:rPr lang="en-US" sz="2200" b="1" i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hào</a:t>
            </a:r>
            <a:r>
              <a:rPr lang="en-US" sz="2200" b="1" i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200" b="1" i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b="1" i="1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tôi</a:t>
            </a:r>
            <a:r>
              <a:rPr lang="en-US" sz="2200" b="1" i="1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  <a:p>
            <a:pPr marL="381019" indent="-381019" defTabSz="60963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Chia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người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kết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bước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đầu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thực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hiện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phát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huy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đáng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tự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hào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của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r>
              <a:rPr lang="en-US" sz="2200" dirty="0">
                <a:solidFill>
                  <a:prstClr val="black"/>
                </a:solidFill>
                <a:latin typeface="UTM Avo" panose="02040603050506020204" pitchFamily="1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F377C08-710A-F664-31F5-0811013D43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 r="11864"/>
          <a:stretch/>
        </p:blipFill>
        <p:spPr>
          <a:xfrm>
            <a:off x="153194" y="4069080"/>
            <a:ext cx="2343567" cy="283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10">
            <a:extLst>
              <a:ext uri="{FF2B5EF4-FFF2-40B4-BE49-F238E27FC236}">
                <a16:creationId xmlns:a16="http://schemas.microsoft.com/office/drawing/2014/main" id="{01F8E4C8-B9C2-BD66-A083-0AE703662304}"/>
              </a:ext>
            </a:extLst>
          </p:cNvPr>
          <p:cNvSpPr/>
          <p:nvPr/>
        </p:nvSpPr>
        <p:spPr>
          <a:xfrm>
            <a:off x="243828" y="1083490"/>
            <a:ext cx="1595606" cy="1625155"/>
          </a:xfrm>
          <a:custGeom>
            <a:avLst/>
            <a:gdLst/>
            <a:ahLst/>
            <a:cxnLst/>
            <a:rect l="l" t="t" r="r" b="b"/>
            <a:pathLst>
              <a:path w="2393409" h="2437732">
                <a:moveTo>
                  <a:pt x="0" y="0"/>
                </a:moveTo>
                <a:lnTo>
                  <a:pt x="2393410" y="0"/>
                </a:lnTo>
                <a:lnTo>
                  <a:pt x="2393410" y="2437731"/>
                </a:lnTo>
                <a:lnTo>
                  <a:pt x="0" y="2437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35198826-47B9-B1C4-D4D2-9CD454967E09}"/>
              </a:ext>
            </a:extLst>
          </p:cNvPr>
          <p:cNvSpPr/>
          <p:nvPr/>
        </p:nvSpPr>
        <p:spPr>
          <a:xfrm>
            <a:off x="9563812" y="4509760"/>
            <a:ext cx="2525485" cy="2329291"/>
          </a:xfrm>
          <a:custGeom>
            <a:avLst/>
            <a:gdLst/>
            <a:ahLst/>
            <a:cxnLst/>
            <a:rect l="l" t="t" r="r" b="b"/>
            <a:pathLst>
              <a:path w="5729260" h="4614658">
                <a:moveTo>
                  <a:pt x="0" y="0"/>
                </a:moveTo>
                <a:lnTo>
                  <a:pt x="5729260" y="0"/>
                </a:lnTo>
                <a:lnTo>
                  <a:pt x="5729260" y="4614658"/>
                </a:lnTo>
                <a:lnTo>
                  <a:pt x="0" y="46146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800">
              <a:solidFill>
                <a:prstClr val="black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3B094F7-A47D-8623-25B8-EDC88C58C9F4}"/>
              </a:ext>
            </a:extLst>
          </p:cNvPr>
          <p:cNvGrpSpPr/>
          <p:nvPr/>
        </p:nvGrpSpPr>
        <p:grpSpPr>
          <a:xfrm>
            <a:off x="2425089" y="591879"/>
            <a:ext cx="7172626" cy="1327365"/>
            <a:chOff x="3677277" y="831973"/>
            <a:chExt cx="10758940" cy="1991047"/>
          </a:xfrm>
        </p:grpSpPr>
        <p:sp>
          <p:nvSpPr>
            <p:cNvPr id="37" name="Freeform 3">
              <a:extLst>
                <a:ext uri="{FF2B5EF4-FFF2-40B4-BE49-F238E27FC236}">
                  <a16:creationId xmlns:a16="http://schemas.microsoft.com/office/drawing/2014/main" id="{BF0C392D-AC81-5A65-4AC0-37C76103C09F}"/>
                </a:ext>
              </a:extLst>
            </p:cNvPr>
            <p:cNvSpPr/>
            <p:nvPr/>
          </p:nvSpPr>
          <p:spPr>
            <a:xfrm>
              <a:off x="3677277" y="831973"/>
              <a:ext cx="10758940" cy="1991047"/>
            </a:xfrm>
            <a:custGeom>
              <a:avLst/>
              <a:gdLst/>
              <a:ahLst/>
              <a:cxnLst/>
              <a:rect l="l" t="t" r="r" b="b"/>
              <a:pathLst>
                <a:path w="7315200" h="1991047">
                  <a:moveTo>
                    <a:pt x="0" y="0"/>
                  </a:moveTo>
                  <a:lnTo>
                    <a:pt x="7315200" y="0"/>
                  </a:lnTo>
                  <a:lnTo>
                    <a:pt x="7315200" y="1991046"/>
                  </a:lnTo>
                  <a:lnTo>
                    <a:pt x="0" y="19910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t="-34305" b="-32863"/>
              </a:stretch>
            </a:blip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4DB6FD9-3EDD-B117-7E87-B803B2E7AE9E}"/>
                </a:ext>
              </a:extLst>
            </p:cNvPr>
            <p:cNvSpPr txBox="1"/>
            <p:nvPr/>
          </p:nvSpPr>
          <p:spPr>
            <a:xfrm>
              <a:off x="4794281" y="1094368"/>
              <a:ext cx="8472939" cy="1352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HƯỚNG DẪN VỀ NHÀ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77CAB17-BBB2-437E-F700-497819903B3F}"/>
              </a:ext>
            </a:extLst>
          </p:cNvPr>
          <p:cNvGrpSpPr/>
          <p:nvPr/>
        </p:nvGrpSpPr>
        <p:grpSpPr>
          <a:xfrm>
            <a:off x="193681" y="2638123"/>
            <a:ext cx="5478909" cy="1495465"/>
            <a:chOff x="672566" y="3342550"/>
            <a:chExt cx="8218364" cy="2243198"/>
          </a:xfrm>
        </p:grpSpPr>
        <p:sp>
          <p:nvSpPr>
            <p:cNvPr id="41" name="Freeform 7">
              <a:extLst>
                <a:ext uri="{FF2B5EF4-FFF2-40B4-BE49-F238E27FC236}">
                  <a16:creationId xmlns:a16="http://schemas.microsoft.com/office/drawing/2014/main" id="{70373EA4-CA2B-6E98-2F7B-D9E837708704}"/>
                </a:ext>
              </a:extLst>
            </p:cNvPr>
            <p:cNvSpPr/>
            <p:nvPr/>
          </p:nvSpPr>
          <p:spPr>
            <a:xfrm>
              <a:off x="1576914" y="3342550"/>
              <a:ext cx="7314016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79646">
                <a:lumMod val="20000"/>
                <a:lumOff val="80000"/>
              </a:srgbClr>
            </a:solid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3A0844B-D6CE-C14D-A7C4-537AA9B3FF52}"/>
                </a:ext>
              </a:extLst>
            </p:cNvPr>
            <p:cNvGrpSpPr/>
            <p:nvPr/>
          </p:nvGrpSpPr>
          <p:grpSpPr>
            <a:xfrm>
              <a:off x="672566" y="3585450"/>
              <a:ext cx="1828697" cy="1757397"/>
              <a:chOff x="957400" y="3444442"/>
              <a:chExt cx="1828697" cy="1757397"/>
            </a:xfrm>
          </p:grpSpPr>
          <p:grpSp>
            <p:nvGrpSpPr>
              <p:cNvPr id="44" name="Group 9">
                <a:extLst>
                  <a:ext uri="{FF2B5EF4-FFF2-40B4-BE49-F238E27FC236}">
                    <a16:creationId xmlns:a16="http://schemas.microsoft.com/office/drawing/2014/main" id="{EF47CD11-1448-7A9A-9B0E-FBD9E2205DFC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46" name="Freeform 10">
                  <a:extLst>
                    <a:ext uri="{FF2B5EF4-FFF2-40B4-BE49-F238E27FC236}">
                      <a16:creationId xmlns:a16="http://schemas.microsoft.com/office/drawing/2014/main" id="{4AC80D30-98D4-16E0-C5B6-57FAFF632A3D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47" name="TextBox 11">
                  <a:extLst>
                    <a:ext uri="{FF2B5EF4-FFF2-40B4-BE49-F238E27FC236}">
                      <a16:creationId xmlns:a16="http://schemas.microsoft.com/office/drawing/2014/main" id="{8670BBC4-F4A2-8A81-71E8-5C79B38C124E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20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45" name="TextBox 43">
                <a:extLst>
                  <a:ext uri="{FF2B5EF4-FFF2-40B4-BE49-F238E27FC236}">
                    <a16:creationId xmlns:a16="http://schemas.microsoft.com/office/drawing/2014/main" id="{EECE85C0-26DD-13B2-091D-B7ACA2791342}"/>
                  </a:ext>
                </a:extLst>
              </p:cNvPr>
              <p:cNvSpPr txBox="1"/>
              <p:nvPr/>
            </p:nvSpPr>
            <p:spPr>
              <a:xfrm>
                <a:off x="957400" y="3827013"/>
                <a:ext cx="1736432" cy="9686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ts val="5524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D2925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F5B634-46ED-E7C3-FB96-B34ED7010AEB}"/>
                </a:ext>
              </a:extLst>
            </p:cNvPr>
            <p:cNvSpPr txBox="1"/>
            <p:nvPr/>
          </p:nvSpPr>
          <p:spPr>
            <a:xfrm>
              <a:off x="2253520" y="3534540"/>
              <a:ext cx="6130233" cy="1690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Ôn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lại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kiến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thức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hôm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nay</a:t>
              </a:r>
              <a:endParaRPr kumimoji="0" lang="fr-FR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54F24AF-F34E-EDC4-1B8D-1BCD1DC9DD4B}"/>
              </a:ext>
            </a:extLst>
          </p:cNvPr>
          <p:cNvGrpSpPr/>
          <p:nvPr/>
        </p:nvGrpSpPr>
        <p:grpSpPr>
          <a:xfrm>
            <a:off x="2158964" y="4770656"/>
            <a:ext cx="7670211" cy="1495465"/>
            <a:chOff x="672566" y="3342550"/>
            <a:chExt cx="11505317" cy="2243198"/>
          </a:xfrm>
        </p:grpSpPr>
        <p:sp>
          <p:nvSpPr>
            <p:cNvPr id="49" name="Freeform 7">
              <a:extLst>
                <a:ext uri="{FF2B5EF4-FFF2-40B4-BE49-F238E27FC236}">
                  <a16:creationId xmlns:a16="http://schemas.microsoft.com/office/drawing/2014/main" id="{C64A0A57-243B-8F11-9689-2CD1903B871E}"/>
                </a:ext>
              </a:extLst>
            </p:cNvPr>
            <p:cNvSpPr/>
            <p:nvPr/>
          </p:nvSpPr>
          <p:spPr>
            <a:xfrm>
              <a:off x="1576913" y="3342550"/>
              <a:ext cx="10600970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79646">
                <a:lumMod val="20000"/>
                <a:lumOff val="80000"/>
              </a:srgbClr>
            </a:solid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207B6887-BCF6-6677-5119-8BAF8A0EDFEE}"/>
                </a:ext>
              </a:extLst>
            </p:cNvPr>
            <p:cNvGrpSpPr/>
            <p:nvPr/>
          </p:nvGrpSpPr>
          <p:grpSpPr>
            <a:xfrm>
              <a:off x="672566" y="3585450"/>
              <a:ext cx="1828697" cy="1757397"/>
              <a:chOff x="957400" y="3444442"/>
              <a:chExt cx="1828697" cy="1757397"/>
            </a:xfrm>
          </p:grpSpPr>
          <p:grpSp>
            <p:nvGrpSpPr>
              <p:cNvPr id="52" name="Group 9">
                <a:extLst>
                  <a:ext uri="{FF2B5EF4-FFF2-40B4-BE49-F238E27FC236}">
                    <a16:creationId xmlns:a16="http://schemas.microsoft.com/office/drawing/2014/main" id="{E0C06064-82C0-7C9F-E3ED-390CE6521348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54" name="Freeform 10">
                  <a:extLst>
                    <a:ext uri="{FF2B5EF4-FFF2-40B4-BE49-F238E27FC236}">
                      <a16:creationId xmlns:a16="http://schemas.microsoft.com/office/drawing/2014/main" id="{AEC14E95-1934-8B26-7281-3C4FBE31CAA2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55" name="TextBox 11">
                  <a:extLst>
                    <a:ext uri="{FF2B5EF4-FFF2-40B4-BE49-F238E27FC236}">
                      <a16:creationId xmlns:a16="http://schemas.microsoft.com/office/drawing/2014/main" id="{67B9F0E1-AF47-FF75-E51E-2C4E1D2977AF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20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53" name="TextBox 43">
                <a:extLst>
                  <a:ext uri="{FF2B5EF4-FFF2-40B4-BE49-F238E27FC236}">
                    <a16:creationId xmlns:a16="http://schemas.microsoft.com/office/drawing/2014/main" id="{AD21CC70-9F29-834E-28DD-F3FA3CFE2231}"/>
                  </a:ext>
                </a:extLst>
              </p:cNvPr>
              <p:cNvSpPr txBox="1"/>
              <p:nvPr/>
            </p:nvSpPr>
            <p:spPr>
              <a:xfrm>
                <a:off x="957400" y="3827013"/>
                <a:ext cx="1736432" cy="9686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ts val="5524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6D2925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3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D2925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5219C15-A2C8-9D16-C8D9-8FDC6530FD4B}"/>
                </a:ext>
              </a:extLst>
            </p:cNvPr>
            <p:cNvSpPr txBox="1"/>
            <p:nvPr/>
          </p:nvSpPr>
          <p:spPr>
            <a:xfrm>
              <a:off x="2658178" y="3938277"/>
              <a:ext cx="9124256" cy="8598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Chuẩn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bị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trước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của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Tuần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7</a:t>
              </a:r>
              <a:endPara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856129D-D54C-5AE3-5422-DE0E3CFD1BD7}"/>
              </a:ext>
            </a:extLst>
          </p:cNvPr>
          <p:cNvGrpSpPr/>
          <p:nvPr/>
        </p:nvGrpSpPr>
        <p:grpSpPr>
          <a:xfrm>
            <a:off x="6024383" y="2638123"/>
            <a:ext cx="5588000" cy="1495465"/>
            <a:chOff x="672566" y="3342550"/>
            <a:chExt cx="8382000" cy="2243198"/>
          </a:xfrm>
        </p:grpSpPr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DD5CBCC5-A198-300A-32AD-750DAD62B172}"/>
                </a:ext>
              </a:extLst>
            </p:cNvPr>
            <p:cNvSpPr/>
            <p:nvPr/>
          </p:nvSpPr>
          <p:spPr>
            <a:xfrm>
              <a:off x="1576914" y="3342550"/>
              <a:ext cx="7477652" cy="2243198"/>
            </a:xfrm>
            <a:custGeom>
              <a:avLst/>
              <a:gdLst/>
              <a:ahLst/>
              <a:cxnLst/>
              <a:rect l="l" t="t" r="r" b="b"/>
              <a:pathLst>
                <a:path w="1855339" h="610988">
                  <a:moveTo>
                    <a:pt x="57964" y="0"/>
                  </a:moveTo>
                  <a:lnTo>
                    <a:pt x="1797375" y="0"/>
                  </a:lnTo>
                  <a:cubicBezTo>
                    <a:pt x="1829388" y="0"/>
                    <a:pt x="1855339" y="25952"/>
                    <a:pt x="1855339" y="57964"/>
                  </a:cubicBezTo>
                  <a:lnTo>
                    <a:pt x="1855339" y="553024"/>
                  </a:lnTo>
                  <a:cubicBezTo>
                    <a:pt x="1855339" y="585037"/>
                    <a:pt x="1829388" y="610988"/>
                    <a:pt x="1797375" y="610988"/>
                  </a:cubicBezTo>
                  <a:lnTo>
                    <a:pt x="57964" y="610988"/>
                  </a:lnTo>
                  <a:cubicBezTo>
                    <a:pt x="25952" y="610988"/>
                    <a:pt x="0" y="585037"/>
                    <a:pt x="0" y="553024"/>
                  </a:cubicBezTo>
                  <a:lnTo>
                    <a:pt x="0" y="57964"/>
                  </a:lnTo>
                  <a:cubicBezTo>
                    <a:pt x="0" y="25952"/>
                    <a:pt x="25952" y="0"/>
                    <a:pt x="57964" y="0"/>
                  </a:cubicBezTo>
                  <a:close/>
                </a:path>
              </a:pathLst>
            </a:custGeom>
            <a:solidFill>
              <a:srgbClr val="F79646">
                <a:lumMod val="20000"/>
                <a:lumOff val="80000"/>
              </a:srgbClr>
            </a:solid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9A73CF97-221C-5E10-1CC1-ACA2841D8D98}"/>
                </a:ext>
              </a:extLst>
            </p:cNvPr>
            <p:cNvGrpSpPr/>
            <p:nvPr/>
          </p:nvGrpSpPr>
          <p:grpSpPr>
            <a:xfrm>
              <a:off x="672566" y="3585450"/>
              <a:ext cx="1828697" cy="1757397"/>
              <a:chOff x="957400" y="3444442"/>
              <a:chExt cx="1828697" cy="1757397"/>
            </a:xfrm>
          </p:grpSpPr>
          <p:grpSp>
            <p:nvGrpSpPr>
              <p:cNvPr id="60" name="Group 9">
                <a:extLst>
                  <a:ext uri="{FF2B5EF4-FFF2-40B4-BE49-F238E27FC236}">
                    <a16:creationId xmlns:a16="http://schemas.microsoft.com/office/drawing/2014/main" id="{ECFBF241-70CB-9A72-D7A7-4BF19D82319C}"/>
                  </a:ext>
                </a:extLst>
              </p:cNvPr>
              <p:cNvGrpSpPr/>
              <p:nvPr/>
            </p:nvGrpSpPr>
            <p:grpSpPr>
              <a:xfrm>
                <a:off x="1028700" y="3444442"/>
                <a:ext cx="1757397" cy="1757397"/>
                <a:chOff x="0" y="0"/>
                <a:chExt cx="812800" cy="812800"/>
              </a:xfrm>
            </p:grpSpPr>
            <p:sp>
              <p:nvSpPr>
                <p:cNvPr id="62" name="Freeform 10">
                  <a:extLst>
                    <a:ext uri="{FF2B5EF4-FFF2-40B4-BE49-F238E27FC236}">
                      <a16:creationId xmlns:a16="http://schemas.microsoft.com/office/drawing/2014/main" id="{5FC68A1D-3726-D8F3-0F51-25B9D3880E6C}"/>
                    </a:ext>
                  </a:extLst>
                </p:cNvPr>
                <p:cNvSpPr/>
                <p:nvPr/>
              </p:nvSpPr>
              <p:spPr>
                <a:xfrm>
                  <a:off x="1813" y="0"/>
                  <a:ext cx="80917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173" h="812800">
                      <a:moveTo>
                        <a:pt x="404587" y="0"/>
                      </a:moveTo>
                      <a:cubicBezTo>
                        <a:pt x="628326" y="1001"/>
                        <a:pt x="809174" y="182659"/>
                        <a:pt x="809174" y="406400"/>
                      </a:cubicBezTo>
                      <a:cubicBezTo>
                        <a:pt x="809174" y="630141"/>
                        <a:pt x="628326" y="811799"/>
                        <a:pt x="404587" y="812800"/>
                      </a:cubicBezTo>
                      <a:cubicBezTo>
                        <a:pt x="180848" y="811799"/>
                        <a:pt x="0" y="630141"/>
                        <a:pt x="0" y="406400"/>
                      </a:cubicBezTo>
                      <a:cubicBezTo>
                        <a:pt x="0" y="182659"/>
                        <a:pt x="180848" y="1001"/>
                        <a:pt x="404587" y="0"/>
                      </a:cubicBezTo>
                      <a:close/>
                    </a:path>
                  </a:pathLst>
                </a:custGeom>
                <a:solidFill>
                  <a:srgbClr val="F5CEC6"/>
                </a:solidFill>
              </p:spPr>
              <p:txBody>
                <a:bodyPr/>
                <a:lstStyle/>
                <a:p>
                  <a:pPr marL="0" marR="0" lvl="0" indent="0" defTabSz="60963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  <p:sp>
              <p:nvSpPr>
                <p:cNvPr id="63" name="TextBox 11">
                  <a:extLst>
                    <a:ext uri="{FF2B5EF4-FFF2-40B4-BE49-F238E27FC236}">
                      <a16:creationId xmlns:a16="http://schemas.microsoft.com/office/drawing/2014/main" id="{FEDEAB3F-9E75-E7DE-8A6C-4F90C6A9A1EC}"/>
                    </a:ext>
                  </a:extLst>
                </p:cNvPr>
                <p:cNvSpPr txBox="1"/>
                <p:nvPr/>
              </p:nvSpPr>
              <p:spPr>
                <a:xfrm>
                  <a:off x="76200" y="76200"/>
                  <a:ext cx="660400" cy="660400"/>
                </a:xfrm>
                <a:prstGeom prst="rect">
                  <a:avLst/>
                </a:prstGeom>
              </p:spPr>
              <p:txBody>
                <a:bodyPr lIns="33867" tIns="33867" rIns="33867" bIns="33867" rtlCol="0" anchor="ctr"/>
                <a:lstStyle/>
                <a:p>
                  <a:pPr marL="0" marR="0" lvl="0" indent="0" algn="ctr" defTabSz="609630" eaLnBrk="1" fontAlgn="auto" latinLnBrk="0" hangingPunct="1">
                    <a:lnSpc>
                      <a:spcPts val="20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/>
                  </a:endParaRPr>
                </a:p>
              </p:txBody>
            </p:sp>
          </p:grpSp>
          <p:sp>
            <p:nvSpPr>
              <p:cNvPr id="61" name="TextBox 43">
                <a:extLst>
                  <a:ext uri="{FF2B5EF4-FFF2-40B4-BE49-F238E27FC236}">
                    <a16:creationId xmlns:a16="http://schemas.microsoft.com/office/drawing/2014/main" id="{7B970A37-7CDA-C60E-BCA5-175116CE520F}"/>
                  </a:ext>
                </a:extLst>
              </p:cNvPr>
              <p:cNvSpPr txBox="1"/>
              <p:nvPr/>
            </p:nvSpPr>
            <p:spPr>
              <a:xfrm>
                <a:off x="957400" y="3827013"/>
                <a:ext cx="1736432" cy="9686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609630" eaLnBrk="1" fontAlgn="auto" latinLnBrk="0" hangingPunct="1">
                  <a:lnSpc>
                    <a:spcPts val="5524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0" cap="none" spc="0" normalizeH="0" baseline="0" noProof="0">
                    <a:ln>
                      <a:noFill/>
                    </a:ln>
                    <a:solidFill>
                      <a:srgbClr val="6D2925"/>
                    </a:solidFill>
                    <a:effectLst/>
                    <a:uLnTx/>
                    <a:uFillTx/>
                    <a:latin typeface="UTM Avo" panose="02040603050506020204" pitchFamily="18"/>
                    <a:cs typeface="Arial" panose="020B0604020202020204" pitchFamily="34" charset="0"/>
                  </a:rPr>
                  <a:t>2</a:t>
                </a:r>
                <a:endPara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6D2925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EA956335-C5CD-90E5-BE43-EC60F1ADC950}"/>
                </a:ext>
              </a:extLst>
            </p:cNvPr>
            <p:cNvSpPr txBox="1"/>
            <p:nvPr/>
          </p:nvSpPr>
          <p:spPr>
            <a:xfrm>
              <a:off x="2782735" y="3479349"/>
              <a:ext cx="5809007" cy="1690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Chia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sẻ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người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thân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về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bài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học</a:t>
              </a:r>
              <a:endParaRPr kumimoji="0" lang="fr-FR" sz="2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50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87757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"/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Để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kết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nối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cộng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giáo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viên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và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nhận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thêm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nhiều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tài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liệu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giảng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dạy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,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mời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quý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thầy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cô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tham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Group Facebook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theo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đường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link: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4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Hoc10 –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Đồng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hành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cùng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giáo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viên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tiểu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 </a:t>
            </a:r>
            <a:r>
              <a:rPr kumimoji="0" lang="en-US" sz="2400" b="1" i="0" u="sng" strike="noStrike" kern="0" cap="none" spc="0" normalizeH="0" baseline="0" noProof="0" dirty="0" err="1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học</a:t>
            </a:r>
            <a:endParaRPr kumimoji="0" sz="1400" b="0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05420" y="3722149"/>
            <a:ext cx="2684400" cy="2684400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">
            <a:extLst>
              <a:ext uri="{FF2B5EF4-FFF2-40B4-BE49-F238E27FC236}">
                <a16:creationId xmlns:a16="http://schemas.microsoft.com/office/drawing/2014/main" id="{B883A0E3-BB29-B3B1-0327-13291D38D915}"/>
              </a:ext>
            </a:extLst>
          </p:cNvPr>
          <p:cNvSpPr/>
          <p:nvPr/>
        </p:nvSpPr>
        <p:spPr>
          <a:xfrm>
            <a:off x="1655206" y="1653324"/>
            <a:ext cx="8881587" cy="4693138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DDC3024B-5984-9CB9-425B-1DFC9570CDCF}"/>
              </a:ext>
            </a:extLst>
          </p:cNvPr>
          <p:cNvSpPr/>
          <p:nvPr/>
        </p:nvSpPr>
        <p:spPr>
          <a:xfrm>
            <a:off x="0" y="4323416"/>
            <a:ext cx="2812376" cy="2534584"/>
          </a:xfrm>
          <a:custGeom>
            <a:avLst/>
            <a:gdLst/>
            <a:ahLst/>
            <a:cxnLst/>
            <a:rect l="l" t="t" r="r" b="b"/>
            <a:pathLst>
              <a:path w="4391044" h="3808232">
                <a:moveTo>
                  <a:pt x="0" y="0"/>
                </a:moveTo>
                <a:lnTo>
                  <a:pt x="4391044" y="0"/>
                </a:lnTo>
                <a:lnTo>
                  <a:pt x="4391044" y="3808232"/>
                </a:lnTo>
                <a:lnTo>
                  <a:pt x="0" y="3808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UTM Avo" panose="02040603050506020204" pitchFamily="18"/>
            </a:endParaRPr>
          </a:p>
        </p:txBody>
      </p:sp>
      <p:sp>
        <p:nvSpPr>
          <p:cNvPr id="19" name="TextBox 11">
            <a:extLst>
              <a:ext uri="{FF2B5EF4-FFF2-40B4-BE49-F238E27FC236}">
                <a16:creationId xmlns:a16="http://schemas.microsoft.com/office/drawing/2014/main" id="{2C38080A-1464-16EF-27EF-12073F93C5B6}"/>
              </a:ext>
            </a:extLst>
          </p:cNvPr>
          <p:cNvSpPr txBox="1"/>
          <p:nvPr/>
        </p:nvSpPr>
        <p:spPr>
          <a:xfrm>
            <a:off x="3325369" y="2655612"/>
            <a:ext cx="5792505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Gợi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câu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trả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lời</a:t>
            </a:r>
            <a:endParaRPr lang="en-US" sz="2400" b="1" dirty="0">
              <a:latin typeface="UTM Avo" panose="02040603050506020204" pitchFamily="18"/>
              <a:cs typeface="Arial" panose="020B0604020202020204" pitchFamily="34" charset="0"/>
            </a:endParaRPr>
          </a:p>
          <a:p>
            <a:pPr algn="ctr" defTabSz="609630">
              <a:lnSpc>
                <a:spcPct val="150000"/>
              </a:lnSpc>
              <a:spcBef>
                <a:spcPct val="0"/>
              </a:spcBef>
            </a:pP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Video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đã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thấy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nhỏ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chúng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ta ai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cũng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tài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hay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điều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mà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đáng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tự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hào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UTM Avo" panose="02040603050506020204" pitchFamily="18"/>
                <a:cs typeface="Arial" panose="020B0604020202020204" pitchFamily="34" charset="0"/>
              </a:rPr>
              <a:t>. </a:t>
            </a:r>
            <a:endParaRPr lang="vi-VN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89CC0CA2-441E-502B-BDA1-B622D9205F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6514">
            <a:off x="8738535" y="1475332"/>
            <a:ext cx="2309529" cy="236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2C62F76A-F164-E050-6897-434DFA4BEF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67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giving a presentation&#10;&#10;Description automatically generated">
            <a:extLst>
              <a:ext uri="{FF2B5EF4-FFF2-40B4-BE49-F238E27FC236}">
                <a16:creationId xmlns:a16="http://schemas.microsoft.com/office/drawing/2014/main" id="{1BB1C8DE-F070-2448-0819-47718E7F4D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96" y="3891108"/>
            <a:ext cx="6252807" cy="2566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5C066F-8071-6D97-CC83-A580CDF5013A}"/>
              </a:ext>
            </a:extLst>
          </p:cNvPr>
          <p:cNvSpPr txBox="1"/>
          <p:nvPr/>
        </p:nvSpPr>
        <p:spPr>
          <a:xfrm>
            <a:off x="2550141" y="1593338"/>
            <a:ext cx="7091718" cy="2137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defTabSz="609630">
              <a:lnSpc>
                <a:spcPct val="150000"/>
              </a:lnSpc>
              <a:spcBef>
                <a:spcPct val="0"/>
              </a:spcBef>
              <a:defRPr sz="2400" b="1">
                <a:latin typeface="UTM Avo" panose="02040603050506020204" pitchFamily="18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</a:t>
            </a:r>
            <a:r>
              <a:rPr lang="en-US" i="1" dirty="0" err="1"/>
              <a:t>Viết</a:t>
            </a:r>
            <a:r>
              <a:rPr lang="en-US" i="1" dirty="0"/>
              <a:t> </a:t>
            </a:r>
            <a:r>
              <a:rPr lang="en-US" i="1" dirty="0" err="1"/>
              <a:t>thư</a:t>
            </a:r>
            <a:r>
              <a:rPr lang="en-US" i="1" dirty="0"/>
              <a:t> </a:t>
            </a:r>
            <a:r>
              <a:rPr lang="en-US" i="1" dirty="0" err="1"/>
              <a:t>cho</a:t>
            </a:r>
            <a:r>
              <a:rPr lang="en-US" i="1" dirty="0"/>
              <a:t> </a:t>
            </a:r>
            <a:r>
              <a:rPr lang="en-US" i="1" dirty="0" err="1"/>
              <a:t>tương</a:t>
            </a:r>
            <a:r>
              <a:rPr lang="en-US" i="1" dirty="0"/>
              <a:t> </a:t>
            </a:r>
            <a:r>
              <a:rPr lang="en-US" i="1" dirty="0" err="1"/>
              <a:t>lai</a:t>
            </a:r>
            <a:endParaRPr lang="en-US" i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vi-VN" b="0" dirty="0"/>
              <a:t>Chia sẻ bức thư của em trước toàn trường. </a:t>
            </a:r>
            <a:endParaRPr lang="en-US" b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vi-VN" b="0" dirty="0"/>
              <a:t>Gửi bức thư vào hòm thư chung. </a:t>
            </a:r>
            <a:endParaRPr lang="en-US" b="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vi-VN" b="0" dirty="0"/>
              <a:t>Bày tỏ cảm xúc của em về cuộc thi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275359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EFC98D98-4378-0A8E-A14F-023340A65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83" y="3015453"/>
            <a:ext cx="3189835" cy="176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343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035D17D-4706-CF19-4038-0F47A30E1541}"/>
              </a:ext>
            </a:extLst>
          </p:cNvPr>
          <p:cNvGrpSpPr/>
          <p:nvPr/>
        </p:nvGrpSpPr>
        <p:grpSpPr>
          <a:xfrm>
            <a:off x="1608322" y="1376670"/>
            <a:ext cx="9811756" cy="1120061"/>
            <a:chOff x="2539590" y="360899"/>
            <a:chExt cx="15405374" cy="1680092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55D081-03DC-9BDC-C236-B2676AFF81B0}"/>
                </a:ext>
              </a:extLst>
            </p:cNvPr>
            <p:cNvSpPr/>
            <p:nvPr/>
          </p:nvSpPr>
          <p:spPr>
            <a:xfrm>
              <a:off x="2539590" y="644744"/>
              <a:ext cx="14092146" cy="1040246"/>
            </a:xfrm>
            <a:prstGeom prst="rect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Hoạt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động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3.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Cùng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chơi Vòng quay tự hào 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12" name="Picture 11" descr="A red and black circular object&#10;&#10;Description automatically generated">
              <a:extLst>
                <a:ext uri="{FF2B5EF4-FFF2-40B4-BE49-F238E27FC236}">
                  <a16:creationId xmlns:a16="http://schemas.microsoft.com/office/drawing/2014/main" id="{53D1A10A-F9FC-480E-8CCF-E4C30AFD8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64871" y="360899"/>
              <a:ext cx="1680093" cy="1680092"/>
            </a:xfrm>
            <a:prstGeom prst="rect">
              <a:avLst/>
            </a:prstGeom>
          </p:spPr>
        </p:pic>
      </p:grpSp>
      <p:sp>
        <p:nvSpPr>
          <p:cNvPr id="13" name="Freeform 5">
            <a:extLst>
              <a:ext uri="{FF2B5EF4-FFF2-40B4-BE49-F238E27FC236}">
                <a16:creationId xmlns:a16="http://schemas.microsoft.com/office/drawing/2014/main" id="{A6D896DD-8FD5-3146-D724-9483F8D8C363}"/>
              </a:ext>
            </a:extLst>
          </p:cNvPr>
          <p:cNvSpPr/>
          <p:nvPr/>
        </p:nvSpPr>
        <p:spPr>
          <a:xfrm>
            <a:off x="304800" y="2472681"/>
            <a:ext cx="11582400" cy="4385320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1F80B4-C077-0256-DB81-85378CF2F940}"/>
              </a:ext>
            </a:extLst>
          </p:cNvPr>
          <p:cNvSpPr txBox="1"/>
          <p:nvPr/>
        </p:nvSpPr>
        <p:spPr>
          <a:xfrm>
            <a:off x="563433" y="2520781"/>
            <a:ext cx="10856645" cy="22298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25" indent="-495325" algn="just" defTabSz="609630">
              <a:lnSpc>
                <a:spcPct val="150000"/>
              </a:lnSpc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tham gia trò chơi </a:t>
            </a:r>
            <a:r>
              <a:rPr lang="vi-VN" sz="2400" i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Vòng quay tự hào</a:t>
            </a: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495325" indent="-495325" algn="just" defTabSz="609630">
              <a:lnSpc>
                <a:spcPct val="150000"/>
              </a:lnSpc>
              <a:buClr>
                <a:prstClr val="black"/>
              </a:buClr>
              <a:buFont typeface="Wingdings" panose="05000000000000000000" pitchFamily="2" charset="2"/>
              <a:buChar char="Ø"/>
            </a:pP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2400" b="1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495325" indent="-495325" algn="just" defTabSz="609630">
              <a:lnSpc>
                <a:spcPct val="150000"/>
              </a:lnSpc>
              <a:buClr>
                <a:prstClr val="black"/>
              </a:buClr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Trên bảng là một vòng tròn quay có tên các bạn trong lớp và mũi tên bên cạnh.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7DA455-AEAA-D157-6C10-846F948EB8AD}"/>
              </a:ext>
            </a:extLst>
          </p:cNvPr>
          <p:cNvSpPr/>
          <p:nvPr/>
        </p:nvSpPr>
        <p:spPr>
          <a:xfrm>
            <a:off x="11689757" y="6013893"/>
            <a:ext cx="502243" cy="844107"/>
          </a:xfrm>
          <a:custGeom>
            <a:avLst/>
            <a:gdLst/>
            <a:ahLst/>
            <a:cxnLst/>
            <a:rect l="l" t="t" r="r" b="b"/>
            <a:pathLst>
              <a:path w="753365" h="1266160">
                <a:moveTo>
                  <a:pt x="0" y="0"/>
                </a:moveTo>
                <a:lnTo>
                  <a:pt x="753365" y="0"/>
                </a:lnTo>
                <a:lnTo>
                  <a:pt x="753365" y="1266160"/>
                </a:lnTo>
                <a:lnTo>
                  <a:pt x="0" y="12661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285FA5FA-D7D1-AE83-D4DE-C540B23898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5089">
            <a:off x="137067" y="5983326"/>
            <a:ext cx="852732" cy="846530"/>
          </a:xfrm>
          <a:prstGeom prst="rect">
            <a:avLst/>
          </a:prstGeom>
        </p:spPr>
      </p:pic>
      <p:pic>
        <p:nvPicPr>
          <p:cNvPr id="17" name="Picture 16" descr="A cartoon of a classroom with a wheel of fortune&#10;&#10;Description automatically generated">
            <a:extLst>
              <a:ext uri="{FF2B5EF4-FFF2-40B4-BE49-F238E27FC236}">
                <a16:creationId xmlns:a16="http://schemas.microsoft.com/office/drawing/2014/main" id="{0F24D42B-2C4C-6D82-8D5D-85CFF84CB2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t="37180" r="9390" b="9371"/>
          <a:stretch/>
        </p:blipFill>
        <p:spPr>
          <a:xfrm>
            <a:off x="3855924" y="4750622"/>
            <a:ext cx="4480150" cy="19128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43327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>
            <a:extLst>
              <a:ext uri="{FF2B5EF4-FFF2-40B4-BE49-F238E27FC236}">
                <a16:creationId xmlns:a16="http://schemas.microsoft.com/office/drawing/2014/main" id="{A6D896DD-8FD5-3146-D724-9483F8D8C363}"/>
              </a:ext>
            </a:extLst>
          </p:cNvPr>
          <p:cNvSpPr/>
          <p:nvPr/>
        </p:nvSpPr>
        <p:spPr>
          <a:xfrm>
            <a:off x="383177" y="2037253"/>
            <a:ext cx="11582400" cy="4385320"/>
          </a:xfrm>
          <a:custGeom>
            <a:avLst/>
            <a:gdLst/>
            <a:ahLst/>
            <a:cxnLst/>
            <a:rect l="l" t="t" r="r" b="b"/>
            <a:pathLst>
              <a:path w="14875164" h="5894776">
                <a:moveTo>
                  <a:pt x="0" y="0"/>
                </a:moveTo>
                <a:lnTo>
                  <a:pt x="14875164" y="0"/>
                </a:lnTo>
                <a:lnTo>
                  <a:pt x="14875164" y="5894776"/>
                </a:lnTo>
                <a:lnTo>
                  <a:pt x="0" y="5894776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5D7DA455-AEAA-D157-6C10-846F948EB8AD}"/>
              </a:ext>
            </a:extLst>
          </p:cNvPr>
          <p:cNvSpPr/>
          <p:nvPr/>
        </p:nvSpPr>
        <p:spPr>
          <a:xfrm>
            <a:off x="11768134" y="5578465"/>
            <a:ext cx="502243" cy="844107"/>
          </a:xfrm>
          <a:custGeom>
            <a:avLst/>
            <a:gdLst/>
            <a:ahLst/>
            <a:cxnLst/>
            <a:rect l="l" t="t" r="r" b="b"/>
            <a:pathLst>
              <a:path w="753365" h="1266160">
                <a:moveTo>
                  <a:pt x="0" y="0"/>
                </a:moveTo>
                <a:lnTo>
                  <a:pt x="753365" y="0"/>
                </a:lnTo>
                <a:lnTo>
                  <a:pt x="753365" y="1266160"/>
                </a:lnTo>
                <a:lnTo>
                  <a:pt x="0" y="12661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6" name="Picture 13">
            <a:extLst>
              <a:ext uri="{FF2B5EF4-FFF2-40B4-BE49-F238E27FC236}">
                <a16:creationId xmlns:a16="http://schemas.microsoft.com/office/drawing/2014/main" id="{285FA5FA-D7D1-AE83-D4DE-C540B23898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35089">
            <a:off x="215444" y="5547898"/>
            <a:ext cx="852732" cy="8465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4D5E0F-E193-26CA-859C-2E8C8644E8B8}"/>
              </a:ext>
            </a:extLst>
          </p:cNvPr>
          <p:cNvSpPr txBox="1"/>
          <p:nvPr/>
        </p:nvSpPr>
        <p:spPr>
          <a:xfrm>
            <a:off x="641810" y="2037252"/>
            <a:ext cx="11110645" cy="27838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5325" indent="-495325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Các em quay mũi tên vòng tròn, khi mũi tên dừng ở tên bạn nào, bạn đó sẽ đứng lên chia sẻ một việc làm đáng tự hào của bản thân.</a:t>
            </a:r>
          </a:p>
          <a:p>
            <a:pPr marL="495325" indent="-495325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Sau khi bạn đó chia sẻ xong, vòng quay sẽ tiếp tục quay để lần lượt tìm ra các bạn tiếp theo đứng lên chia sẻ.</a:t>
            </a:r>
            <a:endParaRPr lang="en-US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95325" indent="-495325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vi-VN" sz="2400" dirty="0"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cartoon of a classroom with a wheel of fortune&#10;&#10;Description automatically generated">
            <a:extLst>
              <a:ext uri="{FF2B5EF4-FFF2-40B4-BE49-F238E27FC236}">
                <a16:creationId xmlns:a16="http://schemas.microsoft.com/office/drawing/2014/main" id="{4E355485-8662-E326-381B-60BE6CEF45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2" t="37180" r="9390" b="9371"/>
          <a:stretch/>
        </p:blipFill>
        <p:spPr>
          <a:xfrm>
            <a:off x="3855924" y="4750622"/>
            <a:ext cx="4480150" cy="191288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661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8">
            <a:extLst>
              <a:ext uri="{FF2B5EF4-FFF2-40B4-BE49-F238E27FC236}">
                <a16:creationId xmlns:a16="http://schemas.microsoft.com/office/drawing/2014/main" id="{982F33A4-0026-D997-B05A-1B79A0A484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047362" y="2089735"/>
            <a:ext cx="826920" cy="894032"/>
          </a:xfrm>
          <a:prstGeom prst="rect">
            <a:avLst/>
          </a:prstGeom>
        </p:spPr>
      </p:pic>
      <p:sp>
        <p:nvSpPr>
          <p:cNvPr id="28" name="Line Callout 1 (Border and Accent Bar) 3">
            <a:extLst>
              <a:ext uri="{FF2B5EF4-FFF2-40B4-BE49-F238E27FC236}">
                <a16:creationId xmlns:a16="http://schemas.microsoft.com/office/drawing/2014/main" id="{6FEF5AC2-E021-2453-37FF-0A830A3BDD4D}"/>
              </a:ext>
            </a:extLst>
          </p:cNvPr>
          <p:cNvSpPr/>
          <p:nvPr/>
        </p:nvSpPr>
        <p:spPr>
          <a:xfrm>
            <a:off x="317718" y="1673189"/>
            <a:ext cx="8737600" cy="833093"/>
          </a:xfrm>
          <a:prstGeom prst="accentBorderCallout1">
            <a:avLst>
              <a:gd name="adj1" fmla="val 18750"/>
              <a:gd name="adj2" fmla="val -3127"/>
              <a:gd name="adj3" fmla="val 17954"/>
              <a:gd name="adj4" fmla="val -17509"/>
            </a:avLst>
          </a:prstGeom>
          <a:solidFill>
            <a:srgbClr val="FFF5D5"/>
          </a:solidFill>
          <a:ln w="25400" cap="flat" cmpd="sng" algn="ctr">
            <a:solidFill>
              <a:srgbClr val="C0504D">
                <a:lumMod val="50000"/>
              </a:srgbClr>
            </a:solidFill>
            <a:prstDash val="solid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GỢI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Ý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: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Những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việc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làm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đáng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hào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thể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là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9" name="Freeform 9">
            <a:extLst>
              <a:ext uri="{FF2B5EF4-FFF2-40B4-BE49-F238E27FC236}">
                <a16:creationId xmlns:a16="http://schemas.microsoft.com/office/drawing/2014/main" id="{45DF363C-1E04-50E2-6AC1-067616BC5206}"/>
              </a:ext>
            </a:extLst>
          </p:cNvPr>
          <p:cNvSpPr/>
          <p:nvPr/>
        </p:nvSpPr>
        <p:spPr>
          <a:xfrm flipH="1">
            <a:off x="300340" y="5609800"/>
            <a:ext cx="1091687" cy="1064573"/>
          </a:xfrm>
          <a:custGeom>
            <a:avLst/>
            <a:gdLst/>
            <a:ahLst/>
            <a:cxnLst/>
            <a:rect l="l" t="t" r="r" b="b"/>
            <a:pathLst>
              <a:path w="1921160" h="1989902">
                <a:moveTo>
                  <a:pt x="1921160" y="0"/>
                </a:moveTo>
                <a:lnTo>
                  <a:pt x="0" y="0"/>
                </a:lnTo>
                <a:lnTo>
                  <a:pt x="0" y="1989902"/>
                </a:lnTo>
                <a:lnTo>
                  <a:pt x="1921160" y="1989902"/>
                </a:lnTo>
                <a:lnTo>
                  <a:pt x="192116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2D92520-7C93-6D09-379D-1660AE0B3642}"/>
              </a:ext>
            </a:extLst>
          </p:cNvPr>
          <p:cNvGrpSpPr/>
          <p:nvPr/>
        </p:nvGrpSpPr>
        <p:grpSpPr>
          <a:xfrm>
            <a:off x="209042" y="2923932"/>
            <a:ext cx="2738949" cy="2541196"/>
            <a:chOff x="1676400" y="3429000"/>
            <a:chExt cx="4572000" cy="2362200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81C20E7-618D-47A1-5111-84DC22304D49}"/>
                </a:ext>
              </a:extLst>
            </p:cNvPr>
            <p:cNvSpPr/>
            <p:nvPr/>
          </p:nvSpPr>
          <p:spPr>
            <a:xfrm>
              <a:off x="1828800" y="3581400"/>
              <a:ext cx="4419600" cy="2209800"/>
            </a:xfrm>
            <a:prstGeom prst="ellipse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56A406E-00CA-7953-8D02-93D4FF5034A6}"/>
                </a:ext>
              </a:extLst>
            </p:cNvPr>
            <p:cNvSpPr/>
            <p:nvPr/>
          </p:nvSpPr>
          <p:spPr>
            <a:xfrm>
              <a:off x="1676400" y="3429000"/>
              <a:ext cx="4419600" cy="2209800"/>
            </a:xfrm>
            <a:prstGeom prst="ellipse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Những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thành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công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DFD09A3-D5B0-F921-DA72-D5CCFC227CA5}"/>
              </a:ext>
            </a:extLst>
          </p:cNvPr>
          <p:cNvGrpSpPr/>
          <p:nvPr/>
        </p:nvGrpSpPr>
        <p:grpSpPr>
          <a:xfrm>
            <a:off x="3102112" y="3169845"/>
            <a:ext cx="3191933" cy="3177224"/>
            <a:chOff x="1676400" y="3429000"/>
            <a:chExt cx="4572000" cy="2362200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27561E4-4E6E-1BEC-FF97-AF4B351D165B}"/>
                </a:ext>
              </a:extLst>
            </p:cNvPr>
            <p:cNvSpPr/>
            <p:nvPr/>
          </p:nvSpPr>
          <p:spPr>
            <a:xfrm>
              <a:off x="1828800" y="3581400"/>
              <a:ext cx="4419600" cy="2209800"/>
            </a:xfrm>
            <a:prstGeom prst="ellipse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73E44FF5-C1DB-E835-C7CC-4DA9339A91B6}"/>
                </a:ext>
              </a:extLst>
            </p:cNvPr>
            <p:cNvSpPr/>
            <p:nvPr/>
          </p:nvSpPr>
          <p:spPr>
            <a:xfrm>
              <a:off x="1676400" y="3429000"/>
              <a:ext cx="4419600" cy="2209800"/>
            </a:xfrm>
            <a:prstGeom prst="ellipse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Những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thể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hiện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sự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tiến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bộ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43FEF0-573A-F877-6FDD-7A3220B58C3D}"/>
              </a:ext>
            </a:extLst>
          </p:cNvPr>
          <p:cNvGrpSpPr/>
          <p:nvPr/>
        </p:nvGrpSpPr>
        <p:grpSpPr>
          <a:xfrm>
            <a:off x="6399094" y="3328187"/>
            <a:ext cx="3085535" cy="3065522"/>
            <a:chOff x="1676400" y="3429000"/>
            <a:chExt cx="4572000" cy="236220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EEE4637-E37E-09BD-ABFC-578440EDDD35}"/>
                </a:ext>
              </a:extLst>
            </p:cNvPr>
            <p:cNvSpPr/>
            <p:nvPr/>
          </p:nvSpPr>
          <p:spPr>
            <a:xfrm>
              <a:off x="1828800" y="3581400"/>
              <a:ext cx="4419600" cy="2209800"/>
            </a:xfrm>
            <a:prstGeom prst="ellipse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C37A4B-9267-4621-16CA-750D4D44B644}"/>
                </a:ext>
              </a:extLst>
            </p:cNvPr>
            <p:cNvSpPr/>
            <p:nvPr/>
          </p:nvSpPr>
          <p:spPr>
            <a:xfrm>
              <a:off x="1676400" y="3429000"/>
              <a:ext cx="4419600" cy="2209800"/>
            </a:xfrm>
            <a:prstGeom prst="ellipse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Những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tốt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–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giúp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đỡ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mọi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người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89AA117-CF0B-13C0-8D8C-1C650442AEFB}"/>
              </a:ext>
            </a:extLst>
          </p:cNvPr>
          <p:cNvGrpSpPr/>
          <p:nvPr/>
        </p:nvGrpSpPr>
        <p:grpSpPr>
          <a:xfrm>
            <a:off x="9484630" y="3023187"/>
            <a:ext cx="2498327" cy="2441942"/>
            <a:chOff x="1676400" y="3429000"/>
            <a:chExt cx="4572000" cy="2362200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3737690-3A67-CB6B-5608-C9E8398A2F1C}"/>
                </a:ext>
              </a:extLst>
            </p:cNvPr>
            <p:cNvSpPr/>
            <p:nvPr/>
          </p:nvSpPr>
          <p:spPr>
            <a:xfrm>
              <a:off x="1828800" y="3581400"/>
              <a:ext cx="4419600" cy="2209800"/>
            </a:xfrm>
            <a:prstGeom prst="ellipse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33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A3C2FD4-F7D5-CD30-2058-6AA02A066FA4}"/>
                </a:ext>
              </a:extLst>
            </p:cNvPr>
            <p:cNvSpPr/>
            <p:nvPr/>
          </p:nvSpPr>
          <p:spPr>
            <a:xfrm>
              <a:off x="1676400" y="3429000"/>
              <a:ext cx="4419600" cy="2209800"/>
            </a:xfrm>
            <a:prstGeom prst="ellipse">
              <a:avLst/>
            </a:prstGeom>
            <a:solidFill>
              <a:srgbClr val="4BACC6">
                <a:lumMod val="20000"/>
                <a:lumOff val="8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0963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/>
                  <a:cs typeface="Arial" panose="020B0604020202020204" pitchFamily="34" charset="0"/>
                </a:rPr>
                <a:t>……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10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4D7F196-9C61-44B6-9257-38A1FA7A2B3A}" vid="{7023CD2D-81B6-4BB7-B338-C0CB8A5C0DA7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125</TotalTime>
  <Words>856</Words>
  <Application>Microsoft Office PowerPoint</Application>
  <PresentationFormat>Widescreen</PresentationFormat>
  <Paragraphs>84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UTM Avo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Tuanhh Nguyễn</dc:creator>
  <cp:lastModifiedBy>Huy Nguyễn</cp:lastModifiedBy>
  <cp:revision>7</cp:revision>
  <dcterms:created xsi:type="dcterms:W3CDTF">2023-11-30T05:08:09Z</dcterms:created>
  <dcterms:modified xsi:type="dcterms:W3CDTF">2023-12-06T04:15:55Z</dcterms:modified>
</cp:coreProperties>
</file>