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2.xml" ContentType="application/vnd.openxmlformats-officedocument.presentationml.notesSlide+xml"/>
  <Override PartName="/ppt/tags/tag23.xml" ContentType="application/vnd.openxmlformats-officedocument.presentationml.tags+xml"/>
  <Override PartName="/ppt/notesSlides/notesSlide3.xml" ContentType="application/vnd.openxmlformats-officedocument.presentationml.notesSlide+xml"/>
  <Override PartName="/ppt/tags/tag24.xml" ContentType="application/vnd.openxmlformats-officedocument.presentationml.tags+xml"/>
  <Override PartName="/ppt/notesSlides/notesSlide4.xml" ContentType="application/vnd.openxmlformats-officedocument.presentationml.notesSlide+xml"/>
  <Override PartName="/ppt/tags/tag25.xml" ContentType="application/vnd.openxmlformats-officedocument.presentationml.tags+xml"/>
  <Override PartName="/ppt/notesSlides/notesSlide5.xml" ContentType="application/vnd.openxmlformats-officedocument.presentationml.notesSlide+xml"/>
  <Override PartName="/ppt/tags/tag26.xml" ContentType="application/vnd.openxmlformats-officedocument.presentationml.tags+xml"/>
  <Override PartName="/ppt/notesSlides/notesSlide6.xml" ContentType="application/vnd.openxmlformats-officedocument.presentationml.notesSlide+xml"/>
  <Override PartName="/ppt/tags/tag27.xml" ContentType="application/vnd.openxmlformats-officedocument.presentationml.tags+xml"/>
  <Override PartName="/ppt/notesSlides/notesSlide7.xml" ContentType="application/vnd.openxmlformats-officedocument.presentationml.notesSlide+xml"/>
  <Override PartName="/ppt/tags/tag28.xml" ContentType="application/vnd.openxmlformats-officedocument.presentationml.tags+xml"/>
  <Override PartName="/ppt/notesSlides/notesSlide8.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9.xml" ContentType="application/vnd.openxmlformats-officedocument.presentationml.notesSlide+xml"/>
  <Override PartName="/ppt/tags/tag3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2" r:id="rId2"/>
    <p:sldMasterId id="2147483674" r:id="rId3"/>
  </p:sldMasterIdLst>
  <p:notesMasterIdLst>
    <p:notesMasterId r:id="rId38"/>
  </p:notesMasterIdLst>
  <p:sldIdLst>
    <p:sldId id="256" r:id="rId4"/>
    <p:sldId id="264" r:id="rId5"/>
    <p:sldId id="273" r:id="rId6"/>
    <p:sldId id="263" r:id="rId7"/>
    <p:sldId id="272" r:id="rId8"/>
    <p:sldId id="274" r:id="rId9"/>
    <p:sldId id="289" r:id="rId10"/>
    <p:sldId id="290" r:id="rId11"/>
    <p:sldId id="312" r:id="rId12"/>
    <p:sldId id="313" r:id="rId13"/>
    <p:sldId id="314" r:id="rId14"/>
    <p:sldId id="277" r:id="rId15"/>
    <p:sldId id="265" r:id="rId16"/>
    <p:sldId id="294" r:id="rId17"/>
    <p:sldId id="295" r:id="rId18"/>
    <p:sldId id="296" r:id="rId19"/>
    <p:sldId id="297" r:id="rId20"/>
    <p:sldId id="298" r:id="rId21"/>
    <p:sldId id="276" r:id="rId22"/>
    <p:sldId id="299" r:id="rId23"/>
    <p:sldId id="300" r:id="rId24"/>
    <p:sldId id="301" r:id="rId25"/>
    <p:sldId id="302" r:id="rId26"/>
    <p:sldId id="303" r:id="rId27"/>
    <p:sldId id="304" r:id="rId28"/>
    <p:sldId id="305" r:id="rId29"/>
    <p:sldId id="306" r:id="rId30"/>
    <p:sldId id="307" r:id="rId31"/>
    <p:sldId id="308" r:id="rId32"/>
    <p:sldId id="309" r:id="rId33"/>
    <p:sldId id="310" r:id="rId34"/>
    <p:sldId id="311" r:id="rId35"/>
    <p:sldId id="267" r:id="rId36"/>
    <p:sldId id="270" r:id="rId37"/>
  </p:sldIdLst>
  <p:sldSz cx="12192000" cy="6858000"/>
  <p:notesSz cx="6858000" cy="9144000"/>
  <p:custDataLst>
    <p:tags r:id="rId39"/>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73" autoAdjust="0"/>
    <p:restoredTop sz="86375" autoAdjust="0"/>
  </p:normalViewPr>
  <p:slideViewPr>
    <p:cSldViewPr snapToGrid="0">
      <p:cViewPr>
        <p:scale>
          <a:sx n="75" d="100"/>
          <a:sy n="75" d="100"/>
        </p:scale>
        <p:origin x="1398" y="13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gs" Target="tags/tag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50A-8175-492E-9DDF-FB9B86E92E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9822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Xin </a:t>
            </a:r>
            <a:r>
              <a:rPr lang="en-US" dirty="0" err="1"/>
              <a:t>chào</a:t>
            </a:r>
            <a:r>
              <a:rPr lang="en-US" dirty="0"/>
              <a:t> </a:t>
            </a:r>
            <a:r>
              <a:rPr lang="en-US" dirty="0" err="1"/>
              <a:t>quý</a:t>
            </a:r>
            <a:r>
              <a:rPr lang="en-US" dirty="0"/>
              <a:t> </a:t>
            </a:r>
            <a:r>
              <a:rPr lang="en-US" dirty="0" err="1"/>
              <a:t>thầy</a:t>
            </a:r>
            <a:r>
              <a:rPr lang="en-US" dirty="0"/>
              <a:t> </a:t>
            </a:r>
            <a:r>
              <a:rPr lang="en-US" dirty="0" err="1"/>
              <a:t>cô</a:t>
            </a:r>
            <a:r>
              <a:rPr lang="en-US" dirty="0"/>
              <a:t> </a:t>
            </a:r>
            <a:r>
              <a:rPr lang="en-US" dirty="0" err="1"/>
              <a:t>đã</a:t>
            </a:r>
            <a:r>
              <a:rPr lang="en-US" dirty="0"/>
              <a:t> </a:t>
            </a:r>
            <a:r>
              <a:rPr lang="en-US" dirty="0" err="1"/>
              <a:t>quan</a:t>
            </a:r>
            <a:r>
              <a:rPr lang="en-US" dirty="0"/>
              <a:t> </a:t>
            </a:r>
            <a:r>
              <a:rPr lang="en-US" dirty="0" err="1"/>
              <a:t>tâm</a:t>
            </a:r>
            <a:r>
              <a:rPr lang="en-US" dirty="0"/>
              <a:t> </a:t>
            </a:r>
            <a:r>
              <a:rPr lang="en-US" dirty="0" err="1"/>
              <a:t>đến</a:t>
            </a:r>
            <a:r>
              <a:rPr lang="en-US" dirty="0"/>
              <a:t> </a:t>
            </a:r>
            <a:r>
              <a:rPr lang="en-US" dirty="0" err="1"/>
              <a:t>sản</a:t>
            </a:r>
            <a:r>
              <a:rPr lang="en-US" dirty="0"/>
              <a:t> </a:t>
            </a:r>
            <a:r>
              <a:rPr lang="en-US" dirty="0" err="1"/>
              <a:t>phẩm</a:t>
            </a:r>
            <a:r>
              <a:rPr lang="en-US" dirty="0"/>
              <a:t> </a:t>
            </a:r>
            <a:r>
              <a:rPr lang="en-US" dirty="0" err="1"/>
              <a:t>của</a:t>
            </a:r>
            <a:r>
              <a:rPr lang="en-US" dirty="0"/>
              <a:t> </a:t>
            </a:r>
            <a:r>
              <a:rPr lang="en-US" dirty="0" err="1"/>
              <a:t>em</a:t>
            </a:r>
            <a:r>
              <a:rPr lang="en-US" dirty="0"/>
              <a:t> ạ!</a:t>
            </a:r>
          </a:p>
          <a:p>
            <a:r>
              <a:rPr lang="en-US" dirty="0"/>
              <a:t>Game </a:t>
            </a:r>
            <a:r>
              <a:rPr lang="en-US" dirty="0" err="1"/>
              <a:t>trắc</a:t>
            </a:r>
            <a:r>
              <a:rPr lang="en-US" dirty="0"/>
              <a:t> </a:t>
            </a:r>
            <a:r>
              <a:rPr lang="en-US" dirty="0" err="1"/>
              <a:t>nghiệm</a:t>
            </a:r>
            <a:r>
              <a:rPr lang="en-US" dirty="0"/>
              <a:t> </a:t>
            </a:r>
            <a:r>
              <a:rPr lang="en-US" dirty="0" err="1"/>
              <a:t>có</a:t>
            </a:r>
            <a:r>
              <a:rPr lang="en-US" dirty="0"/>
              <a:t> 3 ý A, B, C.</a:t>
            </a:r>
          </a:p>
          <a:p>
            <a:r>
              <a:rPr lang="en-US" dirty="0" err="1"/>
              <a:t>Quý</a:t>
            </a:r>
            <a:r>
              <a:rPr lang="en-US" dirty="0"/>
              <a:t> </a:t>
            </a:r>
            <a:r>
              <a:rPr lang="en-US" dirty="0" err="1"/>
              <a:t>thầy</a:t>
            </a:r>
            <a:r>
              <a:rPr lang="en-US" dirty="0"/>
              <a:t> </a:t>
            </a:r>
            <a:r>
              <a:rPr lang="en-US" dirty="0" err="1"/>
              <a:t>cô</a:t>
            </a:r>
            <a:r>
              <a:rPr lang="en-US" dirty="0"/>
              <a:t> </a:t>
            </a:r>
            <a:r>
              <a:rPr lang="en-US" dirty="0" err="1"/>
              <a:t>sẽ</a:t>
            </a:r>
            <a:r>
              <a:rPr lang="en-US" dirty="0"/>
              <a:t> </a:t>
            </a:r>
            <a:r>
              <a:rPr lang="en-US" dirty="0" err="1"/>
              <a:t>gõ</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vào</a:t>
            </a:r>
            <a:r>
              <a:rPr lang="en-US" dirty="0"/>
              <a:t> ô CORRECT ANSWER, </a:t>
            </a:r>
            <a:r>
              <a:rPr lang="en-US" dirty="0" err="1"/>
              <a:t>đáp</a:t>
            </a:r>
            <a:r>
              <a:rPr lang="en-US" dirty="0"/>
              <a:t> </a:t>
            </a:r>
            <a:r>
              <a:rPr lang="en-US" dirty="0" err="1"/>
              <a:t>án</a:t>
            </a:r>
            <a:r>
              <a:rPr lang="en-US" dirty="0"/>
              <a:t> </a:t>
            </a:r>
            <a:r>
              <a:rPr lang="en-US" dirty="0" err="1"/>
              <a:t>sai</a:t>
            </a:r>
            <a:r>
              <a:rPr lang="en-US" dirty="0"/>
              <a:t> </a:t>
            </a:r>
            <a:r>
              <a:rPr lang="en-US" dirty="0" err="1"/>
              <a:t>vào</a:t>
            </a:r>
            <a:r>
              <a:rPr lang="en-US" dirty="0"/>
              <a:t> ô WRONG ANSWER.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50A-8175-492E-9DDF-FB9B86E92E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0415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Xin </a:t>
            </a:r>
            <a:r>
              <a:rPr lang="en-US" dirty="0" err="1"/>
              <a:t>chào</a:t>
            </a:r>
            <a:r>
              <a:rPr lang="en-US" dirty="0"/>
              <a:t> </a:t>
            </a:r>
            <a:r>
              <a:rPr lang="en-US" dirty="0" err="1"/>
              <a:t>quý</a:t>
            </a:r>
            <a:r>
              <a:rPr lang="en-US" dirty="0"/>
              <a:t> </a:t>
            </a:r>
            <a:r>
              <a:rPr lang="en-US" dirty="0" err="1"/>
              <a:t>thầy</a:t>
            </a:r>
            <a:r>
              <a:rPr lang="en-US" dirty="0"/>
              <a:t> </a:t>
            </a:r>
            <a:r>
              <a:rPr lang="en-US" dirty="0" err="1"/>
              <a:t>cô</a:t>
            </a:r>
            <a:r>
              <a:rPr lang="en-US" dirty="0"/>
              <a:t> </a:t>
            </a:r>
            <a:r>
              <a:rPr lang="en-US" dirty="0" err="1"/>
              <a:t>đã</a:t>
            </a:r>
            <a:r>
              <a:rPr lang="en-US" dirty="0"/>
              <a:t> </a:t>
            </a:r>
            <a:r>
              <a:rPr lang="en-US" dirty="0" err="1"/>
              <a:t>quan</a:t>
            </a:r>
            <a:r>
              <a:rPr lang="en-US" dirty="0"/>
              <a:t> </a:t>
            </a:r>
            <a:r>
              <a:rPr lang="en-US" dirty="0" err="1"/>
              <a:t>tâm</a:t>
            </a:r>
            <a:r>
              <a:rPr lang="en-US" dirty="0"/>
              <a:t> </a:t>
            </a:r>
            <a:r>
              <a:rPr lang="en-US" dirty="0" err="1"/>
              <a:t>đến</a:t>
            </a:r>
            <a:r>
              <a:rPr lang="en-US" dirty="0"/>
              <a:t> </a:t>
            </a:r>
            <a:r>
              <a:rPr lang="en-US" dirty="0" err="1"/>
              <a:t>sản</a:t>
            </a:r>
            <a:r>
              <a:rPr lang="en-US" dirty="0"/>
              <a:t> </a:t>
            </a:r>
            <a:r>
              <a:rPr lang="en-US" dirty="0" err="1"/>
              <a:t>phẩm</a:t>
            </a:r>
            <a:r>
              <a:rPr lang="en-US" dirty="0"/>
              <a:t> </a:t>
            </a:r>
            <a:r>
              <a:rPr lang="en-US" dirty="0" err="1"/>
              <a:t>của</a:t>
            </a:r>
            <a:r>
              <a:rPr lang="en-US" dirty="0"/>
              <a:t> </a:t>
            </a:r>
            <a:r>
              <a:rPr lang="en-US" dirty="0" err="1"/>
              <a:t>em</a:t>
            </a:r>
            <a:r>
              <a:rPr lang="en-US" dirty="0"/>
              <a:t> ạ!</a:t>
            </a:r>
          </a:p>
          <a:p>
            <a:r>
              <a:rPr lang="en-US" dirty="0"/>
              <a:t>Game </a:t>
            </a:r>
            <a:r>
              <a:rPr lang="en-US" dirty="0" err="1"/>
              <a:t>trắc</a:t>
            </a:r>
            <a:r>
              <a:rPr lang="en-US" dirty="0"/>
              <a:t> </a:t>
            </a:r>
            <a:r>
              <a:rPr lang="en-US" dirty="0" err="1"/>
              <a:t>nghiệm</a:t>
            </a:r>
            <a:r>
              <a:rPr lang="en-US" dirty="0"/>
              <a:t> </a:t>
            </a:r>
            <a:r>
              <a:rPr lang="en-US" dirty="0" err="1"/>
              <a:t>có</a:t>
            </a:r>
            <a:r>
              <a:rPr lang="en-US" dirty="0"/>
              <a:t> 3 ý A, B, C.</a:t>
            </a:r>
          </a:p>
          <a:p>
            <a:r>
              <a:rPr lang="en-US" dirty="0" err="1"/>
              <a:t>Quý</a:t>
            </a:r>
            <a:r>
              <a:rPr lang="en-US" dirty="0"/>
              <a:t> </a:t>
            </a:r>
            <a:r>
              <a:rPr lang="en-US" dirty="0" err="1"/>
              <a:t>thầy</a:t>
            </a:r>
            <a:r>
              <a:rPr lang="en-US" dirty="0"/>
              <a:t> </a:t>
            </a:r>
            <a:r>
              <a:rPr lang="en-US" dirty="0" err="1"/>
              <a:t>cô</a:t>
            </a:r>
            <a:r>
              <a:rPr lang="en-US" dirty="0"/>
              <a:t> </a:t>
            </a:r>
            <a:r>
              <a:rPr lang="en-US" dirty="0" err="1"/>
              <a:t>sẽ</a:t>
            </a:r>
            <a:r>
              <a:rPr lang="en-US" dirty="0"/>
              <a:t> </a:t>
            </a:r>
            <a:r>
              <a:rPr lang="en-US" dirty="0" err="1"/>
              <a:t>gõ</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vào</a:t>
            </a:r>
            <a:r>
              <a:rPr lang="en-US" dirty="0"/>
              <a:t> ô CORRECT ANSWER, </a:t>
            </a:r>
            <a:r>
              <a:rPr lang="en-US" dirty="0" err="1"/>
              <a:t>đáp</a:t>
            </a:r>
            <a:r>
              <a:rPr lang="en-US" dirty="0"/>
              <a:t> </a:t>
            </a:r>
            <a:r>
              <a:rPr lang="en-US" dirty="0" err="1"/>
              <a:t>án</a:t>
            </a:r>
            <a:r>
              <a:rPr lang="en-US" dirty="0"/>
              <a:t> </a:t>
            </a:r>
            <a:r>
              <a:rPr lang="en-US" dirty="0" err="1"/>
              <a:t>sai</a:t>
            </a:r>
            <a:r>
              <a:rPr lang="en-US" dirty="0"/>
              <a:t> </a:t>
            </a:r>
            <a:r>
              <a:rPr lang="en-US" dirty="0" err="1"/>
              <a:t>vào</a:t>
            </a:r>
            <a:r>
              <a:rPr lang="en-US" dirty="0"/>
              <a:t> ô WRONG ANSWER.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50A-8175-492E-9DDF-FB9B86E92E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573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Xin </a:t>
            </a:r>
            <a:r>
              <a:rPr lang="en-US" dirty="0" err="1"/>
              <a:t>chào</a:t>
            </a:r>
            <a:r>
              <a:rPr lang="en-US" dirty="0"/>
              <a:t> </a:t>
            </a:r>
            <a:r>
              <a:rPr lang="en-US" dirty="0" err="1"/>
              <a:t>quý</a:t>
            </a:r>
            <a:r>
              <a:rPr lang="en-US" dirty="0"/>
              <a:t> </a:t>
            </a:r>
            <a:r>
              <a:rPr lang="en-US" dirty="0" err="1"/>
              <a:t>thầy</a:t>
            </a:r>
            <a:r>
              <a:rPr lang="en-US" dirty="0"/>
              <a:t> </a:t>
            </a:r>
            <a:r>
              <a:rPr lang="en-US" dirty="0" err="1"/>
              <a:t>cô</a:t>
            </a:r>
            <a:r>
              <a:rPr lang="en-US" dirty="0"/>
              <a:t> </a:t>
            </a:r>
            <a:r>
              <a:rPr lang="en-US" dirty="0" err="1"/>
              <a:t>đã</a:t>
            </a:r>
            <a:r>
              <a:rPr lang="en-US" dirty="0"/>
              <a:t> </a:t>
            </a:r>
            <a:r>
              <a:rPr lang="en-US" dirty="0" err="1"/>
              <a:t>quan</a:t>
            </a:r>
            <a:r>
              <a:rPr lang="en-US" dirty="0"/>
              <a:t> </a:t>
            </a:r>
            <a:r>
              <a:rPr lang="en-US" dirty="0" err="1"/>
              <a:t>tâm</a:t>
            </a:r>
            <a:r>
              <a:rPr lang="en-US" dirty="0"/>
              <a:t> </a:t>
            </a:r>
            <a:r>
              <a:rPr lang="en-US" dirty="0" err="1"/>
              <a:t>đến</a:t>
            </a:r>
            <a:r>
              <a:rPr lang="en-US" dirty="0"/>
              <a:t> </a:t>
            </a:r>
            <a:r>
              <a:rPr lang="en-US" dirty="0" err="1"/>
              <a:t>sản</a:t>
            </a:r>
            <a:r>
              <a:rPr lang="en-US" dirty="0"/>
              <a:t> </a:t>
            </a:r>
            <a:r>
              <a:rPr lang="en-US" dirty="0" err="1"/>
              <a:t>phẩm</a:t>
            </a:r>
            <a:r>
              <a:rPr lang="en-US" dirty="0"/>
              <a:t> </a:t>
            </a:r>
            <a:r>
              <a:rPr lang="en-US" dirty="0" err="1"/>
              <a:t>của</a:t>
            </a:r>
            <a:r>
              <a:rPr lang="en-US" dirty="0"/>
              <a:t> </a:t>
            </a:r>
            <a:r>
              <a:rPr lang="en-US" dirty="0" err="1"/>
              <a:t>em</a:t>
            </a:r>
            <a:r>
              <a:rPr lang="en-US" dirty="0"/>
              <a:t> ạ!</a:t>
            </a:r>
          </a:p>
          <a:p>
            <a:r>
              <a:rPr lang="en-US" dirty="0"/>
              <a:t>Game </a:t>
            </a:r>
            <a:r>
              <a:rPr lang="en-US" dirty="0" err="1"/>
              <a:t>trắc</a:t>
            </a:r>
            <a:r>
              <a:rPr lang="en-US" dirty="0"/>
              <a:t> </a:t>
            </a:r>
            <a:r>
              <a:rPr lang="en-US" dirty="0" err="1"/>
              <a:t>nghiệm</a:t>
            </a:r>
            <a:r>
              <a:rPr lang="en-US" dirty="0"/>
              <a:t> </a:t>
            </a:r>
            <a:r>
              <a:rPr lang="en-US" dirty="0" err="1"/>
              <a:t>có</a:t>
            </a:r>
            <a:r>
              <a:rPr lang="en-US" dirty="0"/>
              <a:t> 3 ý A, B, C.</a:t>
            </a:r>
          </a:p>
          <a:p>
            <a:r>
              <a:rPr lang="en-US" dirty="0" err="1"/>
              <a:t>Quý</a:t>
            </a:r>
            <a:r>
              <a:rPr lang="en-US" dirty="0"/>
              <a:t> </a:t>
            </a:r>
            <a:r>
              <a:rPr lang="en-US" dirty="0" err="1"/>
              <a:t>thầy</a:t>
            </a:r>
            <a:r>
              <a:rPr lang="en-US" dirty="0"/>
              <a:t> </a:t>
            </a:r>
            <a:r>
              <a:rPr lang="en-US" dirty="0" err="1"/>
              <a:t>cô</a:t>
            </a:r>
            <a:r>
              <a:rPr lang="en-US" dirty="0"/>
              <a:t> </a:t>
            </a:r>
            <a:r>
              <a:rPr lang="en-US" dirty="0" err="1"/>
              <a:t>sẽ</a:t>
            </a:r>
            <a:r>
              <a:rPr lang="en-US" dirty="0"/>
              <a:t> </a:t>
            </a:r>
            <a:r>
              <a:rPr lang="en-US" dirty="0" err="1"/>
              <a:t>gõ</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vào</a:t>
            </a:r>
            <a:r>
              <a:rPr lang="en-US" dirty="0"/>
              <a:t> ô CORRECT ANSWER, </a:t>
            </a:r>
            <a:r>
              <a:rPr lang="en-US" dirty="0" err="1"/>
              <a:t>đáp</a:t>
            </a:r>
            <a:r>
              <a:rPr lang="en-US" dirty="0"/>
              <a:t> </a:t>
            </a:r>
            <a:r>
              <a:rPr lang="en-US" dirty="0" err="1"/>
              <a:t>án</a:t>
            </a:r>
            <a:r>
              <a:rPr lang="en-US" dirty="0"/>
              <a:t> </a:t>
            </a:r>
            <a:r>
              <a:rPr lang="en-US" dirty="0" err="1"/>
              <a:t>sai</a:t>
            </a:r>
            <a:r>
              <a:rPr lang="en-US" dirty="0"/>
              <a:t> </a:t>
            </a:r>
            <a:r>
              <a:rPr lang="en-US" dirty="0" err="1"/>
              <a:t>vào</a:t>
            </a:r>
            <a:r>
              <a:rPr lang="en-US" dirty="0"/>
              <a:t> ô WRONG ANSWER.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50A-8175-492E-9DDF-FB9B86E92E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9015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Xin </a:t>
            </a:r>
            <a:r>
              <a:rPr lang="en-US" dirty="0" err="1"/>
              <a:t>chào</a:t>
            </a:r>
            <a:r>
              <a:rPr lang="en-US" dirty="0"/>
              <a:t> </a:t>
            </a:r>
            <a:r>
              <a:rPr lang="en-US" dirty="0" err="1"/>
              <a:t>quý</a:t>
            </a:r>
            <a:r>
              <a:rPr lang="en-US" dirty="0"/>
              <a:t> </a:t>
            </a:r>
            <a:r>
              <a:rPr lang="en-US" dirty="0" err="1"/>
              <a:t>thầy</a:t>
            </a:r>
            <a:r>
              <a:rPr lang="en-US" dirty="0"/>
              <a:t> </a:t>
            </a:r>
            <a:r>
              <a:rPr lang="en-US" dirty="0" err="1"/>
              <a:t>cô</a:t>
            </a:r>
            <a:r>
              <a:rPr lang="en-US" dirty="0"/>
              <a:t> </a:t>
            </a:r>
            <a:r>
              <a:rPr lang="en-US" dirty="0" err="1"/>
              <a:t>đã</a:t>
            </a:r>
            <a:r>
              <a:rPr lang="en-US" dirty="0"/>
              <a:t> </a:t>
            </a:r>
            <a:r>
              <a:rPr lang="en-US" dirty="0" err="1"/>
              <a:t>quan</a:t>
            </a:r>
            <a:r>
              <a:rPr lang="en-US" dirty="0"/>
              <a:t> </a:t>
            </a:r>
            <a:r>
              <a:rPr lang="en-US" dirty="0" err="1"/>
              <a:t>tâm</a:t>
            </a:r>
            <a:r>
              <a:rPr lang="en-US" dirty="0"/>
              <a:t> </a:t>
            </a:r>
            <a:r>
              <a:rPr lang="en-US" dirty="0" err="1"/>
              <a:t>đến</a:t>
            </a:r>
            <a:r>
              <a:rPr lang="en-US" dirty="0"/>
              <a:t> </a:t>
            </a:r>
            <a:r>
              <a:rPr lang="en-US" dirty="0" err="1"/>
              <a:t>sản</a:t>
            </a:r>
            <a:r>
              <a:rPr lang="en-US" dirty="0"/>
              <a:t> </a:t>
            </a:r>
            <a:r>
              <a:rPr lang="en-US" dirty="0" err="1"/>
              <a:t>phẩm</a:t>
            </a:r>
            <a:r>
              <a:rPr lang="en-US" dirty="0"/>
              <a:t> </a:t>
            </a:r>
            <a:r>
              <a:rPr lang="en-US" dirty="0" err="1"/>
              <a:t>của</a:t>
            </a:r>
            <a:r>
              <a:rPr lang="en-US" dirty="0"/>
              <a:t> </a:t>
            </a:r>
            <a:r>
              <a:rPr lang="en-US" dirty="0" err="1"/>
              <a:t>em</a:t>
            </a:r>
            <a:r>
              <a:rPr lang="en-US" dirty="0"/>
              <a:t> ạ!</a:t>
            </a:r>
          </a:p>
          <a:p>
            <a:r>
              <a:rPr lang="en-US" dirty="0"/>
              <a:t>Game </a:t>
            </a:r>
            <a:r>
              <a:rPr lang="en-US" dirty="0" err="1"/>
              <a:t>trắc</a:t>
            </a:r>
            <a:r>
              <a:rPr lang="en-US" dirty="0"/>
              <a:t> </a:t>
            </a:r>
            <a:r>
              <a:rPr lang="en-US" dirty="0" err="1"/>
              <a:t>nghiệm</a:t>
            </a:r>
            <a:r>
              <a:rPr lang="en-US" dirty="0"/>
              <a:t> </a:t>
            </a:r>
            <a:r>
              <a:rPr lang="en-US" dirty="0" err="1"/>
              <a:t>có</a:t>
            </a:r>
            <a:r>
              <a:rPr lang="en-US" dirty="0"/>
              <a:t> 3 ý A, B, C.</a:t>
            </a:r>
          </a:p>
          <a:p>
            <a:r>
              <a:rPr lang="en-US" dirty="0" err="1"/>
              <a:t>Quý</a:t>
            </a:r>
            <a:r>
              <a:rPr lang="en-US" dirty="0"/>
              <a:t> </a:t>
            </a:r>
            <a:r>
              <a:rPr lang="en-US" dirty="0" err="1"/>
              <a:t>thầy</a:t>
            </a:r>
            <a:r>
              <a:rPr lang="en-US" dirty="0"/>
              <a:t> </a:t>
            </a:r>
            <a:r>
              <a:rPr lang="en-US" dirty="0" err="1"/>
              <a:t>cô</a:t>
            </a:r>
            <a:r>
              <a:rPr lang="en-US" dirty="0"/>
              <a:t> </a:t>
            </a:r>
            <a:r>
              <a:rPr lang="en-US" dirty="0" err="1"/>
              <a:t>sẽ</a:t>
            </a:r>
            <a:r>
              <a:rPr lang="en-US" dirty="0"/>
              <a:t> </a:t>
            </a:r>
            <a:r>
              <a:rPr lang="en-US" dirty="0" err="1"/>
              <a:t>gõ</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vào</a:t>
            </a:r>
            <a:r>
              <a:rPr lang="en-US" dirty="0"/>
              <a:t> ô CORRECT ANSWER, </a:t>
            </a:r>
            <a:r>
              <a:rPr lang="en-US" dirty="0" err="1"/>
              <a:t>đáp</a:t>
            </a:r>
            <a:r>
              <a:rPr lang="en-US" dirty="0"/>
              <a:t> </a:t>
            </a:r>
            <a:r>
              <a:rPr lang="en-US" dirty="0" err="1"/>
              <a:t>án</a:t>
            </a:r>
            <a:r>
              <a:rPr lang="en-US" dirty="0"/>
              <a:t> </a:t>
            </a:r>
            <a:r>
              <a:rPr lang="en-US" dirty="0" err="1"/>
              <a:t>sai</a:t>
            </a:r>
            <a:r>
              <a:rPr lang="en-US" dirty="0"/>
              <a:t> </a:t>
            </a:r>
            <a:r>
              <a:rPr lang="en-US" dirty="0" err="1"/>
              <a:t>vào</a:t>
            </a:r>
            <a:r>
              <a:rPr lang="en-US" dirty="0"/>
              <a:t> ô WRONG ANSWER.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50A-8175-492E-9DDF-FB9B86E92E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247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Xin </a:t>
            </a:r>
            <a:r>
              <a:rPr lang="en-US" dirty="0" err="1"/>
              <a:t>chào</a:t>
            </a:r>
            <a:r>
              <a:rPr lang="en-US" dirty="0"/>
              <a:t> </a:t>
            </a:r>
            <a:r>
              <a:rPr lang="en-US" dirty="0" err="1"/>
              <a:t>quý</a:t>
            </a:r>
            <a:r>
              <a:rPr lang="en-US" dirty="0"/>
              <a:t> </a:t>
            </a:r>
            <a:r>
              <a:rPr lang="en-US" dirty="0" err="1"/>
              <a:t>thầy</a:t>
            </a:r>
            <a:r>
              <a:rPr lang="en-US" dirty="0"/>
              <a:t> </a:t>
            </a:r>
            <a:r>
              <a:rPr lang="en-US" dirty="0" err="1"/>
              <a:t>cô</a:t>
            </a:r>
            <a:r>
              <a:rPr lang="en-US" dirty="0"/>
              <a:t> </a:t>
            </a:r>
            <a:r>
              <a:rPr lang="en-US" dirty="0" err="1"/>
              <a:t>đã</a:t>
            </a:r>
            <a:r>
              <a:rPr lang="en-US" dirty="0"/>
              <a:t> </a:t>
            </a:r>
            <a:r>
              <a:rPr lang="en-US" dirty="0" err="1"/>
              <a:t>quan</a:t>
            </a:r>
            <a:r>
              <a:rPr lang="en-US" dirty="0"/>
              <a:t> </a:t>
            </a:r>
            <a:r>
              <a:rPr lang="en-US" dirty="0" err="1"/>
              <a:t>tâm</a:t>
            </a:r>
            <a:r>
              <a:rPr lang="en-US" dirty="0"/>
              <a:t> </a:t>
            </a:r>
            <a:r>
              <a:rPr lang="en-US" dirty="0" err="1"/>
              <a:t>đến</a:t>
            </a:r>
            <a:r>
              <a:rPr lang="en-US" dirty="0"/>
              <a:t> </a:t>
            </a:r>
            <a:r>
              <a:rPr lang="en-US" dirty="0" err="1"/>
              <a:t>sản</a:t>
            </a:r>
            <a:r>
              <a:rPr lang="en-US" dirty="0"/>
              <a:t> </a:t>
            </a:r>
            <a:r>
              <a:rPr lang="en-US" dirty="0" err="1"/>
              <a:t>phẩm</a:t>
            </a:r>
            <a:r>
              <a:rPr lang="en-US" dirty="0"/>
              <a:t> </a:t>
            </a:r>
            <a:r>
              <a:rPr lang="en-US" dirty="0" err="1"/>
              <a:t>của</a:t>
            </a:r>
            <a:r>
              <a:rPr lang="en-US" dirty="0"/>
              <a:t> </a:t>
            </a:r>
            <a:r>
              <a:rPr lang="en-US" dirty="0" err="1"/>
              <a:t>em</a:t>
            </a:r>
            <a:r>
              <a:rPr lang="en-US" dirty="0"/>
              <a:t> ạ!</a:t>
            </a:r>
          </a:p>
          <a:p>
            <a:r>
              <a:rPr lang="en-US" dirty="0"/>
              <a:t>Game </a:t>
            </a:r>
            <a:r>
              <a:rPr lang="en-US" dirty="0" err="1"/>
              <a:t>trắc</a:t>
            </a:r>
            <a:r>
              <a:rPr lang="en-US" dirty="0"/>
              <a:t> </a:t>
            </a:r>
            <a:r>
              <a:rPr lang="en-US" dirty="0" err="1"/>
              <a:t>nghiệm</a:t>
            </a:r>
            <a:r>
              <a:rPr lang="en-US" dirty="0"/>
              <a:t> </a:t>
            </a:r>
            <a:r>
              <a:rPr lang="en-US" dirty="0" err="1"/>
              <a:t>có</a:t>
            </a:r>
            <a:r>
              <a:rPr lang="en-US" dirty="0"/>
              <a:t> 3 ý A, B, C.</a:t>
            </a:r>
          </a:p>
          <a:p>
            <a:r>
              <a:rPr lang="en-US" dirty="0" err="1"/>
              <a:t>Quý</a:t>
            </a:r>
            <a:r>
              <a:rPr lang="en-US" dirty="0"/>
              <a:t> </a:t>
            </a:r>
            <a:r>
              <a:rPr lang="en-US" dirty="0" err="1"/>
              <a:t>thầy</a:t>
            </a:r>
            <a:r>
              <a:rPr lang="en-US" dirty="0"/>
              <a:t> </a:t>
            </a:r>
            <a:r>
              <a:rPr lang="en-US" dirty="0" err="1"/>
              <a:t>cô</a:t>
            </a:r>
            <a:r>
              <a:rPr lang="en-US" dirty="0"/>
              <a:t> </a:t>
            </a:r>
            <a:r>
              <a:rPr lang="en-US" dirty="0" err="1"/>
              <a:t>sẽ</a:t>
            </a:r>
            <a:r>
              <a:rPr lang="en-US" dirty="0"/>
              <a:t> </a:t>
            </a:r>
            <a:r>
              <a:rPr lang="en-US" dirty="0" err="1"/>
              <a:t>gõ</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vào</a:t>
            </a:r>
            <a:r>
              <a:rPr lang="en-US" dirty="0"/>
              <a:t> ô CORRECT ANSWER, </a:t>
            </a:r>
            <a:r>
              <a:rPr lang="en-US" dirty="0" err="1"/>
              <a:t>đáp</a:t>
            </a:r>
            <a:r>
              <a:rPr lang="en-US" dirty="0"/>
              <a:t> </a:t>
            </a:r>
            <a:r>
              <a:rPr lang="en-US" dirty="0" err="1"/>
              <a:t>án</a:t>
            </a:r>
            <a:r>
              <a:rPr lang="en-US" dirty="0"/>
              <a:t> </a:t>
            </a:r>
            <a:r>
              <a:rPr lang="en-US" dirty="0" err="1"/>
              <a:t>sai</a:t>
            </a:r>
            <a:r>
              <a:rPr lang="en-US" dirty="0"/>
              <a:t> </a:t>
            </a:r>
            <a:r>
              <a:rPr lang="en-US" dirty="0" err="1"/>
              <a:t>vào</a:t>
            </a:r>
            <a:r>
              <a:rPr lang="en-US" dirty="0"/>
              <a:t> ô WRONG ANSWER.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50A-8175-492E-9DDF-FB9B86E92E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8859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60104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8" name="Google Shape;12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30/11/2023</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399535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30/11/2023</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726047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30/11/2023</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1727374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30/11/2023</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424813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1D8BD707-D9CF-40AE-B4C6-C98DA3205C09}" type="datetimeFigureOut">
              <a:rPr lang="en-US" smtClean="0"/>
              <a:pPr/>
              <a:t>30/11/2023</a:t>
            </a:fld>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39605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1D8BD707-D9CF-40AE-B4C6-C98DA3205C09}" type="datetimeFigureOut">
              <a:rPr lang="en-US" smtClean="0"/>
              <a:pPr/>
              <a:t>30/11/2023</a:t>
            </a:fld>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3973455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D8BD707-D9CF-40AE-B4C6-C98DA3205C09}" type="datetimeFigureOut">
              <a:rPr lang="en-US" smtClean="0"/>
              <a:pPr/>
              <a:t>30/11/2023</a:t>
            </a:fld>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9864326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30/11/2023</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98985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30/11/2023</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0887006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30/11/2023</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8175227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30/11/2023</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8587305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0A391-F87F-42B0-BDBE-23E5570881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821DCE-B2E9-4009-8A29-6C857878E952}"/>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2F5C78-6F87-46FF-9592-8E79397DA0B3}"/>
              </a:ext>
            </a:extLst>
          </p:cNvPr>
          <p:cNvSpPr>
            <a:spLocks noGrp="1"/>
          </p:cNvSpPr>
          <p:nvPr>
            <p:ph type="dt" sz="half" idx="10"/>
          </p:nvPr>
        </p:nvSpPr>
        <p:spPr/>
        <p:txBody>
          <a:bodyPr/>
          <a:lstStyle>
            <a:lvl1pPr>
              <a:defRPr/>
            </a:lvl1pPr>
          </a:lstStyle>
          <a:p>
            <a:fld id="{C62CC340-7A04-47BC-8C5D-F3EDB73A65A2}" type="datetimeFigureOut">
              <a:rPr lang="en-US" smtClean="0">
                <a:solidFill>
                  <a:prstClr val="black">
                    <a:tint val="75000"/>
                  </a:prstClr>
                </a:solidFill>
              </a:rPr>
              <a:pPr/>
              <a:t>30/11/2023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2D65CD40-6160-4DFE-A259-BE57E950D331}"/>
              </a:ext>
            </a:extLst>
          </p:cNvPr>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F42628CD-B3EE-44B2-8222-40B106B26E31}"/>
              </a:ext>
            </a:extLst>
          </p:cNvPr>
          <p:cNvSpPr>
            <a:spLocks noGrp="1"/>
          </p:cNvSpPr>
          <p:nvPr>
            <p:ph type="sldNum" sz="quarter" idx="12"/>
          </p:nvPr>
        </p:nvSpPr>
        <p:spPr/>
        <p:txBody>
          <a:bodyPr/>
          <a:lstStyle>
            <a:lvl1pPr>
              <a:defRPr/>
            </a:lvl1pPr>
          </a:lstStyle>
          <a:p>
            <a:fld id="{A8D3FC3F-1E74-4A10-A9D6-2160F73556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82781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C1440-BD4D-4F64-8781-E646C521D5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3475A1-B64F-4E84-8716-720D3D577A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27846E-021A-4E8C-BEB2-67BB20E594BD}"/>
              </a:ext>
            </a:extLst>
          </p:cNvPr>
          <p:cNvSpPr>
            <a:spLocks noGrp="1"/>
          </p:cNvSpPr>
          <p:nvPr>
            <p:ph type="dt" sz="half" idx="10"/>
          </p:nvPr>
        </p:nvSpPr>
        <p:spPr/>
        <p:txBody>
          <a:bodyPr/>
          <a:lstStyle>
            <a:lvl1pPr>
              <a:defRPr/>
            </a:lvl1pPr>
          </a:lstStyle>
          <a:p>
            <a:fld id="{C62CC340-7A04-47BC-8C5D-F3EDB73A65A2}" type="datetimeFigureOut">
              <a:rPr lang="en-US" smtClean="0">
                <a:solidFill>
                  <a:prstClr val="black">
                    <a:tint val="75000"/>
                  </a:prstClr>
                </a:solidFill>
              </a:rPr>
              <a:pPr/>
              <a:t>30/11/2023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211F0774-2590-45F2-B3F0-126FCC9EF8CE}"/>
              </a:ext>
            </a:extLst>
          </p:cNvPr>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03DC2175-1E2B-48F5-8A29-19502DE0E558}"/>
              </a:ext>
            </a:extLst>
          </p:cNvPr>
          <p:cNvSpPr>
            <a:spLocks noGrp="1"/>
          </p:cNvSpPr>
          <p:nvPr>
            <p:ph type="sldNum" sz="quarter" idx="12"/>
          </p:nvPr>
        </p:nvSpPr>
        <p:spPr/>
        <p:txBody>
          <a:bodyPr/>
          <a:lstStyle>
            <a:lvl1pPr>
              <a:defRPr/>
            </a:lvl1pPr>
          </a:lstStyle>
          <a:p>
            <a:fld id="{A8D3FC3F-1E74-4A10-A9D6-2160F73556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657224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1DA8E-4070-4B41-A03A-8FDCC2DB35D1}"/>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EF8894-10C9-46B6-BBF4-38735201F5A0}"/>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BA8A28-A8F0-4DAF-8A9C-D6E5649F47A4}"/>
              </a:ext>
            </a:extLst>
          </p:cNvPr>
          <p:cNvSpPr>
            <a:spLocks noGrp="1"/>
          </p:cNvSpPr>
          <p:nvPr>
            <p:ph type="dt" sz="half" idx="10"/>
          </p:nvPr>
        </p:nvSpPr>
        <p:spPr/>
        <p:txBody>
          <a:bodyPr/>
          <a:lstStyle>
            <a:lvl1pPr>
              <a:defRPr/>
            </a:lvl1pPr>
          </a:lstStyle>
          <a:p>
            <a:fld id="{C62CC340-7A04-47BC-8C5D-F3EDB73A65A2}" type="datetimeFigureOut">
              <a:rPr lang="en-US" smtClean="0">
                <a:solidFill>
                  <a:prstClr val="black">
                    <a:tint val="75000"/>
                  </a:prstClr>
                </a:solidFill>
              </a:rPr>
              <a:pPr/>
              <a:t>30/11/2023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C4D8F86C-F90D-46B8-9FC0-DD5A38E17128}"/>
              </a:ext>
            </a:extLst>
          </p:cNvPr>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C480C75E-3209-4A7C-9592-DDA040C44860}"/>
              </a:ext>
            </a:extLst>
          </p:cNvPr>
          <p:cNvSpPr>
            <a:spLocks noGrp="1"/>
          </p:cNvSpPr>
          <p:nvPr>
            <p:ph type="sldNum" sz="quarter" idx="12"/>
          </p:nvPr>
        </p:nvSpPr>
        <p:spPr/>
        <p:txBody>
          <a:bodyPr/>
          <a:lstStyle>
            <a:lvl1pPr>
              <a:defRPr/>
            </a:lvl1pPr>
          </a:lstStyle>
          <a:p>
            <a:fld id="{A8D3FC3F-1E74-4A10-A9D6-2160F73556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992101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F8C3A-D653-4AB6-A172-35685D2319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2CDF6E-255D-42D7-A4D4-3897B6E34AA9}"/>
              </a:ext>
            </a:extLst>
          </p:cNvPr>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4138C6-1DFA-4746-93B8-6CCA5C098317}"/>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296976-7E5C-42BF-9A8F-8F5F73C6C1A8}"/>
              </a:ext>
            </a:extLst>
          </p:cNvPr>
          <p:cNvSpPr>
            <a:spLocks noGrp="1"/>
          </p:cNvSpPr>
          <p:nvPr>
            <p:ph type="dt" sz="half" idx="10"/>
          </p:nvPr>
        </p:nvSpPr>
        <p:spPr/>
        <p:txBody>
          <a:bodyPr/>
          <a:lstStyle>
            <a:lvl1pPr>
              <a:defRPr/>
            </a:lvl1pPr>
          </a:lstStyle>
          <a:p>
            <a:fld id="{C62CC340-7A04-47BC-8C5D-F3EDB73A65A2}" type="datetimeFigureOut">
              <a:rPr lang="en-US" smtClean="0">
                <a:solidFill>
                  <a:prstClr val="black">
                    <a:tint val="75000"/>
                  </a:prstClr>
                </a:solidFill>
              </a:rPr>
              <a:pPr/>
              <a:t>30/11/2023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93B175F0-BE1E-4B55-B72B-3F7842ADA18B}"/>
              </a:ext>
            </a:extLst>
          </p:cNvPr>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44EB9EE2-21EE-441F-9093-7C6F112F06DF}"/>
              </a:ext>
            </a:extLst>
          </p:cNvPr>
          <p:cNvSpPr>
            <a:spLocks noGrp="1"/>
          </p:cNvSpPr>
          <p:nvPr>
            <p:ph type="sldNum" sz="quarter" idx="12"/>
          </p:nvPr>
        </p:nvSpPr>
        <p:spPr/>
        <p:txBody>
          <a:bodyPr/>
          <a:lstStyle>
            <a:lvl1pPr>
              <a:defRPr/>
            </a:lvl1pPr>
          </a:lstStyle>
          <a:p>
            <a:fld id="{A8D3FC3F-1E74-4A10-A9D6-2160F73556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777735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0533C-B84E-44F0-9F01-21AEE2BB2F79}"/>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A22A91-884D-4A82-953B-7EAAD2A2DEAD}"/>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8BFC76-0F20-4395-A4E8-D15695A5BF0B}"/>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7768FC-5307-4F2C-8EC8-38CACE3D35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37B665-6124-426C-9981-968CC7DAF0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017CAC-206C-4B6E-B600-E598DFE2583B}"/>
              </a:ext>
            </a:extLst>
          </p:cNvPr>
          <p:cNvSpPr>
            <a:spLocks noGrp="1"/>
          </p:cNvSpPr>
          <p:nvPr>
            <p:ph type="dt" sz="half" idx="10"/>
          </p:nvPr>
        </p:nvSpPr>
        <p:spPr/>
        <p:txBody>
          <a:bodyPr/>
          <a:lstStyle>
            <a:lvl1pPr>
              <a:defRPr/>
            </a:lvl1pPr>
          </a:lstStyle>
          <a:p>
            <a:fld id="{C62CC340-7A04-47BC-8C5D-F3EDB73A65A2}" type="datetimeFigureOut">
              <a:rPr lang="en-US" smtClean="0">
                <a:solidFill>
                  <a:prstClr val="black">
                    <a:tint val="75000"/>
                  </a:prstClr>
                </a:solidFill>
              </a:rPr>
              <a:pPr/>
              <a:t>30/11/2023</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id="{9FD1D9A6-C3B4-418A-8C19-0490CCDC8434}"/>
              </a:ext>
            </a:extLst>
          </p:cNvPr>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9" name="Slide Number Placeholder 8">
            <a:extLst>
              <a:ext uri="{FF2B5EF4-FFF2-40B4-BE49-F238E27FC236}">
                <a16:creationId xmlns:a16="http://schemas.microsoft.com/office/drawing/2014/main" id="{64E9253F-59CC-47A3-8875-834987E6BA83}"/>
              </a:ext>
            </a:extLst>
          </p:cNvPr>
          <p:cNvSpPr>
            <a:spLocks noGrp="1"/>
          </p:cNvSpPr>
          <p:nvPr>
            <p:ph type="sldNum" sz="quarter" idx="12"/>
          </p:nvPr>
        </p:nvSpPr>
        <p:spPr/>
        <p:txBody>
          <a:bodyPr/>
          <a:lstStyle>
            <a:lvl1pPr>
              <a:defRPr/>
            </a:lvl1pPr>
          </a:lstStyle>
          <a:p>
            <a:fld id="{A8D3FC3F-1E74-4A10-A9D6-2160F73556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934646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F5C7C-1DCE-4141-BDBD-5741CD9D6E9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90F3E9-AD85-41D7-9A22-C698528725DA}"/>
              </a:ext>
            </a:extLst>
          </p:cNvPr>
          <p:cNvSpPr>
            <a:spLocks noGrp="1"/>
          </p:cNvSpPr>
          <p:nvPr>
            <p:ph type="dt" sz="half" idx="10"/>
          </p:nvPr>
        </p:nvSpPr>
        <p:spPr/>
        <p:txBody>
          <a:bodyPr/>
          <a:lstStyle>
            <a:lvl1pPr>
              <a:defRPr/>
            </a:lvl1pPr>
          </a:lstStyle>
          <a:p>
            <a:fld id="{C62CC340-7A04-47BC-8C5D-F3EDB73A65A2}" type="datetimeFigureOut">
              <a:rPr lang="en-US" smtClean="0">
                <a:solidFill>
                  <a:prstClr val="black">
                    <a:tint val="75000"/>
                  </a:prstClr>
                </a:solidFill>
              </a:rPr>
              <a:pPr/>
              <a:t>30/11/2023</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id="{2D110EFD-2A82-452B-B00A-8739485827C3}"/>
              </a:ext>
            </a:extLst>
          </p:cNvPr>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CD7E678D-5B1D-4490-B714-42E1693C9F85}"/>
              </a:ext>
            </a:extLst>
          </p:cNvPr>
          <p:cNvSpPr>
            <a:spLocks noGrp="1"/>
          </p:cNvSpPr>
          <p:nvPr>
            <p:ph type="sldNum" sz="quarter" idx="12"/>
          </p:nvPr>
        </p:nvSpPr>
        <p:spPr/>
        <p:txBody>
          <a:bodyPr/>
          <a:lstStyle>
            <a:lvl1pPr>
              <a:defRPr/>
            </a:lvl1pPr>
          </a:lstStyle>
          <a:p>
            <a:fld id="{A8D3FC3F-1E74-4A10-A9D6-2160F73556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865683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822125-7474-4FF3-9636-F03719683243}"/>
              </a:ext>
            </a:extLst>
          </p:cNvPr>
          <p:cNvSpPr>
            <a:spLocks noGrp="1"/>
          </p:cNvSpPr>
          <p:nvPr>
            <p:ph type="dt" sz="half" idx="10"/>
          </p:nvPr>
        </p:nvSpPr>
        <p:spPr/>
        <p:txBody>
          <a:bodyPr/>
          <a:lstStyle>
            <a:lvl1pPr>
              <a:defRPr/>
            </a:lvl1pPr>
          </a:lstStyle>
          <a:p>
            <a:fld id="{C62CC340-7A04-47BC-8C5D-F3EDB73A65A2}" type="datetimeFigureOut">
              <a:rPr lang="en-US" smtClean="0">
                <a:solidFill>
                  <a:prstClr val="black">
                    <a:tint val="75000"/>
                  </a:prstClr>
                </a:solidFill>
              </a:rPr>
              <a:pPr/>
              <a:t>30/11/2023</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id="{7C323CF4-09EE-468A-9614-A22B78167462}"/>
              </a:ext>
            </a:extLst>
          </p:cNvPr>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id="{10583282-1FE4-48EF-8163-A994BCA45DAE}"/>
              </a:ext>
            </a:extLst>
          </p:cNvPr>
          <p:cNvSpPr>
            <a:spLocks noGrp="1"/>
          </p:cNvSpPr>
          <p:nvPr>
            <p:ph type="sldNum" sz="quarter" idx="12"/>
          </p:nvPr>
        </p:nvSpPr>
        <p:spPr/>
        <p:txBody>
          <a:bodyPr/>
          <a:lstStyle>
            <a:lvl1pPr>
              <a:defRPr/>
            </a:lvl1pPr>
          </a:lstStyle>
          <a:p>
            <a:fld id="{A8D3FC3F-1E74-4A10-A9D6-2160F73556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60228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2CC30-E1B0-4B02-B46E-BA49A832A7D7}"/>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7FFA47-40C2-4BB5-BA75-1B0E7145B66C}"/>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B5ECA6-2502-49E8-83C0-98B831CD297F}"/>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8546A2-25D0-49AD-9D20-9C6EAB763F38}"/>
              </a:ext>
            </a:extLst>
          </p:cNvPr>
          <p:cNvSpPr>
            <a:spLocks noGrp="1"/>
          </p:cNvSpPr>
          <p:nvPr>
            <p:ph type="dt" sz="half" idx="10"/>
          </p:nvPr>
        </p:nvSpPr>
        <p:spPr/>
        <p:txBody>
          <a:bodyPr/>
          <a:lstStyle>
            <a:lvl1pPr>
              <a:defRPr/>
            </a:lvl1pPr>
          </a:lstStyle>
          <a:p>
            <a:fld id="{C62CC340-7A04-47BC-8C5D-F3EDB73A65A2}" type="datetimeFigureOut">
              <a:rPr lang="en-US" smtClean="0">
                <a:solidFill>
                  <a:prstClr val="black">
                    <a:tint val="75000"/>
                  </a:prstClr>
                </a:solidFill>
              </a:rPr>
              <a:pPr/>
              <a:t>30/11/2023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5B81ED6B-712D-4B30-AB26-E994BAB386A2}"/>
              </a:ext>
            </a:extLst>
          </p:cNvPr>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18CEED7D-A630-41BD-8631-487BD55C56E4}"/>
              </a:ext>
            </a:extLst>
          </p:cNvPr>
          <p:cNvSpPr>
            <a:spLocks noGrp="1"/>
          </p:cNvSpPr>
          <p:nvPr>
            <p:ph type="sldNum" sz="quarter" idx="12"/>
          </p:nvPr>
        </p:nvSpPr>
        <p:spPr/>
        <p:txBody>
          <a:bodyPr/>
          <a:lstStyle>
            <a:lvl1pPr>
              <a:defRPr/>
            </a:lvl1pPr>
          </a:lstStyle>
          <a:p>
            <a:fld id="{A8D3FC3F-1E74-4A10-A9D6-2160F73556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598725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5D17E-1EF8-4545-B6DB-4A227BF8A631}"/>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686617-1F78-4595-93AF-08F0ABBCDC4D}"/>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DF91CAAC-C207-4027-AFCC-17892AE715C0}"/>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7BAC57-95E5-4B03-97E2-3F90DB942DA8}"/>
              </a:ext>
            </a:extLst>
          </p:cNvPr>
          <p:cNvSpPr>
            <a:spLocks noGrp="1"/>
          </p:cNvSpPr>
          <p:nvPr>
            <p:ph type="dt" sz="half" idx="10"/>
          </p:nvPr>
        </p:nvSpPr>
        <p:spPr/>
        <p:txBody>
          <a:bodyPr/>
          <a:lstStyle>
            <a:lvl1pPr>
              <a:defRPr/>
            </a:lvl1pPr>
          </a:lstStyle>
          <a:p>
            <a:fld id="{C62CC340-7A04-47BC-8C5D-F3EDB73A65A2}" type="datetimeFigureOut">
              <a:rPr lang="en-US" smtClean="0">
                <a:solidFill>
                  <a:prstClr val="black">
                    <a:tint val="75000"/>
                  </a:prstClr>
                </a:solidFill>
              </a:rPr>
              <a:pPr/>
              <a:t>30/11/2023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FE2044DF-AFA9-4659-BB39-A348E7112AEF}"/>
              </a:ext>
            </a:extLst>
          </p:cNvPr>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9E6EC06B-BE8C-41F5-9F26-0DD075B5AC8B}"/>
              </a:ext>
            </a:extLst>
          </p:cNvPr>
          <p:cNvSpPr>
            <a:spLocks noGrp="1"/>
          </p:cNvSpPr>
          <p:nvPr>
            <p:ph type="sldNum" sz="quarter" idx="12"/>
          </p:nvPr>
        </p:nvSpPr>
        <p:spPr/>
        <p:txBody>
          <a:bodyPr/>
          <a:lstStyle>
            <a:lvl1pPr>
              <a:defRPr/>
            </a:lvl1pPr>
          </a:lstStyle>
          <a:p>
            <a:fld id="{A8D3FC3F-1E74-4A10-A9D6-2160F73556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76932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50EA8-C4E3-43AA-BE29-7B5FFE0D90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C11799-9BDB-4D5A-830F-77DD0780A7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83F3B9-62A2-4FA9-8171-EC735AA694EB}"/>
              </a:ext>
            </a:extLst>
          </p:cNvPr>
          <p:cNvSpPr>
            <a:spLocks noGrp="1"/>
          </p:cNvSpPr>
          <p:nvPr>
            <p:ph type="dt" sz="half" idx="10"/>
          </p:nvPr>
        </p:nvSpPr>
        <p:spPr/>
        <p:txBody>
          <a:bodyPr/>
          <a:lstStyle>
            <a:lvl1pPr>
              <a:defRPr/>
            </a:lvl1pPr>
          </a:lstStyle>
          <a:p>
            <a:fld id="{C62CC340-7A04-47BC-8C5D-F3EDB73A65A2}" type="datetimeFigureOut">
              <a:rPr lang="en-US" smtClean="0">
                <a:solidFill>
                  <a:prstClr val="black">
                    <a:tint val="75000"/>
                  </a:prstClr>
                </a:solidFill>
              </a:rPr>
              <a:pPr/>
              <a:t>30/11/2023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1AF695EB-3111-45F5-A012-A5F5B2FBE5CE}"/>
              </a:ext>
            </a:extLst>
          </p:cNvPr>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9DFD8DF2-ADC9-4887-9EDB-BC15155835B1}"/>
              </a:ext>
            </a:extLst>
          </p:cNvPr>
          <p:cNvSpPr>
            <a:spLocks noGrp="1"/>
          </p:cNvSpPr>
          <p:nvPr>
            <p:ph type="sldNum" sz="quarter" idx="12"/>
          </p:nvPr>
        </p:nvSpPr>
        <p:spPr/>
        <p:txBody>
          <a:bodyPr/>
          <a:lstStyle>
            <a:lvl1pPr>
              <a:defRPr/>
            </a:lvl1pPr>
          </a:lstStyle>
          <a:p>
            <a:fld id="{A8D3FC3F-1E74-4A10-A9D6-2160F73556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826991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710DD0-913B-4808-92E1-C9E2F9B556A8}"/>
              </a:ext>
            </a:extLst>
          </p:cNvPr>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30E739-0DFE-4E99-9326-5C694DAB7A8D}"/>
              </a:ext>
            </a:extLst>
          </p:cNvPr>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BFEDFB-A5FA-475E-AF3F-C34910066DE1}"/>
              </a:ext>
            </a:extLst>
          </p:cNvPr>
          <p:cNvSpPr>
            <a:spLocks noGrp="1"/>
          </p:cNvSpPr>
          <p:nvPr>
            <p:ph type="dt" sz="half" idx="10"/>
          </p:nvPr>
        </p:nvSpPr>
        <p:spPr/>
        <p:txBody>
          <a:bodyPr/>
          <a:lstStyle>
            <a:lvl1pPr>
              <a:defRPr/>
            </a:lvl1pPr>
          </a:lstStyle>
          <a:p>
            <a:fld id="{C62CC340-7A04-47BC-8C5D-F3EDB73A65A2}" type="datetimeFigureOut">
              <a:rPr lang="en-US" smtClean="0">
                <a:solidFill>
                  <a:prstClr val="black">
                    <a:tint val="75000"/>
                  </a:prstClr>
                </a:solidFill>
              </a:rPr>
              <a:pPr/>
              <a:t>30/11/2023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8ADF5126-1AE8-4CF3-AE83-C60B12E5E4E4}"/>
              </a:ext>
            </a:extLst>
          </p:cNvPr>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6DD296CC-4BB9-4154-A639-C11F3D486686}"/>
              </a:ext>
            </a:extLst>
          </p:cNvPr>
          <p:cNvSpPr>
            <a:spLocks noGrp="1"/>
          </p:cNvSpPr>
          <p:nvPr>
            <p:ph type="sldNum" sz="quarter" idx="12"/>
          </p:nvPr>
        </p:nvSpPr>
        <p:spPr/>
        <p:txBody>
          <a:bodyPr/>
          <a:lstStyle>
            <a:lvl1pPr>
              <a:defRPr/>
            </a:lvl1pPr>
          </a:lstStyle>
          <a:p>
            <a:fld id="{A8D3FC3F-1E74-4A10-A9D6-2160F73556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48514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id="{18F68B23-9FD5-D2B7-19FD-491FD35112D3}"/>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F9030299-9A0A-8AC0-B2A8-D2914265A58C}"/>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latin typeface="UTM Avo" panose="02040603050506020204" pitchFamily="18" charset="0"/>
              </a:defRPr>
            </a:lvl1pPr>
          </a:lstStyle>
          <a:p>
            <a:fld id="{1D8BD707-D9CF-40AE-B4C6-C98DA3205C09}" type="datetimeFigureOut">
              <a:rPr lang="en-US" smtClean="0"/>
              <a:pPr/>
              <a:t>30/11/2023</a:t>
            </a:fld>
            <a:endParaRPr lang="en-US" dirty="0"/>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latin typeface="UTM Avo" panose="02040603050506020204" pitchFamily="18" charset="0"/>
              </a:defRPr>
            </a:lvl1pPr>
          </a:lstStyle>
          <a:p>
            <a:endParaRPr lang="en-US" dirty="0"/>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latin typeface="UTM Avo" panose="02040603050506020204" pitchFamily="18" charset="0"/>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87180408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5D4B5"/>
        </a:solid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7F248E26-D794-D9CE-7A51-3BADFEB61DF9}"/>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AF7B045-8964-4D43-80DC-C2445D3FCEDB}"/>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16D655-27B8-46F1-A114-1ED82AF22CF0}"/>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00E6DD-0782-433A-87A9-4842C86FB23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UTM Avo" panose="02040603050506020204" pitchFamily="18" charset="0"/>
              </a:defRPr>
            </a:lvl1pPr>
          </a:lstStyle>
          <a:p>
            <a:fld id="{C62CC340-7A04-47BC-8C5D-F3EDB73A65A2}" type="datetimeFigureOut">
              <a:rPr lang="en-US" smtClean="0">
                <a:solidFill>
                  <a:prstClr val="black">
                    <a:tint val="75000"/>
                  </a:prstClr>
                </a:solidFill>
              </a:rPr>
              <a:pPr/>
              <a:t>30/11/2023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7688789F-D8FD-4DE5-8651-BFEE23E5BBE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UTM Avo" panose="02040603050506020204" pitchFamily="18" charset="0"/>
              </a:defRPr>
            </a:lvl1p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4C534108-3EAD-44E0-BD36-6C8D225867F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UTM Avo" panose="02040603050506020204" pitchFamily="18" charset="0"/>
              </a:defRPr>
            </a:lvl1pPr>
          </a:lstStyle>
          <a:p>
            <a:fld id="{A8D3FC3F-1E74-4A10-A9D6-2160F73556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1258545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18.xml"/><Relationship Id="rId1" Type="http://schemas.openxmlformats.org/officeDocument/2006/relationships/tags" Target="../tags/tag11.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18.xml"/><Relationship Id="rId1" Type="http://schemas.openxmlformats.org/officeDocument/2006/relationships/tags" Target="../tags/tag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18.xml"/><Relationship Id="rId1" Type="http://schemas.openxmlformats.org/officeDocument/2006/relationships/tags" Target="../tags/tag13.xml"/><Relationship Id="rId6" Type="http://schemas.openxmlformats.org/officeDocument/2006/relationships/image" Target="../media/image29.png"/><Relationship Id="rId5" Type="http://schemas.openxmlformats.org/officeDocument/2006/relationships/image" Target="../media/image23.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3.png"/><Relationship Id="rId4" Type="http://schemas.openxmlformats.org/officeDocument/2006/relationships/hyperlink" Target="https://hoc10.vn/doc-sach/khoa-hoc-4/1/393/24/"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4.jpg"/><Relationship Id="rId2" Type="http://schemas.openxmlformats.org/officeDocument/2006/relationships/slideLayout" Target="../slideLayouts/slideLayout18.xml"/><Relationship Id="rId1" Type="http://schemas.openxmlformats.org/officeDocument/2006/relationships/tags" Target="../tags/tag15.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slideLayout" Target="../slideLayouts/slideLayout18.xml"/><Relationship Id="rId1" Type="http://schemas.openxmlformats.org/officeDocument/2006/relationships/tags" Target="../tags/tag16.xm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1.jpg"/><Relationship Id="rId7" Type="http://schemas.openxmlformats.org/officeDocument/2006/relationships/image" Target="../media/image38.jpg"/><Relationship Id="rId2" Type="http://schemas.openxmlformats.org/officeDocument/2006/relationships/slideLayout" Target="../slideLayouts/slideLayout18.xml"/><Relationship Id="rId1" Type="http://schemas.openxmlformats.org/officeDocument/2006/relationships/tags" Target="../tags/tag17.xml"/><Relationship Id="rId6" Type="http://schemas.openxmlformats.org/officeDocument/2006/relationships/image" Target="../media/image37.jpg"/><Relationship Id="rId5" Type="http://schemas.openxmlformats.org/officeDocument/2006/relationships/image" Target="../media/image3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3.png"/><Relationship Id="rId4" Type="http://schemas.openxmlformats.org/officeDocument/2006/relationships/hyperlink" Target="https://hoc10.vn/doc-sach/khoa-hoc-4/1/393/24/"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1.jpg"/><Relationship Id="rId7" Type="http://schemas.openxmlformats.org/officeDocument/2006/relationships/image" Target="../media/image19.svg"/><Relationship Id="rId2" Type="http://schemas.openxmlformats.org/officeDocument/2006/relationships/slideLayout" Target="../slideLayouts/slideLayout18.xml"/><Relationship Id="rId1" Type="http://schemas.openxmlformats.org/officeDocument/2006/relationships/tags" Target="../tags/tag19.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21.svg"/></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18.xml"/><Relationship Id="rId1" Type="http://schemas.openxmlformats.org/officeDocument/2006/relationships/tags" Target="../tags/tag20.xml"/><Relationship Id="rId5" Type="http://schemas.openxmlformats.org/officeDocument/2006/relationships/image" Target="../media/image40.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hyperlink" Target="https://hoc10.vn/doc-sach/khoa-hoc-4/1/393/24/"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40.png"/><Relationship Id="rId2" Type="http://schemas.openxmlformats.org/officeDocument/2006/relationships/slideLayout" Target="../slideLayouts/slideLayout18.xml"/><Relationship Id="rId1" Type="http://schemas.openxmlformats.org/officeDocument/2006/relationships/tags" Target="../tags/tag21.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44.png"/><Relationship Id="rId2" Type="http://schemas.openxmlformats.org/officeDocument/2006/relationships/slideLayout" Target="../slideLayouts/slideLayout23.xml"/><Relationship Id="rId1" Type="http://schemas.openxmlformats.org/officeDocument/2006/relationships/tags" Target="../tags/tag22.xml"/><Relationship Id="rId6" Type="http://schemas.openxmlformats.org/officeDocument/2006/relationships/image" Target="../media/image43.gif"/><Relationship Id="rId5" Type="http://schemas.openxmlformats.org/officeDocument/2006/relationships/image" Target="../media/image42.png"/><Relationship Id="rId4" Type="http://schemas.openxmlformats.org/officeDocument/2006/relationships/image" Target="../media/image41.jpg"/></Relationships>
</file>

<file path=ppt/slides/_rels/slide22.xml.rels><?xml version="1.0" encoding="UTF-8" standalone="yes"?>
<Relationships xmlns="http://schemas.openxmlformats.org/package/2006/relationships"><Relationship Id="rId8" Type="http://schemas.openxmlformats.org/officeDocument/2006/relationships/image" Target="../media/image45.gif"/><Relationship Id="rId3" Type="http://schemas.openxmlformats.org/officeDocument/2006/relationships/notesSlide" Target="../notesSlides/notesSlide3.xml"/><Relationship Id="rId7" Type="http://schemas.openxmlformats.org/officeDocument/2006/relationships/image" Target="../media/image43.gif"/><Relationship Id="rId2" Type="http://schemas.openxmlformats.org/officeDocument/2006/relationships/slideLayout" Target="../slideLayouts/slideLayout23.xml"/><Relationship Id="rId1" Type="http://schemas.openxmlformats.org/officeDocument/2006/relationships/tags" Target="../tags/tag23.xml"/><Relationship Id="rId6" Type="http://schemas.openxmlformats.org/officeDocument/2006/relationships/image" Target="../media/image41.jpg"/><Relationship Id="rId5" Type="http://schemas.openxmlformats.org/officeDocument/2006/relationships/audio" Target="../media/audio2.wav"/><Relationship Id="rId10" Type="http://schemas.openxmlformats.org/officeDocument/2006/relationships/image" Target="../media/image44.png"/><Relationship Id="rId4" Type="http://schemas.openxmlformats.org/officeDocument/2006/relationships/audio" Target="../media/audio1.wav"/><Relationship Id="rId9" Type="http://schemas.openxmlformats.org/officeDocument/2006/relationships/image" Target="../media/image46.gif"/></Relationships>
</file>

<file path=ppt/slides/_rels/slide23.xml.rels><?xml version="1.0" encoding="UTF-8" standalone="yes"?>
<Relationships xmlns="http://schemas.openxmlformats.org/package/2006/relationships"><Relationship Id="rId8" Type="http://schemas.openxmlformats.org/officeDocument/2006/relationships/image" Target="../media/image45.gif"/><Relationship Id="rId3" Type="http://schemas.openxmlformats.org/officeDocument/2006/relationships/notesSlide" Target="../notesSlides/notesSlide4.xml"/><Relationship Id="rId7" Type="http://schemas.openxmlformats.org/officeDocument/2006/relationships/image" Target="../media/image43.gif"/><Relationship Id="rId2" Type="http://schemas.openxmlformats.org/officeDocument/2006/relationships/slideLayout" Target="../slideLayouts/slideLayout23.xml"/><Relationship Id="rId1" Type="http://schemas.openxmlformats.org/officeDocument/2006/relationships/tags" Target="../tags/tag24.xml"/><Relationship Id="rId6" Type="http://schemas.openxmlformats.org/officeDocument/2006/relationships/image" Target="../media/image41.jpg"/><Relationship Id="rId5" Type="http://schemas.openxmlformats.org/officeDocument/2006/relationships/audio" Target="../media/audio2.wav"/><Relationship Id="rId10" Type="http://schemas.openxmlformats.org/officeDocument/2006/relationships/image" Target="../media/image44.png"/><Relationship Id="rId4" Type="http://schemas.openxmlformats.org/officeDocument/2006/relationships/audio" Target="../media/audio1.wav"/><Relationship Id="rId9" Type="http://schemas.openxmlformats.org/officeDocument/2006/relationships/image" Target="../media/image46.gif"/></Relationships>
</file>

<file path=ppt/slides/_rels/slide24.xml.rels><?xml version="1.0" encoding="UTF-8" standalone="yes"?>
<Relationships xmlns="http://schemas.openxmlformats.org/package/2006/relationships"><Relationship Id="rId8" Type="http://schemas.openxmlformats.org/officeDocument/2006/relationships/image" Target="../media/image45.gif"/><Relationship Id="rId3" Type="http://schemas.openxmlformats.org/officeDocument/2006/relationships/notesSlide" Target="../notesSlides/notesSlide5.xml"/><Relationship Id="rId7" Type="http://schemas.openxmlformats.org/officeDocument/2006/relationships/image" Target="../media/image43.gif"/><Relationship Id="rId2" Type="http://schemas.openxmlformats.org/officeDocument/2006/relationships/slideLayout" Target="../slideLayouts/slideLayout23.xml"/><Relationship Id="rId1" Type="http://schemas.openxmlformats.org/officeDocument/2006/relationships/tags" Target="../tags/tag25.xml"/><Relationship Id="rId6" Type="http://schemas.openxmlformats.org/officeDocument/2006/relationships/image" Target="../media/image41.jpg"/><Relationship Id="rId5" Type="http://schemas.openxmlformats.org/officeDocument/2006/relationships/audio" Target="../media/audio2.wav"/><Relationship Id="rId10" Type="http://schemas.openxmlformats.org/officeDocument/2006/relationships/image" Target="../media/image44.png"/><Relationship Id="rId4" Type="http://schemas.openxmlformats.org/officeDocument/2006/relationships/audio" Target="../media/audio1.wav"/><Relationship Id="rId9" Type="http://schemas.openxmlformats.org/officeDocument/2006/relationships/image" Target="../media/image46.gif"/></Relationships>
</file>

<file path=ppt/slides/_rels/slide25.xml.rels><?xml version="1.0" encoding="UTF-8" standalone="yes"?>
<Relationships xmlns="http://schemas.openxmlformats.org/package/2006/relationships"><Relationship Id="rId8" Type="http://schemas.openxmlformats.org/officeDocument/2006/relationships/image" Target="../media/image45.gif"/><Relationship Id="rId3" Type="http://schemas.openxmlformats.org/officeDocument/2006/relationships/notesSlide" Target="../notesSlides/notesSlide6.xml"/><Relationship Id="rId7" Type="http://schemas.openxmlformats.org/officeDocument/2006/relationships/image" Target="../media/image43.gif"/><Relationship Id="rId2" Type="http://schemas.openxmlformats.org/officeDocument/2006/relationships/slideLayout" Target="../slideLayouts/slideLayout23.xml"/><Relationship Id="rId1" Type="http://schemas.openxmlformats.org/officeDocument/2006/relationships/tags" Target="../tags/tag26.xml"/><Relationship Id="rId6" Type="http://schemas.openxmlformats.org/officeDocument/2006/relationships/image" Target="../media/image41.jpg"/><Relationship Id="rId5" Type="http://schemas.openxmlformats.org/officeDocument/2006/relationships/audio" Target="../media/audio2.wav"/><Relationship Id="rId10" Type="http://schemas.openxmlformats.org/officeDocument/2006/relationships/image" Target="../media/image44.png"/><Relationship Id="rId4" Type="http://schemas.openxmlformats.org/officeDocument/2006/relationships/audio" Target="../media/audio1.wav"/><Relationship Id="rId9" Type="http://schemas.openxmlformats.org/officeDocument/2006/relationships/image" Target="../media/image46.gif"/></Relationships>
</file>

<file path=ppt/slides/_rels/slide26.xml.rels><?xml version="1.0" encoding="UTF-8" standalone="yes"?>
<Relationships xmlns="http://schemas.openxmlformats.org/package/2006/relationships"><Relationship Id="rId8" Type="http://schemas.openxmlformats.org/officeDocument/2006/relationships/image" Target="../media/image45.gif"/><Relationship Id="rId3" Type="http://schemas.openxmlformats.org/officeDocument/2006/relationships/notesSlide" Target="../notesSlides/notesSlide7.xml"/><Relationship Id="rId7" Type="http://schemas.openxmlformats.org/officeDocument/2006/relationships/image" Target="../media/image43.gif"/><Relationship Id="rId2" Type="http://schemas.openxmlformats.org/officeDocument/2006/relationships/slideLayout" Target="../slideLayouts/slideLayout23.xml"/><Relationship Id="rId1" Type="http://schemas.openxmlformats.org/officeDocument/2006/relationships/tags" Target="../tags/tag27.xml"/><Relationship Id="rId6" Type="http://schemas.openxmlformats.org/officeDocument/2006/relationships/image" Target="../media/image41.jpg"/><Relationship Id="rId5" Type="http://schemas.openxmlformats.org/officeDocument/2006/relationships/audio" Target="../media/audio2.wav"/><Relationship Id="rId10" Type="http://schemas.openxmlformats.org/officeDocument/2006/relationships/image" Target="../media/image44.png"/><Relationship Id="rId4" Type="http://schemas.openxmlformats.org/officeDocument/2006/relationships/audio" Target="../media/audio1.wav"/><Relationship Id="rId9" Type="http://schemas.openxmlformats.org/officeDocument/2006/relationships/image" Target="../media/image46.gi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3.png"/><Relationship Id="rId5" Type="http://schemas.openxmlformats.org/officeDocument/2006/relationships/hyperlink" Target="https://hoc10.vn/doc-sach/khoa-hoc-4/1/393/25/" TargetMode="External"/><Relationship Id="rId4" Type="http://schemas.openxmlformats.org/officeDocument/2006/relationships/image" Target="../media/image30.jpg"/></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slideLayout" Target="../slideLayouts/slideLayout18.xml"/><Relationship Id="rId1" Type="http://schemas.openxmlformats.org/officeDocument/2006/relationships/tags" Target="../tags/tag29.xml"/><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51.png"/><Relationship Id="rId2" Type="http://schemas.openxmlformats.org/officeDocument/2006/relationships/slideLayout" Target="../slideLayouts/slideLayout18.xml"/><Relationship Id="rId1" Type="http://schemas.openxmlformats.org/officeDocument/2006/relationships/tags" Target="../tags/tag30.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slideLayout" Target="../slideLayouts/slideLayout18.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slideLayout" Target="../slideLayouts/slideLayout18.xml"/><Relationship Id="rId1" Type="http://schemas.openxmlformats.org/officeDocument/2006/relationships/tags" Target="../tags/tag31.xml"/><Relationship Id="rId6" Type="http://schemas.openxmlformats.org/officeDocument/2006/relationships/image" Target="../media/image52.png"/><Relationship Id="rId5" Type="http://schemas.openxmlformats.org/officeDocument/2006/relationships/image" Target="../media/image47.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0.svg"/><Relationship Id="rId3" Type="http://schemas.openxmlformats.org/officeDocument/2006/relationships/image" Target="../media/image41.jpg"/><Relationship Id="rId7" Type="http://schemas.openxmlformats.org/officeDocument/2006/relationships/image" Target="../media/image19.svg"/><Relationship Id="rId12" Type="http://schemas.openxmlformats.org/officeDocument/2006/relationships/image" Target="../media/image49.png"/><Relationship Id="rId2" Type="http://schemas.openxmlformats.org/officeDocument/2006/relationships/slideLayout" Target="../slideLayouts/slideLayout18.xml"/><Relationship Id="rId1" Type="http://schemas.openxmlformats.org/officeDocument/2006/relationships/tags" Target="../tags/tag32.xml"/><Relationship Id="rId6" Type="http://schemas.openxmlformats.org/officeDocument/2006/relationships/image" Target="../media/image18.png"/><Relationship Id="rId11" Type="http://schemas.openxmlformats.org/officeDocument/2006/relationships/image" Target="../media/image21.svg"/><Relationship Id="rId5" Type="http://schemas.openxmlformats.org/officeDocument/2006/relationships/image" Target="../media/image17.svg"/><Relationship Id="rId15" Type="http://schemas.openxmlformats.org/officeDocument/2006/relationships/image" Target="../media/image56.sv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54.svg"/><Relationship Id="rId1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17.svg"/><Relationship Id="rId2" Type="http://schemas.openxmlformats.org/officeDocument/2006/relationships/slideLayout" Target="../slideLayouts/slideLayout18.xml"/><Relationship Id="rId1" Type="http://schemas.openxmlformats.org/officeDocument/2006/relationships/tags" Target="../tags/tag33.xml"/><Relationship Id="rId6" Type="http://schemas.openxmlformats.org/officeDocument/2006/relationships/image" Target="../media/image16.png"/><Relationship Id="rId5" Type="http://schemas.openxmlformats.org/officeDocument/2006/relationships/image" Target="../media/image19.svg"/><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57.jpg"/></Relationships>
</file>

<file path=ppt/slides/_rels/slide34.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59.png"/><Relationship Id="rId2" Type="http://schemas.openxmlformats.org/officeDocument/2006/relationships/slideLayout" Target="../slideLayouts/slideLayout2.xml"/><Relationship Id="rId1" Type="http://schemas.openxmlformats.org/officeDocument/2006/relationships/tags" Target="../tags/tag35.xml"/><Relationship Id="rId6" Type="http://schemas.microsoft.com/office/2007/relationships/hdphoto" Target="../media/hdphoto1.wdp"/><Relationship Id="rId5" Type="http://schemas.openxmlformats.org/officeDocument/2006/relationships/image" Target="../media/image58.png"/><Relationship Id="rId4" Type="http://schemas.openxmlformats.org/officeDocument/2006/relationships/hyperlink" Target="https://www.facebook.com/groups/hoc10donghanhcunggiaovientieuhoc"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3.png"/><Relationship Id="rId4" Type="http://schemas.openxmlformats.org/officeDocument/2006/relationships/hyperlink" Target="https://hoc10.vn/doc-sach/khoa-hoc-4/1/393/24/"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jpg"/><Relationship Id="rId7" Type="http://schemas.openxmlformats.org/officeDocument/2006/relationships/image" Target="../media/image5.png"/><Relationship Id="rId2" Type="http://schemas.openxmlformats.org/officeDocument/2006/relationships/slideLayout" Target="../slideLayouts/slideLayout18.xml"/><Relationship Id="rId1" Type="http://schemas.openxmlformats.org/officeDocument/2006/relationships/tags" Target="../tags/tag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1.jpg"/><Relationship Id="rId7" Type="http://schemas.openxmlformats.org/officeDocument/2006/relationships/image" Target="../media/image19.svg"/><Relationship Id="rId2" Type="http://schemas.openxmlformats.org/officeDocument/2006/relationships/slideLayout" Target="../slideLayouts/slideLayout18.xml"/><Relationship Id="rId1" Type="http://schemas.openxmlformats.org/officeDocument/2006/relationships/tags" Target="../tags/tag7.xml"/><Relationship Id="rId6" Type="http://schemas.openxmlformats.org/officeDocument/2006/relationships/image" Target="../media/image18.pn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25.png"/><Relationship Id="rId2" Type="http://schemas.openxmlformats.org/officeDocument/2006/relationships/slideLayout" Target="../slideLayouts/slideLayout18.xml"/><Relationship Id="rId1" Type="http://schemas.openxmlformats.org/officeDocument/2006/relationships/tags" Target="../tags/tag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18.xml"/><Relationship Id="rId1" Type="http://schemas.openxmlformats.org/officeDocument/2006/relationships/tags" Target="../tags/tag9.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18.xml"/><Relationship Id="rId1" Type="http://schemas.openxmlformats.org/officeDocument/2006/relationships/tags" Target="../tags/tag10.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83"/>
        <p:cNvGrpSpPr/>
        <p:nvPr/>
      </p:nvGrpSpPr>
      <p:grpSpPr>
        <a:xfrm>
          <a:off x="0" y="0"/>
          <a:ext cx="0" cy="0"/>
          <a:chOff x="0" y="0"/>
          <a:chExt cx="0" cy="0"/>
        </a:xfrm>
      </p:grpSpPr>
      <p:sp>
        <p:nvSpPr>
          <p:cNvPr id="2" name="TextBox 1">
            <a:extLst>
              <a:ext uri="{FF2B5EF4-FFF2-40B4-BE49-F238E27FC236}">
                <a16:creationId xmlns:a16="http://schemas.microsoft.com/office/drawing/2014/main" id="{9FFD71C9-E11C-1516-4D8D-3AFE2CD15D99}"/>
              </a:ext>
            </a:extLst>
          </p:cNvPr>
          <p:cNvSpPr txBox="1"/>
          <p:nvPr/>
        </p:nvSpPr>
        <p:spPr>
          <a:xfrm>
            <a:off x="9510944" y="195308"/>
            <a:ext cx="2681056" cy="523220"/>
          </a:xfrm>
          <a:prstGeom prst="rect">
            <a:avLst/>
          </a:prstGeom>
          <a:noFill/>
        </p:spPr>
        <p:txBody>
          <a:bodyPr wrap="square" rtlCol="0">
            <a:spAutoFit/>
          </a:bodyPr>
          <a:lstStyle/>
          <a:p>
            <a:pPr algn="ctr"/>
            <a:r>
              <a:rPr lang="en-US" sz="2800" dirty="0">
                <a:solidFill>
                  <a:schemeClr val="bg1"/>
                </a:solidFill>
                <a:effectLst>
                  <a:outerShdw blurRad="38100" dist="38100" dir="2700000" algn="tl">
                    <a:srgbClr val="000000">
                      <a:alpha val="43137"/>
                    </a:srgbClr>
                  </a:outerShdw>
                </a:effectLst>
                <a:latin typeface="UTM Avo" panose="02040603050506020204" pitchFamily="18" charset="0"/>
              </a:rPr>
              <a:t>Khoa </a:t>
            </a:r>
            <a:r>
              <a:rPr lang="en-US" sz="2800" dirty="0" err="1">
                <a:solidFill>
                  <a:schemeClr val="bg1"/>
                </a:solidFill>
                <a:effectLst>
                  <a:outerShdw blurRad="38100" dist="38100" dir="2700000" algn="tl">
                    <a:srgbClr val="000000">
                      <a:alpha val="43137"/>
                    </a:srgbClr>
                  </a:outerShdw>
                </a:effectLst>
                <a:latin typeface="UTM Avo" panose="02040603050506020204" pitchFamily="18" charset="0"/>
              </a:rPr>
              <a:t>học</a:t>
            </a:r>
            <a:r>
              <a:rPr lang="en-US" sz="2800" dirty="0">
                <a:solidFill>
                  <a:schemeClr val="bg1"/>
                </a:solidFill>
                <a:effectLst>
                  <a:outerShdw blurRad="38100" dist="38100" dir="2700000" algn="tl">
                    <a:srgbClr val="000000">
                      <a:alpha val="43137"/>
                    </a:srgbClr>
                  </a:outerShdw>
                </a:effectLst>
                <a:latin typeface="UTM Avo" panose="02040603050506020204" pitchFamily="18" charset="0"/>
              </a:rPr>
              <a:t> 4</a:t>
            </a:r>
          </a:p>
        </p:txBody>
      </p:sp>
      <p:sp>
        <p:nvSpPr>
          <p:cNvPr id="9" name="Google Shape;54;p1">
            <a:extLst>
              <a:ext uri="{FF2B5EF4-FFF2-40B4-BE49-F238E27FC236}">
                <a16:creationId xmlns:a16="http://schemas.microsoft.com/office/drawing/2014/main" id="{D2B0C381-AC83-477C-A42B-612BDE63DE3C}"/>
              </a:ext>
            </a:extLst>
          </p:cNvPr>
          <p:cNvSpPr txBox="1">
            <a:spLocks/>
          </p:cNvSpPr>
          <p:nvPr/>
        </p:nvSpPr>
        <p:spPr>
          <a:xfrm>
            <a:off x="625431" y="3325921"/>
            <a:ext cx="10941137" cy="246715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50000"/>
              </a:lnSpc>
              <a:buSzPts val="990"/>
              <a:buFont typeface="Arial"/>
              <a:buNone/>
            </a:pPr>
            <a:r>
              <a:rPr lang="en-US" sz="5200" b="1" dirty="0" err="1">
                <a:solidFill>
                  <a:srgbClr val="002060"/>
                </a:solidFill>
                <a:latin typeface="UTM Avo" panose="02040603050506020204" pitchFamily="18" charset="0"/>
              </a:rPr>
              <a:t>Chủ</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đề</a:t>
            </a:r>
            <a:r>
              <a:rPr lang="en-US" sz="5200" b="1" dirty="0">
                <a:solidFill>
                  <a:srgbClr val="002060"/>
                </a:solidFill>
                <a:latin typeface="UTM Avo" panose="02040603050506020204" pitchFamily="18" charset="0"/>
              </a:rPr>
              <a:t> 1: </a:t>
            </a:r>
            <a:r>
              <a:rPr lang="en-US" sz="5200" b="1" dirty="0" err="1">
                <a:solidFill>
                  <a:srgbClr val="002060"/>
                </a:solidFill>
                <a:latin typeface="UTM Avo" panose="02040603050506020204" pitchFamily="18" charset="0"/>
              </a:rPr>
              <a:t>Chất</a:t>
            </a:r>
            <a:endParaRPr lang="en-US" sz="5200" b="1" dirty="0">
              <a:solidFill>
                <a:srgbClr val="002060"/>
              </a:solidFill>
              <a:latin typeface="UTM Avo" panose="02040603050506020204" pitchFamily="18" charset="0"/>
            </a:endParaRPr>
          </a:p>
          <a:p>
            <a:pPr algn="ctr" defTabSz="914377">
              <a:lnSpc>
                <a:spcPct val="150000"/>
              </a:lnSpc>
              <a:defRPr/>
            </a:pPr>
            <a:r>
              <a:rPr lang="en-US" sz="5200" b="1" dirty="0" err="1">
                <a:solidFill>
                  <a:srgbClr val="FF0000"/>
                </a:solidFill>
                <a:latin typeface="UTM Avo" panose="02040603050506020204" pitchFamily="18" charset="0"/>
                <a:cs typeface="Arial" panose="020B0604020202020204" pitchFamily="34" charset="0"/>
              </a:rPr>
              <a:t>Bài</a:t>
            </a:r>
            <a:r>
              <a:rPr lang="en-US" sz="5200" b="1" dirty="0">
                <a:solidFill>
                  <a:srgbClr val="FF0000"/>
                </a:solidFill>
                <a:latin typeface="UTM Avo" panose="02040603050506020204" pitchFamily="18" charset="0"/>
                <a:cs typeface="Arial" panose="020B0604020202020204" pitchFamily="34" charset="0"/>
              </a:rPr>
              <a:t> 6: </a:t>
            </a:r>
            <a:r>
              <a:rPr lang="vi-VN" sz="5200" b="1" dirty="0">
                <a:solidFill>
                  <a:srgbClr val="FF0000"/>
                </a:solidFill>
                <a:latin typeface="UTM Avo" panose="02040603050506020204" pitchFamily="18" charset="0"/>
                <a:cs typeface="Arial" panose="020B0604020202020204" pitchFamily="34" charset="0"/>
              </a:rPr>
              <a:t>Vai trò của không khí và bảo vệ môi trường không khí (Tiết 1)</a:t>
            </a:r>
            <a:endParaRPr lang="en-US" sz="5200" b="1" dirty="0">
              <a:solidFill>
                <a:srgbClr val="FF0000"/>
              </a:solidFill>
              <a:latin typeface="UTM Avo" panose="02040603050506020204" pitchFamily="18" charset="0"/>
              <a:cs typeface="Arial" panose="020B0604020202020204" pitchFamily="34" charset="0"/>
            </a:endParaRPr>
          </a:p>
        </p:txBody>
      </p:sp>
    </p:spTree>
    <p:custDataLst>
      <p:tags r:id="rId1"/>
    </p:custData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5"/>
          <p:cNvSpPr txBox="1"/>
          <p:nvPr/>
        </p:nvSpPr>
        <p:spPr>
          <a:xfrm>
            <a:off x="842204" y="1360162"/>
            <a:ext cx="2738516" cy="691536"/>
          </a:xfrm>
          <a:prstGeom prst="rect">
            <a:avLst/>
          </a:prstGeom>
        </p:spPr>
        <p:txBody>
          <a:bodyPr wrap="square" lIns="0" tIns="0" rIns="0" bIns="0" rtlCol="0" anchor="t">
            <a:spAutoFit/>
          </a:bodyPr>
          <a:lstStyle/>
          <a:p>
            <a:pPr algn="ctr" defTabSz="609630">
              <a:lnSpc>
                <a:spcPts val="6323"/>
              </a:lnSpc>
              <a:buClrTx/>
            </a:pPr>
            <a:r>
              <a:rPr lang="vi-VN" sz="2800" b="1" kern="1200" dirty="0">
                <a:solidFill>
                  <a:srgbClr val="8064A2">
                    <a:lumMod val="50000"/>
                  </a:srgbClr>
                </a:solidFill>
                <a:latin typeface="+mn-lt"/>
                <a:ea typeface="+mn-ea"/>
                <a:cs typeface="Arial" panose="020B0604020202020204" pitchFamily="34" charset="0"/>
              </a:rPr>
              <a:t>THÍ NGHIỆM</a:t>
            </a:r>
            <a:endParaRPr lang="en-US" sz="2800" b="1" kern="1200" dirty="0">
              <a:solidFill>
                <a:srgbClr val="8064A2">
                  <a:lumMod val="50000"/>
                </a:srgbClr>
              </a:solidFill>
              <a:latin typeface="+mn-lt"/>
              <a:ea typeface="+mn-ea"/>
              <a:cs typeface="Arial" panose="020B0604020202020204" pitchFamily="34" charset="0"/>
            </a:endParaRPr>
          </a:p>
        </p:txBody>
      </p:sp>
      <p:sp>
        <p:nvSpPr>
          <p:cNvPr id="16" name="Rectangle 15"/>
          <p:cNvSpPr/>
          <p:nvPr/>
        </p:nvSpPr>
        <p:spPr>
          <a:xfrm>
            <a:off x="3495260" y="1528478"/>
            <a:ext cx="7534435" cy="523220"/>
          </a:xfrm>
          <a:prstGeom prst="rect">
            <a:avLst/>
          </a:prstGeom>
        </p:spPr>
        <p:txBody>
          <a:bodyPr wrap="none">
            <a:spAutoFit/>
          </a:bodyPr>
          <a:lstStyle/>
          <a:p>
            <a:pPr defTabSz="609630">
              <a:buClrTx/>
            </a:pPr>
            <a:r>
              <a:rPr lang="vi-VN" sz="2800" b="1" kern="1200" dirty="0" err="1">
                <a:solidFill>
                  <a:srgbClr val="C00000"/>
                </a:solidFill>
                <a:latin typeface="+mn-lt"/>
                <a:ea typeface="+mn-ea"/>
                <a:cs typeface="Arial" panose="020B0604020202020204" pitchFamily="34" charset="0"/>
              </a:rPr>
              <a:t>C</a:t>
            </a:r>
            <a:r>
              <a:rPr lang="en-US" sz="2800" b="1" kern="1200" dirty="0" err="1">
                <a:solidFill>
                  <a:srgbClr val="C00000"/>
                </a:solidFill>
                <a:latin typeface="+mn-lt"/>
                <a:ea typeface="+mn-ea"/>
                <a:cs typeface="Arial" panose="020B0604020202020204" pitchFamily="34" charset="0"/>
              </a:rPr>
              <a:t>hứng</a:t>
            </a:r>
            <a:r>
              <a:rPr lang="en-US" sz="2800" b="1" kern="1200" dirty="0">
                <a:solidFill>
                  <a:srgbClr val="C00000"/>
                </a:solidFill>
                <a:latin typeface="+mn-lt"/>
                <a:ea typeface="+mn-ea"/>
                <a:cs typeface="Arial" panose="020B0604020202020204" pitchFamily="34" charset="0"/>
              </a:rPr>
              <a:t> minh </a:t>
            </a:r>
            <a:r>
              <a:rPr lang="en-US" sz="2800" b="1" kern="1200" dirty="0" err="1">
                <a:solidFill>
                  <a:srgbClr val="C00000"/>
                </a:solidFill>
                <a:latin typeface="+mn-lt"/>
                <a:ea typeface="+mn-ea"/>
                <a:cs typeface="Arial" panose="020B0604020202020204" pitchFamily="34" charset="0"/>
              </a:rPr>
              <a:t>không</a:t>
            </a:r>
            <a:r>
              <a:rPr lang="en-US" sz="2800" b="1" kern="1200" dirty="0">
                <a:solidFill>
                  <a:srgbClr val="C00000"/>
                </a:solidFill>
                <a:latin typeface="+mn-lt"/>
                <a:ea typeface="+mn-ea"/>
                <a:cs typeface="Arial" panose="020B0604020202020204" pitchFamily="34" charset="0"/>
              </a:rPr>
              <a:t> </a:t>
            </a:r>
            <a:r>
              <a:rPr lang="en-US" sz="2800" b="1" kern="1200" dirty="0" err="1">
                <a:solidFill>
                  <a:srgbClr val="C00000"/>
                </a:solidFill>
                <a:latin typeface="+mn-lt"/>
                <a:ea typeface="+mn-ea"/>
                <a:cs typeface="Arial" panose="020B0604020202020204" pitchFamily="34" charset="0"/>
              </a:rPr>
              <a:t>khí</a:t>
            </a:r>
            <a:r>
              <a:rPr lang="en-US" sz="2800" b="1" kern="1200" dirty="0">
                <a:solidFill>
                  <a:srgbClr val="C00000"/>
                </a:solidFill>
                <a:latin typeface="+mn-lt"/>
                <a:ea typeface="+mn-ea"/>
                <a:cs typeface="Arial" panose="020B0604020202020204" pitchFamily="34" charset="0"/>
              </a:rPr>
              <a:t> </a:t>
            </a:r>
            <a:r>
              <a:rPr lang="en-US" sz="2800" b="1" kern="1200" dirty="0" err="1">
                <a:solidFill>
                  <a:srgbClr val="C00000"/>
                </a:solidFill>
                <a:latin typeface="+mn-lt"/>
                <a:ea typeface="+mn-ea"/>
                <a:cs typeface="Arial" panose="020B0604020202020204" pitchFamily="34" charset="0"/>
              </a:rPr>
              <a:t>cần</a:t>
            </a:r>
            <a:r>
              <a:rPr lang="en-US" sz="2800" b="1" kern="1200" dirty="0">
                <a:solidFill>
                  <a:srgbClr val="C00000"/>
                </a:solidFill>
                <a:latin typeface="+mn-lt"/>
                <a:ea typeface="+mn-ea"/>
                <a:cs typeface="Arial" panose="020B0604020202020204" pitchFamily="34" charset="0"/>
              </a:rPr>
              <a:t> </a:t>
            </a:r>
            <a:r>
              <a:rPr lang="en-US" sz="2800" b="1" kern="1200" dirty="0" err="1">
                <a:solidFill>
                  <a:srgbClr val="C00000"/>
                </a:solidFill>
                <a:latin typeface="+mn-lt"/>
                <a:ea typeface="+mn-ea"/>
                <a:cs typeface="Arial" panose="020B0604020202020204" pitchFamily="34" charset="0"/>
              </a:rPr>
              <a:t>cho</a:t>
            </a:r>
            <a:r>
              <a:rPr lang="en-US" sz="2800" b="1" kern="1200" dirty="0">
                <a:solidFill>
                  <a:srgbClr val="C00000"/>
                </a:solidFill>
                <a:latin typeface="+mn-lt"/>
                <a:ea typeface="+mn-ea"/>
                <a:cs typeface="Arial" panose="020B0604020202020204" pitchFamily="34" charset="0"/>
              </a:rPr>
              <a:t> </a:t>
            </a:r>
            <a:r>
              <a:rPr lang="en-US" sz="2800" b="1" kern="1200" dirty="0" err="1">
                <a:solidFill>
                  <a:srgbClr val="C00000"/>
                </a:solidFill>
                <a:latin typeface="+mn-lt"/>
                <a:ea typeface="+mn-ea"/>
                <a:cs typeface="Arial" panose="020B0604020202020204" pitchFamily="34" charset="0"/>
              </a:rPr>
              <a:t>sự</a:t>
            </a:r>
            <a:r>
              <a:rPr lang="en-US" sz="2800" b="1" kern="1200" dirty="0">
                <a:solidFill>
                  <a:srgbClr val="C00000"/>
                </a:solidFill>
                <a:latin typeface="+mn-lt"/>
                <a:ea typeface="+mn-ea"/>
                <a:cs typeface="Arial" panose="020B0604020202020204" pitchFamily="34" charset="0"/>
              </a:rPr>
              <a:t> </a:t>
            </a:r>
            <a:r>
              <a:rPr lang="en-US" sz="2800" b="1" kern="1200" dirty="0" err="1">
                <a:solidFill>
                  <a:srgbClr val="C00000"/>
                </a:solidFill>
                <a:latin typeface="+mn-lt"/>
                <a:ea typeface="+mn-ea"/>
                <a:cs typeface="Arial" panose="020B0604020202020204" pitchFamily="34" charset="0"/>
              </a:rPr>
              <a:t>cháy</a:t>
            </a:r>
            <a:endParaRPr lang="en-US" sz="2800" b="1" kern="1200" dirty="0">
              <a:solidFill>
                <a:srgbClr val="C00000"/>
              </a:solidFill>
              <a:latin typeface="+mn-lt"/>
              <a:ea typeface="+mn-ea"/>
              <a:cs typeface="Arial" panose="020B0604020202020204" pitchFamily="34" charset="0"/>
            </a:endParaRPr>
          </a:p>
        </p:txBody>
      </p:sp>
      <p:sp>
        <p:nvSpPr>
          <p:cNvPr id="17" name="Pentagon 16"/>
          <p:cNvSpPr/>
          <p:nvPr/>
        </p:nvSpPr>
        <p:spPr>
          <a:xfrm>
            <a:off x="-74538" y="2198191"/>
            <a:ext cx="2286000" cy="691536"/>
          </a:xfrm>
          <a:prstGeom prst="homePlat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vi-VN" sz="2400" b="1" kern="1200" dirty="0">
                <a:solidFill>
                  <a:prstClr val="white"/>
                </a:solidFill>
                <a:cs typeface="Arial" panose="020B0604020202020204" pitchFamily="34" charset="0"/>
              </a:rPr>
              <a:t>Tiến hành:</a:t>
            </a:r>
            <a:endParaRPr lang="en-US" sz="2400" b="1" kern="1200" dirty="0">
              <a:solidFill>
                <a:prstClr val="white"/>
              </a:solidFill>
              <a:cs typeface="Arial" panose="020B0604020202020204" pitchFamily="34" charset="0"/>
            </a:endParaRPr>
          </a:p>
        </p:txBody>
      </p:sp>
      <p:pic>
        <p:nvPicPr>
          <p:cNvPr id="4" name="Picture 3"/>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039" y="3009082"/>
            <a:ext cx="6603194" cy="3258956"/>
          </a:xfrm>
          <a:prstGeom prst="rect">
            <a:avLst/>
          </a:prstGeom>
        </p:spPr>
      </p:pic>
      <p:sp>
        <p:nvSpPr>
          <p:cNvPr id="2" name="Rectangle 1">
            <a:extLst>
              <a:ext uri="{FF2B5EF4-FFF2-40B4-BE49-F238E27FC236}">
                <a16:creationId xmlns:a16="http://schemas.microsoft.com/office/drawing/2014/main" id="{2BC797BD-ADF1-1C0D-3B9D-7CCCC0D25A66}"/>
              </a:ext>
            </a:extLst>
          </p:cNvPr>
          <p:cNvSpPr/>
          <p:nvPr/>
        </p:nvSpPr>
        <p:spPr>
          <a:xfrm>
            <a:off x="6803862" y="3106558"/>
            <a:ext cx="5030383" cy="2783839"/>
          </a:xfrm>
          <a:prstGeom prst="rect">
            <a:avLst/>
          </a:prstGeom>
        </p:spPr>
        <p:txBody>
          <a:bodyPr wrap="square">
            <a:spAutoFit/>
          </a:bodyPr>
          <a:lstStyle/>
          <a:p>
            <a:pPr marL="381019" indent="-381019" algn="just" defTabSz="609630">
              <a:lnSpc>
                <a:spcPct val="150000"/>
              </a:lnSpc>
              <a:buClrTx/>
              <a:buFont typeface="Wingdings" panose="05000000000000000000" pitchFamily="2" charset="2"/>
              <a:buChar char="Ø"/>
            </a:pPr>
            <a:r>
              <a:rPr lang="en-US" sz="2400" kern="1200" dirty="0" err="1">
                <a:solidFill>
                  <a:srgbClr val="002060"/>
                </a:solidFill>
                <a:latin typeface="UTM Avo" panose="02040603050506020204" pitchFamily="18" charset="0"/>
                <a:ea typeface="+mn-ea"/>
                <a:cs typeface="Arial" panose="020B0604020202020204" pitchFamily="34" charset="0"/>
              </a:rPr>
              <a:t>Vì</a:t>
            </a:r>
            <a:r>
              <a:rPr lang="en-US" sz="2400" kern="1200" dirty="0">
                <a:solidFill>
                  <a:srgbClr val="002060"/>
                </a:solidFill>
                <a:latin typeface="UTM Avo" panose="02040603050506020204" pitchFamily="18" charset="0"/>
                <a:ea typeface="+mn-ea"/>
                <a:cs typeface="Arial" panose="020B0604020202020204" pitchFamily="34" charset="0"/>
              </a:rPr>
              <a:t> </a:t>
            </a:r>
            <a:r>
              <a:rPr lang="en-US" sz="2400" kern="1200" dirty="0" err="1">
                <a:solidFill>
                  <a:srgbClr val="002060"/>
                </a:solidFill>
                <a:latin typeface="UTM Avo" panose="02040603050506020204" pitchFamily="18" charset="0"/>
                <a:ea typeface="+mn-ea"/>
                <a:cs typeface="Arial" panose="020B0604020202020204" pitchFamily="34" charset="0"/>
              </a:rPr>
              <a:t>cốc</a:t>
            </a:r>
            <a:r>
              <a:rPr lang="en-US" sz="2400" kern="1200" dirty="0">
                <a:solidFill>
                  <a:srgbClr val="002060"/>
                </a:solidFill>
                <a:latin typeface="UTM Avo" panose="02040603050506020204" pitchFamily="18" charset="0"/>
                <a:ea typeface="+mn-ea"/>
                <a:cs typeface="Arial" panose="020B0604020202020204" pitchFamily="34" charset="0"/>
              </a:rPr>
              <a:t> </a:t>
            </a:r>
            <a:r>
              <a:rPr lang="en-US" sz="2400" kern="1200" dirty="0" err="1">
                <a:solidFill>
                  <a:srgbClr val="002060"/>
                </a:solidFill>
                <a:latin typeface="UTM Avo" panose="02040603050506020204" pitchFamily="18" charset="0"/>
                <a:ea typeface="+mn-ea"/>
                <a:cs typeface="Arial" panose="020B0604020202020204" pitchFamily="34" charset="0"/>
              </a:rPr>
              <a:t>úp</a:t>
            </a:r>
            <a:r>
              <a:rPr lang="en-US" sz="2400" kern="1200" dirty="0">
                <a:solidFill>
                  <a:srgbClr val="002060"/>
                </a:solidFill>
                <a:latin typeface="UTM Avo" panose="02040603050506020204" pitchFamily="18" charset="0"/>
                <a:ea typeface="+mn-ea"/>
                <a:cs typeface="Arial" panose="020B0604020202020204" pitchFamily="34" charset="0"/>
              </a:rPr>
              <a:t> </a:t>
            </a:r>
            <a:r>
              <a:rPr lang="en-US" sz="2400" kern="1200" dirty="0" err="1">
                <a:solidFill>
                  <a:srgbClr val="002060"/>
                </a:solidFill>
                <a:latin typeface="UTM Avo" panose="02040603050506020204" pitchFamily="18" charset="0"/>
                <a:ea typeface="+mn-ea"/>
                <a:cs typeface="Arial" panose="020B0604020202020204" pitchFamily="34" charset="0"/>
              </a:rPr>
              <a:t>cây</a:t>
            </a:r>
            <a:r>
              <a:rPr lang="en-US" sz="2400" kern="1200" dirty="0">
                <a:solidFill>
                  <a:srgbClr val="002060"/>
                </a:solidFill>
                <a:latin typeface="UTM Avo" panose="02040603050506020204" pitchFamily="18" charset="0"/>
                <a:ea typeface="+mn-ea"/>
                <a:cs typeface="Arial" panose="020B0604020202020204" pitchFamily="34" charset="0"/>
              </a:rPr>
              <a:t> </a:t>
            </a:r>
            <a:r>
              <a:rPr lang="en-US" sz="2400" kern="1200" dirty="0" err="1">
                <a:solidFill>
                  <a:srgbClr val="002060"/>
                </a:solidFill>
                <a:latin typeface="UTM Avo" panose="02040603050506020204" pitchFamily="18" charset="0"/>
                <a:ea typeface="+mn-ea"/>
                <a:cs typeface="Arial" panose="020B0604020202020204" pitchFamily="34" charset="0"/>
              </a:rPr>
              <a:t>nến</a:t>
            </a:r>
            <a:r>
              <a:rPr lang="en-US" sz="2400" kern="1200" dirty="0">
                <a:solidFill>
                  <a:srgbClr val="002060"/>
                </a:solidFill>
                <a:latin typeface="UTM Avo" panose="02040603050506020204" pitchFamily="18" charset="0"/>
                <a:ea typeface="+mn-ea"/>
                <a:cs typeface="Arial" panose="020B0604020202020204" pitchFamily="34" charset="0"/>
              </a:rPr>
              <a:t> C to </a:t>
            </a:r>
            <a:r>
              <a:rPr lang="en-US" sz="2400" kern="1200" dirty="0" err="1">
                <a:solidFill>
                  <a:srgbClr val="002060"/>
                </a:solidFill>
                <a:latin typeface="UTM Avo" panose="02040603050506020204" pitchFamily="18" charset="0"/>
                <a:ea typeface="+mn-ea"/>
                <a:cs typeface="Arial" panose="020B0604020202020204" pitchFamily="34" charset="0"/>
              </a:rPr>
              <a:t>hơn</a:t>
            </a:r>
            <a:r>
              <a:rPr lang="en-US" sz="2400" kern="1200" dirty="0">
                <a:solidFill>
                  <a:srgbClr val="002060"/>
                </a:solidFill>
                <a:latin typeface="UTM Avo" panose="02040603050506020204" pitchFamily="18" charset="0"/>
                <a:ea typeface="+mn-ea"/>
                <a:cs typeface="Arial" panose="020B0604020202020204" pitchFamily="34" charset="0"/>
              </a:rPr>
              <a:t> </a:t>
            </a:r>
            <a:r>
              <a:rPr lang="en-US" sz="2400" kern="1200" dirty="0" err="1">
                <a:solidFill>
                  <a:srgbClr val="002060"/>
                </a:solidFill>
                <a:latin typeface="UTM Avo" panose="02040603050506020204" pitchFamily="18" charset="0"/>
                <a:ea typeface="+mn-ea"/>
                <a:cs typeface="Arial" panose="020B0604020202020204" pitchFamily="34" charset="0"/>
              </a:rPr>
              <a:t>nên</a:t>
            </a:r>
            <a:r>
              <a:rPr lang="en-US" sz="2400" kern="1200" dirty="0">
                <a:solidFill>
                  <a:srgbClr val="002060"/>
                </a:solidFill>
                <a:latin typeface="UTM Avo" panose="02040603050506020204" pitchFamily="18" charset="0"/>
                <a:ea typeface="+mn-ea"/>
                <a:cs typeface="Arial" panose="020B0604020202020204" pitchFamily="34" charset="0"/>
              </a:rPr>
              <a:t> </a:t>
            </a:r>
            <a:r>
              <a:rPr lang="en-US" sz="2400" kern="1200" dirty="0" err="1">
                <a:solidFill>
                  <a:srgbClr val="002060"/>
                </a:solidFill>
                <a:latin typeface="UTM Avo" panose="02040603050506020204" pitchFamily="18" charset="0"/>
                <a:ea typeface="+mn-ea"/>
                <a:cs typeface="Arial" panose="020B0604020202020204" pitchFamily="34" charset="0"/>
              </a:rPr>
              <a:t>chứa</a:t>
            </a:r>
            <a:r>
              <a:rPr lang="en-US" sz="2400" kern="1200" dirty="0">
                <a:solidFill>
                  <a:srgbClr val="002060"/>
                </a:solidFill>
                <a:latin typeface="UTM Avo" panose="02040603050506020204" pitchFamily="18" charset="0"/>
                <a:ea typeface="+mn-ea"/>
                <a:cs typeface="Arial" panose="020B0604020202020204" pitchFamily="34" charset="0"/>
              </a:rPr>
              <a:t> </a:t>
            </a:r>
            <a:r>
              <a:rPr lang="en-US" sz="2400" kern="1200" dirty="0" err="1">
                <a:solidFill>
                  <a:srgbClr val="002060"/>
                </a:solidFill>
                <a:latin typeface="UTM Avo" panose="02040603050506020204" pitchFamily="18" charset="0"/>
                <a:ea typeface="+mn-ea"/>
                <a:cs typeface="Arial" panose="020B0604020202020204" pitchFamily="34" charset="0"/>
              </a:rPr>
              <a:t>nhiều</a:t>
            </a:r>
            <a:r>
              <a:rPr lang="en-US" sz="2400" kern="1200" dirty="0">
                <a:solidFill>
                  <a:srgbClr val="002060"/>
                </a:solidFill>
                <a:latin typeface="UTM Avo" panose="02040603050506020204" pitchFamily="18" charset="0"/>
                <a:ea typeface="+mn-ea"/>
                <a:cs typeface="Arial" panose="020B0604020202020204" pitchFamily="34" charset="0"/>
              </a:rPr>
              <a:t> </a:t>
            </a:r>
            <a:r>
              <a:rPr lang="en-US" sz="2400" kern="1200" dirty="0" err="1">
                <a:solidFill>
                  <a:srgbClr val="002060"/>
                </a:solidFill>
                <a:latin typeface="UTM Avo" panose="02040603050506020204" pitchFamily="18" charset="0"/>
                <a:ea typeface="+mn-ea"/>
                <a:cs typeface="Arial" panose="020B0604020202020204" pitchFamily="34" charset="0"/>
              </a:rPr>
              <a:t>không</a:t>
            </a:r>
            <a:r>
              <a:rPr lang="en-US" sz="2400" kern="1200" dirty="0">
                <a:solidFill>
                  <a:srgbClr val="002060"/>
                </a:solidFill>
                <a:latin typeface="UTM Avo" panose="02040603050506020204" pitchFamily="18" charset="0"/>
                <a:ea typeface="+mn-ea"/>
                <a:cs typeface="Arial" panose="020B0604020202020204" pitchFamily="34" charset="0"/>
              </a:rPr>
              <a:t> </a:t>
            </a:r>
            <a:r>
              <a:rPr lang="en-US" sz="2400" kern="1200" dirty="0" err="1">
                <a:solidFill>
                  <a:srgbClr val="002060"/>
                </a:solidFill>
                <a:latin typeface="UTM Avo" panose="02040603050506020204" pitchFamily="18" charset="0"/>
                <a:ea typeface="+mn-ea"/>
                <a:cs typeface="Arial" panose="020B0604020202020204" pitchFamily="34" charset="0"/>
              </a:rPr>
              <a:t>khí</a:t>
            </a:r>
            <a:r>
              <a:rPr lang="en-US" sz="2400" kern="1200" dirty="0">
                <a:solidFill>
                  <a:srgbClr val="002060"/>
                </a:solidFill>
                <a:latin typeface="UTM Avo" panose="02040603050506020204" pitchFamily="18" charset="0"/>
                <a:ea typeface="+mn-ea"/>
                <a:cs typeface="Arial" panose="020B0604020202020204" pitchFamily="34" charset="0"/>
              </a:rPr>
              <a:t> </a:t>
            </a:r>
            <a:r>
              <a:rPr lang="en-US" sz="2400" kern="1200" dirty="0" err="1">
                <a:solidFill>
                  <a:srgbClr val="002060"/>
                </a:solidFill>
                <a:latin typeface="UTM Avo" panose="02040603050506020204" pitchFamily="18" charset="0"/>
                <a:ea typeface="+mn-ea"/>
                <a:cs typeface="Arial" panose="020B0604020202020204" pitchFamily="34" charset="0"/>
              </a:rPr>
              <a:t>hơn</a:t>
            </a:r>
            <a:r>
              <a:rPr lang="en-US" sz="2400" kern="1200" dirty="0">
                <a:solidFill>
                  <a:srgbClr val="002060"/>
                </a:solidFill>
                <a:latin typeface="UTM Avo" panose="02040603050506020204" pitchFamily="18" charset="0"/>
                <a:ea typeface="+mn-ea"/>
                <a:cs typeface="Arial" panose="020B0604020202020204" pitchFamily="34" charset="0"/>
              </a:rPr>
              <a:t>, </a:t>
            </a:r>
            <a:r>
              <a:rPr lang="en-US" sz="2400" kern="1200" dirty="0" err="1">
                <a:solidFill>
                  <a:srgbClr val="002060"/>
                </a:solidFill>
                <a:latin typeface="UTM Avo" panose="02040603050506020204" pitchFamily="18" charset="0"/>
                <a:ea typeface="+mn-ea"/>
                <a:cs typeface="Arial" panose="020B0604020202020204" pitchFamily="34" charset="0"/>
              </a:rPr>
              <a:t>nghĩa</a:t>
            </a:r>
            <a:r>
              <a:rPr lang="en-US" sz="2400" kern="1200" dirty="0">
                <a:solidFill>
                  <a:srgbClr val="002060"/>
                </a:solidFill>
                <a:latin typeface="UTM Avo" panose="02040603050506020204" pitchFamily="18" charset="0"/>
                <a:ea typeface="+mn-ea"/>
                <a:cs typeface="Arial" panose="020B0604020202020204" pitchFamily="34" charset="0"/>
              </a:rPr>
              <a:t> </a:t>
            </a:r>
            <a:r>
              <a:rPr lang="en-US" sz="2400" kern="1200" dirty="0" err="1">
                <a:solidFill>
                  <a:srgbClr val="002060"/>
                </a:solidFill>
                <a:latin typeface="UTM Avo" panose="02040603050506020204" pitchFamily="18" charset="0"/>
                <a:ea typeface="+mn-ea"/>
                <a:cs typeface="Arial" panose="020B0604020202020204" pitchFamily="34" charset="0"/>
              </a:rPr>
              <a:t>là</a:t>
            </a:r>
            <a:r>
              <a:rPr lang="en-US" sz="2400" kern="1200" dirty="0">
                <a:solidFill>
                  <a:srgbClr val="002060"/>
                </a:solidFill>
                <a:latin typeface="UTM Avo" panose="02040603050506020204" pitchFamily="18" charset="0"/>
                <a:ea typeface="+mn-ea"/>
                <a:cs typeface="Arial" panose="020B0604020202020204" pitchFamily="34" charset="0"/>
              </a:rPr>
              <a:t> </a:t>
            </a:r>
            <a:r>
              <a:rPr lang="en-US" sz="2400" kern="1200" dirty="0" err="1">
                <a:solidFill>
                  <a:srgbClr val="002060"/>
                </a:solidFill>
                <a:latin typeface="UTM Avo" panose="02040603050506020204" pitchFamily="18" charset="0"/>
                <a:ea typeface="+mn-ea"/>
                <a:cs typeface="Arial" panose="020B0604020202020204" pitchFamily="34" charset="0"/>
              </a:rPr>
              <a:t>chứa</a:t>
            </a:r>
            <a:r>
              <a:rPr lang="en-US" sz="2400" kern="1200" dirty="0">
                <a:solidFill>
                  <a:srgbClr val="002060"/>
                </a:solidFill>
                <a:latin typeface="UTM Avo" panose="02040603050506020204" pitchFamily="18" charset="0"/>
                <a:ea typeface="+mn-ea"/>
                <a:cs typeface="Arial" panose="020B0604020202020204" pitchFamily="34" charset="0"/>
              </a:rPr>
              <a:t> </a:t>
            </a:r>
            <a:r>
              <a:rPr lang="en-US" sz="2400" kern="1200" dirty="0" err="1">
                <a:solidFill>
                  <a:srgbClr val="002060"/>
                </a:solidFill>
                <a:latin typeface="UTM Avo" panose="02040603050506020204" pitchFamily="18" charset="0"/>
                <a:ea typeface="+mn-ea"/>
                <a:cs typeface="Arial" panose="020B0604020202020204" pitchFamily="34" charset="0"/>
              </a:rPr>
              <a:t>nhiều</a:t>
            </a:r>
            <a:r>
              <a:rPr lang="en-US" sz="2400" kern="1200" dirty="0">
                <a:solidFill>
                  <a:srgbClr val="002060"/>
                </a:solidFill>
                <a:latin typeface="UTM Avo" panose="02040603050506020204" pitchFamily="18" charset="0"/>
                <a:ea typeface="+mn-ea"/>
                <a:cs typeface="Arial" panose="020B0604020202020204" pitchFamily="34" charset="0"/>
              </a:rPr>
              <a:t> ô-xi </a:t>
            </a:r>
            <a:r>
              <a:rPr lang="en-US" sz="2400" kern="1200" dirty="0" err="1">
                <a:solidFill>
                  <a:srgbClr val="002060"/>
                </a:solidFill>
                <a:latin typeface="UTM Avo" panose="02040603050506020204" pitchFamily="18" charset="0"/>
                <a:ea typeface="+mn-ea"/>
                <a:cs typeface="Arial" panose="020B0604020202020204" pitchFamily="34" charset="0"/>
              </a:rPr>
              <a:t>hơn</a:t>
            </a:r>
            <a:r>
              <a:rPr lang="vi-VN" sz="2400" kern="1200" dirty="0">
                <a:solidFill>
                  <a:srgbClr val="002060"/>
                </a:solidFill>
                <a:latin typeface="Arial" panose="020B0604020202020204" pitchFamily="34" charset="0"/>
                <a:ea typeface="+mn-ea"/>
                <a:cs typeface="Arial" panose="020B0604020202020204" pitchFamily="34" charset="0"/>
              </a:rPr>
              <a:t> → C</a:t>
            </a:r>
            <a:r>
              <a:rPr lang="en-US" sz="2400" kern="1200" dirty="0" err="1">
                <a:solidFill>
                  <a:srgbClr val="002060"/>
                </a:solidFill>
                <a:latin typeface="UTM Avo" panose="02040603050506020204" pitchFamily="18" charset="0"/>
                <a:ea typeface="+mn-ea"/>
                <a:cs typeface="Arial" panose="020B0604020202020204" pitchFamily="34" charset="0"/>
              </a:rPr>
              <a:t>ây</a:t>
            </a:r>
            <a:r>
              <a:rPr lang="en-US" sz="2400" kern="1200" dirty="0">
                <a:solidFill>
                  <a:srgbClr val="002060"/>
                </a:solidFill>
                <a:latin typeface="UTM Avo" panose="02040603050506020204" pitchFamily="18" charset="0"/>
                <a:ea typeface="+mn-ea"/>
                <a:cs typeface="Arial" panose="020B0604020202020204" pitchFamily="34" charset="0"/>
              </a:rPr>
              <a:t> </a:t>
            </a:r>
            <a:r>
              <a:rPr lang="en-US" sz="2400" kern="1200" dirty="0" err="1">
                <a:solidFill>
                  <a:srgbClr val="002060"/>
                </a:solidFill>
                <a:latin typeface="UTM Avo" panose="02040603050506020204" pitchFamily="18" charset="0"/>
                <a:ea typeface="+mn-ea"/>
                <a:cs typeface="Arial" panose="020B0604020202020204" pitchFamily="34" charset="0"/>
              </a:rPr>
              <a:t>nến</a:t>
            </a:r>
            <a:r>
              <a:rPr lang="en-US" sz="2400" kern="1200" dirty="0">
                <a:solidFill>
                  <a:srgbClr val="002060"/>
                </a:solidFill>
                <a:latin typeface="UTM Avo" panose="02040603050506020204" pitchFamily="18" charset="0"/>
                <a:ea typeface="+mn-ea"/>
                <a:cs typeface="Arial" panose="020B0604020202020204" pitchFamily="34" charset="0"/>
              </a:rPr>
              <a:t> C </a:t>
            </a:r>
            <a:r>
              <a:rPr lang="en-US" sz="2400" kern="1200" dirty="0" err="1">
                <a:solidFill>
                  <a:srgbClr val="002060"/>
                </a:solidFill>
                <a:latin typeface="UTM Avo" panose="02040603050506020204" pitchFamily="18" charset="0"/>
                <a:ea typeface="+mn-ea"/>
                <a:cs typeface="Arial" panose="020B0604020202020204" pitchFamily="34" charset="0"/>
              </a:rPr>
              <a:t>cháy</a:t>
            </a:r>
            <a:r>
              <a:rPr lang="en-US" sz="2400" kern="1200" dirty="0">
                <a:solidFill>
                  <a:srgbClr val="002060"/>
                </a:solidFill>
                <a:latin typeface="UTM Avo" panose="02040603050506020204" pitchFamily="18" charset="0"/>
                <a:ea typeface="+mn-ea"/>
                <a:cs typeface="Arial" panose="020B0604020202020204" pitchFamily="34" charset="0"/>
              </a:rPr>
              <a:t> </a:t>
            </a:r>
            <a:r>
              <a:rPr lang="en-US" sz="2400" kern="1200" dirty="0" err="1">
                <a:solidFill>
                  <a:srgbClr val="002060"/>
                </a:solidFill>
                <a:latin typeface="UTM Avo" panose="02040603050506020204" pitchFamily="18" charset="0"/>
                <a:ea typeface="+mn-ea"/>
                <a:cs typeface="Arial" panose="020B0604020202020204" pitchFamily="34" charset="0"/>
              </a:rPr>
              <a:t>lâu</a:t>
            </a:r>
            <a:r>
              <a:rPr lang="en-US" sz="2400" kern="1200" dirty="0">
                <a:solidFill>
                  <a:srgbClr val="002060"/>
                </a:solidFill>
                <a:latin typeface="UTM Avo" panose="02040603050506020204" pitchFamily="18" charset="0"/>
                <a:ea typeface="+mn-ea"/>
                <a:cs typeface="Arial" panose="020B0604020202020204" pitchFamily="34" charset="0"/>
              </a:rPr>
              <a:t> </a:t>
            </a:r>
            <a:r>
              <a:rPr lang="en-US" sz="2400" kern="1200" dirty="0" err="1">
                <a:solidFill>
                  <a:srgbClr val="002060"/>
                </a:solidFill>
                <a:latin typeface="UTM Avo" panose="02040603050506020204" pitchFamily="18" charset="0"/>
                <a:ea typeface="+mn-ea"/>
                <a:cs typeface="Arial" panose="020B0604020202020204" pitchFamily="34" charset="0"/>
              </a:rPr>
              <a:t>hơn</a:t>
            </a:r>
            <a:r>
              <a:rPr lang="en-US" sz="2400" kern="1200" dirty="0">
                <a:solidFill>
                  <a:srgbClr val="002060"/>
                </a:solidFill>
                <a:latin typeface="UTM Avo" panose="02040603050506020204" pitchFamily="18" charset="0"/>
                <a:ea typeface="+mn-ea"/>
                <a:cs typeface="Arial" panose="020B0604020202020204" pitchFamily="34" charset="0"/>
              </a:rPr>
              <a:t> </a:t>
            </a:r>
            <a:r>
              <a:rPr lang="en-US" sz="2400" kern="1200" dirty="0" err="1">
                <a:solidFill>
                  <a:srgbClr val="002060"/>
                </a:solidFill>
                <a:latin typeface="UTM Avo" panose="02040603050506020204" pitchFamily="18" charset="0"/>
                <a:ea typeface="+mn-ea"/>
                <a:cs typeface="Arial" panose="020B0604020202020204" pitchFamily="34" charset="0"/>
              </a:rPr>
              <a:t>cây</a:t>
            </a:r>
            <a:r>
              <a:rPr lang="en-US" sz="2400" kern="1200" dirty="0">
                <a:solidFill>
                  <a:srgbClr val="002060"/>
                </a:solidFill>
                <a:latin typeface="UTM Avo" panose="02040603050506020204" pitchFamily="18" charset="0"/>
                <a:ea typeface="+mn-ea"/>
                <a:cs typeface="Arial" panose="020B0604020202020204" pitchFamily="34" charset="0"/>
              </a:rPr>
              <a:t> </a:t>
            </a:r>
            <a:r>
              <a:rPr lang="en-US" sz="2400" kern="1200" dirty="0" err="1">
                <a:solidFill>
                  <a:srgbClr val="002060"/>
                </a:solidFill>
                <a:latin typeface="UTM Avo" panose="02040603050506020204" pitchFamily="18" charset="0"/>
                <a:ea typeface="+mn-ea"/>
                <a:cs typeface="Arial" panose="020B0604020202020204" pitchFamily="34" charset="0"/>
              </a:rPr>
              <a:t>nến</a:t>
            </a:r>
            <a:r>
              <a:rPr lang="en-US" sz="2400" kern="1200" dirty="0">
                <a:solidFill>
                  <a:srgbClr val="002060"/>
                </a:solidFill>
                <a:latin typeface="UTM Avo" panose="02040603050506020204" pitchFamily="18" charset="0"/>
                <a:ea typeface="+mn-ea"/>
                <a:cs typeface="Arial" panose="020B0604020202020204" pitchFamily="34" charset="0"/>
              </a:rPr>
              <a:t> B.</a:t>
            </a:r>
          </a:p>
        </p:txBody>
      </p:sp>
    </p:spTree>
    <p:custDataLst>
      <p:tags r:id="rId1"/>
    </p:custDataLst>
    <p:extLst>
      <p:ext uri="{BB962C8B-B14F-4D97-AF65-F5344CB8AC3E}">
        <p14:creationId xmlns:p14="http://schemas.microsoft.com/office/powerpoint/2010/main" val="7911884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5"/>
          <p:cNvSpPr txBox="1"/>
          <p:nvPr/>
        </p:nvSpPr>
        <p:spPr>
          <a:xfrm>
            <a:off x="842204" y="1360162"/>
            <a:ext cx="2738516" cy="691536"/>
          </a:xfrm>
          <a:prstGeom prst="rect">
            <a:avLst/>
          </a:prstGeom>
        </p:spPr>
        <p:txBody>
          <a:bodyPr wrap="square" lIns="0" tIns="0" rIns="0" bIns="0" rtlCol="0" anchor="t">
            <a:spAutoFit/>
          </a:bodyPr>
          <a:lstStyle/>
          <a:p>
            <a:pPr algn="ctr" defTabSz="609630">
              <a:lnSpc>
                <a:spcPts val="6323"/>
              </a:lnSpc>
              <a:buClrTx/>
            </a:pPr>
            <a:r>
              <a:rPr lang="vi-VN" sz="2800" b="1" kern="1200" dirty="0">
                <a:solidFill>
                  <a:srgbClr val="8064A2">
                    <a:lumMod val="50000"/>
                  </a:srgbClr>
                </a:solidFill>
                <a:latin typeface="+mn-lt"/>
                <a:ea typeface="+mn-ea"/>
                <a:cs typeface="Arial" panose="020B0604020202020204" pitchFamily="34" charset="0"/>
              </a:rPr>
              <a:t>THÍ NGHIỆM</a:t>
            </a:r>
            <a:endParaRPr lang="en-US" sz="2800" b="1" kern="1200" dirty="0">
              <a:solidFill>
                <a:srgbClr val="8064A2">
                  <a:lumMod val="50000"/>
                </a:srgbClr>
              </a:solidFill>
              <a:latin typeface="+mn-lt"/>
              <a:ea typeface="+mn-ea"/>
              <a:cs typeface="Arial" panose="020B0604020202020204" pitchFamily="34" charset="0"/>
            </a:endParaRPr>
          </a:p>
        </p:txBody>
      </p:sp>
      <p:sp>
        <p:nvSpPr>
          <p:cNvPr id="16" name="Rectangle 15"/>
          <p:cNvSpPr/>
          <p:nvPr/>
        </p:nvSpPr>
        <p:spPr>
          <a:xfrm>
            <a:off x="3495260" y="1528478"/>
            <a:ext cx="7534435" cy="523220"/>
          </a:xfrm>
          <a:prstGeom prst="rect">
            <a:avLst/>
          </a:prstGeom>
        </p:spPr>
        <p:txBody>
          <a:bodyPr wrap="none">
            <a:spAutoFit/>
          </a:bodyPr>
          <a:lstStyle/>
          <a:p>
            <a:pPr defTabSz="609630">
              <a:buClrTx/>
            </a:pPr>
            <a:r>
              <a:rPr lang="vi-VN" sz="2800" b="1" kern="1200" dirty="0" err="1">
                <a:solidFill>
                  <a:srgbClr val="C00000"/>
                </a:solidFill>
                <a:latin typeface="+mn-lt"/>
                <a:ea typeface="+mn-ea"/>
                <a:cs typeface="Arial" panose="020B0604020202020204" pitchFamily="34" charset="0"/>
              </a:rPr>
              <a:t>C</a:t>
            </a:r>
            <a:r>
              <a:rPr lang="en-US" sz="2800" b="1" kern="1200" dirty="0" err="1">
                <a:solidFill>
                  <a:srgbClr val="C00000"/>
                </a:solidFill>
                <a:latin typeface="+mn-lt"/>
                <a:ea typeface="+mn-ea"/>
                <a:cs typeface="Arial" panose="020B0604020202020204" pitchFamily="34" charset="0"/>
              </a:rPr>
              <a:t>hứng</a:t>
            </a:r>
            <a:r>
              <a:rPr lang="en-US" sz="2800" b="1" kern="1200" dirty="0">
                <a:solidFill>
                  <a:srgbClr val="C00000"/>
                </a:solidFill>
                <a:latin typeface="+mn-lt"/>
                <a:ea typeface="+mn-ea"/>
                <a:cs typeface="Arial" panose="020B0604020202020204" pitchFamily="34" charset="0"/>
              </a:rPr>
              <a:t> minh </a:t>
            </a:r>
            <a:r>
              <a:rPr lang="en-US" sz="2800" b="1" kern="1200" dirty="0" err="1">
                <a:solidFill>
                  <a:srgbClr val="C00000"/>
                </a:solidFill>
                <a:latin typeface="+mn-lt"/>
                <a:ea typeface="+mn-ea"/>
                <a:cs typeface="Arial" panose="020B0604020202020204" pitchFamily="34" charset="0"/>
              </a:rPr>
              <a:t>không</a:t>
            </a:r>
            <a:r>
              <a:rPr lang="en-US" sz="2800" b="1" kern="1200" dirty="0">
                <a:solidFill>
                  <a:srgbClr val="C00000"/>
                </a:solidFill>
                <a:latin typeface="+mn-lt"/>
                <a:ea typeface="+mn-ea"/>
                <a:cs typeface="Arial" panose="020B0604020202020204" pitchFamily="34" charset="0"/>
              </a:rPr>
              <a:t> </a:t>
            </a:r>
            <a:r>
              <a:rPr lang="en-US" sz="2800" b="1" kern="1200" dirty="0" err="1">
                <a:solidFill>
                  <a:srgbClr val="C00000"/>
                </a:solidFill>
                <a:latin typeface="+mn-lt"/>
                <a:ea typeface="+mn-ea"/>
                <a:cs typeface="Arial" panose="020B0604020202020204" pitchFamily="34" charset="0"/>
              </a:rPr>
              <a:t>khí</a:t>
            </a:r>
            <a:r>
              <a:rPr lang="en-US" sz="2800" b="1" kern="1200" dirty="0">
                <a:solidFill>
                  <a:srgbClr val="C00000"/>
                </a:solidFill>
                <a:latin typeface="+mn-lt"/>
                <a:ea typeface="+mn-ea"/>
                <a:cs typeface="Arial" panose="020B0604020202020204" pitchFamily="34" charset="0"/>
              </a:rPr>
              <a:t> </a:t>
            </a:r>
            <a:r>
              <a:rPr lang="en-US" sz="2800" b="1" kern="1200" dirty="0" err="1">
                <a:solidFill>
                  <a:srgbClr val="C00000"/>
                </a:solidFill>
                <a:latin typeface="+mn-lt"/>
                <a:ea typeface="+mn-ea"/>
                <a:cs typeface="Arial" panose="020B0604020202020204" pitchFamily="34" charset="0"/>
              </a:rPr>
              <a:t>cần</a:t>
            </a:r>
            <a:r>
              <a:rPr lang="en-US" sz="2800" b="1" kern="1200" dirty="0">
                <a:solidFill>
                  <a:srgbClr val="C00000"/>
                </a:solidFill>
                <a:latin typeface="+mn-lt"/>
                <a:ea typeface="+mn-ea"/>
                <a:cs typeface="Arial" panose="020B0604020202020204" pitchFamily="34" charset="0"/>
              </a:rPr>
              <a:t> </a:t>
            </a:r>
            <a:r>
              <a:rPr lang="en-US" sz="2800" b="1" kern="1200" dirty="0" err="1">
                <a:solidFill>
                  <a:srgbClr val="C00000"/>
                </a:solidFill>
                <a:latin typeface="+mn-lt"/>
                <a:ea typeface="+mn-ea"/>
                <a:cs typeface="Arial" panose="020B0604020202020204" pitchFamily="34" charset="0"/>
              </a:rPr>
              <a:t>cho</a:t>
            </a:r>
            <a:r>
              <a:rPr lang="en-US" sz="2800" b="1" kern="1200" dirty="0">
                <a:solidFill>
                  <a:srgbClr val="C00000"/>
                </a:solidFill>
                <a:latin typeface="+mn-lt"/>
                <a:ea typeface="+mn-ea"/>
                <a:cs typeface="Arial" panose="020B0604020202020204" pitchFamily="34" charset="0"/>
              </a:rPr>
              <a:t> </a:t>
            </a:r>
            <a:r>
              <a:rPr lang="en-US" sz="2800" b="1" kern="1200" dirty="0" err="1">
                <a:solidFill>
                  <a:srgbClr val="C00000"/>
                </a:solidFill>
                <a:latin typeface="+mn-lt"/>
                <a:ea typeface="+mn-ea"/>
                <a:cs typeface="Arial" panose="020B0604020202020204" pitchFamily="34" charset="0"/>
              </a:rPr>
              <a:t>sự</a:t>
            </a:r>
            <a:r>
              <a:rPr lang="en-US" sz="2800" b="1" kern="1200" dirty="0">
                <a:solidFill>
                  <a:srgbClr val="C00000"/>
                </a:solidFill>
                <a:latin typeface="+mn-lt"/>
                <a:ea typeface="+mn-ea"/>
                <a:cs typeface="Arial" panose="020B0604020202020204" pitchFamily="34" charset="0"/>
              </a:rPr>
              <a:t> </a:t>
            </a:r>
            <a:r>
              <a:rPr lang="en-US" sz="2800" b="1" kern="1200" dirty="0" err="1">
                <a:solidFill>
                  <a:srgbClr val="C00000"/>
                </a:solidFill>
                <a:latin typeface="+mn-lt"/>
                <a:ea typeface="+mn-ea"/>
                <a:cs typeface="Arial" panose="020B0604020202020204" pitchFamily="34" charset="0"/>
              </a:rPr>
              <a:t>cháy</a:t>
            </a:r>
            <a:endParaRPr lang="en-US" sz="2800" b="1" kern="1200" dirty="0">
              <a:solidFill>
                <a:srgbClr val="C00000"/>
              </a:solidFill>
              <a:latin typeface="+mn-lt"/>
              <a:ea typeface="+mn-ea"/>
              <a:cs typeface="Arial" panose="020B0604020202020204" pitchFamily="34" charset="0"/>
            </a:endParaRPr>
          </a:p>
        </p:txBody>
      </p:sp>
      <p:sp>
        <p:nvSpPr>
          <p:cNvPr id="17" name="Pentagon 16"/>
          <p:cNvSpPr/>
          <p:nvPr/>
        </p:nvSpPr>
        <p:spPr>
          <a:xfrm>
            <a:off x="-74538" y="2198191"/>
            <a:ext cx="2286000" cy="691536"/>
          </a:xfrm>
          <a:prstGeom prst="homePlat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vi-VN" sz="2400" b="1" kern="1200" dirty="0">
                <a:solidFill>
                  <a:prstClr val="white"/>
                </a:solidFill>
                <a:cs typeface="Arial" panose="020B0604020202020204" pitchFamily="34" charset="0"/>
              </a:rPr>
              <a:t>Tiến hành:</a:t>
            </a:r>
            <a:endParaRPr lang="en-US" sz="2400" b="1" kern="1200" dirty="0">
              <a:solidFill>
                <a:prstClr val="white"/>
              </a:solidFill>
              <a:cs typeface="Arial" panose="020B0604020202020204" pitchFamily="34" charset="0"/>
            </a:endParaRPr>
          </a:p>
        </p:txBody>
      </p:sp>
      <p:pic>
        <p:nvPicPr>
          <p:cNvPr id="4" name="Picture 3"/>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039" y="3009082"/>
            <a:ext cx="6603194" cy="3258956"/>
          </a:xfrm>
          <a:prstGeom prst="rect">
            <a:avLst/>
          </a:prstGeom>
        </p:spPr>
      </p:pic>
      <p:grpSp>
        <p:nvGrpSpPr>
          <p:cNvPr id="3" name="Group 2">
            <a:extLst>
              <a:ext uri="{FF2B5EF4-FFF2-40B4-BE49-F238E27FC236}">
                <a16:creationId xmlns:a16="http://schemas.microsoft.com/office/drawing/2014/main" id="{CD3AECBB-E4D7-42C1-9962-EC062B537216}"/>
              </a:ext>
            </a:extLst>
          </p:cNvPr>
          <p:cNvGrpSpPr/>
          <p:nvPr/>
        </p:nvGrpSpPr>
        <p:grpSpPr>
          <a:xfrm>
            <a:off x="5869329" y="2198191"/>
            <a:ext cx="5540587" cy="2147581"/>
            <a:chOff x="7924800" y="2130952"/>
            <a:chExt cx="8310880" cy="3221371"/>
          </a:xfrm>
        </p:grpSpPr>
        <p:grpSp>
          <p:nvGrpSpPr>
            <p:cNvPr id="6" name="Group 5">
              <a:extLst>
                <a:ext uri="{FF2B5EF4-FFF2-40B4-BE49-F238E27FC236}">
                  <a16:creationId xmlns:a16="http://schemas.microsoft.com/office/drawing/2014/main" id="{4ECE017A-5D1F-E363-397E-C7A0BEBF9A38}"/>
                </a:ext>
              </a:extLst>
            </p:cNvPr>
            <p:cNvGrpSpPr/>
            <p:nvPr/>
          </p:nvGrpSpPr>
          <p:grpSpPr>
            <a:xfrm>
              <a:off x="8158478" y="2130952"/>
              <a:ext cx="8077202" cy="3221371"/>
              <a:chOff x="8158478" y="2130952"/>
              <a:chExt cx="8077202" cy="3221371"/>
            </a:xfrm>
          </p:grpSpPr>
          <p:grpSp>
            <p:nvGrpSpPr>
              <p:cNvPr id="8" name="Group 11">
                <a:extLst>
                  <a:ext uri="{FF2B5EF4-FFF2-40B4-BE49-F238E27FC236}">
                    <a16:creationId xmlns:a16="http://schemas.microsoft.com/office/drawing/2014/main" id="{E214F01D-7280-6BC5-5B44-3C35ED686C46}"/>
                  </a:ext>
                </a:extLst>
              </p:cNvPr>
              <p:cNvGrpSpPr/>
              <p:nvPr/>
            </p:nvGrpSpPr>
            <p:grpSpPr>
              <a:xfrm flipH="1">
                <a:off x="8158478" y="2130952"/>
                <a:ext cx="8077202" cy="3221371"/>
                <a:chOff x="814720" y="-16705"/>
                <a:chExt cx="5420112" cy="2720936"/>
              </a:xfrm>
              <a:solidFill>
                <a:schemeClr val="accent6">
                  <a:lumMod val="20000"/>
                  <a:lumOff val="80000"/>
                </a:schemeClr>
              </a:solidFill>
              <a:effectLst>
                <a:outerShdw blurRad="50800" dist="38100" dir="8100000" algn="tr" rotWithShape="0">
                  <a:prstClr val="black">
                    <a:alpha val="40000"/>
                  </a:prstClr>
                </a:outerShdw>
              </a:effectLst>
            </p:grpSpPr>
            <p:sp>
              <p:nvSpPr>
                <p:cNvPr id="10" name="Freeform 12">
                  <a:extLst>
                    <a:ext uri="{FF2B5EF4-FFF2-40B4-BE49-F238E27FC236}">
                      <a16:creationId xmlns:a16="http://schemas.microsoft.com/office/drawing/2014/main" id="{E7073A6F-F1DB-25CB-ABCB-ABF252DC5C1D}"/>
                    </a:ext>
                  </a:extLst>
                </p:cNvPr>
                <p:cNvSpPr/>
                <p:nvPr/>
              </p:nvSpPr>
              <p:spPr>
                <a:xfrm>
                  <a:off x="814720" y="-16705"/>
                  <a:ext cx="5420112" cy="2720936"/>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solidFill>
                  <a:srgbClr val="FFE285"/>
                </a:solidFill>
              </p:spPr>
              <p:txBody>
                <a:bodyPr/>
                <a:lstStyle/>
                <a:p>
                  <a:pPr defTabSz="609630">
                    <a:buClrTx/>
                  </a:pPr>
                  <a:endParaRPr lang="en-US" sz="2400" kern="1200" dirty="0">
                    <a:solidFill>
                      <a:prstClr val="black"/>
                    </a:solidFill>
                    <a:latin typeface="Calibri"/>
                    <a:ea typeface="+mn-ea"/>
                    <a:cs typeface="+mn-cs"/>
                  </a:endParaRPr>
                </a:p>
              </p:txBody>
            </p:sp>
          </p:grpSp>
          <p:sp>
            <p:nvSpPr>
              <p:cNvPr id="9" name="Rectangle 8">
                <a:extLst>
                  <a:ext uri="{FF2B5EF4-FFF2-40B4-BE49-F238E27FC236}">
                    <a16:creationId xmlns:a16="http://schemas.microsoft.com/office/drawing/2014/main" id="{CEF4D106-927B-5C25-7110-680DCA6539EA}"/>
                  </a:ext>
                </a:extLst>
              </p:cNvPr>
              <p:cNvSpPr/>
              <p:nvPr/>
            </p:nvSpPr>
            <p:spPr>
              <a:xfrm>
                <a:off x="9310313" y="2223392"/>
                <a:ext cx="6553201" cy="2513764"/>
              </a:xfrm>
              <a:prstGeom prst="rect">
                <a:avLst/>
              </a:prstGeom>
            </p:spPr>
            <p:txBody>
              <a:bodyPr wrap="square">
                <a:spAutoFit/>
              </a:bodyPr>
              <a:lstStyle/>
              <a:p>
                <a:pPr algn="just" defTabSz="609630">
                  <a:lnSpc>
                    <a:spcPct val="150000"/>
                  </a:lnSpc>
                  <a:buClrTx/>
                </a:pPr>
                <a:r>
                  <a:rPr lang="en-US" sz="2400" kern="1200" dirty="0" err="1">
                    <a:solidFill>
                      <a:prstClr val="black"/>
                    </a:solidFill>
                    <a:latin typeface="UTM Avo" panose="02040603050506020204" pitchFamily="18" charset="0"/>
                    <a:ea typeface="+mn-ea"/>
                    <a:cs typeface="Arial" panose="020B0604020202020204" pitchFamily="34" charset="0"/>
                  </a:rPr>
                  <a:t>Cần</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phải</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làm</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gì</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để</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duy</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trì</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sự</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cháy</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đối</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với</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các</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cây</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nến</a:t>
                </a:r>
                <a:r>
                  <a:rPr lang="en-US" sz="2400" kern="1200" dirty="0">
                    <a:solidFill>
                      <a:prstClr val="black"/>
                    </a:solidFill>
                    <a:latin typeface="UTM Avo" panose="02040603050506020204" pitchFamily="18" charset="0"/>
                    <a:ea typeface="+mn-ea"/>
                    <a:cs typeface="Arial" panose="020B0604020202020204" pitchFamily="34" charset="0"/>
                  </a:rPr>
                  <a:t> B, C? </a:t>
                </a:r>
                <a:r>
                  <a:rPr lang="en-US" sz="2400" kern="1200" dirty="0" err="1">
                    <a:solidFill>
                      <a:prstClr val="black"/>
                    </a:solidFill>
                    <a:latin typeface="UTM Avo" panose="02040603050506020204" pitchFamily="18" charset="0"/>
                    <a:ea typeface="+mn-ea"/>
                    <a:cs typeface="Arial" panose="020B0604020202020204" pitchFamily="34" charset="0"/>
                  </a:rPr>
                  <a:t>Vì</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sao</a:t>
                </a:r>
                <a:r>
                  <a:rPr lang="en-US" sz="2400" kern="1200" dirty="0">
                    <a:solidFill>
                      <a:prstClr val="black"/>
                    </a:solidFill>
                    <a:latin typeface="UTM Avo" panose="02040603050506020204" pitchFamily="18" charset="0"/>
                    <a:ea typeface="+mn-ea"/>
                    <a:cs typeface="Arial" panose="020B0604020202020204" pitchFamily="34" charset="0"/>
                  </a:rPr>
                  <a:t>?</a:t>
                </a:r>
              </a:p>
            </p:txBody>
          </p:sp>
        </p:grpSp>
        <p:pic>
          <p:nvPicPr>
            <p:cNvPr id="7" name="Picture 6">
              <a:extLst>
                <a:ext uri="{FF2B5EF4-FFF2-40B4-BE49-F238E27FC236}">
                  <a16:creationId xmlns:a16="http://schemas.microsoft.com/office/drawing/2014/main" id="{E69FD8FF-B56C-2F5C-6DBC-F05E838FFCB2}"/>
                </a:ext>
              </a:extLst>
            </p:cNvPr>
            <p:cNvPicPr>
              <a:picLocks noChangeAspect="1"/>
            </p:cNvPicPr>
            <p:nvPr/>
          </p:nvPicPr>
          <p:blipFill>
            <a:blip r:embed="rId5"/>
            <a:stretch>
              <a:fillRect/>
            </a:stretch>
          </p:blipFill>
          <p:spPr>
            <a:xfrm>
              <a:off x="7924800" y="2347853"/>
              <a:ext cx="778169" cy="1168953"/>
            </a:xfrm>
            <a:prstGeom prst="rect">
              <a:avLst/>
            </a:prstGeom>
          </p:spPr>
        </p:pic>
      </p:grpSp>
      <p:sp>
        <p:nvSpPr>
          <p:cNvPr id="11" name="Rectangle 10">
            <a:extLst>
              <a:ext uri="{FF2B5EF4-FFF2-40B4-BE49-F238E27FC236}">
                <a16:creationId xmlns:a16="http://schemas.microsoft.com/office/drawing/2014/main" id="{2509ED3B-E594-DAD7-2818-F69D380BDAFF}"/>
              </a:ext>
            </a:extLst>
          </p:cNvPr>
          <p:cNvSpPr/>
          <p:nvPr/>
        </p:nvSpPr>
        <p:spPr>
          <a:xfrm>
            <a:off x="6940107" y="4803876"/>
            <a:ext cx="4838364" cy="1675843"/>
          </a:xfrm>
          <a:prstGeom prst="rect">
            <a:avLst/>
          </a:prstGeom>
        </p:spPr>
        <p:txBody>
          <a:bodyPr wrap="square">
            <a:spAutoFit/>
          </a:bodyPr>
          <a:lstStyle/>
          <a:p>
            <a:pPr algn="just" defTabSz="609630">
              <a:lnSpc>
                <a:spcPct val="150000"/>
              </a:lnSpc>
              <a:buClrTx/>
            </a:pPr>
            <a:r>
              <a:rPr lang="vi-VN" sz="2400" kern="1200" dirty="0">
                <a:solidFill>
                  <a:prstClr val="black"/>
                </a:solidFill>
                <a:latin typeface="+mn-lt"/>
                <a:ea typeface="+mn-ea"/>
                <a:cs typeface="Arial" panose="020B0604020202020204" pitchFamily="34" charset="0"/>
              </a:rPr>
              <a:t>Cần</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tiếp</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tục</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cung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cấp</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không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kh</a:t>
            </a:r>
            <a:r>
              <a:rPr lang="vi-VN" sz="2400" kern="1200" dirty="0">
                <a:solidFill>
                  <a:prstClr val="black"/>
                </a:solidFill>
                <a:latin typeface="+mn-lt"/>
                <a:ea typeface="+mn-ea"/>
                <a:cs typeface="Arial" panose="020B0604020202020204" pitchFamily="34" charset="0"/>
              </a:rPr>
              <a:t>í</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cho</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chúng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vì</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không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có</a:t>
            </a:r>
            <a:r>
              <a:rPr lang="en-US" sz="2400" kern="1200" dirty="0">
                <a:solidFill>
                  <a:prstClr val="black"/>
                </a:solidFill>
                <a:latin typeface="+mn-lt"/>
                <a:ea typeface="+mn-ea"/>
                <a:cs typeface="Arial" panose="020B0604020202020204" pitchFamily="34" charset="0"/>
              </a:rPr>
              <a:t> ô-xi </a:t>
            </a:r>
            <a:r>
              <a:rPr lang="en-US" sz="2400" kern="1200" dirty="0" err="1">
                <a:solidFill>
                  <a:prstClr val="black"/>
                </a:solidFill>
                <a:latin typeface="+mn-lt"/>
                <a:ea typeface="+mn-ea"/>
                <a:cs typeface="Arial" panose="020B0604020202020204" pitchFamily="34" charset="0"/>
              </a:rPr>
              <a:t>thì</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không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thể</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duy</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trì</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sự</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cháy</a:t>
            </a:r>
            <a:r>
              <a:rPr lang="en-US" sz="2400" kern="1200" dirty="0">
                <a:solidFill>
                  <a:prstClr val="black"/>
                </a:solidFill>
                <a:latin typeface="UTM Avo" panose="02040603050506020204" pitchFamily="18" charset="0"/>
                <a:ea typeface="+mn-ea"/>
                <a:cs typeface="Arial" panose="020B0604020202020204" pitchFamily="34" charset="0"/>
              </a:rPr>
              <a:t>.</a:t>
            </a:r>
          </a:p>
        </p:txBody>
      </p:sp>
      <p:pic>
        <p:nvPicPr>
          <p:cNvPr id="12" name="Picture 11">
            <a:extLst>
              <a:ext uri="{FF2B5EF4-FFF2-40B4-BE49-F238E27FC236}">
                <a16:creationId xmlns:a16="http://schemas.microsoft.com/office/drawing/2014/main" id="{A2B4D8D9-94DE-D295-D6CB-88A9DB70DA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059397">
            <a:off x="9477316" y="3759478"/>
            <a:ext cx="458736" cy="1074408"/>
          </a:xfrm>
          <a:prstGeom prst="rect">
            <a:avLst/>
          </a:prstGeom>
        </p:spPr>
      </p:pic>
    </p:spTree>
    <p:custDataLst>
      <p:tags r:id="rId1"/>
    </p:custDataLst>
    <p:extLst>
      <p:ext uri="{BB962C8B-B14F-4D97-AF65-F5344CB8AC3E}">
        <p14:creationId xmlns:p14="http://schemas.microsoft.com/office/powerpoint/2010/main" val="37649286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42"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Group 3"/>
          <p:cNvGrpSpPr/>
          <p:nvPr/>
        </p:nvGrpSpPr>
        <p:grpSpPr>
          <a:xfrm>
            <a:off x="-214236" y="6478614"/>
            <a:ext cx="12835451" cy="1150505"/>
            <a:chOff x="0" y="0"/>
            <a:chExt cx="5070796" cy="454520"/>
          </a:xfrm>
        </p:grpSpPr>
        <p:sp>
          <p:nvSpPr>
            <p:cNvPr id="4" name="Freeform 4"/>
            <p:cNvSpPr/>
            <p:nvPr/>
          </p:nvSpPr>
          <p:spPr>
            <a:xfrm>
              <a:off x="0" y="0"/>
              <a:ext cx="5070796" cy="454520"/>
            </a:xfrm>
            <a:custGeom>
              <a:avLst/>
              <a:gdLst/>
              <a:ahLst/>
              <a:cxnLst/>
              <a:rect l="l" t="t" r="r" b="b"/>
              <a:pathLst>
                <a:path w="5070796" h="454520">
                  <a:moveTo>
                    <a:pt x="0" y="0"/>
                  </a:moveTo>
                  <a:lnTo>
                    <a:pt x="5070796" y="0"/>
                  </a:lnTo>
                  <a:lnTo>
                    <a:pt x="5070796" y="454520"/>
                  </a:lnTo>
                  <a:lnTo>
                    <a:pt x="0" y="454520"/>
                  </a:lnTo>
                  <a:close/>
                </a:path>
              </a:pathLst>
            </a:custGeom>
            <a:solidFill>
              <a:srgbClr val="013E50"/>
            </a:solidFill>
          </p:spPr>
          <p:txBody>
            <a:bodyPr/>
            <a:lstStyle/>
            <a:p>
              <a:pPr defTabSz="609630">
                <a:buClrTx/>
              </a:pPr>
              <a:endParaRPr lang="en-US" sz="1200" kern="1200" dirty="0">
                <a:solidFill>
                  <a:prstClr val="black"/>
                </a:solidFill>
                <a:latin typeface="Calibri"/>
                <a:ea typeface="+mn-ea"/>
                <a:cs typeface="+mn-cs"/>
              </a:endParaRPr>
            </a:p>
          </p:txBody>
        </p:sp>
        <p:sp>
          <p:nvSpPr>
            <p:cNvPr id="5" name="TextBox 5"/>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buClrTx/>
              </a:pPr>
              <a:endParaRPr sz="1200" kern="1200" dirty="0">
                <a:solidFill>
                  <a:prstClr val="black"/>
                </a:solidFill>
                <a:latin typeface="Calibri"/>
                <a:ea typeface="+mn-ea"/>
                <a:cs typeface="+mn-cs"/>
              </a:endParaRPr>
            </a:p>
          </p:txBody>
        </p:sp>
      </p:grpSp>
      <p:sp>
        <p:nvSpPr>
          <p:cNvPr id="6" name="Freeform 6"/>
          <p:cNvSpPr/>
          <p:nvPr/>
        </p:nvSpPr>
        <p:spPr>
          <a:xfrm>
            <a:off x="10301401" y="661811"/>
            <a:ext cx="1494839" cy="781053"/>
          </a:xfrm>
          <a:custGeom>
            <a:avLst/>
            <a:gdLst/>
            <a:ahLst/>
            <a:cxnLst/>
            <a:rect l="l" t="t" r="r" b="b"/>
            <a:pathLst>
              <a:path w="2242259" h="1171580">
                <a:moveTo>
                  <a:pt x="0" y="0"/>
                </a:moveTo>
                <a:lnTo>
                  <a:pt x="2242258" y="0"/>
                </a:lnTo>
                <a:lnTo>
                  <a:pt x="2242258" y="1171581"/>
                </a:lnTo>
                <a:lnTo>
                  <a:pt x="0" y="1171581"/>
                </a:lnTo>
                <a:lnTo>
                  <a:pt x="0" y="0"/>
                </a:lnTo>
                <a:close/>
              </a:path>
            </a:pathLst>
          </a:custGeom>
          <a:blipFill>
            <a:blip r:embed="rId4"/>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7" name="Freeform 7"/>
          <p:cNvSpPr/>
          <p:nvPr/>
        </p:nvSpPr>
        <p:spPr>
          <a:xfrm>
            <a:off x="9624405" y="1626207"/>
            <a:ext cx="898708" cy="469575"/>
          </a:xfrm>
          <a:custGeom>
            <a:avLst/>
            <a:gdLst/>
            <a:ahLst/>
            <a:cxnLst/>
            <a:rect l="l" t="t" r="r" b="b"/>
            <a:pathLst>
              <a:path w="1348062" h="704362">
                <a:moveTo>
                  <a:pt x="0" y="0"/>
                </a:moveTo>
                <a:lnTo>
                  <a:pt x="1348061" y="0"/>
                </a:lnTo>
                <a:lnTo>
                  <a:pt x="1348061" y="704362"/>
                </a:lnTo>
                <a:lnTo>
                  <a:pt x="0" y="704362"/>
                </a:lnTo>
                <a:lnTo>
                  <a:pt x="0" y="0"/>
                </a:lnTo>
                <a:close/>
              </a:path>
            </a:pathLst>
          </a:custGeom>
          <a:blipFill>
            <a:blip r:embed="rId4"/>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7" name="Rounded Rectangle 16"/>
          <p:cNvSpPr/>
          <p:nvPr/>
        </p:nvSpPr>
        <p:spPr>
          <a:xfrm>
            <a:off x="1098089" y="1897482"/>
            <a:ext cx="10210800" cy="44846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1200" kern="1200">
              <a:solidFill>
                <a:prstClr val="white"/>
              </a:solidFill>
              <a:latin typeface="Calibri"/>
            </a:endParaRPr>
          </a:p>
        </p:txBody>
      </p:sp>
      <p:sp>
        <p:nvSpPr>
          <p:cNvPr id="18" name="TextBox 17"/>
          <p:cNvSpPr txBox="1"/>
          <p:nvPr/>
        </p:nvSpPr>
        <p:spPr>
          <a:xfrm>
            <a:off x="4394200" y="1713481"/>
            <a:ext cx="3403600" cy="461665"/>
          </a:xfrm>
          <a:prstGeom prst="rect">
            <a:avLst/>
          </a:prstGeom>
          <a:noFill/>
        </p:spPr>
        <p:txBody>
          <a:bodyPr wrap="square" rtlCol="0">
            <a:spAutoFit/>
          </a:bodyPr>
          <a:lstStyle/>
          <a:p>
            <a:pPr algn="ctr" defTabSz="609630">
              <a:buClrTx/>
            </a:pPr>
            <a:r>
              <a:rPr lang="vi-VN" sz="2400" b="1" kern="1200" dirty="0">
                <a:solidFill>
                  <a:srgbClr val="C00000"/>
                </a:solidFill>
                <a:latin typeface="+mn-lt"/>
                <a:ea typeface="+mn-ea"/>
                <a:cs typeface="Arial" panose="020B0604020202020204" pitchFamily="34" charset="0"/>
              </a:rPr>
              <a:t>KẾT LUẬN</a:t>
            </a:r>
            <a:endParaRPr lang="en-US" sz="2400" b="1" kern="1200" dirty="0">
              <a:solidFill>
                <a:srgbClr val="C00000"/>
              </a:solidFill>
              <a:latin typeface="+mn-lt"/>
              <a:ea typeface="+mn-ea"/>
              <a:cs typeface="Arial" panose="020B0604020202020204" pitchFamily="34" charset="0"/>
            </a:endParaRPr>
          </a:p>
        </p:txBody>
      </p:sp>
      <p:sp>
        <p:nvSpPr>
          <p:cNvPr id="19" name="Rectangle 18"/>
          <p:cNvSpPr/>
          <p:nvPr/>
        </p:nvSpPr>
        <p:spPr>
          <a:xfrm>
            <a:off x="1631238" y="2223367"/>
            <a:ext cx="9144501" cy="3891835"/>
          </a:xfrm>
          <a:prstGeom prst="rect">
            <a:avLst/>
          </a:prstGeom>
        </p:spPr>
        <p:txBody>
          <a:bodyPr wrap="square">
            <a:spAutoFit/>
          </a:bodyPr>
          <a:lstStyle/>
          <a:p>
            <a:pPr marL="381019" indent="-381019" algn="just" defTabSz="609630">
              <a:lnSpc>
                <a:spcPct val="150000"/>
              </a:lnSpc>
              <a:buClrTx/>
              <a:buFont typeface="Wingdings" panose="05000000000000000000" pitchFamily="2" charset="2"/>
              <a:buChar char="§"/>
            </a:pPr>
            <a:r>
              <a:rPr lang="vi-VN" sz="2400" kern="1200" dirty="0">
                <a:solidFill>
                  <a:prstClr val="black"/>
                </a:solidFill>
                <a:latin typeface="+mn-lt"/>
                <a:ea typeface="+mn-ea"/>
                <a:cs typeface="Arial" panose="020B0604020202020204" pitchFamily="34" charset="0"/>
              </a:rPr>
              <a:t>Khi các cây nến B, C tắt thì trong cốc chỉ hết ô-xi, còn các thành phần khác của không khí như ni-tơ, các-bô-níc vẫn còn.</a:t>
            </a:r>
          </a:p>
          <a:p>
            <a:pPr marL="381019" indent="-381019" algn="just" defTabSz="609630">
              <a:lnSpc>
                <a:spcPct val="150000"/>
              </a:lnSpc>
              <a:buClrTx/>
              <a:buFont typeface="Wingdings" panose="05000000000000000000" pitchFamily="2" charset="2"/>
              <a:buChar char="§"/>
            </a:pPr>
            <a:r>
              <a:rPr lang="vi-VN" sz="2400" kern="1200" dirty="0">
                <a:solidFill>
                  <a:prstClr val="black"/>
                </a:solidFill>
                <a:latin typeface="+mn-lt"/>
                <a:ea typeface="+mn-ea"/>
                <a:cs typeface="Arial" panose="020B0604020202020204" pitchFamily="34" charset="0"/>
              </a:rPr>
              <a:t>Muốn cây nến B, C tiếp tục cháy thì phải cung cấp thêm không khí cho nó bằng cách: nếu nến đã tắt thì phải châm lửa lại, còn nếu sắp tắt thì nhấc cốc lên để không khí vào thêm trong cốc.</a:t>
            </a:r>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72800" y="4478710"/>
            <a:ext cx="1093006" cy="2186013"/>
          </a:xfrm>
          <a:prstGeom prst="rect">
            <a:avLst/>
          </a:prstGeom>
        </p:spPr>
      </p:pic>
      <p:pic>
        <p:nvPicPr>
          <p:cNvPr id="21" name="Picture 20"/>
          <p:cNvPicPr>
            <a:picLocks noChangeAspect="1"/>
          </p:cNvPicPr>
          <p:nvPr/>
        </p:nvPicPr>
        <p:blipFill>
          <a:blip r:embed="rId6"/>
          <a:stretch>
            <a:fillRect/>
          </a:stretch>
        </p:blipFill>
        <p:spPr>
          <a:xfrm>
            <a:off x="410396" y="4790567"/>
            <a:ext cx="1330867" cy="1688047"/>
          </a:xfrm>
          <a:prstGeom prst="rect">
            <a:avLst/>
          </a:prstGeom>
        </p:spPr>
      </p:pic>
    </p:spTree>
    <p:custDataLst>
      <p:tags r:id="rId1"/>
    </p:custDataLst>
    <p:extLst>
      <p:ext uri="{BB962C8B-B14F-4D97-AF65-F5344CB8AC3E}">
        <p14:creationId xmlns:p14="http://schemas.microsoft.com/office/powerpoint/2010/main" val="114846292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anim calcmode="lin" valueType="num">
                                      <p:cBhvr>
                                        <p:cTn id="8"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9">
                                            <p:txEl>
                                              <p:pRg st="1" end="1"/>
                                            </p:txEl>
                                          </p:spTgt>
                                        </p:tgtEl>
                                        <p:attrNameLst>
                                          <p:attrName>style.visibility</p:attrName>
                                        </p:attrNameLst>
                                      </p:cBhvr>
                                      <p:to>
                                        <p:strVal val="visible"/>
                                      </p:to>
                                    </p:set>
                                    <p:animEffect transition="in" filter="fade">
                                      <p:cBhvr>
                                        <p:cTn id="13" dur="500"/>
                                        <p:tgtEl>
                                          <p:spTgt spid="19">
                                            <p:txEl>
                                              <p:pRg st="1" end="1"/>
                                            </p:txEl>
                                          </p:spTgt>
                                        </p:tgtEl>
                                      </p:cBhvr>
                                    </p:animEffect>
                                    <p:anim calcmode="lin" valueType="num">
                                      <p:cBhvr>
                                        <p:cTn id="14"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1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4"/>
            <a:extLst>
              <a:ext uri="{FF2B5EF4-FFF2-40B4-BE49-F238E27FC236}">
                <a16:creationId xmlns:a16="http://schemas.microsoft.com/office/drawing/2014/main" id="{E8576635-D448-A6BA-573A-9907606AD916}"/>
              </a:ext>
            </a:extLst>
          </p:cNvPr>
          <p:cNvPicPr>
            <a:picLocks noChangeAspect="1"/>
          </p:cNvPicPr>
          <p:nvPr/>
        </p:nvPicPr>
        <p:blipFill>
          <a:blip r:embed="rId5"/>
          <a:stretch>
            <a:fillRect/>
          </a:stretch>
        </p:blipFill>
        <p:spPr>
          <a:xfrm>
            <a:off x="4501083" y="3015453"/>
            <a:ext cx="3189835" cy="1764777"/>
          </a:xfrm>
          <a:prstGeom prst="rect">
            <a:avLst/>
          </a:prstGeom>
        </p:spPr>
      </p:pic>
    </p:spTree>
    <p:custDataLst>
      <p:tags r:id="rId1"/>
    </p:custDataLst>
    <p:extLst>
      <p:ext uri="{BB962C8B-B14F-4D97-AF65-F5344CB8AC3E}">
        <p14:creationId xmlns:p14="http://schemas.microsoft.com/office/powerpoint/2010/main" val="350002489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Freeform 6"/>
          <p:cNvSpPr/>
          <p:nvPr/>
        </p:nvSpPr>
        <p:spPr>
          <a:xfrm>
            <a:off x="9510356" y="1170076"/>
            <a:ext cx="1116417" cy="583328"/>
          </a:xfrm>
          <a:custGeom>
            <a:avLst/>
            <a:gdLst/>
            <a:ahLst/>
            <a:cxnLst/>
            <a:rect l="l" t="t" r="r" b="b"/>
            <a:pathLst>
              <a:path w="1674626" h="874992">
                <a:moveTo>
                  <a:pt x="0" y="0"/>
                </a:moveTo>
                <a:lnTo>
                  <a:pt x="1674625" y="0"/>
                </a:lnTo>
                <a:lnTo>
                  <a:pt x="1674625" y="874992"/>
                </a:lnTo>
                <a:lnTo>
                  <a:pt x="0" y="874992"/>
                </a:lnTo>
                <a:lnTo>
                  <a:pt x="0" y="0"/>
                </a:lnTo>
                <a:close/>
              </a:path>
            </a:pathLst>
          </a:custGeom>
          <a:blipFill>
            <a:blip r:embed="rId4"/>
            <a:stretch>
              <a:fillRect/>
            </a:stretch>
          </a:blipFill>
        </p:spPr>
        <p:txBody>
          <a:bodyPr/>
          <a:lstStyle/>
          <a:p>
            <a:pPr defTabSz="609630">
              <a:buClrTx/>
            </a:pPr>
            <a:endParaRPr lang="en-US" sz="1200" kern="1200" dirty="0">
              <a:solidFill>
                <a:prstClr val="black"/>
              </a:solidFill>
              <a:latin typeface="Calibri"/>
              <a:ea typeface="+mn-ea"/>
              <a:cs typeface="+mn-cs"/>
            </a:endParaRPr>
          </a:p>
        </p:txBody>
      </p:sp>
      <p:grpSp>
        <p:nvGrpSpPr>
          <p:cNvPr id="8" name="Group 8"/>
          <p:cNvGrpSpPr/>
          <p:nvPr/>
        </p:nvGrpSpPr>
        <p:grpSpPr>
          <a:xfrm>
            <a:off x="-214236" y="6478614"/>
            <a:ext cx="12835451" cy="1150505"/>
            <a:chOff x="0" y="0"/>
            <a:chExt cx="5070796" cy="454520"/>
          </a:xfrm>
        </p:grpSpPr>
        <p:sp>
          <p:nvSpPr>
            <p:cNvPr id="9" name="Freeform 9"/>
            <p:cNvSpPr/>
            <p:nvPr/>
          </p:nvSpPr>
          <p:spPr>
            <a:xfrm>
              <a:off x="0" y="0"/>
              <a:ext cx="5070796" cy="454520"/>
            </a:xfrm>
            <a:custGeom>
              <a:avLst/>
              <a:gdLst/>
              <a:ahLst/>
              <a:cxnLst/>
              <a:rect l="l" t="t" r="r" b="b"/>
              <a:pathLst>
                <a:path w="5070796" h="454520">
                  <a:moveTo>
                    <a:pt x="0" y="0"/>
                  </a:moveTo>
                  <a:lnTo>
                    <a:pt x="5070796" y="0"/>
                  </a:lnTo>
                  <a:lnTo>
                    <a:pt x="5070796" y="454520"/>
                  </a:lnTo>
                  <a:lnTo>
                    <a:pt x="0" y="454520"/>
                  </a:lnTo>
                  <a:close/>
                </a:path>
              </a:pathLst>
            </a:custGeom>
            <a:solidFill>
              <a:srgbClr val="013E50"/>
            </a:solidFill>
          </p:spPr>
          <p:txBody>
            <a:bodyPr/>
            <a:lstStyle/>
            <a:p>
              <a:pPr defTabSz="609630">
                <a:buClrTx/>
              </a:pPr>
              <a:endParaRPr lang="en-US" sz="1200" kern="1200" dirty="0">
                <a:solidFill>
                  <a:prstClr val="black"/>
                </a:solidFill>
                <a:latin typeface="Calibri"/>
                <a:ea typeface="+mn-ea"/>
                <a:cs typeface="+mn-cs"/>
              </a:endParaRPr>
            </a:p>
          </p:txBody>
        </p:sp>
        <p:sp>
          <p:nvSpPr>
            <p:cNvPr id="10" name="TextBox 10"/>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buClrTx/>
              </a:pPr>
              <a:endParaRPr sz="1200" kern="1200" dirty="0">
                <a:solidFill>
                  <a:prstClr val="black"/>
                </a:solidFill>
                <a:latin typeface="Calibri"/>
                <a:ea typeface="+mn-ea"/>
                <a:cs typeface="+mn-cs"/>
              </a:endParaRPr>
            </a:p>
          </p:txBody>
        </p:sp>
      </p:grpSp>
      <p:sp>
        <p:nvSpPr>
          <p:cNvPr id="12" name="Freeform 12"/>
          <p:cNvSpPr/>
          <p:nvPr/>
        </p:nvSpPr>
        <p:spPr>
          <a:xfrm>
            <a:off x="10783438" y="1606009"/>
            <a:ext cx="1116417" cy="583328"/>
          </a:xfrm>
          <a:custGeom>
            <a:avLst/>
            <a:gdLst/>
            <a:ahLst/>
            <a:cxnLst/>
            <a:rect l="l" t="t" r="r" b="b"/>
            <a:pathLst>
              <a:path w="1674626" h="874992">
                <a:moveTo>
                  <a:pt x="0" y="0"/>
                </a:moveTo>
                <a:lnTo>
                  <a:pt x="1674626" y="0"/>
                </a:lnTo>
                <a:lnTo>
                  <a:pt x="1674626" y="874992"/>
                </a:lnTo>
                <a:lnTo>
                  <a:pt x="0" y="874992"/>
                </a:lnTo>
                <a:lnTo>
                  <a:pt x="0" y="0"/>
                </a:lnTo>
                <a:close/>
              </a:path>
            </a:pathLst>
          </a:custGeom>
          <a:blipFill>
            <a:blip r:embed="rId4"/>
            <a:stretch>
              <a:fillRect/>
            </a:stretch>
          </a:blipFill>
        </p:spPr>
        <p:txBody>
          <a:bodyPr/>
          <a:lstStyle/>
          <a:p>
            <a:pPr defTabSz="609630">
              <a:buClrTx/>
            </a:pPr>
            <a:endParaRPr lang="en-US" sz="1200" kern="1200" dirty="0">
              <a:solidFill>
                <a:prstClr val="black"/>
              </a:solidFill>
              <a:latin typeface="Calibri"/>
              <a:ea typeface="+mn-ea"/>
              <a:cs typeface="+mn-cs"/>
            </a:endParaRPr>
          </a:p>
        </p:txBody>
      </p:sp>
      <p:grpSp>
        <p:nvGrpSpPr>
          <p:cNvPr id="18" name="Group 17"/>
          <p:cNvGrpSpPr/>
          <p:nvPr/>
        </p:nvGrpSpPr>
        <p:grpSpPr>
          <a:xfrm>
            <a:off x="663141" y="1827312"/>
            <a:ext cx="5016767" cy="904801"/>
            <a:chOff x="1314936" y="2025969"/>
            <a:chExt cx="7525151" cy="1357201"/>
          </a:xfrm>
        </p:grpSpPr>
        <p:pic>
          <p:nvPicPr>
            <p:cNvPr id="16"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14936" y="2025969"/>
              <a:ext cx="1400489" cy="1357201"/>
            </a:xfrm>
            <a:prstGeom prst="rect">
              <a:avLst/>
            </a:prstGeom>
          </p:spPr>
        </p:pic>
        <p:sp>
          <p:nvSpPr>
            <p:cNvPr id="17" name="TextBox 16"/>
            <p:cNvSpPr txBox="1"/>
            <p:nvPr/>
          </p:nvSpPr>
          <p:spPr>
            <a:xfrm>
              <a:off x="2764745" y="2641336"/>
              <a:ext cx="6075342" cy="692497"/>
            </a:xfrm>
            <a:prstGeom prst="rect">
              <a:avLst/>
            </a:prstGeom>
            <a:noFill/>
          </p:spPr>
          <p:txBody>
            <a:bodyPr wrap="square" rtlCol="0">
              <a:spAutoFit/>
            </a:bodyPr>
            <a:lstStyle/>
            <a:p>
              <a:pPr defTabSz="609630">
                <a:buClrTx/>
              </a:pPr>
              <a:r>
                <a:rPr lang="vi-VN" sz="2400" b="1" kern="1200" dirty="0">
                  <a:solidFill>
                    <a:srgbClr val="C00000"/>
                  </a:solidFill>
                  <a:latin typeface="+mn-lt"/>
                  <a:ea typeface="+mn-ea"/>
                  <a:cs typeface="Arial" panose="020B0604020202020204" pitchFamily="34" charset="0"/>
                </a:rPr>
                <a:t>Thảo luận nhóm 4HS</a:t>
              </a:r>
              <a:endParaRPr lang="en-US" sz="2400" b="1" kern="1200" dirty="0">
                <a:solidFill>
                  <a:srgbClr val="C00000"/>
                </a:solidFill>
                <a:latin typeface="+mn-lt"/>
                <a:ea typeface="+mn-ea"/>
                <a:cs typeface="Arial" panose="020B0604020202020204" pitchFamily="34" charset="0"/>
              </a:endParaRPr>
            </a:p>
          </p:txBody>
        </p:sp>
      </p:grpSp>
      <p:sp>
        <p:nvSpPr>
          <p:cNvPr id="19" name="Rectangle 18"/>
          <p:cNvSpPr/>
          <p:nvPr/>
        </p:nvSpPr>
        <p:spPr>
          <a:xfrm>
            <a:off x="663140" y="2936528"/>
            <a:ext cx="5853525" cy="2783839"/>
          </a:xfrm>
          <a:prstGeom prst="rect">
            <a:avLst/>
          </a:prstGeom>
        </p:spPr>
        <p:txBody>
          <a:bodyPr wrap="square">
            <a:spAutoFit/>
          </a:bodyPr>
          <a:lstStyle/>
          <a:p>
            <a:pPr algn="just" defTabSz="609630">
              <a:lnSpc>
                <a:spcPct val="150000"/>
              </a:lnSpc>
              <a:buClrTx/>
            </a:pPr>
            <a:r>
              <a:rPr lang="vi-VN" sz="2400" kern="1200" dirty="0">
                <a:solidFill>
                  <a:prstClr val="black"/>
                </a:solidFill>
                <a:latin typeface="+mn-lt"/>
                <a:ea typeface="+mn-ea"/>
                <a:cs typeface="Arial" panose="020B0604020202020204" pitchFamily="34" charset="0"/>
              </a:rPr>
              <a:t>Trong các buổi diễn tập phòng cháy chữa cháy, người ta sử dụng chăn ướt chụp lên đám cháy để dập lửa. Hãy giải thích vì sao có thể dập lửa như vậy.</a:t>
            </a:r>
            <a:endParaRPr lang="en-US" sz="2400" kern="1200" dirty="0">
              <a:solidFill>
                <a:prstClr val="black"/>
              </a:solidFill>
              <a:latin typeface="+mn-lt"/>
              <a:ea typeface="+mn-ea"/>
              <a:cs typeface="Arial" panose="020B0604020202020204" pitchFamily="34" charset="0"/>
            </a:endParaRPr>
          </a:p>
        </p:txBody>
      </p:sp>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50299" y="2237557"/>
            <a:ext cx="5000000" cy="375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32027631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linds(vertical)">
                                      <p:cBhvr>
                                        <p:cTn id="12" dur="500"/>
                                        <p:tgtEl>
                                          <p:spTgt spid="19"/>
                                        </p:tgtEl>
                                      </p:cBhvr>
                                    </p:animEffect>
                                  </p:childTnLst>
                                </p:cTn>
                              </p:par>
                              <p:par>
                                <p:cTn id="13" presetID="3" presetClass="entr" presetSubtype="5"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linds(vertic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8"/>
          <p:cNvGrpSpPr/>
          <p:nvPr/>
        </p:nvGrpSpPr>
        <p:grpSpPr>
          <a:xfrm>
            <a:off x="-214236" y="6478614"/>
            <a:ext cx="12835451" cy="1150505"/>
            <a:chOff x="0" y="0"/>
            <a:chExt cx="5070796" cy="454520"/>
          </a:xfrm>
        </p:grpSpPr>
        <p:sp>
          <p:nvSpPr>
            <p:cNvPr id="9" name="Freeform 9"/>
            <p:cNvSpPr/>
            <p:nvPr/>
          </p:nvSpPr>
          <p:spPr>
            <a:xfrm>
              <a:off x="0" y="0"/>
              <a:ext cx="5070796" cy="454520"/>
            </a:xfrm>
            <a:custGeom>
              <a:avLst/>
              <a:gdLst/>
              <a:ahLst/>
              <a:cxnLst/>
              <a:rect l="l" t="t" r="r" b="b"/>
              <a:pathLst>
                <a:path w="5070796" h="454520">
                  <a:moveTo>
                    <a:pt x="0" y="0"/>
                  </a:moveTo>
                  <a:lnTo>
                    <a:pt x="5070796" y="0"/>
                  </a:lnTo>
                  <a:lnTo>
                    <a:pt x="5070796" y="454520"/>
                  </a:lnTo>
                  <a:lnTo>
                    <a:pt x="0" y="454520"/>
                  </a:lnTo>
                  <a:close/>
                </a:path>
              </a:pathLst>
            </a:custGeom>
            <a:solidFill>
              <a:srgbClr val="013E50"/>
            </a:solidFill>
          </p:spPr>
          <p:txBody>
            <a:bodyPr/>
            <a:lstStyle/>
            <a:p>
              <a:pPr defTabSz="609630">
                <a:buClrTx/>
              </a:pPr>
              <a:endParaRPr lang="en-US" sz="1200" kern="1200" dirty="0">
                <a:solidFill>
                  <a:prstClr val="black"/>
                </a:solidFill>
                <a:latin typeface="Calibri"/>
                <a:ea typeface="+mn-ea"/>
                <a:cs typeface="+mn-cs"/>
              </a:endParaRPr>
            </a:p>
          </p:txBody>
        </p:sp>
        <p:sp>
          <p:nvSpPr>
            <p:cNvPr id="10" name="TextBox 10"/>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buClrTx/>
              </a:pPr>
              <a:endParaRPr sz="1200" kern="1200" dirty="0">
                <a:solidFill>
                  <a:prstClr val="black"/>
                </a:solidFill>
                <a:latin typeface="Calibri"/>
                <a:ea typeface="+mn-ea"/>
                <a:cs typeface="+mn-cs"/>
              </a:endParaRPr>
            </a:p>
          </p:txBody>
        </p:sp>
      </p:grpSp>
      <p:sp>
        <p:nvSpPr>
          <p:cNvPr id="12" name="Freeform 12"/>
          <p:cNvSpPr/>
          <p:nvPr/>
        </p:nvSpPr>
        <p:spPr>
          <a:xfrm>
            <a:off x="10423527" y="1317797"/>
            <a:ext cx="1116417" cy="583328"/>
          </a:xfrm>
          <a:custGeom>
            <a:avLst/>
            <a:gdLst/>
            <a:ahLst/>
            <a:cxnLst/>
            <a:rect l="l" t="t" r="r" b="b"/>
            <a:pathLst>
              <a:path w="1674626" h="874992">
                <a:moveTo>
                  <a:pt x="0" y="0"/>
                </a:moveTo>
                <a:lnTo>
                  <a:pt x="1674626" y="0"/>
                </a:lnTo>
                <a:lnTo>
                  <a:pt x="1674626" y="874992"/>
                </a:lnTo>
                <a:lnTo>
                  <a:pt x="0" y="874992"/>
                </a:lnTo>
                <a:lnTo>
                  <a:pt x="0" y="0"/>
                </a:lnTo>
                <a:close/>
              </a:path>
            </a:pathLst>
          </a:custGeom>
          <a:blipFill>
            <a:blip r:embed="rId4"/>
            <a:stretch>
              <a:fillRect/>
            </a:stretch>
          </a:blipFill>
        </p:spPr>
        <p:txBody>
          <a:bodyPr/>
          <a:lstStyle/>
          <a:p>
            <a:pPr defTabSz="609630">
              <a:buClrTx/>
            </a:pPr>
            <a:endParaRPr lang="en-US" sz="1200" kern="1200" dirty="0">
              <a:solidFill>
                <a:prstClr val="black"/>
              </a:solidFill>
              <a:latin typeface="Calibri"/>
              <a:ea typeface="+mn-ea"/>
              <a:cs typeface="+mn-cs"/>
            </a:endParaRPr>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3019" y="2241009"/>
            <a:ext cx="5000000" cy="3750000"/>
          </a:xfrm>
          <a:prstGeom prst="roundRect">
            <a:avLst>
              <a:gd name="adj" fmla="val 11610"/>
            </a:avLst>
          </a:prstGeom>
          <a:ln w="38100">
            <a:solidFill>
              <a:schemeClr val="bg1"/>
            </a:solidFill>
          </a:ln>
        </p:spPr>
      </p:pic>
      <p:grpSp>
        <p:nvGrpSpPr>
          <p:cNvPr id="13" name="Group 12"/>
          <p:cNvGrpSpPr/>
          <p:nvPr/>
        </p:nvGrpSpPr>
        <p:grpSpPr>
          <a:xfrm>
            <a:off x="769907" y="1765978"/>
            <a:ext cx="5533508" cy="3741950"/>
            <a:chOff x="1154861" y="2648966"/>
            <a:chExt cx="8300261" cy="5612926"/>
          </a:xfrm>
        </p:grpSpPr>
        <p:sp>
          <p:nvSpPr>
            <p:cNvPr id="7" name="Rectangle 6"/>
            <p:cNvSpPr/>
            <p:nvPr/>
          </p:nvSpPr>
          <p:spPr>
            <a:xfrm>
              <a:off x="1458013" y="4086133"/>
              <a:ext cx="7997109" cy="4175759"/>
            </a:xfrm>
            <a:prstGeom prst="rect">
              <a:avLst/>
            </a:prstGeom>
          </p:spPr>
          <p:txBody>
            <a:bodyPr wrap="square">
              <a:spAutoFit/>
            </a:bodyPr>
            <a:lstStyle/>
            <a:p>
              <a:pPr algn="just" defTabSz="609630">
                <a:lnSpc>
                  <a:spcPct val="150000"/>
                </a:lnSpc>
                <a:buClrTx/>
              </a:pPr>
              <a:r>
                <a:rPr lang="vi-VN" sz="2400" kern="1200" dirty="0">
                  <a:solidFill>
                    <a:prstClr val="black"/>
                  </a:solidFill>
                  <a:latin typeface="+mn-lt"/>
                  <a:ea typeface="+mn-ea"/>
                  <a:cs typeface="Arial" panose="020B0604020202020204" pitchFamily="34" charset="0"/>
                </a:rPr>
                <a:t>Chụp chăn ướt lên đám cháy để ngăn không khí tiếp xúc với vật đang cháy. Khi đó, đám cháy không được cung cấp thêm ô-xi nên sẽ tắt.</a:t>
              </a:r>
              <a:endParaRPr lang="en-US" sz="2400" kern="1200" dirty="0">
                <a:solidFill>
                  <a:prstClr val="black"/>
                </a:solidFill>
                <a:latin typeface="+mn-lt"/>
                <a:ea typeface="+mn-ea"/>
                <a:cs typeface="Arial" panose="020B0604020202020204" pitchFamily="34" charset="0"/>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606180">
              <a:off x="1154861" y="2648966"/>
              <a:ext cx="1404718" cy="1444662"/>
            </a:xfrm>
            <a:prstGeom prst="rect">
              <a:avLst/>
            </a:prstGeom>
          </p:spPr>
        </p:pic>
      </p:grpSp>
    </p:spTree>
    <p:custDataLst>
      <p:tags r:id="rId1"/>
    </p:custDataLst>
    <p:extLst>
      <p:ext uri="{BB962C8B-B14F-4D97-AF65-F5344CB8AC3E}">
        <p14:creationId xmlns:p14="http://schemas.microsoft.com/office/powerpoint/2010/main" val="2632075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Freeform 14"/>
          <p:cNvSpPr/>
          <p:nvPr/>
        </p:nvSpPr>
        <p:spPr>
          <a:xfrm>
            <a:off x="10385104" y="799738"/>
            <a:ext cx="1806897" cy="894414"/>
          </a:xfrm>
          <a:custGeom>
            <a:avLst/>
            <a:gdLst/>
            <a:ahLst/>
            <a:cxnLst/>
            <a:rect l="l" t="t" r="r" b="b"/>
            <a:pathLst>
              <a:path w="2710345" h="1341621">
                <a:moveTo>
                  <a:pt x="0" y="0"/>
                </a:moveTo>
                <a:lnTo>
                  <a:pt x="2710346" y="0"/>
                </a:lnTo>
                <a:lnTo>
                  <a:pt x="2710346" y="1341621"/>
                </a:lnTo>
                <a:lnTo>
                  <a:pt x="0" y="1341621"/>
                </a:lnTo>
                <a:lnTo>
                  <a:pt x="0" y="0"/>
                </a:lnTo>
                <a:close/>
              </a:path>
            </a:pathLst>
          </a:custGeom>
          <a:blipFill>
            <a:blip r:embed="rId4"/>
            <a:stretch>
              <a:fillRect/>
            </a:stretch>
          </a:blipFill>
        </p:spPr>
        <p:txBody>
          <a:bodyPr/>
          <a:lstStyle/>
          <a:p>
            <a:pPr defTabSz="609630">
              <a:buClrTx/>
            </a:pPr>
            <a:endParaRPr lang="en-US" sz="1200" kern="1200" dirty="0">
              <a:solidFill>
                <a:prstClr val="black"/>
              </a:solidFill>
              <a:latin typeface="Calibri"/>
              <a:ea typeface="+mn-ea"/>
              <a:cs typeface="+mn-cs"/>
            </a:endParaRPr>
          </a:p>
        </p:txBody>
      </p:sp>
      <p:grpSp>
        <p:nvGrpSpPr>
          <p:cNvPr id="17" name="Group 16"/>
          <p:cNvGrpSpPr/>
          <p:nvPr/>
        </p:nvGrpSpPr>
        <p:grpSpPr>
          <a:xfrm>
            <a:off x="1482110" y="1439597"/>
            <a:ext cx="9681429" cy="1006539"/>
            <a:chOff x="1786441" y="141217"/>
            <a:chExt cx="14522144" cy="1509809"/>
          </a:xfrm>
        </p:grpSpPr>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6441" y="141217"/>
              <a:ext cx="1647825" cy="1509809"/>
            </a:xfrm>
            <a:prstGeom prst="rect">
              <a:avLst/>
            </a:prstGeom>
          </p:spPr>
        </p:pic>
        <p:sp>
          <p:nvSpPr>
            <p:cNvPr id="16" name="TextBox 15"/>
            <p:cNvSpPr txBox="1"/>
            <p:nvPr/>
          </p:nvSpPr>
          <p:spPr>
            <a:xfrm>
              <a:off x="3752013" y="549871"/>
              <a:ext cx="12556572" cy="692498"/>
            </a:xfrm>
            <a:prstGeom prst="rect">
              <a:avLst/>
            </a:prstGeom>
            <a:noFill/>
          </p:spPr>
          <p:txBody>
            <a:bodyPr wrap="square" rtlCol="0">
              <a:spAutoFit/>
            </a:bodyPr>
            <a:lstStyle/>
            <a:p>
              <a:pPr defTabSz="609630">
                <a:buClrTx/>
              </a:pPr>
              <a:r>
                <a:rPr lang="vi-VN" sz="2400" b="1" kern="1200" dirty="0">
                  <a:solidFill>
                    <a:schemeClr val="tx1"/>
                  </a:solidFill>
                  <a:latin typeface="+mn-lt"/>
                  <a:ea typeface="+mn-ea"/>
                  <a:cs typeface="Arial" panose="020B0604020202020204" pitchFamily="34" charset="0"/>
                </a:rPr>
                <a:t>Nêu một số cách chữa cháy khác trong thực tế.</a:t>
              </a:r>
              <a:endParaRPr lang="en-US" sz="2400" b="1" kern="1200" dirty="0">
                <a:solidFill>
                  <a:schemeClr val="tx1"/>
                </a:solidFill>
                <a:latin typeface="+mn-lt"/>
                <a:ea typeface="+mn-ea"/>
                <a:cs typeface="Arial" panose="020B0604020202020204" pitchFamily="34" charset="0"/>
              </a:endParaRPr>
            </a:p>
          </p:txBody>
        </p:sp>
      </p:grpSp>
      <p:grpSp>
        <p:nvGrpSpPr>
          <p:cNvPr id="26" name="Group 25"/>
          <p:cNvGrpSpPr/>
          <p:nvPr/>
        </p:nvGrpSpPr>
        <p:grpSpPr>
          <a:xfrm>
            <a:off x="645608" y="2718430"/>
            <a:ext cx="3496555" cy="2594649"/>
            <a:chOff x="211006" y="2382671"/>
            <a:chExt cx="6774236" cy="5026880"/>
          </a:xfrm>
        </p:grpSpPr>
        <p:sp>
          <p:nvSpPr>
            <p:cNvPr id="19" name="TextBox 18"/>
            <p:cNvSpPr txBox="1"/>
            <p:nvPr/>
          </p:nvSpPr>
          <p:spPr>
            <a:xfrm>
              <a:off x="704867" y="6515120"/>
              <a:ext cx="5786513" cy="894431"/>
            </a:xfrm>
            <a:prstGeom prst="rect">
              <a:avLst/>
            </a:prstGeom>
            <a:noFill/>
          </p:spPr>
          <p:txBody>
            <a:bodyPr wrap="square" rtlCol="0">
              <a:spAutoFit/>
            </a:bodyPr>
            <a:lstStyle/>
            <a:p>
              <a:pPr algn="ctr" defTabSz="609630">
                <a:buClrTx/>
              </a:pPr>
              <a:r>
                <a:rPr lang="vi-VN" sz="2400" kern="1200" dirty="0">
                  <a:solidFill>
                    <a:prstClr val="black"/>
                  </a:solidFill>
                  <a:latin typeface="+mn-lt"/>
                  <a:ea typeface="+mn-ea"/>
                  <a:cs typeface="Arial" panose="020B0604020202020204" pitchFamily="34" charset="0"/>
                </a:rPr>
                <a:t>Bình cứu hỏa</a:t>
              </a:r>
              <a:endParaRPr lang="en-US" sz="2400" kern="1200" dirty="0">
                <a:solidFill>
                  <a:prstClr val="black"/>
                </a:solidFill>
                <a:latin typeface="+mn-lt"/>
                <a:ea typeface="+mn-ea"/>
                <a:cs typeface="Arial" panose="020B0604020202020204" pitchFamily="34" charset="0"/>
              </a:endParaRPr>
            </a:p>
          </p:txBody>
        </p:sp>
        <p:pic>
          <p:nvPicPr>
            <p:cNvPr id="21" name="Picture 20"/>
            <p:cNvPicPr>
              <a:picLocks noChangeAspect="1"/>
            </p:cNvPicPr>
            <p:nvPr/>
          </p:nvPicPr>
          <p:blipFill rotWithShape="1">
            <a:blip r:embed="rId6">
              <a:extLst>
                <a:ext uri="{28A0092B-C50C-407E-A947-70E740481C1C}">
                  <a14:useLocalDpi xmlns:a14="http://schemas.microsoft.com/office/drawing/2010/main" val="0"/>
                </a:ext>
              </a:extLst>
            </a:blip>
            <a:srcRect l="3022"/>
            <a:stretch/>
          </p:blipFill>
          <p:spPr>
            <a:xfrm>
              <a:off x="211006" y="2382671"/>
              <a:ext cx="6774236" cy="3929229"/>
            </a:xfrm>
            <a:prstGeom prst="ellipse">
              <a:avLst/>
            </a:prstGeom>
            <a:solidFill>
              <a:schemeClr val="bg1"/>
            </a:solidFill>
            <a:ln w="38100">
              <a:solidFill>
                <a:schemeClr val="bg1"/>
              </a:solidFill>
            </a:ln>
          </p:spPr>
        </p:pic>
      </p:grpSp>
      <p:grpSp>
        <p:nvGrpSpPr>
          <p:cNvPr id="27" name="Group 26"/>
          <p:cNvGrpSpPr/>
          <p:nvPr/>
        </p:nvGrpSpPr>
        <p:grpSpPr>
          <a:xfrm>
            <a:off x="4636647" y="3798544"/>
            <a:ext cx="2986737" cy="2778927"/>
            <a:chOff x="6293342" y="4709249"/>
            <a:chExt cx="5786513" cy="5383901"/>
          </a:xfrm>
        </p:grpSpPr>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93342" y="4709249"/>
              <a:ext cx="5715000" cy="4286250"/>
            </a:xfrm>
            <a:prstGeom prst="ellipse">
              <a:avLst/>
            </a:prstGeom>
            <a:solidFill>
              <a:schemeClr val="bg1"/>
            </a:solidFill>
            <a:ln w="38100">
              <a:solidFill>
                <a:schemeClr val="bg1"/>
              </a:solidFill>
            </a:ln>
          </p:spPr>
        </p:pic>
        <p:sp>
          <p:nvSpPr>
            <p:cNvPr id="23" name="TextBox 22"/>
            <p:cNvSpPr txBox="1"/>
            <p:nvPr/>
          </p:nvSpPr>
          <p:spPr>
            <a:xfrm>
              <a:off x="6293342" y="9198719"/>
              <a:ext cx="5786513" cy="894431"/>
            </a:xfrm>
            <a:prstGeom prst="rect">
              <a:avLst/>
            </a:prstGeom>
            <a:noFill/>
          </p:spPr>
          <p:txBody>
            <a:bodyPr wrap="square" rtlCol="0">
              <a:spAutoFit/>
            </a:bodyPr>
            <a:lstStyle/>
            <a:p>
              <a:pPr algn="ctr" defTabSz="609630">
                <a:buClrTx/>
              </a:pPr>
              <a:r>
                <a:rPr lang="vi-VN" sz="2400" kern="1200" dirty="0">
                  <a:solidFill>
                    <a:prstClr val="black"/>
                  </a:solidFill>
                  <a:latin typeface="+mn-lt"/>
                  <a:ea typeface="+mn-ea"/>
                  <a:cs typeface="Arial" panose="020B0604020202020204" pitchFamily="34" charset="0"/>
                </a:rPr>
                <a:t>Xịt nước</a:t>
              </a:r>
              <a:endParaRPr lang="en-US" sz="2400" kern="1200" dirty="0">
                <a:solidFill>
                  <a:prstClr val="black"/>
                </a:solidFill>
                <a:latin typeface="+mn-lt"/>
                <a:ea typeface="+mn-ea"/>
                <a:cs typeface="Arial" panose="020B0604020202020204" pitchFamily="34" charset="0"/>
              </a:endParaRPr>
            </a:p>
          </p:txBody>
        </p:sp>
      </p:grpSp>
      <p:grpSp>
        <p:nvGrpSpPr>
          <p:cNvPr id="28" name="Group 27"/>
          <p:cNvGrpSpPr/>
          <p:nvPr/>
        </p:nvGrpSpPr>
        <p:grpSpPr>
          <a:xfrm>
            <a:off x="8560260" y="2579006"/>
            <a:ext cx="3109597" cy="2734073"/>
            <a:chOff x="11741472" y="2410611"/>
            <a:chExt cx="6024541" cy="5297001"/>
          </a:xfrm>
        </p:grpSpPr>
        <p:pic>
          <p:nvPicPr>
            <p:cNvPr id="24" name="Picture 23"/>
            <p:cNvPicPr>
              <a:picLocks noChangeAspect="1"/>
            </p:cNvPicPr>
            <p:nvPr/>
          </p:nvPicPr>
          <p:blipFill rotWithShape="1">
            <a:blip r:embed="rId8">
              <a:extLst>
                <a:ext uri="{28A0092B-C50C-407E-A947-70E740481C1C}">
                  <a14:useLocalDpi xmlns:a14="http://schemas.microsoft.com/office/drawing/2010/main" val="0"/>
                </a:ext>
              </a:extLst>
            </a:blip>
            <a:srcRect r="18283"/>
            <a:stretch/>
          </p:blipFill>
          <p:spPr>
            <a:xfrm>
              <a:off x="11741472" y="2410611"/>
              <a:ext cx="6024541" cy="4200272"/>
            </a:xfrm>
            <a:prstGeom prst="ellipse">
              <a:avLst/>
            </a:prstGeom>
            <a:solidFill>
              <a:schemeClr val="bg1"/>
            </a:solidFill>
            <a:ln w="38100">
              <a:solidFill>
                <a:schemeClr val="bg1"/>
              </a:solidFill>
            </a:ln>
          </p:spPr>
        </p:pic>
        <p:sp>
          <p:nvSpPr>
            <p:cNvPr id="25" name="TextBox 24"/>
            <p:cNvSpPr txBox="1"/>
            <p:nvPr/>
          </p:nvSpPr>
          <p:spPr>
            <a:xfrm>
              <a:off x="11860485" y="6813181"/>
              <a:ext cx="5786514" cy="894431"/>
            </a:xfrm>
            <a:prstGeom prst="rect">
              <a:avLst/>
            </a:prstGeom>
            <a:noFill/>
          </p:spPr>
          <p:txBody>
            <a:bodyPr wrap="square" rtlCol="0">
              <a:spAutoFit/>
            </a:bodyPr>
            <a:lstStyle/>
            <a:p>
              <a:pPr algn="ctr" defTabSz="609630">
                <a:buClrTx/>
              </a:pPr>
              <a:r>
                <a:rPr lang="vi-VN" sz="2400" kern="1200" dirty="0">
                  <a:solidFill>
                    <a:prstClr val="black"/>
                  </a:solidFill>
                  <a:latin typeface="+mn-lt"/>
                  <a:ea typeface="+mn-ea"/>
                  <a:cs typeface="Arial" panose="020B0604020202020204" pitchFamily="34" charset="0"/>
                </a:rPr>
                <a:t>Dùng cát</a:t>
              </a:r>
              <a:endParaRPr lang="en-US" sz="2400" kern="1200" dirty="0">
                <a:solidFill>
                  <a:prstClr val="black"/>
                </a:solidFill>
                <a:latin typeface="+mn-lt"/>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293398633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500" fill="hold"/>
                                        <p:tgtEl>
                                          <p:spTgt spid="27"/>
                                        </p:tgtEl>
                                        <p:attrNameLst>
                                          <p:attrName>ppt_w</p:attrName>
                                        </p:attrNameLst>
                                      </p:cBhvr>
                                      <p:tavLst>
                                        <p:tav tm="0">
                                          <p:val>
                                            <p:fltVal val="0"/>
                                          </p:val>
                                        </p:tav>
                                        <p:tav tm="100000">
                                          <p:val>
                                            <p:strVal val="#ppt_w"/>
                                          </p:val>
                                        </p:tav>
                                      </p:tavLst>
                                    </p:anim>
                                    <p:anim calcmode="lin" valueType="num">
                                      <p:cBhvr>
                                        <p:cTn id="19" dur="500" fill="hold"/>
                                        <p:tgtEl>
                                          <p:spTgt spid="27"/>
                                        </p:tgtEl>
                                        <p:attrNameLst>
                                          <p:attrName>ppt_h</p:attrName>
                                        </p:attrNameLst>
                                      </p:cBhvr>
                                      <p:tavLst>
                                        <p:tav tm="0">
                                          <p:val>
                                            <p:fltVal val="0"/>
                                          </p:val>
                                        </p:tav>
                                        <p:tav tm="100000">
                                          <p:val>
                                            <p:strVal val="#ppt_h"/>
                                          </p:val>
                                        </p:tav>
                                      </p:tavLst>
                                    </p:anim>
                                    <p:animEffect transition="in" filter="fade">
                                      <p:cBhvr>
                                        <p:cTn id="20" dur="500"/>
                                        <p:tgtEl>
                                          <p:spTgt spid="27"/>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fltVal val="0"/>
                                          </p:val>
                                        </p:tav>
                                        <p:tav tm="100000">
                                          <p:val>
                                            <p:strVal val="#ppt_w"/>
                                          </p:val>
                                        </p:tav>
                                      </p:tavLst>
                                    </p:anim>
                                    <p:anim calcmode="lin" valueType="num">
                                      <p:cBhvr>
                                        <p:cTn id="25" dur="500" fill="hold"/>
                                        <p:tgtEl>
                                          <p:spTgt spid="28"/>
                                        </p:tgtEl>
                                        <p:attrNameLst>
                                          <p:attrName>ppt_h</p:attrName>
                                        </p:attrNameLst>
                                      </p:cBhvr>
                                      <p:tavLst>
                                        <p:tav tm="0">
                                          <p:val>
                                            <p:fltVal val="0"/>
                                          </p:val>
                                        </p:tav>
                                        <p:tav tm="100000">
                                          <p:val>
                                            <p:strVal val="#ppt_h"/>
                                          </p:val>
                                        </p:tav>
                                      </p:tavLst>
                                    </p:anim>
                                    <p:animEffect transition="in" filter="fade">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êu đề khám phá">
            <a:extLst>
              <a:ext uri="{FF2B5EF4-FFF2-40B4-BE49-F238E27FC236}">
                <a16:creationId xmlns:a16="http://schemas.microsoft.com/office/drawing/2014/main" id="{5BAC77D8-2411-C7BF-130B-D065904C9A0F}"/>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hlinkClick r:id="rId4"/>
            <a:extLst>
              <a:ext uri="{FF2B5EF4-FFF2-40B4-BE49-F238E27FC236}">
                <a16:creationId xmlns:a16="http://schemas.microsoft.com/office/drawing/2014/main" id="{483E0011-0C5E-912C-E922-B765E70E0BCB}"/>
              </a:ext>
            </a:extLst>
          </p:cNvPr>
          <p:cNvPicPr>
            <a:picLocks noChangeAspect="1"/>
          </p:cNvPicPr>
          <p:nvPr/>
        </p:nvPicPr>
        <p:blipFill>
          <a:blip r:embed="rId5"/>
          <a:stretch>
            <a:fillRect/>
          </a:stretch>
        </p:blipFill>
        <p:spPr>
          <a:xfrm>
            <a:off x="4501082" y="3045933"/>
            <a:ext cx="3189835" cy="1764777"/>
          </a:xfrm>
          <a:prstGeom prst="rect">
            <a:avLst/>
          </a:prstGeom>
        </p:spPr>
      </p:pic>
    </p:spTree>
    <p:custDataLst>
      <p:tags r:id="rId1"/>
    </p:custDataLst>
    <p:extLst>
      <p:ext uri="{BB962C8B-B14F-4D97-AF65-F5344CB8AC3E}">
        <p14:creationId xmlns:p14="http://schemas.microsoft.com/office/powerpoint/2010/main" val="132677353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Freeform 13"/>
          <p:cNvSpPr/>
          <p:nvPr/>
        </p:nvSpPr>
        <p:spPr>
          <a:xfrm>
            <a:off x="-3424890" y="1125650"/>
            <a:ext cx="5337750" cy="2494185"/>
          </a:xfrm>
          <a:custGeom>
            <a:avLst/>
            <a:gdLst/>
            <a:ahLst/>
            <a:cxnLst/>
            <a:rect l="l" t="t" r="r" b="b"/>
            <a:pathLst>
              <a:path w="8006625" h="3741278">
                <a:moveTo>
                  <a:pt x="0" y="0"/>
                </a:moveTo>
                <a:lnTo>
                  <a:pt x="8006625" y="0"/>
                </a:lnTo>
                <a:lnTo>
                  <a:pt x="8006625" y="3741278"/>
                </a:lnTo>
                <a:lnTo>
                  <a:pt x="0" y="37412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4" name="Freeform 14"/>
          <p:cNvSpPr/>
          <p:nvPr/>
        </p:nvSpPr>
        <p:spPr>
          <a:xfrm>
            <a:off x="9523125" y="730505"/>
            <a:ext cx="5337750" cy="2494185"/>
          </a:xfrm>
          <a:custGeom>
            <a:avLst/>
            <a:gdLst/>
            <a:ahLst/>
            <a:cxnLst/>
            <a:rect l="l" t="t" r="r" b="b"/>
            <a:pathLst>
              <a:path w="8006625" h="3741278">
                <a:moveTo>
                  <a:pt x="0" y="0"/>
                </a:moveTo>
                <a:lnTo>
                  <a:pt x="8006625" y="0"/>
                </a:lnTo>
                <a:lnTo>
                  <a:pt x="8006625" y="3741278"/>
                </a:lnTo>
                <a:lnTo>
                  <a:pt x="0" y="37412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5" name="Freeform 15"/>
          <p:cNvSpPr/>
          <p:nvPr/>
        </p:nvSpPr>
        <p:spPr>
          <a:xfrm>
            <a:off x="-1867222" y="5947989"/>
            <a:ext cx="15924719" cy="1071299"/>
          </a:xfrm>
          <a:custGeom>
            <a:avLst/>
            <a:gdLst/>
            <a:ahLst/>
            <a:cxnLst/>
            <a:rect l="l" t="t" r="r" b="b"/>
            <a:pathLst>
              <a:path w="23887078" h="1606949">
                <a:moveTo>
                  <a:pt x="0" y="0"/>
                </a:moveTo>
                <a:lnTo>
                  <a:pt x="23887077" y="0"/>
                </a:lnTo>
                <a:lnTo>
                  <a:pt x="23887077" y="1606948"/>
                </a:lnTo>
                <a:lnTo>
                  <a:pt x="0" y="16069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23" name="Freeform 23"/>
          <p:cNvSpPr/>
          <p:nvPr/>
        </p:nvSpPr>
        <p:spPr>
          <a:xfrm>
            <a:off x="10641091" y="1922584"/>
            <a:ext cx="6772191" cy="5109925"/>
          </a:xfrm>
          <a:custGeom>
            <a:avLst/>
            <a:gdLst/>
            <a:ahLst/>
            <a:cxnLst/>
            <a:rect l="l" t="t" r="r" b="b"/>
            <a:pathLst>
              <a:path w="10158286" h="7664888">
                <a:moveTo>
                  <a:pt x="0" y="0"/>
                </a:moveTo>
                <a:lnTo>
                  <a:pt x="10158286" y="0"/>
                </a:lnTo>
                <a:lnTo>
                  <a:pt x="10158286" y="7664888"/>
                </a:lnTo>
                <a:lnTo>
                  <a:pt x="0" y="76648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25" name="Freeform 7"/>
          <p:cNvSpPr/>
          <p:nvPr/>
        </p:nvSpPr>
        <p:spPr>
          <a:xfrm>
            <a:off x="1133104" y="2352225"/>
            <a:ext cx="9866621" cy="2924503"/>
          </a:xfrm>
          <a:custGeom>
            <a:avLst/>
            <a:gdLst/>
            <a:ahLst/>
            <a:cxnLst/>
            <a:rect l="l" t="t" r="r" b="b"/>
            <a:pathLst>
              <a:path w="3897924" h="2014227">
                <a:moveTo>
                  <a:pt x="26155" y="0"/>
                </a:moveTo>
                <a:lnTo>
                  <a:pt x="3871769" y="0"/>
                </a:lnTo>
                <a:cubicBezTo>
                  <a:pt x="3878706" y="0"/>
                  <a:pt x="3885359" y="2756"/>
                  <a:pt x="3890264" y="7661"/>
                </a:cubicBezTo>
                <a:cubicBezTo>
                  <a:pt x="3895169" y="12566"/>
                  <a:pt x="3897924" y="19218"/>
                  <a:pt x="3897924" y="26155"/>
                </a:cubicBezTo>
                <a:lnTo>
                  <a:pt x="3897924" y="1988072"/>
                </a:lnTo>
                <a:cubicBezTo>
                  <a:pt x="3897924" y="2002517"/>
                  <a:pt x="3886214" y="2014227"/>
                  <a:pt x="3871769" y="2014227"/>
                </a:cubicBezTo>
                <a:lnTo>
                  <a:pt x="26155" y="2014227"/>
                </a:lnTo>
                <a:cubicBezTo>
                  <a:pt x="11710" y="2014227"/>
                  <a:pt x="0" y="2002517"/>
                  <a:pt x="0" y="1988072"/>
                </a:cubicBezTo>
                <a:lnTo>
                  <a:pt x="0" y="26155"/>
                </a:lnTo>
                <a:cubicBezTo>
                  <a:pt x="0" y="11710"/>
                  <a:pt x="11710" y="0"/>
                  <a:pt x="26155" y="0"/>
                </a:cubicBezTo>
                <a:close/>
              </a:path>
            </a:pathLst>
          </a:custGeom>
          <a:solidFill>
            <a:srgbClr val="FFFFFF"/>
          </a:solidFill>
          <a:ln w="57150">
            <a:solidFill>
              <a:schemeClr val="accent3">
                <a:lumMod val="75000"/>
              </a:schemeClr>
            </a:solidFill>
          </a:ln>
        </p:spPr>
        <p:txBody>
          <a:bodyPr/>
          <a:lstStyle/>
          <a:p>
            <a:pPr defTabSz="609630">
              <a:buClrTx/>
            </a:pPr>
            <a:endParaRPr lang="en-US" sz="1200" kern="1200" dirty="0">
              <a:solidFill>
                <a:prstClr val="black"/>
              </a:solidFill>
              <a:latin typeface="Calibri"/>
              <a:ea typeface="+mn-ea"/>
              <a:cs typeface="+mn-cs"/>
            </a:endParaRPr>
          </a:p>
        </p:txBody>
      </p:sp>
      <p:sp>
        <p:nvSpPr>
          <p:cNvPr id="31" name="Rectangle 30"/>
          <p:cNvSpPr/>
          <p:nvPr/>
        </p:nvSpPr>
        <p:spPr>
          <a:xfrm>
            <a:off x="1984518" y="3321661"/>
            <a:ext cx="8222964" cy="1675843"/>
          </a:xfrm>
          <a:prstGeom prst="rect">
            <a:avLst/>
          </a:prstGeom>
        </p:spPr>
        <p:txBody>
          <a:bodyPr wrap="square">
            <a:spAutoFit/>
          </a:bodyPr>
          <a:lstStyle/>
          <a:p>
            <a:pPr algn="just" defTabSz="609630">
              <a:lnSpc>
                <a:spcPct val="150000"/>
              </a:lnSpc>
              <a:buClrTx/>
            </a:pPr>
            <a:r>
              <a:rPr lang="en-US" sz="2400" kern="1200" dirty="0" err="1">
                <a:solidFill>
                  <a:prstClr val="black"/>
                </a:solidFill>
                <a:latin typeface="+mn-lt"/>
                <a:ea typeface="+mn-ea"/>
                <a:cs typeface="Arial" panose="020B0604020202020204" pitchFamily="34" charset="0"/>
              </a:rPr>
              <a:t>Khí</a:t>
            </a:r>
            <a:r>
              <a:rPr lang="en-US" sz="2400" kern="1200" dirty="0">
                <a:solidFill>
                  <a:prstClr val="black"/>
                </a:solidFill>
                <a:latin typeface="+mn-lt"/>
                <a:ea typeface="+mn-ea"/>
                <a:cs typeface="Arial" panose="020B0604020202020204" pitchFamily="34" charset="0"/>
              </a:rPr>
              <a:t> ô-xi </a:t>
            </a:r>
            <a:r>
              <a:rPr lang="en-US" sz="2400" kern="1200" dirty="0" err="1">
                <a:solidFill>
                  <a:prstClr val="black"/>
                </a:solidFill>
                <a:latin typeface="+mn-lt"/>
                <a:ea typeface="+mn-ea"/>
                <a:cs typeface="Arial" panose="020B0604020202020204" pitchFamily="34" charset="0"/>
              </a:rPr>
              <a:t>trong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không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khí</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cần</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cho</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hoạt</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động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hô</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hấp</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của</a:t>
            </a:r>
            <a:r>
              <a:rPr lang="en-US" sz="2400" kern="1200" dirty="0">
                <a:solidFill>
                  <a:prstClr val="black"/>
                </a:solidFill>
                <a:latin typeface="+mn-lt"/>
                <a:ea typeface="+mn-ea"/>
                <a:cs typeface="Arial" panose="020B0604020202020204" pitchFamily="34" charset="0"/>
              </a:rPr>
              <a:t> con </a:t>
            </a:r>
            <a:r>
              <a:rPr lang="en-US" sz="2400" kern="1200" dirty="0" err="1">
                <a:solidFill>
                  <a:prstClr val="black"/>
                </a:solidFill>
                <a:latin typeface="+mn-lt"/>
                <a:ea typeface="+mn-ea"/>
                <a:cs typeface="Arial" panose="020B0604020202020204" pitchFamily="34" charset="0"/>
              </a:rPr>
              <a:t>người</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động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vật</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và</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thực</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vật</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Khi</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các-bô-níc</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cần</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cho</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quá</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trình</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quang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hợp</a:t>
            </a:r>
            <a:r>
              <a:rPr lang="en-US" sz="2400" kern="1200" dirty="0">
                <a:solidFill>
                  <a:prstClr val="black"/>
                </a:solidFill>
                <a:latin typeface="+mn-lt"/>
                <a:ea typeface="+mn-ea"/>
                <a:cs typeface="Arial" panose="020B0604020202020204" pitchFamily="34" charset="0"/>
              </a:rPr>
              <a:t> ở </a:t>
            </a:r>
            <a:r>
              <a:rPr lang="en-US" sz="2400" kern="1200" dirty="0" err="1">
                <a:solidFill>
                  <a:prstClr val="black"/>
                </a:solidFill>
                <a:latin typeface="+mn-lt"/>
                <a:ea typeface="+mn-ea"/>
                <a:cs typeface="Arial" panose="020B0604020202020204" pitchFamily="34" charset="0"/>
              </a:rPr>
              <a:t>thực</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vật</a:t>
            </a:r>
            <a:r>
              <a:rPr lang="en-US" sz="2400" kern="1200" dirty="0">
                <a:solidFill>
                  <a:prstClr val="black"/>
                </a:solidFill>
                <a:latin typeface="+mn-lt"/>
                <a:ea typeface="+mn-ea"/>
                <a:cs typeface="Arial" panose="020B0604020202020204" pitchFamily="34" charset="0"/>
              </a:rPr>
              <a:t>.</a:t>
            </a:r>
          </a:p>
        </p:txBody>
      </p:sp>
      <p:sp>
        <p:nvSpPr>
          <p:cNvPr id="32" name="TextBox 31"/>
          <p:cNvSpPr txBox="1"/>
          <p:nvPr/>
        </p:nvSpPr>
        <p:spPr>
          <a:xfrm>
            <a:off x="1984518" y="2666054"/>
            <a:ext cx="5598801" cy="461665"/>
          </a:xfrm>
          <a:prstGeom prst="rect">
            <a:avLst/>
          </a:prstGeom>
          <a:noFill/>
        </p:spPr>
        <p:txBody>
          <a:bodyPr wrap="square" rtlCol="0">
            <a:spAutoFit/>
          </a:bodyPr>
          <a:lstStyle/>
          <a:p>
            <a:pPr defTabSz="609630">
              <a:buClrTx/>
            </a:pPr>
            <a:r>
              <a:rPr lang="vi-VN" sz="2400" b="1" kern="1200" dirty="0">
                <a:solidFill>
                  <a:srgbClr val="F79646">
                    <a:lumMod val="75000"/>
                  </a:srgbClr>
                </a:solidFill>
                <a:latin typeface="+mn-lt"/>
                <a:ea typeface="+mn-ea"/>
                <a:cs typeface="Arial" panose="020B0604020202020204" pitchFamily="34" charset="0"/>
              </a:rPr>
              <a:t>Không khí cần cho sự sống</a:t>
            </a:r>
            <a:endParaRPr lang="en-US" sz="2400" b="1" kern="1200" dirty="0">
              <a:solidFill>
                <a:srgbClr val="F79646">
                  <a:lumMod val="75000"/>
                </a:srgbClr>
              </a:solidFill>
              <a:latin typeface="+mn-lt"/>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2335245062"/>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Freeform 6"/>
          <p:cNvSpPr/>
          <p:nvPr/>
        </p:nvSpPr>
        <p:spPr>
          <a:xfrm>
            <a:off x="10205606" y="1080634"/>
            <a:ext cx="1494839" cy="781053"/>
          </a:xfrm>
          <a:custGeom>
            <a:avLst/>
            <a:gdLst/>
            <a:ahLst/>
            <a:cxnLst/>
            <a:rect l="l" t="t" r="r" b="b"/>
            <a:pathLst>
              <a:path w="2242259" h="1171580">
                <a:moveTo>
                  <a:pt x="0" y="0"/>
                </a:moveTo>
                <a:lnTo>
                  <a:pt x="2242258" y="0"/>
                </a:lnTo>
                <a:lnTo>
                  <a:pt x="2242258" y="1171581"/>
                </a:lnTo>
                <a:lnTo>
                  <a:pt x="0" y="1171581"/>
                </a:lnTo>
                <a:lnTo>
                  <a:pt x="0" y="0"/>
                </a:lnTo>
                <a:close/>
              </a:path>
            </a:pathLst>
          </a:custGeom>
          <a:blipFill>
            <a:blip r:embed="rId4"/>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2" name="TextBox 12"/>
          <p:cNvSpPr txBox="1"/>
          <p:nvPr/>
        </p:nvSpPr>
        <p:spPr>
          <a:xfrm>
            <a:off x="491555" y="1730057"/>
            <a:ext cx="2057400" cy="2153841"/>
          </a:xfrm>
          <a:prstGeom prst="rect">
            <a:avLst/>
          </a:prstGeom>
        </p:spPr>
        <p:txBody>
          <a:bodyPr lIns="33867" tIns="33867" rIns="33867" bIns="33867" rtlCol="0" anchor="ctr"/>
          <a:lstStyle/>
          <a:p>
            <a:pPr algn="ctr" defTabSz="609630">
              <a:lnSpc>
                <a:spcPts val="1773"/>
              </a:lnSpc>
              <a:buClrTx/>
            </a:pPr>
            <a:endParaRPr sz="1200" kern="1200" dirty="0">
              <a:solidFill>
                <a:prstClr val="black"/>
              </a:solidFill>
              <a:latin typeface="Calibri"/>
              <a:ea typeface="+mn-ea"/>
              <a:cs typeface="+mn-cs"/>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555" y="2591102"/>
            <a:ext cx="6984396" cy="38760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Rectangle 15"/>
          <p:cNvSpPr/>
          <p:nvPr/>
        </p:nvSpPr>
        <p:spPr>
          <a:xfrm>
            <a:off x="467586" y="1730057"/>
            <a:ext cx="7190686" cy="461665"/>
          </a:xfrm>
          <a:prstGeom prst="rect">
            <a:avLst/>
          </a:prstGeom>
        </p:spPr>
        <p:txBody>
          <a:bodyPr wrap="none">
            <a:spAutoFit/>
          </a:bodyPr>
          <a:lstStyle/>
          <a:p>
            <a:pPr defTabSz="609630">
              <a:buClrTx/>
            </a:pPr>
            <a:r>
              <a:rPr lang="vi-VN" sz="2400" i="1" kern="1200" dirty="0">
                <a:solidFill>
                  <a:srgbClr val="002060"/>
                </a:solidFill>
                <a:latin typeface="+mn-lt"/>
                <a:ea typeface="+mn-ea"/>
                <a:cs typeface="Arial" panose="020B0604020202020204" pitchFamily="34" charset="0"/>
              </a:rPr>
              <a:t>Quan sát </a:t>
            </a:r>
            <a:r>
              <a:rPr lang="en-US" sz="2400" i="1" kern="1200" dirty="0" err="1">
                <a:solidFill>
                  <a:srgbClr val="002060"/>
                </a:solidFill>
                <a:latin typeface="+mn-lt"/>
                <a:ea typeface="+mn-ea"/>
                <a:cs typeface="Arial" panose="020B0604020202020204" pitchFamily="34" charset="0"/>
              </a:rPr>
              <a:t>hình</a:t>
            </a:r>
            <a:r>
              <a:rPr lang="en-US" sz="2400" i="1" kern="1200" dirty="0">
                <a:solidFill>
                  <a:srgbClr val="002060"/>
                </a:solidFill>
                <a:latin typeface="+mn-lt"/>
                <a:ea typeface="+mn-ea"/>
                <a:cs typeface="Arial" panose="020B0604020202020204" pitchFamily="34" charset="0"/>
              </a:rPr>
              <a:t> 2 </a:t>
            </a:r>
            <a:r>
              <a:rPr lang="en-US" sz="2400" i="1" kern="1200" dirty="0" err="1">
                <a:solidFill>
                  <a:srgbClr val="002060"/>
                </a:solidFill>
                <a:latin typeface="+mn-lt"/>
                <a:ea typeface="+mn-ea"/>
                <a:cs typeface="Arial" panose="020B0604020202020204" pitchFamily="34" charset="0"/>
              </a:rPr>
              <a:t>trang</a:t>
            </a:r>
            <a:r>
              <a:rPr lang="en-US" sz="2400" i="1" kern="1200" dirty="0">
                <a:solidFill>
                  <a:srgbClr val="002060"/>
                </a:solidFill>
                <a:latin typeface="+mn-lt"/>
                <a:ea typeface="+mn-ea"/>
                <a:cs typeface="Arial" panose="020B0604020202020204" pitchFamily="34" charset="0"/>
              </a:rPr>
              <a:t> 25 SGK </a:t>
            </a:r>
            <a:r>
              <a:rPr lang="vi-VN" sz="2400" i="1" kern="1200" dirty="0">
                <a:solidFill>
                  <a:srgbClr val="002060"/>
                </a:solidFill>
                <a:latin typeface="+mn-lt"/>
                <a:ea typeface="+mn-ea"/>
                <a:cs typeface="Arial" panose="020B0604020202020204" pitchFamily="34" charset="0"/>
              </a:rPr>
              <a:t>và </a:t>
            </a:r>
            <a:r>
              <a:rPr lang="en-US" sz="2400" i="1" kern="1200" dirty="0" err="1">
                <a:solidFill>
                  <a:srgbClr val="002060"/>
                </a:solidFill>
                <a:latin typeface="+mn-lt"/>
                <a:ea typeface="+mn-ea"/>
                <a:cs typeface="Arial" panose="020B0604020202020204" pitchFamily="34" charset="0"/>
              </a:rPr>
              <a:t>trả</a:t>
            </a:r>
            <a:r>
              <a:rPr lang="en-US" sz="2400" i="1" kern="1200" dirty="0">
                <a:solidFill>
                  <a:srgbClr val="002060"/>
                </a:solidFill>
                <a:latin typeface="+mn-lt"/>
                <a:ea typeface="+mn-ea"/>
                <a:cs typeface="Arial" panose="020B0604020202020204" pitchFamily="34" charset="0"/>
              </a:rPr>
              <a:t> </a:t>
            </a:r>
            <a:r>
              <a:rPr lang="en-US" sz="2400" i="1" kern="1200" dirty="0" err="1">
                <a:solidFill>
                  <a:srgbClr val="002060"/>
                </a:solidFill>
                <a:latin typeface="+mn-lt"/>
                <a:ea typeface="+mn-ea"/>
                <a:cs typeface="Arial" panose="020B0604020202020204" pitchFamily="34" charset="0"/>
              </a:rPr>
              <a:t>lời</a:t>
            </a:r>
            <a:r>
              <a:rPr lang="en-US" sz="2400" i="1" kern="1200" dirty="0">
                <a:solidFill>
                  <a:srgbClr val="002060"/>
                </a:solidFill>
                <a:latin typeface="+mn-lt"/>
                <a:ea typeface="+mn-ea"/>
                <a:cs typeface="Arial" panose="020B0604020202020204" pitchFamily="34" charset="0"/>
              </a:rPr>
              <a:t> </a:t>
            </a:r>
            <a:r>
              <a:rPr lang="en-US" sz="2400" i="1" kern="1200" dirty="0" err="1">
                <a:solidFill>
                  <a:srgbClr val="002060"/>
                </a:solidFill>
                <a:latin typeface="+mn-lt"/>
                <a:ea typeface="+mn-ea"/>
                <a:cs typeface="Arial" panose="020B0604020202020204" pitchFamily="34" charset="0"/>
              </a:rPr>
              <a:t>câu</a:t>
            </a:r>
            <a:r>
              <a:rPr lang="en-US" sz="2400" i="1" kern="1200" dirty="0">
                <a:solidFill>
                  <a:srgbClr val="002060"/>
                </a:solidFill>
                <a:latin typeface="+mn-lt"/>
                <a:ea typeface="+mn-ea"/>
                <a:cs typeface="Arial" panose="020B0604020202020204" pitchFamily="34" charset="0"/>
              </a:rPr>
              <a:t> </a:t>
            </a:r>
            <a:r>
              <a:rPr lang="en-US" sz="2400" i="1" kern="1200" dirty="0" err="1">
                <a:solidFill>
                  <a:srgbClr val="002060"/>
                </a:solidFill>
                <a:latin typeface="+mn-lt"/>
                <a:ea typeface="+mn-ea"/>
                <a:cs typeface="Arial" panose="020B0604020202020204" pitchFamily="34" charset="0"/>
              </a:rPr>
              <a:t>hỏi</a:t>
            </a:r>
            <a:r>
              <a:rPr lang="en-US" sz="2400" i="1" kern="1200" dirty="0">
                <a:solidFill>
                  <a:srgbClr val="002060"/>
                </a:solidFill>
                <a:latin typeface="+mn-lt"/>
                <a:ea typeface="+mn-ea"/>
                <a:cs typeface="Arial" panose="020B0604020202020204" pitchFamily="34" charset="0"/>
              </a:rPr>
              <a:t>:</a:t>
            </a:r>
          </a:p>
        </p:txBody>
      </p:sp>
      <p:grpSp>
        <p:nvGrpSpPr>
          <p:cNvPr id="19" name="Group 18"/>
          <p:cNvGrpSpPr/>
          <p:nvPr/>
        </p:nvGrpSpPr>
        <p:grpSpPr>
          <a:xfrm>
            <a:off x="8043395" y="2191722"/>
            <a:ext cx="3767425" cy="2807762"/>
            <a:chOff x="12408906" y="3142094"/>
            <a:chExt cx="5651138" cy="4211643"/>
          </a:xfrm>
        </p:grpSpPr>
        <p:sp>
          <p:nvSpPr>
            <p:cNvPr id="17" name="Cloud Callout 16"/>
            <p:cNvSpPr/>
            <p:nvPr/>
          </p:nvSpPr>
          <p:spPr>
            <a:xfrm rot="309979">
              <a:off x="12408906" y="3142094"/>
              <a:ext cx="5651138" cy="4211643"/>
            </a:xfrm>
            <a:prstGeom prst="cloudCallout">
              <a:avLst>
                <a:gd name="adj1" fmla="val -44113"/>
                <a:gd name="adj2" fmla="val 80834"/>
              </a:avLst>
            </a:prstGeom>
            <a:solidFill>
              <a:schemeClr val="bg1"/>
            </a:solidFill>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2400" kern="1200">
                <a:solidFill>
                  <a:prstClr val="white"/>
                </a:solidFill>
              </a:endParaRPr>
            </a:p>
          </p:txBody>
        </p:sp>
        <p:sp>
          <p:nvSpPr>
            <p:cNvPr id="18" name="Rectangle 17"/>
            <p:cNvSpPr/>
            <p:nvPr/>
          </p:nvSpPr>
          <p:spPr>
            <a:xfrm>
              <a:off x="12813689" y="3866447"/>
              <a:ext cx="4841573" cy="2513765"/>
            </a:xfrm>
            <a:prstGeom prst="rect">
              <a:avLst/>
            </a:prstGeom>
          </p:spPr>
          <p:txBody>
            <a:bodyPr wrap="square">
              <a:spAutoFit/>
            </a:bodyPr>
            <a:lstStyle/>
            <a:p>
              <a:pPr algn="ctr" defTabSz="609630">
                <a:lnSpc>
                  <a:spcPct val="150000"/>
                </a:lnSpc>
                <a:buClrTx/>
              </a:pPr>
              <a:r>
                <a:rPr lang="vi-VN" sz="2400" kern="1200" dirty="0">
                  <a:solidFill>
                    <a:sysClr val="windowText" lastClr="000000"/>
                  </a:solidFill>
                  <a:latin typeface="+mn-lt"/>
                  <a:ea typeface="+mn-ea"/>
                  <a:cs typeface="+mn-cs"/>
                </a:rPr>
                <a:t>Không khí có vai trò như thế nào đối với sự sống?</a:t>
              </a:r>
              <a:endParaRPr lang="en-US" sz="2400" kern="1200" dirty="0">
                <a:solidFill>
                  <a:sysClr val="windowText" lastClr="000000"/>
                </a:solidFill>
                <a:latin typeface="+mn-lt"/>
                <a:ea typeface="+mn-ea"/>
                <a:cs typeface="+mn-cs"/>
              </a:endParaRPr>
            </a:p>
          </p:txBody>
        </p:sp>
      </p:grpSp>
    </p:spTree>
    <p:custDataLst>
      <p:tags r:id="rId1"/>
    </p:custDataLst>
    <p:extLst>
      <p:ext uri="{BB962C8B-B14F-4D97-AF65-F5344CB8AC3E}">
        <p14:creationId xmlns:p14="http://schemas.microsoft.com/office/powerpoint/2010/main" val="4024150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3" presetClass="entr" presetSubtype="5"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vertical)">
                                      <p:cBhvr>
                                        <p:cTn id="10" dur="500"/>
                                        <p:tgtEl>
                                          <p:spTgt spid="15"/>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anim calcmode="lin" valueType="num">
                                      <p:cBhvr>
                                        <p:cTn id="15" dur="500" fill="hold"/>
                                        <p:tgtEl>
                                          <p:spTgt spid="19"/>
                                        </p:tgtEl>
                                        <p:attrNameLst>
                                          <p:attrName>ppt_x</p:attrName>
                                        </p:attrNameLst>
                                      </p:cBhvr>
                                      <p:tavLst>
                                        <p:tav tm="0">
                                          <p:val>
                                            <p:strVal val="#ppt_x"/>
                                          </p:val>
                                        </p:tav>
                                        <p:tav tm="100000">
                                          <p:val>
                                            <p:strVal val="#ppt_x"/>
                                          </p:val>
                                        </p:tav>
                                      </p:tavLst>
                                    </p:anim>
                                    <p:anim calcmode="lin" valueType="num">
                                      <p:cBhvr>
                                        <p:cTn id="1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4"/>
            <a:extLst>
              <a:ext uri="{FF2B5EF4-FFF2-40B4-BE49-F238E27FC236}">
                <a16:creationId xmlns:a16="http://schemas.microsoft.com/office/drawing/2014/main" id="{C2ECD5E8-016F-6856-4551-50AF3133F651}"/>
              </a:ext>
            </a:extLst>
          </p:cNvPr>
          <p:cNvPicPr>
            <a:picLocks noChangeAspect="1"/>
          </p:cNvPicPr>
          <p:nvPr/>
        </p:nvPicPr>
        <p:blipFill>
          <a:blip r:embed="rId5"/>
          <a:stretch>
            <a:fillRect/>
          </a:stretch>
        </p:blipFill>
        <p:spPr>
          <a:xfrm>
            <a:off x="4501083" y="3015453"/>
            <a:ext cx="3189835" cy="1764777"/>
          </a:xfrm>
          <a:prstGeom prst="rect">
            <a:avLst/>
          </a:prstGeom>
        </p:spPr>
      </p:pic>
    </p:spTree>
    <p:custDataLst>
      <p:tags r:id="rId1"/>
    </p:custDataLst>
    <p:extLst>
      <p:ext uri="{BB962C8B-B14F-4D97-AF65-F5344CB8AC3E}">
        <p14:creationId xmlns:p14="http://schemas.microsoft.com/office/powerpoint/2010/main" val="285485136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Freeform 6"/>
          <p:cNvSpPr/>
          <p:nvPr/>
        </p:nvSpPr>
        <p:spPr>
          <a:xfrm>
            <a:off x="10205606" y="1339530"/>
            <a:ext cx="1494839" cy="781053"/>
          </a:xfrm>
          <a:custGeom>
            <a:avLst/>
            <a:gdLst/>
            <a:ahLst/>
            <a:cxnLst/>
            <a:rect l="l" t="t" r="r" b="b"/>
            <a:pathLst>
              <a:path w="2242259" h="1171580">
                <a:moveTo>
                  <a:pt x="0" y="0"/>
                </a:moveTo>
                <a:lnTo>
                  <a:pt x="2242258" y="0"/>
                </a:lnTo>
                <a:lnTo>
                  <a:pt x="2242258" y="1171581"/>
                </a:lnTo>
                <a:lnTo>
                  <a:pt x="0" y="1171581"/>
                </a:lnTo>
                <a:lnTo>
                  <a:pt x="0" y="0"/>
                </a:lnTo>
                <a:close/>
              </a:path>
            </a:pathLst>
          </a:custGeom>
          <a:blipFill>
            <a:blip r:embed="rId4"/>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8" name="Freeform 8"/>
          <p:cNvSpPr/>
          <p:nvPr/>
        </p:nvSpPr>
        <p:spPr>
          <a:xfrm>
            <a:off x="7880630" y="735594"/>
            <a:ext cx="1939203" cy="1988926"/>
          </a:xfrm>
          <a:custGeom>
            <a:avLst/>
            <a:gdLst/>
            <a:ahLst/>
            <a:cxnLst/>
            <a:rect l="l" t="t" r="r" b="b"/>
            <a:pathLst>
              <a:path w="4011930" h="4114800">
                <a:moveTo>
                  <a:pt x="0" y="0"/>
                </a:moveTo>
                <a:lnTo>
                  <a:pt x="4011930" y="0"/>
                </a:lnTo>
                <a:lnTo>
                  <a:pt x="4011930" y="4114800"/>
                </a:lnTo>
                <a:lnTo>
                  <a:pt x="0" y="4114800"/>
                </a:lnTo>
                <a:lnTo>
                  <a:pt x="0" y="0"/>
                </a:lnTo>
                <a:close/>
              </a:path>
            </a:pathLst>
          </a:custGeom>
          <a:blipFill>
            <a:blip r:embed="rId5"/>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9" name="Freeform 9"/>
          <p:cNvSpPr/>
          <p:nvPr/>
        </p:nvSpPr>
        <p:spPr>
          <a:xfrm>
            <a:off x="9087787" y="1909154"/>
            <a:ext cx="1372855" cy="679563"/>
          </a:xfrm>
          <a:custGeom>
            <a:avLst/>
            <a:gdLst/>
            <a:ahLst/>
            <a:cxnLst/>
            <a:rect l="l" t="t" r="r" b="b"/>
            <a:pathLst>
              <a:path w="2059283" h="1019345">
                <a:moveTo>
                  <a:pt x="0" y="0"/>
                </a:moveTo>
                <a:lnTo>
                  <a:pt x="2059283" y="0"/>
                </a:lnTo>
                <a:lnTo>
                  <a:pt x="2059283" y="1019345"/>
                </a:lnTo>
                <a:lnTo>
                  <a:pt x="0" y="1019345"/>
                </a:lnTo>
                <a:lnTo>
                  <a:pt x="0" y="0"/>
                </a:lnTo>
                <a:close/>
              </a:path>
            </a:pathLst>
          </a:custGeom>
          <a:blipFill>
            <a:blip r:embed="rId6"/>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2" name="TextBox 12"/>
          <p:cNvSpPr txBox="1"/>
          <p:nvPr/>
        </p:nvSpPr>
        <p:spPr>
          <a:xfrm>
            <a:off x="491555" y="1730057"/>
            <a:ext cx="2057400" cy="2153841"/>
          </a:xfrm>
          <a:prstGeom prst="rect">
            <a:avLst/>
          </a:prstGeom>
        </p:spPr>
        <p:txBody>
          <a:bodyPr lIns="33867" tIns="33867" rIns="33867" bIns="33867" rtlCol="0" anchor="ctr"/>
          <a:lstStyle/>
          <a:p>
            <a:pPr algn="ctr" defTabSz="609630">
              <a:lnSpc>
                <a:spcPts val="1773"/>
              </a:lnSpc>
              <a:buClrTx/>
            </a:pPr>
            <a:endParaRPr sz="1200" kern="1200" dirty="0">
              <a:solidFill>
                <a:prstClr val="black"/>
              </a:solidFill>
              <a:latin typeface="Calibri"/>
              <a:ea typeface="+mn-ea"/>
              <a:cs typeface="+mn-cs"/>
            </a:endParaRPr>
          </a:p>
        </p:txBody>
      </p:sp>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6234" y="2900407"/>
            <a:ext cx="6500921" cy="3607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3" name="Straight Arrow Connector 2"/>
          <p:cNvCxnSpPr/>
          <p:nvPr/>
        </p:nvCxnSpPr>
        <p:spPr>
          <a:xfrm flipV="1">
            <a:off x="2654059" y="2311400"/>
            <a:ext cx="0" cy="1117600"/>
          </a:xfrm>
          <a:prstGeom prst="straightConnector1">
            <a:avLst/>
          </a:prstGeom>
          <a:ln w="76200">
            <a:solidFill>
              <a:srgbClr val="FF0000"/>
            </a:solidFill>
            <a:headEnd type="none" w="med" len="med"/>
            <a:tailEnd type="arrow" w="med" len="med"/>
          </a:ln>
          <a:effectLst>
            <a:outerShdw blurRad="50800" dist="38100" dir="18900000" algn="b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99221" y="1781465"/>
            <a:ext cx="6787436" cy="461665"/>
          </a:xfrm>
          <a:prstGeom prst="rect">
            <a:avLst/>
          </a:prstGeom>
        </p:spPr>
        <p:txBody>
          <a:bodyPr wrap="none">
            <a:spAutoFit/>
          </a:bodyPr>
          <a:lstStyle/>
          <a:p>
            <a:pPr defTabSz="609630">
              <a:buClrTx/>
            </a:pPr>
            <a:r>
              <a:rPr lang="vi-VN" sz="2400" kern="1200" dirty="0">
                <a:solidFill>
                  <a:sysClr val="windowText" lastClr="000000"/>
                </a:solidFill>
                <a:latin typeface="+mn-lt"/>
                <a:ea typeface="+mn-ea"/>
                <a:cs typeface="Arial" panose="020B0604020202020204" pitchFamily="34" charset="0"/>
              </a:rPr>
              <a:t>Không khí giúp con người, động vật hô hấp.</a:t>
            </a:r>
            <a:endParaRPr lang="en-US" sz="2400" kern="1200" dirty="0">
              <a:solidFill>
                <a:sysClr val="windowText" lastClr="000000"/>
              </a:solidFill>
              <a:latin typeface="+mn-lt"/>
              <a:ea typeface="+mn-ea"/>
              <a:cs typeface="Arial" panose="020B0604020202020204" pitchFamily="34" charset="0"/>
            </a:endParaRPr>
          </a:p>
        </p:txBody>
      </p:sp>
      <p:cxnSp>
        <p:nvCxnSpPr>
          <p:cNvPr id="14" name="Straight Arrow Connector 13"/>
          <p:cNvCxnSpPr/>
          <p:nvPr/>
        </p:nvCxnSpPr>
        <p:spPr>
          <a:xfrm rot="5400000" flipV="1">
            <a:off x="6861017" y="2901908"/>
            <a:ext cx="0" cy="1117600"/>
          </a:xfrm>
          <a:prstGeom prst="straightConnector1">
            <a:avLst/>
          </a:prstGeom>
          <a:ln w="76200">
            <a:solidFill>
              <a:srgbClr val="FF0000"/>
            </a:solidFill>
            <a:headEnd type="none" w="med" len="med"/>
            <a:tailEnd type="arrow" w="med" len="med"/>
          </a:ln>
          <a:effectLst>
            <a:outerShdw blurRad="50800" dist="38100" dir="18900000" algn="b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7880630" y="2906026"/>
            <a:ext cx="3565136" cy="1121846"/>
          </a:xfrm>
          <a:prstGeom prst="rect">
            <a:avLst/>
          </a:prstGeom>
        </p:spPr>
        <p:txBody>
          <a:bodyPr wrap="square">
            <a:spAutoFit/>
          </a:bodyPr>
          <a:lstStyle/>
          <a:p>
            <a:pPr defTabSz="609630">
              <a:lnSpc>
                <a:spcPct val="150000"/>
              </a:lnSpc>
              <a:buClrTx/>
            </a:pPr>
            <a:r>
              <a:rPr lang="en-US" sz="2400" kern="1200" dirty="0" err="1">
                <a:solidFill>
                  <a:sysClr val="windowText" lastClr="000000"/>
                </a:solidFill>
                <a:latin typeface="+mn-lt"/>
                <a:ea typeface="+mn-ea"/>
                <a:cs typeface="Arial" panose="020B0604020202020204" pitchFamily="34" charset="0"/>
              </a:rPr>
              <a:t>Không</a:t>
            </a:r>
            <a:r>
              <a:rPr lang="en-US" sz="2400" kern="1200" dirty="0">
                <a:solidFill>
                  <a:sysClr val="windowText" lastClr="000000"/>
                </a:solidFill>
                <a:latin typeface="+mn-lt"/>
                <a:ea typeface="+mn-ea"/>
                <a:cs typeface="Arial" panose="020B0604020202020204" pitchFamily="34" charset="0"/>
              </a:rPr>
              <a:t> </a:t>
            </a:r>
            <a:r>
              <a:rPr lang="en-US" sz="2400" kern="1200" dirty="0" err="1">
                <a:solidFill>
                  <a:sysClr val="windowText" lastClr="000000"/>
                </a:solidFill>
                <a:latin typeface="+mn-lt"/>
                <a:ea typeface="+mn-ea"/>
                <a:cs typeface="Arial" panose="020B0604020202020204" pitchFamily="34" charset="0"/>
              </a:rPr>
              <a:t>khí</a:t>
            </a:r>
            <a:r>
              <a:rPr lang="en-US" sz="2400" kern="1200" dirty="0">
                <a:solidFill>
                  <a:sysClr val="windowText" lastClr="000000"/>
                </a:solidFill>
                <a:latin typeface="+mn-lt"/>
                <a:ea typeface="+mn-ea"/>
                <a:cs typeface="Arial" panose="020B0604020202020204" pitchFamily="34" charset="0"/>
              </a:rPr>
              <a:t> </a:t>
            </a:r>
            <a:r>
              <a:rPr lang="en-US" sz="2400" kern="1200" dirty="0" err="1">
                <a:solidFill>
                  <a:sysClr val="windowText" lastClr="000000"/>
                </a:solidFill>
                <a:latin typeface="+mn-lt"/>
                <a:ea typeface="+mn-ea"/>
                <a:cs typeface="Arial" panose="020B0604020202020204" pitchFamily="34" charset="0"/>
              </a:rPr>
              <a:t>giúp</a:t>
            </a:r>
            <a:r>
              <a:rPr lang="en-US" sz="2400" kern="1200" dirty="0">
                <a:solidFill>
                  <a:sysClr val="windowText" lastClr="000000"/>
                </a:solidFill>
                <a:latin typeface="+mn-lt"/>
                <a:ea typeface="+mn-ea"/>
                <a:cs typeface="Arial" panose="020B0604020202020204" pitchFamily="34" charset="0"/>
              </a:rPr>
              <a:t> </a:t>
            </a:r>
            <a:r>
              <a:rPr lang="en-US" sz="2400" kern="1200" dirty="0" err="1">
                <a:solidFill>
                  <a:sysClr val="windowText" lastClr="000000"/>
                </a:solidFill>
                <a:latin typeface="+mn-lt"/>
                <a:ea typeface="+mn-ea"/>
                <a:cs typeface="Arial" panose="020B0604020202020204" pitchFamily="34" charset="0"/>
              </a:rPr>
              <a:t>thực</a:t>
            </a:r>
            <a:r>
              <a:rPr lang="en-US" sz="2400" kern="1200" dirty="0">
                <a:solidFill>
                  <a:sysClr val="windowText" lastClr="000000"/>
                </a:solidFill>
                <a:latin typeface="+mn-lt"/>
                <a:ea typeface="+mn-ea"/>
                <a:cs typeface="Arial" panose="020B0604020202020204" pitchFamily="34" charset="0"/>
              </a:rPr>
              <a:t> </a:t>
            </a:r>
            <a:r>
              <a:rPr lang="en-US" sz="2400" kern="1200" dirty="0" err="1">
                <a:solidFill>
                  <a:sysClr val="windowText" lastClr="000000"/>
                </a:solidFill>
                <a:latin typeface="+mn-lt"/>
                <a:ea typeface="+mn-ea"/>
                <a:cs typeface="Arial" panose="020B0604020202020204" pitchFamily="34" charset="0"/>
              </a:rPr>
              <a:t>vật</a:t>
            </a:r>
            <a:r>
              <a:rPr lang="en-US" sz="2400" kern="1200" dirty="0">
                <a:solidFill>
                  <a:sysClr val="windowText" lastClr="000000"/>
                </a:solidFill>
                <a:latin typeface="+mn-lt"/>
                <a:ea typeface="+mn-ea"/>
                <a:cs typeface="Arial" panose="020B0604020202020204" pitchFamily="34" charset="0"/>
              </a:rPr>
              <a:t> </a:t>
            </a:r>
            <a:r>
              <a:rPr lang="en-US" sz="2400" kern="1200" dirty="0" err="1">
                <a:solidFill>
                  <a:sysClr val="windowText" lastClr="000000"/>
                </a:solidFill>
                <a:latin typeface="+mn-lt"/>
                <a:ea typeface="+mn-ea"/>
                <a:cs typeface="Arial" panose="020B0604020202020204" pitchFamily="34" charset="0"/>
              </a:rPr>
              <a:t>quang</a:t>
            </a:r>
            <a:r>
              <a:rPr lang="en-US" sz="2400" kern="1200" dirty="0">
                <a:solidFill>
                  <a:sysClr val="windowText" lastClr="000000"/>
                </a:solidFill>
                <a:latin typeface="+mn-lt"/>
                <a:ea typeface="+mn-ea"/>
                <a:cs typeface="Arial" panose="020B0604020202020204" pitchFamily="34" charset="0"/>
              </a:rPr>
              <a:t> </a:t>
            </a:r>
            <a:r>
              <a:rPr lang="en-US" sz="2400" kern="1200" dirty="0" err="1">
                <a:solidFill>
                  <a:sysClr val="windowText" lastClr="000000"/>
                </a:solidFill>
                <a:latin typeface="+mn-lt"/>
                <a:ea typeface="+mn-ea"/>
                <a:cs typeface="Arial" panose="020B0604020202020204" pitchFamily="34" charset="0"/>
              </a:rPr>
              <a:t>hợp</a:t>
            </a:r>
            <a:r>
              <a:rPr lang="en-US" sz="2400" kern="1200" dirty="0">
                <a:solidFill>
                  <a:sysClr val="windowText" lastClr="000000"/>
                </a:solidFill>
                <a:latin typeface="+mn-lt"/>
                <a:ea typeface="+mn-ea"/>
                <a:cs typeface="Arial" panose="020B0604020202020204" pitchFamily="34" charset="0"/>
              </a:rPr>
              <a:t>.</a:t>
            </a:r>
          </a:p>
        </p:txBody>
      </p:sp>
    </p:spTree>
    <p:custDataLst>
      <p:tags r:id="rId1"/>
    </p:custDataLst>
    <p:extLst>
      <p:ext uri="{BB962C8B-B14F-4D97-AF65-F5344CB8AC3E}">
        <p14:creationId xmlns:p14="http://schemas.microsoft.com/office/powerpoint/2010/main" val="19892035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F7A8465-62C7-4E58-BD7F-54D7574DC760}"/>
              </a:ext>
            </a:extLst>
          </p:cNvPr>
          <p:cNvSpPr/>
          <p:nvPr/>
        </p:nvSpPr>
        <p:spPr>
          <a:xfrm>
            <a:off x="-11547155" y="5758076"/>
            <a:ext cx="25532774" cy="1151681"/>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rgbClr val="5DC8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630">
              <a:buClrTx/>
            </a:pPr>
            <a:endParaRPr lang="en-US" sz="1800" kern="1200" dirty="0">
              <a:solidFill>
                <a:prstClr val="white"/>
              </a:solidFill>
              <a:latin typeface="Calibri" panose="020F0502020204030204"/>
            </a:endParaRPr>
          </a:p>
        </p:txBody>
      </p:sp>
      <p:pic>
        <p:nvPicPr>
          <p:cNvPr id="1026" name="Picture 2" descr="Cartoon Hot Air Balloon Sticker">
            <a:extLst>
              <a:ext uri="{FF2B5EF4-FFF2-40B4-BE49-F238E27FC236}">
                <a16:creationId xmlns:a16="http://schemas.microsoft.com/office/drawing/2014/main" id="{1FA7B94A-BD10-4F79-93AF-534D3CA25C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861459">
            <a:off x="30385" y="2756262"/>
            <a:ext cx="1641101" cy="21939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995093" y="802092"/>
            <a:ext cx="1541913" cy="9893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355970" y="607549"/>
            <a:ext cx="2405605" cy="154359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366277" y="1223157"/>
            <a:ext cx="2069939" cy="132821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01336" y="1259144"/>
            <a:ext cx="1207449" cy="77478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614011" y="792285"/>
            <a:ext cx="1577989" cy="10125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Hot Air Balloon Sticker">
            <a:extLst>
              <a:ext uri="{FF2B5EF4-FFF2-40B4-BE49-F238E27FC236}">
                <a16:creationId xmlns:a16="http://schemas.microsoft.com/office/drawing/2014/main" id="{4B52CF60-AB66-4A33-B3DC-C1BB7F9106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08275">
            <a:off x="1180151" y="707529"/>
            <a:ext cx="2501162" cy="33437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1DD0CF0-A84F-482B-97DE-EFF6E79DFD96}"/>
              </a:ext>
            </a:extLst>
          </p:cNvPr>
          <p:cNvSpPr txBox="1"/>
          <p:nvPr/>
        </p:nvSpPr>
        <p:spPr>
          <a:xfrm>
            <a:off x="3809588" y="2359814"/>
            <a:ext cx="8152876" cy="2554545"/>
          </a:xfrm>
          <a:prstGeom prst="rect">
            <a:avLst/>
          </a:prstGeom>
          <a:noFill/>
        </p:spPr>
        <p:txBody>
          <a:bodyPr wrap="square" rtlCol="0">
            <a:spAutoFit/>
          </a:bodyPr>
          <a:lstStyle/>
          <a:p>
            <a:pPr algn="ctr" defTabSz="609630">
              <a:buClrTx/>
            </a:pPr>
            <a:r>
              <a:rPr lang="en-US" sz="8000" b="1" kern="1200" dirty="0">
                <a:solidFill>
                  <a:srgbClr val="EF5374"/>
                </a:solidFill>
                <a:latin typeface="UTM Avo" panose="02040603050506020204" pitchFamily="18" charset="0"/>
                <a:ea typeface="+mn-ea"/>
                <a:cs typeface="Arial" panose="020B0604020202020204" pitchFamily="34" charset="0"/>
              </a:rPr>
              <a:t>KHINH KHÍ CẦU</a:t>
            </a:r>
          </a:p>
        </p:txBody>
      </p:sp>
      <p:sp>
        <p:nvSpPr>
          <p:cNvPr id="19" name="Oval 18">
            <a:extLst>
              <a:ext uri="{FF2B5EF4-FFF2-40B4-BE49-F238E27FC236}">
                <a16:creationId xmlns:a16="http://schemas.microsoft.com/office/drawing/2014/main" id="{B961B581-9A8B-4646-9241-5D714C639EB3}"/>
              </a:ext>
            </a:extLst>
          </p:cNvPr>
          <p:cNvSpPr/>
          <p:nvPr/>
        </p:nvSpPr>
        <p:spPr>
          <a:xfrm>
            <a:off x="1905775" y="5809890"/>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1</a:t>
            </a:r>
            <a:endParaRPr lang="en-US" sz="4400" kern="1200" dirty="0">
              <a:solidFill>
                <a:prstClr val="white"/>
              </a:solidFill>
              <a:latin typeface="UTM Avo" panose="02040603050506020204" pitchFamily="18" charset="0"/>
              <a:cs typeface="Arial" panose="020B0604020202020204" pitchFamily="34" charset="0"/>
            </a:endParaRPr>
          </a:p>
        </p:txBody>
      </p:sp>
      <p:sp>
        <p:nvSpPr>
          <p:cNvPr id="20" name="Oval 19">
            <a:extLst>
              <a:ext uri="{FF2B5EF4-FFF2-40B4-BE49-F238E27FC236}">
                <a16:creationId xmlns:a16="http://schemas.microsoft.com/office/drawing/2014/main" id="{C2920F32-4D29-4F82-8647-4B5805AD16D2}"/>
              </a:ext>
            </a:extLst>
          </p:cNvPr>
          <p:cNvSpPr/>
          <p:nvPr/>
        </p:nvSpPr>
        <p:spPr>
          <a:xfrm>
            <a:off x="4149348" y="5805723"/>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2</a:t>
            </a:r>
            <a:endParaRPr lang="en-US" sz="4400" kern="1200" dirty="0">
              <a:solidFill>
                <a:prstClr val="white"/>
              </a:solidFill>
              <a:latin typeface="UTM Avo" panose="02040603050506020204" pitchFamily="18" charset="0"/>
              <a:cs typeface="Arial" panose="020B0604020202020204" pitchFamily="34" charset="0"/>
            </a:endParaRPr>
          </a:p>
        </p:txBody>
      </p:sp>
      <p:sp>
        <p:nvSpPr>
          <p:cNvPr id="21" name="Oval 20">
            <a:extLst>
              <a:ext uri="{FF2B5EF4-FFF2-40B4-BE49-F238E27FC236}">
                <a16:creationId xmlns:a16="http://schemas.microsoft.com/office/drawing/2014/main" id="{357F6E98-2D72-4FFE-9986-8ADF3D71029D}"/>
              </a:ext>
            </a:extLst>
          </p:cNvPr>
          <p:cNvSpPr/>
          <p:nvPr/>
        </p:nvSpPr>
        <p:spPr>
          <a:xfrm>
            <a:off x="6392921" y="5805723"/>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3</a:t>
            </a:r>
            <a:endParaRPr lang="en-US" sz="4400" kern="1200" dirty="0">
              <a:solidFill>
                <a:prstClr val="white"/>
              </a:solidFill>
              <a:latin typeface="UTM Avo" panose="02040603050506020204" pitchFamily="18" charset="0"/>
              <a:cs typeface="Arial" panose="020B0604020202020204" pitchFamily="34" charset="0"/>
            </a:endParaRPr>
          </a:p>
        </p:txBody>
      </p:sp>
      <p:sp>
        <p:nvSpPr>
          <p:cNvPr id="22" name="Oval 21">
            <a:extLst>
              <a:ext uri="{FF2B5EF4-FFF2-40B4-BE49-F238E27FC236}">
                <a16:creationId xmlns:a16="http://schemas.microsoft.com/office/drawing/2014/main" id="{C92615F7-A192-407F-8FAB-496E0BD7367B}"/>
              </a:ext>
            </a:extLst>
          </p:cNvPr>
          <p:cNvSpPr/>
          <p:nvPr/>
        </p:nvSpPr>
        <p:spPr>
          <a:xfrm>
            <a:off x="8636493" y="5796765"/>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4</a:t>
            </a:r>
            <a:endParaRPr lang="en-US" sz="4400" kern="1200" dirty="0">
              <a:solidFill>
                <a:prstClr val="white"/>
              </a:solidFill>
              <a:latin typeface="UTM Avo" panose="02040603050506020204" pitchFamily="18" charset="0"/>
              <a:cs typeface="Arial" panose="020B0604020202020204" pitchFamily="34" charset="0"/>
            </a:endParaRPr>
          </a:p>
        </p:txBody>
      </p:sp>
      <p:sp>
        <p:nvSpPr>
          <p:cNvPr id="23" name="Oval 22">
            <a:extLst>
              <a:ext uri="{FF2B5EF4-FFF2-40B4-BE49-F238E27FC236}">
                <a16:creationId xmlns:a16="http://schemas.microsoft.com/office/drawing/2014/main" id="{28ED415A-A47F-406A-9F84-811ED4D2A809}"/>
              </a:ext>
            </a:extLst>
          </p:cNvPr>
          <p:cNvSpPr/>
          <p:nvPr/>
        </p:nvSpPr>
        <p:spPr>
          <a:xfrm>
            <a:off x="10880066" y="5805723"/>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5</a:t>
            </a:r>
            <a:endParaRPr lang="en-US" sz="4400" kern="1200" dirty="0">
              <a:solidFill>
                <a:prstClr val="white"/>
              </a:solidFill>
              <a:latin typeface="UTM Avo" panose="02040603050506020204" pitchFamily="18" charset="0"/>
              <a:cs typeface="Arial" panose="020B0604020202020204" pitchFamily="34" charset="0"/>
            </a:endParaRPr>
          </a:p>
        </p:txBody>
      </p:sp>
      <p:pic>
        <p:nvPicPr>
          <p:cNvPr id="2" name="Picture 1">
            <a:hlinkClick r:id="" action="ppaction://noaction"/>
            <a:extLst>
              <a:ext uri="{FF2B5EF4-FFF2-40B4-BE49-F238E27FC236}">
                <a16:creationId xmlns:a16="http://schemas.microsoft.com/office/drawing/2014/main" id="{15C6ED19-7680-7BE5-F6DE-26E4198A3AA5}"/>
              </a:ext>
            </a:extLst>
          </p:cNvPr>
          <p:cNvPicPr>
            <a:picLocks noChangeAspect="1"/>
          </p:cNvPicPr>
          <p:nvPr/>
        </p:nvPicPr>
        <p:blipFill>
          <a:blip r:embed="rId7"/>
          <a:stretch>
            <a:fillRect/>
          </a:stretch>
        </p:blipFill>
        <p:spPr>
          <a:xfrm>
            <a:off x="405406" y="5435224"/>
            <a:ext cx="1085182" cy="1018120"/>
          </a:xfrm>
          <a:prstGeom prst="rect">
            <a:avLst/>
          </a:prstGeom>
        </p:spPr>
      </p:pic>
    </p:spTree>
    <p:custDataLst>
      <p:tags r:id="rId1"/>
    </p:custDataLst>
    <p:extLst>
      <p:ext uri="{BB962C8B-B14F-4D97-AF65-F5344CB8AC3E}">
        <p14:creationId xmlns:p14="http://schemas.microsoft.com/office/powerpoint/2010/main" val="149250649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1868" y="689693"/>
            <a:ext cx="1258984" cy="8078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41550" y="611418"/>
            <a:ext cx="921724" cy="59144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33932" y="1137468"/>
            <a:ext cx="1720167" cy="110377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87454" y="1014726"/>
            <a:ext cx="1207449" cy="77478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1403005" y="1106748"/>
            <a:ext cx="1577989" cy="1012543"/>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Shape 25">
            <a:extLst>
              <a:ext uri="{FF2B5EF4-FFF2-40B4-BE49-F238E27FC236}">
                <a16:creationId xmlns:a16="http://schemas.microsoft.com/office/drawing/2014/main" id="{0E292BEA-A28E-4CFD-B47A-7CF939B6D926}"/>
              </a:ext>
            </a:extLst>
          </p:cNvPr>
          <p:cNvSpPr/>
          <p:nvPr/>
        </p:nvSpPr>
        <p:spPr>
          <a:xfrm>
            <a:off x="-10045387" y="5720892"/>
            <a:ext cx="25532774" cy="1151681"/>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rgbClr val="5DC8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630">
              <a:buClrTx/>
            </a:pPr>
            <a:endParaRPr lang="en-US" sz="1800" kern="1200" dirty="0">
              <a:solidFill>
                <a:prstClr val="white"/>
              </a:solidFill>
              <a:latin typeface="Calibri" panose="020F0502020204030204"/>
            </a:endParaRPr>
          </a:p>
        </p:txBody>
      </p:sp>
      <p:sp>
        <p:nvSpPr>
          <p:cNvPr id="28" name="Oval 27">
            <a:extLst>
              <a:ext uri="{FF2B5EF4-FFF2-40B4-BE49-F238E27FC236}">
                <a16:creationId xmlns:a16="http://schemas.microsoft.com/office/drawing/2014/main" id="{8F5B3BE0-D1D4-47FD-A368-9DFCA7F65FC5}"/>
              </a:ext>
            </a:extLst>
          </p:cNvPr>
          <p:cNvSpPr/>
          <p:nvPr/>
        </p:nvSpPr>
        <p:spPr>
          <a:xfrm>
            <a:off x="1938676" y="5398731"/>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1</a:t>
            </a:r>
            <a:endParaRPr lang="en-US" sz="4400" kern="1200" dirty="0">
              <a:solidFill>
                <a:prstClr val="white"/>
              </a:solidFill>
              <a:latin typeface="UTM Avo" panose="02040603050506020204" pitchFamily="18" charset="0"/>
              <a:cs typeface="Arial" panose="020B0604020202020204" pitchFamily="34" charset="0"/>
            </a:endParaRPr>
          </a:p>
        </p:txBody>
      </p:sp>
      <p:sp>
        <p:nvSpPr>
          <p:cNvPr id="7" name="TextBox 6">
            <a:extLst>
              <a:ext uri="{FF2B5EF4-FFF2-40B4-BE49-F238E27FC236}">
                <a16:creationId xmlns:a16="http://schemas.microsoft.com/office/drawing/2014/main" id="{A1DD0CF0-A84F-482B-97DE-EFF6E79DFD96}"/>
              </a:ext>
            </a:extLst>
          </p:cNvPr>
          <p:cNvSpPr txBox="1"/>
          <p:nvPr/>
        </p:nvSpPr>
        <p:spPr>
          <a:xfrm>
            <a:off x="2049823" y="1079658"/>
            <a:ext cx="7793731" cy="461665"/>
          </a:xfrm>
          <a:prstGeom prst="rect">
            <a:avLst/>
          </a:prstGeom>
          <a:noFill/>
        </p:spPr>
        <p:txBody>
          <a:bodyPr wrap="square" rtlCol="0">
            <a:spAutoFit/>
          </a:bodyPr>
          <a:lstStyle/>
          <a:p>
            <a:pPr algn="ctr" defTabSz="609630">
              <a:buClrTx/>
            </a:pPr>
            <a:r>
              <a:rPr lang="vi-VN" sz="2400" b="1" kern="1200" noProof="1">
                <a:solidFill>
                  <a:prstClr val="black"/>
                </a:solidFill>
                <a:latin typeface="+mn-lt"/>
                <a:ea typeface="+mn-ea"/>
                <a:cs typeface="Arial" panose="020B0604020202020204" pitchFamily="34" charset="0"/>
              </a:rPr>
              <a:t>Câu 1: </a:t>
            </a:r>
            <a:r>
              <a:rPr lang="en-US" sz="2400" kern="1200" noProof="1">
                <a:solidFill>
                  <a:prstClr val="black"/>
                </a:solidFill>
                <a:latin typeface="+mn-lt"/>
                <a:ea typeface="+mn-ea"/>
                <a:cs typeface="Arial" panose="020B0604020202020204" pitchFamily="34" charset="0"/>
              </a:rPr>
              <a:t>Ô-xi</a:t>
            </a:r>
            <a:r>
              <a:rPr lang="vi-VN" sz="2400" kern="1200" noProof="1">
                <a:solidFill>
                  <a:prstClr val="black"/>
                </a:solidFill>
                <a:latin typeface="+mn-lt"/>
                <a:ea typeface="+mn-ea"/>
                <a:cs typeface="Arial" panose="020B0604020202020204" pitchFamily="34" charset="0"/>
              </a:rPr>
              <a:t> </a:t>
            </a:r>
            <a:r>
              <a:rPr lang="vi-VN" sz="2400" b="1" kern="1200" noProof="1">
                <a:solidFill>
                  <a:prstClr val="black"/>
                </a:solidFill>
                <a:latin typeface="+mn-lt"/>
                <a:ea typeface="+mn-ea"/>
                <a:cs typeface="Arial" panose="020B0604020202020204" pitchFamily="34" charset="0"/>
              </a:rPr>
              <a:t>không</a:t>
            </a:r>
            <a:r>
              <a:rPr lang="vi-VN" sz="2400" kern="1200" noProof="1">
                <a:solidFill>
                  <a:prstClr val="black"/>
                </a:solidFill>
                <a:latin typeface="+mn-lt"/>
                <a:ea typeface="+mn-ea"/>
                <a:cs typeface="Arial" panose="020B0604020202020204" pitchFamily="34" charset="0"/>
              </a:rPr>
              <a:t> duy trì</a:t>
            </a:r>
          </a:p>
        </p:txBody>
      </p:sp>
      <p:sp>
        <p:nvSpPr>
          <p:cNvPr id="4" name="A. Đáp án sai">
            <a:extLst>
              <a:ext uri="{FF2B5EF4-FFF2-40B4-BE49-F238E27FC236}">
                <a16:creationId xmlns:a16="http://schemas.microsoft.com/office/drawing/2014/main" id="{C7D0E9B2-90BA-4B02-B8F1-BA2C37DF853D}"/>
              </a:ext>
            </a:extLst>
          </p:cNvPr>
          <p:cNvSpPr/>
          <p:nvPr/>
        </p:nvSpPr>
        <p:spPr>
          <a:xfrm>
            <a:off x="2441550" y="2241241"/>
            <a:ext cx="7863840" cy="806628"/>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buClrTx/>
            </a:pPr>
            <a:r>
              <a:rPr lang="vi-VN" sz="2400" kern="1200" noProof="1">
                <a:solidFill>
                  <a:prstClr val="black"/>
                </a:solidFill>
                <a:cs typeface="Arial" panose="020B0604020202020204" pitchFamily="34" charset="0"/>
              </a:rPr>
              <a:t>A. </a:t>
            </a:r>
            <a:r>
              <a:rPr lang="en-US" sz="2400" kern="1200" noProof="1">
                <a:solidFill>
                  <a:prstClr val="black"/>
                </a:solidFill>
                <a:cs typeface="Arial" panose="020B0604020202020204" pitchFamily="34" charset="0"/>
              </a:rPr>
              <a:t>s</a:t>
            </a:r>
            <a:r>
              <a:rPr lang="vi-VN" sz="2400" kern="1200" noProof="1">
                <a:solidFill>
                  <a:prstClr val="black"/>
                </a:solidFill>
                <a:cs typeface="Arial" panose="020B0604020202020204" pitchFamily="34" charset="0"/>
              </a:rPr>
              <a:t>ự sống</a:t>
            </a:r>
          </a:p>
        </p:txBody>
      </p:sp>
      <p:sp>
        <p:nvSpPr>
          <p:cNvPr id="37" name="B. Đáp án đúng">
            <a:extLst>
              <a:ext uri="{FF2B5EF4-FFF2-40B4-BE49-F238E27FC236}">
                <a16:creationId xmlns:a16="http://schemas.microsoft.com/office/drawing/2014/main" id="{16A526F5-1C4F-469D-9F73-F9C2082BA7DE}"/>
              </a:ext>
            </a:extLst>
          </p:cNvPr>
          <p:cNvSpPr/>
          <p:nvPr/>
        </p:nvSpPr>
        <p:spPr>
          <a:xfrm>
            <a:off x="2457136" y="3308085"/>
            <a:ext cx="7848254" cy="806628"/>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buClrTx/>
            </a:pPr>
            <a:r>
              <a:rPr lang="vi-VN" sz="2400" kern="1200" noProof="1">
                <a:solidFill>
                  <a:prstClr val="black"/>
                </a:solidFill>
                <a:cs typeface="Arial" panose="020B0604020202020204" pitchFamily="34" charset="0"/>
              </a:rPr>
              <a:t>B. </a:t>
            </a:r>
            <a:r>
              <a:rPr lang="en-US" sz="2400" kern="1200" noProof="1">
                <a:solidFill>
                  <a:prstClr val="black"/>
                </a:solidFill>
                <a:cs typeface="Arial" panose="020B0604020202020204" pitchFamily="34" charset="0"/>
              </a:rPr>
              <a:t>l</a:t>
            </a:r>
            <a:r>
              <a:rPr lang="vi-VN" sz="2400" kern="1200" noProof="1">
                <a:solidFill>
                  <a:prstClr val="black"/>
                </a:solidFill>
                <a:cs typeface="Arial" panose="020B0604020202020204" pitchFamily="34" charset="0"/>
              </a:rPr>
              <a:t>ượng nước trong ao, hồ</a:t>
            </a:r>
          </a:p>
        </p:txBody>
      </p:sp>
      <p:sp>
        <p:nvSpPr>
          <p:cNvPr id="38" name="C. Đáp án sai">
            <a:extLst>
              <a:ext uri="{FF2B5EF4-FFF2-40B4-BE49-F238E27FC236}">
                <a16:creationId xmlns:a16="http://schemas.microsoft.com/office/drawing/2014/main" id="{D48A2C34-20CA-48ED-88FF-01E54E465E18}"/>
              </a:ext>
            </a:extLst>
          </p:cNvPr>
          <p:cNvSpPr/>
          <p:nvPr/>
        </p:nvSpPr>
        <p:spPr>
          <a:xfrm>
            <a:off x="2457136" y="4365697"/>
            <a:ext cx="7848254" cy="806628"/>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buClrTx/>
            </a:pPr>
            <a:r>
              <a:rPr lang="vi-VN" sz="2400" kern="1200" noProof="1">
                <a:solidFill>
                  <a:prstClr val="black"/>
                </a:solidFill>
                <a:cs typeface="Arial" panose="020B0604020202020204" pitchFamily="34" charset="0"/>
              </a:rPr>
              <a:t>C. </a:t>
            </a:r>
            <a:r>
              <a:rPr lang="en-US" sz="2400" kern="1200" noProof="1">
                <a:solidFill>
                  <a:prstClr val="black"/>
                </a:solidFill>
                <a:cs typeface="Arial" panose="020B0604020202020204" pitchFamily="34" charset="0"/>
              </a:rPr>
              <a:t>s</a:t>
            </a:r>
            <a:r>
              <a:rPr lang="vi-VN" sz="2400" kern="1200" noProof="1">
                <a:solidFill>
                  <a:prstClr val="black"/>
                </a:solidFill>
                <a:cs typeface="Arial" panose="020B0604020202020204" pitchFamily="34" charset="0"/>
              </a:rPr>
              <a:t>ự cháy</a:t>
            </a:r>
          </a:p>
        </p:txBody>
      </p:sp>
      <p:pic>
        <p:nvPicPr>
          <p:cNvPr id="29" name="Picture 4" descr="Happy Japan Sticker by nanamin">
            <a:extLst>
              <a:ext uri="{FF2B5EF4-FFF2-40B4-BE49-F238E27FC236}">
                <a16:creationId xmlns:a16="http://schemas.microsoft.com/office/drawing/2014/main" id="{4C34DD77-1ADF-47AD-96F8-6151128F9E09}"/>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04399" y="2922072"/>
            <a:ext cx="1415799" cy="141579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Arrow Yes Sticker by asinastra">
            <a:extLst>
              <a:ext uri="{FF2B5EF4-FFF2-40B4-BE49-F238E27FC236}">
                <a16:creationId xmlns:a16="http://schemas.microsoft.com/office/drawing/2014/main" id="{CD5E0A5F-D24D-4F6A-B806-3ACF83BA78F0}"/>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08196" y="4365697"/>
            <a:ext cx="830394" cy="82834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Arrow Yes Sticker by asinastra">
            <a:extLst>
              <a:ext uri="{FF2B5EF4-FFF2-40B4-BE49-F238E27FC236}">
                <a16:creationId xmlns:a16="http://schemas.microsoft.com/office/drawing/2014/main" id="{39869474-61E4-4CEC-92B4-86FB1B0081EB}"/>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08196" y="2246588"/>
            <a:ext cx="830394" cy="82834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E3D86B31-D93F-2890-E5BA-2A052D022E0B}"/>
              </a:ext>
            </a:extLst>
          </p:cNvPr>
          <p:cNvPicPr>
            <a:picLocks noChangeAspect="1"/>
          </p:cNvPicPr>
          <p:nvPr/>
        </p:nvPicPr>
        <p:blipFill>
          <a:blip r:embed="rId10"/>
          <a:stretch>
            <a:fillRect/>
          </a:stretch>
        </p:blipFill>
        <p:spPr>
          <a:xfrm>
            <a:off x="426152" y="5808595"/>
            <a:ext cx="1085182" cy="1018120"/>
          </a:xfrm>
          <a:prstGeom prst="rect">
            <a:avLst/>
          </a:prstGeom>
        </p:spPr>
      </p:pic>
      <p:sp>
        <p:nvSpPr>
          <p:cNvPr id="24" name="Oval 23">
            <a:extLst>
              <a:ext uri="{FF2B5EF4-FFF2-40B4-BE49-F238E27FC236}">
                <a16:creationId xmlns:a16="http://schemas.microsoft.com/office/drawing/2014/main" id="{C2920F32-4D29-4F82-8647-4B5805AD16D2}"/>
              </a:ext>
            </a:extLst>
          </p:cNvPr>
          <p:cNvSpPr/>
          <p:nvPr/>
        </p:nvSpPr>
        <p:spPr>
          <a:xfrm>
            <a:off x="4149348" y="5805723"/>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2</a:t>
            </a:r>
            <a:endParaRPr lang="en-US" sz="4400" kern="1200" dirty="0">
              <a:solidFill>
                <a:prstClr val="white"/>
              </a:solidFill>
              <a:latin typeface="UTM Avo" panose="02040603050506020204" pitchFamily="18" charset="0"/>
              <a:cs typeface="Arial" panose="020B0604020202020204" pitchFamily="34" charset="0"/>
            </a:endParaRPr>
          </a:p>
        </p:txBody>
      </p:sp>
      <p:sp>
        <p:nvSpPr>
          <p:cNvPr id="25" name="Oval 24">
            <a:extLst>
              <a:ext uri="{FF2B5EF4-FFF2-40B4-BE49-F238E27FC236}">
                <a16:creationId xmlns:a16="http://schemas.microsoft.com/office/drawing/2014/main" id="{357F6E98-2D72-4FFE-9986-8ADF3D71029D}"/>
              </a:ext>
            </a:extLst>
          </p:cNvPr>
          <p:cNvSpPr/>
          <p:nvPr/>
        </p:nvSpPr>
        <p:spPr>
          <a:xfrm>
            <a:off x="6392921" y="5805723"/>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3</a:t>
            </a:r>
            <a:endParaRPr lang="en-US" sz="4400" kern="1200" dirty="0">
              <a:solidFill>
                <a:prstClr val="white"/>
              </a:solidFill>
              <a:latin typeface="UTM Avo" panose="02040603050506020204" pitchFamily="18" charset="0"/>
              <a:cs typeface="Arial" panose="020B0604020202020204" pitchFamily="34" charset="0"/>
            </a:endParaRPr>
          </a:p>
        </p:txBody>
      </p:sp>
      <p:sp>
        <p:nvSpPr>
          <p:cNvPr id="27" name="Oval 26">
            <a:extLst>
              <a:ext uri="{FF2B5EF4-FFF2-40B4-BE49-F238E27FC236}">
                <a16:creationId xmlns:a16="http://schemas.microsoft.com/office/drawing/2014/main" id="{C92615F7-A192-407F-8FAB-496E0BD7367B}"/>
              </a:ext>
            </a:extLst>
          </p:cNvPr>
          <p:cNvSpPr/>
          <p:nvPr/>
        </p:nvSpPr>
        <p:spPr>
          <a:xfrm>
            <a:off x="8636493" y="5796765"/>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4</a:t>
            </a:r>
            <a:endParaRPr lang="en-US" sz="4400" kern="1200" dirty="0">
              <a:solidFill>
                <a:prstClr val="white"/>
              </a:solidFill>
              <a:latin typeface="UTM Avo" panose="02040603050506020204" pitchFamily="18" charset="0"/>
              <a:cs typeface="Arial" panose="020B0604020202020204" pitchFamily="34" charset="0"/>
            </a:endParaRPr>
          </a:p>
        </p:txBody>
      </p:sp>
      <p:sp>
        <p:nvSpPr>
          <p:cNvPr id="36" name="Oval 35">
            <a:extLst>
              <a:ext uri="{FF2B5EF4-FFF2-40B4-BE49-F238E27FC236}">
                <a16:creationId xmlns:a16="http://schemas.microsoft.com/office/drawing/2014/main" id="{28ED415A-A47F-406A-9F84-811ED4D2A809}"/>
              </a:ext>
            </a:extLst>
          </p:cNvPr>
          <p:cNvSpPr/>
          <p:nvPr/>
        </p:nvSpPr>
        <p:spPr>
          <a:xfrm>
            <a:off x="10880066" y="5805723"/>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5</a:t>
            </a:r>
            <a:endParaRPr lang="en-US" sz="4400" kern="1200" dirty="0">
              <a:solidFill>
                <a:prstClr val="white"/>
              </a:solidFill>
              <a:latin typeface="UTM Avo" panose="020406030505060202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20299998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down)">
                                      <p:cBhvr>
                                        <p:cTn id="1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4"/>
                  </p:tgtEl>
                </p:cond>
              </p:nextCondLst>
            </p:seq>
            <p:seq concurrent="1" nextAc="seek">
              <p:cTn id="25" restart="whenNotActive" fill="hold" evtFilter="cancelBubble" nodeType="interactiveSeq">
                <p:stCondLst>
                  <p:cond evt="onClick" delay="0">
                    <p:tgtEl>
                      <p:spTgt spid="37"/>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5" name="y2mate.com - Correct answer sound effect  No copyright.wav"/>
                                        </p:tgtEl>
                                      </p:cMediaNode>
                                    </p:audio>
                                  </p:subTnLst>
                                </p:cTn>
                              </p:par>
                            </p:childTnLst>
                          </p:cTn>
                        </p:par>
                      </p:childTnLst>
                    </p:cTn>
                  </p:par>
                </p:childTnLst>
              </p:cTn>
              <p:nextCondLst>
                <p:cond evt="onClick" delay="0">
                  <p:tgtEl>
                    <p:spTgt spid="37"/>
                  </p:tgtEl>
                </p:cond>
              </p:nextCondLst>
            </p:seq>
            <p:seq concurrent="1" nextAc="seek">
              <p:cTn id="30" restart="whenNotActive" fill="hold" evtFilter="cancelBubble" nodeType="interactiveSeq">
                <p:stCondLst>
                  <p:cond evt="onClick" delay="0">
                    <p:tgtEl>
                      <p:spTgt spid="38"/>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38"/>
                  </p:tgtEl>
                </p:cond>
              </p:nextCondLst>
            </p:seq>
          </p:childTnLst>
        </p:cTn>
      </p:par>
    </p:tnLst>
    <p:bldLst>
      <p:bldP spid="7" grpId="0"/>
      <p:bldP spid="4" grpId="0" animBg="1"/>
      <p:bldP spid="37" grpId="0" animBg="1"/>
      <p:bldP spid="3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9C2D22C0-E114-90FE-CCED-50025DDFD66F}"/>
              </a:ext>
            </a:extLst>
          </p:cNvPr>
          <p:cNvSpPr/>
          <p:nvPr/>
        </p:nvSpPr>
        <p:spPr>
          <a:xfrm>
            <a:off x="-7823200" y="5766729"/>
            <a:ext cx="25532774" cy="1151681"/>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rgbClr val="5DC8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630">
              <a:buClrTx/>
            </a:pPr>
            <a:endParaRPr lang="en-US" sz="1800" kern="1200" dirty="0">
              <a:solidFill>
                <a:prstClr val="white"/>
              </a:solidFill>
              <a:latin typeface="Calibri" panose="020F0502020204030204"/>
            </a:endParaRPr>
          </a:p>
        </p:txBody>
      </p:sp>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8308" y="670773"/>
            <a:ext cx="1258984" cy="8078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57136" y="618931"/>
            <a:ext cx="921724" cy="59144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33932" y="1012782"/>
            <a:ext cx="1720167" cy="110377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31141" y="933491"/>
            <a:ext cx="1207449" cy="77478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734865" y="1862094"/>
            <a:ext cx="1577989" cy="10125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1DD0CF0-A84F-482B-97DE-EFF6E79DFD96}"/>
              </a:ext>
            </a:extLst>
          </p:cNvPr>
          <p:cNvSpPr txBox="1"/>
          <p:nvPr/>
        </p:nvSpPr>
        <p:spPr>
          <a:xfrm>
            <a:off x="1949364" y="1039337"/>
            <a:ext cx="8458373" cy="461665"/>
          </a:xfrm>
          <a:prstGeom prst="rect">
            <a:avLst/>
          </a:prstGeom>
          <a:noFill/>
        </p:spPr>
        <p:txBody>
          <a:bodyPr wrap="square" rtlCol="0">
            <a:spAutoFit/>
          </a:bodyPr>
          <a:lstStyle/>
          <a:p>
            <a:pPr algn="ctr" defTabSz="609630">
              <a:buClrTx/>
            </a:pPr>
            <a:r>
              <a:rPr lang="vi-VN" sz="2400" b="1" kern="1200" noProof="1">
                <a:solidFill>
                  <a:prstClr val="black"/>
                </a:solidFill>
                <a:latin typeface="+mn-lt"/>
                <a:ea typeface="+mn-ea"/>
                <a:cs typeface="Arial" panose="020B0604020202020204" pitchFamily="34" charset="0"/>
              </a:rPr>
              <a:t>Câu </a:t>
            </a:r>
            <a:r>
              <a:rPr lang="en-US" sz="2400" b="1" kern="1200" noProof="1">
                <a:solidFill>
                  <a:prstClr val="black"/>
                </a:solidFill>
                <a:latin typeface="+mn-lt"/>
                <a:ea typeface="+mn-ea"/>
                <a:cs typeface="Arial" panose="020B0604020202020204" pitchFamily="34" charset="0"/>
              </a:rPr>
              <a:t>2</a:t>
            </a:r>
            <a:r>
              <a:rPr lang="vi-VN" sz="2400" b="1" kern="1200" noProof="1">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Quá</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trình</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nào</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sau</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đây</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cần</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không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khí</a:t>
            </a:r>
            <a:r>
              <a:rPr lang="en-US" sz="2400" kern="1200" dirty="0">
                <a:solidFill>
                  <a:prstClr val="black"/>
                </a:solidFill>
                <a:latin typeface="+mn-lt"/>
                <a:ea typeface="+mn-ea"/>
                <a:cs typeface="Arial" panose="020B0604020202020204" pitchFamily="34" charset="0"/>
              </a:rPr>
              <a:t>?</a:t>
            </a:r>
            <a:endParaRPr lang="vi-VN" sz="2400" b="1" kern="1200" noProof="1">
              <a:solidFill>
                <a:prstClr val="black"/>
              </a:solidFill>
              <a:latin typeface="+mn-lt"/>
              <a:ea typeface="+mn-ea"/>
              <a:cs typeface="Arial" panose="020B0604020202020204" pitchFamily="34" charset="0"/>
            </a:endParaRPr>
          </a:p>
        </p:txBody>
      </p:sp>
      <p:sp>
        <p:nvSpPr>
          <p:cNvPr id="4" name="A. Đáp án đúng">
            <a:extLst>
              <a:ext uri="{FF2B5EF4-FFF2-40B4-BE49-F238E27FC236}">
                <a16:creationId xmlns:a16="http://schemas.microsoft.com/office/drawing/2014/main" id="{C7D0E9B2-90BA-4B02-B8F1-BA2C37DF853D}"/>
              </a:ext>
            </a:extLst>
          </p:cNvPr>
          <p:cNvSpPr/>
          <p:nvPr/>
        </p:nvSpPr>
        <p:spPr>
          <a:xfrm>
            <a:off x="2441550" y="2241241"/>
            <a:ext cx="7863840" cy="806628"/>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buClrTx/>
            </a:pPr>
            <a:r>
              <a:rPr lang="vi-VN" sz="2400" kern="1200" noProof="1">
                <a:solidFill>
                  <a:prstClr val="black"/>
                </a:solidFill>
                <a:cs typeface="Arial" panose="020B0604020202020204" pitchFamily="34" charset="0"/>
              </a:rPr>
              <a:t>A. Hô hấp</a:t>
            </a:r>
          </a:p>
        </p:txBody>
      </p:sp>
      <p:sp>
        <p:nvSpPr>
          <p:cNvPr id="37" name="B. Đáp án sai">
            <a:extLst>
              <a:ext uri="{FF2B5EF4-FFF2-40B4-BE49-F238E27FC236}">
                <a16:creationId xmlns:a16="http://schemas.microsoft.com/office/drawing/2014/main" id="{16A526F5-1C4F-469D-9F73-F9C2082BA7DE}"/>
              </a:ext>
            </a:extLst>
          </p:cNvPr>
          <p:cNvSpPr/>
          <p:nvPr/>
        </p:nvSpPr>
        <p:spPr>
          <a:xfrm>
            <a:off x="2457136" y="3308085"/>
            <a:ext cx="7848254" cy="806628"/>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buClrTx/>
            </a:pPr>
            <a:r>
              <a:rPr lang="vi-VN" sz="2400" kern="1200" noProof="1">
                <a:solidFill>
                  <a:prstClr val="black"/>
                </a:solidFill>
                <a:cs typeface="Arial" panose="020B0604020202020204" pitchFamily="34" charset="0"/>
              </a:rPr>
              <a:t>B. Nóng chảy</a:t>
            </a:r>
          </a:p>
        </p:txBody>
      </p:sp>
      <p:sp>
        <p:nvSpPr>
          <p:cNvPr id="38" name="C. Đáp án sai">
            <a:extLst>
              <a:ext uri="{FF2B5EF4-FFF2-40B4-BE49-F238E27FC236}">
                <a16:creationId xmlns:a16="http://schemas.microsoft.com/office/drawing/2014/main" id="{D48A2C34-20CA-48ED-88FF-01E54E465E18}"/>
              </a:ext>
            </a:extLst>
          </p:cNvPr>
          <p:cNvSpPr/>
          <p:nvPr/>
        </p:nvSpPr>
        <p:spPr>
          <a:xfrm>
            <a:off x="2457136" y="4365697"/>
            <a:ext cx="7848254" cy="806628"/>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buClrTx/>
            </a:pPr>
            <a:r>
              <a:rPr lang="vi-VN" sz="2400" kern="1200" noProof="1">
                <a:solidFill>
                  <a:prstClr val="black"/>
                </a:solidFill>
                <a:cs typeface="Arial" panose="020B0604020202020204" pitchFamily="34" charset="0"/>
              </a:rPr>
              <a:t>C. Ngưng tụ</a:t>
            </a:r>
          </a:p>
        </p:txBody>
      </p:sp>
      <p:pic>
        <p:nvPicPr>
          <p:cNvPr id="29" name="Picture 4" descr="Happy Japan Sticker by nanamin">
            <a:extLst>
              <a:ext uri="{FF2B5EF4-FFF2-40B4-BE49-F238E27FC236}">
                <a16:creationId xmlns:a16="http://schemas.microsoft.com/office/drawing/2014/main" id="{4C34DD77-1ADF-47AD-96F8-6151128F9E09}"/>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39935" y="1936656"/>
            <a:ext cx="1415799" cy="141579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Arrow Yes Sticker by asinastra">
            <a:extLst>
              <a:ext uri="{FF2B5EF4-FFF2-40B4-BE49-F238E27FC236}">
                <a16:creationId xmlns:a16="http://schemas.microsoft.com/office/drawing/2014/main" id="{CD5E0A5F-D24D-4F6A-B806-3ACF83BA78F0}"/>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08196" y="4365697"/>
            <a:ext cx="830394" cy="82834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Arrow Yes Sticker by asinastra">
            <a:extLst>
              <a:ext uri="{FF2B5EF4-FFF2-40B4-BE49-F238E27FC236}">
                <a16:creationId xmlns:a16="http://schemas.microsoft.com/office/drawing/2014/main" id="{39869474-61E4-4CEC-92B4-86FB1B0081EB}"/>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08196" y="3286934"/>
            <a:ext cx="830394" cy="82834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E3D86B31-D93F-2890-E5BA-2A052D022E0B}"/>
              </a:ext>
            </a:extLst>
          </p:cNvPr>
          <p:cNvPicPr>
            <a:picLocks noChangeAspect="1"/>
          </p:cNvPicPr>
          <p:nvPr/>
        </p:nvPicPr>
        <p:blipFill>
          <a:blip r:embed="rId10"/>
          <a:stretch>
            <a:fillRect/>
          </a:stretch>
        </p:blipFill>
        <p:spPr>
          <a:xfrm>
            <a:off x="426152" y="5808595"/>
            <a:ext cx="1085182" cy="1018120"/>
          </a:xfrm>
          <a:prstGeom prst="rect">
            <a:avLst/>
          </a:prstGeom>
        </p:spPr>
      </p:pic>
      <p:sp>
        <p:nvSpPr>
          <p:cNvPr id="26" name="Oval 25">
            <a:extLst>
              <a:ext uri="{FF2B5EF4-FFF2-40B4-BE49-F238E27FC236}">
                <a16:creationId xmlns:a16="http://schemas.microsoft.com/office/drawing/2014/main" id="{B961B581-9A8B-4646-9241-5D714C639EB3}"/>
              </a:ext>
            </a:extLst>
          </p:cNvPr>
          <p:cNvSpPr/>
          <p:nvPr/>
        </p:nvSpPr>
        <p:spPr>
          <a:xfrm>
            <a:off x="1905775" y="5809890"/>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1</a:t>
            </a:r>
            <a:endParaRPr lang="en-US" sz="4400" kern="1200" dirty="0">
              <a:solidFill>
                <a:prstClr val="white"/>
              </a:solidFill>
              <a:latin typeface="UTM Avo" panose="02040603050506020204" pitchFamily="18" charset="0"/>
              <a:cs typeface="Arial" panose="020B0604020202020204" pitchFamily="34" charset="0"/>
            </a:endParaRPr>
          </a:p>
        </p:txBody>
      </p:sp>
      <p:sp>
        <p:nvSpPr>
          <p:cNvPr id="28" name="Oval 27">
            <a:extLst>
              <a:ext uri="{FF2B5EF4-FFF2-40B4-BE49-F238E27FC236}">
                <a16:creationId xmlns:a16="http://schemas.microsoft.com/office/drawing/2014/main" id="{C2920F32-4D29-4F82-8647-4B5805AD16D2}"/>
              </a:ext>
            </a:extLst>
          </p:cNvPr>
          <p:cNvSpPr/>
          <p:nvPr/>
        </p:nvSpPr>
        <p:spPr>
          <a:xfrm>
            <a:off x="4154815" y="5391042"/>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2</a:t>
            </a:r>
            <a:endParaRPr lang="en-US" sz="4400" kern="1200" dirty="0">
              <a:solidFill>
                <a:prstClr val="white"/>
              </a:solidFill>
              <a:latin typeface="UTM Avo" panose="02040603050506020204" pitchFamily="18" charset="0"/>
              <a:cs typeface="Arial" panose="020B0604020202020204" pitchFamily="34" charset="0"/>
            </a:endParaRPr>
          </a:p>
        </p:txBody>
      </p:sp>
      <p:sp>
        <p:nvSpPr>
          <p:cNvPr id="30" name="Oval 29">
            <a:extLst>
              <a:ext uri="{FF2B5EF4-FFF2-40B4-BE49-F238E27FC236}">
                <a16:creationId xmlns:a16="http://schemas.microsoft.com/office/drawing/2014/main" id="{357F6E98-2D72-4FFE-9986-8ADF3D71029D}"/>
              </a:ext>
            </a:extLst>
          </p:cNvPr>
          <p:cNvSpPr/>
          <p:nvPr/>
        </p:nvSpPr>
        <p:spPr>
          <a:xfrm>
            <a:off x="6392921" y="5805723"/>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3</a:t>
            </a:r>
            <a:endParaRPr lang="en-US" sz="4400" kern="1200" dirty="0">
              <a:solidFill>
                <a:prstClr val="white"/>
              </a:solidFill>
              <a:latin typeface="UTM Avo" panose="02040603050506020204" pitchFamily="18" charset="0"/>
              <a:cs typeface="Arial" panose="020B0604020202020204" pitchFamily="34" charset="0"/>
            </a:endParaRPr>
          </a:p>
        </p:txBody>
      </p:sp>
      <p:sp>
        <p:nvSpPr>
          <p:cNvPr id="31" name="Oval 30">
            <a:extLst>
              <a:ext uri="{FF2B5EF4-FFF2-40B4-BE49-F238E27FC236}">
                <a16:creationId xmlns:a16="http://schemas.microsoft.com/office/drawing/2014/main" id="{C92615F7-A192-407F-8FAB-496E0BD7367B}"/>
              </a:ext>
            </a:extLst>
          </p:cNvPr>
          <p:cNvSpPr/>
          <p:nvPr/>
        </p:nvSpPr>
        <p:spPr>
          <a:xfrm>
            <a:off x="8636493" y="5796765"/>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4</a:t>
            </a:r>
            <a:endParaRPr lang="en-US" sz="4400" kern="1200" dirty="0">
              <a:solidFill>
                <a:prstClr val="white"/>
              </a:solidFill>
              <a:latin typeface="UTM Avo" panose="02040603050506020204" pitchFamily="18" charset="0"/>
              <a:cs typeface="Arial" panose="020B0604020202020204" pitchFamily="34" charset="0"/>
            </a:endParaRPr>
          </a:p>
        </p:txBody>
      </p:sp>
      <p:sp>
        <p:nvSpPr>
          <p:cNvPr id="32" name="Oval 31">
            <a:extLst>
              <a:ext uri="{FF2B5EF4-FFF2-40B4-BE49-F238E27FC236}">
                <a16:creationId xmlns:a16="http://schemas.microsoft.com/office/drawing/2014/main" id="{28ED415A-A47F-406A-9F84-811ED4D2A809}"/>
              </a:ext>
            </a:extLst>
          </p:cNvPr>
          <p:cNvSpPr/>
          <p:nvPr/>
        </p:nvSpPr>
        <p:spPr>
          <a:xfrm>
            <a:off x="10880066" y="5805723"/>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5</a:t>
            </a:r>
            <a:endParaRPr lang="en-US" sz="4400" kern="1200" dirty="0">
              <a:solidFill>
                <a:prstClr val="white"/>
              </a:solidFill>
              <a:latin typeface="UTM Avo" panose="020406030505060202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35596970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down)">
                                      <p:cBhvr>
                                        <p:cTn id="1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7"/>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37"/>
                  </p:tgtEl>
                </p:cond>
              </p:nextCondLst>
            </p:seq>
            <p:seq concurrent="1" nextAc="seek">
              <p:cTn id="25" restart="whenNotActive" fill="hold" evtFilter="cancelBubble" nodeType="interactiveSeq">
                <p:stCondLst>
                  <p:cond evt="onClick" delay="0">
                    <p:tgtEl>
                      <p:spTgt spid="38"/>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38"/>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y2mate.com - Correct answer sound effect  No copyright.wav"/>
                                        </p:tgtEl>
                                      </p:cMediaNode>
                                    </p:audio>
                                  </p:subTnLst>
                                </p:cTn>
                              </p:par>
                            </p:childTnLst>
                          </p:cTn>
                        </p:par>
                      </p:childTnLst>
                    </p:cTn>
                  </p:par>
                </p:childTnLst>
              </p:cTn>
              <p:nextCondLst>
                <p:cond evt="onClick" delay="0">
                  <p:tgtEl>
                    <p:spTgt spid="4"/>
                  </p:tgtEl>
                </p:cond>
              </p:nextCondLst>
            </p:seq>
          </p:childTnLst>
        </p:cTn>
      </p:par>
    </p:tnLst>
    <p:bldLst>
      <p:bldP spid="7" grpId="0"/>
      <p:bldP spid="4" grpId="0" animBg="1"/>
      <p:bldP spid="37" grpId="0" animBg="1"/>
      <p:bldP spid="3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3F72720B-D3AF-5785-F3EC-53B335808E4D}"/>
              </a:ext>
            </a:extLst>
          </p:cNvPr>
          <p:cNvSpPr/>
          <p:nvPr/>
        </p:nvSpPr>
        <p:spPr>
          <a:xfrm>
            <a:off x="-5588000" y="5730435"/>
            <a:ext cx="25532774" cy="1151681"/>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rgbClr val="5DC8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630">
              <a:buClrTx/>
            </a:pPr>
            <a:endParaRPr lang="en-US" sz="1800" kern="1200" dirty="0">
              <a:solidFill>
                <a:prstClr val="white"/>
              </a:solidFill>
              <a:latin typeface="Calibri" panose="020F0502020204030204"/>
            </a:endParaRPr>
          </a:p>
        </p:txBody>
      </p:sp>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1842" y="798681"/>
            <a:ext cx="1258984" cy="8078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32081" y="769770"/>
            <a:ext cx="921724" cy="59144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33932" y="1336672"/>
            <a:ext cx="1720167" cy="110377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02709" y="987842"/>
            <a:ext cx="1207449" cy="77478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1222437" y="1100257"/>
            <a:ext cx="1577989" cy="10125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1DD0CF0-A84F-482B-97DE-EFF6E79DFD96}"/>
              </a:ext>
            </a:extLst>
          </p:cNvPr>
          <p:cNvSpPr txBox="1"/>
          <p:nvPr/>
        </p:nvSpPr>
        <p:spPr>
          <a:xfrm>
            <a:off x="1773638" y="1135433"/>
            <a:ext cx="9199664" cy="573234"/>
          </a:xfrm>
          <a:prstGeom prst="rect">
            <a:avLst/>
          </a:prstGeom>
          <a:noFill/>
        </p:spPr>
        <p:txBody>
          <a:bodyPr wrap="square" rtlCol="0">
            <a:spAutoFit/>
          </a:bodyPr>
          <a:lstStyle/>
          <a:p>
            <a:pPr algn="ctr" defTabSz="609630">
              <a:lnSpc>
                <a:spcPct val="150000"/>
              </a:lnSpc>
              <a:buClrTx/>
            </a:pPr>
            <a:r>
              <a:rPr lang="vi-VN" sz="2400" b="1" kern="1200" noProof="1">
                <a:solidFill>
                  <a:prstClr val="black"/>
                </a:solidFill>
                <a:latin typeface="+mn-lt"/>
                <a:ea typeface="+mn-ea"/>
                <a:cs typeface="Arial" panose="020B0604020202020204" pitchFamily="34" charset="0"/>
              </a:rPr>
              <a:t>Câu </a:t>
            </a:r>
            <a:r>
              <a:rPr lang="en-US" sz="2400" b="1" kern="1200" noProof="1">
                <a:solidFill>
                  <a:prstClr val="black"/>
                </a:solidFill>
                <a:latin typeface="+mn-lt"/>
                <a:ea typeface="+mn-ea"/>
                <a:cs typeface="Arial" panose="020B0604020202020204" pitchFamily="34" charset="0"/>
              </a:rPr>
              <a:t>3</a:t>
            </a:r>
            <a:r>
              <a:rPr lang="vi-VN" sz="2400" b="1" kern="1200" noProof="1">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Đâu</a:t>
            </a:r>
            <a:r>
              <a:rPr lang="en-US" sz="2400" kern="1200" dirty="0">
                <a:solidFill>
                  <a:prstClr val="black"/>
                </a:solidFill>
                <a:latin typeface="+mn-lt"/>
                <a:ea typeface="+mn-ea"/>
                <a:cs typeface="Arial" panose="020B0604020202020204" pitchFamily="34" charset="0"/>
              </a:rPr>
              <a:t> </a:t>
            </a:r>
            <a:r>
              <a:rPr lang="en-US" sz="2400" b="1" kern="1200" dirty="0" err="1">
                <a:solidFill>
                  <a:prstClr val="black"/>
                </a:solidFill>
                <a:latin typeface="+mn-lt"/>
                <a:ea typeface="+mn-ea"/>
                <a:cs typeface="Arial" panose="020B0604020202020204" pitchFamily="34" charset="0"/>
              </a:rPr>
              <a:t>không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là</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vai</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trò</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của</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không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khí</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đối</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với</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sự</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sống</a:t>
            </a:r>
            <a:r>
              <a:rPr lang="en-US" sz="2400" kern="1200" dirty="0">
                <a:solidFill>
                  <a:prstClr val="black"/>
                </a:solidFill>
                <a:latin typeface="+mn-lt"/>
                <a:ea typeface="+mn-ea"/>
                <a:cs typeface="Arial" panose="020B0604020202020204" pitchFamily="34" charset="0"/>
              </a:rPr>
              <a:t>?</a:t>
            </a:r>
          </a:p>
        </p:txBody>
      </p:sp>
      <p:sp>
        <p:nvSpPr>
          <p:cNvPr id="4" name="A. Đáp án sai">
            <a:extLst>
              <a:ext uri="{FF2B5EF4-FFF2-40B4-BE49-F238E27FC236}">
                <a16:creationId xmlns:a16="http://schemas.microsoft.com/office/drawing/2014/main" id="{C7D0E9B2-90BA-4B02-B8F1-BA2C37DF853D}"/>
              </a:ext>
            </a:extLst>
          </p:cNvPr>
          <p:cNvSpPr/>
          <p:nvPr/>
        </p:nvSpPr>
        <p:spPr>
          <a:xfrm>
            <a:off x="2441550" y="2241241"/>
            <a:ext cx="7863840" cy="806628"/>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buClrTx/>
            </a:pPr>
            <a:r>
              <a:rPr lang="vi-VN" sz="2400" kern="1200" noProof="1">
                <a:solidFill>
                  <a:prstClr val="black"/>
                </a:solidFill>
                <a:cs typeface="Arial" panose="020B0604020202020204" pitchFamily="34" charset="0"/>
              </a:rPr>
              <a:t>A. </a:t>
            </a:r>
            <a:r>
              <a:rPr lang="en-US" sz="2400" kern="1200">
                <a:solidFill>
                  <a:prstClr val="black"/>
                </a:solidFill>
                <a:cs typeface="Arial" panose="020B0604020202020204" pitchFamily="34" charset="0"/>
              </a:rPr>
              <a:t>Duy trì </a:t>
            </a:r>
            <a:r>
              <a:rPr lang="en-US" sz="2400" kern="1200" dirty="0" err="1">
                <a:solidFill>
                  <a:prstClr val="black"/>
                </a:solidFill>
                <a:cs typeface="Arial" panose="020B0604020202020204" pitchFamily="34" charset="0"/>
              </a:rPr>
              <a:t>sự</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sống</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sự</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cháy</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cho</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vạn</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vật</a:t>
            </a:r>
            <a:r>
              <a:rPr lang="vi-VN" sz="2400" kern="1200" dirty="0">
                <a:solidFill>
                  <a:prstClr val="black"/>
                </a:solidFill>
                <a:cs typeface="Arial" panose="020B0604020202020204" pitchFamily="34" charset="0"/>
              </a:rPr>
              <a:t>.</a:t>
            </a:r>
            <a:endParaRPr lang="vi-VN" sz="2400" kern="1200" noProof="1">
              <a:solidFill>
                <a:prstClr val="black"/>
              </a:solidFill>
              <a:cs typeface="Arial" panose="020B0604020202020204" pitchFamily="34" charset="0"/>
            </a:endParaRPr>
          </a:p>
        </p:txBody>
      </p:sp>
      <p:sp>
        <p:nvSpPr>
          <p:cNvPr id="37" name="B. Đáp án sai">
            <a:extLst>
              <a:ext uri="{FF2B5EF4-FFF2-40B4-BE49-F238E27FC236}">
                <a16:creationId xmlns:a16="http://schemas.microsoft.com/office/drawing/2014/main" id="{16A526F5-1C4F-469D-9F73-F9C2082BA7DE}"/>
              </a:ext>
            </a:extLst>
          </p:cNvPr>
          <p:cNvSpPr/>
          <p:nvPr/>
        </p:nvSpPr>
        <p:spPr>
          <a:xfrm>
            <a:off x="2457136" y="3308085"/>
            <a:ext cx="7848254" cy="806628"/>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buClrTx/>
            </a:pPr>
            <a:r>
              <a:rPr lang="vi-VN" sz="2400" kern="1200" noProof="1">
                <a:solidFill>
                  <a:prstClr val="black"/>
                </a:solidFill>
                <a:cs typeface="Arial" panose="020B0604020202020204" pitchFamily="34" charset="0"/>
              </a:rPr>
              <a:t>B. </a:t>
            </a:r>
            <a:r>
              <a:rPr lang="en-US" sz="2400" kern="1200" dirty="0" err="1">
                <a:solidFill>
                  <a:prstClr val="black"/>
                </a:solidFill>
                <a:cs typeface="Arial" panose="020B0604020202020204" pitchFamily="34" charset="0"/>
              </a:rPr>
              <a:t>Không</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khí</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giúp</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điều</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hòa</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khí</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hậu</a:t>
            </a:r>
            <a:r>
              <a:rPr lang="vi-VN" sz="2400" kern="1200" dirty="0">
                <a:solidFill>
                  <a:prstClr val="black"/>
                </a:solidFill>
                <a:cs typeface="Arial" panose="020B0604020202020204" pitchFamily="34" charset="0"/>
              </a:rPr>
              <a:t>.</a:t>
            </a:r>
            <a:endParaRPr lang="vi-VN" sz="2400" kern="1200" noProof="1">
              <a:solidFill>
                <a:prstClr val="black"/>
              </a:solidFill>
              <a:cs typeface="Arial" panose="020B0604020202020204" pitchFamily="34" charset="0"/>
            </a:endParaRPr>
          </a:p>
        </p:txBody>
      </p:sp>
      <p:sp>
        <p:nvSpPr>
          <p:cNvPr id="38" name="C. Đáp án đúng">
            <a:extLst>
              <a:ext uri="{FF2B5EF4-FFF2-40B4-BE49-F238E27FC236}">
                <a16:creationId xmlns:a16="http://schemas.microsoft.com/office/drawing/2014/main" id="{D48A2C34-20CA-48ED-88FF-01E54E465E18}"/>
              </a:ext>
            </a:extLst>
          </p:cNvPr>
          <p:cNvSpPr/>
          <p:nvPr/>
        </p:nvSpPr>
        <p:spPr>
          <a:xfrm>
            <a:off x="2457136" y="4365697"/>
            <a:ext cx="7848254" cy="806628"/>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buClrTx/>
            </a:pPr>
            <a:r>
              <a:rPr lang="vi-VN" sz="2400" kern="1200" noProof="1">
                <a:solidFill>
                  <a:prstClr val="black"/>
                </a:solidFill>
                <a:cs typeface="Arial" panose="020B0604020202020204" pitchFamily="34" charset="0"/>
              </a:rPr>
              <a:t>C. </a:t>
            </a:r>
            <a:r>
              <a:rPr lang="en-US" sz="2400" kern="1200" dirty="0" err="1">
                <a:solidFill>
                  <a:prstClr val="black"/>
                </a:solidFill>
                <a:cs typeface="Arial" panose="020B0604020202020204" pitchFamily="34" charset="0"/>
              </a:rPr>
              <a:t>Gây</a:t>
            </a:r>
            <a:r>
              <a:rPr lang="en-US" sz="2400" kern="1200" dirty="0">
                <a:solidFill>
                  <a:prstClr val="black"/>
                </a:solidFill>
                <a:cs typeface="Arial" panose="020B0604020202020204" pitchFamily="34" charset="0"/>
              </a:rPr>
              <a:t> ô </a:t>
            </a:r>
            <a:r>
              <a:rPr lang="en-US" sz="2400" kern="1200" dirty="0" err="1">
                <a:solidFill>
                  <a:prstClr val="black"/>
                </a:solidFill>
                <a:cs typeface="Arial" panose="020B0604020202020204" pitchFamily="34" charset="0"/>
              </a:rPr>
              <a:t>nhiễm</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môi</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trường</a:t>
            </a:r>
            <a:endParaRPr lang="vi-VN" sz="2400" kern="1200" noProof="1">
              <a:solidFill>
                <a:prstClr val="black"/>
              </a:solidFill>
              <a:cs typeface="Arial" panose="020B0604020202020204" pitchFamily="34" charset="0"/>
            </a:endParaRPr>
          </a:p>
        </p:txBody>
      </p:sp>
      <p:pic>
        <p:nvPicPr>
          <p:cNvPr id="29" name="Picture 4" descr="Happy Japan Sticker by nanamin">
            <a:extLst>
              <a:ext uri="{FF2B5EF4-FFF2-40B4-BE49-F238E27FC236}">
                <a16:creationId xmlns:a16="http://schemas.microsoft.com/office/drawing/2014/main" id="{4C34DD77-1ADF-47AD-96F8-6151128F9E09}"/>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25752" y="3999439"/>
            <a:ext cx="1415799" cy="141579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Arrow Yes Sticker by asinastra">
            <a:extLst>
              <a:ext uri="{FF2B5EF4-FFF2-40B4-BE49-F238E27FC236}">
                <a16:creationId xmlns:a16="http://schemas.microsoft.com/office/drawing/2014/main" id="{CD5E0A5F-D24D-4F6A-B806-3ACF83BA78F0}"/>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08196" y="2172512"/>
            <a:ext cx="830394" cy="82834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Arrow Yes Sticker by asinastra">
            <a:extLst>
              <a:ext uri="{FF2B5EF4-FFF2-40B4-BE49-F238E27FC236}">
                <a16:creationId xmlns:a16="http://schemas.microsoft.com/office/drawing/2014/main" id="{39869474-61E4-4CEC-92B4-86FB1B0081EB}"/>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08196" y="3290079"/>
            <a:ext cx="830394" cy="82834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E3D86B31-D93F-2890-E5BA-2A052D022E0B}"/>
              </a:ext>
            </a:extLst>
          </p:cNvPr>
          <p:cNvPicPr>
            <a:picLocks noChangeAspect="1"/>
          </p:cNvPicPr>
          <p:nvPr/>
        </p:nvPicPr>
        <p:blipFill>
          <a:blip r:embed="rId10"/>
          <a:stretch>
            <a:fillRect/>
          </a:stretch>
        </p:blipFill>
        <p:spPr>
          <a:xfrm>
            <a:off x="426152" y="5808595"/>
            <a:ext cx="1085182" cy="1018120"/>
          </a:xfrm>
          <a:prstGeom prst="rect">
            <a:avLst/>
          </a:prstGeom>
        </p:spPr>
      </p:pic>
      <p:sp>
        <p:nvSpPr>
          <p:cNvPr id="26" name="Oval 25">
            <a:extLst>
              <a:ext uri="{FF2B5EF4-FFF2-40B4-BE49-F238E27FC236}">
                <a16:creationId xmlns:a16="http://schemas.microsoft.com/office/drawing/2014/main" id="{B961B581-9A8B-4646-9241-5D714C639EB3}"/>
              </a:ext>
            </a:extLst>
          </p:cNvPr>
          <p:cNvSpPr/>
          <p:nvPr/>
        </p:nvSpPr>
        <p:spPr>
          <a:xfrm>
            <a:off x="1905775" y="5809890"/>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1</a:t>
            </a:r>
            <a:endParaRPr lang="en-US" sz="4400" kern="1200" dirty="0">
              <a:solidFill>
                <a:prstClr val="white"/>
              </a:solidFill>
              <a:latin typeface="UTM Avo" panose="02040603050506020204" pitchFamily="18" charset="0"/>
              <a:cs typeface="Arial" panose="020B0604020202020204" pitchFamily="34" charset="0"/>
            </a:endParaRPr>
          </a:p>
        </p:txBody>
      </p:sp>
      <p:sp>
        <p:nvSpPr>
          <p:cNvPr id="28" name="Oval 27">
            <a:extLst>
              <a:ext uri="{FF2B5EF4-FFF2-40B4-BE49-F238E27FC236}">
                <a16:creationId xmlns:a16="http://schemas.microsoft.com/office/drawing/2014/main" id="{C2920F32-4D29-4F82-8647-4B5805AD16D2}"/>
              </a:ext>
            </a:extLst>
          </p:cNvPr>
          <p:cNvSpPr/>
          <p:nvPr/>
        </p:nvSpPr>
        <p:spPr>
          <a:xfrm>
            <a:off x="4149348" y="5805723"/>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2</a:t>
            </a:r>
            <a:endParaRPr lang="en-US" sz="4400" kern="1200" dirty="0">
              <a:solidFill>
                <a:prstClr val="white"/>
              </a:solidFill>
              <a:latin typeface="UTM Avo" panose="02040603050506020204" pitchFamily="18" charset="0"/>
              <a:cs typeface="Arial" panose="020B0604020202020204" pitchFamily="34" charset="0"/>
            </a:endParaRPr>
          </a:p>
        </p:txBody>
      </p:sp>
      <p:sp>
        <p:nvSpPr>
          <p:cNvPr id="30" name="Oval 29">
            <a:extLst>
              <a:ext uri="{FF2B5EF4-FFF2-40B4-BE49-F238E27FC236}">
                <a16:creationId xmlns:a16="http://schemas.microsoft.com/office/drawing/2014/main" id="{357F6E98-2D72-4FFE-9986-8ADF3D71029D}"/>
              </a:ext>
            </a:extLst>
          </p:cNvPr>
          <p:cNvSpPr/>
          <p:nvPr/>
        </p:nvSpPr>
        <p:spPr>
          <a:xfrm>
            <a:off x="6392921" y="5379497"/>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3</a:t>
            </a:r>
            <a:endParaRPr lang="en-US" sz="4400" kern="1200" dirty="0">
              <a:solidFill>
                <a:prstClr val="white"/>
              </a:solidFill>
              <a:latin typeface="UTM Avo" panose="02040603050506020204" pitchFamily="18" charset="0"/>
              <a:cs typeface="Arial" panose="020B0604020202020204" pitchFamily="34" charset="0"/>
            </a:endParaRPr>
          </a:p>
        </p:txBody>
      </p:sp>
      <p:sp>
        <p:nvSpPr>
          <p:cNvPr id="31" name="Oval 30">
            <a:extLst>
              <a:ext uri="{FF2B5EF4-FFF2-40B4-BE49-F238E27FC236}">
                <a16:creationId xmlns:a16="http://schemas.microsoft.com/office/drawing/2014/main" id="{C92615F7-A192-407F-8FAB-496E0BD7367B}"/>
              </a:ext>
            </a:extLst>
          </p:cNvPr>
          <p:cNvSpPr/>
          <p:nvPr/>
        </p:nvSpPr>
        <p:spPr>
          <a:xfrm>
            <a:off x="8636493" y="5796765"/>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4</a:t>
            </a:r>
            <a:endParaRPr lang="en-US" sz="4400" kern="1200" dirty="0">
              <a:solidFill>
                <a:prstClr val="white"/>
              </a:solidFill>
              <a:latin typeface="UTM Avo" panose="02040603050506020204" pitchFamily="18" charset="0"/>
              <a:cs typeface="Arial" panose="020B0604020202020204" pitchFamily="34" charset="0"/>
            </a:endParaRPr>
          </a:p>
        </p:txBody>
      </p:sp>
      <p:sp>
        <p:nvSpPr>
          <p:cNvPr id="32" name="Oval 31">
            <a:extLst>
              <a:ext uri="{FF2B5EF4-FFF2-40B4-BE49-F238E27FC236}">
                <a16:creationId xmlns:a16="http://schemas.microsoft.com/office/drawing/2014/main" id="{28ED415A-A47F-406A-9F84-811ED4D2A809}"/>
              </a:ext>
            </a:extLst>
          </p:cNvPr>
          <p:cNvSpPr/>
          <p:nvPr/>
        </p:nvSpPr>
        <p:spPr>
          <a:xfrm>
            <a:off x="10880066" y="5805723"/>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5</a:t>
            </a:r>
            <a:endParaRPr lang="en-US" sz="4400" kern="1200" dirty="0">
              <a:solidFill>
                <a:prstClr val="white"/>
              </a:solidFill>
              <a:latin typeface="UTM Avo" panose="020406030505060202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20092703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down)">
                                      <p:cBhvr>
                                        <p:cTn id="1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4"/>
                  </p:tgtEl>
                </p:cond>
              </p:nextCondLst>
            </p:seq>
            <p:seq concurrent="1" nextAc="seek">
              <p:cTn id="25" restart="whenNotActive" fill="hold" evtFilter="cancelBubble" nodeType="interactiveSeq">
                <p:stCondLst>
                  <p:cond evt="onClick" delay="0">
                    <p:tgtEl>
                      <p:spTgt spid="37"/>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37"/>
                  </p:tgtEl>
                </p:cond>
              </p:nextCondLst>
            </p:seq>
            <p:seq concurrent="1" nextAc="seek">
              <p:cTn id="30" restart="whenNotActive" fill="hold" evtFilter="cancelBubble" nodeType="interactiveSeq">
                <p:stCondLst>
                  <p:cond evt="onClick" delay="0">
                    <p:tgtEl>
                      <p:spTgt spid="38"/>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y2mate.com - Correct answer sound effect  No copyright.wav"/>
                                        </p:tgtEl>
                                      </p:cMediaNode>
                                    </p:audio>
                                  </p:subTnLst>
                                </p:cTn>
                              </p:par>
                            </p:childTnLst>
                          </p:cTn>
                        </p:par>
                      </p:childTnLst>
                    </p:cTn>
                  </p:par>
                </p:childTnLst>
              </p:cTn>
              <p:nextCondLst>
                <p:cond evt="onClick" delay="0">
                  <p:tgtEl>
                    <p:spTgt spid="38"/>
                  </p:tgtEl>
                </p:cond>
              </p:nextCondLst>
            </p:seq>
          </p:childTnLst>
        </p:cTn>
      </p:par>
    </p:tnLst>
    <p:bldLst>
      <p:bldP spid="7" grpId="0"/>
      <p:bldP spid="4" grpId="0" animBg="1"/>
      <p:bldP spid="37" grpId="0" animBg="1"/>
      <p:bldP spid="3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CE8F4E39-164D-2EA8-4557-C4324956022C}"/>
              </a:ext>
            </a:extLst>
          </p:cNvPr>
          <p:cNvSpPr/>
          <p:nvPr/>
        </p:nvSpPr>
        <p:spPr>
          <a:xfrm>
            <a:off x="-3352800" y="5741815"/>
            <a:ext cx="25532774" cy="1151681"/>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rgbClr val="5DC8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630">
              <a:buClrTx/>
            </a:pPr>
            <a:endParaRPr lang="en-US" sz="1800" kern="1200" dirty="0">
              <a:solidFill>
                <a:prstClr val="white"/>
              </a:solidFill>
              <a:latin typeface="Calibri" panose="020F0502020204030204"/>
            </a:endParaRPr>
          </a:p>
        </p:txBody>
      </p:sp>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3843" y="732147"/>
            <a:ext cx="1258984" cy="8078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89732" y="666288"/>
            <a:ext cx="921724" cy="59144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24425" y="1334336"/>
            <a:ext cx="1720167" cy="110377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63247" y="735400"/>
            <a:ext cx="1207449" cy="77478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791513" y="1192546"/>
            <a:ext cx="1577989" cy="10125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1DD0CF0-A84F-482B-97DE-EFF6E79DFD96}"/>
              </a:ext>
            </a:extLst>
          </p:cNvPr>
          <p:cNvSpPr txBox="1"/>
          <p:nvPr/>
        </p:nvSpPr>
        <p:spPr>
          <a:xfrm>
            <a:off x="1870182" y="1253378"/>
            <a:ext cx="8843609" cy="573234"/>
          </a:xfrm>
          <a:prstGeom prst="rect">
            <a:avLst/>
          </a:prstGeom>
          <a:noFill/>
        </p:spPr>
        <p:txBody>
          <a:bodyPr wrap="square" rtlCol="0">
            <a:spAutoFit/>
          </a:bodyPr>
          <a:lstStyle/>
          <a:p>
            <a:pPr algn="ctr" defTabSz="609630">
              <a:lnSpc>
                <a:spcPct val="150000"/>
              </a:lnSpc>
              <a:buClrTx/>
            </a:pPr>
            <a:r>
              <a:rPr lang="vi-VN" sz="2400" b="1" kern="1200" noProof="1">
                <a:solidFill>
                  <a:prstClr val="black"/>
                </a:solidFill>
                <a:latin typeface="+mn-lt"/>
                <a:ea typeface="+mn-ea"/>
                <a:cs typeface="Arial" panose="020B0604020202020204" pitchFamily="34" charset="0"/>
              </a:rPr>
              <a:t>Câu </a:t>
            </a:r>
            <a:r>
              <a:rPr lang="en-US" sz="2400" b="1" kern="1200" noProof="1">
                <a:solidFill>
                  <a:prstClr val="black"/>
                </a:solidFill>
                <a:latin typeface="+mn-lt"/>
                <a:ea typeface="+mn-ea"/>
                <a:cs typeface="Arial" panose="020B0604020202020204" pitchFamily="34" charset="0"/>
              </a:rPr>
              <a:t>4</a:t>
            </a:r>
            <a:r>
              <a:rPr lang="vi-VN" sz="2400" b="1" kern="1200" noProof="1">
                <a:solidFill>
                  <a:prstClr val="black"/>
                </a:solidFill>
                <a:latin typeface="+mn-lt"/>
                <a:ea typeface="+mn-ea"/>
                <a:cs typeface="Arial" panose="020B0604020202020204" pitchFamily="34" charset="0"/>
              </a:rPr>
              <a:t>: </a:t>
            </a:r>
            <a:r>
              <a:rPr lang="vi-VN" sz="2400" kern="1200" noProof="1">
                <a:solidFill>
                  <a:prstClr val="black"/>
                </a:solidFill>
                <a:latin typeface="+mn-lt"/>
                <a:ea typeface="+mn-ea"/>
                <a:cs typeface="Arial" panose="020B0604020202020204" pitchFamily="34" charset="0"/>
              </a:rPr>
              <a:t>Cách nào sau đây </a:t>
            </a:r>
            <a:r>
              <a:rPr lang="vi-VN" sz="2400" b="1" kern="1200" noProof="1">
                <a:solidFill>
                  <a:prstClr val="black"/>
                </a:solidFill>
                <a:latin typeface="+mn-lt"/>
                <a:ea typeface="+mn-ea"/>
                <a:cs typeface="Arial" panose="020B0604020202020204" pitchFamily="34" charset="0"/>
              </a:rPr>
              <a:t>không </a:t>
            </a:r>
            <a:r>
              <a:rPr lang="vi-VN" sz="2400" kern="1200" noProof="1">
                <a:solidFill>
                  <a:prstClr val="black"/>
                </a:solidFill>
                <a:latin typeface="+mn-lt"/>
                <a:ea typeface="+mn-ea"/>
                <a:cs typeface="Arial" panose="020B0604020202020204" pitchFamily="34" charset="0"/>
              </a:rPr>
              <a:t>được dùng để dập lửa?</a:t>
            </a:r>
            <a:endParaRPr lang="vi-VN" sz="2400" b="1" kern="1200" noProof="1">
              <a:solidFill>
                <a:prstClr val="black"/>
              </a:solidFill>
              <a:latin typeface="+mn-lt"/>
              <a:ea typeface="+mn-ea"/>
              <a:cs typeface="Arial" panose="020B0604020202020204" pitchFamily="34" charset="0"/>
            </a:endParaRPr>
          </a:p>
        </p:txBody>
      </p:sp>
      <p:sp>
        <p:nvSpPr>
          <p:cNvPr id="4" name="A. Đáp án sai">
            <a:extLst>
              <a:ext uri="{FF2B5EF4-FFF2-40B4-BE49-F238E27FC236}">
                <a16:creationId xmlns:a16="http://schemas.microsoft.com/office/drawing/2014/main" id="{C7D0E9B2-90BA-4B02-B8F1-BA2C37DF853D}"/>
              </a:ext>
            </a:extLst>
          </p:cNvPr>
          <p:cNvSpPr/>
          <p:nvPr/>
        </p:nvSpPr>
        <p:spPr>
          <a:xfrm>
            <a:off x="2441550" y="2241241"/>
            <a:ext cx="7863840" cy="806628"/>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buClrTx/>
            </a:pPr>
            <a:r>
              <a:rPr lang="vi-VN" sz="2400" kern="1200" noProof="1">
                <a:solidFill>
                  <a:prstClr val="black"/>
                </a:solidFill>
                <a:cs typeface="Arial" panose="020B0604020202020204" pitchFamily="34" charset="0"/>
              </a:rPr>
              <a:t>A. Dùng chăn ướt</a:t>
            </a:r>
          </a:p>
        </p:txBody>
      </p:sp>
      <p:sp>
        <p:nvSpPr>
          <p:cNvPr id="37" name="B. Đáp án đúng">
            <a:extLst>
              <a:ext uri="{FF2B5EF4-FFF2-40B4-BE49-F238E27FC236}">
                <a16:creationId xmlns:a16="http://schemas.microsoft.com/office/drawing/2014/main" id="{16A526F5-1C4F-469D-9F73-F9C2082BA7DE}"/>
              </a:ext>
            </a:extLst>
          </p:cNvPr>
          <p:cNvSpPr/>
          <p:nvPr/>
        </p:nvSpPr>
        <p:spPr>
          <a:xfrm>
            <a:off x="2457136" y="3308085"/>
            <a:ext cx="7848254" cy="806628"/>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buClrTx/>
            </a:pPr>
            <a:r>
              <a:rPr lang="vi-VN" sz="2400" kern="1200" noProof="1">
                <a:solidFill>
                  <a:prstClr val="black"/>
                </a:solidFill>
                <a:cs typeface="Arial" panose="020B0604020202020204" pitchFamily="34" charset="0"/>
              </a:rPr>
              <a:t>B. Lấy quạt thổi</a:t>
            </a:r>
          </a:p>
        </p:txBody>
      </p:sp>
      <p:sp>
        <p:nvSpPr>
          <p:cNvPr id="38" name="C. Đáp án sai">
            <a:extLst>
              <a:ext uri="{FF2B5EF4-FFF2-40B4-BE49-F238E27FC236}">
                <a16:creationId xmlns:a16="http://schemas.microsoft.com/office/drawing/2014/main" id="{D48A2C34-20CA-48ED-88FF-01E54E465E18}"/>
              </a:ext>
            </a:extLst>
          </p:cNvPr>
          <p:cNvSpPr/>
          <p:nvPr/>
        </p:nvSpPr>
        <p:spPr>
          <a:xfrm>
            <a:off x="2457136" y="4365697"/>
            <a:ext cx="7848254" cy="806628"/>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buClrTx/>
            </a:pPr>
            <a:r>
              <a:rPr lang="vi-VN" sz="2400" kern="1200" noProof="1">
                <a:solidFill>
                  <a:prstClr val="black"/>
                </a:solidFill>
                <a:cs typeface="Arial" panose="020B0604020202020204" pitchFamily="34" charset="0"/>
              </a:rPr>
              <a:t>C. Sử dụng cát</a:t>
            </a:r>
          </a:p>
        </p:txBody>
      </p:sp>
      <p:pic>
        <p:nvPicPr>
          <p:cNvPr id="29" name="Picture 4" descr="Happy Japan Sticker by nanamin">
            <a:extLst>
              <a:ext uri="{FF2B5EF4-FFF2-40B4-BE49-F238E27FC236}">
                <a16:creationId xmlns:a16="http://schemas.microsoft.com/office/drawing/2014/main" id="{4C34DD77-1ADF-47AD-96F8-6151128F9E09}"/>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04399" y="2922072"/>
            <a:ext cx="1415799" cy="141579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Arrow Yes Sticker by asinastra">
            <a:extLst>
              <a:ext uri="{FF2B5EF4-FFF2-40B4-BE49-F238E27FC236}">
                <a16:creationId xmlns:a16="http://schemas.microsoft.com/office/drawing/2014/main" id="{CD5E0A5F-D24D-4F6A-B806-3ACF83BA78F0}"/>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08196" y="4365697"/>
            <a:ext cx="830394" cy="82834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Arrow Yes Sticker by asinastra">
            <a:extLst>
              <a:ext uri="{FF2B5EF4-FFF2-40B4-BE49-F238E27FC236}">
                <a16:creationId xmlns:a16="http://schemas.microsoft.com/office/drawing/2014/main" id="{39869474-61E4-4CEC-92B4-86FB1B0081EB}"/>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08196" y="2246588"/>
            <a:ext cx="830394" cy="82834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E3D86B31-D93F-2890-E5BA-2A052D022E0B}"/>
              </a:ext>
            </a:extLst>
          </p:cNvPr>
          <p:cNvPicPr>
            <a:picLocks noChangeAspect="1"/>
          </p:cNvPicPr>
          <p:nvPr/>
        </p:nvPicPr>
        <p:blipFill>
          <a:blip r:embed="rId10"/>
          <a:stretch>
            <a:fillRect/>
          </a:stretch>
        </p:blipFill>
        <p:spPr>
          <a:xfrm>
            <a:off x="426152" y="5808595"/>
            <a:ext cx="1085182" cy="1018120"/>
          </a:xfrm>
          <a:prstGeom prst="rect">
            <a:avLst/>
          </a:prstGeom>
        </p:spPr>
      </p:pic>
      <p:sp>
        <p:nvSpPr>
          <p:cNvPr id="26" name="Oval 25">
            <a:extLst>
              <a:ext uri="{FF2B5EF4-FFF2-40B4-BE49-F238E27FC236}">
                <a16:creationId xmlns:a16="http://schemas.microsoft.com/office/drawing/2014/main" id="{B961B581-9A8B-4646-9241-5D714C639EB3}"/>
              </a:ext>
            </a:extLst>
          </p:cNvPr>
          <p:cNvSpPr/>
          <p:nvPr/>
        </p:nvSpPr>
        <p:spPr>
          <a:xfrm>
            <a:off x="1905775" y="5809890"/>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1</a:t>
            </a:r>
            <a:endParaRPr lang="en-US" sz="4400" kern="1200" dirty="0">
              <a:solidFill>
                <a:prstClr val="white"/>
              </a:solidFill>
              <a:latin typeface="UTM Avo" panose="02040603050506020204" pitchFamily="18" charset="0"/>
              <a:cs typeface="Arial" panose="020B0604020202020204" pitchFamily="34" charset="0"/>
            </a:endParaRPr>
          </a:p>
        </p:txBody>
      </p:sp>
      <p:sp>
        <p:nvSpPr>
          <p:cNvPr id="28" name="Oval 27">
            <a:extLst>
              <a:ext uri="{FF2B5EF4-FFF2-40B4-BE49-F238E27FC236}">
                <a16:creationId xmlns:a16="http://schemas.microsoft.com/office/drawing/2014/main" id="{C2920F32-4D29-4F82-8647-4B5805AD16D2}"/>
              </a:ext>
            </a:extLst>
          </p:cNvPr>
          <p:cNvSpPr/>
          <p:nvPr/>
        </p:nvSpPr>
        <p:spPr>
          <a:xfrm>
            <a:off x="4149348" y="5805723"/>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2</a:t>
            </a:r>
            <a:endParaRPr lang="en-US" sz="4400" kern="1200" dirty="0">
              <a:solidFill>
                <a:prstClr val="white"/>
              </a:solidFill>
              <a:latin typeface="UTM Avo" panose="02040603050506020204" pitchFamily="18" charset="0"/>
              <a:cs typeface="Arial" panose="020B0604020202020204" pitchFamily="34" charset="0"/>
            </a:endParaRPr>
          </a:p>
        </p:txBody>
      </p:sp>
      <p:sp>
        <p:nvSpPr>
          <p:cNvPr id="30" name="Oval 29">
            <a:extLst>
              <a:ext uri="{FF2B5EF4-FFF2-40B4-BE49-F238E27FC236}">
                <a16:creationId xmlns:a16="http://schemas.microsoft.com/office/drawing/2014/main" id="{357F6E98-2D72-4FFE-9986-8ADF3D71029D}"/>
              </a:ext>
            </a:extLst>
          </p:cNvPr>
          <p:cNvSpPr/>
          <p:nvPr/>
        </p:nvSpPr>
        <p:spPr>
          <a:xfrm>
            <a:off x="6392921" y="5805723"/>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3</a:t>
            </a:r>
            <a:endParaRPr lang="en-US" sz="4400" kern="1200" dirty="0">
              <a:solidFill>
                <a:prstClr val="white"/>
              </a:solidFill>
              <a:latin typeface="UTM Avo" panose="02040603050506020204" pitchFamily="18" charset="0"/>
              <a:cs typeface="Arial" panose="020B0604020202020204" pitchFamily="34" charset="0"/>
            </a:endParaRPr>
          </a:p>
        </p:txBody>
      </p:sp>
      <p:sp>
        <p:nvSpPr>
          <p:cNvPr id="31" name="Oval 30">
            <a:extLst>
              <a:ext uri="{FF2B5EF4-FFF2-40B4-BE49-F238E27FC236}">
                <a16:creationId xmlns:a16="http://schemas.microsoft.com/office/drawing/2014/main" id="{C92615F7-A192-407F-8FAB-496E0BD7367B}"/>
              </a:ext>
            </a:extLst>
          </p:cNvPr>
          <p:cNvSpPr/>
          <p:nvPr/>
        </p:nvSpPr>
        <p:spPr>
          <a:xfrm>
            <a:off x="8595201" y="5409438"/>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4</a:t>
            </a:r>
            <a:endParaRPr lang="en-US" sz="4400" kern="1200" dirty="0">
              <a:solidFill>
                <a:prstClr val="white"/>
              </a:solidFill>
              <a:latin typeface="UTM Avo" panose="02040603050506020204" pitchFamily="18" charset="0"/>
              <a:cs typeface="Arial" panose="020B0604020202020204" pitchFamily="34" charset="0"/>
            </a:endParaRPr>
          </a:p>
        </p:txBody>
      </p:sp>
      <p:sp>
        <p:nvSpPr>
          <p:cNvPr id="32" name="Oval 31">
            <a:extLst>
              <a:ext uri="{FF2B5EF4-FFF2-40B4-BE49-F238E27FC236}">
                <a16:creationId xmlns:a16="http://schemas.microsoft.com/office/drawing/2014/main" id="{28ED415A-A47F-406A-9F84-811ED4D2A809}"/>
              </a:ext>
            </a:extLst>
          </p:cNvPr>
          <p:cNvSpPr/>
          <p:nvPr/>
        </p:nvSpPr>
        <p:spPr>
          <a:xfrm>
            <a:off x="10880066" y="5805723"/>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5</a:t>
            </a:r>
            <a:endParaRPr lang="en-US" sz="4400" kern="1200" dirty="0">
              <a:solidFill>
                <a:prstClr val="white"/>
              </a:solidFill>
              <a:latin typeface="UTM Avo" panose="020406030505060202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40302072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down)">
                                      <p:cBhvr>
                                        <p:cTn id="1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4"/>
                  </p:tgtEl>
                </p:cond>
              </p:nextCondLst>
            </p:seq>
            <p:seq concurrent="1" nextAc="seek">
              <p:cTn id="25" restart="whenNotActive" fill="hold" evtFilter="cancelBubble" nodeType="interactiveSeq">
                <p:stCondLst>
                  <p:cond evt="onClick" delay="0">
                    <p:tgtEl>
                      <p:spTgt spid="37"/>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5" name="y2mate.com - Correct answer sound effect  No copyright.wav"/>
                                        </p:tgtEl>
                                      </p:cMediaNode>
                                    </p:audio>
                                  </p:subTnLst>
                                </p:cTn>
                              </p:par>
                            </p:childTnLst>
                          </p:cTn>
                        </p:par>
                      </p:childTnLst>
                    </p:cTn>
                  </p:par>
                </p:childTnLst>
              </p:cTn>
              <p:nextCondLst>
                <p:cond evt="onClick" delay="0">
                  <p:tgtEl>
                    <p:spTgt spid="37"/>
                  </p:tgtEl>
                </p:cond>
              </p:nextCondLst>
            </p:seq>
            <p:seq concurrent="1" nextAc="seek">
              <p:cTn id="30" restart="whenNotActive" fill="hold" evtFilter="cancelBubble" nodeType="interactiveSeq">
                <p:stCondLst>
                  <p:cond evt="onClick" delay="0">
                    <p:tgtEl>
                      <p:spTgt spid="38"/>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38"/>
                  </p:tgtEl>
                </p:cond>
              </p:nextCondLst>
            </p:seq>
          </p:childTnLst>
        </p:cTn>
      </p:par>
    </p:tnLst>
    <p:bldLst>
      <p:bldP spid="7" grpId="0"/>
      <p:bldP spid="4" grpId="0" animBg="1"/>
      <p:bldP spid="37" grpId="0" animBg="1"/>
      <p:bldP spid="3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6777171C-1D3B-4759-7A1B-97458188EA7D}"/>
              </a:ext>
            </a:extLst>
          </p:cNvPr>
          <p:cNvSpPr/>
          <p:nvPr/>
        </p:nvSpPr>
        <p:spPr>
          <a:xfrm>
            <a:off x="-1168400" y="5704010"/>
            <a:ext cx="25532774" cy="1151681"/>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rgbClr val="5DC8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630">
              <a:buClrTx/>
            </a:pPr>
            <a:endParaRPr lang="en-US" sz="1800" kern="1200" dirty="0">
              <a:solidFill>
                <a:prstClr val="white"/>
              </a:solidFill>
              <a:latin typeface="Calibri" panose="020F0502020204030204"/>
            </a:endParaRPr>
          </a:p>
        </p:txBody>
      </p:sp>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6791" y="861835"/>
            <a:ext cx="1258984" cy="8078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55969" y="647413"/>
            <a:ext cx="921724" cy="59144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03403" y="1587930"/>
            <a:ext cx="1720167" cy="110377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68255" y="686849"/>
            <a:ext cx="1207449" cy="77478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987502" y="1432237"/>
            <a:ext cx="1577989" cy="10125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1DD0CF0-A84F-482B-97DE-EFF6E79DFD96}"/>
              </a:ext>
            </a:extLst>
          </p:cNvPr>
          <p:cNvSpPr txBox="1"/>
          <p:nvPr/>
        </p:nvSpPr>
        <p:spPr>
          <a:xfrm>
            <a:off x="972139" y="787489"/>
            <a:ext cx="10345377" cy="1681229"/>
          </a:xfrm>
          <a:prstGeom prst="rect">
            <a:avLst/>
          </a:prstGeom>
          <a:noFill/>
        </p:spPr>
        <p:txBody>
          <a:bodyPr wrap="square" rtlCol="0">
            <a:spAutoFit/>
          </a:bodyPr>
          <a:lstStyle/>
          <a:p>
            <a:pPr algn="ctr" defTabSz="609630">
              <a:lnSpc>
                <a:spcPct val="150000"/>
              </a:lnSpc>
              <a:buClrTx/>
            </a:pPr>
            <a:r>
              <a:rPr lang="vi-VN" sz="2400" b="1" kern="1200" noProof="1">
                <a:solidFill>
                  <a:prstClr val="black"/>
                </a:solidFill>
                <a:latin typeface="+mn-lt"/>
                <a:ea typeface="+mn-ea"/>
                <a:cs typeface="Arial" panose="020B0604020202020204" pitchFamily="34" charset="0"/>
              </a:rPr>
              <a:t>Câu </a:t>
            </a:r>
            <a:r>
              <a:rPr lang="en-US" sz="2400" b="1" kern="1200" noProof="1">
                <a:solidFill>
                  <a:prstClr val="black"/>
                </a:solidFill>
                <a:latin typeface="+mn-lt"/>
                <a:ea typeface="+mn-ea"/>
                <a:cs typeface="Arial" panose="020B0604020202020204" pitchFamily="34" charset="0"/>
              </a:rPr>
              <a:t>5</a:t>
            </a:r>
            <a:r>
              <a:rPr lang="vi-VN" sz="2400" b="1" kern="1200" noProof="1">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Nhà</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kính</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trồng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rau</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là</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công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trình</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có</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mái</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che</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được</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làm</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bằng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kính</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hoặc</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các</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vật</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liệu</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tương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tự</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nhằm</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tránh</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các</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tác</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hại</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từ</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thời</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tiết</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Tuy</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nhiên</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các</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nhà</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kính</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đều</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có</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cửa</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thông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khí</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mục</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đích</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là</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để</a:t>
            </a:r>
            <a:r>
              <a:rPr lang="vi-VN" sz="2400" b="1" kern="1200" noProof="1">
                <a:solidFill>
                  <a:prstClr val="black"/>
                </a:solidFill>
                <a:latin typeface="+mn-lt"/>
                <a:ea typeface="+mn-ea"/>
                <a:cs typeface="Arial" panose="020B0604020202020204" pitchFamily="34" charset="0"/>
              </a:rPr>
              <a:t> </a:t>
            </a:r>
          </a:p>
        </p:txBody>
      </p:sp>
      <p:sp>
        <p:nvSpPr>
          <p:cNvPr id="4" name="A. Đáp án sai">
            <a:extLst>
              <a:ext uri="{FF2B5EF4-FFF2-40B4-BE49-F238E27FC236}">
                <a16:creationId xmlns:a16="http://schemas.microsoft.com/office/drawing/2014/main" id="{C7D0E9B2-90BA-4B02-B8F1-BA2C37DF853D}"/>
              </a:ext>
            </a:extLst>
          </p:cNvPr>
          <p:cNvSpPr/>
          <p:nvPr/>
        </p:nvSpPr>
        <p:spPr>
          <a:xfrm>
            <a:off x="1511334" y="2607209"/>
            <a:ext cx="9106676" cy="806628"/>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buClrTx/>
            </a:pPr>
            <a:r>
              <a:rPr lang="vi-VN" sz="2400" kern="1200" noProof="1">
                <a:solidFill>
                  <a:prstClr val="black"/>
                </a:solidFill>
                <a:cs typeface="Arial" panose="020B0604020202020204" pitchFamily="34" charset="0"/>
              </a:rPr>
              <a:t>A. </a:t>
            </a:r>
            <a:r>
              <a:rPr lang="en-US" sz="2400" kern="1200" noProof="1">
                <a:solidFill>
                  <a:prstClr val="black"/>
                </a:solidFill>
                <a:cs typeface="Arial" panose="020B0604020202020204" pitchFamily="34" charset="0"/>
              </a:rPr>
              <a:t>t</a:t>
            </a:r>
            <a:r>
              <a:rPr lang="vi-VN" sz="2400" kern="1200" noProof="1">
                <a:solidFill>
                  <a:prstClr val="black"/>
                </a:solidFill>
                <a:cs typeface="Arial" panose="020B0604020202020204" pitchFamily="34" charset="0"/>
              </a:rPr>
              <a:t>rao đổi nhiệt độ với bên ngoài.</a:t>
            </a:r>
          </a:p>
        </p:txBody>
      </p:sp>
      <p:sp>
        <p:nvSpPr>
          <p:cNvPr id="37" name="B. Đáp án sai">
            <a:extLst>
              <a:ext uri="{FF2B5EF4-FFF2-40B4-BE49-F238E27FC236}">
                <a16:creationId xmlns:a16="http://schemas.microsoft.com/office/drawing/2014/main" id="{16A526F5-1C4F-469D-9F73-F9C2082BA7DE}"/>
              </a:ext>
            </a:extLst>
          </p:cNvPr>
          <p:cNvSpPr/>
          <p:nvPr/>
        </p:nvSpPr>
        <p:spPr>
          <a:xfrm>
            <a:off x="1529384" y="3633845"/>
            <a:ext cx="9088627" cy="806628"/>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buClrTx/>
            </a:pPr>
            <a:r>
              <a:rPr lang="vi-VN" sz="2400" kern="1200" noProof="1">
                <a:solidFill>
                  <a:prstClr val="black"/>
                </a:solidFill>
                <a:cs typeface="Arial" panose="020B0604020202020204" pitchFamily="34" charset="0"/>
              </a:rPr>
              <a:t>B. </a:t>
            </a:r>
            <a:r>
              <a:rPr lang="en-US" sz="2400" kern="1200">
                <a:solidFill>
                  <a:prstClr val="black"/>
                </a:solidFill>
                <a:cs typeface="Arial" panose="020B0604020202020204" pitchFamily="34" charset="0"/>
              </a:rPr>
              <a:t>cung </a:t>
            </a:r>
            <a:r>
              <a:rPr lang="en-US" sz="2400" kern="1200" dirty="0" err="1">
                <a:solidFill>
                  <a:prstClr val="black"/>
                </a:solidFill>
                <a:cs typeface="Arial" panose="020B0604020202020204" pitchFamily="34" charset="0"/>
              </a:rPr>
              <a:t>cấp</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độ</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ẩm</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của</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môi</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trường</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bên</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ngoài</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cho</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cây</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cối</a:t>
            </a:r>
            <a:r>
              <a:rPr lang="en-US" sz="2400" kern="1200" dirty="0">
                <a:solidFill>
                  <a:prstClr val="black"/>
                </a:solidFill>
                <a:cs typeface="Arial" panose="020B0604020202020204" pitchFamily="34" charset="0"/>
              </a:rPr>
              <a:t>.</a:t>
            </a:r>
          </a:p>
        </p:txBody>
      </p:sp>
      <p:sp>
        <p:nvSpPr>
          <p:cNvPr id="38" name="C. Đáp án đúng">
            <a:extLst>
              <a:ext uri="{FF2B5EF4-FFF2-40B4-BE49-F238E27FC236}">
                <a16:creationId xmlns:a16="http://schemas.microsoft.com/office/drawing/2014/main" id="{D48A2C34-20CA-48ED-88FF-01E54E465E18}"/>
              </a:ext>
            </a:extLst>
          </p:cNvPr>
          <p:cNvSpPr/>
          <p:nvPr/>
        </p:nvSpPr>
        <p:spPr>
          <a:xfrm>
            <a:off x="1529384" y="4691457"/>
            <a:ext cx="9088627" cy="806628"/>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buClrTx/>
            </a:pPr>
            <a:r>
              <a:rPr lang="vi-VN" sz="2400" kern="1200" noProof="1">
                <a:solidFill>
                  <a:prstClr val="black"/>
                </a:solidFill>
                <a:cs typeface="Arial" panose="020B0604020202020204" pitchFamily="34" charset="0"/>
              </a:rPr>
              <a:t>C. </a:t>
            </a:r>
            <a:r>
              <a:rPr lang="en-US" sz="2400" kern="1200" noProof="1">
                <a:solidFill>
                  <a:prstClr val="black"/>
                </a:solidFill>
                <a:cs typeface="Arial" panose="020B0604020202020204" pitchFamily="34" charset="0"/>
              </a:rPr>
              <a:t>c</a:t>
            </a:r>
            <a:r>
              <a:rPr lang="vi-VN" sz="2400" kern="1200" noProof="1">
                <a:solidFill>
                  <a:prstClr val="black"/>
                </a:solidFill>
                <a:cs typeface="Arial" panose="020B0604020202020204" pitchFamily="34" charset="0"/>
              </a:rPr>
              <a:t>ung cấp không khí cho cây cối.</a:t>
            </a:r>
          </a:p>
        </p:txBody>
      </p:sp>
      <p:pic>
        <p:nvPicPr>
          <p:cNvPr id="29" name="Picture 4" descr="Happy Japan Sticker by nanamin">
            <a:extLst>
              <a:ext uri="{FF2B5EF4-FFF2-40B4-BE49-F238E27FC236}">
                <a16:creationId xmlns:a16="http://schemas.microsoft.com/office/drawing/2014/main" id="{4C34DD77-1ADF-47AD-96F8-6151128F9E09}"/>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00110" y="4292149"/>
            <a:ext cx="1415799" cy="141579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Arrow Yes Sticker by asinastra">
            <a:extLst>
              <a:ext uri="{FF2B5EF4-FFF2-40B4-BE49-F238E27FC236}">
                <a16:creationId xmlns:a16="http://schemas.microsoft.com/office/drawing/2014/main" id="{CD5E0A5F-D24D-4F6A-B806-3ACF83BA78F0}"/>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41586" y="3713872"/>
            <a:ext cx="830394" cy="82834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Arrow Yes Sticker by asinastra">
            <a:extLst>
              <a:ext uri="{FF2B5EF4-FFF2-40B4-BE49-F238E27FC236}">
                <a16:creationId xmlns:a16="http://schemas.microsoft.com/office/drawing/2014/main" id="{39869474-61E4-4CEC-92B4-86FB1B0081EB}"/>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41586" y="2599640"/>
            <a:ext cx="830394" cy="82834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E3D86B31-D93F-2890-E5BA-2A052D022E0B}"/>
              </a:ext>
            </a:extLst>
          </p:cNvPr>
          <p:cNvPicPr>
            <a:picLocks noChangeAspect="1"/>
          </p:cNvPicPr>
          <p:nvPr/>
        </p:nvPicPr>
        <p:blipFill>
          <a:blip r:embed="rId10"/>
          <a:stretch>
            <a:fillRect/>
          </a:stretch>
        </p:blipFill>
        <p:spPr>
          <a:xfrm>
            <a:off x="426152" y="5808595"/>
            <a:ext cx="1085182" cy="1018120"/>
          </a:xfrm>
          <a:prstGeom prst="rect">
            <a:avLst/>
          </a:prstGeom>
        </p:spPr>
      </p:pic>
      <p:sp>
        <p:nvSpPr>
          <p:cNvPr id="26" name="Oval 25">
            <a:extLst>
              <a:ext uri="{FF2B5EF4-FFF2-40B4-BE49-F238E27FC236}">
                <a16:creationId xmlns:a16="http://schemas.microsoft.com/office/drawing/2014/main" id="{B961B581-9A8B-4646-9241-5D714C639EB3}"/>
              </a:ext>
            </a:extLst>
          </p:cNvPr>
          <p:cNvSpPr/>
          <p:nvPr/>
        </p:nvSpPr>
        <p:spPr>
          <a:xfrm>
            <a:off x="1905775" y="5809890"/>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1</a:t>
            </a:r>
            <a:endParaRPr lang="en-US" sz="4400" kern="1200" dirty="0">
              <a:solidFill>
                <a:prstClr val="white"/>
              </a:solidFill>
              <a:latin typeface="UTM Avo" panose="02040603050506020204" pitchFamily="18" charset="0"/>
              <a:cs typeface="Arial" panose="020B0604020202020204" pitchFamily="34" charset="0"/>
            </a:endParaRPr>
          </a:p>
        </p:txBody>
      </p:sp>
      <p:sp>
        <p:nvSpPr>
          <p:cNvPr id="28" name="Oval 27">
            <a:extLst>
              <a:ext uri="{FF2B5EF4-FFF2-40B4-BE49-F238E27FC236}">
                <a16:creationId xmlns:a16="http://schemas.microsoft.com/office/drawing/2014/main" id="{C2920F32-4D29-4F82-8647-4B5805AD16D2}"/>
              </a:ext>
            </a:extLst>
          </p:cNvPr>
          <p:cNvSpPr/>
          <p:nvPr/>
        </p:nvSpPr>
        <p:spPr>
          <a:xfrm>
            <a:off x="4149348" y="5805723"/>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2</a:t>
            </a:r>
            <a:endParaRPr lang="en-US" sz="4400" kern="1200" dirty="0">
              <a:solidFill>
                <a:prstClr val="white"/>
              </a:solidFill>
              <a:latin typeface="UTM Avo" panose="02040603050506020204" pitchFamily="18" charset="0"/>
              <a:cs typeface="Arial" panose="020B0604020202020204" pitchFamily="34" charset="0"/>
            </a:endParaRPr>
          </a:p>
        </p:txBody>
      </p:sp>
      <p:sp>
        <p:nvSpPr>
          <p:cNvPr id="30" name="Oval 29">
            <a:extLst>
              <a:ext uri="{FF2B5EF4-FFF2-40B4-BE49-F238E27FC236}">
                <a16:creationId xmlns:a16="http://schemas.microsoft.com/office/drawing/2014/main" id="{357F6E98-2D72-4FFE-9986-8ADF3D71029D}"/>
              </a:ext>
            </a:extLst>
          </p:cNvPr>
          <p:cNvSpPr/>
          <p:nvPr/>
        </p:nvSpPr>
        <p:spPr>
          <a:xfrm>
            <a:off x="6392921" y="5805723"/>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3</a:t>
            </a:r>
            <a:endParaRPr lang="en-US" sz="4400" kern="1200" dirty="0">
              <a:solidFill>
                <a:prstClr val="white"/>
              </a:solidFill>
              <a:latin typeface="UTM Avo" panose="02040603050506020204" pitchFamily="18" charset="0"/>
              <a:cs typeface="Arial" panose="020B0604020202020204" pitchFamily="34" charset="0"/>
            </a:endParaRPr>
          </a:p>
        </p:txBody>
      </p:sp>
      <p:sp>
        <p:nvSpPr>
          <p:cNvPr id="31" name="Oval 30">
            <a:extLst>
              <a:ext uri="{FF2B5EF4-FFF2-40B4-BE49-F238E27FC236}">
                <a16:creationId xmlns:a16="http://schemas.microsoft.com/office/drawing/2014/main" id="{C92615F7-A192-407F-8FAB-496E0BD7367B}"/>
              </a:ext>
            </a:extLst>
          </p:cNvPr>
          <p:cNvSpPr/>
          <p:nvPr/>
        </p:nvSpPr>
        <p:spPr>
          <a:xfrm>
            <a:off x="8636493" y="5796765"/>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4</a:t>
            </a:r>
            <a:endParaRPr lang="en-US" sz="4400" kern="1200" dirty="0">
              <a:solidFill>
                <a:prstClr val="white"/>
              </a:solidFill>
              <a:latin typeface="UTM Avo" panose="02040603050506020204" pitchFamily="18" charset="0"/>
              <a:cs typeface="Arial" panose="020B0604020202020204" pitchFamily="34" charset="0"/>
            </a:endParaRPr>
          </a:p>
        </p:txBody>
      </p:sp>
      <p:sp>
        <p:nvSpPr>
          <p:cNvPr id="32" name="Oval 31">
            <a:extLst>
              <a:ext uri="{FF2B5EF4-FFF2-40B4-BE49-F238E27FC236}">
                <a16:creationId xmlns:a16="http://schemas.microsoft.com/office/drawing/2014/main" id="{28ED415A-A47F-406A-9F84-811ED4D2A809}"/>
              </a:ext>
            </a:extLst>
          </p:cNvPr>
          <p:cNvSpPr/>
          <p:nvPr/>
        </p:nvSpPr>
        <p:spPr>
          <a:xfrm>
            <a:off x="10838338" y="5379497"/>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5</a:t>
            </a:r>
            <a:endParaRPr lang="en-US" sz="4400" kern="1200" dirty="0">
              <a:solidFill>
                <a:prstClr val="white"/>
              </a:solidFill>
              <a:latin typeface="UTM Avo" panose="020406030505060202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12887260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down)">
                                      <p:cBhvr>
                                        <p:cTn id="1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4"/>
                  </p:tgtEl>
                </p:cond>
              </p:nextCondLst>
            </p:seq>
            <p:seq concurrent="1" nextAc="seek">
              <p:cTn id="25" restart="whenNotActive" fill="hold" evtFilter="cancelBubble" nodeType="interactiveSeq">
                <p:stCondLst>
                  <p:cond evt="onClick" delay="0">
                    <p:tgtEl>
                      <p:spTgt spid="37"/>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37"/>
                  </p:tgtEl>
                </p:cond>
              </p:nextCondLst>
            </p:seq>
            <p:seq concurrent="1" nextAc="seek">
              <p:cTn id="30" restart="whenNotActive" fill="hold" evtFilter="cancelBubble" nodeType="interactiveSeq">
                <p:stCondLst>
                  <p:cond evt="onClick" delay="0">
                    <p:tgtEl>
                      <p:spTgt spid="38"/>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y2mate.com - Correct answer sound effect  No copyright.wav"/>
                                        </p:tgtEl>
                                      </p:cMediaNode>
                                    </p:audio>
                                  </p:subTnLst>
                                </p:cTn>
                              </p:par>
                            </p:childTnLst>
                          </p:cTn>
                        </p:par>
                      </p:childTnLst>
                    </p:cTn>
                  </p:par>
                </p:childTnLst>
              </p:cTn>
              <p:nextCondLst>
                <p:cond evt="onClick" delay="0">
                  <p:tgtEl>
                    <p:spTgt spid="38"/>
                  </p:tgtEl>
                </p:cond>
              </p:nextCondLst>
            </p:seq>
          </p:childTnLst>
        </p:cTn>
      </p:par>
    </p:tnLst>
    <p:bldLst>
      <p:bldP spid="7" grpId="0"/>
      <p:bldP spid="4" grpId="0" animBg="1"/>
      <p:bldP spid="37" grpId="0" animBg="1"/>
      <p:bldP spid="3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5"/>
            <a:extLst>
              <a:ext uri="{FF2B5EF4-FFF2-40B4-BE49-F238E27FC236}">
                <a16:creationId xmlns:a16="http://schemas.microsoft.com/office/drawing/2014/main" id="{E8576635-D448-A6BA-573A-9907606AD916}"/>
              </a:ext>
            </a:extLst>
          </p:cNvPr>
          <p:cNvPicPr>
            <a:picLocks noChangeAspect="1"/>
          </p:cNvPicPr>
          <p:nvPr/>
        </p:nvPicPr>
        <p:blipFill>
          <a:blip r:embed="rId6"/>
          <a:stretch>
            <a:fillRect/>
          </a:stretch>
        </p:blipFill>
        <p:spPr>
          <a:xfrm>
            <a:off x="4501083" y="3015453"/>
            <a:ext cx="3189835" cy="1764777"/>
          </a:xfrm>
          <a:prstGeom prst="rect">
            <a:avLst/>
          </a:prstGeom>
        </p:spPr>
      </p:pic>
    </p:spTree>
    <p:custDataLst>
      <p:tags r:id="rId1"/>
    </p:custDataLst>
    <p:extLst>
      <p:ext uri="{BB962C8B-B14F-4D97-AF65-F5344CB8AC3E}">
        <p14:creationId xmlns:p14="http://schemas.microsoft.com/office/powerpoint/2010/main" val="16846138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443" y="2669264"/>
            <a:ext cx="10288664" cy="40104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1" name="Group 20"/>
          <p:cNvGrpSpPr/>
          <p:nvPr/>
        </p:nvGrpSpPr>
        <p:grpSpPr>
          <a:xfrm>
            <a:off x="871443" y="1465350"/>
            <a:ext cx="10446211" cy="1203914"/>
            <a:chOff x="1307164" y="2198024"/>
            <a:chExt cx="15669316" cy="1805871"/>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7164" y="2198024"/>
              <a:ext cx="1805871" cy="1805871"/>
            </a:xfrm>
            <a:prstGeom prst="rect">
              <a:avLst/>
            </a:prstGeom>
          </p:spPr>
        </p:pic>
        <p:sp>
          <p:nvSpPr>
            <p:cNvPr id="13" name="TextBox 12"/>
            <p:cNvSpPr txBox="1"/>
            <p:nvPr/>
          </p:nvSpPr>
          <p:spPr>
            <a:xfrm>
              <a:off x="3276599" y="2907412"/>
              <a:ext cx="13699881" cy="692498"/>
            </a:xfrm>
            <a:prstGeom prst="rect">
              <a:avLst/>
            </a:prstGeom>
            <a:noFill/>
          </p:spPr>
          <p:txBody>
            <a:bodyPr wrap="square" rtlCol="0">
              <a:spAutoFit/>
            </a:bodyPr>
            <a:lstStyle/>
            <a:p>
              <a:pPr defTabSz="609630">
                <a:buClrTx/>
              </a:pPr>
              <a:r>
                <a:rPr lang="vi-VN" sz="2400" i="1" kern="1200" dirty="0">
                  <a:solidFill>
                    <a:prstClr val="black"/>
                  </a:solidFill>
                  <a:latin typeface="+mn-lt"/>
                  <a:ea typeface="+mn-ea"/>
                  <a:cs typeface="Arial" panose="020B0604020202020204" pitchFamily="34" charset="0"/>
                </a:rPr>
                <a:t>Nêu ý nghĩa của mỗi việc làm trong các hình </a:t>
              </a:r>
              <a:r>
                <a:rPr lang="vi-VN" sz="2400" i="1" kern="1200">
                  <a:solidFill>
                    <a:prstClr val="black"/>
                  </a:solidFill>
                  <a:latin typeface="+mn-lt"/>
                  <a:ea typeface="+mn-ea"/>
                  <a:cs typeface="Arial" panose="020B0604020202020204" pitchFamily="34" charset="0"/>
                </a:rPr>
                <a:t>dưới đây</a:t>
              </a:r>
              <a:r>
                <a:rPr lang="en-US" sz="2400" i="1" kern="1200">
                  <a:solidFill>
                    <a:prstClr val="black"/>
                  </a:solidFill>
                  <a:latin typeface="+mn-lt"/>
                  <a:ea typeface="+mn-ea"/>
                  <a:cs typeface="Arial" panose="020B0604020202020204" pitchFamily="34" charset="0"/>
                </a:rPr>
                <a:t>.</a:t>
              </a:r>
              <a:endParaRPr lang="en-US" sz="2400" i="1" kern="1200" dirty="0">
                <a:solidFill>
                  <a:prstClr val="black"/>
                </a:solidFill>
                <a:latin typeface="+mn-lt"/>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263032931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Freeform 14"/>
          <p:cNvSpPr/>
          <p:nvPr/>
        </p:nvSpPr>
        <p:spPr>
          <a:xfrm>
            <a:off x="-682413" y="1583421"/>
            <a:ext cx="1806897" cy="894414"/>
          </a:xfrm>
          <a:custGeom>
            <a:avLst/>
            <a:gdLst/>
            <a:ahLst/>
            <a:cxnLst/>
            <a:rect l="l" t="t" r="r" b="b"/>
            <a:pathLst>
              <a:path w="2710345" h="1341621">
                <a:moveTo>
                  <a:pt x="0" y="0"/>
                </a:moveTo>
                <a:lnTo>
                  <a:pt x="2710346" y="0"/>
                </a:lnTo>
                <a:lnTo>
                  <a:pt x="2710346" y="1341621"/>
                </a:lnTo>
                <a:lnTo>
                  <a:pt x="0" y="1341621"/>
                </a:lnTo>
                <a:lnTo>
                  <a:pt x="0" y="0"/>
                </a:lnTo>
                <a:close/>
              </a:path>
            </a:pathLst>
          </a:custGeom>
          <a:blipFill>
            <a:blip r:embed="rId4"/>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9" name="Rectangle 8"/>
          <p:cNvSpPr/>
          <p:nvPr/>
        </p:nvSpPr>
        <p:spPr>
          <a:xfrm>
            <a:off x="6076529" y="1349663"/>
            <a:ext cx="5332187" cy="2229841"/>
          </a:xfrm>
          <a:prstGeom prst="rect">
            <a:avLst/>
          </a:prstGeom>
        </p:spPr>
        <p:txBody>
          <a:bodyPr wrap="square">
            <a:spAutoFit/>
          </a:bodyPr>
          <a:lstStyle/>
          <a:p>
            <a:pPr algn="just" defTabSz="609630">
              <a:lnSpc>
                <a:spcPct val="150000"/>
              </a:lnSpc>
              <a:buClrTx/>
            </a:pPr>
            <a:r>
              <a:rPr lang="vi-VN" sz="2400" b="1" kern="1200" dirty="0">
                <a:solidFill>
                  <a:srgbClr val="0070C0"/>
                </a:solidFill>
                <a:latin typeface="+mn-lt"/>
                <a:ea typeface="+mn-ea"/>
                <a:cs typeface="Arial" panose="020B0604020202020204" pitchFamily="34" charset="0"/>
              </a:rPr>
              <a:t>Mục đích: </a:t>
            </a:r>
            <a:r>
              <a:rPr lang="vi-VN" sz="2400" kern="1200" dirty="0">
                <a:solidFill>
                  <a:prstClr val="black"/>
                </a:solidFill>
                <a:latin typeface="+mn-lt"/>
                <a:ea typeface="+mn-ea"/>
                <a:cs typeface="Arial" panose="020B0604020202020204" pitchFamily="34" charset="0"/>
              </a:rPr>
              <a:t>Tạo hiệu ứng làm mới không khí trong nhà kính, đảm bảo không khí từ ngoài có thể vào trong nhà kính và ngược lại. </a:t>
            </a:r>
            <a:endParaRPr lang="en-US" sz="2400" kern="1200" dirty="0">
              <a:solidFill>
                <a:prstClr val="black"/>
              </a:solidFill>
              <a:latin typeface="+mn-lt"/>
              <a:ea typeface="+mn-ea"/>
              <a:cs typeface="Arial" panose="020B0604020202020204" pitchFamily="34" charset="0"/>
            </a:endParaRPr>
          </a:p>
        </p:txBody>
      </p:sp>
      <p:sp>
        <p:nvSpPr>
          <p:cNvPr id="10" name="Down Arrow 9"/>
          <p:cNvSpPr/>
          <p:nvPr/>
        </p:nvSpPr>
        <p:spPr>
          <a:xfrm>
            <a:off x="8539422" y="3836843"/>
            <a:ext cx="406400" cy="46787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1200" kern="1200">
              <a:solidFill>
                <a:prstClr val="white"/>
              </a:solidFill>
              <a:latin typeface="Calibri"/>
            </a:endParaRPr>
          </a:p>
        </p:txBody>
      </p:sp>
      <p:sp>
        <p:nvSpPr>
          <p:cNvPr id="16" name="Rectangle 15"/>
          <p:cNvSpPr/>
          <p:nvPr/>
        </p:nvSpPr>
        <p:spPr>
          <a:xfrm>
            <a:off x="6130466" y="4562055"/>
            <a:ext cx="5278250" cy="1675843"/>
          </a:xfrm>
          <a:prstGeom prst="rect">
            <a:avLst/>
          </a:prstGeom>
        </p:spPr>
        <p:txBody>
          <a:bodyPr wrap="square">
            <a:spAutoFit/>
          </a:bodyPr>
          <a:lstStyle/>
          <a:p>
            <a:pPr algn="just" defTabSz="609630">
              <a:lnSpc>
                <a:spcPct val="150000"/>
              </a:lnSpc>
              <a:buClrTx/>
            </a:pPr>
            <a:r>
              <a:rPr lang="vi-VN" sz="2400" kern="1200" dirty="0">
                <a:solidFill>
                  <a:prstClr val="black"/>
                </a:solidFill>
                <a:latin typeface="+mn-lt"/>
                <a:ea typeface="+mn-ea"/>
                <a:cs typeface="Arial" panose="020B0604020202020204" pitchFamily="34" charset="0"/>
              </a:rPr>
              <a:t>Cung cấp đủ lượng oxi cho cây phát triển và thải được khí các-bô-níc ra bên ngoài. </a:t>
            </a:r>
            <a:endParaRPr lang="en-US" sz="2400" kern="1200" dirty="0">
              <a:solidFill>
                <a:prstClr val="black"/>
              </a:solidFill>
              <a:latin typeface="+mn-lt"/>
              <a:ea typeface="+mn-ea"/>
              <a:cs typeface="Arial" panose="020B0604020202020204" pitchFamily="34" charset="0"/>
            </a:endParaRPr>
          </a:p>
        </p:txBody>
      </p:sp>
      <p:sp>
        <p:nvSpPr>
          <p:cNvPr id="18" name="Freeform 13"/>
          <p:cNvSpPr/>
          <p:nvPr/>
        </p:nvSpPr>
        <p:spPr>
          <a:xfrm>
            <a:off x="9428881" y="5771116"/>
            <a:ext cx="3061305" cy="1586313"/>
          </a:xfrm>
          <a:custGeom>
            <a:avLst/>
            <a:gdLst/>
            <a:ahLst/>
            <a:cxnLst/>
            <a:rect l="l" t="t" r="r" b="b"/>
            <a:pathLst>
              <a:path w="4591958" h="2379469">
                <a:moveTo>
                  <a:pt x="0" y="0"/>
                </a:moveTo>
                <a:lnTo>
                  <a:pt x="4591957" y="0"/>
                </a:lnTo>
                <a:lnTo>
                  <a:pt x="4591957" y="2379469"/>
                </a:lnTo>
                <a:lnTo>
                  <a:pt x="0" y="23794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pic>
        <p:nvPicPr>
          <p:cNvPr id="17" name="Picture 16"/>
          <p:cNvPicPr>
            <a:picLocks noChangeAspect="1"/>
          </p:cNvPicPr>
          <p:nvPr/>
        </p:nvPicPr>
        <p:blipFill>
          <a:blip r:embed="rId7"/>
          <a:stretch>
            <a:fillRect/>
          </a:stretch>
        </p:blipFill>
        <p:spPr>
          <a:xfrm>
            <a:off x="783284" y="2143096"/>
            <a:ext cx="4837120" cy="40293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061384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12" presetClass="entr" presetSubtype="1"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p:tgtEl>
                                          <p:spTgt spid="10"/>
                                        </p:tgtEl>
                                        <p:attrNameLst>
                                          <p:attrName>ppt_y</p:attrName>
                                        </p:attrNameLst>
                                      </p:cBhvr>
                                      <p:tavLst>
                                        <p:tav tm="0">
                                          <p:val>
                                            <p:strVal val="#ppt_y-#ppt_h*1.125000"/>
                                          </p:val>
                                        </p:tav>
                                        <p:tav tm="100000">
                                          <p:val>
                                            <p:strVal val="#ppt_y"/>
                                          </p:val>
                                        </p:tav>
                                      </p:tavLst>
                                    </p:anim>
                                    <p:animEffect transition="in" filter="wipe(down)">
                                      <p:cBhvr>
                                        <p:cTn id="17" dur="500"/>
                                        <p:tgtEl>
                                          <p:spTgt spid="10"/>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Freeform 7"/>
          <p:cNvSpPr/>
          <p:nvPr/>
        </p:nvSpPr>
        <p:spPr>
          <a:xfrm>
            <a:off x="6585336" y="1664190"/>
            <a:ext cx="1116417" cy="583328"/>
          </a:xfrm>
          <a:custGeom>
            <a:avLst/>
            <a:gdLst/>
            <a:ahLst/>
            <a:cxnLst/>
            <a:rect l="l" t="t" r="r" b="b"/>
            <a:pathLst>
              <a:path w="1674626" h="874992">
                <a:moveTo>
                  <a:pt x="0" y="0"/>
                </a:moveTo>
                <a:lnTo>
                  <a:pt x="1674626" y="0"/>
                </a:lnTo>
                <a:lnTo>
                  <a:pt x="1674626" y="874992"/>
                </a:lnTo>
                <a:lnTo>
                  <a:pt x="0" y="874992"/>
                </a:lnTo>
                <a:lnTo>
                  <a:pt x="0" y="0"/>
                </a:lnTo>
                <a:close/>
              </a:path>
            </a:pathLst>
          </a:custGeom>
          <a:blipFill>
            <a:blip r:embed="rId4"/>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8" name="Freeform 8"/>
          <p:cNvSpPr/>
          <p:nvPr/>
        </p:nvSpPr>
        <p:spPr>
          <a:xfrm>
            <a:off x="0" y="4826938"/>
            <a:ext cx="1116417" cy="583328"/>
          </a:xfrm>
          <a:custGeom>
            <a:avLst/>
            <a:gdLst/>
            <a:ahLst/>
            <a:cxnLst/>
            <a:rect l="l" t="t" r="r" b="b"/>
            <a:pathLst>
              <a:path w="1674626" h="874992">
                <a:moveTo>
                  <a:pt x="0" y="0"/>
                </a:moveTo>
                <a:lnTo>
                  <a:pt x="1674625" y="0"/>
                </a:lnTo>
                <a:lnTo>
                  <a:pt x="1674625" y="874992"/>
                </a:lnTo>
                <a:lnTo>
                  <a:pt x="0" y="874992"/>
                </a:lnTo>
                <a:lnTo>
                  <a:pt x="0" y="0"/>
                </a:lnTo>
                <a:close/>
              </a:path>
            </a:pathLst>
          </a:custGeom>
          <a:blipFill>
            <a:blip r:embed="rId4"/>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9" name="Freeform 9"/>
          <p:cNvSpPr/>
          <p:nvPr/>
        </p:nvSpPr>
        <p:spPr>
          <a:xfrm>
            <a:off x="5414184" y="733193"/>
            <a:ext cx="1196790" cy="1227477"/>
          </a:xfrm>
          <a:custGeom>
            <a:avLst/>
            <a:gdLst/>
            <a:ahLst/>
            <a:cxnLst/>
            <a:rect l="l" t="t" r="r" b="b"/>
            <a:pathLst>
              <a:path w="4011930" h="4114800">
                <a:moveTo>
                  <a:pt x="0" y="0"/>
                </a:moveTo>
                <a:lnTo>
                  <a:pt x="4011930" y="0"/>
                </a:lnTo>
                <a:lnTo>
                  <a:pt x="4011930" y="4114800"/>
                </a:lnTo>
                <a:lnTo>
                  <a:pt x="0" y="4114800"/>
                </a:lnTo>
                <a:lnTo>
                  <a:pt x="0" y="0"/>
                </a:lnTo>
                <a:close/>
              </a:path>
            </a:pathLst>
          </a:custGeom>
          <a:blipFill>
            <a:blip r:embed="rId5"/>
            <a:stretch>
              <a:fillRect/>
            </a:stretch>
          </a:blipFill>
        </p:spPr>
        <p:txBody>
          <a:bodyPr/>
          <a:lstStyle/>
          <a:p>
            <a:pPr defTabSz="609630">
              <a:buClrTx/>
            </a:pPr>
            <a:endParaRPr lang="en-US" sz="1200" kern="1200" dirty="0">
              <a:solidFill>
                <a:prstClr val="black"/>
              </a:solidFill>
              <a:latin typeface="Calibri"/>
              <a:ea typeface="+mn-ea"/>
              <a:cs typeface="+mn-cs"/>
            </a:endParaRPr>
          </a:p>
        </p:txBody>
      </p:sp>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13261" t="1716" r="5066" b="5147"/>
          <a:stretch/>
        </p:blipFill>
        <p:spPr>
          <a:xfrm>
            <a:off x="7557804" y="1816338"/>
            <a:ext cx="4230249" cy="41430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8" name="Group 17">
            <a:extLst>
              <a:ext uri="{FF2B5EF4-FFF2-40B4-BE49-F238E27FC236}">
                <a16:creationId xmlns:a16="http://schemas.microsoft.com/office/drawing/2014/main" id="{C7DC4308-A471-3800-C582-DCE4384CB7B1}"/>
              </a:ext>
            </a:extLst>
          </p:cNvPr>
          <p:cNvGrpSpPr/>
          <p:nvPr/>
        </p:nvGrpSpPr>
        <p:grpSpPr>
          <a:xfrm>
            <a:off x="558208" y="2004027"/>
            <a:ext cx="6052766" cy="2516616"/>
            <a:chOff x="558208" y="2004027"/>
            <a:chExt cx="6052766" cy="2516616"/>
          </a:xfrm>
        </p:grpSpPr>
        <p:sp>
          <p:nvSpPr>
            <p:cNvPr id="6" name="Rectangle 5">
              <a:extLst>
                <a:ext uri="{FF2B5EF4-FFF2-40B4-BE49-F238E27FC236}">
                  <a16:creationId xmlns:a16="http://schemas.microsoft.com/office/drawing/2014/main" id="{89666B54-71FA-F7C0-6A92-9A4BFF7242CC}"/>
                </a:ext>
              </a:extLst>
            </p:cNvPr>
            <p:cNvSpPr/>
            <p:nvPr/>
          </p:nvSpPr>
          <p:spPr>
            <a:xfrm>
              <a:off x="558208" y="2844800"/>
              <a:ext cx="6052766" cy="1675843"/>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798386" y="2004027"/>
              <a:ext cx="5668017" cy="2445460"/>
              <a:chOff x="1165198" y="2363793"/>
              <a:chExt cx="8502026" cy="3668191"/>
            </a:xfrm>
          </p:grpSpPr>
          <p:sp>
            <p:nvSpPr>
              <p:cNvPr id="12" name="Rectangle 11"/>
              <p:cNvSpPr/>
              <p:nvPr/>
            </p:nvSpPr>
            <p:spPr>
              <a:xfrm>
                <a:off x="1165198" y="3518219"/>
                <a:ext cx="8502026" cy="2513765"/>
              </a:xfrm>
              <a:prstGeom prst="rect">
                <a:avLst/>
              </a:prstGeom>
            </p:spPr>
            <p:txBody>
              <a:bodyPr wrap="square">
                <a:spAutoFit/>
              </a:bodyPr>
              <a:lstStyle/>
              <a:p>
                <a:pPr algn="just" defTabSz="609630">
                  <a:lnSpc>
                    <a:spcPct val="150000"/>
                  </a:lnSpc>
                  <a:buClrTx/>
                </a:pPr>
                <a:r>
                  <a:rPr lang="en-US" sz="2400" kern="1200" dirty="0" err="1">
                    <a:solidFill>
                      <a:prstClr val="black"/>
                    </a:solidFill>
                    <a:latin typeface="UTM Avo" panose="02040603050506020204" pitchFamily="18" charset="0"/>
                    <a:ea typeface="+mn-ea"/>
                    <a:cs typeface="Arial" panose="020B0604020202020204" pitchFamily="34" charset="0"/>
                  </a:rPr>
                  <a:t>Khi</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thổi</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không</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khí</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vào</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bếp</a:t>
                </a:r>
                <a:r>
                  <a:rPr lang="en-US" sz="2400" kern="1200" dirty="0">
                    <a:solidFill>
                      <a:prstClr val="black"/>
                    </a:solidFill>
                    <a:latin typeface="UTM Avo" panose="02040603050506020204" pitchFamily="18" charset="0"/>
                    <a:ea typeface="+mn-ea"/>
                    <a:cs typeface="Arial" panose="020B0604020202020204" pitchFamily="34" charset="0"/>
                  </a:rPr>
                  <a:t> than </a:t>
                </a:r>
                <a:r>
                  <a:rPr lang="en-US" sz="2400" kern="1200" dirty="0" err="1">
                    <a:solidFill>
                      <a:prstClr val="black"/>
                    </a:solidFill>
                    <a:latin typeface="UTM Avo" panose="02040603050506020204" pitchFamily="18" charset="0"/>
                    <a:ea typeface="+mn-ea"/>
                    <a:cs typeface="Arial" panose="020B0604020202020204" pitchFamily="34" charset="0"/>
                  </a:rPr>
                  <a:t>hoặc</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bếp</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củi</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thì</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lửa</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sẽ</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cháy</a:t>
                </a:r>
                <a:r>
                  <a:rPr lang="en-US" sz="2400" kern="1200" dirty="0">
                    <a:solidFill>
                      <a:prstClr val="black"/>
                    </a:solidFill>
                    <a:latin typeface="UTM Avo" panose="02040603050506020204" pitchFamily="18" charset="0"/>
                    <a:ea typeface="+mn-ea"/>
                    <a:cs typeface="Arial" panose="020B0604020202020204" pitchFamily="34" charset="0"/>
                  </a:rPr>
                  <a:t> to </a:t>
                </a:r>
                <a:r>
                  <a:rPr lang="en-US" sz="2400" kern="1200" dirty="0" err="1">
                    <a:solidFill>
                      <a:prstClr val="black"/>
                    </a:solidFill>
                    <a:latin typeface="UTM Avo" panose="02040603050506020204" pitchFamily="18" charset="0"/>
                    <a:ea typeface="+mn-ea"/>
                    <a:cs typeface="Arial" panose="020B0604020202020204" pitchFamily="34" charset="0"/>
                  </a:rPr>
                  <a:t>lên</a:t>
                </a:r>
                <a:r>
                  <a:rPr lang="en-US" sz="2400" kern="1200" dirty="0">
                    <a:solidFill>
                      <a:prstClr val="black"/>
                    </a:solidFill>
                    <a:latin typeface="UTM Avo" panose="02040603050506020204" pitchFamily="18" charset="0"/>
                    <a:ea typeface="+mn-ea"/>
                    <a:cs typeface="Arial" panose="020B0604020202020204" pitchFamily="34" charset="0"/>
                  </a:rPr>
                  <a:t> hay </a:t>
                </a:r>
                <a:r>
                  <a:rPr lang="en-US" sz="2400" kern="1200" dirty="0" err="1">
                    <a:solidFill>
                      <a:prstClr val="black"/>
                    </a:solidFill>
                    <a:latin typeface="UTM Avo" panose="02040603050506020204" pitchFamily="18" charset="0"/>
                    <a:ea typeface="+mn-ea"/>
                    <a:cs typeface="Arial" panose="020B0604020202020204" pitchFamily="34" charset="0"/>
                  </a:rPr>
                  <a:t>nhỏ</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đi</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Vì</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sao</a:t>
                </a:r>
                <a:r>
                  <a:rPr lang="en-US" sz="2400" kern="1200" dirty="0">
                    <a:solidFill>
                      <a:prstClr val="black"/>
                    </a:solidFill>
                    <a:latin typeface="UTM Avo" panose="02040603050506020204" pitchFamily="18" charset="0"/>
                    <a:ea typeface="+mn-ea"/>
                    <a:cs typeface="Arial" panose="020B0604020202020204" pitchFamily="34" charset="0"/>
                  </a:rPr>
                  <a:t>?</a:t>
                </a:r>
              </a:p>
            </p:txBody>
          </p:sp>
          <p:pic>
            <p:nvPicPr>
              <p:cNvPr id="14" name="Picture 13"/>
              <p:cNvPicPr>
                <a:picLocks noChangeAspect="1"/>
              </p:cNvPicPr>
              <p:nvPr/>
            </p:nvPicPr>
            <p:blipFill>
              <a:blip r:embed="rId7"/>
              <a:stretch>
                <a:fillRect/>
              </a:stretch>
            </p:blipFill>
            <p:spPr>
              <a:xfrm>
                <a:off x="4343945" y="2363793"/>
                <a:ext cx="2144533" cy="1154425"/>
              </a:xfrm>
              <a:prstGeom prst="rect">
                <a:avLst/>
              </a:prstGeom>
            </p:spPr>
          </p:pic>
        </p:grpSp>
      </p:grpSp>
      <p:grpSp>
        <p:nvGrpSpPr>
          <p:cNvPr id="17" name="Group 16"/>
          <p:cNvGrpSpPr/>
          <p:nvPr/>
        </p:nvGrpSpPr>
        <p:grpSpPr>
          <a:xfrm>
            <a:off x="1919662" y="4798097"/>
            <a:ext cx="5429069" cy="1770817"/>
            <a:chOff x="2291082" y="6917034"/>
            <a:chExt cx="8143603" cy="2656225"/>
          </a:xfrm>
        </p:grpSpPr>
        <p:pic>
          <p:nvPicPr>
            <p:cNvPr id="15" name="Picture 14"/>
            <p:cNvPicPr>
              <a:picLocks noChangeAspect="1"/>
            </p:cNvPicPr>
            <p:nvPr/>
          </p:nvPicPr>
          <p:blipFill>
            <a:blip r:embed="rId8"/>
            <a:stretch>
              <a:fillRect/>
            </a:stretch>
          </p:blipFill>
          <p:spPr>
            <a:xfrm flipH="1">
              <a:off x="8245311" y="6917034"/>
              <a:ext cx="2189374" cy="2656225"/>
            </a:xfrm>
            <a:prstGeom prst="rect">
              <a:avLst/>
            </a:prstGeom>
          </p:spPr>
        </p:pic>
        <p:sp>
          <p:nvSpPr>
            <p:cNvPr id="16" name="Rounded Rectangular Callout 15"/>
            <p:cNvSpPr/>
            <p:nvPr/>
          </p:nvSpPr>
          <p:spPr>
            <a:xfrm>
              <a:off x="2291082" y="6962649"/>
              <a:ext cx="5138198" cy="1698630"/>
            </a:xfrm>
            <a:prstGeom prst="wedgeRoundRectCallout">
              <a:avLst>
                <a:gd name="adj1" fmla="val 63880"/>
                <a:gd name="adj2" fmla="val 38461"/>
                <a:gd name="adj3" fmla="val 16667"/>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defTabSz="609630">
                <a:buClrTx/>
              </a:pPr>
              <a:r>
                <a:rPr lang="vi-VN" sz="2400" kern="1200" dirty="0">
                  <a:solidFill>
                    <a:prstClr val="black"/>
                  </a:solidFill>
                  <a:cs typeface="Arial" panose="020B0604020202020204" pitchFamily="34" charset="0"/>
                </a:rPr>
                <a:t>Lửa sẽ cháy to lên</a:t>
              </a:r>
              <a:endParaRPr lang="en-US" sz="2400" kern="1200" dirty="0">
                <a:solidFill>
                  <a:prstClr val="black"/>
                </a:solidFill>
                <a:cs typeface="Arial" panose="020B0604020202020204" pitchFamily="34" charset="0"/>
              </a:endParaRPr>
            </a:p>
          </p:txBody>
        </p:sp>
      </p:grpSp>
    </p:spTree>
    <p:custDataLst>
      <p:tags r:id="rId1"/>
    </p:custDataLst>
    <p:extLst>
      <p:ext uri="{BB962C8B-B14F-4D97-AF65-F5344CB8AC3E}">
        <p14:creationId xmlns:p14="http://schemas.microsoft.com/office/powerpoint/2010/main" val="302194385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Freeform 6"/>
          <p:cNvSpPr/>
          <p:nvPr/>
        </p:nvSpPr>
        <p:spPr>
          <a:xfrm>
            <a:off x="9976265" y="985862"/>
            <a:ext cx="1116417" cy="583328"/>
          </a:xfrm>
          <a:custGeom>
            <a:avLst/>
            <a:gdLst/>
            <a:ahLst/>
            <a:cxnLst/>
            <a:rect l="l" t="t" r="r" b="b"/>
            <a:pathLst>
              <a:path w="1674626" h="874992">
                <a:moveTo>
                  <a:pt x="0" y="0"/>
                </a:moveTo>
                <a:lnTo>
                  <a:pt x="1674625" y="0"/>
                </a:lnTo>
                <a:lnTo>
                  <a:pt x="1674625" y="874992"/>
                </a:lnTo>
                <a:lnTo>
                  <a:pt x="0" y="874992"/>
                </a:lnTo>
                <a:lnTo>
                  <a:pt x="0" y="0"/>
                </a:lnTo>
                <a:close/>
              </a:path>
            </a:pathLst>
          </a:custGeom>
          <a:blipFill>
            <a:blip r:embed="rId4"/>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2" name="Freeform 12"/>
          <p:cNvSpPr/>
          <p:nvPr/>
        </p:nvSpPr>
        <p:spPr>
          <a:xfrm>
            <a:off x="11504798" y="1583421"/>
            <a:ext cx="1116417" cy="583328"/>
          </a:xfrm>
          <a:custGeom>
            <a:avLst/>
            <a:gdLst/>
            <a:ahLst/>
            <a:cxnLst/>
            <a:rect l="l" t="t" r="r" b="b"/>
            <a:pathLst>
              <a:path w="1674626" h="874992">
                <a:moveTo>
                  <a:pt x="0" y="0"/>
                </a:moveTo>
                <a:lnTo>
                  <a:pt x="1674626" y="0"/>
                </a:lnTo>
                <a:lnTo>
                  <a:pt x="1674626" y="874992"/>
                </a:lnTo>
                <a:lnTo>
                  <a:pt x="0" y="874992"/>
                </a:lnTo>
                <a:lnTo>
                  <a:pt x="0" y="0"/>
                </a:lnTo>
                <a:close/>
              </a:path>
            </a:pathLst>
          </a:custGeom>
          <a:blipFill>
            <a:blip r:embed="rId4"/>
            <a:stretch>
              <a:fillRect/>
            </a:stretch>
          </a:blipFill>
        </p:spPr>
        <p:txBody>
          <a:bodyPr/>
          <a:lstStyle/>
          <a:p>
            <a:pPr defTabSz="609630">
              <a:buClrTx/>
            </a:pPr>
            <a:endParaRPr lang="en-US" sz="1200" kern="1200" dirty="0">
              <a:solidFill>
                <a:prstClr val="black"/>
              </a:solidFill>
              <a:latin typeface="Calibri"/>
              <a:ea typeface="+mn-ea"/>
              <a:cs typeface="+mn-cs"/>
            </a:endParaRPr>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49424" t="172" r="369" b="-172"/>
          <a:stretch/>
        </p:blipFill>
        <p:spPr>
          <a:xfrm>
            <a:off x="687203" y="1969734"/>
            <a:ext cx="5059111" cy="3927664"/>
          </a:xfrm>
          <a:prstGeom prst="rect">
            <a:avLst/>
          </a:prstGeom>
        </p:spPr>
      </p:pic>
      <p:sp>
        <p:nvSpPr>
          <p:cNvPr id="2" name="Rectangle 1"/>
          <p:cNvSpPr/>
          <p:nvPr/>
        </p:nvSpPr>
        <p:spPr>
          <a:xfrm>
            <a:off x="6633868" y="2383569"/>
            <a:ext cx="4349817" cy="1121846"/>
          </a:xfrm>
          <a:prstGeom prst="rect">
            <a:avLst/>
          </a:prstGeom>
        </p:spPr>
        <p:txBody>
          <a:bodyPr wrap="square">
            <a:spAutoFit/>
          </a:bodyPr>
          <a:lstStyle/>
          <a:p>
            <a:pPr defTabSz="609630">
              <a:lnSpc>
                <a:spcPct val="150000"/>
              </a:lnSpc>
              <a:buClrTx/>
            </a:pPr>
            <a:r>
              <a:rPr lang="vi-VN" sz="2400" kern="1200" dirty="0">
                <a:solidFill>
                  <a:prstClr val="black"/>
                </a:solidFill>
                <a:latin typeface="+mn-lt"/>
                <a:ea typeface="+mn-ea"/>
                <a:cs typeface="Arial" panose="020B0604020202020204" pitchFamily="34" charset="0"/>
              </a:rPr>
              <a:t>Nhằm cung cấp ô-xi cho sự thở của người thợ lặn.</a:t>
            </a:r>
            <a:endParaRPr lang="en-US" sz="2400" kern="1200" dirty="0">
              <a:solidFill>
                <a:prstClr val="black"/>
              </a:solidFill>
              <a:latin typeface="+mn-lt"/>
              <a:ea typeface="+mn-ea"/>
              <a:cs typeface="Arial" panose="020B0604020202020204" pitchFamily="34" charset="0"/>
            </a:endParaRPr>
          </a:p>
        </p:txBody>
      </p:sp>
      <p:sp>
        <p:nvSpPr>
          <p:cNvPr id="11" name="Down Arrow 10"/>
          <p:cNvSpPr/>
          <p:nvPr/>
        </p:nvSpPr>
        <p:spPr>
          <a:xfrm rot="16200000">
            <a:off x="6008552" y="2625870"/>
            <a:ext cx="406400" cy="46787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1200" kern="1200">
              <a:solidFill>
                <a:prstClr val="white"/>
              </a:solidFill>
              <a:latin typeface="Calibri"/>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04247" y="3429000"/>
            <a:ext cx="3606808" cy="3606808"/>
          </a:xfrm>
          <a:prstGeom prst="rect">
            <a:avLst/>
          </a:prstGeom>
        </p:spPr>
      </p:pic>
    </p:spTree>
    <p:custDataLst>
      <p:tags r:id="rId1"/>
    </p:custDataLst>
    <p:extLst>
      <p:ext uri="{BB962C8B-B14F-4D97-AF65-F5344CB8AC3E}">
        <p14:creationId xmlns:p14="http://schemas.microsoft.com/office/powerpoint/2010/main" val="13503888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p:tgtEl>
                                          <p:spTgt spid="11"/>
                                        </p:tgtEl>
                                        <p:attrNameLst>
                                          <p:attrName>ppt_x</p:attrName>
                                        </p:attrNameLst>
                                      </p:cBhvr>
                                      <p:tavLst>
                                        <p:tav tm="0">
                                          <p:val>
                                            <p:strVal val="#ppt_x-#ppt_w*1.125000"/>
                                          </p:val>
                                        </p:tav>
                                        <p:tav tm="100000">
                                          <p:val>
                                            <p:strVal val="#ppt_x"/>
                                          </p:val>
                                        </p:tav>
                                      </p:tavLst>
                                    </p:anim>
                                    <p:animEffect transition="in" filter="wipe(right)">
                                      <p:cBhvr>
                                        <p:cTn id="13" dur="500"/>
                                        <p:tgtEl>
                                          <p:spTgt spid="11"/>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Freeform 4"/>
          <p:cNvSpPr/>
          <p:nvPr/>
        </p:nvSpPr>
        <p:spPr>
          <a:xfrm>
            <a:off x="-982139" y="994423"/>
            <a:ext cx="5337750" cy="2494185"/>
          </a:xfrm>
          <a:custGeom>
            <a:avLst/>
            <a:gdLst/>
            <a:ahLst/>
            <a:cxnLst/>
            <a:rect l="l" t="t" r="r" b="b"/>
            <a:pathLst>
              <a:path w="8006625" h="3741278">
                <a:moveTo>
                  <a:pt x="0" y="0"/>
                </a:moveTo>
                <a:lnTo>
                  <a:pt x="8006626" y="0"/>
                </a:lnTo>
                <a:lnTo>
                  <a:pt x="8006626" y="3741277"/>
                </a:lnTo>
                <a:lnTo>
                  <a:pt x="0" y="37412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60">
              <a:buClrTx/>
            </a:pPr>
            <a:endParaRPr lang="en-US" sz="1200" kern="1200" dirty="0">
              <a:solidFill>
                <a:prstClr val="black"/>
              </a:solidFill>
              <a:latin typeface="Calibri"/>
              <a:ea typeface="+mn-ea"/>
              <a:cs typeface="+mn-cs"/>
            </a:endParaRPr>
          </a:p>
        </p:txBody>
      </p:sp>
      <p:sp>
        <p:nvSpPr>
          <p:cNvPr id="6" name="Freeform 6"/>
          <p:cNvSpPr/>
          <p:nvPr/>
        </p:nvSpPr>
        <p:spPr>
          <a:xfrm flipH="1">
            <a:off x="-298184" y="5655071"/>
            <a:ext cx="12788371" cy="860309"/>
          </a:xfrm>
          <a:custGeom>
            <a:avLst/>
            <a:gdLst/>
            <a:ahLst/>
            <a:cxnLst/>
            <a:rect l="l" t="t" r="r" b="b"/>
            <a:pathLst>
              <a:path w="19182557" h="1290463">
                <a:moveTo>
                  <a:pt x="19182556" y="0"/>
                </a:moveTo>
                <a:lnTo>
                  <a:pt x="0" y="0"/>
                </a:lnTo>
                <a:lnTo>
                  <a:pt x="0" y="1290462"/>
                </a:lnTo>
                <a:lnTo>
                  <a:pt x="19182556" y="1290462"/>
                </a:lnTo>
                <a:lnTo>
                  <a:pt x="19182556"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60">
              <a:buClrTx/>
            </a:pPr>
            <a:endParaRPr lang="en-US" sz="1200" kern="1200" dirty="0">
              <a:solidFill>
                <a:prstClr val="black"/>
              </a:solidFill>
              <a:latin typeface="Calibri"/>
              <a:ea typeface="+mn-ea"/>
              <a:cs typeface="+mn-cs"/>
            </a:endParaRPr>
          </a:p>
        </p:txBody>
      </p:sp>
      <p:sp>
        <p:nvSpPr>
          <p:cNvPr id="7" name="Freeform 7"/>
          <p:cNvSpPr/>
          <p:nvPr/>
        </p:nvSpPr>
        <p:spPr>
          <a:xfrm>
            <a:off x="-81154" y="6456467"/>
            <a:ext cx="12571339" cy="3783489"/>
          </a:xfrm>
          <a:custGeom>
            <a:avLst/>
            <a:gdLst/>
            <a:ahLst/>
            <a:cxnLst/>
            <a:rect l="l" t="t" r="r" b="b"/>
            <a:pathLst>
              <a:path w="18857008" h="5675234">
                <a:moveTo>
                  <a:pt x="0" y="0"/>
                </a:moveTo>
                <a:lnTo>
                  <a:pt x="18857008" y="0"/>
                </a:lnTo>
                <a:lnTo>
                  <a:pt x="18857008" y="5675234"/>
                </a:lnTo>
                <a:lnTo>
                  <a:pt x="0" y="5675234"/>
                </a:lnTo>
                <a:lnTo>
                  <a:pt x="0" y="0"/>
                </a:lnTo>
                <a:close/>
              </a:path>
            </a:pathLst>
          </a:custGeom>
          <a:blipFill>
            <a:blip r:embed="rId8">
              <a:extLst>
                <a:ext uri="{96DAC541-7B7A-43D3-8B79-37D633B846F1}">
                  <asvg:svgBlip xmlns:asvg="http://schemas.microsoft.com/office/drawing/2016/SVG/main" r:embed="rId9"/>
                </a:ext>
              </a:extLst>
            </a:blip>
            <a:stretch>
              <a:fillRect t="-29292" r="-951"/>
            </a:stretch>
          </a:blipFill>
        </p:spPr>
        <p:txBody>
          <a:bodyPr/>
          <a:lstStyle/>
          <a:p>
            <a:pPr defTabSz="609660">
              <a:buClrTx/>
            </a:pPr>
            <a:endParaRPr lang="en-US" sz="1200" kern="1200" dirty="0">
              <a:solidFill>
                <a:prstClr val="black"/>
              </a:solidFill>
              <a:latin typeface="Calibri"/>
              <a:ea typeface="+mn-ea"/>
              <a:cs typeface="+mn-cs"/>
            </a:endParaRPr>
          </a:p>
        </p:txBody>
      </p:sp>
      <p:sp>
        <p:nvSpPr>
          <p:cNvPr id="11" name="Freeform 11"/>
          <p:cNvSpPr/>
          <p:nvPr/>
        </p:nvSpPr>
        <p:spPr>
          <a:xfrm flipH="1">
            <a:off x="7371333" y="813908"/>
            <a:ext cx="5337750" cy="2494185"/>
          </a:xfrm>
          <a:custGeom>
            <a:avLst/>
            <a:gdLst/>
            <a:ahLst/>
            <a:cxnLst/>
            <a:rect l="l" t="t" r="r" b="b"/>
            <a:pathLst>
              <a:path w="8006625" h="3741278">
                <a:moveTo>
                  <a:pt x="8006625" y="0"/>
                </a:moveTo>
                <a:lnTo>
                  <a:pt x="0" y="0"/>
                </a:lnTo>
                <a:lnTo>
                  <a:pt x="0" y="3741278"/>
                </a:lnTo>
                <a:lnTo>
                  <a:pt x="8006625" y="3741278"/>
                </a:lnTo>
                <a:lnTo>
                  <a:pt x="800662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60">
              <a:buClrTx/>
            </a:pPr>
            <a:endParaRPr lang="en-US" sz="1200" kern="1200" dirty="0">
              <a:solidFill>
                <a:prstClr val="black"/>
              </a:solidFill>
              <a:latin typeface="Calibri"/>
              <a:ea typeface="+mn-ea"/>
              <a:cs typeface="+mn-cs"/>
            </a:endParaRPr>
          </a:p>
        </p:txBody>
      </p:sp>
      <p:sp>
        <p:nvSpPr>
          <p:cNvPr id="12" name="Freeform 12"/>
          <p:cNvSpPr/>
          <p:nvPr/>
        </p:nvSpPr>
        <p:spPr>
          <a:xfrm>
            <a:off x="8341941" y="1926611"/>
            <a:ext cx="6535576" cy="4931389"/>
          </a:xfrm>
          <a:custGeom>
            <a:avLst/>
            <a:gdLst/>
            <a:ahLst/>
            <a:cxnLst/>
            <a:rect l="l" t="t" r="r" b="b"/>
            <a:pathLst>
              <a:path w="9803364" h="7397084">
                <a:moveTo>
                  <a:pt x="0" y="0"/>
                </a:moveTo>
                <a:lnTo>
                  <a:pt x="9803364" y="0"/>
                </a:lnTo>
                <a:lnTo>
                  <a:pt x="9803364" y="7397084"/>
                </a:lnTo>
                <a:lnTo>
                  <a:pt x="0" y="73970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60">
              <a:buClrTx/>
            </a:pPr>
            <a:endParaRPr lang="en-US" sz="1200" kern="1200" dirty="0">
              <a:solidFill>
                <a:prstClr val="black"/>
              </a:solidFill>
              <a:latin typeface="Calibri"/>
              <a:ea typeface="+mn-ea"/>
              <a:cs typeface="+mn-cs"/>
            </a:endParaRPr>
          </a:p>
        </p:txBody>
      </p:sp>
      <p:sp>
        <p:nvSpPr>
          <p:cNvPr id="16" name="Freeform 16"/>
          <p:cNvSpPr/>
          <p:nvPr/>
        </p:nvSpPr>
        <p:spPr>
          <a:xfrm>
            <a:off x="-494729" y="5329353"/>
            <a:ext cx="3061305" cy="1586313"/>
          </a:xfrm>
          <a:custGeom>
            <a:avLst/>
            <a:gdLst/>
            <a:ahLst/>
            <a:cxnLst/>
            <a:rect l="l" t="t" r="r" b="b"/>
            <a:pathLst>
              <a:path w="4591958" h="2379469">
                <a:moveTo>
                  <a:pt x="0" y="0"/>
                </a:moveTo>
                <a:lnTo>
                  <a:pt x="4591958" y="0"/>
                </a:lnTo>
                <a:lnTo>
                  <a:pt x="4591958" y="2379469"/>
                </a:lnTo>
                <a:lnTo>
                  <a:pt x="0" y="237946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60">
              <a:buClrTx/>
            </a:pPr>
            <a:endParaRPr lang="en-US" sz="1200" kern="1200" dirty="0">
              <a:solidFill>
                <a:prstClr val="black"/>
              </a:solidFill>
              <a:latin typeface="Calibri"/>
              <a:ea typeface="+mn-ea"/>
              <a:cs typeface="+mn-cs"/>
            </a:endParaRPr>
          </a:p>
        </p:txBody>
      </p:sp>
      <p:sp>
        <p:nvSpPr>
          <p:cNvPr id="17" name="Freeform 7"/>
          <p:cNvSpPr/>
          <p:nvPr/>
        </p:nvSpPr>
        <p:spPr>
          <a:xfrm>
            <a:off x="1162689" y="3319803"/>
            <a:ext cx="9866621" cy="2113737"/>
          </a:xfrm>
          <a:custGeom>
            <a:avLst/>
            <a:gdLst/>
            <a:ahLst/>
            <a:cxnLst/>
            <a:rect l="l" t="t" r="r" b="b"/>
            <a:pathLst>
              <a:path w="3897924" h="2014227">
                <a:moveTo>
                  <a:pt x="26155" y="0"/>
                </a:moveTo>
                <a:lnTo>
                  <a:pt x="3871769" y="0"/>
                </a:lnTo>
                <a:cubicBezTo>
                  <a:pt x="3878706" y="0"/>
                  <a:pt x="3885359" y="2756"/>
                  <a:pt x="3890264" y="7661"/>
                </a:cubicBezTo>
                <a:cubicBezTo>
                  <a:pt x="3895169" y="12566"/>
                  <a:pt x="3897924" y="19218"/>
                  <a:pt x="3897924" y="26155"/>
                </a:cubicBezTo>
                <a:lnTo>
                  <a:pt x="3897924" y="1988072"/>
                </a:lnTo>
                <a:cubicBezTo>
                  <a:pt x="3897924" y="2002517"/>
                  <a:pt x="3886214" y="2014227"/>
                  <a:pt x="3871769" y="2014227"/>
                </a:cubicBezTo>
                <a:lnTo>
                  <a:pt x="26155" y="2014227"/>
                </a:lnTo>
                <a:cubicBezTo>
                  <a:pt x="11710" y="2014227"/>
                  <a:pt x="0" y="2002517"/>
                  <a:pt x="0" y="1988072"/>
                </a:cubicBezTo>
                <a:lnTo>
                  <a:pt x="0" y="26155"/>
                </a:lnTo>
                <a:cubicBezTo>
                  <a:pt x="0" y="11710"/>
                  <a:pt x="11710" y="0"/>
                  <a:pt x="26155" y="0"/>
                </a:cubicBezTo>
                <a:close/>
              </a:path>
            </a:pathLst>
          </a:custGeom>
          <a:solidFill>
            <a:srgbClr val="FFFFFF"/>
          </a:solidFill>
          <a:ln w="57150">
            <a:solidFill>
              <a:schemeClr val="accent3">
                <a:lumMod val="75000"/>
              </a:schemeClr>
            </a:solidFill>
          </a:ln>
        </p:spPr>
        <p:txBody>
          <a:bodyPr/>
          <a:lstStyle/>
          <a:p>
            <a:pPr defTabSz="609660">
              <a:buClrTx/>
            </a:pPr>
            <a:endParaRPr lang="en-US" sz="1200" kern="1200" dirty="0">
              <a:solidFill>
                <a:prstClr val="black"/>
              </a:solidFill>
              <a:latin typeface="Calibri"/>
              <a:ea typeface="+mn-ea"/>
              <a:cs typeface="+mn-cs"/>
            </a:endParaRPr>
          </a:p>
        </p:txBody>
      </p:sp>
      <p:sp>
        <p:nvSpPr>
          <p:cNvPr id="18" name="Freeform 10"/>
          <p:cNvSpPr/>
          <p:nvPr/>
        </p:nvSpPr>
        <p:spPr>
          <a:xfrm>
            <a:off x="2814967" y="2878968"/>
            <a:ext cx="6562065" cy="880999"/>
          </a:xfrm>
          <a:custGeom>
            <a:avLst/>
            <a:gdLst/>
            <a:ahLst/>
            <a:cxnLst/>
            <a:rect l="l" t="t" r="r" b="b"/>
            <a:pathLst>
              <a:path w="3024664" h="406080">
                <a:moveTo>
                  <a:pt x="78653" y="0"/>
                </a:moveTo>
                <a:lnTo>
                  <a:pt x="2946010" y="0"/>
                </a:lnTo>
                <a:cubicBezTo>
                  <a:pt x="2989450" y="0"/>
                  <a:pt x="3024664" y="35214"/>
                  <a:pt x="3024664" y="78653"/>
                </a:cubicBezTo>
                <a:lnTo>
                  <a:pt x="3024664" y="327427"/>
                </a:lnTo>
                <a:cubicBezTo>
                  <a:pt x="3024664" y="348287"/>
                  <a:pt x="3016377" y="368293"/>
                  <a:pt x="3001627" y="383043"/>
                </a:cubicBezTo>
                <a:cubicBezTo>
                  <a:pt x="2986876" y="397794"/>
                  <a:pt x="2966871" y="406080"/>
                  <a:pt x="2946010" y="406080"/>
                </a:cubicBezTo>
                <a:lnTo>
                  <a:pt x="78653" y="406080"/>
                </a:lnTo>
                <a:cubicBezTo>
                  <a:pt x="35214" y="406080"/>
                  <a:pt x="0" y="370866"/>
                  <a:pt x="0" y="327427"/>
                </a:cubicBezTo>
                <a:lnTo>
                  <a:pt x="0" y="78653"/>
                </a:lnTo>
                <a:cubicBezTo>
                  <a:pt x="0" y="57793"/>
                  <a:pt x="8287" y="37787"/>
                  <a:pt x="23037" y="23037"/>
                </a:cubicBezTo>
                <a:cubicBezTo>
                  <a:pt x="37787" y="8287"/>
                  <a:pt x="57793" y="0"/>
                  <a:pt x="78653" y="0"/>
                </a:cubicBezTo>
                <a:close/>
              </a:path>
            </a:pathLst>
          </a:custGeom>
          <a:solidFill>
            <a:srgbClr val="FFFFFF"/>
          </a:solidFill>
          <a:ln w="57150">
            <a:solidFill>
              <a:schemeClr val="accent3">
                <a:lumMod val="75000"/>
              </a:schemeClr>
            </a:solidFill>
          </a:ln>
        </p:spPr>
        <p:txBody>
          <a:bodyPr/>
          <a:lstStyle/>
          <a:p>
            <a:pPr defTabSz="609660">
              <a:buClrTx/>
            </a:pPr>
            <a:endParaRPr lang="en-US" sz="1200" kern="1200" dirty="0">
              <a:solidFill>
                <a:prstClr val="black"/>
              </a:solidFill>
              <a:latin typeface="Calibri"/>
              <a:ea typeface="+mn-ea"/>
              <a:cs typeface="+mn-cs"/>
            </a:endParaRPr>
          </a:p>
        </p:txBody>
      </p:sp>
      <p:sp>
        <p:nvSpPr>
          <p:cNvPr id="19" name="Rectangle 18"/>
          <p:cNvSpPr/>
          <p:nvPr/>
        </p:nvSpPr>
        <p:spPr>
          <a:xfrm>
            <a:off x="1895516" y="4135759"/>
            <a:ext cx="9133794" cy="567848"/>
          </a:xfrm>
          <a:prstGeom prst="rect">
            <a:avLst/>
          </a:prstGeom>
        </p:spPr>
        <p:txBody>
          <a:bodyPr wrap="square">
            <a:spAutoFit/>
          </a:bodyPr>
          <a:lstStyle/>
          <a:p>
            <a:pPr marL="381038" indent="-381038" algn="just" defTabSz="609660">
              <a:lnSpc>
                <a:spcPct val="150000"/>
              </a:lnSpc>
              <a:buClrTx/>
              <a:buFont typeface="Wingdings" panose="05000000000000000000" pitchFamily="2" charset="2"/>
              <a:buChar char="Ø"/>
            </a:pPr>
            <a:r>
              <a:rPr lang="en-US" sz="2400" kern="1200" dirty="0" err="1">
                <a:solidFill>
                  <a:prstClr val="black"/>
                </a:solidFill>
                <a:latin typeface="+mn-lt"/>
                <a:ea typeface="+mn-ea"/>
                <a:cs typeface="Arial" panose="020B0604020202020204" pitchFamily="34" charset="0"/>
              </a:rPr>
              <a:t>Không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khí</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có</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vai</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trò</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duy</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trì</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sự</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cháy</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và</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duy</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trì</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sự</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sống</a:t>
            </a:r>
            <a:r>
              <a:rPr lang="en-US" sz="2400" kern="1200" dirty="0">
                <a:solidFill>
                  <a:prstClr val="black"/>
                </a:solidFill>
                <a:latin typeface="+mn-lt"/>
                <a:ea typeface="+mn-ea"/>
                <a:cs typeface="Arial" panose="020B0604020202020204" pitchFamily="34" charset="0"/>
              </a:rPr>
              <a:t>.</a:t>
            </a:r>
          </a:p>
        </p:txBody>
      </p:sp>
      <p:sp>
        <p:nvSpPr>
          <p:cNvPr id="20" name="TextBox 19"/>
          <p:cNvSpPr txBox="1"/>
          <p:nvPr/>
        </p:nvSpPr>
        <p:spPr>
          <a:xfrm>
            <a:off x="3809618" y="3068744"/>
            <a:ext cx="4421724" cy="523220"/>
          </a:xfrm>
          <a:prstGeom prst="rect">
            <a:avLst/>
          </a:prstGeom>
          <a:noFill/>
        </p:spPr>
        <p:txBody>
          <a:bodyPr wrap="square" rtlCol="0">
            <a:spAutoFit/>
          </a:bodyPr>
          <a:lstStyle/>
          <a:p>
            <a:pPr algn="ctr" defTabSz="609660">
              <a:buClrTx/>
            </a:pPr>
            <a:r>
              <a:rPr lang="vi-VN" sz="2800" b="1" kern="1200" dirty="0">
                <a:solidFill>
                  <a:srgbClr val="C00000"/>
                </a:solidFill>
                <a:latin typeface="+mn-lt"/>
                <a:ea typeface="+mn-ea"/>
                <a:cs typeface="Arial" panose="020B0604020202020204" pitchFamily="34" charset="0"/>
              </a:rPr>
              <a:t>KẾT</a:t>
            </a:r>
            <a:r>
              <a:rPr lang="en-US" sz="2800" b="1" kern="1200" dirty="0">
                <a:solidFill>
                  <a:srgbClr val="C00000"/>
                </a:solidFill>
                <a:latin typeface="+mn-lt"/>
                <a:ea typeface="+mn-ea"/>
                <a:cs typeface="Arial" panose="020B0604020202020204" pitchFamily="34" charset="0"/>
              </a:rPr>
              <a:t> LUẬN</a:t>
            </a:r>
          </a:p>
        </p:txBody>
      </p:sp>
      <p:sp>
        <p:nvSpPr>
          <p:cNvPr id="21" name="Freeform 5"/>
          <p:cNvSpPr/>
          <p:nvPr/>
        </p:nvSpPr>
        <p:spPr>
          <a:xfrm rot="-178616">
            <a:off x="3029652" y="6101511"/>
            <a:ext cx="13115998" cy="3410159"/>
          </a:xfrm>
          <a:custGeom>
            <a:avLst/>
            <a:gdLst/>
            <a:ahLst/>
            <a:cxnLst/>
            <a:rect l="l" t="t" r="r" b="b"/>
            <a:pathLst>
              <a:path w="19673997" h="5115239">
                <a:moveTo>
                  <a:pt x="0" y="0"/>
                </a:moveTo>
                <a:lnTo>
                  <a:pt x="19673997" y="0"/>
                </a:lnTo>
                <a:lnTo>
                  <a:pt x="19673997" y="5115239"/>
                </a:lnTo>
                <a:lnTo>
                  <a:pt x="0" y="511523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60">
              <a:buClrTx/>
            </a:pPr>
            <a:endParaRPr lang="en-US" sz="1200" kern="1200" dirty="0">
              <a:solidFill>
                <a:prstClr val="black"/>
              </a:solidFill>
              <a:latin typeface="Calibri"/>
              <a:ea typeface="+mn-ea"/>
              <a:cs typeface="+mn-cs"/>
            </a:endParaRPr>
          </a:p>
        </p:txBody>
      </p:sp>
    </p:spTree>
    <p:custDataLst>
      <p:tags r:id="rId1"/>
    </p:custData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anim calcmode="lin" valueType="num">
                                      <p:cBhvr>
                                        <p:cTn id="8"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1152957" y="1118280"/>
            <a:ext cx="9884359" cy="635495"/>
          </a:xfrm>
          <a:prstGeom prst="rect">
            <a:avLst/>
          </a:prstGeom>
        </p:spPr>
        <p:txBody>
          <a:bodyPr lIns="0" tIns="0" rIns="0" bIns="0" rtlCol="0" anchor="t">
            <a:spAutoFit/>
          </a:bodyPr>
          <a:lstStyle/>
          <a:p>
            <a:pPr algn="ctr" defTabSz="609660">
              <a:lnSpc>
                <a:spcPts val="5822"/>
              </a:lnSpc>
              <a:spcBef>
                <a:spcPct val="0"/>
              </a:spcBef>
              <a:buClrTx/>
            </a:pPr>
            <a:r>
              <a:rPr lang="vi-VN" sz="2800" b="1" kern="1200" dirty="0">
                <a:solidFill>
                  <a:schemeClr val="tx1"/>
                </a:solidFill>
                <a:latin typeface="+mn-lt"/>
                <a:ea typeface="+mn-ea"/>
                <a:cs typeface="Arial" panose="020B0604020202020204" pitchFamily="34" charset="0"/>
              </a:rPr>
              <a:t>HƯỚNG DẪN VỀ NHÀ</a:t>
            </a:r>
            <a:endParaRPr lang="en-US" sz="2800" b="1" kern="1200" dirty="0">
              <a:solidFill>
                <a:schemeClr val="tx1"/>
              </a:solidFill>
              <a:latin typeface="+mn-lt"/>
              <a:ea typeface="+mn-ea"/>
              <a:cs typeface="Arial" panose="020B0604020202020204" pitchFamily="34" charset="0"/>
            </a:endParaRPr>
          </a:p>
        </p:txBody>
      </p:sp>
      <p:sp>
        <p:nvSpPr>
          <p:cNvPr id="3" name="Freeform 3"/>
          <p:cNvSpPr/>
          <p:nvPr/>
        </p:nvSpPr>
        <p:spPr>
          <a:xfrm>
            <a:off x="-1867224" y="5838255"/>
            <a:ext cx="15924719" cy="1071299"/>
          </a:xfrm>
          <a:custGeom>
            <a:avLst/>
            <a:gdLst/>
            <a:ahLst/>
            <a:cxnLst/>
            <a:rect l="l" t="t" r="r" b="b"/>
            <a:pathLst>
              <a:path w="23887078" h="1606949">
                <a:moveTo>
                  <a:pt x="0" y="0"/>
                </a:moveTo>
                <a:lnTo>
                  <a:pt x="23887077" y="0"/>
                </a:lnTo>
                <a:lnTo>
                  <a:pt x="23887077" y="1606948"/>
                </a:lnTo>
                <a:lnTo>
                  <a:pt x="0" y="16069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60">
              <a:buClrTx/>
            </a:pPr>
            <a:endParaRPr lang="en-US" sz="1200" kern="1200" dirty="0">
              <a:solidFill>
                <a:prstClr val="black"/>
              </a:solidFill>
              <a:latin typeface="Calibri"/>
              <a:ea typeface="+mn-ea"/>
              <a:cs typeface="+mn-cs"/>
            </a:endParaRPr>
          </a:p>
        </p:txBody>
      </p:sp>
      <p:grpSp>
        <p:nvGrpSpPr>
          <p:cNvPr id="8" name="Group 8"/>
          <p:cNvGrpSpPr/>
          <p:nvPr/>
        </p:nvGrpSpPr>
        <p:grpSpPr>
          <a:xfrm>
            <a:off x="1167676" y="2186422"/>
            <a:ext cx="4217125" cy="3528579"/>
            <a:chOff x="0" y="0"/>
            <a:chExt cx="8123831" cy="6292235"/>
          </a:xfrm>
          <a:solidFill>
            <a:schemeClr val="accent6">
              <a:lumMod val="20000"/>
              <a:lumOff val="80000"/>
            </a:schemeClr>
          </a:solidFill>
        </p:grpSpPr>
        <p:sp>
          <p:nvSpPr>
            <p:cNvPr id="9" name="Freeform 9"/>
            <p:cNvSpPr/>
            <p:nvPr/>
          </p:nvSpPr>
          <p:spPr>
            <a:xfrm>
              <a:off x="-1" y="0"/>
              <a:ext cx="8131491" cy="6292235"/>
            </a:xfrm>
            <a:custGeom>
              <a:avLst/>
              <a:gdLst/>
              <a:ahLst/>
              <a:cxnLst/>
              <a:rect l="l" t="t" r="r" b="b"/>
              <a:pathLst>
                <a:path w="8131491" h="6292235">
                  <a:moveTo>
                    <a:pt x="7625051" y="6275317"/>
                  </a:moveTo>
                  <a:cubicBezTo>
                    <a:pt x="7625051" y="6275317"/>
                    <a:pt x="7388055" y="6265347"/>
                    <a:pt x="7025916" y="6278791"/>
                  </a:cubicBezTo>
                  <a:cubicBezTo>
                    <a:pt x="6663778" y="6292235"/>
                    <a:pt x="490924" y="6292235"/>
                    <a:pt x="490924" y="6292235"/>
                  </a:cubicBezTo>
                  <a:cubicBezTo>
                    <a:pt x="245502" y="6292235"/>
                    <a:pt x="32509" y="6194967"/>
                    <a:pt x="31032" y="6034853"/>
                  </a:cubicBezTo>
                  <a:cubicBezTo>
                    <a:pt x="31032" y="6034853"/>
                    <a:pt x="0" y="4105278"/>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7578503" y="0"/>
                    <a:pt x="7578503" y="0"/>
                  </a:cubicBezTo>
                  <a:cubicBezTo>
                    <a:pt x="7890404" y="0"/>
                    <a:pt x="8123832" y="101069"/>
                    <a:pt x="8115975" y="303616"/>
                  </a:cubicBezTo>
                  <a:cubicBezTo>
                    <a:pt x="8115975" y="303616"/>
                    <a:pt x="8113979" y="3794040"/>
                    <a:pt x="8122735" y="5335266"/>
                  </a:cubicBezTo>
                  <a:cubicBezTo>
                    <a:pt x="8131491" y="5628568"/>
                    <a:pt x="8084942" y="5961639"/>
                    <a:pt x="8084942" y="5961639"/>
                  </a:cubicBezTo>
                  <a:cubicBezTo>
                    <a:pt x="8081977" y="6141664"/>
                    <a:pt x="7870473" y="6275317"/>
                    <a:pt x="7625051" y="6275317"/>
                  </a:cubicBezTo>
                  <a:close/>
                </a:path>
              </a:pathLst>
            </a:custGeom>
            <a:grpFill/>
          </p:spPr>
          <p:txBody>
            <a:bodyPr/>
            <a:lstStyle/>
            <a:p>
              <a:pPr defTabSz="609660">
                <a:buClrTx/>
              </a:pPr>
              <a:endParaRPr lang="en-US" sz="1200" kern="1200" dirty="0">
                <a:solidFill>
                  <a:prstClr val="black"/>
                </a:solidFill>
                <a:latin typeface="Calibri"/>
                <a:ea typeface="+mn-ea"/>
                <a:cs typeface="+mn-cs"/>
              </a:endParaRPr>
            </a:p>
          </p:txBody>
        </p:sp>
      </p:grpSp>
      <p:sp>
        <p:nvSpPr>
          <p:cNvPr id="12" name="Freeform 12"/>
          <p:cNvSpPr/>
          <p:nvPr/>
        </p:nvSpPr>
        <p:spPr>
          <a:xfrm>
            <a:off x="-3957385" y="363931"/>
            <a:ext cx="5337750" cy="2494185"/>
          </a:xfrm>
          <a:custGeom>
            <a:avLst/>
            <a:gdLst/>
            <a:ahLst/>
            <a:cxnLst/>
            <a:rect l="l" t="t" r="r" b="b"/>
            <a:pathLst>
              <a:path w="8006625" h="3741278">
                <a:moveTo>
                  <a:pt x="0" y="0"/>
                </a:moveTo>
                <a:lnTo>
                  <a:pt x="8006625" y="0"/>
                </a:lnTo>
                <a:lnTo>
                  <a:pt x="8006625" y="3741278"/>
                </a:lnTo>
                <a:lnTo>
                  <a:pt x="0" y="37412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60">
              <a:buClrTx/>
            </a:pPr>
            <a:endParaRPr lang="en-US" sz="1200" kern="1200" dirty="0">
              <a:solidFill>
                <a:prstClr val="black"/>
              </a:solidFill>
              <a:latin typeface="Calibri"/>
              <a:ea typeface="+mn-ea"/>
              <a:cs typeface="+mn-cs"/>
            </a:endParaRPr>
          </a:p>
        </p:txBody>
      </p:sp>
      <p:sp>
        <p:nvSpPr>
          <p:cNvPr id="13" name="Freeform 13"/>
          <p:cNvSpPr/>
          <p:nvPr/>
        </p:nvSpPr>
        <p:spPr>
          <a:xfrm flipH="1">
            <a:off x="10638454" y="1123607"/>
            <a:ext cx="5337750" cy="2494185"/>
          </a:xfrm>
          <a:custGeom>
            <a:avLst/>
            <a:gdLst/>
            <a:ahLst/>
            <a:cxnLst/>
            <a:rect l="l" t="t" r="r" b="b"/>
            <a:pathLst>
              <a:path w="8006625" h="3741278">
                <a:moveTo>
                  <a:pt x="8006625" y="0"/>
                </a:moveTo>
                <a:lnTo>
                  <a:pt x="0" y="0"/>
                </a:lnTo>
                <a:lnTo>
                  <a:pt x="0" y="3741277"/>
                </a:lnTo>
                <a:lnTo>
                  <a:pt x="8006625" y="3741277"/>
                </a:lnTo>
                <a:lnTo>
                  <a:pt x="800662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60">
              <a:buClrTx/>
            </a:pPr>
            <a:endParaRPr lang="en-US" sz="1200" kern="1200" dirty="0">
              <a:solidFill>
                <a:prstClr val="black"/>
              </a:solidFill>
              <a:latin typeface="Calibri"/>
              <a:ea typeface="+mn-ea"/>
              <a:cs typeface="+mn-cs"/>
            </a:endParaRPr>
          </a:p>
        </p:txBody>
      </p:sp>
      <p:grpSp>
        <p:nvGrpSpPr>
          <p:cNvPr id="28" name="Group 8"/>
          <p:cNvGrpSpPr/>
          <p:nvPr/>
        </p:nvGrpSpPr>
        <p:grpSpPr>
          <a:xfrm>
            <a:off x="6505425" y="2186422"/>
            <a:ext cx="4217125" cy="3528579"/>
            <a:chOff x="0" y="0"/>
            <a:chExt cx="8123831" cy="6292235"/>
          </a:xfrm>
          <a:solidFill>
            <a:schemeClr val="accent6">
              <a:lumMod val="20000"/>
              <a:lumOff val="80000"/>
            </a:schemeClr>
          </a:solidFill>
        </p:grpSpPr>
        <p:sp>
          <p:nvSpPr>
            <p:cNvPr id="29" name="Freeform 9"/>
            <p:cNvSpPr/>
            <p:nvPr/>
          </p:nvSpPr>
          <p:spPr>
            <a:xfrm>
              <a:off x="-1" y="0"/>
              <a:ext cx="8131491" cy="6292235"/>
            </a:xfrm>
            <a:custGeom>
              <a:avLst/>
              <a:gdLst/>
              <a:ahLst/>
              <a:cxnLst/>
              <a:rect l="l" t="t" r="r" b="b"/>
              <a:pathLst>
                <a:path w="8131491" h="6292235">
                  <a:moveTo>
                    <a:pt x="7625051" y="6275317"/>
                  </a:moveTo>
                  <a:cubicBezTo>
                    <a:pt x="7625051" y="6275317"/>
                    <a:pt x="7388055" y="6265347"/>
                    <a:pt x="7025916" y="6278791"/>
                  </a:cubicBezTo>
                  <a:cubicBezTo>
                    <a:pt x="6663778" y="6292235"/>
                    <a:pt x="490924" y="6292235"/>
                    <a:pt x="490924" y="6292235"/>
                  </a:cubicBezTo>
                  <a:cubicBezTo>
                    <a:pt x="245502" y="6292235"/>
                    <a:pt x="32509" y="6194967"/>
                    <a:pt x="31032" y="6034853"/>
                  </a:cubicBezTo>
                  <a:cubicBezTo>
                    <a:pt x="31032" y="6034853"/>
                    <a:pt x="0" y="4105278"/>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7578503" y="0"/>
                    <a:pt x="7578503" y="0"/>
                  </a:cubicBezTo>
                  <a:cubicBezTo>
                    <a:pt x="7890404" y="0"/>
                    <a:pt x="8123832" y="101069"/>
                    <a:pt x="8115975" y="303616"/>
                  </a:cubicBezTo>
                  <a:cubicBezTo>
                    <a:pt x="8115975" y="303616"/>
                    <a:pt x="8113979" y="3794040"/>
                    <a:pt x="8122735" y="5335266"/>
                  </a:cubicBezTo>
                  <a:cubicBezTo>
                    <a:pt x="8131491" y="5628568"/>
                    <a:pt x="8084942" y="5961639"/>
                    <a:pt x="8084942" y="5961639"/>
                  </a:cubicBezTo>
                  <a:cubicBezTo>
                    <a:pt x="8081977" y="6141664"/>
                    <a:pt x="7870473" y="6275317"/>
                    <a:pt x="7625051" y="6275317"/>
                  </a:cubicBezTo>
                  <a:close/>
                </a:path>
              </a:pathLst>
            </a:custGeom>
            <a:grpFill/>
          </p:spPr>
          <p:txBody>
            <a:bodyPr/>
            <a:lstStyle/>
            <a:p>
              <a:pPr defTabSz="609660">
                <a:buClrTx/>
              </a:pPr>
              <a:endParaRPr lang="en-US" sz="1200" kern="1200" dirty="0">
                <a:solidFill>
                  <a:prstClr val="black"/>
                </a:solidFill>
                <a:latin typeface="Calibri"/>
                <a:ea typeface="+mn-ea"/>
                <a:cs typeface="+mn-cs"/>
              </a:endParaRPr>
            </a:p>
          </p:txBody>
        </p:sp>
      </p:grpSp>
      <p:sp>
        <p:nvSpPr>
          <p:cNvPr id="30" name="TextBox 29"/>
          <p:cNvSpPr txBox="1"/>
          <p:nvPr/>
        </p:nvSpPr>
        <p:spPr>
          <a:xfrm>
            <a:off x="1613275" y="2866109"/>
            <a:ext cx="3200400" cy="1121846"/>
          </a:xfrm>
          <a:prstGeom prst="rect">
            <a:avLst/>
          </a:prstGeom>
          <a:noFill/>
        </p:spPr>
        <p:txBody>
          <a:bodyPr wrap="square" rtlCol="0">
            <a:spAutoFit/>
          </a:bodyPr>
          <a:lstStyle/>
          <a:p>
            <a:pPr algn="ctr" defTabSz="609660">
              <a:lnSpc>
                <a:spcPct val="150000"/>
              </a:lnSpc>
              <a:buClrTx/>
            </a:pPr>
            <a:r>
              <a:rPr lang="vi-VN" sz="2400" kern="1200" dirty="0">
                <a:solidFill>
                  <a:schemeClr val="tx1"/>
                </a:solidFill>
                <a:latin typeface="+mn-lt"/>
                <a:ea typeface="+mn-ea"/>
                <a:cs typeface="Arial" panose="020B0604020202020204" pitchFamily="34" charset="0"/>
              </a:rPr>
              <a:t>Ôn tập kiến thức đã học trong bài</a:t>
            </a:r>
            <a:endParaRPr lang="en-US" sz="2400" kern="1200" dirty="0">
              <a:solidFill>
                <a:schemeClr val="tx1"/>
              </a:solidFill>
              <a:latin typeface="+mn-lt"/>
              <a:ea typeface="+mn-ea"/>
              <a:cs typeface="Arial" panose="020B0604020202020204" pitchFamily="34" charset="0"/>
            </a:endParaRPr>
          </a:p>
        </p:txBody>
      </p:sp>
      <p:sp>
        <p:nvSpPr>
          <p:cNvPr id="31" name="Rectangle 30"/>
          <p:cNvSpPr/>
          <p:nvPr/>
        </p:nvSpPr>
        <p:spPr>
          <a:xfrm>
            <a:off x="6660812" y="2845326"/>
            <a:ext cx="3910327" cy="2236381"/>
          </a:xfrm>
          <a:prstGeom prst="rect">
            <a:avLst/>
          </a:prstGeom>
        </p:spPr>
        <p:txBody>
          <a:bodyPr wrap="square">
            <a:spAutoFit/>
          </a:bodyPr>
          <a:lstStyle/>
          <a:p>
            <a:pPr algn="ctr" defTabSz="609660">
              <a:lnSpc>
                <a:spcPct val="150000"/>
              </a:lnSpc>
              <a:buClrTx/>
            </a:pPr>
            <a:r>
              <a:rPr lang="vi-VN" sz="2400" kern="1200" dirty="0">
                <a:solidFill>
                  <a:schemeClr val="tx1"/>
                </a:solidFill>
                <a:latin typeface="+mn-lt"/>
                <a:ea typeface="+mn-ea"/>
                <a:cs typeface="Arial" panose="020B0604020202020204" pitchFamily="34" charset="0"/>
              </a:rPr>
              <a:t>Đọc và chuẩn bị trước bài sau - </a:t>
            </a:r>
            <a:r>
              <a:rPr lang="en-US" sz="2400" b="1" kern="1200" dirty="0" err="1">
                <a:solidFill>
                  <a:schemeClr val="tx1"/>
                </a:solidFill>
                <a:latin typeface="+mn-lt"/>
                <a:ea typeface="+mn-ea"/>
                <a:cs typeface="Arial" panose="020B0604020202020204" pitchFamily="34" charset="0"/>
              </a:rPr>
              <a:t>Phần</a:t>
            </a:r>
            <a:r>
              <a:rPr lang="en-US" sz="2400" b="1" kern="1200" dirty="0">
                <a:solidFill>
                  <a:schemeClr val="tx1"/>
                </a:solidFill>
                <a:latin typeface="+mn-lt"/>
                <a:ea typeface="+mn-ea"/>
                <a:cs typeface="Arial" panose="020B0604020202020204" pitchFamily="34" charset="0"/>
              </a:rPr>
              <a:t> 2. </a:t>
            </a:r>
            <a:r>
              <a:rPr lang="en-US" sz="2400" b="1" kern="1200" dirty="0" err="1">
                <a:solidFill>
                  <a:schemeClr val="tx1"/>
                </a:solidFill>
                <a:latin typeface="+mn-lt"/>
                <a:ea typeface="+mn-ea"/>
                <a:cs typeface="Arial" panose="020B0604020202020204" pitchFamily="34" charset="0"/>
              </a:rPr>
              <a:t>Nguyên</a:t>
            </a:r>
            <a:r>
              <a:rPr lang="en-US" sz="2400" b="1" kern="1200" dirty="0">
                <a:solidFill>
                  <a:schemeClr val="tx1"/>
                </a:solidFill>
                <a:latin typeface="+mn-lt"/>
                <a:ea typeface="+mn-ea"/>
                <a:cs typeface="Arial" panose="020B0604020202020204" pitchFamily="34" charset="0"/>
              </a:rPr>
              <a:t> </a:t>
            </a:r>
            <a:r>
              <a:rPr lang="en-US" sz="2400" b="1" kern="1200" dirty="0" err="1">
                <a:solidFill>
                  <a:schemeClr val="tx1"/>
                </a:solidFill>
                <a:latin typeface="+mn-lt"/>
                <a:ea typeface="+mn-ea"/>
                <a:cs typeface="Arial" panose="020B0604020202020204" pitchFamily="34" charset="0"/>
              </a:rPr>
              <a:t>nhân</a:t>
            </a:r>
            <a:r>
              <a:rPr lang="en-US" sz="2400" b="1" kern="1200" dirty="0">
                <a:solidFill>
                  <a:schemeClr val="tx1"/>
                </a:solidFill>
                <a:latin typeface="+mn-lt"/>
                <a:ea typeface="+mn-ea"/>
                <a:cs typeface="Arial" panose="020B0604020202020204" pitchFamily="34" charset="0"/>
              </a:rPr>
              <a:t> </a:t>
            </a:r>
            <a:r>
              <a:rPr lang="en-US" sz="2400" b="1" kern="1200" dirty="0" err="1">
                <a:solidFill>
                  <a:schemeClr val="tx1"/>
                </a:solidFill>
                <a:latin typeface="+mn-lt"/>
                <a:ea typeface="+mn-ea"/>
                <a:cs typeface="Arial" panose="020B0604020202020204" pitchFamily="34" charset="0"/>
              </a:rPr>
              <a:t>gây</a:t>
            </a:r>
            <a:r>
              <a:rPr lang="en-US" sz="2400" b="1" kern="1200" dirty="0">
                <a:solidFill>
                  <a:schemeClr val="tx1"/>
                </a:solidFill>
                <a:latin typeface="+mn-lt"/>
                <a:ea typeface="+mn-ea"/>
                <a:cs typeface="Arial" panose="020B0604020202020204" pitchFamily="34" charset="0"/>
              </a:rPr>
              <a:t> ô </a:t>
            </a:r>
            <a:r>
              <a:rPr lang="en-US" sz="2400" b="1" kern="1200" dirty="0" err="1">
                <a:solidFill>
                  <a:schemeClr val="tx1"/>
                </a:solidFill>
                <a:latin typeface="+mn-lt"/>
                <a:ea typeface="+mn-ea"/>
                <a:cs typeface="Arial" panose="020B0604020202020204" pitchFamily="34" charset="0"/>
              </a:rPr>
              <a:t>nhiễm</a:t>
            </a:r>
            <a:r>
              <a:rPr lang="en-US" sz="2400" b="1" kern="1200" dirty="0">
                <a:solidFill>
                  <a:schemeClr val="tx1"/>
                </a:solidFill>
                <a:latin typeface="+mn-lt"/>
                <a:ea typeface="+mn-ea"/>
                <a:cs typeface="Arial" panose="020B0604020202020204" pitchFamily="34" charset="0"/>
              </a:rPr>
              <a:t> </a:t>
            </a:r>
            <a:r>
              <a:rPr lang="en-US" sz="2400" b="1" kern="1200" dirty="0" err="1">
                <a:solidFill>
                  <a:schemeClr val="tx1"/>
                </a:solidFill>
                <a:latin typeface="+mn-lt"/>
                <a:ea typeface="+mn-ea"/>
                <a:cs typeface="Arial" panose="020B0604020202020204" pitchFamily="34" charset="0"/>
              </a:rPr>
              <a:t>không</a:t>
            </a:r>
            <a:r>
              <a:rPr lang="en-US" sz="2400" b="1" kern="1200" dirty="0">
                <a:solidFill>
                  <a:schemeClr val="tx1"/>
                </a:solidFill>
                <a:latin typeface="+mn-lt"/>
                <a:ea typeface="+mn-ea"/>
                <a:cs typeface="Arial" panose="020B0604020202020204" pitchFamily="34" charset="0"/>
              </a:rPr>
              <a:t> </a:t>
            </a:r>
            <a:r>
              <a:rPr lang="en-US" sz="2400" b="1" kern="1200" dirty="0" err="1">
                <a:solidFill>
                  <a:schemeClr val="tx1"/>
                </a:solidFill>
                <a:latin typeface="+mn-lt"/>
                <a:ea typeface="+mn-ea"/>
                <a:cs typeface="Arial" panose="020B0604020202020204" pitchFamily="34" charset="0"/>
              </a:rPr>
              <a:t>khí</a:t>
            </a:r>
            <a:endParaRPr lang="en-US" sz="2400" b="1" kern="1200" dirty="0">
              <a:solidFill>
                <a:schemeClr val="tx1"/>
              </a:solidFill>
              <a:latin typeface="+mn-lt"/>
              <a:ea typeface="+mn-ea"/>
              <a:cs typeface="Arial" panose="020B0604020202020204" pitchFamily="34" charset="0"/>
            </a:endParaRPr>
          </a:p>
        </p:txBody>
      </p:sp>
    </p:spTree>
    <p:custDataLst>
      <p:tags r:id="rId1"/>
    </p:custData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29"/>
        <p:cNvGrpSpPr/>
        <p:nvPr/>
      </p:nvGrpSpPr>
      <p:grpSpPr>
        <a:xfrm>
          <a:off x="0" y="0"/>
          <a:ext cx="0" cy="0"/>
          <a:chOff x="0" y="0"/>
          <a:chExt cx="0" cy="0"/>
        </a:xfrm>
      </p:grpSpPr>
    </p:spTree>
    <p:custDataLst>
      <p:tags r:id="rId1"/>
    </p:custData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856099A-FA44-A101-3A1B-0AEE0350359A}"/>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sp>
        <p:nvSpPr>
          <p:cNvPr id="4" name="TextBox 3">
            <a:extLst>
              <a:ext uri="{FF2B5EF4-FFF2-40B4-BE49-F238E27FC236}">
                <a16:creationId xmlns:a16="http://schemas.microsoft.com/office/drawing/2014/main" id="{7973B7C4-E93F-005D-97C1-FFA36D6FB195}"/>
              </a:ext>
            </a:extLst>
          </p:cNvPr>
          <p:cNvSpPr txBox="1"/>
          <p:nvPr/>
        </p:nvSpPr>
        <p:spPr>
          <a:xfrm>
            <a:off x="454403" y="574846"/>
            <a:ext cx="11367083" cy="1411990"/>
          </a:xfrm>
          <a:prstGeom prst="rect">
            <a:avLst/>
          </a:prstGeom>
          <a:noFill/>
        </p:spPr>
        <p:txBody>
          <a:bodyPr wrap="square" rtlCol="0">
            <a:spAutoFit/>
          </a:bodyPr>
          <a:lstStyle/>
          <a:p>
            <a:pPr algn="ctr">
              <a:lnSpc>
                <a:spcPct val="150000"/>
              </a:lnSpc>
            </a:pPr>
            <a:r>
              <a:rPr lang="en-US" sz="2000" b="1" dirty="0" err="1">
                <a:solidFill>
                  <a:schemeClr val="accent2">
                    <a:lumMod val="50000"/>
                  </a:schemeClr>
                </a:solidFill>
                <a:latin typeface="UTM Avo" panose="02040603050506020204" pitchFamily="18" charset="0"/>
              </a:rPr>
              <a:t>Để</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kết</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nối</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cộng</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đồng</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giáo</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viên</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và</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nhận</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thêm</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nhiều</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tài</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liệu</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giảng</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dạy</a:t>
            </a:r>
            <a:r>
              <a:rPr lang="en-US" sz="2000" b="1" dirty="0">
                <a:solidFill>
                  <a:schemeClr val="accent2">
                    <a:lumMod val="50000"/>
                  </a:schemeClr>
                </a:solidFill>
                <a:latin typeface="UTM Avo" panose="02040603050506020204" pitchFamily="18" charset="0"/>
              </a:rPr>
              <a:t>, </a:t>
            </a:r>
          </a:p>
          <a:p>
            <a:pPr algn="ctr">
              <a:lnSpc>
                <a:spcPct val="150000"/>
              </a:lnSpc>
            </a:pPr>
            <a:r>
              <a:rPr lang="en-US" sz="2000" dirty="0" err="1">
                <a:solidFill>
                  <a:schemeClr val="accent2">
                    <a:lumMod val="50000"/>
                  </a:schemeClr>
                </a:solidFill>
                <a:latin typeface="UTM Avo" panose="02040603050506020204" pitchFamily="18" charset="0"/>
              </a:rPr>
              <a:t>mời</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quý</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thầy</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cô</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tham</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gia</a:t>
            </a:r>
            <a:r>
              <a:rPr lang="en-US" sz="2000" dirty="0">
                <a:solidFill>
                  <a:schemeClr val="accent2">
                    <a:lumMod val="50000"/>
                  </a:schemeClr>
                </a:solidFill>
                <a:latin typeface="UTM Avo" panose="02040603050506020204" pitchFamily="18" charset="0"/>
              </a:rPr>
              <a:t> Group Facebook</a:t>
            </a:r>
          </a:p>
          <a:p>
            <a:pPr algn="ctr">
              <a:lnSpc>
                <a:spcPct val="150000"/>
              </a:lnSpc>
            </a:pPr>
            <a:r>
              <a:rPr lang="en-US" sz="2000" dirty="0" err="1">
                <a:solidFill>
                  <a:schemeClr val="accent2">
                    <a:lumMod val="50000"/>
                  </a:schemeClr>
                </a:solidFill>
                <a:latin typeface="UTM Avo" panose="02040603050506020204" pitchFamily="18" charset="0"/>
              </a:rPr>
              <a:t>theo</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đường</a:t>
            </a:r>
            <a:r>
              <a:rPr lang="en-US" sz="2000" dirty="0">
                <a:solidFill>
                  <a:schemeClr val="accent2">
                    <a:lumMod val="50000"/>
                  </a:schemeClr>
                </a:solidFill>
                <a:latin typeface="UTM Avo" panose="02040603050506020204" pitchFamily="18" charset="0"/>
              </a:rPr>
              <a:t> link:  </a:t>
            </a:r>
          </a:p>
        </p:txBody>
      </p:sp>
      <p:sp>
        <p:nvSpPr>
          <p:cNvPr id="5" name="Rectangle: Rounded Corners 4">
            <a:extLst>
              <a:ext uri="{FF2B5EF4-FFF2-40B4-BE49-F238E27FC236}">
                <a16:creationId xmlns:a16="http://schemas.microsoft.com/office/drawing/2014/main" id="{1873DF6E-0B24-D8E3-B911-EF8F68CE6E6F}"/>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sp>
        <p:nvSpPr>
          <p:cNvPr id="7" name="TextBox 6">
            <a:hlinkClick r:id="rId4"/>
            <a:extLst>
              <a:ext uri="{FF2B5EF4-FFF2-40B4-BE49-F238E27FC236}">
                <a16:creationId xmlns:a16="http://schemas.microsoft.com/office/drawing/2014/main" id="{514FF621-BF31-89D0-19D4-906FB3D1BE28}"/>
              </a:ext>
            </a:extLst>
          </p:cNvPr>
          <p:cNvSpPr txBox="1"/>
          <p:nvPr/>
        </p:nvSpPr>
        <p:spPr>
          <a:xfrm>
            <a:off x="2644617" y="2000034"/>
            <a:ext cx="7122253" cy="461665"/>
          </a:xfrm>
          <a:prstGeom prst="rect">
            <a:avLst/>
          </a:prstGeom>
          <a:noFill/>
        </p:spPr>
        <p:txBody>
          <a:bodyPr wrap="square" rtlCol="0">
            <a:spAutoFit/>
          </a:bodyPr>
          <a:lstStyle/>
          <a:p>
            <a:r>
              <a:rPr lang="en-US" sz="2400" b="1" u="sng" dirty="0">
                <a:solidFill>
                  <a:schemeClr val="accent2">
                    <a:lumMod val="50000"/>
                  </a:schemeClr>
                </a:solidFill>
                <a:latin typeface="UTM Avo" panose="02040603050506020204" pitchFamily="18" charset="0"/>
              </a:rPr>
              <a:t>Hoc10 – </a:t>
            </a:r>
            <a:r>
              <a:rPr lang="en-US" sz="2400" b="1" u="sng" dirty="0" err="1">
                <a:solidFill>
                  <a:schemeClr val="accent2">
                    <a:lumMod val="50000"/>
                  </a:schemeClr>
                </a:solidFill>
                <a:latin typeface="UTM Avo" panose="02040603050506020204" pitchFamily="18" charset="0"/>
              </a:rPr>
              <a:t>Đồng</a:t>
            </a:r>
            <a:r>
              <a:rPr lang="en-US" sz="2400" b="1" u="sng" dirty="0">
                <a:solidFill>
                  <a:schemeClr val="accent2">
                    <a:lumMod val="50000"/>
                  </a:schemeClr>
                </a:solidFill>
                <a:latin typeface="UTM Avo" panose="02040603050506020204" pitchFamily="18" charset="0"/>
              </a:rPr>
              <a:t> </a:t>
            </a:r>
            <a:r>
              <a:rPr lang="en-US" sz="2400" b="1" u="sng" dirty="0" err="1">
                <a:solidFill>
                  <a:schemeClr val="accent2">
                    <a:lumMod val="50000"/>
                  </a:schemeClr>
                </a:solidFill>
                <a:latin typeface="UTM Avo" panose="02040603050506020204" pitchFamily="18" charset="0"/>
              </a:rPr>
              <a:t>hành</a:t>
            </a:r>
            <a:r>
              <a:rPr lang="en-US" sz="2400" b="1" u="sng" dirty="0">
                <a:solidFill>
                  <a:schemeClr val="accent2">
                    <a:lumMod val="50000"/>
                  </a:schemeClr>
                </a:solidFill>
                <a:latin typeface="UTM Avo" panose="02040603050506020204" pitchFamily="18" charset="0"/>
              </a:rPr>
              <a:t> </a:t>
            </a:r>
            <a:r>
              <a:rPr lang="en-US" sz="2400" b="1" u="sng" dirty="0" err="1">
                <a:solidFill>
                  <a:schemeClr val="accent2">
                    <a:lumMod val="50000"/>
                  </a:schemeClr>
                </a:solidFill>
                <a:latin typeface="UTM Avo" panose="02040603050506020204" pitchFamily="18" charset="0"/>
              </a:rPr>
              <a:t>cùng</a:t>
            </a:r>
            <a:r>
              <a:rPr lang="en-US" sz="2400" b="1" u="sng" dirty="0">
                <a:solidFill>
                  <a:schemeClr val="accent2">
                    <a:lumMod val="50000"/>
                  </a:schemeClr>
                </a:solidFill>
                <a:latin typeface="UTM Avo" panose="02040603050506020204" pitchFamily="18" charset="0"/>
              </a:rPr>
              <a:t> </a:t>
            </a:r>
            <a:r>
              <a:rPr lang="en-US" sz="2400" b="1" u="sng" dirty="0" err="1">
                <a:solidFill>
                  <a:schemeClr val="accent2">
                    <a:lumMod val="50000"/>
                  </a:schemeClr>
                </a:solidFill>
                <a:latin typeface="UTM Avo" panose="02040603050506020204" pitchFamily="18" charset="0"/>
              </a:rPr>
              <a:t>giáo</a:t>
            </a:r>
            <a:r>
              <a:rPr lang="en-US" sz="2400" b="1" u="sng" dirty="0">
                <a:solidFill>
                  <a:schemeClr val="accent2">
                    <a:lumMod val="50000"/>
                  </a:schemeClr>
                </a:solidFill>
                <a:latin typeface="UTM Avo" panose="02040603050506020204" pitchFamily="18" charset="0"/>
              </a:rPr>
              <a:t> </a:t>
            </a:r>
            <a:r>
              <a:rPr lang="en-US" sz="2400" b="1" u="sng" dirty="0" err="1">
                <a:solidFill>
                  <a:schemeClr val="accent2">
                    <a:lumMod val="50000"/>
                  </a:schemeClr>
                </a:solidFill>
                <a:latin typeface="UTM Avo" panose="02040603050506020204" pitchFamily="18" charset="0"/>
              </a:rPr>
              <a:t>viên</a:t>
            </a:r>
            <a:r>
              <a:rPr lang="en-US" sz="2400" b="1" u="sng" dirty="0">
                <a:solidFill>
                  <a:schemeClr val="accent2">
                    <a:lumMod val="50000"/>
                  </a:schemeClr>
                </a:solidFill>
                <a:latin typeface="UTM Avo" panose="02040603050506020204" pitchFamily="18" charset="0"/>
              </a:rPr>
              <a:t> </a:t>
            </a:r>
            <a:r>
              <a:rPr lang="en-US" sz="2400" b="1" u="sng" dirty="0" err="1">
                <a:solidFill>
                  <a:schemeClr val="accent2">
                    <a:lumMod val="50000"/>
                  </a:schemeClr>
                </a:solidFill>
                <a:latin typeface="UTM Avo" panose="02040603050506020204" pitchFamily="18" charset="0"/>
              </a:rPr>
              <a:t>tiểu</a:t>
            </a:r>
            <a:r>
              <a:rPr lang="en-US" sz="2400" b="1" u="sng" dirty="0">
                <a:solidFill>
                  <a:schemeClr val="accent2">
                    <a:lumMod val="50000"/>
                  </a:schemeClr>
                </a:solidFill>
                <a:latin typeface="UTM Avo" panose="02040603050506020204" pitchFamily="18" charset="0"/>
              </a:rPr>
              <a:t> </a:t>
            </a:r>
            <a:r>
              <a:rPr lang="en-US" sz="2400" b="1" u="sng" dirty="0" err="1">
                <a:solidFill>
                  <a:schemeClr val="accent2">
                    <a:lumMod val="50000"/>
                  </a:schemeClr>
                </a:solidFill>
                <a:latin typeface="UTM Avo" panose="02040603050506020204" pitchFamily="18" charset="0"/>
              </a:rPr>
              <a:t>học</a:t>
            </a:r>
            <a:endParaRPr lang="en-US" sz="2400" b="1" u="sng" dirty="0">
              <a:solidFill>
                <a:schemeClr val="accent2">
                  <a:lumMod val="50000"/>
                </a:schemeClr>
              </a:solidFill>
              <a:latin typeface="UTM Avo" panose="02040603050506020204" pitchFamily="18" charset="0"/>
            </a:endParaRPr>
          </a:p>
        </p:txBody>
      </p:sp>
      <p:sp>
        <p:nvSpPr>
          <p:cNvPr id="9" name="TextBox 8">
            <a:extLst>
              <a:ext uri="{FF2B5EF4-FFF2-40B4-BE49-F238E27FC236}">
                <a16:creationId xmlns:a16="http://schemas.microsoft.com/office/drawing/2014/main" id="{B872354A-D4BB-B5B5-111A-F13E7611898C}"/>
              </a:ext>
            </a:extLst>
          </p:cNvPr>
          <p:cNvSpPr txBox="1"/>
          <p:nvPr/>
        </p:nvSpPr>
        <p:spPr>
          <a:xfrm>
            <a:off x="4011326" y="2381351"/>
            <a:ext cx="4321723" cy="488660"/>
          </a:xfrm>
          <a:prstGeom prst="rect">
            <a:avLst/>
          </a:prstGeom>
          <a:noFill/>
        </p:spPr>
        <p:txBody>
          <a:bodyPr wrap="square" rtlCol="0">
            <a:spAutoFit/>
          </a:bodyPr>
          <a:lstStyle/>
          <a:p>
            <a:pPr algn="ctr">
              <a:lnSpc>
                <a:spcPct val="150000"/>
              </a:lnSpc>
            </a:pPr>
            <a:r>
              <a:rPr lang="en-US" sz="2000" dirty="0" err="1">
                <a:solidFill>
                  <a:schemeClr val="accent2">
                    <a:lumMod val="50000"/>
                  </a:schemeClr>
                </a:solidFill>
                <a:latin typeface="UTM Avo" panose="02040603050506020204" pitchFamily="18" charset="0"/>
              </a:rPr>
              <a:t>Hoặc</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truy</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cập</a:t>
            </a:r>
            <a:r>
              <a:rPr lang="en-US" sz="2000" dirty="0">
                <a:solidFill>
                  <a:schemeClr val="accent2">
                    <a:lumMod val="50000"/>
                  </a:schemeClr>
                </a:solidFill>
                <a:latin typeface="UTM Avo" panose="02040603050506020204" pitchFamily="18" charset="0"/>
              </a:rPr>
              <a:t> qua QR code</a:t>
            </a:r>
          </a:p>
        </p:txBody>
      </p:sp>
      <p:pic>
        <p:nvPicPr>
          <p:cNvPr id="12" name="Picture 2" descr="Ngón Trỏ, ngón tay, Máy tính Biểu tượng Tay - tay png tải về - Miễn phí  trong suốt Tay png Tải về.">
            <a:extLst>
              <a:ext uri="{FF2B5EF4-FFF2-40B4-BE49-F238E27FC236}">
                <a16:creationId xmlns:a16="http://schemas.microsoft.com/office/drawing/2014/main" id="{47B32CF6-A60B-7BB7-A52D-9C23C63D8C0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681A7A0-E5B5-C881-6D14-34AAD99952F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spTree>
    <p:custDataLst>
      <p:tags r:id="rId1"/>
    </p:custDataLst>
    <p:extLst>
      <p:ext uri="{BB962C8B-B14F-4D97-AF65-F5344CB8AC3E}">
        <p14:creationId xmlns:p14="http://schemas.microsoft.com/office/powerpoint/2010/main" val="2475335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7"/>
                                        </p:tgtEl>
                                        <p:attrNameLst>
                                          <p:attrName>style.color</p:attrName>
                                        </p:attrNameLst>
                                      </p:cBhvr>
                                      <p:by>
                                        <p:hsl h="7200000" s="0" l="0"/>
                                      </p:by>
                                    </p:animClr>
                                    <p:animClr clrSpc="hsl" dir="cw">
                                      <p:cBhvr>
                                        <p:cTn id="7" dur="1000" fill="hold"/>
                                        <p:tgtEl>
                                          <p:spTgt spid="7"/>
                                        </p:tgtEl>
                                        <p:attrNameLst>
                                          <p:attrName>fillcolor</p:attrName>
                                        </p:attrNameLst>
                                      </p:cBhvr>
                                      <p:by>
                                        <p:hsl h="7200000" s="0" l="0"/>
                                      </p:by>
                                    </p:animClr>
                                    <p:animClr clrSpc="hsl" dir="cw">
                                      <p:cBhvr>
                                        <p:cTn id="8" dur="1000" fill="hold"/>
                                        <p:tgtEl>
                                          <p:spTgt spid="7"/>
                                        </p:tgtEl>
                                        <p:attrNameLst>
                                          <p:attrName>stroke.color</p:attrName>
                                        </p:attrNameLst>
                                      </p:cBhvr>
                                      <p:by>
                                        <p:hsl h="7200000" s="0" l="0"/>
                                      </p:by>
                                    </p:animClr>
                                    <p:set>
                                      <p:cBhvr>
                                        <p:cTn id="9" dur="1000" fill="hold"/>
                                        <p:tgtEl>
                                          <p:spTgt spid="7"/>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5"/>
                                        </p:tgtEl>
                                        <p:attrNameLst>
                                          <p:attrName>fillcolor</p:attrName>
                                        </p:attrNameLst>
                                      </p:cBhvr>
                                      <p:to>
                                        <a:srgbClr val="C5E0B3"/>
                                      </p:to>
                                    </p:animClr>
                                    <p:set>
                                      <p:cBhvr>
                                        <p:cTn id="12" dur="1000" fill="hold"/>
                                        <p:tgtEl>
                                          <p:spTgt spid="5"/>
                                        </p:tgtEl>
                                        <p:attrNameLst>
                                          <p:attrName>fill.type</p:attrName>
                                        </p:attrNameLst>
                                      </p:cBhvr>
                                      <p:to>
                                        <p:strVal val="solid"/>
                                      </p:to>
                                    </p:set>
                                    <p:set>
                                      <p:cBhvr>
                                        <p:cTn id="13" dur="1000" fill="hold"/>
                                        <p:tgtEl>
                                          <p:spTgt spid="5"/>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3"/>
                                        </p:tgtEl>
                                        <p:attrNameLst>
                                          <p:attrName>style.color</p:attrName>
                                        </p:attrNameLst>
                                      </p:cBhvr>
                                      <p:by>
                                        <p:hsl h="7200000" s="0" l="0"/>
                                      </p:by>
                                    </p:animClr>
                                    <p:animClr clrSpc="hsl" dir="cw">
                                      <p:cBhvr>
                                        <p:cTn id="16" dur="1000" fill="hold"/>
                                        <p:tgtEl>
                                          <p:spTgt spid="3"/>
                                        </p:tgtEl>
                                        <p:attrNameLst>
                                          <p:attrName>fillcolor</p:attrName>
                                        </p:attrNameLst>
                                      </p:cBhvr>
                                      <p:by>
                                        <p:hsl h="7200000" s="0" l="0"/>
                                      </p:by>
                                    </p:animClr>
                                    <p:animClr clrSpc="hsl" dir="cw">
                                      <p:cBhvr>
                                        <p:cTn id="17" dur="1000" fill="hold"/>
                                        <p:tgtEl>
                                          <p:spTgt spid="3"/>
                                        </p:tgtEl>
                                        <p:attrNameLst>
                                          <p:attrName>stroke.color</p:attrName>
                                        </p:attrNameLst>
                                      </p:cBhvr>
                                      <p:by>
                                        <p:hsl h="7200000" s="0" l="0"/>
                                      </p:by>
                                    </p:animClr>
                                    <p:set>
                                      <p:cBhvr>
                                        <p:cTn id="18" dur="10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êu đề khám phá">
            <a:extLst>
              <a:ext uri="{FF2B5EF4-FFF2-40B4-BE49-F238E27FC236}">
                <a16:creationId xmlns:a16="http://schemas.microsoft.com/office/drawing/2014/main" id="{5BAC77D8-2411-C7BF-130B-D065904C9A0F}"/>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hlinkClick r:id="rId4"/>
            <a:extLst>
              <a:ext uri="{FF2B5EF4-FFF2-40B4-BE49-F238E27FC236}">
                <a16:creationId xmlns:a16="http://schemas.microsoft.com/office/drawing/2014/main" id="{483E0011-0C5E-912C-E922-B765E70E0BCB}"/>
              </a:ext>
            </a:extLst>
          </p:cNvPr>
          <p:cNvPicPr>
            <a:picLocks noChangeAspect="1"/>
          </p:cNvPicPr>
          <p:nvPr/>
        </p:nvPicPr>
        <p:blipFill>
          <a:blip r:embed="rId5"/>
          <a:stretch>
            <a:fillRect/>
          </a:stretch>
        </p:blipFill>
        <p:spPr>
          <a:xfrm>
            <a:off x="4501082" y="3045933"/>
            <a:ext cx="3189835" cy="1764777"/>
          </a:xfrm>
          <a:prstGeom prst="rect">
            <a:avLst/>
          </a:prstGeom>
        </p:spPr>
      </p:pic>
    </p:spTree>
    <p:custDataLst>
      <p:tags r:id="rId1"/>
    </p:custDataLst>
    <p:extLst>
      <p:ext uri="{BB962C8B-B14F-4D97-AF65-F5344CB8AC3E}">
        <p14:creationId xmlns:p14="http://schemas.microsoft.com/office/powerpoint/2010/main" val="59000387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2719008" y="1693566"/>
            <a:ext cx="5867471" cy="5765528"/>
            <a:chOff x="0" y="0"/>
            <a:chExt cx="827172" cy="812800"/>
          </a:xfrm>
        </p:grpSpPr>
        <p:sp>
          <p:nvSpPr>
            <p:cNvPr id="3" name="Freeform 3"/>
            <p:cNvSpPr/>
            <p:nvPr/>
          </p:nvSpPr>
          <p:spPr>
            <a:xfrm>
              <a:off x="8999" y="0"/>
              <a:ext cx="809173" cy="812800"/>
            </a:xfrm>
            <a:custGeom>
              <a:avLst/>
              <a:gdLst/>
              <a:ahLst/>
              <a:cxnLst/>
              <a:rect l="l" t="t" r="r" b="b"/>
              <a:pathLst>
                <a:path w="809173" h="812800">
                  <a:moveTo>
                    <a:pt x="404587" y="0"/>
                  </a:moveTo>
                  <a:cubicBezTo>
                    <a:pt x="628326" y="1001"/>
                    <a:pt x="809173" y="182659"/>
                    <a:pt x="809173" y="406400"/>
                  </a:cubicBezTo>
                  <a:cubicBezTo>
                    <a:pt x="809173"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txBody>
            <a:bodyPr/>
            <a:lstStyle/>
            <a:p>
              <a:pPr defTabSz="609630">
                <a:buClrTx/>
              </a:pPr>
              <a:endParaRPr lang="en-US" sz="1200" kern="1200" dirty="0">
                <a:solidFill>
                  <a:prstClr val="black"/>
                </a:solidFill>
                <a:latin typeface="Calibri"/>
                <a:ea typeface="+mn-ea"/>
                <a:cs typeface="+mn-cs"/>
              </a:endParaRPr>
            </a:p>
          </p:txBody>
        </p:sp>
        <p:sp>
          <p:nvSpPr>
            <p:cNvPr id="4" name="TextBox 4"/>
            <p:cNvSpPr txBox="1"/>
            <p:nvPr/>
          </p:nvSpPr>
          <p:spPr>
            <a:xfrm>
              <a:off x="76200" y="38100"/>
              <a:ext cx="660400" cy="698500"/>
            </a:xfrm>
            <a:prstGeom prst="rect">
              <a:avLst/>
            </a:prstGeom>
          </p:spPr>
          <p:txBody>
            <a:bodyPr lIns="33867" tIns="33867" rIns="33867" bIns="33867" rtlCol="0" anchor="ctr"/>
            <a:lstStyle/>
            <a:p>
              <a:pPr algn="ctr" defTabSz="609630">
                <a:lnSpc>
                  <a:spcPts val="1773"/>
                </a:lnSpc>
                <a:buClrTx/>
              </a:pPr>
              <a:endParaRPr sz="1200" kern="1200" dirty="0">
                <a:solidFill>
                  <a:prstClr val="black"/>
                </a:solidFill>
                <a:latin typeface="Calibri"/>
                <a:ea typeface="+mn-ea"/>
                <a:cs typeface="+mn-cs"/>
              </a:endParaRPr>
            </a:p>
          </p:txBody>
        </p:sp>
      </p:grpSp>
      <p:sp>
        <p:nvSpPr>
          <p:cNvPr id="5" name="Freeform 5"/>
          <p:cNvSpPr/>
          <p:nvPr/>
        </p:nvSpPr>
        <p:spPr>
          <a:xfrm>
            <a:off x="10098609" y="3721792"/>
            <a:ext cx="1971025" cy="2898565"/>
          </a:xfrm>
          <a:custGeom>
            <a:avLst/>
            <a:gdLst/>
            <a:ahLst/>
            <a:cxnLst/>
            <a:rect l="l" t="t" r="r" b="b"/>
            <a:pathLst>
              <a:path w="2956537" h="4347848">
                <a:moveTo>
                  <a:pt x="0" y="0"/>
                </a:moveTo>
                <a:lnTo>
                  <a:pt x="2956537" y="0"/>
                </a:lnTo>
                <a:lnTo>
                  <a:pt x="2956537" y="4347848"/>
                </a:lnTo>
                <a:lnTo>
                  <a:pt x="0" y="4347848"/>
                </a:lnTo>
                <a:lnTo>
                  <a:pt x="0" y="0"/>
                </a:lnTo>
                <a:close/>
              </a:path>
            </a:pathLst>
          </a:custGeom>
          <a:blipFill>
            <a:blip r:embed="rId4"/>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6" name="Freeform 6"/>
          <p:cNvSpPr/>
          <p:nvPr/>
        </p:nvSpPr>
        <p:spPr>
          <a:xfrm>
            <a:off x="126686" y="3689871"/>
            <a:ext cx="1971025" cy="2898565"/>
          </a:xfrm>
          <a:custGeom>
            <a:avLst/>
            <a:gdLst/>
            <a:ahLst/>
            <a:cxnLst/>
            <a:rect l="l" t="t" r="r" b="b"/>
            <a:pathLst>
              <a:path w="2956537" h="4347848">
                <a:moveTo>
                  <a:pt x="0" y="0"/>
                </a:moveTo>
                <a:lnTo>
                  <a:pt x="2956536" y="0"/>
                </a:lnTo>
                <a:lnTo>
                  <a:pt x="2956536" y="4347848"/>
                </a:lnTo>
                <a:lnTo>
                  <a:pt x="0" y="4347848"/>
                </a:lnTo>
                <a:lnTo>
                  <a:pt x="0" y="0"/>
                </a:lnTo>
                <a:close/>
              </a:path>
            </a:pathLst>
          </a:custGeom>
          <a:blipFill>
            <a:blip r:embed="rId4"/>
            <a:stretch>
              <a:fillRect/>
            </a:stretch>
          </a:blipFill>
        </p:spPr>
        <p:txBody>
          <a:bodyPr/>
          <a:lstStyle/>
          <a:p>
            <a:pPr defTabSz="609630">
              <a:buClrTx/>
            </a:pPr>
            <a:endParaRPr lang="en-US" sz="1200" kern="1200" dirty="0">
              <a:solidFill>
                <a:prstClr val="black"/>
              </a:solidFill>
              <a:latin typeface="Calibri"/>
              <a:ea typeface="+mn-ea"/>
              <a:cs typeface="+mn-cs"/>
            </a:endParaRPr>
          </a:p>
        </p:txBody>
      </p:sp>
      <p:grpSp>
        <p:nvGrpSpPr>
          <p:cNvPr id="7" name="Group 7"/>
          <p:cNvGrpSpPr/>
          <p:nvPr/>
        </p:nvGrpSpPr>
        <p:grpSpPr>
          <a:xfrm>
            <a:off x="-214236" y="6478614"/>
            <a:ext cx="12835451" cy="1150505"/>
            <a:chOff x="0" y="0"/>
            <a:chExt cx="5070796" cy="454520"/>
          </a:xfrm>
        </p:grpSpPr>
        <p:sp>
          <p:nvSpPr>
            <p:cNvPr id="8" name="Freeform 8"/>
            <p:cNvSpPr/>
            <p:nvPr/>
          </p:nvSpPr>
          <p:spPr>
            <a:xfrm>
              <a:off x="0" y="0"/>
              <a:ext cx="5070796" cy="454520"/>
            </a:xfrm>
            <a:custGeom>
              <a:avLst/>
              <a:gdLst/>
              <a:ahLst/>
              <a:cxnLst/>
              <a:rect l="l" t="t" r="r" b="b"/>
              <a:pathLst>
                <a:path w="5070796" h="454520">
                  <a:moveTo>
                    <a:pt x="0" y="0"/>
                  </a:moveTo>
                  <a:lnTo>
                    <a:pt x="5070796" y="0"/>
                  </a:lnTo>
                  <a:lnTo>
                    <a:pt x="5070796" y="454520"/>
                  </a:lnTo>
                  <a:lnTo>
                    <a:pt x="0" y="454520"/>
                  </a:lnTo>
                  <a:close/>
                </a:path>
              </a:pathLst>
            </a:custGeom>
            <a:solidFill>
              <a:srgbClr val="013E50"/>
            </a:solidFill>
          </p:spPr>
          <p:txBody>
            <a:bodyPr/>
            <a:lstStyle/>
            <a:p>
              <a:pPr defTabSz="609630">
                <a:buClrTx/>
              </a:pPr>
              <a:endParaRPr lang="en-US" sz="1200" kern="1200" dirty="0">
                <a:solidFill>
                  <a:prstClr val="black"/>
                </a:solidFill>
                <a:latin typeface="Calibri"/>
                <a:ea typeface="+mn-ea"/>
                <a:cs typeface="+mn-cs"/>
              </a:endParaRPr>
            </a:p>
          </p:txBody>
        </p:sp>
        <p:sp>
          <p:nvSpPr>
            <p:cNvPr id="9" name="TextBox 9"/>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buClrTx/>
              </a:pPr>
              <a:endParaRPr sz="1200" kern="1200" dirty="0">
                <a:solidFill>
                  <a:prstClr val="black"/>
                </a:solidFill>
                <a:latin typeface="Calibri"/>
                <a:ea typeface="+mn-ea"/>
                <a:cs typeface="+mn-cs"/>
              </a:endParaRPr>
            </a:p>
          </p:txBody>
        </p:sp>
      </p:grpSp>
      <p:sp>
        <p:nvSpPr>
          <p:cNvPr id="10" name="Freeform 10"/>
          <p:cNvSpPr/>
          <p:nvPr/>
        </p:nvSpPr>
        <p:spPr>
          <a:xfrm>
            <a:off x="8686942" y="4698633"/>
            <a:ext cx="1411667" cy="1921725"/>
          </a:xfrm>
          <a:custGeom>
            <a:avLst/>
            <a:gdLst/>
            <a:ahLst/>
            <a:cxnLst/>
            <a:rect l="l" t="t" r="r" b="b"/>
            <a:pathLst>
              <a:path w="2117500" h="2882587">
                <a:moveTo>
                  <a:pt x="0" y="0"/>
                </a:moveTo>
                <a:lnTo>
                  <a:pt x="2117500" y="0"/>
                </a:lnTo>
                <a:lnTo>
                  <a:pt x="2117500" y="2882587"/>
                </a:lnTo>
                <a:lnTo>
                  <a:pt x="0" y="2882587"/>
                </a:lnTo>
                <a:lnTo>
                  <a:pt x="0" y="0"/>
                </a:lnTo>
                <a:close/>
              </a:path>
            </a:pathLst>
          </a:custGeom>
          <a:blipFill>
            <a:blip r:embed="rId5"/>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1" name="Freeform 11"/>
          <p:cNvSpPr/>
          <p:nvPr/>
        </p:nvSpPr>
        <p:spPr>
          <a:xfrm>
            <a:off x="1918249" y="4627864"/>
            <a:ext cx="1493286" cy="2063262"/>
          </a:xfrm>
          <a:custGeom>
            <a:avLst/>
            <a:gdLst/>
            <a:ahLst/>
            <a:cxnLst/>
            <a:rect l="l" t="t" r="r" b="b"/>
            <a:pathLst>
              <a:path w="2239929" h="3094893">
                <a:moveTo>
                  <a:pt x="0" y="0"/>
                </a:moveTo>
                <a:lnTo>
                  <a:pt x="2239928" y="0"/>
                </a:lnTo>
                <a:lnTo>
                  <a:pt x="2239928" y="3094893"/>
                </a:lnTo>
                <a:lnTo>
                  <a:pt x="0" y="3094893"/>
                </a:lnTo>
                <a:lnTo>
                  <a:pt x="0" y="0"/>
                </a:lnTo>
                <a:close/>
              </a:path>
            </a:pathLst>
          </a:custGeom>
          <a:blipFill>
            <a:blip r:embed="rId6"/>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3" name="Freeform 13"/>
          <p:cNvSpPr/>
          <p:nvPr/>
        </p:nvSpPr>
        <p:spPr>
          <a:xfrm>
            <a:off x="202424" y="1892660"/>
            <a:ext cx="2088932" cy="1091467"/>
          </a:xfrm>
          <a:custGeom>
            <a:avLst/>
            <a:gdLst/>
            <a:ahLst/>
            <a:cxnLst/>
            <a:rect l="l" t="t" r="r" b="b"/>
            <a:pathLst>
              <a:path w="3133398" h="1637200">
                <a:moveTo>
                  <a:pt x="0" y="0"/>
                </a:moveTo>
                <a:lnTo>
                  <a:pt x="3133398" y="0"/>
                </a:lnTo>
                <a:lnTo>
                  <a:pt x="3133398" y="1637200"/>
                </a:lnTo>
                <a:lnTo>
                  <a:pt x="0" y="1637200"/>
                </a:lnTo>
                <a:lnTo>
                  <a:pt x="0" y="0"/>
                </a:lnTo>
                <a:close/>
              </a:path>
            </a:pathLst>
          </a:custGeom>
          <a:blipFill>
            <a:blip r:embed="rId7"/>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4" name="Freeform 14"/>
          <p:cNvSpPr/>
          <p:nvPr/>
        </p:nvSpPr>
        <p:spPr>
          <a:xfrm>
            <a:off x="9854298" y="2159164"/>
            <a:ext cx="1806897" cy="894414"/>
          </a:xfrm>
          <a:custGeom>
            <a:avLst/>
            <a:gdLst/>
            <a:ahLst/>
            <a:cxnLst/>
            <a:rect l="l" t="t" r="r" b="b"/>
            <a:pathLst>
              <a:path w="2710345" h="1341621">
                <a:moveTo>
                  <a:pt x="0" y="0"/>
                </a:moveTo>
                <a:lnTo>
                  <a:pt x="2710345" y="0"/>
                </a:lnTo>
                <a:lnTo>
                  <a:pt x="2710345" y="1341621"/>
                </a:lnTo>
                <a:lnTo>
                  <a:pt x="0" y="1341621"/>
                </a:lnTo>
                <a:lnTo>
                  <a:pt x="0" y="0"/>
                </a:lnTo>
                <a:close/>
              </a:path>
            </a:pathLst>
          </a:custGeom>
          <a:blipFill>
            <a:blip r:embed="rId8"/>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5" name="TextBox 15"/>
          <p:cNvSpPr txBox="1"/>
          <p:nvPr/>
        </p:nvSpPr>
        <p:spPr>
          <a:xfrm>
            <a:off x="3213068" y="2930977"/>
            <a:ext cx="4894969" cy="931473"/>
          </a:xfrm>
          <a:prstGeom prst="rect">
            <a:avLst/>
          </a:prstGeom>
        </p:spPr>
        <p:txBody>
          <a:bodyPr wrap="square" lIns="0" tIns="0" rIns="0" bIns="0" rtlCol="0" anchor="t">
            <a:spAutoFit/>
          </a:bodyPr>
          <a:lstStyle/>
          <a:p>
            <a:pPr algn="ctr" defTabSz="609630">
              <a:lnSpc>
                <a:spcPts val="8250"/>
              </a:lnSpc>
              <a:buClrTx/>
            </a:pPr>
            <a:r>
              <a:rPr lang="vi-VN" sz="4800" b="1" kern="1200" dirty="0">
                <a:solidFill>
                  <a:srgbClr val="C00000"/>
                </a:solidFill>
                <a:latin typeface="+mn-lt"/>
                <a:ea typeface="+mn-ea"/>
                <a:cs typeface="Arial" panose="020B0604020202020204" pitchFamily="34" charset="0"/>
              </a:rPr>
              <a:t>01</a:t>
            </a:r>
            <a:endParaRPr lang="en-US" sz="4800" b="1" kern="1200" dirty="0">
              <a:solidFill>
                <a:srgbClr val="C00000"/>
              </a:solidFill>
              <a:latin typeface="+mn-lt"/>
              <a:ea typeface="+mn-ea"/>
              <a:cs typeface="Arial" panose="020B0604020202020204" pitchFamily="34" charset="0"/>
            </a:endParaRPr>
          </a:p>
        </p:txBody>
      </p:sp>
      <p:sp>
        <p:nvSpPr>
          <p:cNvPr id="17" name="Rectangle 16"/>
          <p:cNvSpPr/>
          <p:nvPr/>
        </p:nvSpPr>
        <p:spPr>
          <a:xfrm>
            <a:off x="3155622" y="4007721"/>
            <a:ext cx="5044307" cy="654731"/>
          </a:xfrm>
          <a:prstGeom prst="rect">
            <a:avLst/>
          </a:prstGeom>
        </p:spPr>
        <p:txBody>
          <a:bodyPr wrap="square">
            <a:spAutoFit/>
          </a:bodyPr>
          <a:lstStyle/>
          <a:p>
            <a:pPr algn="ctr" defTabSz="609630">
              <a:lnSpc>
                <a:spcPct val="150000"/>
              </a:lnSpc>
              <a:buClrTx/>
            </a:pPr>
            <a:r>
              <a:rPr lang="en-US" sz="2800" b="1" kern="1200" dirty="0">
                <a:solidFill>
                  <a:srgbClr val="4F81BD">
                    <a:lumMod val="50000"/>
                  </a:srgbClr>
                </a:solidFill>
                <a:latin typeface="+mn-lt"/>
                <a:ea typeface="+mn-ea"/>
                <a:cs typeface="Arial" panose="020B0604020202020204" pitchFamily="34" charset="0"/>
              </a:rPr>
              <a:t>VAI TRÒ CỦA KHÔNG KHÍ</a:t>
            </a:r>
          </a:p>
        </p:txBody>
      </p:sp>
    </p:spTree>
    <p:custDataLst>
      <p:tags r:id="rId1"/>
    </p:custDataLst>
    <p:extLst>
      <p:ext uri="{BB962C8B-B14F-4D97-AF65-F5344CB8AC3E}">
        <p14:creationId xmlns:p14="http://schemas.microsoft.com/office/powerpoint/2010/main" val="14467967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Freeform 13"/>
          <p:cNvSpPr/>
          <p:nvPr/>
        </p:nvSpPr>
        <p:spPr>
          <a:xfrm>
            <a:off x="-2780606" y="1291511"/>
            <a:ext cx="5337750" cy="2494185"/>
          </a:xfrm>
          <a:custGeom>
            <a:avLst/>
            <a:gdLst/>
            <a:ahLst/>
            <a:cxnLst/>
            <a:rect l="l" t="t" r="r" b="b"/>
            <a:pathLst>
              <a:path w="8006625" h="3741278">
                <a:moveTo>
                  <a:pt x="0" y="0"/>
                </a:moveTo>
                <a:lnTo>
                  <a:pt x="8006625" y="0"/>
                </a:lnTo>
                <a:lnTo>
                  <a:pt x="8006625" y="3741278"/>
                </a:lnTo>
                <a:lnTo>
                  <a:pt x="0" y="37412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4" name="Freeform 14"/>
          <p:cNvSpPr/>
          <p:nvPr/>
        </p:nvSpPr>
        <p:spPr>
          <a:xfrm>
            <a:off x="9727707" y="685800"/>
            <a:ext cx="5337750" cy="2494185"/>
          </a:xfrm>
          <a:custGeom>
            <a:avLst/>
            <a:gdLst/>
            <a:ahLst/>
            <a:cxnLst/>
            <a:rect l="l" t="t" r="r" b="b"/>
            <a:pathLst>
              <a:path w="8006625" h="3741278">
                <a:moveTo>
                  <a:pt x="0" y="0"/>
                </a:moveTo>
                <a:lnTo>
                  <a:pt x="8006625" y="0"/>
                </a:lnTo>
                <a:lnTo>
                  <a:pt x="8006625" y="3741278"/>
                </a:lnTo>
                <a:lnTo>
                  <a:pt x="0" y="37412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5" name="Freeform 15"/>
          <p:cNvSpPr/>
          <p:nvPr/>
        </p:nvSpPr>
        <p:spPr>
          <a:xfrm>
            <a:off x="-1867222" y="5947989"/>
            <a:ext cx="15924719" cy="1071299"/>
          </a:xfrm>
          <a:custGeom>
            <a:avLst/>
            <a:gdLst/>
            <a:ahLst/>
            <a:cxnLst/>
            <a:rect l="l" t="t" r="r" b="b"/>
            <a:pathLst>
              <a:path w="23887078" h="1606949">
                <a:moveTo>
                  <a:pt x="0" y="0"/>
                </a:moveTo>
                <a:lnTo>
                  <a:pt x="23887077" y="0"/>
                </a:lnTo>
                <a:lnTo>
                  <a:pt x="23887077" y="1606948"/>
                </a:lnTo>
                <a:lnTo>
                  <a:pt x="0" y="16069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23" name="Freeform 23"/>
          <p:cNvSpPr/>
          <p:nvPr/>
        </p:nvSpPr>
        <p:spPr>
          <a:xfrm>
            <a:off x="10641091" y="1922584"/>
            <a:ext cx="6772191" cy="5109925"/>
          </a:xfrm>
          <a:custGeom>
            <a:avLst/>
            <a:gdLst/>
            <a:ahLst/>
            <a:cxnLst/>
            <a:rect l="l" t="t" r="r" b="b"/>
            <a:pathLst>
              <a:path w="10158286" h="7664888">
                <a:moveTo>
                  <a:pt x="0" y="0"/>
                </a:moveTo>
                <a:lnTo>
                  <a:pt x="10158286" y="0"/>
                </a:lnTo>
                <a:lnTo>
                  <a:pt x="10158286" y="7664888"/>
                </a:lnTo>
                <a:lnTo>
                  <a:pt x="0" y="76648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25" name="Freeform 7"/>
          <p:cNvSpPr/>
          <p:nvPr/>
        </p:nvSpPr>
        <p:spPr>
          <a:xfrm>
            <a:off x="1162690" y="2764221"/>
            <a:ext cx="9866621" cy="3407979"/>
          </a:xfrm>
          <a:custGeom>
            <a:avLst/>
            <a:gdLst/>
            <a:ahLst/>
            <a:cxnLst/>
            <a:rect l="l" t="t" r="r" b="b"/>
            <a:pathLst>
              <a:path w="3897924" h="2014227">
                <a:moveTo>
                  <a:pt x="26155" y="0"/>
                </a:moveTo>
                <a:lnTo>
                  <a:pt x="3871769" y="0"/>
                </a:lnTo>
                <a:cubicBezTo>
                  <a:pt x="3878706" y="0"/>
                  <a:pt x="3885359" y="2756"/>
                  <a:pt x="3890264" y="7661"/>
                </a:cubicBezTo>
                <a:cubicBezTo>
                  <a:pt x="3895169" y="12566"/>
                  <a:pt x="3897924" y="19218"/>
                  <a:pt x="3897924" y="26155"/>
                </a:cubicBezTo>
                <a:lnTo>
                  <a:pt x="3897924" y="1988072"/>
                </a:lnTo>
                <a:cubicBezTo>
                  <a:pt x="3897924" y="2002517"/>
                  <a:pt x="3886214" y="2014227"/>
                  <a:pt x="3871769" y="2014227"/>
                </a:cubicBezTo>
                <a:lnTo>
                  <a:pt x="26155" y="2014227"/>
                </a:lnTo>
                <a:cubicBezTo>
                  <a:pt x="11710" y="2014227"/>
                  <a:pt x="0" y="2002517"/>
                  <a:pt x="0" y="1988072"/>
                </a:cubicBezTo>
                <a:lnTo>
                  <a:pt x="0" y="26155"/>
                </a:lnTo>
                <a:cubicBezTo>
                  <a:pt x="0" y="11710"/>
                  <a:pt x="11710" y="0"/>
                  <a:pt x="26155" y="0"/>
                </a:cubicBezTo>
                <a:close/>
              </a:path>
            </a:pathLst>
          </a:custGeom>
          <a:solidFill>
            <a:srgbClr val="FFFFFF"/>
          </a:solidFill>
          <a:ln w="57150">
            <a:solidFill>
              <a:schemeClr val="accent3">
                <a:lumMod val="75000"/>
              </a:schemeClr>
            </a:solidFill>
          </a:ln>
        </p:spPr>
        <p:txBody>
          <a:bodyPr/>
          <a:lstStyle/>
          <a:p>
            <a:pPr defTabSz="609630">
              <a:buClrTx/>
            </a:pPr>
            <a:endParaRPr lang="en-US" sz="1200" kern="1200" dirty="0">
              <a:solidFill>
                <a:prstClr val="black"/>
              </a:solidFill>
              <a:latin typeface="Calibri"/>
              <a:ea typeface="+mn-ea"/>
              <a:cs typeface="+mn-cs"/>
            </a:endParaRPr>
          </a:p>
        </p:txBody>
      </p:sp>
      <p:sp>
        <p:nvSpPr>
          <p:cNvPr id="28" name="Freeform 10"/>
          <p:cNvSpPr/>
          <p:nvPr/>
        </p:nvSpPr>
        <p:spPr>
          <a:xfrm>
            <a:off x="2814104" y="1648691"/>
            <a:ext cx="6562065" cy="880999"/>
          </a:xfrm>
          <a:custGeom>
            <a:avLst/>
            <a:gdLst/>
            <a:ahLst/>
            <a:cxnLst/>
            <a:rect l="l" t="t" r="r" b="b"/>
            <a:pathLst>
              <a:path w="3024664" h="406080">
                <a:moveTo>
                  <a:pt x="78653" y="0"/>
                </a:moveTo>
                <a:lnTo>
                  <a:pt x="2946010" y="0"/>
                </a:lnTo>
                <a:cubicBezTo>
                  <a:pt x="2989450" y="0"/>
                  <a:pt x="3024664" y="35214"/>
                  <a:pt x="3024664" y="78653"/>
                </a:cubicBezTo>
                <a:lnTo>
                  <a:pt x="3024664" y="327427"/>
                </a:lnTo>
                <a:cubicBezTo>
                  <a:pt x="3024664" y="348287"/>
                  <a:pt x="3016377" y="368293"/>
                  <a:pt x="3001627" y="383043"/>
                </a:cubicBezTo>
                <a:cubicBezTo>
                  <a:pt x="2986876" y="397794"/>
                  <a:pt x="2966871" y="406080"/>
                  <a:pt x="2946010" y="406080"/>
                </a:cubicBezTo>
                <a:lnTo>
                  <a:pt x="78653" y="406080"/>
                </a:lnTo>
                <a:cubicBezTo>
                  <a:pt x="35214" y="406080"/>
                  <a:pt x="0" y="370866"/>
                  <a:pt x="0" y="327427"/>
                </a:cubicBezTo>
                <a:lnTo>
                  <a:pt x="0" y="78653"/>
                </a:lnTo>
                <a:cubicBezTo>
                  <a:pt x="0" y="57793"/>
                  <a:pt x="8287" y="37787"/>
                  <a:pt x="23037" y="23037"/>
                </a:cubicBezTo>
                <a:cubicBezTo>
                  <a:pt x="37787" y="8287"/>
                  <a:pt x="57793" y="0"/>
                  <a:pt x="78653" y="0"/>
                </a:cubicBezTo>
                <a:close/>
              </a:path>
            </a:pathLst>
          </a:custGeom>
          <a:solidFill>
            <a:srgbClr val="FFFFFF"/>
          </a:solidFill>
          <a:ln w="57150">
            <a:solidFill>
              <a:schemeClr val="accent3">
                <a:lumMod val="75000"/>
              </a:schemeClr>
            </a:solidFill>
          </a:ln>
        </p:spPr>
        <p:txBody>
          <a:bodyPr/>
          <a:lstStyle/>
          <a:p>
            <a:pPr defTabSz="609630">
              <a:buClrTx/>
            </a:pPr>
            <a:endParaRPr lang="en-US" sz="1200" kern="1200" dirty="0">
              <a:solidFill>
                <a:prstClr val="black"/>
              </a:solidFill>
              <a:latin typeface="Calibri"/>
              <a:ea typeface="+mn-ea"/>
              <a:cs typeface="+mn-cs"/>
            </a:endParaRPr>
          </a:p>
        </p:txBody>
      </p:sp>
      <p:sp>
        <p:nvSpPr>
          <p:cNvPr id="30" name="TextBox 29"/>
          <p:cNvSpPr txBox="1"/>
          <p:nvPr/>
        </p:nvSpPr>
        <p:spPr>
          <a:xfrm>
            <a:off x="3632054" y="1862126"/>
            <a:ext cx="4539673" cy="523220"/>
          </a:xfrm>
          <a:prstGeom prst="rect">
            <a:avLst/>
          </a:prstGeom>
          <a:noFill/>
        </p:spPr>
        <p:txBody>
          <a:bodyPr wrap="square" rtlCol="0">
            <a:spAutoFit/>
          </a:bodyPr>
          <a:lstStyle/>
          <a:p>
            <a:pPr algn="ctr" defTabSz="609630">
              <a:buClrTx/>
            </a:pPr>
            <a:r>
              <a:rPr lang="vi-VN" sz="2800" b="1" kern="1200" dirty="0">
                <a:solidFill>
                  <a:srgbClr val="C00000"/>
                </a:solidFill>
                <a:latin typeface="+mn-lt"/>
                <a:ea typeface="+mn-ea"/>
                <a:cs typeface="Arial" panose="020B0604020202020204" pitchFamily="34" charset="0"/>
              </a:rPr>
              <a:t>GHI NHỚ</a:t>
            </a:r>
            <a:endParaRPr lang="en-US" sz="2800" b="1" kern="1200" dirty="0">
              <a:solidFill>
                <a:srgbClr val="C00000"/>
              </a:solidFill>
              <a:latin typeface="+mn-lt"/>
              <a:ea typeface="+mn-ea"/>
              <a:cs typeface="Arial" panose="020B0604020202020204" pitchFamily="34" charset="0"/>
            </a:endParaRPr>
          </a:p>
        </p:txBody>
      </p:sp>
      <p:sp>
        <p:nvSpPr>
          <p:cNvPr id="31" name="Rectangle 30"/>
          <p:cNvSpPr/>
          <p:nvPr/>
        </p:nvSpPr>
        <p:spPr>
          <a:xfrm>
            <a:off x="1891889" y="4087463"/>
            <a:ext cx="5271360" cy="1121846"/>
          </a:xfrm>
          <a:prstGeom prst="rect">
            <a:avLst/>
          </a:prstGeom>
        </p:spPr>
        <p:txBody>
          <a:bodyPr wrap="square">
            <a:spAutoFit/>
          </a:bodyPr>
          <a:lstStyle/>
          <a:p>
            <a:pPr algn="just" defTabSz="609630">
              <a:lnSpc>
                <a:spcPct val="150000"/>
              </a:lnSpc>
              <a:buClrTx/>
            </a:pPr>
            <a:r>
              <a:rPr lang="en-US" sz="2400" kern="1200" dirty="0" err="1">
                <a:solidFill>
                  <a:prstClr val="black"/>
                </a:solidFill>
                <a:latin typeface="+mn-lt"/>
                <a:ea typeface="+mn-ea"/>
                <a:cs typeface="Arial" panose="020B0604020202020204" pitchFamily="34" charset="0"/>
              </a:rPr>
              <a:t>Khí</a:t>
            </a:r>
            <a:r>
              <a:rPr lang="en-US" sz="2400" kern="1200" dirty="0">
                <a:solidFill>
                  <a:prstClr val="black"/>
                </a:solidFill>
                <a:latin typeface="+mn-lt"/>
                <a:ea typeface="+mn-ea"/>
                <a:cs typeface="Arial" panose="020B0604020202020204" pitchFamily="34" charset="0"/>
              </a:rPr>
              <a:t> ô-xi </a:t>
            </a:r>
            <a:r>
              <a:rPr lang="en-US" sz="2400" kern="1200" dirty="0" err="1">
                <a:solidFill>
                  <a:prstClr val="black"/>
                </a:solidFill>
                <a:latin typeface="+mn-lt"/>
                <a:ea typeface="+mn-ea"/>
                <a:cs typeface="Arial" panose="020B0604020202020204" pitchFamily="34" charset="0"/>
              </a:rPr>
              <a:t>duy</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trì</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sự</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cháy</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Nếu</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không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có</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khí</a:t>
            </a:r>
            <a:r>
              <a:rPr lang="en-US" sz="2400" kern="1200" dirty="0">
                <a:solidFill>
                  <a:prstClr val="black"/>
                </a:solidFill>
                <a:latin typeface="+mn-lt"/>
                <a:ea typeface="+mn-ea"/>
                <a:cs typeface="Arial" panose="020B0604020202020204" pitchFamily="34" charset="0"/>
              </a:rPr>
              <a:t> ô-xi </a:t>
            </a:r>
            <a:r>
              <a:rPr lang="en-US" sz="2400" kern="1200" dirty="0" err="1">
                <a:solidFill>
                  <a:prstClr val="black"/>
                </a:solidFill>
                <a:latin typeface="+mn-lt"/>
                <a:ea typeface="+mn-ea"/>
                <a:cs typeface="Arial" panose="020B0604020202020204" pitchFamily="34" charset="0"/>
              </a:rPr>
              <a:t>thì</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không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có</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sự</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cháy</a:t>
            </a:r>
            <a:r>
              <a:rPr lang="en-US" sz="2400" kern="1200" dirty="0">
                <a:solidFill>
                  <a:prstClr val="black"/>
                </a:solidFill>
                <a:latin typeface="+mn-lt"/>
                <a:ea typeface="+mn-ea"/>
                <a:cs typeface="Arial" panose="020B0604020202020204" pitchFamily="34" charset="0"/>
              </a:rPr>
              <a:t>.</a:t>
            </a:r>
          </a:p>
        </p:txBody>
      </p:sp>
      <p:sp>
        <p:nvSpPr>
          <p:cNvPr id="32" name="TextBox 31"/>
          <p:cNvSpPr txBox="1"/>
          <p:nvPr/>
        </p:nvSpPr>
        <p:spPr>
          <a:xfrm>
            <a:off x="1891888" y="3441296"/>
            <a:ext cx="5598801" cy="461665"/>
          </a:xfrm>
          <a:prstGeom prst="rect">
            <a:avLst/>
          </a:prstGeom>
          <a:noFill/>
        </p:spPr>
        <p:txBody>
          <a:bodyPr wrap="square" rtlCol="0">
            <a:spAutoFit/>
          </a:bodyPr>
          <a:lstStyle/>
          <a:p>
            <a:pPr defTabSz="609630">
              <a:buClrTx/>
            </a:pPr>
            <a:r>
              <a:rPr lang="vi-VN" sz="2400" b="1" kern="1200" dirty="0">
                <a:solidFill>
                  <a:srgbClr val="F79646">
                    <a:lumMod val="75000"/>
                  </a:srgbClr>
                </a:solidFill>
                <a:latin typeface="+mn-lt"/>
                <a:ea typeface="+mn-ea"/>
                <a:cs typeface="Arial" panose="020B0604020202020204" pitchFamily="34" charset="0"/>
              </a:rPr>
              <a:t>Không khí cần cho sự cháy</a:t>
            </a:r>
            <a:endParaRPr lang="en-US" sz="2400" b="1" kern="1200" dirty="0">
              <a:solidFill>
                <a:srgbClr val="F79646">
                  <a:lumMod val="75000"/>
                </a:srgbClr>
              </a:solidFill>
              <a:latin typeface="+mn-lt"/>
              <a:ea typeface="+mn-ea"/>
              <a:cs typeface="Arial" panose="020B0604020202020204" pitchFamily="34" charset="0"/>
            </a:endParaRPr>
          </a:p>
        </p:txBody>
      </p:sp>
      <p:pic>
        <p:nvPicPr>
          <p:cNvPr id="33" name="Picture 32"/>
          <p:cNvPicPr>
            <a:picLocks noChangeAspect="1"/>
          </p:cNvPicPr>
          <p:nvPr/>
        </p:nvPicPr>
        <p:blipFill>
          <a:blip r:embed="rId10"/>
          <a:stretch>
            <a:fillRect/>
          </a:stretch>
        </p:blipFill>
        <p:spPr>
          <a:xfrm>
            <a:off x="7540274" y="3068738"/>
            <a:ext cx="2291951" cy="2727745"/>
          </a:xfrm>
          <a:prstGeom prst="rect">
            <a:avLst/>
          </a:prstGeom>
        </p:spPr>
      </p:pic>
    </p:spTree>
    <p:custDataLst>
      <p:tags r:id="rId1"/>
    </p:custData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anim calcmode="lin" valueType="num">
                                      <p:cBhvr>
                                        <p:cTn id="18" dur="500" fill="hold"/>
                                        <p:tgtEl>
                                          <p:spTgt spid="33"/>
                                        </p:tgtEl>
                                        <p:attrNameLst>
                                          <p:attrName>ppt_x</p:attrName>
                                        </p:attrNameLst>
                                      </p:cBhvr>
                                      <p:tavLst>
                                        <p:tav tm="0">
                                          <p:val>
                                            <p:strVal val="#ppt_x"/>
                                          </p:val>
                                        </p:tav>
                                        <p:tav tm="100000">
                                          <p:val>
                                            <p:strVal val="#ppt_x"/>
                                          </p:val>
                                        </p:tav>
                                      </p:tavLst>
                                    </p:anim>
                                    <p:anim calcmode="lin" valueType="num">
                                      <p:cBhvr>
                                        <p:cTn id="19"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5"/>
          <p:cNvSpPr txBox="1"/>
          <p:nvPr/>
        </p:nvSpPr>
        <p:spPr>
          <a:xfrm>
            <a:off x="744471" y="1437694"/>
            <a:ext cx="2738516" cy="691536"/>
          </a:xfrm>
          <a:prstGeom prst="rect">
            <a:avLst/>
          </a:prstGeom>
        </p:spPr>
        <p:txBody>
          <a:bodyPr wrap="square" lIns="0" tIns="0" rIns="0" bIns="0" rtlCol="0" anchor="t">
            <a:spAutoFit/>
          </a:bodyPr>
          <a:lstStyle/>
          <a:p>
            <a:pPr algn="ctr" defTabSz="609630">
              <a:lnSpc>
                <a:spcPts val="6323"/>
              </a:lnSpc>
              <a:buClrTx/>
            </a:pPr>
            <a:r>
              <a:rPr lang="vi-VN" sz="2800" b="1" kern="1200" dirty="0">
                <a:solidFill>
                  <a:srgbClr val="8064A2">
                    <a:lumMod val="50000"/>
                  </a:srgbClr>
                </a:solidFill>
                <a:latin typeface="+mn-lt"/>
                <a:ea typeface="+mn-ea"/>
                <a:cs typeface="Arial" panose="020B0604020202020204" pitchFamily="34" charset="0"/>
              </a:rPr>
              <a:t>THÍ NGHIỆM</a:t>
            </a:r>
            <a:endParaRPr lang="en-US" sz="2800" b="1" kern="1200" dirty="0">
              <a:solidFill>
                <a:srgbClr val="8064A2">
                  <a:lumMod val="50000"/>
                </a:srgbClr>
              </a:solidFill>
              <a:latin typeface="+mn-lt"/>
              <a:ea typeface="+mn-ea"/>
              <a:cs typeface="Arial" panose="020B0604020202020204" pitchFamily="34" charset="0"/>
            </a:endParaRPr>
          </a:p>
        </p:txBody>
      </p:sp>
      <p:sp>
        <p:nvSpPr>
          <p:cNvPr id="12" name="Freeform 12"/>
          <p:cNvSpPr/>
          <p:nvPr/>
        </p:nvSpPr>
        <p:spPr>
          <a:xfrm>
            <a:off x="10820400" y="2602015"/>
            <a:ext cx="1116417" cy="583328"/>
          </a:xfrm>
          <a:custGeom>
            <a:avLst/>
            <a:gdLst/>
            <a:ahLst/>
            <a:cxnLst/>
            <a:rect l="l" t="t" r="r" b="b"/>
            <a:pathLst>
              <a:path w="1674626" h="874992">
                <a:moveTo>
                  <a:pt x="0" y="0"/>
                </a:moveTo>
                <a:lnTo>
                  <a:pt x="1674626" y="0"/>
                </a:lnTo>
                <a:lnTo>
                  <a:pt x="1674626" y="874992"/>
                </a:lnTo>
                <a:lnTo>
                  <a:pt x="0" y="874992"/>
                </a:lnTo>
                <a:lnTo>
                  <a:pt x="0" y="0"/>
                </a:lnTo>
                <a:close/>
              </a:path>
            </a:pathLst>
          </a:custGeom>
          <a:blipFill>
            <a:blip r:embed="rId4"/>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6" name="Rectangle 15"/>
          <p:cNvSpPr/>
          <p:nvPr/>
        </p:nvSpPr>
        <p:spPr>
          <a:xfrm>
            <a:off x="3261568" y="1599496"/>
            <a:ext cx="7829387" cy="543675"/>
          </a:xfrm>
          <a:prstGeom prst="rect">
            <a:avLst/>
          </a:prstGeom>
        </p:spPr>
        <p:txBody>
          <a:bodyPr wrap="none">
            <a:spAutoFit/>
          </a:bodyPr>
          <a:lstStyle/>
          <a:p>
            <a:pPr defTabSz="609630">
              <a:buClrTx/>
            </a:pPr>
            <a:r>
              <a:rPr lang="vi-VN" sz="2800" b="1" kern="1200" dirty="0" err="1">
                <a:solidFill>
                  <a:srgbClr val="C00000"/>
                </a:solidFill>
                <a:latin typeface="+mn-lt"/>
                <a:ea typeface="+mn-ea"/>
                <a:cs typeface="Arial" panose="020B0604020202020204" pitchFamily="34" charset="0"/>
              </a:rPr>
              <a:t>C</a:t>
            </a:r>
            <a:r>
              <a:rPr lang="en-US" sz="2800" b="1" kern="1200" dirty="0" err="1">
                <a:solidFill>
                  <a:srgbClr val="C00000"/>
                </a:solidFill>
                <a:latin typeface="+mn-lt"/>
                <a:ea typeface="+mn-ea"/>
                <a:cs typeface="Arial" panose="020B0604020202020204" pitchFamily="34" charset="0"/>
              </a:rPr>
              <a:t>hứng</a:t>
            </a:r>
            <a:r>
              <a:rPr lang="en-US" sz="2800" b="1" kern="1200" dirty="0">
                <a:solidFill>
                  <a:srgbClr val="C00000"/>
                </a:solidFill>
                <a:latin typeface="+mn-lt"/>
                <a:ea typeface="+mn-ea"/>
                <a:cs typeface="Arial" panose="020B0604020202020204" pitchFamily="34" charset="0"/>
              </a:rPr>
              <a:t> minh </a:t>
            </a:r>
            <a:r>
              <a:rPr lang="en-US" sz="2800" b="1" kern="1200" dirty="0" err="1">
                <a:solidFill>
                  <a:srgbClr val="C00000"/>
                </a:solidFill>
                <a:latin typeface="+mn-lt"/>
                <a:ea typeface="+mn-ea"/>
                <a:cs typeface="Arial" panose="020B0604020202020204" pitchFamily="34" charset="0"/>
              </a:rPr>
              <a:t>không</a:t>
            </a:r>
            <a:r>
              <a:rPr lang="en-US" sz="2800" b="1" kern="1200" dirty="0">
                <a:solidFill>
                  <a:srgbClr val="C00000"/>
                </a:solidFill>
                <a:latin typeface="+mn-lt"/>
                <a:ea typeface="+mn-ea"/>
                <a:cs typeface="Arial" panose="020B0604020202020204" pitchFamily="34" charset="0"/>
              </a:rPr>
              <a:t> </a:t>
            </a:r>
            <a:r>
              <a:rPr lang="en-US" sz="2800" b="1" kern="1200" dirty="0" err="1">
                <a:solidFill>
                  <a:srgbClr val="C00000"/>
                </a:solidFill>
                <a:latin typeface="+mn-lt"/>
                <a:ea typeface="+mn-ea"/>
                <a:cs typeface="Arial" panose="020B0604020202020204" pitchFamily="34" charset="0"/>
              </a:rPr>
              <a:t>khí</a:t>
            </a:r>
            <a:r>
              <a:rPr lang="en-US" sz="2800" b="1" kern="1200" dirty="0">
                <a:solidFill>
                  <a:srgbClr val="C00000"/>
                </a:solidFill>
                <a:latin typeface="+mn-lt"/>
                <a:ea typeface="+mn-ea"/>
                <a:cs typeface="Arial" panose="020B0604020202020204" pitchFamily="34" charset="0"/>
              </a:rPr>
              <a:t> </a:t>
            </a:r>
            <a:r>
              <a:rPr lang="en-US" sz="2800" b="1" kern="1200" dirty="0" err="1">
                <a:solidFill>
                  <a:srgbClr val="C00000"/>
                </a:solidFill>
                <a:latin typeface="+mn-lt"/>
                <a:ea typeface="+mn-ea"/>
                <a:cs typeface="Arial" panose="020B0604020202020204" pitchFamily="34" charset="0"/>
              </a:rPr>
              <a:t>cần</a:t>
            </a:r>
            <a:r>
              <a:rPr lang="en-US" sz="2800" b="1" kern="1200" dirty="0">
                <a:solidFill>
                  <a:srgbClr val="C00000"/>
                </a:solidFill>
                <a:latin typeface="+mn-lt"/>
                <a:ea typeface="+mn-ea"/>
                <a:cs typeface="Arial" panose="020B0604020202020204" pitchFamily="34" charset="0"/>
              </a:rPr>
              <a:t> </a:t>
            </a:r>
            <a:r>
              <a:rPr lang="en-US" sz="2800" b="1" kern="1200" dirty="0" err="1">
                <a:solidFill>
                  <a:srgbClr val="C00000"/>
                </a:solidFill>
                <a:latin typeface="+mn-lt"/>
                <a:ea typeface="+mn-ea"/>
                <a:cs typeface="Arial" panose="020B0604020202020204" pitchFamily="34" charset="0"/>
              </a:rPr>
              <a:t>cho</a:t>
            </a:r>
            <a:r>
              <a:rPr lang="en-US" sz="2800" b="1" kern="1200" dirty="0">
                <a:solidFill>
                  <a:srgbClr val="C00000"/>
                </a:solidFill>
                <a:latin typeface="+mn-lt"/>
                <a:ea typeface="+mn-ea"/>
                <a:cs typeface="Arial" panose="020B0604020202020204" pitchFamily="34" charset="0"/>
              </a:rPr>
              <a:t> </a:t>
            </a:r>
            <a:r>
              <a:rPr lang="en-US" sz="2800" b="1" kern="1200" dirty="0" err="1">
                <a:solidFill>
                  <a:srgbClr val="C00000"/>
                </a:solidFill>
                <a:latin typeface="+mn-lt"/>
                <a:ea typeface="+mn-ea"/>
                <a:cs typeface="Arial" panose="020B0604020202020204" pitchFamily="34" charset="0"/>
              </a:rPr>
              <a:t>sự</a:t>
            </a:r>
            <a:r>
              <a:rPr lang="en-US" sz="2800" b="1" kern="1200" dirty="0">
                <a:solidFill>
                  <a:srgbClr val="C00000"/>
                </a:solidFill>
                <a:latin typeface="+mn-lt"/>
                <a:ea typeface="+mn-ea"/>
                <a:cs typeface="Arial" panose="020B0604020202020204" pitchFamily="34" charset="0"/>
              </a:rPr>
              <a:t> </a:t>
            </a:r>
            <a:r>
              <a:rPr lang="en-US" sz="2800" b="1" kern="1200" dirty="0" err="1">
                <a:solidFill>
                  <a:srgbClr val="C00000"/>
                </a:solidFill>
                <a:latin typeface="+mn-lt"/>
                <a:ea typeface="+mn-ea"/>
                <a:cs typeface="Arial" panose="020B0604020202020204" pitchFamily="34" charset="0"/>
              </a:rPr>
              <a:t>cháy</a:t>
            </a:r>
            <a:endParaRPr lang="en-US" sz="2800" b="1" kern="1200" dirty="0">
              <a:solidFill>
                <a:srgbClr val="C00000"/>
              </a:solidFill>
              <a:latin typeface="+mn-lt"/>
              <a:ea typeface="+mn-ea"/>
              <a:cs typeface="Arial" panose="020B0604020202020204" pitchFamily="34" charset="0"/>
            </a:endParaRPr>
          </a:p>
        </p:txBody>
      </p:sp>
      <p:sp>
        <p:nvSpPr>
          <p:cNvPr id="17" name="Pentagon 16"/>
          <p:cNvSpPr/>
          <p:nvPr/>
        </p:nvSpPr>
        <p:spPr>
          <a:xfrm>
            <a:off x="47360" y="2343189"/>
            <a:ext cx="2286000" cy="808310"/>
          </a:xfrm>
          <a:prstGeom prst="homePlat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vi-VN" sz="2400" b="1" kern="1200" dirty="0">
                <a:solidFill>
                  <a:prstClr val="white"/>
                </a:solidFill>
                <a:cs typeface="Arial" panose="020B0604020202020204" pitchFamily="34" charset="0"/>
              </a:rPr>
              <a:t>Chuẩn bị:</a:t>
            </a:r>
            <a:endParaRPr lang="en-US" sz="2400" b="1" kern="1200" dirty="0">
              <a:solidFill>
                <a:prstClr val="white"/>
              </a:solidFill>
              <a:cs typeface="Arial" panose="020B0604020202020204" pitchFamily="34" charset="0"/>
            </a:endParaRPr>
          </a:p>
        </p:txBody>
      </p:sp>
      <p:grpSp>
        <p:nvGrpSpPr>
          <p:cNvPr id="31" name="Group 30"/>
          <p:cNvGrpSpPr/>
          <p:nvPr/>
        </p:nvGrpSpPr>
        <p:grpSpPr>
          <a:xfrm>
            <a:off x="1006488" y="3200279"/>
            <a:ext cx="4616694" cy="2899487"/>
            <a:chOff x="1337220" y="4329397"/>
            <a:chExt cx="6925041" cy="4349231"/>
          </a:xfrm>
        </p:grpSpPr>
        <p:grpSp>
          <p:nvGrpSpPr>
            <p:cNvPr id="26" name="Group 25"/>
            <p:cNvGrpSpPr/>
            <p:nvPr/>
          </p:nvGrpSpPr>
          <p:grpSpPr>
            <a:xfrm>
              <a:off x="1337220" y="4347177"/>
              <a:ext cx="1571230" cy="3142462"/>
              <a:chOff x="2362200" y="4452971"/>
              <a:chExt cx="1571230" cy="3142462"/>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2200" y="4452971"/>
                <a:ext cx="1571230" cy="3142462"/>
              </a:xfrm>
              <a:prstGeom prst="rect">
                <a:avLst/>
              </a:prstGeom>
            </p:spPr>
          </p:pic>
          <p:sp>
            <p:nvSpPr>
              <p:cNvPr id="23" name="TextBox 22"/>
              <p:cNvSpPr txBox="1"/>
              <p:nvPr/>
            </p:nvSpPr>
            <p:spPr>
              <a:xfrm>
                <a:off x="2764744" y="6236460"/>
                <a:ext cx="664255" cy="692498"/>
              </a:xfrm>
              <a:prstGeom prst="rect">
                <a:avLst/>
              </a:prstGeom>
              <a:noFill/>
            </p:spPr>
            <p:txBody>
              <a:bodyPr wrap="square" rtlCol="0">
                <a:spAutoFit/>
              </a:bodyPr>
              <a:lstStyle/>
              <a:p>
                <a:pPr algn="ctr" defTabSz="609630">
                  <a:buClrTx/>
                </a:pPr>
                <a:r>
                  <a:rPr lang="vi-VN" sz="2400" kern="1200" dirty="0">
                    <a:solidFill>
                      <a:prstClr val="black"/>
                    </a:solidFill>
                    <a:latin typeface="+mn-lt"/>
                    <a:ea typeface="+mn-ea"/>
                    <a:cs typeface="Arial" panose="020B0604020202020204" pitchFamily="34" charset="0"/>
                  </a:rPr>
                  <a:t>A</a:t>
                </a:r>
                <a:endParaRPr lang="en-US" sz="2400" kern="1200" dirty="0">
                  <a:solidFill>
                    <a:prstClr val="black"/>
                  </a:solidFill>
                  <a:latin typeface="+mn-lt"/>
                  <a:ea typeface="+mn-ea"/>
                  <a:cs typeface="Arial" panose="020B0604020202020204" pitchFamily="34" charset="0"/>
                </a:endParaRPr>
              </a:p>
            </p:txBody>
          </p:sp>
        </p:grpSp>
        <p:grpSp>
          <p:nvGrpSpPr>
            <p:cNvPr id="27" name="Group 26"/>
            <p:cNvGrpSpPr/>
            <p:nvPr/>
          </p:nvGrpSpPr>
          <p:grpSpPr>
            <a:xfrm>
              <a:off x="3964673" y="4329397"/>
              <a:ext cx="1571230" cy="3142462"/>
              <a:chOff x="4989653" y="4435191"/>
              <a:chExt cx="1571230" cy="3142462"/>
            </a:xfrm>
          </p:grpSpPr>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9653" y="4435191"/>
                <a:ext cx="1571230" cy="3142462"/>
              </a:xfrm>
              <a:prstGeom prst="rect">
                <a:avLst/>
              </a:prstGeom>
            </p:spPr>
          </p:pic>
          <p:sp>
            <p:nvSpPr>
              <p:cNvPr id="24" name="TextBox 23"/>
              <p:cNvSpPr txBox="1"/>
              <p:nvPr/>
            </p:nvSpPr>
            <p:spPr>
              <a:xfrm>
                <a:off x="5412693" y="6236458"/>
                <a:ext cx="664255" cy="692498"/>
              </a:xfrm>
              <a:prstGeom prst="rect">
                <a:avLst/>
              </a:prstGeom>
              <a:noFill/>
            </p:spPr>
            <p:txBody>
              <a:bodyPr wrap="square" rtlCol="0">
                <a:spAutoFit/>
              </a:bodyPr>
              <a:lstStyle/>
              <a:p>
                <a:pPr algn="ctr" defTabSz="609630">
                  <a:buClrTx/>
                </a:pPr>
                <a:r>
                  <a:rPr lang="vi-VN" sz="2400" kern="1200" dirty="0">
                    <a:solidFill>
                      <a:prstClr val="black"/>
                    </a:solidFill>
                    <a:latin typeface="+mn-lt"/>
                    <a:ea typeface="+mn-ea"/>
                    <a:cs typeface="Arial" panose="020B0604020202020204" pitchFamily="34" charset="0"/>
                  </a:rPr>
                  <a:t>B</a:t>
                </a:r>
                <a:endParaRPr lang="en-US" sz="2400" kern="1200" dirty="0">
                  <a:solidFill>
                    <a:prstClr val="black"/>
                  </a:solidFill>
                  <a:latin typeface="+mn-lt"/>
                  <a:ea typeface="+mn-ea"/>
                  <a:cs typeface="Arial" panose="020B0604020202020204" pitchFamily="34" charset="0"/>
                </a:endParaRPr>
              </a:p>
            </p:txBody>
          </p:sp>
        </p:grpSp>
        <p:grpSp>
          <p:nvGrpSpPr>
            <p:cNvPr id="28" name="Group 27"/>
            <p:cNvGrpSpPr/>
            <p:nvPr/>
          </p:nvGrpSpPr>
          <p:grpSpPr>
            <a:xfrm>
              <a:off x="6592126" y="4329397"/>
              <a:ext cx="1571230" cy="3142462"/>
              <a:chOff x="7617106" y="4435191"/>
              <a:chExt cx="1571230" cy="3142462"/>
            </a:xfrm>
          </p:grpSpPr>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17106" y="4435191"/>
                <a:ext cx="1571230" cy="3142462"/>
              </a:xfrm>
              <a:prstGeom prst="rect">
                <a:avLst/>
              </a:prstGeom>
            </p:spPr>
          </p:pic>
          <p:sp>
            <p:nvSpPr>
              <p:cNvPr id="25" name="TextBox 24"/>
              <p:cNvSpPr txBox="1"/>
              <p:nvPr/>
            </p:nvSpPr>
            <p:spPr>
              <a:xfrm>
                <a:off x="8070593" y="6236458"/>
                <a:ext cx="664255" cy="692498"/>
              </a:xfrm>
              <a:prstGeom prst="rect">
                <a:avLst/>
              </a:prstGeom>
              <a:noFill/>
            </p:spPr>
            <p:txBody>
              <a:bodyPr wrap="square" rtlCol="0">
                <a:spAutoFit/>
              </a:bodyPr>
              <a:lstStyle/>
              <a:p>
                <a:pPr algn="ctr" defTabSz="609630">
                  <a:buClrTx/>
                </a:pPr>
                <a:r>
                  <a:rPr lang="vi-VN" sz="2400" kern="1200" dirty="0">
                    <a:solidFill>
                      <a:prstClr val="black"/>
                    </a:solidFill>
                    <a:latin typeface="+mn-lt"/>
                    <a:ea typeface="+mn-ea"/>
                    <a:cs typeface="Arial" panose="020B0604020202020204" pitchFamily="34" charset="0"/>
                  </a:rPr>
                  <a:t>C</a:t>
                </a:r>
                <a:endParaRPr lang="en-US" sz="2400" kern="1200" dirty="0">
                  <a:solidFill>
                    <a:prstClr val="black"/>
                  </a:solidFill>
                  <a:latin typeface="+mn-lt"/>
                  <a:ea typeface="+mn-ea"/>
                  <a:cs typeface="Arial" panose="020B0604020202020204" pitchFamily="34" charset="0"/>
                </a:endParaRPr>
              </a:p>
            </p:txBody>
          </p:sp>
        </p:grpSp>
        <p:sp>
          <p:nvSpPr>
            <p:cNvPr id="29" name="TextBox 28"/>
            <p:cNvSpPr txBox="1"/>
            <p:nvPr/>
          </p:nvSpPr>
          <p:spPr>
            <a:xfrm>
              <a:off x="1354788" y="7986130"/>
              <a:ext cx="6907473" cy="692498"/>
            </a:xfrm>
            <a:prstGeom prst="rect">
              <a:avLst/>
            </a:prstGeom>
            <a:noFill/>
          </p:spPr>
          <p:txBody>
            <a:bodyPr wrap="square" rtlCol="0">
              <a:spAutoFit/>
            </a:bodyPr>
            <a:lstStyle/>
            <a:p>
              <a:pPr algn="ctr" defTabSz="609630">
                <a:buClrTx/>
              </a:pPr>
              <a:r>
                <a:rPr lang="vi-VN" sz="2400" kern="1200" dirty="0">
                  <a:solidFill>
                    <a:prstClr val="black"/>
                  </a:solidFill>
                  <a:latin typeface="+mn-lt"/>
                  <a:ea typeface="+mn-ea"/>
                  <a:cs typeface="Arial" panose="020B0604020202020204" pitchFamily="34" charset="0"/>
                </a:rPr>
                <a:t>3 cây nến A, B, C giống nhau</a:t>
              </a:r>
              <a:endParaRPr lang="en-US" sz="2400" kern="1200" dirty="0">
                <a:solidFill>
                  <a:prstClr val="black"/>
                </a:solidFill>
                <a:latin typeface="+mn-lt"/>
                <a:ea typeface="+mn-ea"/>
                <a:cs typeface="Arial" panose="020B0604020202020204" pitchFamily="34" charset="0"/>
              </a:endParaRPr>
            </a:p>
          </p:txBody>
        </p:sp>
      </p:grpSp>
      <p:grpSp>
        <p:nvGrpSpPr>
          <p:cNvPr id="32" name="Group 31"/>
          <p:cNvGrpSpPr/>
          <p:nvPr/>
        </p:nvGrpSpPr>
        <p:grpSpPr>
          <a:xfrm>
            <a:off x="6445739" y="2192688"/>
            <a:ext cx="4604982" cy="4487129"/>
            <a:chOff x="9496096" y="2523063"/>
            <a:chExt cx="7205241" cy="7020841"/>
          </a:xfrm>
        </p:grpSpPr>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43215" y="3443333"/>
              <a:ext cx="3114675" cy="4324350"/>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92754" y="2523063"/>
              <a:ext cx="4008583" cy="5244620"/>
            </a:xfrm>
            <a:prstGeom prst="rect">
              <a:avLst/>
            </a:prstGeom>
          </p:spPr>
        </p:pic>
        <p:sp>
          <p:nvSpPr>
            <p:cNvPr id="30" name="Rectangle 29"/>
            <p:cNvSpPr/>
            <p:nvPr/>
          </p:nvSpPr>
          <p:spPr>
            <a:xfrm>
              <a:off x="9496096" y="7788594"/>
              <a:ext cx="7205241" cy="1755310"/>
            </a:xfrm>
            <a:prstGeom prst="rect">
              <a:avLst/>
            </a:prstGeom>
          </p:spPr>
          <p:txBody>
            <a:bodyPr wrap="square">
              <a:spAutoFit/>
            </a:bodyPr>
            <a:lstStyle/>
            <a:p>
              <a:pPr algn="ctr" defTabSz="609630">
                <a:lnSpc>
                  <a:spcPct val="150000"/>
                </a:lnSpc>
                <a:buClrTx/>
              </a:pPr>
              <a:r>
                <a:rPr lang="vi-VN" sz="2400" kern="1200" dirty="0">
                  <a:solidFill>
                    <a:prstClr val="black"/>
                  </a:solidFill>
                  <a:latin typeface="+mn-lt"/>
                  <a:ea typeface="+mn-ea"/>
                  <a:cs typeface="Arial" panose="020B0604020202020204" pitchFamily="34" charset="0"/>
                </a:rPr>
                <a:t>2 cốc thuỷ tinh có kích thước khác nhau</a:t>
              </a:r>
              <a:endParaRPr lang="en-US" sz="2400" kern="1200" dirty="0">
                <a:solidFill>
                  <a:prstClr val="black"/>
                </a:solidFill>
                <a:latin typeface="+mn-lt"/>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1538953237"/>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p:cTn id="16" dur="500" fill="hold"/>
                                        <p:tgtEl>
                                          <p:spTgt spid="31"/>
                                        </p:tgtEl>
                                        <p:attrNameLst>
                                          <p:attrName>ppt_w</p:attrName>
                                        </p:attrNameLst>
                                      </p:cBhvr>
                                      <p:tavLst>
                                        <p:tav tm="0">
                                          <p:val>
                                            <p:fltVal val="0"/>
                                          </p:val>
                                        </p:tav>
                                        <p:tav tm="100000">
                                          <p:val>
                                            <p:strVal val="#ppt_w"/>
                                          </p:val>
                                        </p:tav>
                                      </p:tavLst>
                                    </p:anim>
                                    <p:anim calcmode="lin" valueType="num">
                                      <p:cBhvr>
                                        <p:cTn id="17" dur="500" fill="hold"/>
                                        <p:tgtEl>
                                          <p:spTgt spid="31"/>
                                        </p:tgtEl>
                                        <p:attrNameLst>
                                          <p:attrName>ppt_h</p:attrName>
                                        </p:attrNameLst>
                                      </p:cBhvr>
                                      <p:tavLst>
                                        <p:tav tm="0">
                                          <p:val>
                                            <p:fltVal val="0"/>
                                          </p:val>
                                        </p:tav>
                                        <p:tav tm="100000">
                                          <p:val>
                                            <p:strVal val="#ppt_h"/>
                                          </p:val>
                                        </p:tav>
                                      </p:tavLst>
                                    </p:anim>
                                    <p:animEffect transition="in" filter="fade">
                                      <p:cBhvr>
                                        <p:cTn id="18" dur="500"/>
                                        <p:tgtEl>
                                          <p:spTgt spid="31"/>
                                        </p:tgtEl>
                                      </p:cBhvr>
                                    </p:animEffect>
                                  </p:childTnLst>
                                </p:cTn>
                              </p:par>
                            </p:childTnLst>
                          </p:cTn>
                        </p:par>
                        <p:par>
                          <p:cTn id="19" fill="hold">
                            <p:stCondLst>
                              <p:cond delay="1000"/>
                            </p:stCondLst>
                            <p:childTnLst>
                              <p:par>
                                <p:cTn id="20" presetID="53" presetClass="entr" presetSubtype="16" fill="hold" nodeType="after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p:cTn id="22" dur="500" fill="hold"/>
                                        <p:tgtEl>
                                          <p:spTgt spid="32"/>
                                        </p:tgtEl>
                                        <p:attrNameLst>
                                          <p:attrName>ppt_w</p:attrName>
                                        </p:attrNameLst>
                                      </p:cBhvr>
                                      <p:tavLst>
                                        <p:tav tm="0">
                                          <p:val>
                                            <p:fltVal val="0"/>
                                          </p:val>
                                        </p:tav>
                                        <p:tav tm="100000">
                                          <p:val>
                                            <p:strVal val="#ppt_w"/>
                                          </p:val>
                                        </p:tav>
                                      </p:tavLst>
                                    </p:anim>
                                    <p:anim calcmode="lin" valueType="num">
                                      <p:cBhvr>
                                        <p:cTn id="23" dur="500" fill="hold"/>
                                        <p:tgtEl>
                                          <p:spTgt spid="32"/>
                                        </p:tgtEl>
                                        <p:attrNameLst>
                                          <p:attrName>ppt_h</p:attrName>
                                        </p:attrNameLst>
                                      </p:cBhvr>
                                      <p:tavLst>
                                        <p:tav tm="0">
                                          <p:val>
                                            <p:fltVal val="0"/>
                                          </p:val>
                                        </p:tav>
                                        <p:tav tm="100000">
                                          <p:val>
                                            <p:strVal val="#ppt_h"/>
                                          </p:val>
                                        </p:tav>
                                      </p:tavLst>
                                    </p:anim>
                                    <p:animEffect transition="in" filter="fade">
                                      <p:cBhvr>
                                        <p:cTn id="2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5"/>
          <p:cNvSpPr txBox="1"/>
          <p:nvPr/>
        </p:nvSpPr>
        <p:spPr>
          <a:xfrm>
            <a:off x="842204" y="1360162"/>
            <a:ext cx="2738516" cy="691536"/>
          </a:xfrm>
          <a:prstGeom prst="rect">
            <a:avLst/>
          </a:prstGeom>
        </p:spPr>
        <p:txBody>
          <a:bodyPr wrap="square" lIns="0" tIns="0" rIns="0" bIns="0" rtlCol="0" anchor="t">
            <a:spAutoFit/>
          </a:bodyPr>
          <a:lstStyle/>
          <a:p>
            <a:pPr algn="ctr" defTabSz="609630">
              <a:lnSpc>
                <a:spcPts val="6323"/>
              </a:lnSpc>
              <a:buClrTx/>
            </a:pPr>
            <a:r>
              <a:rPr lang="vi-VN" sz="2800" b="1" kern="1200" dirty="0">
                <a:solidFill>
                  <a:srgbClr val="8064A2">
                    <a:lumMod val="50000"/>
                  </a:srgbClr>
                </a:solidFill>
                <a:latin typeface="+mn-lt"/>
                <a:ea typeface="+mn-ea"/>
                <a:cs typeface="Arial" panose="020B0604020202020204" pitchFamily="34" charset="0"/>
              </a:rPr>
              <a:t>THÍ NGHIỆM</a:t>
            </a:r>
            <a:endParaRPr lang="en-US" sz="2800" b="1" kern="1200" dirty="0">
              <a:solidFill>
                <a:srgbClr val="8064A2">
                  <a:lumMod val="50000"/>
                </a:srgbClr>
              </a:solidFill>
              <a:latin typeface="+mn-lt"/>
              <a:ea typeface="+mn-ea"/>
              <a:cs typeface="Arial" panose="020B0604020202020204" pitchFamily="34" charset="0"/>
            </a:endParaRPr>
          </a:p>
        </p:txBody>
      </p:sp>
      <p:sp>
        <p:nvSpPr>
          <p:cNvPr id="16" name="Rectangle 15"/>
          <p:cNvSpPr/>
          <p:nvPr/>
        </p:nvSpPr>
        <p:spPr>
          <a:xfrm>
            <a:off x="3495260" y="1528478"/>
            <a:ext cx="7534435" cy="523220"/>
          </a:xfrm>
          <a:prstGeom prst="rect">
            <a:avLst/>
          </a:prstGeom>
        </p:spPr>
        <p:txBody>
          <a:bodyPr wrap="none">
            <a:spAutoFit/>
          </a:bodyPr>
          <a:lstStyle/>
          <a:p>
            <a:pPr defTabSz="609630">
              <a:buClrTx/>
            </a:pPr>
            <a:r>
              <a:rPr lang="vi-VN" sz="2800" b="1" kern="1200" dirty="0" err="1">
                <a:solidFill>
                  <a:srgbClr val="C00000"/>
                </a:solidFill>
                <a:latin typeface="+mn-lt"/>
                <a:ea typeface="+mn-ea"/>
                <a:cs typeface="Arial" panose="020B0604020202020204" pitchFamily="34" charset="0"/>
              </a:rPr>
              <a:t>C</a:t>
            </a:r>
            <a:r>
              <a:rPr lang="en-US" sz="2800" b="1" kern="1200" dirty="0" err="1">
                <a:solidFill>
                  <a:srgbClr val="C00000"/>
                </a:solidFill>
                <a:latin typeface="+mn-lt"/>
                <a:ea typeface="+mn-ea"/>
                <a:cs typeface="Arial" panose="020B0604020202020204" pitchFamily="34" charset="0"/>
              </a:rPr>
              <a:t>hứng</a:t>
            </a:r>
            <a:r>
              <a:rPr lang="en-US" sz="2800" b="1" kern="1200" dirty="0">
                <a:solidFill>
                  <a:srgbClr val="C00000"/>
                </a:solidFill>
                <a:latin typeface="+mn-lt"/>
                <a:ea typeface="+mn-ea"/>
                <a:cs typeface="Arial" panose="020B0604020202020204" pitchFamily="34" charset="0"/>
              </a:rPr>
              <a:t> minh </a:t>
            </a:r>
            <a:r>
              <a:rPr lang="en-US" sz="2800" b="1" kern="1200" dirty="0" err="1">
                <a:solidFill>
                  <a:srgbClr val="C00000"/>
                </a:solidFill>
                <a:latin typeface="+mn-lt"/>
                <a:ea typeface="+mn-ea"/>
                <a:cs typeface="Arial" panose="020B0604020202020204" pitchFamily="34" charset="0"/>
              </a:rPr>
              <a:t>không</a:t>
            </a:r>
            <a:r>
              <a:rPr lang="en-US" sz="2800" b="1" kern="1200" dirty="0">
                <a:solidFill>
                  <a:srgbClr val="C00000"/>
                </a:solidFill>
                <a:latin typeface="+mn-lt"/>
                <a:ea typeface="+mn-ea"/>
                <a:cs typeface="Arial" panose="020B0604020202020204" pitchFamily="34" charset="0"/>
              </a:rPr>
              <a:t> </a:t>
            </a:r>
            <a:r>
              <a:rPr lang="en-US" sz="2800" b="1" kern="1200" dirty="0" err="1">
                <a:solidFill>
                  <a:srgbClr val="C00000"/>
                </a:solidFill>
                <a:latin typeface="+mn-lt"/>
                <a:ea typeface="+mn-ea"/>
                <a:cs typeface="Arial" panose="020B0604020202020204" pitchFamily="34" charset="0"/>
              </a:rPr>
              <a:t>khí</a:t>
            </a:r>
            <a:r>
              <a:rPr lang="en-US" sz="2800" b="1" kern="1200" dirty="0">
                <a:solidFill>
                  <a:srgbClr val="C00000"/>
                </a:solidFill>
                <a:latin typeface="+mn-lt"/>
                <a:ea typeface="+mn-ea"/>
                <a:cs typeface="Arial" panose="020B0604020202020204" pitchFamily="34" charset="0"/>
              </a:rPr>
              <a:t> </a:t>
            </a:r>
            <a:r>
              <a:rPr lang="en-US" sz="2800" b="1" kern="1200" dirty="0" err="1">
                <a:solidFill>
                  <a:srgbClr val="C00000"/>
                </a:solidFill>
                <a:latin typeface="+mn-lt"/>
                <a:ea typeface="+mn-ea"/>
                <a:cs typeface="Arial" panose="020B0604020202020204" pitchFamily="34" charset="0"/>
              </a:rPr>
              <a:t>cần</a:t>
            </a:r>
            <a:r>
              <a:rPr lang="en-US" sz="2800" b="1" kern="1200" dirty="0">
                <a:solidFill>
                  <a:srgbClr val="C00000"/>
                </a:solidFill>
                <a:latin typeface="+mn-lt"/>
                <a:ea typeface="+mn-ea"/>
                <a:cs typeface="Arial" panose="020B0604020202020204" pitchFamily="34" charset="0"/>
              </a:rPr>
              <a:t> </a:t>
            </a:r>
            <a:r>
              <a:rPr lang="en-US" sz="2800" b="1" kern="1200" dirty="0" err="1">
                <a:solidFill>
                  <a:srgbClr val="C00000"/>
                </a:solidFill>
                <a:latin typeface="+mn-lt"/>
                <a:ea typeface="+mn-ea"/>
                <a:cs typeface="Arial" panose="020B0604020202020204" pitchFamily="34" charset="0"/>
              </a:rPr>
              <a:t>cho</a:t>
            </a:r>
            <a:r>
              <a:rPr lang="en-US" sz="2800" b="1" kern="1200" dirty="0">
                <a:solidFill>
                  <a:srgbClr val="C00000"/>
                </a:solidFill>
                <a:latin typeface="+mn-lt"/>
                <a:ea typeface="+mn-ea"/>
                <a:cs typeface="Arial" panose="020B0604020202020204" pitchFamily="34" charset="0"/>
              </a:rPr>
              <a:t> </a:t>
            </a:r>
            <a:r>
              <a:rPr lang="en-US" sz="2800" b="1" kern="1200" dirty="0" err="1">
                <a:solidFill>
                  <a:srgbClr val="C00000"/>
                </a:solidFill>
                <a:latin typeface="+mn-lt"/>
                <a:ea typeface="+mn-ea"/>
                <a:cs typeface="Arial" panose="020B0604020202020204" pitchFamily="34" charset="0"/>
              </a:rPr>
              <a:t>sự</a:t>
            </a:r>
            <a:r>
              <a:rPr lang="en-US" sz="2800" b="1" kern="1200" dirty="0">
                <a:solidFill>
                  <a:srgbClr val="C00000"/>
                </a:solidFill>
                <a:latin typeface="+mn-lt"/>
                <a:ea typeface="+mn-ea"/>
                <a:cs typeface="Arial" panose="020B0604020202020204" pitchFamily="34" charset="0"/>
              </a:rPr>
              <a:t> </a:t>
            </a:r>
            <a:r>
              <a:rPr lang="en-US" sz="2800" b="1" kern="1200" dirty="0" err="1">
                <a:solidFill>
                  <a:srgbClr val="C00000"/>
                </a:solidFill>
                <a:latin typeface="+mn-lt"/>
                <a:ea typeface="+mn-ea"/>
                <a:cs typeface="Arial" panose="020B0604020202020204" pitchFamily="34" charset="0"/>
              </a:rPr>
              <a:t>cháy</a:t>
            </a:r>
            <a:endParaRPr lang="en-US" sz="2800" b="1" kern="1200" dirty="0">
              <a:solidFill>
                <a:srgbClr val="C00000"/>
              </a:solidFill>
              <a:latin typeface="+mn-lt"/>
              <a:ea typeface="+mn-ea"/>
              <a:cs typeface="Arial" panose="020B0604020202020204" pitchFamily="34" charset="0"/>
            </a:endParaRPr>
          </a:p>
        </p:txBody>
      </p:sp>
      <p:sp>
        <p:nvSpPr>
          <p:cNvPr id="17" name="Pentagon 16"/>
          <p:cNvSpPr/>
          <p:nvPr/>
        </p:nvSpPr>
        <p:spPr>
          <a:xfrm>
            <a:off x="-74538" y="2198191"/>
            <a:ext cx="2286000" cy="691536"/>
          </a:xfrm>
          <a:prstGeom prst="homePlat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vi-VN" sz="2400" b="1" kern="1200" dirty="0">
                <a:solidFill>
                  <a:prstClr val="white"/>
                </a:solidFill>
                <a:cs typeface="Arial" panose="020B0604020202020204" pitchFamily="34" charset="0"/>
              </a:rPr>
              <a:t>Tiến hành:</a:t>
            </a:r>
            <a:endParaRPr lang="en-US" sz="2400" b="1" kern="1200" dirty="0">
              <a:solidFill>
                <a:prstClr val="white"/>
              </a:solidFill>
              <a:cs typeface="Arial" panose="020B0604020202020204" pitchFamily="34" charset="0"/>
            </a:endParaRPr>
          </a:p>
        </p:txBody>
      </p:sp>
      <p:sp>
        <p:nvSpPr>
          <p:cNvPr id="2" name="Rectangle 1"/>
          <p:cNvSpPr/>
          <p:nvPr/>
        </p:nvSpPr>
        <p:spPr>
          <a:xfrm>
            <a:off x="6706233" y="2376203"/>
            <a:ext cx="5125481" cy="3891835"/>
          </a:xfrm>
          <a:prstGeom prst="rect">
            <a:avLst/>
          </a:prstGeom>
        </p:spPr>
        <p:txBody>
          <a:bodyPr wrap="square">
            <a:spAutoFit/>
          </a:bodyPr>
          <a:lstStyle/>
          <a:p>
            <a:pPr marL="381019" indent="-381019" algn="just" defTabSz="609630">
              <a:lnSpc>
                <a:spcPct val="150000"/>
              </a:lnSpc>
              <a:buClrTx/>
              <a:buFont typeface="Wingdings" panose="05000000000000000000" pitchFamily="2" charset="2"/>
              <a:buChar char="§"/>
            </a:pPr>
            <a:r>
              <a:rPr lang="vi-VN" sz="2400" kern="1200" dirty="0">
                <a:solidFill>
                  <a:prstClr val="black"/>
                </a:solidFill>
                <a:latin typeface="+mn-lt"/>
                <a:ea typeface="+mn-ea"/>
                <a:cs typeface="Arial" panose="020B0604020202020204" pitchFamily="34" charset="0"/>
              </a:rPr>
              <a:t>Đốt cho ba cây nến cháy. Sau đó, đồng thời úp cốc thuỷ tinh nhỏ lên cây nến B và cốc thuỷ tinh to lên cây nến C (hình 1). Quan sát và cho biết cây nến nào cháy lâu hơn.</a:t>
            </a:r>
          </a:p>
          <a:p>
            <a:pPr marL="381019" indent="-381019" algn="just" defTabSz="609630">
              <a:lnSpc>
                <a:spcPct val="150000"/>
              </a:lnSpc>
              <a:buClrTx/>
              <a:buFont typeface="Wingdings" panose="05000000000000000000" pitchFamily="2" charset="2"/>
              <a:buChar char="§"/>
            </a:pPr>
            <a:r>
              <a:rPr lang="vi-VN" sz="2400" kern="1200" dirty="0">
                <a:solidFill>
                  <a:prstClr val="black"/>
                </a:solidFill>
                <a:latin typeface="+mn-lt"/>
                <a:ea typeface="+mn-ea"/>
                <a:cs typeface="Arial" panose="020B0604020202020204" pitchFamily="34" charset="0"/>
              </a:rPr>
              <a:t>Giải thích kết quả.</a:t>
            </a:r>
          </a:p>
        </p:txBody>
      </p:sp>
      <p:pic>
        <p:nvPicPr>
          <p:cNvPr id="4" name="Picture 3"/>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039" y="3009082"/>
            <a:ext cx="6603194" cy="3258956"/>
          </a:xfrm>
          <a:prstGeom prst="rect">
            <a:avLst/>
          </a:prstGeom>
        </p:spPr>
      </p:pic>
    </p:spTree>
    <p:custDataLst>
      <p:tags r:id="rId1"/>
    </p:custDataLst>
    <p:extLst>
      <p:ext uri="{BB962C8B-B14F-4D97-AF65-F5344CB8AC3E}">
        <p14:creationId xmlns:p14="http://schemas.microsoft.com/office/powerpoint/2010/main" val="12868852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fade">
                                      <p:cBhvr>
                                        <p:cTn id="16" dur="500"/>
                                        <p:tgtEl>
                                          <p:spTgt spid="2">
                                            <p:txEl>
                                              <p:pRg st="0" end="0"/>
                                            </p:txEl>
                                          </p:spTgt>
                                        </p:tgtEl>
                                      </p:cBhvr>
                                    </p:animEffect>
                                    <p:anim calcmode="lin" valueType="num">
                                      <p:cBhvr>
                                        <p:cTn id="1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nodeType="after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anim calcmode="lin" valueType="num">
                                      <p:cBhvr>
                                        <p:cTn id="2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5"/>
          <p:cNvSpPr txBox="1"/>
          <p:nvPr/>
        </p:nvSpPr>
        <p:spPr>
          <a:xfrm>
            <a:off x="842204" y="1360162"/>
            <a:ext cx="2738516" cy="691536"/>
          </a:xfrm>
          <a:prstGeom prst="rect">
            <a:avLst/>
          </a:prstGeom>
        </p:spPr>
        <p:txBody>
          <a:bodyPr wrap="square" lIns="0" tIns="0" rIns="0" bIns="0" rtlCol="0" anchor="t">
            <a:spAutoFit/>
          </a:bodyPr>
          <a:lstStyle/>
          <a:p>
            <a:pPr algn="ctr" defTabSz="609630">
              <a:lnSpc>
                <a:spcPts val="6323"/>
              </a:lnSpc>
              <a:buClrTx/>
            </a:pPr>
            <a:r>
              <a:rPr lang="vi-VN" sz="2800" b="1" kern="1200" dirty="0">
                <a:solidFill>
                  <a:srgbClr val="8064A2">
                    <a:lumMod val="50000"/>
                  </a:srgbClr>
                </a:solidFill>
                <a:latin typeface="+mn-lt"/>
                <a:ea typeface="+mn-ea"/>
                <a:cs typeface="Arial" panose="020B0604020202020204" pitchFamily="34" charset="0"/>
              </a:rPr>
              <a:t>THÍ NGHIỆM</a:t>
            </a:r>
            <a:endParaRPr lang="en-US" sz="2800" b="1" kern="1200" dirty="0">
              <a:solidFill>
                <a:srgbClr val="8064A2">
                  <a:lumMod val="50000"/>
                </a:srgbClr>
              </a:solidFill>
              <a:latin typeface="+mn-lt"/>
              <a:ea typeface="+mn-ea"/>
              <a:cs typeface="Arial" panose="020B0604020202020204" pitchFamily="34" charset="0"/>
            </a:endParaRPr>
          </a:p>
        </p:txBody>
      </p:sp>
      <p:sp>
        <p:nvSpPr>
          <p:cNvPr id="16" name="Rectangle 15"/>
          <p:cNvSpPr/>
          <p:nvPr/>
        </p:nvSpPr>
        <p:spPr>
          <a:xfrm>
            <a:off x="3495260" y="1528478"/>
            <a:ext cx="7534435" cy="523220"/>
          </a:xfrm>
          <a:prstGeom prst="rect">
            <a:avLst/>
          </a:prstGeom>
        </p:spPr>
        <p:txBody>
          <a:bodyPr wrap="none">
            <a:spAutoFit/>
          </a:bodyPr>
          <a:lstStyle/>
          <a:p>
            <a:pPr defTabSz="609630">
              <a:buClrTx/>
            </a:pPr>
            <a:r>
              <a:rPr lang="vi-VN" sz="2800" b="1" kern="1200" dirty="0" err="1">
                <a:solidFill>
                  <a:srgbClr val="C00000"/>
                </a:solidFill>
                <a:latin typeface="+mn-lt"/>
                <a:ea typeface="+mn-ea"/>
                <a:cs typeface="Arial" panose="020B0604020202020204" pitchFamily="34" charset="0"/>
              </a:rPr>
              <a:t>C</a:t>
            </a:r>
            <a:r>
              <a:rPr lang="en-US" sz="2800" b="1" kern="1200" dirty="0" err="1">
                <a:solidFill>
                  <a:srgbClr val="C00000"/>
                </a:solidFill>
                <a:latin typeface="+mn-lt"/>
                <a:ea typeface="+mn-ea"/>
                <a:cs typeface="Arial" panose="020B0604020202020204" pitchFamily="34" charset="0"/>
              </a:rPr>
              <a:t>hứng</a:t>
            </a:r>
            <a:r>
              <a:rPr lang="en-US" sz="2800" b="1" kern="1200" dirty="0">
                <a:solidFill>
                  <a:srgbClr val="C00000"/>
                </a:solidFill>
                <a:latin typeface="+mn-lt"/>
                <a:ea typeface="+mn-ea"/>
                <a:cs typeface="Arial" panose="020B0604020202020204" pitchFamily="34" charset="0"/>
              </a:rPr>
              <a:t> minh </a:t>
            </a:r>
            <a:r>
              <a:rPr lang="en-US" sz="2800" b="1" kern="1200" dirty="0" err="1">
                <a:solidFill>
                  <a:srgbClr val="C00000"/>
                </a:solidFill>
                <a:latin typeface="+mn-lt"/>
                <a:ea typeface="+mn-ea"/>
                <a:cs typeface="Arial" panose="020B0604020202020204" pitchFamily="34" charset="0"/>
              </a:rPr>
              <a:t>không</a:t>
            </a:r>
            <a:r>
              <a:rPr lang="en-US" sz="2800" b="1" kern="1200" dirty="0">
                <a:solidFill>
                  <a:srgbClr val="C00000"/>
                </a:solidFill>
                <a:latin typeface="+mn-lt"/>
                <a:ea typeface="+mn-ea"/>
                <a:cs typeface="Arial" panose="020B0604020202020204" pitchFamily="34" charset="0"/>
              </a:rPr>
              <a:t> </a:t>
            </a:r>
            <a:r>
              <a:rPr lang="en-US" sz="2800" b="1" kern="1200" dirty="0" err="1">
                <a:solidFill>
                  <a:srgbClr val="C00000"/>
                </a:solidFill>
                <a:latin typeface="+mn-lt"/>
                <a:ea typeface="+mn-ea"/>
                <a:cs typeface="Arial" panose="020B0604020202020204" pitchFamily="34" charset="0"/>
              </a:rPr>
              <a:t>khí</a:t>
            </a:r>
            <a:r>
              <a:rPr lang="en-US" sz="2800" b="1" kern="1200" dirty="0">
                <a:solidFill>
                  <a:srgbClr val="C00000"/>
                </a:solidFill>
                <a:latin typeface="+mn-lt"/>
                <a:ea typeface="+mn-ea"/>
                <a:cs typeface="Arial" panose="020B0604020202020204" pitchFamily="34" charset="0"/>
              </a:rPr>
              <a:t> </a:t>
            </a:r>
            <a:r>
              <a:rPr lang="en-US" sz="2800" b="1" kern="1200" dirty="0" err="1">
                <a:solidFill>
                  <a:srgbClr val="C00000"/>
                </a:solidFill>
                <a:latin typeface="+mn-lt"/>
                <a:ea typeface="+mn-ea"/>
                <a:cs typeface="Arial" panose="020B0604020202020204" pitchFamily="34" charset="0"/>
              </a:rPr>
              <a:t>cần</a:t>
            </a:r>
            <a:r>
              <a:rPr lang="en-US" sz="2800" b="1" kern="1200" dirty="0">
                <a:solidFill>
                  <a:srgbClr val="C00000"/>
                </a:solidFill>
                <a:latin typeface="+mn-lt"/>
                <a:ea typeface="+mn-ea"/>
                <a:cs typeface="Arial" panose="020B0604020202020204" pitchFamily="34" charset="0"/>
              </a:rPr>
              <a:t> </a:t>
            </a:r>
            <a:r>
              <a:rPr lang="en-US" sz="2800" b="1" kern="1200" dirty="0" err="1">
                <a:solidFill>
                  <a:srgbClr val="C00000"/>
                </a:solidFill>
                <a:latin typeface="+mn-lt"/>
                <a:ea typeface="+mn-ea"/>
                <a:cs typeface="Arial" panose="020B0604020202020204" pitchFamily="34" charset="0"/>
              </a:rPr>
              <a:t>cho</a:t>
            </a:r>
            <a:r>
              <a:rPr lang="en-US" sz="2800" b="1" kern="1200" dirty="0">
                <a:solidFill>
                  <a:srgbClr val="C00000"/>
                </a:solidFill>
                <a:latin typeface="+mn-lt"/>
                <a:ea typeface="+mn-ea"/>
                <a:cs typeface="Arial" panose="020B0604020202020204" pitchFamily="34" charset="0"/>
              </a:rPr>
              <a:t> </a:t>
            </a:r>
            <a:r>
              <a:rPr lang="en-US" sz="2800" b="1" kern="1200" dirty="0" err="1">
                <a:solidFill>
                  <a:srgbClr val="C00000"/>
                </a:solidFill>
                <a:latin typeface="+mn-lt"/>
                <a:ea typeface="+mn-ea"/>
                <a:cs typeface="Arial" panose="020B0604020202020204" pitchFamily="34" charset="0"/>
              </a:rPr>
              <a:t>sự</a:t>
            </a:r>
            <a:r>
              <a:rPr lang="en-US" sz="2800" b="1" kern="1200" dirty="0">
                <a:solidFill>
                  <a:srgbClr val="C00000"/>
                </a:solidFill>
                <a:latin typeface="+mn-lt"/>
                <a:ea typeface="+mn-ea"/>
                <a:cs typeface="Arial" panose="020B0604020202020204" pitchFamily="34" charset="0"/>
              </a:rPr>
              <a:t> </a:t>
            </a:r>
            <a:r>
              <a:rPr lang="en-US" sz="2800" b="1" kern="1200" dirty="0" err="1">
                <a:solidFill>
                  <a:srgbClr val="C00000"/>
                </a:solidFill>
                <a:latin typeface="+mn-lt"/>
                <a:ea typeface="+mn-ea"/>
                <a:cs typeface="Arial" panose="020B0604020202020204" pitchFamily="34" charset="0"/>
              </a:rPr>
              <a:t>cháy</a:t>
            </a:r>
            <a:endParaRPr lang="en-US" sz="2800" b="1" kern="1200" dirty="0">
              <a:solidFill>
                <a:srgbClr val="C00000"/>
              </a:solidFill>
              <a:latin typeface="+mn-lt"/>
              <a:ea typeface="+mn-ea"/>
              <a:cs typeface="Arial" panose="020B0604020202020204" pitchFamily="34" charset="0"/>
            </a:endParaRPr>
          </a:p>
        </p:txBody>
      </p:sp>
      <p:sp>
        <p:nvSpPr>
          <p:cNvPr id="17" name="Pentagon 16"/>
          <p:cNvSpPr/>
          <p:nvPr/>
        </p:nvSpPr>
        <p:spPr>
          <a:xfrm>
            <a:off x="-74538" y="2198191"/>
            <a:ext cx="2286000" cy="691536"/>
          </a:xfrm>
          <a:prstGeom prst="homePlat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vi-VN" sz="2400" b="1" kern="1200" dirty="0">
                <a:solidFill>
                  <a:prstClr val="white"/>
                </a:solidFill>
                <a:cs typeface="Arial" panose="020B0604020202020204" pitchFamily="34" charset="0"/>
              </a:rPr>
              <a:t>Tiến hành:</a:t>
            </a:r>
            <a:endParaRPr lang="en-US" sz="2400" b="1" kern="1200" dirty="0">
              <a:solidFill>
                <a:prstClr val="white"/>
              </a:solidFill>
              <a:cs typeface="Arial" panose="020B0604020202020204" pitchFamily="34" charset="0"/>
            </a:endParaRPr>
          </a:p>
        </p:txBody>
      </p:sp>
      <p:pic>
        <p:nvPicPr>
          <p:cNvPr id="4" name="Picture 3"/>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039" y="3009082"/>
            <a:ext cx="6603194" cy="3258956"/>
          </a:xfrm>
          <a:prstGeom prst="rect">
            <a:avLst/>
          </a:prstGeom>
        </p:spPr>
      </p:pic>
      <p:sp>
        <p:nvSpPr>
          <p:cNvPr id="3" name="Rectangle 2">
            <a:extLst>
              <a:ext uri="{FF2B5EF4-FFF2-40B4-BE49-F238E27FC236}">
                <a16:creationId xmlns:a16="http://schemas.microsoft.com/office/drawing/2014/main" id="{A591238E-0E22-29F9-72E0-9DEBE18565D5}"/>
              </a:ext>
            </a:extLst>
          </p:cNvPr>
          <p:cNvSpPr/>
          <p:nvPr/>
        </p:nvSpPr>
        <p:spPr>
          <a:xfrm>
            <a:off x="6706233" y="2322050"/>
            <a:ext cx="5358101" cy="1121846"/>
          </a:xfrm>
          <a:prstGeom prst="rect">
            <a:avLst/>
          </a:prstGeom>
        </p:spPr>
        <p:txBody>
          <a:bodyPr wrap="square">
            <a:spAutoFit/>
          </a:bodyPr>
          <a:lstStyle/>
          <a:p>
            <a:pPr marL="381019" indent="-381019" algn="just" defTabSz="609630">
              <a:lnSpc>
                <a:spcPct val="150000"/>
              </a:lnSpc>
              <a:buClrTx/>
              <a:buFont typeface="Wingdings" panose="05000000000000000000" pitchFamily="2" charset="2"/>
              <a:buChar char="Ø"/>
            </a:pPr>
            <a:r>
              <a:rPr lang="en-US" sz="2400" kern="1200" dirty="0" err="1">
                <a:solidFill>
                  <a:srgbClr val="002060"/>
                </a:solidFill>
                <a:latin typeface="+mn-lt"/>
                <a:ea typeface="+mn-ea"/>
                <a:cs typeface="Arial" panose="020B0604020202020204" pitchFamily="34" charset="0"/>
              </a:rPr>
              <a:t>Cây</a:t>
            </a:r>
            <a:r>
              <a:rPr lang="en-US" sz="2400" kern="1200" dirty="0">
                <a:solidFill>
                  <a:srgbClr val="002060"/>
                </a:solidFill>
                <a:latin typeface="+mn-lt"/>
                <a:ea typeface="+mn-ea"/>
                <a:cs typeface="Arial" panose="020B0604020202020204" pitchFamily="34" charset="0"/>
              </a:rPr>
              <a:t> </a:t>
            </a:r>
            <a:r>
              <a:rPr lang="en-US" sz="2400" kern="1200" dirty="0" err="1">
                <a:solidFill>
                  <a:srgbClr val="002060"/>
                </a:solidFill>
                <a:latin typeface="+mn-lt"/>
                <a:ea typeface="+mn-ea"/>
                <a:cs typeface="Arial" panose="020B0604020202020204" pitchFamily="34" charset="0"/>
              </a:rPr>
              <a:t>nến</a:t>
            </a:r>
            <a:r>
              <a:rPr lang="en-US" sz="2400" kern="1200" dirty="0">
                <a:solidFill>
                  <a:srgbClr val="002060"/>
                </a:solidFill>
                <a:latin typeface="+mn-lt"/>
                <a:ea typeface="+mn-ea"/>
                <a:cs typeface="Arial" panose="020B0604020202020204" pitchFamily="34" charset="0"/>
              </a:rPr>
              <a:t> A </a:t>
            </a:r>
            <a:r>
              <a:rPr lang="en-US" sz="2400" kern="1200" dirty="0" err="1">
                <a:solidFill>
                  <a:srgbClr val="002060"/>
                </a:solidFill>
                <a:latin typeface="+mn-lt"/>
                <a:ea typeface="+mn-ea"/>
                <a:cs typeface="Arial" panose="020B0604020202020204" pitchFamily="34" charset="0"/>
              </a:rPr>
              <a:t>cháy</a:t>
            </a:r>
            <a:r>
              <a:rPr lang="en-US" sz="2400" kern="1200" dirty="0">
                <a:solidFill>
                  <a:srgbClr val="002060"/>
                </a:solidFill>
                <a:latin typeface="+mn-lt"/>
                <a:ea typeface="+mn-ea"/>
                <a:cs typeface="Arial" panose="020B0604020202020204" pitchFamily="34" charset="0"/>
              </a:rPr>
              <a:t> </a:t>
            </a:r>
            <a:r>
              <a:rPr lang="en-US" sz="2400" kern="1200" dirty="0" err="1">
                <a:solidFill>
                  <a:srgbClr val="002060"/>
                </a:solidFill>
                <a:latin typeface="+mn-lt"/>
                <a:ea typeface="+mn-ea"/>
                <a:cs typeface="Arial" panose="020B0604020202020204" pitchFamily="34" charset="0"/>
              </a:rPr>
              <a:t>lâu</a:t>
            </a:r>
            <a:r>
              <a:rPr lang="en-US" sz="2400" kern="1200" dirty="0">
                <a:solidFill>
                  <a:srgbClr val="002060"/>
                </a:solidFill>
                <a:latin typeface="+mn-lt"/>
                <a:ea typeface="+mn-ea"/>
                <a:cs typeface="Arial" panose="020B0604020202020204" pitchFamily="34" charset="0"/>
              </a:rPr>
              <a:t> </a:t>
            </a:r>
            <a:r>
              <a:rPr lang="en-US" sz="2400" kern="1200" dirty="0" err="1">
                <a:solidFill>
                  <a:srgbClr val="002060"/>
                </a:solidFill>
                <a:latin typeface="+mn-lt"/>
                <a:ea typeface="+mn-ea"/>
                <a:cs typeface="Arial" panose="020B0604020202020204" pitchFamily="34" charset="0"/>
              </a:rPr>
              <a:t>nhất</a:t>
            </a:r>
            <a:r>
              <a:rPr lang="en-US" sz="2400" kern="1200" dirty="0">
                <a:solidFill>
                  <a:srgbClr val="002060"/>
                </a:solidFill>
                <a:latin typeface="+mn-lt"/>
                <a:ea typeface="+mn-ea"/>
                <a:cs typeface="Arial" panose="020B0604020202020204" pitchFamily="34" charset="0"/>
              </a:rPr>
              <a:t> </a:t>
            </a:r>
            <a:r>
              <a:rPr lang="en-US" sz="2400" kern="1200" dirty="0" err="1">
                <a:solidFill>
                  <a:srgbClr val="002060"/>
                </a:solidFill>
                <a:latin typeface="+mn-lt"/>
                <a:ea typeface="+mn-ea"/>
                <a:cs typeface="Arial" panose="020B0604020202020204" pitchFamily="34" charset="0"/>
              </a:rPr>
              <a:t>vì</a:t>
            </a:r>
            <a:r>
              <a:rPr lang="en-US" sz="2400" kern="1200" dirty="0">
                <a:solidFill>
                  <a:srgbClr val="002060"/>
                </a:solidFill>
                <a:latin typeface="+mn-lt"/>
                <a:ea typeface="+mn-ea"/>
                <a:cs typeface="Arial" panose="020B0604020202020204" pitchFamily="34" charset="0"/>
              </a:rPr>
              <a:t> </a:t>
            </a:r>
            <a:r>
              <a:rPr lang="en-US" sz="2400" kern="1200" dirty="0" err="1">
                <a:solidFill>
                  <a:srgbClr val="002060"/>
                </a:solidFill>
                <a:latin typeface="+mn-lt"/>
                <a:ea typeface="+mn-ea"/>
                <a:cs typeface="Arial" panose="020B0604020202020204" pitchFamily="34" charset="0"/>
              </a:rPr>
              <a:t>không</a:t>
            </a:r>
            <a:r>
              <a:rPr lang="en-US" sz="2400" kern="1200" dirty="0">
                <a:solidFill>
                  <a:srgbClr val="002060"/>
                </a:solidFill>
                <a:latin typeface="+mn-lt"/>
                <a:ea typeface="+mn-ea"/>
                <a:cs typeface="Arial" panose="020B0604020202020204" pitchFamily="34" charset="0"/>
              </a:rPr>
              <a:t> </a:t>
            </a:r>
            <a:r>
              <a:rPr lang="en-US" sz="2400" kern="1200" dirty="0" err="1">
                <a:solidFill>
                  <a:srgbClr val="002060"/>
                </a:solidFill>
                <a:latin typeface="+mn-lt"/>
                <a:ea typeface="+mn-ea"/>
                <a:cs typeface="Arial" panose="020B0604020202020204" pitchFamily="34" charset="0"/>
              </a:rPr>
              <a:t>bị</a:t>
            </a:r>
            <a:r>
              <a:rPr lang="en-US" sz="2400" kern="1200" dirty="0">
                <a:solidFill>
                  <a:srgbClr val="002060"/>
                </a:solidFill>
                <a:latin typeface="+mn-lt"/>
                <a:ea typeface="+mn-ea"/>
                <a:cs typeface="Arial" panose="020B0604020202020204" pitchFamily="34" charset="0"/>
              </a:rPr>
              <a:t> </a:t>
            </a:r>
            <a:r>
              <a:rPr lang="en-US" sz="2400" kern="1200" dirty="0" err="1">
                <a:solidFill>
                  <a:srgbClr val="002060"/>
                </a:solidFill>
                <a:latin typeface="+mn-lt"/>
                <a:ea typeface="+mn-ea"/>
                <a:cs typeface="Arial" panose="020B0604020202020204" pitchFamily="34" charset="0"/>
              </a:rPr>
              <a:t>úp</a:t>
            </a:r>
            <a:r>
              <a:rPr lang="en-US" sz="2400" kern="1200" dirty="0">
                <a:solidFill>
                  <a:srgbClr val="002060"/>
                </a:solidFill>
                <a:latin typeface="+mn-lt"/>
                <a:ea typeface="+mn-ea"/>
                <a:cs typeface="Arial" panose="020B0604020202020204" pitchFamily="34" charset="0"/>
              </a:rPr>
              <a:t> </a:t>
            </a:r>
            <a:r>
              <a:rPr lang="en-US" sz="2400" kern="1200" dirty="0" err="1">
                <a:solidFill>
                  <a:srgbClr val="002060"/>
                </a:solidFill>
                <a:latin typeface="+mn-lt"/>
                <a:ea typeface="+mn-ea"/>
                <a:cs typeface="Arial" panose="020B0604020202020204" pitchFamily="34" charset="0"/>
              </a:rPr>
              <a:t>cốc</a:t>
            </a:r>
            <a:r>
              <a:rPr lang="en-US" sz="2400" kern="1200" dirty="0">
                <a:solidFill>
                  <a:srgbClr val="002060"/>
                </a:solidFill>
                <a:latin typeface="+mn-lt"/>
                <a:ea typeface="+mn-ea"/>
                <a:cs typeface="Arial" panose="020B0604020202020204" pitchFamily="34" charset="0"/>
              </a:rPr>
              <a:t>.</a:t>
            </a:r>
          </a:p>
        </p:txBody>
      </p:sp>
      <p:sp>
        <p:nvSpPr>
          <p:cNvPr id="6" name="Rectangle 5">
            <a:extLst>
              <a:ext uri="{FF2B5EF4-FFF2-40B4-BE49-F238E27FC236}">
                <a16:creationId xmlns:a16="http://schemas.microsoft.com/office/drawing/2014/main" id="{6E020A80-C262-15D9-9ACA-713CE78AE14D}"/>
              </a:ext>
            </a:extLst>
          </p:cNvPr>
          <p:cNvSpPr/>
          <p:nvPr/>
        </p:nvSpPr>
        <p:spPr>
          <a:xfrm>
            <a:off x="6706233" y="3751391"/>
            <a:ext cx="5382728" cy="2783839"/>
          </a:xfrm>
          <a:prstGeom prst="rect">
            <a:avLst/>
          </a:prstGeom>
        </p:spPr>
        <p:txBody>
          <a:bodyPr wrap="square">
            <a:spAutoFit/>
          </a:bodyPr>
          <a:lstStyle/>
          <a:p>
            <a:pPr marL="381019" indent="-381019" algn="just" defTabSz="609630">
              <a:lnSpc>
                <a:spcPct val="150000"/>
              </a:lnSpc>
              <a:buClrTx/>
              <a:buFont typeface="Wingdings" panose="05000000000000000000" pitchFamily="2" charset="2"/>
              <a:buChar char="Ø"/>
            </a:pPr>
            <a:r>
              <a:rPr lang="vi-VN" sz="2400" kern="1200" dirty="0">
                <a:solidFill>
                  <a:srgbClr val="002060"/>
                </a:solidFill>
                <a:latin typeface="+mn-lt"/>
                <a:ea typeface="+mn-ea"/>
                <a:cs typeface="Arial" panose="020B0604020202020204" pitchFamily="34" charset="0"/>
              </a:rPr>
              <a:t>Cây nến B tắt nhanh nhất, vì cốc úp cây nến B nhỏ hơn dẫn tới có ít không khí nhất, nghĩa là ít ô-xi nhất. Khi trong </a:t>
            </a:r>
            <a:r>
              <a:rPr lang="vi-VN" sz="2400" kern="1200">
                <a:solidFill>
                  <a:srgbClr val="002060"/>
                </a:solidFill>
                <a:latin typeface="+mn-lt"/>
                <a:ea typeface="+mn-ea"/>
                <a:cs typeface="Arial" panose="020B0604020202020204" pitchFamily="34" charset="0"/>
              </a:rPr>
              <a:t>cốc hết</a:t>
            </a:r>
            <a:br>
              <a:rPr lang="en-US" sz="2400" kern="1200">
                <a:solidFill>
                  <a:srgbClr val="002060"/>
                </a:solidFill>
                <a:latin typeface="+mn-lt"/>
                <a:ea typeface="+mn-ea"/>
                <a:cs typeface="Arial" panose="020B0604020202020204" pitchFamily="34" charset="0"/>
              </a:rPr>
            </a:br>
            <a:r>
              <a:rPr lang="vi-VN" sz="2400" kern="1200">
                <a:solidFill>
                  <a:srgbClr val="002060"/>
                </a:solidFill>
                <a:latin typeface="+mn-lt"/>
                <a:ea typeface="+mn-ea"/>
                <a:cs typeface="Arial" panose="020B0604020202020204" pitchFamily="34" charset="0"/>
              </a:rPr>
              <a:t>ô-xi </a:t>
            </a:r>
            <a:r>
              <a:rPr lang="vi-VN" sz="2400" kern="1200" dirty="0">
                <a:solidFill>
                  <a:srgbClr val="002060"/>
                </a:solidFill>
                <a:latin typeface="+mn-lt"/>
                <a:ea typeface="+mn-ea"/>
                <a:cs typeface="Arial" panose="020B0604020202020204" pitchFamily="34" charset="0"/>
              </a:rPr>
              <a:t>thì cây nến B sẽ tắt. </a:t>
            </a:r>
            <a:endParaRPr lang="en-US" sz="2400" kern="1200" dirty="0">
              <a:solidFill>
                <a:srgbClr val="002060"/>
              </a:solidFill>
              <a:latin typeface="+mn-lt"/>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7594913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BkUTYClu"/>
  <p:tag name="ARTICULATE_SLIDE_THUMBNAIL_REFRESH" val="1"/>
  <p:tag name="ARTICULATE_SLIDE_COUNT" val="3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GENSWF_SLIDE_UID" val="{BCE722D1-C6C4-4773-BDE9-5FCE9DF8BCE4}:256"/>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GENSWF_SLIDE_UID" val="{6FAB32D4-9D1C-4694-8151-0E23D5C2918F}:25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GENSWF_SLIDE_UID" val="{6FAB32D4-9D1C-4694-8151-0E23D5C2918F}:257"/>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GENSWF_SLIDE_UID" val="{6FAB32D4-9D1C-4694-8151-0E23D5C2918F}:25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GENSWF_SLIDE_UID" val="{6FAB32D4-9D1C-4694-8151-0E23D5C2918F}:257"/>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GENSWF_SLIDE_UID" val="{6FAB32D4-9D1C-4694-8151-0E23D5C2918F}:25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122</TotalTime>
  <Words>1265</Words>
  <Application>Microsoft Office PowerPoint</Application>
  <PresentationFormat>Widescreen</PresentationFormat>
  <Paragraphs>139</Paragraphs>
  <Slides>34</Slides>
  <Notes>9</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34</vt:i4>
      </vt:variant>
    </vt:vector>
  </HeadingPairs>
  <TitlesOfParts>
    <vt:vector size="41" baseType="lpstr">
      <vt:lpstr>Arial</vt:lpstr>
      <vt:lpstr>Calibri</vt:lpstr>
      <vt:lpstr>UTM Avo</vt:lpstr>
      <vt:lpstr>Wingdings</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Quý trọng thời gian</dc:title>
  <dc:subject>9Slide.vn</dc:subject>
  <dc:creator>admin</dc:creator>
  <dc:description>9Slide.vn</dc:description>
  <cp:lastModifiedBy>Thuynt</cp:lastModifiedBy>
  <cp:revision>30</cp:revision>
  <dcterms:modified xsi:type="dcterms:W3CDTF">2023-11-30T10:16:55Z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61827CDC-00CA-47E7-AC7F-0E4B5A38CF56</vt:lpwstr>
  </property>
  <property fmtid="{D5CDD505-2E9C-101B-9397-08002B2CF9AE}" pid="3" name="ArticulatePath">
    <vt:lpwstr>Template_Công nghệ 3.potm</vt:lpwstr>
  </property>
</Properties>
</file>