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2"/>
  </p:notesMasterIdLst>
  <p:sldIdLst>
    <p:sldId id="256" r:id="rId5"/>
    <p:sldId id="258" r:id="rId6"/>
    <p:sldId id="327" r:id="rId7"/>
    <p:sldId id="328" r:id="rId8"/>
    <p:sldId id="257" r:id="rId9"/>
    <p:sldId id="259" r:id="rId10"/>
    <p:sldId id="299" r:id="rId11"/>
    <p:sldId id="305" r:id="rId12"/>
    <p:sldId id="322" r:id="rId13"/>
    <p:sldId id="323" r:id="rId14"/>
    <p:sldId id="324" r:id="rId15"/>
    <p:sldId id="325" r:id="rId16"/>
    <p:sldId id="326" r:id="rId17"/>
    <p:sldId id="263" r:id="rId18"/>
    <p:sldId id="270" r:id="rId19"/>
    <p:sldId id="279" r:id="rId20"/>
    <p:sldId id="280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UTM Avo" panose="02040603050506020204" pitchFamily="18" charset="0"/>
      <p:regular r:id="rId29"/>
      <p:bold r:id="rId30"/>
      <p:italic r:id="rId31"/>
      <p:boldItalic r:id="rId32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9C56-6DAA-494A-B0B7-71F262502AD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2B2F3-1DE3-42E0-A402-B4826F0D7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2B2F3-1DE3-42E0-A402-B4826F0D7F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Hướng dẫn: GV click vào Du thuyền để di chuyển đến </a:t>
            </a:r>
            <a:r>
              <a:rPr lang="en-US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tinh</a:t>
            </a:r>
            <a:r>
              <a:rPr lang="vi-VN" dirty="0"/>
              <a:t>&gt;&gt;&gt; chọn vào </a:t>
            </a:r>
            <a:r>
              <a:rPr lang="en-US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tinh</a:t>
            </a:r>
            <a:r>
              <a:rPr lang="en-US" baseline="0" dirty="0"/>
              <a:t> </a:t>
            </a:r>
            <a:r>
              <a:rPr lang="vi-VN" dirty="0"/>
              <a:t>để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vi-VN" dirty="0"/>
              <a:t>hiện câu hỏi</a:t>
            </a:r>
            <a:r>
              <a:rPr lang="en-US" dirty="0"/>
              <a:t>.</a:t>
            </a:r>
            <a:endParaRPr lang="vi-VN" dirty="0"/>
          </a:p>
          <a:p>
            <a:r>
              <a:rPr lang="vi-VN" dirty="0"/>
              <a:t>Lặp lại các bước trên để đến câu hỏi tiếp theo</a:t>
            </a:r>
            <a:endParaRPr lang="en-US" dirty="0"/>
          </a:p>
          <a:p>
            <a:r>
              <a:rPr lang="en-US" dirty="0"/>
              <a:t>Click “congratulation”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3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48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44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9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9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7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34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02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3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70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7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0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6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7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87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08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6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08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24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8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39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5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91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5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08-12-2023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5651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08-12-2023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496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08-12-2023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1777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08-12-2023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18342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08-12-2023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0448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08-12-2023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62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08-12-2023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1689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08-12-2023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2987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08-12-2023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8880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08-12-2023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1004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08-12-2023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41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9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/>
              <a:t>08-12-2023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783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43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43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image" Target="../media/image9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5.jpg"/><Relationship Id="rId10" Type="http://schemas.openxmlformats.org/officeDocument/2006/relationships/image" Target="../media/image6.jp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43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A7158-F256-0F37-DC68-7D8AA6BFCB04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A85AF-B5D2-9AE2-F443-FFA2E121B5BA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E2DA8A9E-0953-ED8C-7BAC-84F79CDCD854}"/>
              </a:ext>
            </a:extLst>
          </p:cNvPr>
          <p:cNvSpPr txBox="1">
            <a:spLocks/>
          </p:cNvSpPr>
          <p:nvPr/>
        </p:nvSpPr>
        <p:spPr>
          <a:xfrm>
            <a:off x="-521891" y="2195423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6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Trao đổi: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lang="vi-VN" sz="5200" b="1" kern="0" dirty="0">
                <a:solidFill>
                  <a:srgbClr val="FF0000"/>
                </a:solidFill>
                <a:latin typeface="UTM Avo" panose="02040603050506020204" pitchFamily="18" charset="0"/>
              </a:rPr>
              <a:t>Như măng </a:t>
            </a:r>
            <a:r>
              <a:rPr lang="vi-VN" sz="5200" b="1" kern="0">
                <a:solidFill>
                  <a:srgbClr val="FF0000"/>
                </a:solidFill>
                <a:latin typeface="UTM Avo" panose="02040603050506020204" pitchFamily="18" charset="0"/>
              </a:rPr>
              <a:t>mọc th</a:t>
            </a:r>
            <a:r>
              <a:rPr lang="en-US" sz="5200" b="1" kern="0">
                <a:solidFill>
                  <a:srgbClr val="FF0000"/>
                </a:solidFill>
                <a:latin typeface="UTM Avo" panose="02040603050506020204" pitchFamily="18" charset="0"/>
              </a:rPr>
              <a:t>ẳ</a:t>
            </a:r>
            <a:r>
              <a:rPr lang="vi-VN" sz="5200" b="1" kern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5;p17">
            <a:extLst>
              <a:ext uri="{FF2B5EF4-FFF2-40B4-BE49-F238E27FC236}">
                <a16:creationId xmlns:a16="http://schemas.microsoft.com/office/drawing/2014/main" id="{0041822A-903D-46AC-9A24-F011F8BD550C}"/>
              </a:ext>
            </a:extLst>
          </p:cNvPr>
          <p:cNvSpPr txBox="1"/>
          <p:nvPr/>
        </p:nvSpPr>
        <p:spPr>
          <a:xfrm>
            <a:off x="3188588" y="1589261"/>
            <a:ext cx="58148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800" b="1" dirty="0">
                <a:latin typeface="UTM Avo" panose="02040603050506020204" pitchFamily="18" charset="0"/>
              </a:rPr>
              <a:t>GỢI Ý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D1DD2E-3930-D05E-096C-5F3DC40C2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7" y="2512584"/>
            <a:ext cx="10363200" cy="434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5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5;p17">
            <a:extLst>
              <a:ext uri="{FF2B5EF4-FFF2-40B4-BE49-F238E27FC236}">
                <a16:creationId xmlns:a16="http://schemas.microsoft.com/office/drawing/2014/main" id="{42D1A854-BFFB-F94C-DD95-9D15FE4259F1}"/>
              </a:ext>
            </a:extLst>
          </p:cNvPr>
          <p:cNvSpPr txBox="1"/>
          <p:nvPr/>
        </p:nvSpPr>
        <p:spPr>
          <a:xfrm>
            <a:off x="3188588" y="1589261"/>
            <a:ext cx="58148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800" b="1" dirty="0">
                <a:latin typeface="UTM Avo" panose="02040603050506020204" pitchFamily="18" charset="0"/>
              </a:rPr>
              <a:t>TRAO ĐỔI NHÓM ĐÔI</a:t>
            </a:r>
          </a:p>
        </p:txBody>
      </p:sp>
      <p:sp>
        <p:nvSpPr>
          <p:cNvPr id="4" name="Google Shape;486;p17">
            <a:extLst>
              <a:ext uri="{FF2B5EF4-FFF2-40B4-BE49-F238E27FC236}">
                <a16:creationId xmlns:a16="http://schemas.microsoft.com/office/drawing/2014/main" id="{CDCF4567-B788-B026-9289-55DA662C8F92}"/>
              </a:ext>
            </a:extLst>
          </p:cNvPr>
          <p:cNvSpPr txBox="1"/>
          <p:nvPr/>
        </p:nvSpPr>
        <p:spPr>
          <a:xfrm>
            <a:off x="1219198" y="2262672"/>
            <a:ext cx="975360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vi-VN" sz="2400" b="1" dirty="0">
                <a:latin typeface="UTM Avo" panose="02040603050506020204" pitchFamily="18" charset="0"/>
              </a:rPr>
              <a:t>Đề 2: </a:t>
            </a:r>
            <a:r>
              <a:rPr lang="vi-VN" sz="2400" dirty="0">
                <a:latin typeface="UTM Avo" panose="02040603050506020204" pitchFamily="18" charset="0"/>
              </a:rPr>
              <a:t>Trình bày ý kiến của em về biểu hiện của tính trung thực trong học tập và đời sống.</a:t>
            </a:r>
          </a:p>
        </p:txBody>
      </p:sp>
      <p:sp>
        <p:nvSpPr>
          <p:cNvPr id="5" name="Google Shape;487;p17">
            <a:extLst>
              <a:ext uri="{FF2B5EF4-FFF2-40B4-BE49-F238E27FC236}">
                <a16:creationId xmlns:a16="http://schemas.microsoft.com/office/drawing/2014/main" id="{C3F6E33C-0219-32AC-AF49-6F37BD89225D}"/>
              </a:ext>
            </a:extLst>
          </p:cNvPr>
          <p:cNvSpPr/>
          <p:nvPr/>
        </p:nvSpPr>
        <p:spPr>
          <a:xfrm>
            <a:off x="238940" y="3579707"/>
            <a:ext cx="3553293" cy="297882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125000"/>
              </a:lnSpc>
            </a:pP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Nhóm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cùng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trao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đổi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về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tình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huống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thể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hiện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cách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ứng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xử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trung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thực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tình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huống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thể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hiện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cách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ứng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xử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không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trung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thực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6" name="Google Shape;488;p17">
            <a:extLst>
              <a:ext uri="{FF2B5EF4-FFF2-40B4-BE49-F238E27FC236}">
                <a16:creationId xmlns:a16="http://schemas.microsoft.com/office/drawing/2014/main" id="{A9A28BDB-CEE4-A892-342A-2D1FED4F7DED}"/>
              </a:ext>
            </a:extLst>
          </p:cNvPr>
          <p:cNvSpPr/>
          <p:nvPr/>
        </p:nvSpPr>
        <p:spPr>
          <a:xfrm>
            <a:off x="4277112" y="3579707"/>
            <a:ext cx="3553293" cy="297882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25000"/>
              </a:lnSpc>
            </a:pPr>
            <a:r>
              <a:rPr lang="en-US" sz="240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Các nhóm ghép trao đổi về cả hai loại tình huống</a:t>
            </a:r>
            <a:endParaRPr lang="en-US" sz="2400" dirty="0" err="1"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89;p17">
            <a:extLst>
              <a:ext uri="{FF2B5EF4-FFF2-40B4-BE49-F238E27FC236}">
                <a16:creationId xmlns:a16="http://schemas.microsoft.com/office/drawing/2014/main" id="{0778BB66-831C-562D-2BD1-E6F3D399B2F2}"/>
              </a:ext>
            </a:extLst>
          </p:cNvPr>
          <p:cNvSpPr/>
          <p:nvPr/>
        </p:nvSpPr>
        <p:spPr>
          <a:xfrm>
            <a:off x="8315285" y="3579707"/>
            <a:ext cx="3553293" cy="297882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25000"/>
              </a:lnSpc>
            </a:pPr>
            <a:r>
              <a:rPr lang="vi-VN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Đại điện của các nhóm trình bày trước lớp về ý kiến của nhóm. </a:t>
            </a:r>
          </a:p>
        </p:txBody>
      </p:sp>
      <p:sp>
        <p:nvSpPr>
          <p:cNvPr id="9" name="Google Shape;490;p17">
            <a:extLst>
              <a:ext uri="{FF2B5EF4-FFF2-40B4-BE49-F238E27FC236}">
                <a16:creationId xmlns:a16="http://schemas.microsoft.com/office/drawing/2014/main" id="{9F0B303B-40DB-688A-116C-E713F384506B}"/>
              </a:ext>
            </a:extLst>
          </p:cNvPr>
          <p:cNvSpPr/>
          <p:nvPr/>
        </p:nvSpPr>
        <p:spPr>
          <a:xfrm>
            <a:off x="3776418" y="4714179"/>
            <a:ext cx="676772" cy="5825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91;p17">
            <a:extLst>
              <a:ext uri="{FF2B5EF4-FFF2-40B4-BE49-F238E27FC236}">
                <a16:creationId xmlns:a16="http://schemas.microsoft.com/office/drawing/2014/main" id="{6491D76D-E9AB-2B57-8AF6-A586276E2F16}"/>
              </a:ext>
            </a:extLst>
          </p:cNvPr>
          <p:cNvSpPr/>
          <p:nvPr/>
        </p:nvSpPr>
        <p:spPr>
          <a:xfrm>
            <a:off x="7814590" y="4714180"/>
            <a:ext cx="676772" cy="5825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53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5;p17">
            <a:extLst>
              <a:ext uri="{FF2B5EF4-FFF2-40B4-BE49-F238E27FC236}">
                <a16:creationId xmlns:a16="http://schemas.microsoft.com/office/drawing/2014/main" id="{0041822A-903D-46AC-9A24-F011F8BD550C}"/>
              </a:ext>
            </a:extLst>
          </p:cNvPr>
          <p:cNvSpPr txBox="1"/>
          <p:nvPr/>
        </p:nvSpPr>
        <p:spPr>
          <a:xfrm>
            <a:off x="3188588" y="1589261"/>
            <a:ext cx="58148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800" b="1" dirty="0">
                <a:latin typeface="UTM Avo" panose="02040603050506020204" pitchFamily="18" charset="0"/>
              </a:rPr>
              <a:t>GỢI Ý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FC795-EF1B-A815-28FC-A3937ED48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8854"/>
            <a:ext cx="12192000" cy="31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94;p22">
            <a:extLst>
              <a:ext uri="{FF2B5EF4-FFF2-40B4-BE49-F238E27FC236}">
                <a16:creationId xmlns:a16="http://schemas.microsoft.com/office/drawing/2014/main" id="{87BC69C5-8687-EE84-4CE3-877F0AE75D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590"/>
          <a:stretch/>
        </p:blipFill>
        <p:spPr>
          <a:xfrm>
            <a:off x="380160" y="2299306"/>
            <a:ext cx="3925139" cy="455869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" name="Google Shape;595;p22">
            <a:extLst>
              <a:ext uri="{FF2B5EF4-FFF2-40B4-BE49-F238E27FC236}">
                <a16:creationId xmlns:a16="http://schemas.microsoft.com/office/drawing/2014/main" id="{0079CDA6-E215-9D99-9EFD-27AD41078DFF}"/>
              </a:ext>
            </a:extLst>
          </p:cNvPr>
          <p:cNvSpPr txBox="1"/>
          <p:nvPr/>
        </p:nvSpPr>
        <p:spPr>
          <a:xfrm>
            <a:off x="4616759" y="3512305"/>
            <a:ext cx="6800435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vi-VN" sz="2800" dirty="0">
                <a:latin typeface="UTM Avo" panose="02040603050506020204" pitchFamily="18" charset="0"/>
              </a:rPr>
              <a:t>Em hãy trao đổi trước lớp ý kiến của em về vấn đề nhóm em đã lựa chọn.</a:t>
            </a:r>
          </a:p>
        </p:txBody>
      </p:sp>
      <p:sp>
        <p:nvSpPr>
          <p:cNvPr id="6" name="Google Shape;596;p22">
            <a:extLst>
              <a:ext uri="{FF2B5EF4-FFF2-40B4-BE49-F238E27FC236}">
                <a16:creationId xmlns:a16="http://schemas.microsoft.com/office/drawing/2014/main" id="{AF0AEE91-6CEF-F764-984D-66D83AB7117B}"/>
              </a:ext>
            </a:extLst>
          </p:cNvPr>
          <p:cNvSpPr txBox="1"/>
          <p:nvPr/>
        </p:nvSpPr>
        <p:spPr>
          <a:xfrm>
            <a:off x="5143755" y="2174438"/>
            <a:ext cx="574644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C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HOẠT ĐỘNG 3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:</a:t>
            </a:r>
            <a:endParaRPr lang="vi-VN" sz="2800" b="1" dirty="0">
              <a:solidFill>
                <a:srgbClr val="C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C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TRAO ĐỔI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27491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6DCF3-0B5E-B005-03FB-698803C80EFB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32796A68-865B-6F93-C441-F425AFD024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DE32FA-0023-3610-4107-F9A0B4B76422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B480A4D9-239B-B84D-57AE-2E72DE799C5B}"/>
              </a:ext>
            </a:extLst>
          </p:cNvPr>
          <p:cNvSpPr/>
          <p:nvPr/>
        </p:nvSpPr>
        <p:spPr>
          <a:xfrm>
            <a:off x="4305300" y="1104060"/>
            <a:ext cx="7233577" cy="2553540"/>
          </a:xfrm>
          <a:custGeom>
            <a:avLst/>
            <a:gdLst/>
            <a:ahLst/>
            <a:cxnLst/>
            <a:rect l="l" t="t" r="r" b="b"/>
            <a:pathLst>
              <a:path w="6912519" h="3793245">
                <a:moveTo>
                  <a:pt x="0" y="0"/>
                </a:moveTo>
                <a:lnTo>
                  <a:pt x="6912519" y="0"/>
                </a:lnTo>
                <a:lnTo>
                  <a:pt x="6912519" y="3793245"/>
                </a:lnTo>
                <a:lnTo>
                  <a:pt x="0" y="37932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1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1F9FC78-3D23-91B5-4B2A-19DF855566BC}"/>
              </a:ext>
            </a:extLst>
          </p:cNvPr>
          <p:cNvSpPr/>
          <p:nvPr/>
        </p:nvSpPr>
        <p:spPr>
          <a:xfrm>
            <a:off x="1698081" y="2437560"/>
            <a:ext cx="2607219" cy="4420440"/>
          </a:xfrm>
          <a:custGeom>
            <a:avLst/>
            <a:gdLst/>
            <a:ahLst/>
            <a:cxnLst/>
            <a:rect l="l" t="t" r="r" b="b"/>
            <a:pathLst>
              <a:path w="5638022" h="8936347">
                <a:moveTo>
                  <a:pt x="0" y="0"/>
                </a:moveTo>
                <a:lnTo>
                  <a:pt x="5638022" y="0"/>
                </a:lnTo>
                <a:lnTo>
                  <a:pt x="5638022" y="8936347"/>
                </a:lnTo>
                <a:lnTo>
                  <a:pt x="0" y="89363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1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09324CE-ABAB-4DF8-BA59-9089EA5F7A9F}"/>
              </a:ext>
            </a:extLst>
          </p:cNvPr>
          <p:cNvSpPr txBox="1"/>
          <p:nvPr/>
        </p:nvSpPr>
        <p:spPr>
          <a:xfrm>
            <a:off x="5246961" y="1642534"/>
            <a:ext cx="6022343" cy="1590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Về nhà kể (đọc) lại cho người thân nghe và chuẩn bị nội dung cho bài </a:t>
            </a:r>
            <a:r>
              <a:rPr lang="vi-VN" sz="2400" b="1" i="1" dirty="0">
                <a:solidFill>
                  <a:schemeClr val="bg1"/>
                </a:solidFill>
                <a:latin typeface="UTM Avo" panose="02040603050506020204" pitchFamily="18" charset="0"/>
              </a:rPr>
              <a:t>Nói và nghe </a:t>
            </a:r>
            <a:r>
              <a:rPr lang="vi-VN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tuần tới.</a:t>
            </a: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D1F276-97A3-030E-70B1-4DE9035B33CD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4" name="Picture 3">
              <a:hlinkClick r:id="rId3"/>
              <a:extLst>
                <a:ext uri="{FF2B5EF4-FFF2-40B4-BE49-F238E27FC236}">
                  <a16:creationId xmlns:a16="http://schemas.microsoft.com/office/drawing/2014/main" id="{E9878909-8FD8-47B2-C4EE-E8032E29B9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2E16C5-9F98-53CE-4288-EEA46D7A87C5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1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4" action="ppaction://hlinksldjump"/>
          </p:cNvPr>
          <p:cNvSpPr/>
          <p:nvPr/>
        </p:nvSpPr>
        <p:spPr>
          <a:xfrm>
            <a:off x="8171635" y="4179381"/>
            <a:ext cx="2410640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BẮT ĐẦU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DU HÀNH VŨ TRỤ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399AA4-2F17-4DF9-B515-EC9E6F8E2D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532297" cy="594019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47031" y="430190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78" y="1444583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277" y="4301909"/>
            <a:ext cx="2072692" cy="15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7" action="ppaction://hlinksldjump"/>
          </p:cNvPr>
          <p:cNvSpPr/>
          <p:nvPr/>
        </p:nvSpPr>
        <p:spPr>
          <a:xfrm>
            <a:off x="4076779" y="1657465"/>
            <a:ext cx="907264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Kim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Elipse 12">
            <a:hlinkClick r:id="rId8" action="ppaction://hlinksldjump"/>
          </p:cNvPr>
          <p:cNvSpPr/>
          <p:nvPr/>
        </p:nvSpPr>
        <p:spPr>
          <a:xfrm>
            <a:off x="10269590" y="4620687"/>
            <a:ext cx="967800" cy="958639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Mộc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577004CB-31AE-BE25-B770-ABE85908138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 t="33228" r="6267" b="30582"/>
          <a:stretch/>
        </p:blipFill>
        <p:spPr>
          <a:xfrm>
            <a:off x="3705078" y="4218058"/>
            <a:ext cx="4334370" cy="27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26276 -0.26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-130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76 -0.26852 L 0.6612 -0.04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113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77139" y="1243535"/>
            <a:ext cx="10037721" cy="584775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>
                <a:solidFill>
                  <a:srgbClr val="FFC000"/>
                </a:solidFill>
                <a:latin typeface="UTM Avo" panose="02040603050506020204" pitchFamily="18" charset="0"/>
                <a:cs typeface="Times New Roman" pitchFamily="18" charset="0"/>
              </a:rPr>
              <a:t>Câu 1:Theo em trung thực có nghĩa là gì?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2911054" y="3639260"/>
            <a:ext cx="4367577" cy="6421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Ngay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thà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2911054" y="2594237"/>
            <a:ext cx="4367577" cy="6421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A.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ngại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việc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khó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2889828" y="4638358"/>
            <a:ext cx="4367578" cy="6421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C. Quyết tâm đến cùng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38" y="2121101"/>
            <a:ext cx="827179" cy="15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  <p:sp>
        <p:nvSpPr>
          <p:cNvPr id="2" name="MALO1">
            <a:extLst>
              <a:ext uri="{FF2B5EF4-FFF2-40B4-BE49-F238E27FC236}">
                <a16:creationId xmlns:a16="http://schemas.microsoft.com/office/drawing/2014/main" id="{0B10686F-8BC8-6EB3-2FA1-F7200A486063}"/>
              </a:ext>
            </a:extLst>
          </p:cNvPr>
          <p:cNvSpPr/>
          <p:nvPr/>
        </p:nvSpPr>
        <p:spPr>
          <a:xfrm>
            <a:off x="2911054" y="5607488"/>
            <a:ext cx="4367577" cy="6421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D. Thông minh, mưu trí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MARCIANO1" descr="Resultado de imagen para marciano png">
            <a:extLst>
              <a:ext uri="{FF2B5EF4-FFF2-40B4-BE49-F238E27FC236}">
                <a16:creationId xmlns:a16="http://schemas.microsoft.com/office/drawing/2014/main" id="{A0793374-8757-36FA-31AB-E8FAC0A28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35" y="5239911"/>
            <a:ext cx="827179" cy="15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119" y="4205479"/>
            <a:ext cx="827179" cy="15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3429000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  <p:sp>
        <p:nvSpPr>
          <p:cNvPr id="2" name="CuadroTexto 7">
            <a:extLst>
              <a:ext uri="{FF2B5EF4-FFF2-40B4-BE49-F238E27FC236}">
                <a16:creationId xmlns:a16="http://schemas.microsoft.com/office/drawing/2014/main" id="{681B2CC3-39F6-514A-D758-C9A716ACA9DD}"/>
              </a:ext>
            </a:extLst>
          </p:cNvPr>
          <p:cNvSpPr txBox="1"/>
          <p:nvPr/>
        </p:nvSpPr>
        <p:spPr>
          <a:xfrm>
            <a:off x="1776688" y="1025665"/>
            <a:ext cx="8638623" cy="1077218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>
                <a:solidFill>
                  <a:srgbClr val="FFC000"/>
                </a:solidFill>
                <a:latin typeface="UTM Avo" panose="02040603050506020204" pitchFamily="18" charset="0"/>
                <a:cs typeface="Times New Roman" pitchFamily="18" charset="0"/>
              </a:rPr>
              <a:t>Câu 2: Em đoán nhân vật nào dưới đây có đức tính hiền lành.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3" name="BUENO">
            <a:extLst>
              <a:ext uri="{FF2B5EF4-FFF2-40B4-BE49-F238E27FC236}">
                <a16:creationId xmlns:a16="http://schemas.microsoft.com/office/drawing/2014/main" id="{5986BDC0-7ABC-006B-A469-CA634D06655D}"/>
              </a:ext>
            </a:extLst>
          </p:cNvPr>
          <p:cNvSpPr/>
          <p:nvPr/>
        </p:nvSpPr>
        <p:spPr>
          <a:xfrm>
            <a:off x="2911054" y="5628571"/>
            <a:ext cx="4367577" cy="8544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D. </a:t>
            </a:r>
            <a:r>
              <a:rPr lang="es-CL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Thạch</a:t>
            </a:r>
            <a:r>
              <a:rPr lang="es-CL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CL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Sanh</a:t>
            </a:r>
            <a:endParaRPr lang="es-CL" sz="2400" b="1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pPr lvl="0" algn="ctr"/>
            <a:r>
              <a:rPr lang="es-CL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(</a:t>
            </a:r>
            <a:r>
              <a:rPr lang="es-CL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trong</a:t>
            </a:r>
            <a:r>
              <a:rPr lang="es-CL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CL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truyện</a:t>
            </a:r>
            <a:r>
              <a:rPr lang="es-CL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CL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Thạch</a:t>
            </a:r>
            <a:r>
              <a:rPr lang="es-CL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CL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Sanh</a:t>
            </a:r>
            <a:r>
              <a:rPr lang="es-CL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)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MALO1">
            <a:extLst>
              <a:ext uri="{FF2B5EF4-FFF2-40B4-BE49-F238E27FC236}">
                <a16:creationId xmlns:a16="http://schemas.microsoft.com/office/drawing/2014/main" id="{6FC642B7-A0C2-30CA-5D49-96407AB9557F}"/>
              </a:ext>
            </a:extLst>
          </p:cNvPr>
          <p:cNvSpPr/>
          <p:nvPr/>
        </p:nvSpPr>
        <p:spPr>
          <a:xfrm>
            <a:off x="2911054" y="2594237"/>
            <a:ext cx="4367577" cy="8544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A.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Dì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ghẻ</a:t>
            </a:r>
            <a:endParaRPr lang="es-MX" sz="2400" b="1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pPr lvl="0" algn="ctr"/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(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trong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truyện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Tấm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Cám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)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5" name="MALO2">
            <a:extLst>
              <a:ext uri="{FF2B5EF4-FFF2-40B4-BE49-F238E27FC236}">
                <a16:creationId xmlns:a16="http://schemas.microsoft.com/office/drawing/2014/main" id="{6F68F4FC-1E17-70BA-4831-EFB1D3FA8965}"/>
              </a:ext>
            </a:extLst>
          </p:cNvPr>
          <p:cNvSpPr/>
          <p:nvPr/>
        </p:nvSpPr>
        <p:spPr>
          <a:xfrm>
            <a:off x="2889828" y="4638358"/>
            <a:ext cx="4367578" cy="8544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C.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Lí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Thông</a:t>
            </a:r>
            <a:endParaRPr lang="es-MX" sz="2400" b="1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pPr lvl="0" algn="ctr"/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(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trong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truyện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Thạch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2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Sanh</a:t>
            </a:r>
            <a:r>
              <a:rPr lang="es-MX" sz="2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)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MARCIANO1" descr="Resultado de imagen para marciano png">
            <a:extLst>
              <a:ext uri="{FF2B5EF4-FFF2-40B4-BE49-F238E27FC236}">
                <a16:creationId xmlns:a16="http://schemas.microsoft.com/office/drawing/2014/main" id="{BAE10712-0DC7-82AA-7CD4-227E69A47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406" y="2153177"/>
            <a:ext cx="827179" cy="15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id="{52EC12A2-FBFF-F8D9-3C68-759342C246B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  <p:sp>
        <p:nvSpPr>
          <p:cNvPr id="15" name="MALO1">
            <a:extLst>
              <a:ext uri="{FF2B5EF4-FFF2-40B4-BE49-F238E27FC236}">
                <a16:creationId xmlns:a16="http://schemas.microsoft.com/office/drawing/2014/main" id="{F3572105-C09F-1BB4-928A-7D4A91EDCF47}"/>
              </a:ext>
            </a:extLst>
          </p:cNvPr>
          <p:cNvSpPr/>
          <p:nvPr/>
        </p:nvSpPr>
        <p:spPr>
          <a:xfrm>
            <a:off x="2911054" y="3621593"/>
            <a:ext cx="4367577" cy="8544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B. Cám</a:t>
            </a:r>
          </a:p>
          <a:p>
            <a:pPr lvl="0" algn="ctr"/>
            <a:r>
              <a:rPr lang="vi-VN" sz="2400" b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(trong truyện Tấm Cám)</a:t>
            </a:r>
            <a:endParaRPr lang="vi-VN" sz="2400" b="1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17" name="MARCIANO1" descr="Resultado de imagen para marciano png">
            <a:extLst>
              <a:ext uri="{FF2B5EF4-FFF2-40B4-BE49-F238E27FC236}">
                <a16:creationId xmlns:a16="http://schemas.microsoft.com/office/drawing/2014/main" id="{ED85A61E-7BA6-45A8-A237-A2048710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30" y="3351071"/>
            <a:ext cx="827179" cy="15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ARCIANO2" descr="Resultado de imagen para marciano png">
            <a:extLst>
              <a:ext uri="{FF2B5EF4-FFF2-40B4-BE49-F238E27FC236}">
                <a16:creationId xmlns:a16="http://schemas.microsoft.com/office/drawing/2014/main" id="{AC6251AB-BA66-ABCB-52A6-A23D525EB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83" y="4179276"/>
            <a:ext cx="827179" cy="15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D1EBB1-0D65-1D7A-4E34-2107CDDC07CA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4" name="Picture 3">
              <a:hlinkClick r:id="rId3"/>
              <a:extLst>
                <a:ext uri="{FF2B5EF4-FFF2-40B4-BE49-F238E27FC236}">
                  <a16:creationId xmlns:a16="http://schemas.microsoft.com/office/drawing/2014/main" id="{57615ABA-9E20-22A3-121B-DAB272E67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9C0A88-292F-8745-C918-B603BBB29B13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39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2;p15">
            <a:extLst>
              <a:ext uri="{FF2B5EF4-FFF2-40B4-BE49-F238E27FC236}">
                <a16:creationId xmlns:a16="http://schemas.microsoft.com/office/drawing/2014/main" id="{8536C230-ADCC-E8FF-3AE7-E415843EDFA8}"/>
              </a:ext>
            </a:extLst>
          </p:cNvPr>
          <p:cNvSpPr txBox="1"/>
          <p:nvPr/>
        </p:nvSpPr>
        <p:spPr>
          <a:xfrm>
            <a:off x="559178" y="2100415"/>
            <a:ext cx="11073644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Em </a:t>
            </a:r>
            <a:r>
              <a:rPr lang="en-US" sz="2800" b="1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chọn</a:t>
            </a:r>
            <a:r>
              <a:rPr lang="en-US" sz="2800" b="1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đề</a:t>
            </a:r>
            <a:r>
              <a:rPr lang="en-US" sz="2800" b="1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nào</a:t>
            </a:r>
            <a:r>
              <a:rPr lang="en-US" sz="2800" b="1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trong</a:t>
            </a:r>
            <a:r>
              <a:rPr lang="en-US" sz="2800" b="1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2 </a:t>
            </a:r>
            <a:r>
              <a:rPr lang="en-US" sz="2800" b="1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đề</a:t>
            </a:r>
            <a:r>
              <a:rPr lang="en-US" sz="2800" b="1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sau</a:t>
            </a:r>
            <a:r>
              <a:rPr lang="en-US" sz="2800" b="1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?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Đề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1: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Trình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bày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ý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kiến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em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về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cách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nhân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vật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câu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chuyện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đã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học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Bài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3.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Đề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2: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Trình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bày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ý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kiến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em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về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biểu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hiện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trung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thực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học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tập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đời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sống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46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5;p17">
            <a:extLst>
              <a:ext uri="{FF2B5EF4-FFF2-40B4-BE49-F238E27FC236}">
                <a16:creationId xmlns:a16="http://schemas.microsoft.com/office/drawing/2014/main" id="{42D1A854-BFFB-F94C-DD95-9D15FE4259F1}"/>
              </a:ext>
            </a:extLst>
          </p:cNvPr>
          <p:cNvSpPr txBox="1"/>
          <p:nvPr/>
        </p:nvSpPr>
        <p:spPr>
          <a:xfrm>
            <a:off x="3188588" y="1589261"/>
            <a:ext cx="58148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800" b="1" dirty="0">
                <a:latin typeface="UTM Avo" panose="02040603050506020204" pitchFamily="18" charset="0"/>
              </a:rPr>
              <a:t>TRAO ĐỔI NHÓM ĐÔI</a:t>
            </a:r>
          </a:p>
        </p:txBody>
      </p:sp>
      <p:sp>
        <p:nvSpPr>
          <p:cNvPr id="4" name="Google Shape;486;p17">
            <a:extLst>
              <a:ext uri="{FF2B5EF4-FFF2-40B4-BE49-F238E27FC236}">
                <a16:creationId xmlns:a16="http://schemas.microsoft.com/office/drawing/2014/main" id="{CDCF4567-B788-B026-9289-55DA662C8F92}"/>
              </a:ext>
            </a:extLst>
          </p:cNvPr>
          <p:cNvSpPr txBox="1"/>
          <p:nvPr/>
        </p:nvSpPr>
        <p:spPr>
          <a:xfrm>
            <a:off x="1219198" y="2262672"/>
            <a:ext cx="975360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vi-VN" sz="2400" b="1" dirty="0">
                <a:latin typeface="UTM Avo" panose="02040603050506020204" pitchFamily="18" charset="0"/>
              </a:rPr>
              <a:t>Đề 1: </a:t>
            </a:r>
            <a:r>
              <a:rPr lang="vi-VN" sz="2400" dirty="0">
                <a:latin typeface="UTM Avo" panose="02040603050506020204" pitchFamily="18" charset="0"/>
              </a:rPr>
              <a:t>Trình bày ý kiến về tính cách của các nhân vật trong một câu chuyện đã học ở Bài 3 (</a:t>
            </a:r>
            <a:r>
              <a:rPr lang="vi-VN" sz="2400" i="1" dirty="0">
                <a:latin typeface="UTM Avo" panose="02040603050506020204" pitchFamily="18" charset="0"/>
              </a:rPr>
              <a:t>Chiếc ví, Một người chính trực, Những hạt thóc giống – những câu chuyện về tính trung thực</a:t>
            </a:r>
            <a:r>
              <a:rPr lang="vi-VN" sz="2400" dirty="0">
                <a:latin typeface="UTM Avo" panose="02040603050506020204" pitchFamily="18" charset="0"/>
              </a:rPr>
              <a:t>).</a:t>
            </a:r>
          </a:p>
        </p:txBody>
      </p:sp>
      <p:sp>
        <p:nvSpPr>
          <p:cNvPr id="5" name="Google Shape;487;p17">
            <a:extLst>
              <a:ext uri="{FF2B5EF4-FFF2-40B4-BE49-F238E27FC236}">
                <a16:creationId xmlns:a16="http://schemas.microsoft.com/office/drawing/2014/main" id="{C3F6E33C-0219-32AC-AF49-6F37BD89225D}"/>
              </a:ext>
            </a:extLst>
          </p:cNvPr>
          <p:cNvSpPr/>
          <p:nvPr/>
        </p:nvSpPr>
        <p:spPr>
          <a:xfrm>
            <a:off x="281181" y="3879179"/>
            <a:ext cx="3553293" cy="203128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25000"/>
              </a:lnSpc>
            </a:pP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3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nhóm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cùng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trao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đổi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về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từng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nhân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vật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trong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truyện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. </a:t>
            </a:r>
          </a:p>
        </p:txBody>
      </p:sp>
      <p:sp>
        <p:nvSpPr>
          <p:cNvPr id="6" name="Google Shape;488;p17">
            <a:extLst>
              <a:ext uri="{FF2B5EF4-FFF2-40B4-BE49-F238E27FC236}">
                <a16:creationId xmlns:a16="http://schemas.microsoft.com/office/drawing/2014/main" id="{A9A28BDB-CEE4-A892-342A-2D1FED4F7DED}"/>
              </a:ext>
            </a:extLst>
          </p:cNvPr>
          <p:cNvSpPr/>
          <p:nvPr/>
        </p:nvSpPr>
        <p:spPr>
          <a:xfrm>
            <a:off x="4319353" y="3879179"/>
            <a:ext cx="3553293" cy="203128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25000"/>
              </a:lnSpc>
            </a:pP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nhóm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ghép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trao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đổi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về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tất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cả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nhân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vật</a:t>
            </a:r>
            <a:r>
              <a:rPr lang="en-US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8" name="Google Shape;489;p17">
            <a:extLst>
              <a:ext uri="{FF2B5EF4-FFF2-40B4-BE49-F238E27FC236}">
                <a16:creationId xmlns:a16="http://schemas.microsoft.com/office/drawing/2014/main" id="{0778BB66-831C-562D-2BD1-E6F3D399B2F2}"/>
              </a:ext>
            </a:extLst>
          </p:cNvPr>
          <p:cNvSpPr/>
          <p:nvPr/>
        </p:nvSpPr>
        <p:spPr>
          <a:xfrm>
            <a:off x="8357526" y="3879179"/>
            <a:ext cx="3553293" cy="203128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25000"/>
              </a:lnSpc>
            </a:pPr>
            <a:r>
              <a:rPr lang="vi-VN" sz="24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Đại điện của các nhóm trình bày trước lớp về ý kiến của nhóm. </a:t>
            </a:r>
          </a:p>
        </p:txBody>
      </p:sp>
      <p:sp>
        <p:nvSpPr>
          <p:cNvPr id="9" name="Google Shape;490;p17">
            <a:extLst>
              <a:ext uri="{FF2B5EF4-FFF2-40B4-BE49-F238E27FC236}">
                <a16:creationId xmlns:a16="http://schemas.microsoft.com/office/drawing/2014/main" id="{9F0B303B-40DB-688A-116C-E713F384506B}"/>
              </a:ext>
            </a:extLst>
          </p:cNvPr>
          <p:cNvSpPr/>
          <p:nvPr/>
        </p:nvSpPr>
        <p:spPr>
          <a:xfrm>
            <a:off x="3776418" y="4714179"/>
            <a:ext cx="676772" cy="5825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91;p17">
            <a:extLst>
              <a:ext uri="{FF2B5EF4-FFF2-40B4-BE49-F238E27FC236}">
                <a16:creationId xmlns:a16="http://schemas.microsoft.com/office/drawing/2014/main" id="{6491D76D-E9AB-2B57-8AF6-A586276E2F16}"/>
              </a:ext>
            </a:extLst>
          </p:cNvPr>
          <p:cNvSpPr/>
          <p:nvPr/>
        </p:nvSpPr>
        <p:spPr>
          <a:xfrm>
            <a:off x="7814590" y="4714180"/>
            <a:ext cx="676772" cy="5825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80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8-Luyện từ và câu-Mở rộng vốn từ_ Sách và thư viện</Template>
  <TotalTime>102</TotalTime>
  <Words>542</Words>
  <Application>Microsoft Office PowerPoint</Application>
  <PresentationFormat>Widescreen</PresentationFormat>
  <Paragraphs>60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UTM Avo</vt:lpstr>
      <vt:lpstr>Calibri Light</vt:lpstr>
      <vt:lpstr>Calibri</vt:lpstr>
      <vt:lpstr>2_Office Theme</vt:lpstr>
      <vt:lpstr>1_Office Theme</vt:lpstr>
      <vt:lpstr>3_Office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hung.nv2510hung.nv2510</dc:creator>
  <cp:lastModifiedBy>OnePercent</cp:lastModifiedBy>
  <cp:revision>9</cp:revision>
  <dcterms:created xsi:type="dcterms:W3CDTF">2023-10-25T03:43:42Z</dcterms:created>
  <dcterms:modified xsi:type="dcterms:W3CDTF">2023-12-08T07:49:55Z</dcterms:modified>
</cp:coreProperties>
</file>