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275" r:id="rId3"/>
    <p:sldId id="2007577242" r:id="rId4"/>
    <p:sldId id="2007577267" r:id="rId5"/>
    <p:sldId id="2007577243" r:id="rId6"/>
    <p:sldId id="2007577250" r:id="rId7"/>
    <p:sldId id="2007577256" r:id="rId8"/>
    <p:sldId id="2007577268" r:id="rId9"/>
    <p:sldId id="2007577252" r:id="rId10"/>
    <p:sldId id="2007577269" r:id="rId11"/>
    <p:sldId id="2007577270" r:id="rId12"/>
    <p:sldId id="2007577254" r:id="rId13"/>
    <p:sldId id="28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8EFF"/>
    <a:srgbClr val="CDEEFF"/>
    <a:srgbClr val="52D6D3"/>
    <a:srgbClr val="84E2E0"/>
    <a:srgbClr val="4BA5FF"/>
    <a:srgbClr val="AFE4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19" autoAdjust="0"/>
    <p:restoredTop sz="93741" autoAdjust="0"/>
  </p:normalViewPr>
  <p:slideViewPr>
    <p:cSldViewPr snapToGrid="0">
      <p:cViewPr varScale="1">
        <p:scale>
          <a:sx n="66" d="100"/>
          <a:sy n="66"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4B0EC-DCC6-4763-9479-6EAEA0C656E9}"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1A63E-7F4E-4165-A850-5D19BECD98D9}" type="slidenum">
              <a:rPr lang="en-GB" smtClean="0"/>
              <a:t>‹#›</a:t>
            </a:fld>
            <a:endParaRPr lang="en-GB"/>
          </a:p>
        </p:txBody>
      </p:sp>
    </p:spTree>
    <p:extLst>
      <p:ext uri="{BB962C8B-B14F-4D97-AF65-F5344CB8AC3E}">
        <p14:creationId xmlns:p14="http://schemas.microsoft.com/office/powerpoint/2010/main" val="23324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51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805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6943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24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56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001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986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953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6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817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281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922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7917-02B8-4E0E-96D1-8C0DDAF904A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337180-4B32-46EA-AE59-59EB0D1996B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D47339-1E75-4698-BC23-D6EFA8F0AFA4}"/>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F156041-BD77-4BC6-BBDC-94A24854D56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17F500-45E2-4B57-9091-27A8683249D6}"/>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94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7C396C-E0DE-4F82-9BC9-E56FDCD377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F20C3F3-370E-4B5B-8381-4EDBCBD8E18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B036AB0-95F2-46E0-BA91-AFCAEFCC503A}"/>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4CBA2C0-CDA1-45D2-BD71-62274BF416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0C94CB-600E-4B52-87F9-33228C6150DB}"/>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337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9AD4966-32DB-4442-8057-1F365B2C2BAB}"/>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45ACA5-25F8-4507-8981-7250CED928F9}"/>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58EA4D-C17A-47EA-8FB5-1EE07E6FA01A}"/>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38C9126-C793-4265-A417-201099D937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F5CC184-B4CE-4A2D-AC8C-2059D2F105C3}"/>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8359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92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680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585" indent="0">
              <a:buNone/>
              <a:defRPr sz="2400">
                <a:solidFill>
                  <a:schemeClr val="tx1">
                    <a:tint val="75000"/>
                  </a:schemeClr>
                </a:solidFill>
              </a:defRPr>
            </a:lvl2pPr>
            <a:lvl3pPr marL="1219170" indent="0">
              <a:buNone/>
              <a:defRPr sz="2135">
                <a:solidFill>
                  <a:schemeClr val="tx1">
                    <a:tint val="75000"/>
                  </a:schemeClr>
                </a:solidFill>
              </a:defRPr>
            </a:lvl3pPr>
            <a:lvl4pPr marL="1828754" indent="0">
              <a:buNone/>
              <a:defRPr sz="1865">
                <a:solidFill>
                  <a:schemeClr val="tx1">
                    <a:tint val="75000"/>
                  </a:schemeClr>
                </a:solidFill>
              </a:defRPr>
            </a:lvl4pPr>
            <a:lvl5pPr marL="2438339" indent="0">
              <a:buNone/>
              <a:defRPr sz="1865">
                <a:solidFill>
                  <a:schemeClr val="tx1">
                    <a:tint val="75000"/>
                  </a:schemeClr>
                </a:solidFill>
              </a:defRPr>
            </a:lvl5pPr>
            <a:lvl6pPr marL="3047924" indent="0">
              <a:buNone/>
              <a:defRPr sz="1865">
                <a:solidFill>
                  <a:schemeClr val="tx1">
                    <a:tint val="75000"/>
                  </a:schemeClr>
                </a:solidFill>
              </a:defRPr>
            </a:lvl6pPr>
            <a:lvl7pPr marL="3657509" indent="0">
              <a:buNone/>
              <a:defRPr sz="1865">
                <a:solidFill>
                  <a:schemeClr val="tx1">
                    <a:tint val="75000"/>
                  </a:schemeClr>
                </a:solidFill>
              </a:defRPr>
            </a:lvl7pPr>
            <a:lvl8pPr marL="4267093" indent="0">
              <a:buNone/>
              <a:defRPr sz="1865">
                <a:solidFill>
                  <a:schemeClr val="tx1">
                    <a:tint val="75000"/>
                  </a:schemeClr>
                </a:solidFill>
              </a:defRPr>
            </a:lvl8pPr>
            <a:lvl9pPr marL="4876678"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58145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778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870754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12175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103334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585" indent="0">
              <a:buNone/>
              <a:defRPr sz="1600"/>
            </a:lvl2pPr>
            <a:lvl3pPr marL="1219170" indent="0">
              <a:buNone/>
              <a:defRPr sz="1335"/>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00831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2C011-5C79-4071-BFC7-1D8A890F4E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10B2EE-6F66-42AC-BF46-CDB362E9BF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504C4D9-CAC6-4280-A70D-9A5F71E14DA4}"/>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CFC1E6-1A15-4042-89AB-2FA9433D832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D0F1289-EEEC-49ED-961B-7A92AE31EB53}"/>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5500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585" indent="0">
              <a:buNone/>
              <a:defRPr sz="3735"/>
            </a:lvl2pPr>
            <a:lvl3pPr marL="1219170" indent="0">
              <a:buNone/>
              <a:defRPr sz="3200"/>
            </a:lvl3pPr>
            <a:lvl4pPr marL="1828754" indent="0">
              <a:buNone/>
              <a:defRPr sz="2665"/>
            </a:lvl4pPr>
            <a:lvl5pPr marL="2438339" indent="0">
              <a:buNone/>
              <a:defRPr sz="2665"/>
            </a:lvl5pPr>
            <a:lvl6pPr marL="3047924" indent="0">
              <a:buNone/>
              <a:defRPr sz="2665"/>
            </a:lvl6pPr>
            <a:lvl7pPr marL="3657509" indent="0">
              <a:buNone/>
              <a:defRPr sz="2665"/>
            </a:lvl7pPr>
            <a:lvl8pPr marL="4267093" indent="0">
              <a:buNone/>
              <a:defRPr sz="2665"/>
            </a:lvl8pPr>
            <a:lvl9pPr marL="4876678"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585" indent="0">
              <a:buNone/>
              <a:defRPr sz="1600"/>
            </a:lvl2pPr>
            <a:lvl3pPr marL="1219170" indent="0">
              <a:buNone/>
              <a:defRPr sz="1335"/>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89636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16682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2023/10/25</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89796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FD286-F881-49B5-A759-FA7E635879EE}"/>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C70B87-165B-4B10-9255-764F599AEBF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2CCACC2-389D-4D05-A42F-0FAE2DCBE8A3}"/>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843597-D1A9-48FC-9B0C-0013DC1FE9B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FE1EA6-E851-4BD0-93CB-0EAFA8A05556}"/>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5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D66145-9358-4039-AF59-F69D258A51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D0D73A-EC6C-4791-BF13-43C9A3C04273}"/>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E0E756D-40C8-40DD-9934-EF42CFF5972B}"/>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BEAD49-364A-4C0C-B86F-2998BB680A8A}"/>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3292D4E-0C9C-4316-B09F-B6C3437BC2F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DD6E4FE-586A-4251-8E5F-95892A290836}"/>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839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17DBBB-16AF-45AA-88E9-DBB93E46453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AF64889-41CE-400E-A533-1361BDD5AD4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289A6D-7A5E-4463-B605-A10408AACFCF}"/>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CBE4504-D99B-4816-8C24-08DD0090E3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E312C78-B8E5-47E4-B3ED-CA10F795F818}"/>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A548AA-18FF-4C6F-8A0E-33439A0FCDAD}"/>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528F77E6-8EE4-49F8-81A5-E2469F9FBC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9496155F-371E-403C-B649-1D012E936D5E}"/>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9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0927AD-BAC4-4270-9D0D-BF4143D59B7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FD470D-A22E-42E9-AB99-35E86434672D}"/>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156A2ED-FD3D-4056-847A-1C335AD4050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7CD165E-6E42-4300-B3F6-D4B2DD2DF774}"/>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697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6DD73E4-5BEF-4101-B0A8-17B24007BB8F}"/>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264FFAD-5173-4AD6-88C1-A06E54E7F6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94C6DB45-CE76-4073-8A8F-FEC2CA00F794}"/>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4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271A2-0D37-4185-A205-9E7EACB326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CC7750-86C9-43A5-826C-2323D5CC522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E547409-BA59-4016-9B70-59A0C2F0DB5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3A7708F-6178-46BE-A865-D0C5A24FF566}"/>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FF0154-0044-492B-9099-5DFDC00D1E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41EE3DF-567D-4A7F-A8DE-4901C0E8505A}"/>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865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FB6120-72F3-48BA-9357-2026F60FC4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64F4273-54CD-4959-9ADC-BC78FB969F4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44979A77-EDDA-49CE-AD7E-1813E922BF3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CDEA8D-7E8A-48F9-8F3F-40B845A4D415}"/>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5818FCD-8AD6-418D-975C-FCD5F726E3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ACB02D5-EB85-41B6-8131-04AADD8B327E}"/>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514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88787C-38A9-4515-9092-E1053956C0F6}"/>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A6E37E-7F8D-491C-9585-284681960854}"/>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5C75EB-8B96-463C-9738-226E49573106}"/>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49569444-2C05-48D8-B44D-F65836519835}" type="datetimeFigureOut">
              <a:rPr lang="zh-CN" altLang="en-US" smtClean="0">
                <a:solidFill>
                  <a:prstClr val="black">
                    <a:tint val="75000"/>
                  </a:prstClr>
                </a:solidFill>
              </a:rPr>
              <a:pPr defTabSz="914377"/>
              <a:t>2023/10/25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21470D8-94FF-42C5-AF8C-F079EEDF0626}"/>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40A9969-DA92-4138-A55F-370263E3521B}"/>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F689C684-105E-4E47-8E43-738C4FBB6F2E}"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34557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3389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8535" rtl="0" eaLnBrk="1" latinLnBrk="0" hangingPunct="1">
        <a:spcBef>
          <a:spcPct val="0"/>
        </a:spcBef>
        <a:buNone/>
        <a:defRPr sz="5865" kern="1200">
          <a:solidFill>
            <a:schemeClr val="tx1"/>
          </a:solidFill>
          <a:latin typeface="+mj-lt"/>
          <a:ea typeface="+mj-ea"/>
          <a:cs typeface="+mj-cs"/>
        </a:defRPr>
      </a:lvl1pPr>
    </p:titleStyle>
    <p:bodyStyle>
      <a:lvl1pPr marL="457189" indent="-457189" algn="l" defTabSz="121853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575" indent="-380990" algn="l" defTabSz="121853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3962" indent="-304792" algn="l" defTabSz="12185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131"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1" y="-76199"/>
            <a:ext cx="12337144" cy="7235453"/>
            <a:chOff x="-1" y="-76199"/>
            <a:chExt cx="12337144" cy="7235453"/>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1988" y="-2518188"/>
              <a:ext cx="7235453" cy="12119432"/>
            </a:xfrm>
            <a:prstGeom prst="rect">
              <a:avLst/>
            </a:prstGeom>
          </p:spPr>
        </p:pic>
      </p:grpSp>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8872" y="5257801"/>
            <a:ext cx="1910561" cy="1545307"/>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pic>
        <p:nvPicPr>
          <p:cNvPr id="7" name="Picture 6">
            <a:extLst>
              <a:ext uri="{FF2B5EF4-FFF2-40B4-BE49-F238E27FC236}">
                <a16:creationId xmlns:a16="http://schemas.microsoft.com/office/drawing/2014/main" id="{34332BDD-65B2-71EC-F3B7-D4B71B221D01}"/>
              </a:ext>
            </a:extLst>
          </p:cNvPr>
          <p:cNvPicPr>
            <a:picLocks noChangeAspect="1"/>
          </p:cNvPicPr>
          <p:nvPr/>
        </p:nvPicPr>
        <p:blipFill>
          <a:blip r:embed="rId9"/>
          <a:stretch>
            <a:fillRect/>
          </a:stretch>
        </p:blipFill>
        <p:spPr>
          <a:xfrm>
            <a:off x="2539728" y="1637595"/>
            <a:ext cx="7535309" cy="3267739"/>
          </a:xfrm>
          <a:prstGeom prst="rect">
            <a:avLst/>
          </a:prstGeom>
        </p:spPr>
      </p:pic>
    </p:spTree>
    <p:extLst>
      <p:ext uri="{BB962C8B-B14F-4D97-AF65-F5344CB8AC3E}">
        <p14:creationId xmlns:p14="http://schemas.microsoft.com/office/powerpoint/2010/main" val="3239502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2949142" y="-2219176"/>
            <a:ext cx="6580373" cy="11905342"/>
          </a:xfrm>
          <a:prstGeom prst="rect">
            <a:avLst/>
          </a:prstGeom>
        </p:spPr>
      </p:pic>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7602" y="5095009"/>
            <a:ext cx="2111831" cy="1708099"/>
          </a:xfrm>
          <a:prstGeom prst="rect">
            <a:avLst/>
          </a:prstGeom>
        </p:spPr>
      </p:pic>
      <p:sp>
        <p:nvSpPr>
          <p:cNvPr id="3" name="TextBox 2">
            <a:extLst>
              <a:ext uri="{FF2B5EF4-FFF2-40B4-BE49-F238E27FC236}">
                <a16:creationId xmlns:a16="http://schemas.microsoft.com/office/drawing/2014/main" id="{3A8EC86A-C6FA-6A68-B78D-0293867CDF47}"/>
              </a:ext>
            </a:extLst>
          </p:cNvPr>
          <p:cNvSpPr txBox="1"/>
          <p:nvPr/>
        </p:nvSpPr>
        <p:spPr>
          <a:xfrm>
            <a:off x="2850831" y="1424853"/>
            <a:ext cx="3020580"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Arial" panose="020B0604020202020204" pitchFamily="34" charset="0"/>
              </a:rPr>
              <a:t>Chia sẻ trước lớp.</a:t>
            </a:r>
            <a:endParaRPr lang="en-US" sz="2800">
              <a:solidFill>
                <a:srgbClr val="FF0000"/>
              </a:solidFill>
            </a:endParaRPr>
          </a:p>
        </p:txBody>
      </p:sp>
      <p:sp>
        <p:nvSpPr>
          <p:cNvPr id="7" name="TextBox 6">
            <a:extLst>
              <a:ext uri="{FF2B5EF4-FFF2-40B4-BE49-F238E27FC236}">
                <a16:creationId xmlns:a16="http://schemas.microsoft.com/office/drawing/2014/main" id="{1229CA08-04E5-053E-DFF3-7D97169CAEBA}"/>
              </a:ext>
            </a:extLst>
          </p:cNvPr>
          <p:cNvSpPr txBox="1"/>
          <p:nvPr/>
        </p:nvSpPr>
        <p:spPr>
          <a:xfrm>
            <a:off x="1326680" y="1948073"/>
            <a:ext cx="9403881" cy="1384995"/>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Thu chỉ tự giác và tích cực làm những công việc gia đình mà bố mẹ thưởng tiền, con những việc không có tiền thưởng em chỉ làm một cách qua loa.</a:t>
            </a:r>
          </a:p>
        </p:txBody>
      </p:sp>
      <p:sp>
        <p:nvSpPr>
          <p:cNvPr id="8" name="TextBox 7">
            <a:extLst>
              <a:ext uri="{FF2B5EF4-FFF2-40B4-BE49-F238E27FC236}">
                <a16:creationId xmlns:a16="http://schemas.microsoft.com/office/drawing/2014/main" id="{B3183CAE-D989-41D6-2EE2-05EBD4B53FA4}"/>
              </a:ext>
            </a:extLst>
          </p:cNvPr>
          <p:cNvSpPr txBox="1"/>
          <p:nvPr/>
        </p:nvSpPr>
        <p:spPr>
          <a:xfrm>
            <a:off x="1058779" y="3524933"/>
            <a:ext cx="9500135" cy="1815882"/>
          </a:xfrm>
          <a:prstGeom prst="rect">
            <a:avLst/>
          </a:prstGeom>
          <a:noFill/>
        </p:spPr>
        <p:txBody>
          <a:bodyPr wrap="square">
            <a:spAutoFit/>
          </a:bodyPr>
          <a:lstStyle/>
          <a:p>
            <a:pPr algn="just">
              <a:spcBef>
                <a:spcPts val="300"/>
              </a:spcBef>
              <a:spcAft>
                <a:spcPts val="300"/>
              </a:spcAft>
            </a:pPr>
            <a:r>
              <a:rPr lang="vi-VN" sz="2800">
                <a:effectLst/>
                <a:latin typeface="Times New Roman" panose="02020603050405020304" pitchFamily="18" charset="0"/>
                <a:ea typeface="SimSun" panose="02010600030101010101" pitchFamily="2" charset="-122"/>
              </a:rPr>
              <a:t>   </a:t>
            </a:r>
            <a:r>
              <a:rPr lang="en-US" sz="2800">
                <a:solidFill>
                  <a:srgbClr val="002060"/>
                </a:solidFill>
                <a:effectLst/>
                <a:latin typeface="Times New Roman" panose="02020603050405020304" pitchFamily="18" charset="0"/>
                <a:ea typeface="SimSun" panose="02010600030101010101" pitchFamily="2" charset="-122"/>
              </a:rPr>
              <a:t>Em không đồng tình với bạn Thu. Vì Thu chưa biết tự giác lao động, chỉ làm những việc có lợi ích cho mình mà thôi. Việc giúp đỡ bố me làm việc nhà sẽ giúp bản thân thấy mình có ích cũng như thêm gắn kết đối với các thành viên trong gia đình.</a:t>
            </a:r>
          </a:p>
        </p:txBody>
      </p:sp>
    </p:spTree>
    <p:extLst>
      <p:ext uri="{BB962C8B-B14F-4D97-AF65-F5344CB8AC3E}">
        <p14:creationId xmlns:p14="http://schemas.microsoft.com/office/powerpoint/2010/main" val="218781028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110669" y="76985"/>
            <a:ext cx="12337144" cy="6934199"/>
            <a:chOff x="-1" y="-76197"/>
            <a:chExt cx="12337144" cy="6934199"/>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Tree>
    <p:extLst>
      <p:ext uri="{BB962C8B-B14F-4D97-AF65-F5344CB8AC3E}">
        <p14:creationId xmlns:p14="http://schemas.microsoft.com/office/powerpoint/2010/main" val="9887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50867" y="-76199"/>
            <a:ext cx="12337144" cy="7235453"/>
            <a:chOff x="-1" y="-76199"/>
            <a:chExt cx="12337144" cy="7235453"/>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1988" y="-2518188"/>
              <a:ext cx="7235453" cy="12119432"/>
            </a:xfrm>
            <a:prstGeom prst="rect">
              <a:avLst/>
            </a:prstGeom>
          </p:spPr>
        </p:pic>
      </p:grpSp>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pic>
        <p:nvPicPr>
          <p:cNvPr id="3" name="图形 2">
            <a:extLst>
              <a:ext uri="{FF2B5EF4-FFF2-40B4-BE49-F238E27FC236}">
                <a16:creationId xmlns:a16="http://schemas.microsoft.com/office/drawing/2014/main" id="{E53EB453-061A-4977-979C-78AF65F623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3285" y="1162123"/>
            <a:ext cx="1767575" cy="4034683"/>
          </a:xfrm>
          <a:prstGeom prst="rect">
            <a:avLst/>
          </a:prstGeom>
        </p:spPr>
      </p:pic>
      <p:pic>
        <p:nvPicPr>
          <p:cNvPr id="7" name="Picture 6">
            <a:extLst>
              <a:ext uri="{FF2B5EF4-FFF2-40B4-BE49-F238E27FC236}">
                <a16:creationId xmlns:a16="http://schemas.microsoft.com/office/drawing/2014/main" id="{286F0CA2-EA58-F57D-A5DE-C7BE55C8A63C}"/>
              </a:ext>
            </a:extLst>
          </p:cNvPr>
          <p:cNvPicPr>
            <a:picLocks noChangeAspect="1"/>
          </p:cNvPicPr>
          <p:nvPr/>
        </p:nvPicPr>
        <p:blipFill>
          <a:blip r:embed="rId9"/>
          <a:stretch>
            <a:fillRect/>
          </a:stretch>
        </p:blipFill>
        <p:spPr>
          <a:xfrm>
            <a:off x="2056983" y="686865"/>
            <a:ext cx="6822015" cy="2353260"/>
          </a:xfrm>
          <a:prstGeom prst="rect">
            <a:avLst/>
          </a:prstGeom>
        </p:spPr>
      </p:pic>
      <p:sp>
        <p:nvSpPr>
          <p:cNvPr id="8" name="TextBox 7">
            <a:extLst>
              <a:ext uri="{FF2B5EF4-FFF2-40B4-BE49-F238E27FC236}">
                <a16:creationId xmlns:a16="http://schemas.microsoft.com/office/drawing/2014/main" id="{D5E9BEBC-195A-C262-A82D-1BC98E145704}"/>
              </a:ext>
            </a:extLst>
          </p:cNvPr>
          <p:cNvSpPr txBox="1"/>
          <p:nvPr/>
        </p:nvSpPr>
        <p:spPr>
          <a:xfrm>
            <a:off x="1114926" y="2559368"/>
            <a:ext cx="9962147" cy="954107"/>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Em hãy kể những việc làm của mình thể hiện sự tích cực trong lao động?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1032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DB8CD55-C154-49F8-8C2D-B3B48B2AA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262068F-6AF3-46D8-AC5D-3DCAA2D97414}"/>
              </a:ext>
            </a:extLst>
          </p:cNvPr>
          <p:cNvGrpSpPr/>
          <p:nvPr/>
        </p:nvGrpSpPr>
        <p:grpSpPr>
          <a:xfrm>
            <a:off x="431803" y="-166997"/>
            <a:ext cx="11905343" cy="7250049"/>
            <a:chOff x="431801" y="-166997"/>
            <a:chExt cx="11905342" cy="7250049"/>
          </a:xfrm>
        </p:grpSpPr>
        <p:pic>
          <p:nvPicPr>
            <p:cNvPr id="5" name="图片 4">
              <a:extLst>
                <a:ext uri="{FF2B5EF4-FFF2-40B4-BE49-F238E27FC236}">
                  <a16:creationId xmlns:a16="http://schemas.microsoft.com/office/drawing/2014/main" id="{5B91DD3B-FD13-4E8F-B4F0-8671094D1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C67F61E9-FA8C-463F-B7EE-BBDE8B4DF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50591" y="-2385787"/>
              <a:ext cx="7250049" cy="11687630"/>
            </a:xfrm>
            <a:prstGeom prst="rect">
              <a:avLst/>
            </a:prstGeom>
          </p:spPr>
        </p:pic>
      </p:grpSp>
      <p:pic>
        <p:nvPicPr>
          <p:cNvPr id="7" name="图片 6">
            <a:extLst>
              <a:ext uri="{FF2B5EF4-FFF2-40B4-BE49-F238E27FC236}">
                <a16:creationId xmlns:a16="http://schemas.microsoft.com/office/drawing/2014/main" id="{431E356A-FB1A-44E6-B91D-DCD3CBBA0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804">
            <a:off x="8290325" y="3254572"/>
            <a:ext cx="3574559" cy="3669880"/>
          </a:xfrm>
          <a:prstGeom prst="rect">
            <a:avLst/>
          </a:prstGeom>
        </p:spPr>
      </p:pic>
      <p:pic>
        <p:nvPicPr>
          <p:cNvPr id="8" name="图片 7">
            <a:extLst>
              <a:ext uri="{FF2B5EF4-FFF2-40B4-BE49-F238E27FC236}">
                <a16:creationId xmlns:a16="http://schemas.microsoft.com/office/drawing/2014/main" id="{323B4D06-4949-4E4F-B796-27A958D84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 y="95616"/>
            <a:ext cx="3422481" cy="3942984"/>
          </a:xfrm>
          <a:prstGeom prst="rect">
            <a:avLst/>
          </a:prstGeom>
        </p:spPr>
      </p:pic>
      <p:pic>
        <p:nvPicPr>
          <p:cNvPr id="9" name="图片 8">
            <a:extLst>
              <a:ext uri="{FF2B5EF4-FFF2-40B4-BE49-F238E27FC236}">
                <a16:creationId xmlns:a16="http://schemas.microsoft.com/office/drawing/2014/main" id="{EB582B64-CF5B-4D8C-A62B-588EAF3483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95437">
            <a:off x="325951" y="4758041"/>
            <a:ext cx="1590229" cy="1915887"/>
          </a:xfrm>
          <a:prstGeom prst="rect">
            <a:avLst/>
          </a:prstGeom>
        </p:spPr>
      </p:pic>
      <p:pic>
        <p:nvPicPr>
          <p:cNvPr id="10" name="图片 9">
            <a:extLst>
              <a:ext uri="{FF2B5EF4-FFF2-40B4-BE49-F238E27FC236}">
                <a16:creationId xmlns:a16="http://schemas.microsoft.com/office/drawing/2014/main" id="{0125DB28-45C7-4840-A651-379CF974E0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9800" y="14861"/>
            <a:ext cx="1266825" cy="1463801"/>
          </a:xfrm>
          <a:prstGeom prst="rect">
            <a:avLst/>
          </a:prstGeom>
        </p:spPr>
      </p:pic>
      <p:pic>
        <p:nvPicPr>
          <p:cNvPr id="3" name="Picture 2">
            <a:extLst>
              <a:ext uri="{FF2B5EF4-FFF2-40B4-BE49-F238E27FC236}">
                <a16:creationId xmlns:a16="http://schemas.microsoft.com/office/drawing/2014/main" id="{FAF18002-DF74-41BE-8684-0B8230A49F7B}"/>
              </a:ext>
            </a:extLst>
          </p:cNvPr>
          <p:cNvPicPr>
            <a:picLocks noChangeAspect="1"/>
          </p:cNvPicPr>
          <p:nvPr/>
        </p:nvPicPr>
        <p:blipFill>
          <a:blip r:embed="rId10"/>
          <a:stretch>
            <a:fillRect/>
          </a:stretch>
        </p:blipFill>
        <p:spPr>
          <a:xfrm>
            <a:off x="468085" y="975402"/>
            <a:ext cx="11687631" cy="4740582"/>
          </a:xfrm>
          <a:prstGeom prst="rect">
            <a:avLst/>
          </a:prstGeom>
        </p:spPr>
      </p:pic>
      <p:pic>
        <p:nvPicPr>
          <p:cNvPr id="11" name="Picture 10">
            <a:extLst>
              <a:ext uri="{FF2B5EF4-FFF2-40B4-BE49-F238E27FC236}">
                <a16:creationId xmlns:a16="http://schemas.microsoft.com/office/drawing/2014/main" id="{55FED888-D7E0-56B2-172E-E73E04A8727D}"/>
              </a:ext>
            </a:extLst>
          </p:cNvPr>
          <p:cNvPicPr>
            <a:picLocks noChangeAspect="1"/>
          </p:cNvPicPr>
          <p:nvPr/>
        </p:nvPicPr>
        <p:blipFill>
          <a:blip r:embed="rId10"/>
          <a:stretch>
            <a:fillRect/>
          </a:stretch>
        </p:blipFill>
        <p:spPr>
          <a:xfrm>
            <a:off x="516210" y="976350"/>
            <a:ext cx="11687631" cy="4740582"/>
          </a:xfrm>
          <a:prstGeom prst="rect">
            <a:avLst/>
          </a:prstGeom>
        </p:spPr>
      </p:pic>
    </p:spTree>
    <p:extLst>
      <p:ext uri="{BB962C8B-B14F-4D97-AF65-F5344CB8AC3E}">
        <p14:creationId xmlns:p14="http://schemas.microsoft.com/office/powerpoint/2010/main" val="2127582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 Video4">
            <a:hlinkClick r:id="" action="ppaction://media"/>
            <a:extLst>
              <a:ext uri="{FF2B5EF4-FFF2-40B4-BE49-F238E27FC236}">
                <a16:creationId xmlns:a16="http://schemas.microsoft.com/office/drawing/2014/main" id="{85709D39-ED2E-949C-25AF-8CC723349C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46" y="-1"/>
            <a:ext cx="12123553" cy="6819499"/>
          </a:xfrm>
          <a:prstGeom prst="rect">
            <a:avLst/>
          </a:prstGeom>
        </p:spPr>
      </p:pic>
    </p:spTree>
    <p:extLst>
      <p:ext uri="{BB962C8B-B14F-4D97-AF65-F5344CB8AC3E}">
        <p14:creationId xmlns:p14="http://schemas.microsoft.com/office/powerpoint/2010/main" val="695732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1" y="-76199"/>
            <a:ext cx="12337144" cy="7235453"/>
            <a:chOff x="-1" y="-76199"/>
            <a:chExt cx="12337144" cy="7235453"/>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1988" y="-2518188"/>
              <a:ext cx="7235453" cy="12119432"/>
            </a:xfrm>
            <a:prstGeom prst="rect">
              <a:avLst/>
            </a:prstGeom>
          </p:spPr>
        </p:pic>
      </p:grpSp>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8872" y="5257801"/>
            <a:ext cx="1910561" cy="1545307"/>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3" name="TextBox 2">
            <a:extLst>
              <a:ext uri="{FF2B5EF4-FFF2-40B4-BE49-F238E27FC236}">
                <a16:creationId xmlns:a16="http://schemas.microsoft.com/office/drawing/2014/main" id="{265D4850-6130-C02F-3726-56973675B8C1}"/>
              </a:ext>
            </a:extLst>
          </p:cNvPr>
          <p:cNvSpPr txBox="1"/>
          <p:nvPr/>
        </p:nvSpPr>
        <p:spPr>
          <a:xfrm>
            <a:off x="1309037" y="1031179"/>
            <a:ext cx="9298004" cy="954107"/>
          </a:xfrm>
          <a:prstGeom prst="rect">
            <a:avLst/>
          </a:prstGeom>
          <a:noFill/>
        </p:spPr>
        <p:txBody>
          <a:bodyPr wrap="square">
            <a:spAutoFit/>
          </a:bodyPr>
          <a:lstStyle/>
          <a:p>
            <a:r>
              <a:rPr lang="vi-VN" sz="2800" b="1">
                <a:solidFill>
                  <a:srgbClr val="FF0000"/>
                </a:solidFill>
                <a:latin typeface="Times New Roman" panose="02020603050405020304" pitchFamily="18" charset="0"/>
                <a:ea typeface="Arial" panose="020B0604020202020204" pitchFamily="34" charset="0"/>
              </a:rPr>
              <a:t>Các nhân vật trong bài đã thể hiện mình yêu lao động như thế nào?</a:t>
            </a:r>
            <a:endParaRPr lang="en-US" sz="2800">
              <a:solidFill>
                <a:srgbClr val="FF0000"/>
              </a:solidFill>
            </a:endParaRPr>
          </a:p>
        </p:txBody>
      </p:sp>
      <p:sp>
        <p:nvSpPr>
          <p:cNvPr id="8" name="TextBox 7">
            <a:extLst>
              <a:ext uri="{FF2B5EF4-FFF2-40B4-BE49-F238E27FC236}">
                <a16:creationId xmlns:a16="http://schemas.microsoft.com/office/drawing/2014/main" id="{9D5DBD46-40F1-A809-714B-F366FBA1734E}"/>
              </a:ext>
            </a:extLst>
          </p:cNvPr>
          <p:cNvSpPr txBox="1"/>
          <p:nvPr/>
        </p:nvSpPr>
        <p:spPr>
          <a:xfrm>
            <a:off x="1068405" y="2155730"/>
            <a:ext cx="10337532" cy="1384995"/>
          </a:xfrm>
          <a:prstGeom prst="rect">
            <a:avLst/>
          </a:prstGeom>
          <a:noFill/>
        </p:spPr>
        <p:txBody>
          <a:bodyPr wrap="square">
            <a:spAutoFit/>
          </a:bodyPr>
          <a:lstStyle/>
          <a:p>
            <a:r>
              <a:rPr lang="vi-VN" sz="2800" b="1">
                <a:latin typeface="Times New Roman" panose="02020603050405020304" pitchFamily="18" charset="0"/>
                <a:ea typeface="Arial" panose="020B0604020202020204" pitchFamily="34" charset="0"/>
              </a:rPr>
              <a:t>Các nhân vật trong bài đã thể hiện mình yêu lao động: Làm việc theo khả năng của mình (Bà thì quét sân to còn em bé thì chăm lo quét nhà).</a:t>
            </a:r>
            <a:endParaRPr lang="en-US" sz="2800"/>
          </a:p>
        </p:txBody>
      </p:sp>
    </p:spTree>
    <p:extLst>
      <p:ext uri="{BB962C8B-B14F-4D97-AF65-F5344CB8AC3E}">
        <p14:creationId xmlns:p14="http://schemas.microsoft.com/office/powerpoint/2010/main" val="140103504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721892"/>
            <a:ext cx="6858000" cy="12192000"/>
          </a:xfrm>
          <a:prstGeom prst="rect">
            <a:avLst/>
          </a:prstGeom>
        </p:spPr>
      </p:pic>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pic>
        <p:nvPicPr>
          <p:cNvPr id="3" name="Picture 2">
            <a:extLst>
              <a:ext uri="{FF2B5EF4-FFF2-40B4-BE49-F238E27FC236}">
                <a16:creationId xmlns:a16="http://schemas.microsoft.com/office/drawing/2014/main" id="{657881D8-DA06-0B2D-CB27-6DDC1761AD9B}"/>
              </a:ext>
            </a:extLst>
          </p:cNvPr>
          <p:cNvPicPr>
            <a:picLocks noChangeAspect="1"/>
          </p:cNvPicPr>
          <p:nvPr/>
        </p:nvPicPr>
        <p:blipFill>
          <a:blip r:embed="rId8"/>
          <a:stretch>
            <a:fillRect/>
          </a:stretch>
        </p:blipFill>
        <p:spPr>
          <a:xfrm rot="20966887">
            <a:off x="1554623" y="1835539"/>
            <a:ext cx="8684335" cy="2291153"/>
          </a:xfrm>
          <a:prstGeom prst="rect">
            <a:avLst/>
          </a:prstGeom>
        </p:spPr>
      </p:pic>
    </p:spTree>
    <p:custDataLst>
      <p:tags r:id="rId1"/>
    </p:custDataLst>
    <p:extLst>
      <p:ext uri="{BB962C8B-B14F-4D97-AF65-F5344CB8AC3E}">
        <p14:creationId xmlns:p14="http://schemas.microsoft.com/office/powerpoint/2010/main" val="2312881766"/>
      </p:ext>
    </p:extLst>
  </p:cSld>
  <p:clrMapOvr>
    <a:masterClrMapping/>
  </p:clrMapOvr>
  <mc:AlternateContent xmlns:mc="http://schemas.openxmlformats.org/markup-compatibility/2006">
    <mc:Choice xmlns:p14="http://schemas.microsoft.com/office/powerpoint/2010/main" Requires="p14">
      <p:transition spd="slow" p14:dur="1200" advTm="4426">
        <p14:prism/>
      </p:transition>
    </mc:Choice>
    <mc:Fallback>
      <p:transition spd="slow" advTm="44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ppt_x"/>
                                          </p:val>
                                        </p:tav>
                                        <p:tav tm="100000">
                                          <p:val>
                                            <p:strVal val="#ppt_x"/>
                                          </p:val>
                                        </p:tav>
                                      </p:tavLst>
                                    </p:anim>
                                    <p:anim calcmode="lin" valueType="num">
                                      <p:cBhvr additive="base">
                                        <p:cTn id="1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110669" y="54892"/>
            <a:ext cx="12337144" cy="6934199"/>
            <a:chOff x="-1" y="-76197"/>
            <a:chExt cx="12337144" cy="6934199"/>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3" name="TextBox 2">
            <a:extLst>
              <a:ext uri="{FF2B5EF4-FFF2-40B4-BE49-F238E27FC236}">
                <a16:creationId xmlns:a16="http://schemas.microsoft.com/office/drawing/2014/main" id="{4068551F-690F-424D-F5A4-5E2C5F224062}"/>
              </a:ext>
            </a:extLst>
          </p:cNvPr>
          <p:cNvSpPr txBox="1"/>
          <p:nvPr/>
        </p:nvSpPr>
        <p:spPr>
          <a:xfrm>
            <a:off x="1128483" y="1666447"/>
            <a:ext cx="10248578" cy="954107"/>
          </a:xfrm>
          <a:prstGeom prst="rect">
            <a:avLst/>
          </a:prstGeom>
          <a:noFill/>
        </p:spPr>
        <p:txBody>
          <a:bodyPr wrap="square">
            <a:spAutoFit/>
          </a:bodyPr>
          <a:lstStyle/>
          <a:p>
            <a:r>
              <a:rPr lang="vi-VN" sz="2800" b="1">
                <a:solidFill>
                  <a:srgbClr val="FF0000"/>
                </a:solidFill>
                <a:latin typeface="Times New Roman" panose="02020603050405020304" pitchFamily="18" charset="0"/>
                <a:ea typeface="Arial" panose="020B0604020202020204" pitchFamily="34" charset="0"/>
              </a:rPr>
              <a:t>Hoạt động 1: Xác định hành vi, việc làm thể hiện sự tích cực, tự giác trong lao động.</a:t>
            </a:r>
            <a:endParaRPr lang="en-US" sz="2800">
              <a:solidFill>
                <a:srgbClr val="FF0000"/>
              </a:solidFill>
            </a:endParaRPr>
          </a:p>
        </p:txBody>
      </p:sp>
      <p:sp>
        <p:nvSpPr>
          <p:cNvPr id="7" name="TextBox 6">
            <a:extLst>
              <a:ext uri="{FF2B5EF4-FFF2-40B4-BE49-F238E27FC236}">
                <a16:creationId xmlns:a16="http://schemas.microsoft.com/office/drawing/2014/main" id="{7F35B859-D080-210C-BDB6-3915172663EF}"/>
              </a:ext>
            </a:extLst>
          </p:cNvPr>
          <p:cNvSpPr txBox="1"/>
          <p:nvPr/>
        </p:nvSpPr>
        <p:spPr>
          <a:xfrm>
            <a:off x="1101370" y="2601886"/>
            <a:ext cx="9962147" cy="954107"/>
          </a:xfrm>
          <a:prstGeom prst="rect">
            <a:avLst/>
          </a:prstGeom>
          <a:noFill/>
        </p:spPr>
        <p:txBody>
          <a:bodyPr wrap="square">
            <a:spAutoFit/>
          </a:bodyPr>
          <a:lstStyle/>
          <a:p>
            <a:r>
              <a:rPr lang="vi-VN" sz="2800" b="1">
                <a:solidFill>
                  <a:srgbClr val="002060"/>
                </a:solidFill>
                <a:effectLst/>
                <a:latin typeface="Times New Roman" panose="02020603050405020304" pitchFamily="18" charset="0"/>
                <a:ea typeface="Arial" panose="020B0604020202020204" pitchFamily="34" charset="0"/>
              </a:rPr>
              <a:t>Nhiệm vụ: </a:t>
            </a:r>
            <a:r>
              <a:rPr lang="vi-VN" sz="2800" b="1">
                <a:effectLst/>
                <a:latin typeface="Times New Roman" panose="02020603050405020304" pitchFamily="18" charset="0"/>
                <a:ea typeface="Arial" panose="020B0604020202020204" pitchFamily="34" charset="0"/>
              </a:rPr>
              <a:t>Đọc những hành vi, việc làm được nêu trong sách giáo khoa.</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421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110669" y="54892"/>
            <a:ext cx="12337144" cy="6934199"/>
            <a:chOff x="-1" y="-76197"/>
            <a:chExt cx="12337144" cy="6934199"/>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7" name="TextBox 6">
            <a:extLst>
              <a:ext uri="{FF2B5EF4-FFF2-40B4-BE49-F238E27FC236}">
                <a16:creationId xmlns:a16="http://schemas.microsoft.com/office/drawing/2014/main" id="{E0C69FEF-0D6C-9B97-2ACB-56F6163A99BF}"/>
              </a:ext>
            </a:extLst>
          </p:cNvPr>
          <p:cNvSpPr txBox="1"/>
          <p:nvPr/>
        </p:nvSpPr>
        <p:spPr>
          <a:xfrm>
            <a:off x="995491" y="1128400"/>
            <a:ext cx="10420071" cy="3970318"/>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 Khi được bố mẹ giao việc gì, Thanh thường lấy lí do bận học bài để không làm.</a:t>
            </a:r>
          </a:p>
          <a:p>
            <a:r>
              <a:rPr lang="en-US" sz="2800">
                <a:latin typeface="Times New Roman" panose="02020603050405020304" pitchFamily="18" charset="0"/>
                <a:cs typeface="Times New Roman" panose="02020603050405020304" pitchFamily="18" charset="0"/>
              </a:rPr>
              <a:t>b. Tài tham gia đầy đủ và nhiệt tình các buổi lao động tại sân trường.</a:t>
            </a:r>
          </a:p>
          <a:p>
            <a:r>
              <a:rPr lang="en-US" sz="2800">
                <a:latin typeface="Times New Roman" panose="02020603050405020304" pitchFamily="18" charset="0"/>
                <a:cs typeface="Times New Roman" panose="02020603050405020304" pitchFamily="18" charset="0"/>
              </a:rPr>
              <a:t>c. Ngoài giờ học ở trường và ở nhà, Phụng thường giúp mẹ bán hàng ngoài chợ.</a:t>
            </a:r>
          </a:p>
          <a:p>
            <a:r>
              <a:rPr lang="en-US" sz="2800">
                <a:latin typeface="Times New Roman" panose="02020603050405020304" pitchFamily="18" charset="0"/>
                <a:cs typeface="Times New Roman" panose="02020603050405020304" pitchFamily="18" charset="0"/>
              </a:rPr>
              <a:t>d. Khi tới lượt mình trực nhật, Bắc thường tìm lí do để đi muộn</a:t>
            </a:r>
          </a:p>
          <a:p>
            <a:r>
              <a:rPr lang="en-US" sz="2800">
                <a:latin typeface="Times New Roman" panose="02020603050405020304" pitchFamily="18" charset="0"/>
                <a:cs typeface="Times New Roman" panose="02020603050405020304" pitchFamily="18" charset="0"/>
              </a:rPr>
              <a:t>e. Khi thực hiện công việc trong nhóm, Đạt luôn tranh làm những công việc nhẹ nhàng nhất</a:t>
            </a:r>
          </a:p>
          <a:p>
            <a:r>
              <a:rPr lang="en-US" sz="2800">
                <a:latin typeface="Times New Roman" panose="02020603050405020304" pitchFamily="18" charset="0"/>
                <a:cs typeface="Times New Roman" panose="02020603050405020304" pitchFamily="18" charset="0"/>
              </a:rPr>
              <a:t>g. Nhà có vườn rộng, Hiền xin bố mẹ mua đàn gả về để nuôi.</a:t>
            </a:r>
          </a:p>
        </p:txBody>
      </p:sp>
    </p:spTree>
    <p:extLst>
      <p:ext uri="{BB962C8B-B14F-4D97-AF65-F5344CB8AC3E}">
        <p14:creationId xmlns:p14="http://schemas.microsoft.com/office/powerpoint/2010/main" val="155170362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id="{14BFBCF3-1133-45DF-92CC-D5D0B5C1C323}"/>
              </a:ext>
            </a:extLst>
          </p:cNvPr>
          <p:cNvGrpSpPr/>
          <p:nvPr/>
        </p:nvGrpSpPr>
        <p:grpSpPr>
          <a:xfrm>
            <a:off x="110669" y="54892"/>
            <a:ext cx="12337144" cy="6934199"/>
            <a:chOff x="-1" y="-76197"/>
            <a:chExt cx="12337144" cy="6934199"/>
          </a:xfrm>
        </p:grpSpPr>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7" name="TextBox 6">
            <a:extLst>
              <a:ext uri="{FF2B5EF4-FFF2-40B4-BE49-F238E27FC236}">
                <a16:creationId xmlns:a16="http://schemas.microsoft.com/office/drawing/2014/main" id="{E0C69FEF-0D6C-9B97-2ACB-56F6163A99BF}"/>
              </a:ext>
            </a:extLst>
          </p:cNvPr>
          <p:cNvSpPr txBox="1"/>
          <p:nvPr/>
        </p:nvSpPr>
        <p:spPr>
          <a:xfrm>
            <a:off x="1285105" y="2521059"/>
            <a:ext cx="10420071" cy="1815882"/>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b. Tài tham gia đầy đủ và nhiệt tình các buổi lao động tại sân trường.</a:t>
            </a:r>
          </a:p>
          <a:p>
            <a:r>
              <a:rPr lang="en-US" sz="2800">
                <a:latin typeface="Times New Roman" panose="02020603050405020304" pitchFamily="18" charset="0"/>
                <a:cs typeface="Times New Roman" panose="02020603050405020304" pitchFamily="18" charset="0"/>
              </a:rPr>
              <a:t>c. Ngoài giờ học ở trường và ở nhà, Phụng thường giúp mẹ bán hàng ngoài chợ.</a:t>
            </a:r>
          </a:p>
          <a:p>
            <a:r>
              <a:rPr lang="en-US" sz="2800">
                <a:latin typeface="Times New Roman" panose="02020603050405020304" pitchFamily="18" charset="0"/>
                <a:cs typeface="Times New Roman" panose="02020603050405020304" pitchFamily="18" charset="0"/>
              </a:rPr>
              <a:t>g. Nhà có vườn rộng, Hiền xin bố mẹ mua đàn gả về để nuôi.</a:t>
            </a:r>
          </a:p>
        </p:txBody>
      </p:sp>
      <p:sp>
        <p:nvSpPr>
          <p:cNvPr id="8" name="TextBox 7">
            <a:extLst>
              <a:ext uri="{FF2B5EF4-FFF2-40B4-BE49-F238E27FC236}">
                <a16:creationId xmlns:a16="http://schemas.microsoft.com/office/drawing/2014/main" id="{F5E6E57C-BC83-EF3D-3938-35DB139FE01D}"/>
              </a:ext>
            </a:extLst>
          </p:cNvPr>
          <p:cNvSpPr txBox="1"/>
          <p:nvPr/>
        </p:nvSpPr>
        <p:spPr>
          <a:xfrm>
            <a:off x="1830940" y="1824512"/>
            <a:ext cx="8176662" cy="523220"/>
          </a:xfrm>
          <a:prstGeom prst="rect">
            <a:avLst/>
          </a:prstGeom>
          <a:noFill/>
        </p:spPr>
        <p:txBody>
          <a:bodyPr wrap="square">
            <a:spAutoFit/>
          </a:bodyPr>
          <a:lstStyle/>
          <a:p>
            <a:pPr algn="just">
              <a:spcBef>
                <a:spcPts val="300"/>
              </a:spcBef>
              <a:spcAft>
                <a:spcPts val="300"/>
              </a:spcAft>
            </a:pPr>
            <a:r>
              <a:rPr lang="vi-VN" sz="2800" b="1">
                <a:effectLst/>
                <a:latin typeface="Times New Roman" panose="02020603050405020304" pitchFamily="18" charset="0"/>
                <a:ea typeface="SimSun" panose="02010600030101010101" pitchFamily="2" charset="-122"/>
              </a:rPr>
              <a:t>C</a:t>
            </a:r>
            <a:r>
              <a:rPr lang="en-US" sz="2800" b="1">
                <a:effectLst/>
                <a:latin typeface="Times New Roman" panose="02020603050405020304" pitchFamily="18" charset="0"/>
                <a:ea typeface="SimSun" panose="02010600030101010101" pitchFamily="2" charset="-122"/>
              </a:rPr>
              <a:t>ác hành vi, việc làm tích cực, tham gia lao động là</a:t>
            </a:r>
            <a:r>
              <a:rPr lang="en-US" sz="2800" b="1" i="1">
                <a:effectLst/>
                <a:latin typeface="Times New Roman" panose="02020603050405020304" pitchFamily="18" charset="0"/>
                <a:ea typeface="SimSun" panose="02010600030101010101" pitchFamily="2" charset="-122"/>
              </a:rPr>
              <a:t>:</a:t>
            </a:r>
            <a:endParaRPr lang="en-US" sz="2800" b="1">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45351720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275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2979067" y="-2190300"/>
            <a:ext cx="6580373" cy="11905342"/>
          </a:xfrm>
          <a:prstGeom prst="rect">
            <a:avLst/>
          </a:prstGeom>
        </p:spPr>
      </p:pic>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7602" y="5095009"/>
            <a:ext cx="2111831" cy="1708099"/>
          </a:xfrm>
          <a:prstGeom prst="rect">
            <a:avLst/>
          </a:prstGeom>
        </p:spPr>
      </p:pic>
      <p:sp>
        <p:nvSpPr>
          <p:cNvPr id="3" name="TextBox 2">
            <a:extLst>
              <a:ext uri="{FF2B5EF4-FFF2-40B4-BE49-F238E27FC236}">
                <a16:creationId xmlns:a16="http://schemas.microsoft.com/office/drawing/2014/main" id="{3A8EC86A-C6FA-6A68-B78D-0293867CDF47}"/>
              </a:ext>
            </a:extLst>
          </p:cNvPr>
          <p:cNvSpPr txBox="1"/>
          <p:nvPr/>
        </p:nvSpPr>
        <p:spPr>
          <a:xfrm>
            <a:off x="2639076" y="749519"/>
            <a:ext cx="5109262"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Arial" panose="020B0604020202020204" pitchFamily="34" charset="0"/>
              </a:rPr>
              <a:t>Hoạt động 2: Bày tỏ ý kiến</a:t>
            </a:r>
            <a:endParaRPr lang="en-US" sz="2800">
              <a:solidFill>
                <a:srgbClr val="FF0000"/>
              </a:solidFill>
            </a:endParaRPr>
          </a:p>
        </p:txBody>
      </p:sp>
      <p:sp>
        <p:nvSpPr>
          <p:cNvPr id="2" name="TextBox 1">
            <a:extLst>
              <a:ext uri="{FF2B5EF4-FFF2-40B4-BE49-F238E27FC236}">
                <a16:creationId xmlns:a16="http://schemas.microsoft.com/office/drawing/2014/main" id="{C78EC347-A5F6-E66B-9695-E3AF4F522307}"/>
              </a:ext>
            </a:extLst>
          </p:cNvPr>
          <p:cNvSpPr txBox="1"/>
          <p:nvPr/>
        </p:nvSpPr>
        <p:spPr>
          <a:xfrm>
            <a:off x="1394057" y="1147518"/>
            <a:ext cx="9403881" cy="1384995"/>
          </a:xfrm>
          <a:prstGeom prst="rect">
            <a:avLst/>
          </a:prstGeom>
          <a:noFill/>
        </p:spPr>
        <p:txBody>
          <a:bodyPr wrap="square">
            <a:spAutoFit/>
          </a:bodyPr>
          <a:lstStyle/>
          <a:p>
            <a:r>
              <a:rPr lang="vi-VN" sz="2800" b="1">
                <a:solidFill>
                  <a:schemeClr val="accent6">
                    <a:lumMod val="50000"/>
                  </a:schemeClr>
                </a:solidFill>
                <a:latin typeface="Times New Roman" panose="02020603050405020304" pitchFamily="18" charset="0"/>
                <a:cs typeface="Times New Roman" panose="02020603050405020304" pitchFamily="18" charset="0"/>
              </a:rPr>
              <a:t>Nhiệm vụ</a:t>
            </a:r>
            <a:r>
              <a:rPr lang="vi-VN" sz="2800">
                <a:solidFill>
                  <a:schemeClr val="accent6">
                    <a:lumMod val="50000"/>
                  </a:schemeClr>
                </a:solidFill>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HS thảo luận nhóm 2, cùng nhau trao đổi và đưa ra ý kiến đồng tình hay không đồng tình với lời nói và việc làm trong tình huống sau:</a:t>
            </a:r>
            <a:endParaRPr lang="en-US"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9AE51C-BF1C-E1DF-1403-B1F87D58EABA}"/>
              </a:ext>
            </a:extLst>
          </p:cNvPr>
          <p:cNvSpPr txBox="1"/>
          <p:nvPr/>
        </p:nvSpPr>
        <p:spPr>
          <a:xfrm>
            <a:off x="1394058" y="2613600"/>
            <a:ext cx="9403881" cy="3108543"/>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a. T</a:t>
            </a:r>
            <a:r>
              <a:rPr lang="en-US" sz="2800">
                <a:latin typeface="Times New Roman" panose="02020603050405020304" pitchFamily="18" charset="0"/>
                <a:cs typeface="Times New Roman" panose="02020603050405020304" pitchFamily="18" charset="0"/>
              </a:rPr>
              <a:t>rong buổi học đầu tiên của lớp 4B, khi nghe bạn Hưng giới thiệu bố mình là phụ bếp, Bình và Kiên cho rằng nghề đó không quan trọng như những nghề bác sĩ, kĩ sư mà bố mẹ các bạn ấy đang làm.</a:t>
            </a:r>
            <a:endParaRPr lang="vi-VN"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Thu chỉ tự giác và tích cực làm những công việc gia đình mà bố mẹ thưởng tiền, con những việc không có tiền thưởng em chỉ làm một cách qua loa.</a:t>
            </a:r>
          </a:p>
        </p:txBody>
      </p:sp>
    </p:spTree>
    <p:extLst>
      <p:ext uri="{BB962C8B-B14F-4D97-AF65-F5344CB8AC3E}">
        <p14:creationId xmlns:p14="http://schemas.microsoft.com/office/powerpoint/2010/main" val="76764823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5" name="图片 4">
            <a:extLst>
              <a:ext uri="{FF2B5EF4-FFF2-40B4-BE49-F238E27FC236}">
                <a16:creationId xmlns:a16="http://schemas.microsoft.com/office/drawing/2014/main"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2949142" y="-2219176"/>
            <a:ext cx="6580373" cy="11905342"/>
          </a:xfrm>
          <a:prstGeom prst="rect">
            <a:avLst/>
          </a:prstGeom>
        </p:spPr>
      </p:pic>
      <p:pic>
        <p:nvPicPr>
          <p:cNvPr id="14" name="图形 13">
            <a:extLst>
              <a:ext uri="{FF2B5EF4-FFF2-40B4-BE49-F238E27FC236}">
                <a16:creationId xmlns:a16="http://schemas.microsoft.com/office/drawing/2014/main" id="{71937146-2DCE-424E-A7BE-F3A98B6C63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07602" y="5095009"/>
            <a:ext cx="2111831" cy="1708099"/>
          </a:xfrm>
          <a:prstGeom prst="rect">
            <a:avLst/>
          </a:prstGeom>
        </p:spPr>
      </p:pic>
      <p:sp>
        <p:nvSpPr>
          <p:cNvPr id="3" name="TextBox 2">
            <a:extLst>
              <a:ext uri="{FF2B5EF4-FFF2-40B4-BE49-F238E27FC236}">
                <a16:creationId xmlns:a16="http://schemas.microsoft.com/office/drawing/2014/main" id="{3A8EC86A-C6FA-6A68-B78D-0293867CDF47}"/>
              </a:ext>
            </a:extLst>
          </p:cNvPr>
          <p:cNvSpPr txBox="1"/>
          <p:nvPr/>
        </p:nvSpPr>
        <p:spPr>
          <a:xfrm>
            <a:off x="4284995" y="941035"/>
            <a:ext cx="3020580"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Arial" panose="020B0604020202020204" pitchFamily="34" charset="0"/>
              </a:rPr>
              <a:t>Chia sẻ trước lớp.</a:t>
            </a:r>
            <a:endParaRPr lang="en-US" sz="2800">
              <a:solidFill>
                <a:srgbClr val="FF0000"/>
              </a:solidFill>
            </a:endParaRPr>
          </a:p>
        </p:txBody>
      </p:sp>
      <p:sp>
        <p:nvSpPr>
          <p:cNvPr id="6" name="TextBox 5">
            <a:extLst>
              <a:ext uri="{FF2B5EF4-FFF2-40B4-BE49-F238E27FC236}">
                <a16:creationId xmlns:a16="http://schemas.microsoft.com/office/drawing/2014/main" id="{C09AE51C-BF1C-E1DF-1403-B1F87D58EABA}"/>
              </a:ext>
            </a:extLst>
          </p:cNvPr>
          <p:cNvSpPr txBox="1"/>
          <p:nvPr/>
        </p:nvSpPr>
        <p:spPr>
          <a:xfrm>
            <a:off x="1169470" y="1868192"/>
            <a:ext cx="9403881" cy="1815882"/>
          </a:xfrm>
          <a:prstGeom prst="rect">
            <a:avLst/>
          </a:prstGeom>
          <a:noFill/>
        </p:spPr>
        <p:txBody>
          <a:bodyPr wrap="square">
            <a:spAutoFit/>
          </a:bodyPr>
          <a:lstStyle/>
          <a:p>
            <a:r>
              <a:rPr lang="vi-VN" sz="2800" i="1">
                <a:latin typeface="Times New Roman" panose="02020603050405020304" pitchFamily="18" charset="0"/>
                <a:cs typeface="Times New Roman" panose="02020603050405020304" pitchFamily="18" charset="0"/>
              </a:rPr>
              <a:t>a. </a:t>
            </a:r>
            <a:r>
              <a:rPr lang="vi-VN" sz="2800">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rong buổi học đầu tiên của lớp 4B, khi nghe bạn Hưng giới thiệu bố mình là phụ bếp, Bình và Kiên cho rằng nghề đó không quan trọng như những nghề bác sĩ, kĩ sư mà bố mẹ các bạn ấy đang làm.</a:t>
            </a:r>
          </a:p>
        </p:txBody>
      </p:sp>
      <p:sp>
        <p:nvSpPr>
          <p:cNvPr id="8" name="TextBox 7">
            <a:extLst>
              <a:ext uri="{FF2B5EF4-FFF2-40B4-BE49-F238E27FC236}">
                <a16:creationId xmlns:a16="http://schemas.microsoft.com/office/drawing/2014/main" id="{6B651B7E-190D-1E91-D69D-61FA6F60D7B5}"/>
              </a:ext>
            </a:extLst>
          </p:cNvPr>
          <p:cNvSpPr txBox="1"/>
          <p:nvPr/>
        </p:nvSpPr>
        <p:spPr>
          <a:xfrm>
            <a:off x="1169470" y="3684074"/>
            <a:ext cx="9628469" cy="2246769"/>
          </a:xfrm>
          <a:prstGeom prst="rect">
            <a:avLst/>
          </a:prstGeom>
          <a:noFill/>
        </p:spPr>
        <p:txBody>
          <a:bodyPr wrap="square">
            <a:spAutoFit/>
          </a:bodyPr>
          <a:lstStyle/>
          <a:p>
            <a:r>
              <a:rPr lang="en-US" sz="2800" i="1">
                <a:effectLst/>
                <a:latin typeface="Times New Roman" panose="02020603050405020304" pitchFamily="18" charset="0"/>
                <a:ea typeface="Calibri" panose="020F0502020204030204" pitchFamily="34" charset="0"/>
                <a:cs typeface="Times New Roman" panose="02020603050405020304" pitchFamily="18" charset="0"/>
              </a:rPr>
              <a:t>Em không đồng tình với Bình và Kiên. Vì nghề nào cũng cao quý và đáng được trân trọng. Mỗi một nghề đều có giá trị, có đóng góp vào sự phát triển của xã hội. Bất cứ nghề nào mang lại lợi ích cho con người và cộng đồng đều đáng được trân trọng, tôn vinh.</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62011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945</Words>
  <Application>Microsoft Office PowerPoint</Application>
  <PresentationFormat>Widescreen</PresentationFormat>
  <Paragraphs>46</Paragraphs>
  <Slides>13</Slides>
  <Notes>12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等线</vt:lpstr>
      <vt:lpstr>等线 Light</vt:lpstr>
      <vt:lpstr>Arial</vt:lpstr>
      <vt:lpstr>Calibri</vt:lpstr>
      <vt:lpstr>Times New Roman</vt:lpstr>
      <vt:lpstr>方正静蕾简体</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Mong Lê</cp:lastModifiedBy>
  <cp:revision>47</cp:revision>
  <dcterms:created xsi:type="dcterms:W3CDTF">2022-09-03T03:55:20Z</dcterms:created>
  <dcterms:modified xsi:type="dcterms:W3CDTF">2023-10-24T22:05:34Z</dcterms:modified>
</cp:coreProperties>
</file>