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5" r:id="rId2"/>
    <p:sldId id="284" r:id="rId3"/>
    <p:sldId id="257" r:id="rId4"/>
    <p:sldId id="258" r:id="rId5"/>
    <p:sldId id="259" r:id="rId6"/>
    <p:sldId id="260" r:id="rId7"/>
    <p:sldId id="261" r:id="rId8"/>
    <p:sldId id="264" r:id="rId9"/>
    <p:sldId id="265" r:id="rId10"/>
    <p:sldId id="279" r:id="rId11"/>
    <p:sldId id="291" r:id="rId12"/>
    <p:sldId id="285" r:id="rId13"/>
    <p:sldId id="263" r:id="rId14"/>
    <p:sldId id="305" r:id="rId15"/>
    <p:sldId id="287" r:id="rId16"/>
    <p:sldId id="288" r:id="rId17"/>
    <p:sldId id="293" r:id="rId18"/>
    <p:sldId id="294" r:id="rId19"/>
    <p:sldId id="295" r:id="rId20"/>
    <p:sldId id="296" r:id="rId21"/>
    <p:sldId id="297" r:id="rId22"/>
    <p:sldId id="298" r:id="rId23"/>
    <p:sldId id="304" r:id="rId24"/>
    <p:sldId id="299" r:id="rId25"/>
    <p:sldId id="301" r:id="rId26"/>
    <p:sldId id="302" r:id="rId27"/>
    <p:sldId id="303" r:id="rId28"/>
    <p:sldId id="276" r:id="rId29"/>
  </p:sldIdLst>
  <p:sldSz cx="9144000" cy="5143500" type="screen16x9"/>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17" autoAdjust="0"/>
  </p:normalViewPr>
  <p:slideViewPr>
    <p:cSldViewPr>
      <p:cViewPr varScale="1">
        <p:scale>
          <a:sx n="82" d="100"/>
          <a:sy n="82" d="100"/>
        </p:scale>
        <p:origin x="264"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C00E7C-08D5-482B-B64A-D03A8249C44A}" type="datetimeFigureOut">
              <a:rPr lang="en-US" smtClean="0"/>
              <a:t>9/4/2023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7A000A-AC13-42B3-ABF9-F3FE1E7206F1}" type="slidenum">
              <a:rPr lang="en-US" smtClean="0"/>
              <a:t>‹#›</a:t>
            </a:fld>
            <a:endParaRPr lang="en-US"/>
          </a:p>
        </p:txBody>
      </p:sp>
    </p:spTree>
    <p:extLst>
      <p:ext uri="{BB962C8B-B14F-4D97-AF65-F5344CB8AC3E}">
        <p14:creationId xmlns:p14="http://schemas.microsoft.com/office/powerpoint/2010/main" val="1125570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A000A-AC13-42B3-ABF9-F3FE1E7206F1}" type="slidenum">
              <a:rPr lang="en-US" smtClean="0"/>
              <a:t>3</a:t>
            </a:fld>
            <a:endParaRPr lang="en-US"/>
          </a:p>
        </p:txBody>
      </p:sp>
    </p:spTree>
    <p:extLst>
      <p:ext uri="{BB962C8B-B14F-4D97-AF65-F5344CB8AC3E}">
        <p14:creationId xmlns:p14="http://schemas.microsoft.com/office/powerpoint/2010/main" val="1653805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28</a:t>
            </a:fld>
            <a:endParaRPr lang="en-US"/>
          </a:p>
        </p:txBody>
      </p:sp>
    </p:spTree>
    <p:extLst>
      <p:ext uri="{BB962C8B-B14F-4D97-AF65-F5344CB8AC3E}">
        <p14:creationId xmlns:p14="http://schemas.microsoft.com/office/powerpoint/2010/main" val="274207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3053792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76746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5DC39B-7C9B-49D3-8255-87E25408F226}"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79748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5DC39B-7C9B-49D3-8255-87E25408F226}" type="datetimeFigureOut">
              <a:rPr lang="en-US" smtClean="0"/>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047012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5DC39B-7C9B-49D3-8255-87E25408F226}" type="datetimeFigureOut">
              <a:rPr lang="en-US" smtClean="0"/>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678964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DC39B-7C9B-49D3-8255-87E25408F226}" type="datetimeFigureOut">
              <a:rPr lang="en-US" smtClean="0"/>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782073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5DC39B-7C9B-49D3-8255-87E25408F226}"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043606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5DC39B-7C9B-49D3-8255-87E25408F226}"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478500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433160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4160222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91307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384669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2494345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97872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19026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291762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06209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296185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75DC39B-7C9B-49D3-8255-87E25408F226}" type="datetimeFigureOut">
              <a:rPr lang="en-US" smtClean="0"/>
              <a:t>9/4/2023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8E4A624-75B9-40E1-B170-CADFC91A2471}" type="slidenum">
              <a:rPr lang="en-US" smtClean="0"/>
              <a:t>‹#›</a:t>
            </a:fld>
            <a:endParaRPr lang="en-US"/>
          </a:p>
        </p:txBody>
      </p:sp>
    </p:spTree>
    <p:extLst>
      <p:ext uri="{BB962C8B-B14F-4D97-AF65-F5344CB8AC3E}">
        <p14:creationId xmlns:p14="http://schemas.microsoft.com/office/powerpoint/2010/main" val="354668027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5" r:id="rId3"/>
    <p:sldLayoutId id="2147483664" r:id="rId4"/>
    <p:sldLayoutId id="2147483663" r:id="rId5"/>
    <p:sldLayoutId id="2147483662" r:id="rId6"/>
    <p:sldLayoutId id="2147483661" r:id="rId7"/>
    <p:sldLayoutId id="2147483660"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5.xml"/><Relationship Id="rId18" Type="http://schemas.openxmlformats.org/officeDocument/2006/relationships/slide" Target="slide13.xml"/><Relationship Id="rId3" Type="http://schemas.openxmlformats.org/officeDocument/2006/relationships/audio" Target="../media/audio1.wav"/><Relationship Id="rId21" Type="http://schemas.openxmlformats.org/officeDocument/2006/relationships/slide" Target="slide9.xml"/><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slide" Target="slide7.xml"/><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slide" Target="slide4.xml"/><Relationship Id="rId5" Type="http://schemas.openxmlformats.org/officeDocument/2006/relationships/image" Target="../media/image8.png"/><Relationship Id="rId15" Type="http://schemas.openxmlformats.org/officeDocument/2006/relationships/slide" Target="slide6.xml"/><Relationship Id="rId10" Type="http://schemas.openxmlformats.org/officeDocument/2006/relationships/image" Target="../media/image12.png"/><Relationship Id="rId19" Type="http://schemas.openxmlformats.org/officeDocument/2006/relationships/image" Target="../media/image16.png"/><Relationship Id="rId4" Type="http://schemas.openxmlformats.org/officeDocument/2006/relationships/image" Target="../media/image7.jpg"/><Relationship Id="rId9" Type="http://schemas.openxmlformats.org/officeDocument/2006/relationships/image" Target="../media/image11.png"/><Relationship Id="rId14" Type="http://schemas.openxmlformats.org/officeDocument/2006/relationships/image" Target="../media/image14.png"/><Relationship Id="rId22"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357"/>
            <a:ext cx="9144000" cy="4955526"/>
          </a:xfrm>
          <a:prstGeom prst="rect">
            <a:avLst/>
          </a:prstGeom>
        </p:spPr>
      </p:pic>
      <p:sp>
        <p:nvSpPr>
          <p:cNvPr id="9" name="Text Box 3"/>
          <p:cNvSpPr txBox="1">
            <a:spLocks noChangeArrowheads="1"/>
          </p:cNvSpPr>
          <p:nvPr/>
        </p:nvSpPr>
        <p:spPr bwMode="auto">
          <a:xfrm>
            <a:off x="1796143" y="409939"/>
            <a:ext cx="5638800" cy="3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967" b="1" dirty="0" err="1">
                <a:solidFill>
                  <a:srgbClr val="FF0066"/>
                </a:solidFill>
                <a:latin typeface="Times New Roman" pitchFamily="18" charset="0"/>
              </a:rPr>
              <a:t>TRƯỜNG</a:t>
            </a:r>
            <a:r>
              <a:rPr lang="en-US" altLang="en-US" sz="1967" b="1" dirty="0">
                <a:solidFill>
                  <a:srgbClr val="FF0066"/>
                </a:solidFill>
                <a:latin typeface="Times New Roman" pitchFamily="18" charset="0"/>
              </a:rPr>
              <a:t> </a:t>
            </a:r>
            <a:r>
              <a:rPr lang="en-US" altLang="en-US" sz="1967" b="1" dirty="0" err="1">
                <a:solidFill>
                  <a:srgbClr val="FF0066"/>
                </a:solidFill>
                <a:latin typeface="Times New Roman" pitchFamily="18" charset="0"/>
              </a:rPr>
              <a:t>TIỂU</a:t>
            </a:r>
            <a:r>
              <a:rPr lang="en-US" altLang="en-US" sz="1967" b="1" dirty="0">
                <a:solidFill>
                  <a:srgbClr val="FF0066"/>
                </a:solidFill>
                <a:latin typeface="Times New Roman" pitchFamily="18" charset="0"/>
              </a:rPr>
              <a:t> </a:t>
            </a:r>
            <a:r>
              <a:rPr lang="en-US" altLang="en-US" sz="1967" b="1" dirty="0" err="1">
                <a:solidFill>
                  <a:srgbClr val="FF0066"/>
                </a:solidFill>
                <a:latin typeface="Times New Roman" pitchFamily="18" charset="0"/>
              </a:rPr>
              <a:t>HỌC</a:t>
            </a:r>
            <a:r>
              <a:rPr lang="en-US" altLang="en-US" sz="1967" b="1" dirty="0">
                <a:solidFill>
                  <a:srgbClr val="FF0066"/>
                </a:solidFill>
                <a:latin typeface="Times New Roman" pitchFamily="18" charset="0"/>
              </a:rPr>
              <a:t> ……</a:t>
            </a:r>
          </a:p>
        </p:txBody>
      </p:sp>
      <p:sp>
        <p:nvSpPr>
          <p:cNvPr id="10" name="Text Box 14"/>
          <p:cNvSpPr txBox="1">
            <a:spLocks noChangeArrowheads="1"/>
          </p:cNvSpPr>
          <p:nvPr/>
        </p:nvSpPr>
        <p:spPr bwMode="auto">
          <a:xfrm>
            <a:off x="779911" y="2051234"/>
            <a:ext cx="7584177" cy="171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spcBef>
                <a:spcPts val="1011"/>
              </a:spcBef>
              <a:defRPr/>
            </a:pPr>
            <a:r>
              <a:rPr lang="en-US" sz="2800" b="1" dirty="0" err="1">
                <a:solidFill>
                  <a:srgbClr val="FF0000"/>
                </a:solidFill>
                <a:latin typeface="Times New Roman" pitchFamily="18" charset="0"/>
                <a:cs typeface="Times New Roman" pitchFamily="18" charset="0"/>
              </a:rPr>
              <a:t>Môn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Việt</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Lớp</a:t>
            </a:r>
            <a:r>
              <a:rPr lang="en-US" sz="2800" b="1" dirty="0">
                <a:solidFill>
                  <a:srgbClr val="FF0000"/>
                </a:solidFill>
                <a:latin typeface="Times New Roman" pitchFamily="18" charset="0"/>
                <a:cs typeface="Times New Roman" pitchFamily="18" charset="0"/>
              </a:rPr>
              <a:t> 4</a:t>
            </a:r>
          </a:p>
          <a:p>
            <a:pPr algn="ctr" eaLnBrk="1" hangingPunct="1">
              <a:defRPr/>
            </a:pP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viết</a:t>
            </a:r>
            <a:r>
              <a:rPr lang="en-US" sz="3200" b="1" dirty="0">
                <a:solidFill>
                  <a:srgbClr val="FF0000"/>
                </a:solidFill>
                <a:latin typeface="Times New Roman" pitchFamily="18" charset="0"/>
                <a:cs typeface="Times New Roman" pitchFamily="18" charset="0"/>
              </a:rPr>
              <a:t> 1: </a:t>
            </a:r>
            <a:r>
              <a:rPr lang="en-US" sz="3200" b="1" dirty="0" err="1">
                <a:solidFill>
                  <a:srgbClr val="0000FF"/>
                </a:solidFill>
                <a:latin typeface="Times New Roman" pitchFamily="18" charset="0"/>
                <a:cs typeface="Times New Roman" pitchFamily="18" charset="0"/>
              </a:rPr>
              <a:t>Viết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đoạn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văn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về</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một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câu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chuyện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em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thích</a:t>
            </a:r>
            <a:endParaRPr lang="en-US" sz="3200" b="1" dirty="0">
              <a:solidFill>
                <a:srgbClr val="0000FF"/>
              </a:solidFill>
              <a:latin typeface="Times New Roman" pitchFamily="18" charset="0"/>
              <a:cs typeface="Times New Roman" pitchFamily="18" charset="0"/>
            </a:endParaRPr>
          </a:p>
        </p:txBody>
      </p:sp>
      <p:sp>
        <p:nvSpPr>
          <p:cNvPr id="11" name="Text Box 17"/>
          <p:cNvSpPr txBox="1">
            <a:spLocks noChangeArrowheads="1"/>
          </p:cNvSpPr>
          <p:nvPr/>
        </p:nvSpPr>
        <p:spPr bwMode="auto">
          <a:xfrm>
            <a:off x="1393371" y="932260"/>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371" b="1" dirty="0" err="1">
                <a:solidFill>
                  <a:srgbClr val="0000CC"/>
                </a:solidFill>
                <a:latin typeface="Times New Roman" pitchFamily="18" charset="0"/>
              </a:rPr>
              <a:t>CHÀO</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MỪNG</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QUÝ</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THẦY</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CÔ</a:t>
            </a:r>
            <a:endParaRPr lang="en-US" sz="3371" b="1" dirty="0">
              <a:solidFill>
                <a:srgbClr val="0000CC"/>
              </a:solidFill>
              <a:latin typeface="Times New Roman" pitchFamily="18" charset="0"/>
            </a:endParaRPr>
          </a:p>
          <a:p>
            <a:pPr algn="ctr" eaLnBrk="1" hangingPunct="1">
              <a:defRPr/>
            </a:pPr>
            <a:r>
              <a:rPr lang="en-US" sz="3371" b="1" dirty="0" err="1">
                <a:solidFill>
                  <a:srgbClr val="0000CC"/>
                </a:solidFill>
                <a:latin typeface="Times New Roman" pitchFamily="18" charset="0"/>
              </a:rPr>
              <a:t>VỀ</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DỰ</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GIỜ</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THĂM</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LỚP</a:t>
            </a:r>
            <a:endParaRPr lang="en-US" sz="3371" b="1" dirty="0">
              <a:solidFill>
                <a:srgbClr val="0000CC"/>
              </a:solidFill>
              <a:latin typeface="Times New Roman" pitchFamily="18" charset="0"/>
            </a:endParaRPr>
          </a:p>
        </p:txBody>
      </p:sp>
      <p:cxnSp>
        <p:nvCxnSpPr>
          <p:cNvPr id="13" name="Straight Connector 12"/>
          <p:cNvCxnSpPr/>
          <p:nvPr/>
        </p:nvCxnSpPr>
        <p:spPr>
          <a:xfrm flipV="1">
            <a:off x="3038021" y="816616"/>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308424">
            <a:off x="8098124" y="2691429"/>
            <a:ext cx="653219" cy="85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17220" flipH="1">
            <a:off x="297191" y="3297385"/>
            <a:ext cx="600738" cy="43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254005" y="-58482"/>
            <a:ext cx="776791" cy="92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1666">
            <a:off x="-360300" y="-173423"/>
            <a:ext cx="2764295" cy="1935007"/>
          </a:xfrm>
          <a:prstGeom prst="rect">
            <a:avLst/>
          </a:prstGeom>
        </p:spPr>
      </p:pic>
    </p:spTree>
    <p:extLst>
      <p:ext uri="{BB962C8B-B14F-4D97-AF65-F5344CB8AC3E}">
        <p14:creationId xmlns:p14="http://schemas.microsoft.com/office/powerpoint/2010/main" val="3091402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7" y="-61171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937" y="3213227"/>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sp>
        <p:nvSpPr>
          <p:cNvPr id="8" name="TextBox 7">
            <a:extLst>
              <a:ext uri="{FF2B5EF4-FFF2-40B4-BE49-F238E27FC236}">
                <a16:creationId xmlns:a16="http://schemas.microsoft.com/office/drawing/2014/main" id="{1A67D725-08B8-49D0-B7A1-84F48781EE04}"/>
              </a:ext>
            </a:extLst>
          </p:cNvPr>
          <p:cNvSpPr txBox="1"/>
          <p:nvPr/>
        </p:nvSpPr>
        <p:spPr>
          <a:xfrm>
            <a:off x="230028" y="737970"/>
            <a:ext cx="8617268" cy="2000548"/>
          </a:xfrm>
          <a:prstGeom prst="rect">
            <a:avLst/>
          </a:prstGeom>
          <a:noFill/>
        </p:spPr>
        <p:txBody>
          <a:bodyPr wrap="square" rtlCol="0">
            <a:spAutoFit/>
          </a:bodyPr>
          <a:lstStyle/>
          <a:p>
            <a:pPr algn="ctr"/>
            <a:r>
              <a:rPr lang="en-US" sz="4400" b="1" dirty="0" err="1">
                <a:solidFill>
                  <a:srgbClr val="FF0000"/>
                </a:solidFill>
                <a:latin typeface="+mj-lt"/>
              </a:rPr>
              <a:t>Bài</a:t>
            </a:r>
            <a:r>
              <a:rPr lang="en-US" sz="4400" b="1" dirty="0">
                <a:solidFill>
                  <a:srgbClr val="FF0000"/>
                </a:solidFill>
                <a:latin typeface="+mj-lt"/>
              </a:rPr>
              <a:t> </a:t>
            </a:r>
            <a:r>
              <a:rPr lang="en-US" sz="4400" b="1" dirty="0" err="1">
                <a:solidFill>
                  <a:srgbClr val="FF0000"/>
                </a:solidFill>
                <a:latin typeface="+mj-lt"/>
              </a:rPr>
              <a:t>viết</a:t>
            </a:r>
            <a:r>
              <a:rPr lang="en-US" sz="4400" b="1" dirty="0">
                <a:solidFill>
                  <a:srgbClr val="FF0000"/>
                </a:solidFill>
                <a:latin typeface="+mj-lt"/>
              </a:rPr>
              <a:t> 1: </a:t>
            </a:r>
            <a:r>
              <a:rPr lang="en-US" sz="4400" b="1" dirty="0" err="1">
                <a:solidFill>
                  <a:srgbClr val="FF0000"/>
                </a:solidFill>
                <a:latin typeface="+mj-lt"/>
              </a:rPr>
              <a:t>Viết</a:t>
            </a:r>
            <a:r>
              <a:rPr lang="en-US" sz="4400" b="1" dirty="0">
                <a:solidFill>
                  <a:srgbClr val="FF0000"/>
                </a:solidFill>
                <a:latin typeface="+mj-lt"/>
              </a:rPr>
              <a:t> </a:t>
            </a:r>
            <a:r>
              <a:rPr lang="en-US" sz="4400" b="1" dirty="0" err="1">
                <a:solidFill>
                  <a:srgbClr val="FF0000"/>
                </a:solidFill>
                <a:latin typeface="+mj-lt"/>
              </a:rPr>
              <a:t>đoạn</a:t>
            </a:r>
            <a:r>
              <a:rPr lang="en-US" sz="4400" b="1" dirty="0">
                <a:solidFill>
                  <a:srgbClr val="FF0000"/>
                </a:solidFill>
                <a:latin typeface="+mj-lt"/>
              </a:rPr>
              <a:t> </a:t>
            </a:r>
            <a:r>
              <a:rPr lang="en-US" sz="4400" b="1" dirty="0" err="1">
                <a:solidFill>
                  <a:srgbClr val="FF0000"/>
                </a:solidFill>
                <a:latin typeface="+mj-lt"/>
              </a:rPr>
              <a:t>văn</a:t>
            </a:r>
            <a:r>
              <a:rPr lang="en-US" sz="4400" b="1" dirty="0">
                <a:solidFill>
                  <a:srgbClr val="FF0000"/>
                </a:solidFill>
                <a:latin typeface="+mj-lt"/>
              </a:rPr>
              <a:t> </a:t>
            </a:r>
            <a:r>
              <a:rPr lang="en-US" sz="4400" b="1" dirty="0" err="1">
                <a:solidFill>
                  <a:srgbClr val="FF0000"/>
                </a:solidFill>
                <a:latin typeface="+mj-lt"/>
              </a:rPr>
              <a:t>về</a:t>
            </a:r>
            <a:r>
              <a:rPr lang="en-US" sz="4400" b="1" dirty="0">
                <a:solidFill>
                  <a:srgbClr val="FF0000"/>
                </a:solidFill>
                <a:latin typeface="+mj-lt"/>
              </a:rPr>
              <a:t> </a:t>
            </a:r>
            <a:r>
              <a:rPr lang="en-US" sz="4400" b="1" dirty="0" err="1">
                <a:solidFill>
                  <a:srgbClr val="FF0000"/>
                </a:solidFill>
                <a:latin typeface="+mj-lt"/>
              </a:rPr>
              <a:t>một</a:t>
            </a:r>
            <a:r>
              <a:rPr lang="en-US" sz="4400" b="1" dirty="0">
                <a:solidFill>
                  <a:srgbClr val="FF0000"/>
                </a:solidFill>
                <a:latin typeface="+mj-lt"/>
              </a:rPr>
              <a:t> </a:t>
            </a:r>
          </a:p>
          <a:p>
            <a:pPr algn="ctr"/>
            <a:r>
              <a:rPr lang="en-US" sz="4400" b="1" dirty="0" err="1">
                <a:solidFill>
                  <a:srgbClr val="FF0000"/>
                </a:solidFill>
                <a:latin typeface="+mj-lt"/>
              </a:rPr>
              <a:t>câu</a:t>
            </a:r>
            <a:r>
              <a:rPr lang="en-US" sz="4400" b="1" dirty="0">
                <a:solidFill>
                  <a:srgbClr val="FF0000"/>
                </a:solidFill>
                <a:latin typeface="+mj-lt"/>
              </a:rPr>
              <a:t> </a:t>
            </a:r>
            <a:r>
              <a:rPr lang="en-US" sz="4400" b="1" dirty="0" err="1">
                <a:solidFill>
                  <a:srgbClr val="FF0000"/>
                </a:solidFill>
                <a:latin typeface="+mj-lt"/>
              </a:rPr>
              <a:t>chuyện</a:t>
            </a:r>
            <a:r>
              <a:rPr lang="en-US" sz="4400" b="1" dirty="0">
                <a:solidFill>
                  <a:srgbClr val="FF0000"/>
                </a:solidFill>
                <a:latin typeface="+mj-lt"/>
              </a:rPr>
              <a:t> </a:t>
            </a:r>
            <a:r>
              <a:rPr lang="en-US" sz="4400" b="1" dirty="0" err="1">
                <a:solidFill>
                  <a:srgbClr val="FF0000"/>
                </a:solidFill>
                <a:latin typeface="+mj-lt"/>
              </a:rPr>
              <a:t>em</a:t>
            </a:r>
            <a:r>
              <a:rPr lang="en-US" sz="4400" b="1" dirty="0">
                <a:solidFill>
                  <a:srgbClr val="FF0000"/>
                </a:solidFill>
                <a:latin typeface="+mj-lt"/>
              </a:rPr>
              <a:t> </a:t>
            </a:r>
            <a:r>
              <a:rPr lang="en-US" sz="4400" b="1" dirty="0" err="1">
                <a:solidFill>
                  <a:srgbClr val="FF0000"/>
                </a:solidFill>
                <a:latin typeface="+mj-lt"/>
              </a:rPr>
              <a:t>thích</a:t>
            </a:r>
            <a:endParaRPr lang="en-US" sz="4400" b="1" dirty="0">
              <a:solidFill>
                <a:srgbClr val="FF0000"/>
              </a:solidFill>
              <a:latin typeface="+mj-lt"/>
            </a:endParaRPr>
          </a:p>
          <a:p>
            <a:pPr algn="ctr"/>
            <a:r>
              <a:rPr lang="en-US" sz="3200" b="1" dirty="0">
                <a:solidFill>
                  <a:schemeClr val="accent6">
                    <a:lumMod val="75000"/>
                  </a:schemeClr>
                </a:solidFill>
                <a:latin typeface="+mj-lt"/>
              </a:rPr>
              <a:t>(</a:t>
            </a:r>
            <a:r>
              <a:rPr lang="en-US" sz="3200" b="1" dirty="0" err="1">
                <a:solidFill>
                  <a:schemeClr val="accent6">
                    <a:lumMod val="75000"/>
                  </a:schemeClr>
                </a:solidFill>
                <a:latin typeface="+mj-lt"/>
              </a:rPr>
              <a:t>cấu</a:t>
            </a:r>
            <a:r>
              <a:rPr lang="en-US" sz="3200" b="1" dirty="0">
                <a:solidFill>
                  <a:schemeClr val="accent6">
                    <a:lumMod val="75000"/>
                  </a:schemeClr>
                </a:solidFill>
                <a:latin typeface="+mj-lt"/>
              </a:rPr>
              <a:t> </a:t>
            </a:r>
            <a:r>
              <a:rPr lang="en-US" sz="3200" b="1" dirty="0" err="1">
                <a:solidFill>
                  <a:schemeClr val="accent6">
                    <a:lumMod val="75000"/>
                  </a:schemeClr>
                </a:solidFill>
                <a:latin typeface="+mj-lt"/>
              </a:rPr>
              <a:t>tạo</a:t>
            </a:r>
            <a:r>
              <a:rPr lang="en-US" sz="3200" b="1" dirty="0">
                <a:solidFill>
                  <a:schemeClr val="accent6">
                    <a:lumMod val="75000"/>
                  </a:schemeClr>
                </a:solidFill>
                <a:latin typeface="+mj-lt"/>
              </a:rPr>
              <a:t> </a:t>
            </a:r>
            <a:r>
              <a:rPr lang="en-US" sz="3200" b="1" dirty="0" err="1">
                <a:solidFill>
                  <a:schemeClr val="accent6">
                    <a:lumMod val="75000"/>
                  </a:schemeClr>
                </a:solidFill>
                <a:latin typeface="+mj-lt"/>
              </a:rPr>
              <a:t>của</a:t>
            </a:r>
            <a:r>
              <a:rPr lang="en-US" sz="3200" b="1" dirty="0">
                <a:solidFill>
                  <a:schemeClr val="accent6">
                    <a:lumMod val="75000"/>
                  </a:schemeClr>
                </a:solidFill>
                <a:latin typeface="+mj-lt"/>
              </a:rPr>
              <a:t> </a:t>
            </a:r>
            <a:r>
              <a:rPr lang="en-US" sz="3200" b="1" dirty="0" err="1">
                <a:solidFill>
                  <a:schemeClr val="accent6">
                    <a:lumMod val="75000"/>
                  </a:schemeClr>
                </a:solidFill>
                <a:latin typeface="+mj-lt"/>
              </a:rPr>
              <a:t>đoạn</a:t>
            </a:r>
            <a:r>
              <a:rPr lang="en-US" sz="3200" b="1" dirty="0">
                <a:solidFill>
                  <a:schemeClr val="accent6">
                    <a:lumMod val="75000"/>
                  </a:schemeClr>
                </a:solidFill>
                <a:latin typeface="+mj-lt"/>
              </a:rPr>
              <a:t> </a:t>
            </a:r>
            <a:r>
              <a:rPr lang="en-US" sz="3200" b="1" dirty="0" err="1">
                <a:solidFill>
                  <a:schemeClr val="accent6">
                    <a:lumMod val="75000"/>
                  </a:schemeClr>
                </a:solidFill>
                <a:latin typeface="+mj-lt"/>
              </a:rPr>
              <a:t>văn</a:t>
            </a:r>
            <a:r>
              <a:rPr lang="en-US" sz="3200" b="1" dirty="0">
                <a:solidFill>
                  <a:schemeClr val="accent6">
                    <a:lumMod val="75000"/>
                  </a:schemeClr>
                </a:solidFill>
                <a:latin typeface="+mj-lt"/>
              </a:rPr>
              <a:t>)</a:t>
            </a:r>
          </a:p>
        </p:txBody>
      </p:sp>
    </p:spTree>
    <p:extLst>
      <p:ext uri="{BB962C8B-B14F-4D97-AF65-F5344CB8AC3E}">
        <p14:creationId xmlns:p14="http://schemas.microsoft.com/office/powerpoint/2010/main" val="976593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C62B-1090-41E6-8E61-E1859C3D8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866CCE-F708-4BC7-84A3-78CD3284C1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59C3B5-A381-427B-984C-DCA06D2E2707}"/>
              </a:ext>
            </a:extLst>
          </p:cNvPr>
          <p:cNvPicPr>
            <a:picLocks noChangeAspect="1"/>
          </p:cNvPicPr>
          <p:nvPr/>
        </p:nvPicPr>
        <p:blipFill>
          <a:blip r:embed="rId2"/>
          <a:stretch>
            <a:fillRect/>
          </a:stretch>
        </p:blipFill>
        <p:spPr>
          <a:xfrm>
            <a:off x="0" y="1"/>
            <a:ext cx="9144000" cy="5143500"/>
          </a:xfrm>
          <a:prstGeom prst="rect">
            <a:avLst/>
          </a:prstGeom>
        </p:spPr>
      </p:pic>
      <p:sp>
        <p:nvSpPr>
          <p:cNvPr id="6" name="TextBox 5">
            <a:extLst>
              <a:ext uri="{FF2B5EF4-FFF2-40B4-BE49-F238E27FC236}">
                <a16:creationId xmlns:a16="http://schemas.microsoft.com/office/drawing/2014/main" id="{E618F54D-65F1-4FD1-AF21-3D22AF415B21}"/>
              </a:ext>
            </a:extLst>
          </p:cNvPr>
          <p:cNvSpPr txBox="1"/>
          <p:nvPr/>
        </p:nvSpPr>
        <p:spPr>
          <a:xfrm>
            <a:off x="2128837" y="2336007"/>
            <a:ext cx="5072063" cy="1615827"/>
          </a:xfrm>
          <a:prstGeom prst="rect">
            <a:avLst/>
          </a:prstGeom>
          <a:solidFill>
            <a:schemeClr val="bg1"/>
          </a:solidFill>
        </p:spPr>
        <p:txBody>
          <a:bodyPr wrap="square" rtlCol="0">
            <a:spAutoFit/>
          </a:bodyPr>
          <a:lstStyle/>
          <a:p>
            <a:pPr algn="ctr"/>
            <a:r>
              <a:rPr lang="en-US" sz="4950" b="1" dirty="0" err="1"/>
              <a:t>HÌNH</a:t>
            </a:r>
            <a:r>
              <a:rPr lang="en-US" sz="4950" b="1" dirty="0"/>
              <a:t> </a:t>
            </a:r>
            <a:r>
              <a:rPr lang="en-US" sz="4950" b="1" dirty="0" err="1"/>
              <a:t>THÀNH</a:t>
            </a:r>
            <a:r>
              <a:rPr lang="en-US" sz="4950" b="1" dirty="0"/>
              <a:t> </a:t>
            </a:r>
          </a:p>
          <a:p>
            <a:pPr algn="ctr"/>
            <a:r>
              <a:rPr lang="en-US" sz="4950" b="1" dirty="0" err="1"/>
              <a:t>KIẾN</a:t>
            </a:r>
            <a:r>
              <a:rPr lang="en-US" sz="4950" b="1" dirty="0"/>
              <a:t> </a:t>
            </a:r>
            <a:r>
              <a:rPr lang="en-US" sz="4950" b="1" dirty="0" err="1"/>
              <a:t>THỨC</a:t>
            </a:r>
            <a:endParaRPr lang="en-US" sz="4950" b="1" dirty="0"/>
          </a:p>
        </p:txBody>
      </p:sp>
    </p:spTree>
    <p:extLst>
      <p:ext uri="{BB962C8B-B14F-4D97-AF65-F5344CB8AC3E}">
        <p14:creationId xmlns:p14="http://schemas.microsoft.com/office/powerpoint/2010/main" val="148220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A0E8AF-8810-4D22-8F6B-972886464830}"/>
              </a:ext>
            </a:extLst>
          </p:cNvPr>
          <p:cNvPicPr>
            <a:picLocks noChangeAspect="1"/>
          </p:cNvPicPr>
          <p:nvPr/>
        </p:nvPicPr>
        <p:blipFill>
          <a:blip r:embed="rId2"/>
          <a:stretch>
            <a:fillRect/>
          </a:stretch>
        </p:blipFill>
        <p:spPr>
          <a:xfrm>
            <a:off x="228261" y="1279147"/>
            <a:ext cx="8687478" cy="3753552"/>
          </a:xfrm>
          <a:prstGeom prst="rect">
            <a:avLst/>
          </a:prstGeom>
        </p:spPr>
      </p:pic>
      <p:sp>
        <p:nvSpPr>
          <p:cNvPr id="7" name="TextBox 6">
            <a:extLst>
              <a:ext uri="{FF2B5EF4-FFF2-40B4-BE49-F238E27FC236}">
                <a16:creationId xmlns:a16="http://schemas.microsoft.com/office/drawing/2014/main" id="{7F93A0E2-3302-4551-9C49-C443B534ADFB}"/>
              </a:ext>
            </a:extLst>
          </p:cNvPr>
          <p:cNvSpPr txBox="1"/>
          <p:nvPr/>
        </p:nvSpPr>
        <p:spPr>
          <a:xfrm>
            <a:off x="457200" y="723381"/>
            <a:ext cx="5874068" cy="523220"/>
          </a:xfrm>
          <a:prstGeom prst="rect">
            <a:avLst/>
          </a:prstGeom>
          <a:noFill/>
        </p:spPr>
        <p:txBody>
          <a:bodyPr wrap="square" rtlCol="0">
            <a:spAutoFit/>
          </a:bodyPr>
          <a:lstStyle/>
          <a:p>
            <a:pPr algn="ctr"/>
            <a:r>
              <a:rPr lang="en-US" sz="2800" b="1" dirty="0" err="1">
                <a:solidFill>
                  <a:srgbClr val="0000FF"/>
                </a:solidFill>
                <a:latin typeface="+mj-lt"/>
              </a:rPr>
              <a:t>Đọc</a:t>
            </a:r>
            <a:r>
              <a:rPr lang="en-US" sz="2800" b="1" dirty="0">
                <a:solidFill>
                  <a:srgbClr val="0000FF"/>
                </a:solidFill>
                <a:latin typeface="+mj-lt"/>
              </a:rPr>
              <a:t> </a:t>
            </a:r>
            <a:r>
              <a:rPr lang="en-US" sz="2800" b="1" dirty="0" err="1">
                <a:solidFill>
                  <a:srgbClr val="0000FF"/>
                </a:solidFill>
                <a:latin typeface="+mj-lt"/>
              </a:rPr>
              <a:t>đoạn</a:t>
            </a:r>
            <a:r>
              <a:rPr lang="en-US" sz="2800" b="1" dirty="0">
                <a:solidFill>
                  <a:srgbClr val="0000FF"/>
                </a:solidFill>
                <a:latin typeface="+mj-lt"/>
              </a:rPr>
              <a:t> </a:t>
            </a:r>
            <a:r>
              <a:rPr lang="en-US" sz="2800" b="1" dirty="0" err="1">
                <a:solidFill>
                  <a:srgbClr val="0000FF"/>
                </a:solidFill>
                <a:latin typeface="+mj-lt"/>
              </a:rPr>
              <a:t>văn</a:t>
            </a:r>
            <a:r>
              <a:rPr lang="en-US" sz="2800" b="1" dirty="0">
                <a:solidFill>
                  <a:srgbClr val="0000FF"/>
                </a:solidFill>
                <a:latin typeface="+mj-lt"/>
              </a:rPr>
              <a:t> </a:t>
            </a:r>
            <a:r>
              <a:rPr lang="en-US" sz="2800" b="1" dirty="0" err="1">
                <a:solidFill>
                  <a:srgbClr val="0000FF"/>
                </a:solidFill>
                <a:latin typeface="+mj-lt"/>
              </a:rPr>
              <a:t>sau</a:t>
            </a:r>
            <a:r>
              <a:rPr lang="en-US" sz="2800" b="1" dirty="0">
                <a:solidFill>
                  <a:srgbClr val="0000FF"/>
                </a:solidFill>
                <a:latin typeface="+mj-lt"/>
              </a:rPr>
              <a:t> </a:t>
            </a:r>
            <a:r>
              <a:rPr lang="en-US" sz="2800" b="1" dirty="0" err="1">
                <a:solidFill>
                  <a:srgbClr val="0000FF"/>
                </a:solidFill>
                <a:latin typeface="+mj-lt"/>
              </a:rPr>
              <a:t>và</a:t>
            </a:r>
            <a:r>
              <a:rPr lang="en-US" sz="2800" b="1" dirty="0">
                <a:solidFill>
                  <a:srgbClr val="0000FF"/>
                </a:solidFill>
                <a:latin typeface="+mj-lt"/>
              </a:rPr>
              <a:t> </a:t>
            </a:r>
            <a:r>
              <a:rPr lang="en-US" sz="2800" b="1" dirty="0" err="1">
                <a:solidFill>
                  <a:srgbClr val="0000FF"/>
                </a:solidFill>
                <a:latin typeface="+mj-lt"/>
              </a:rPr>
              <a:t>trả</a:t>
            </a:r>
            <a:r>
              <a:rPr lang="en-US" sz="2800" b="1" dirty="0">
                <a:solidFill>
                  <a:srgbClr val="0000FF"/>
                </a:solidFill>
                <a:latin typeface="+mj-lt"/>
              </a:rPr>
              <a:t> </a:t>
            </a:r>
            <a:r>
              <a:rPr lang="en-US" sz="2800" b="1" dirty="0" err="1">
                <a:solidFill>
                  <a:srgbClr val="0000FF"/>
                </a:solidFill>
                <a:latin typeface="+mj-lt"/>
              </a:rPr>
              <a:t>lời</a:t>
            </a:r>
            <a:r>
              <a:rPr lang="en-US" sz="2800" b="1" dirty="0">
                <a:solidFill>
                  <a:srgbClr val="0000FF"/>
                </a:solidFill>
                <a:latin typeface="+mj-lt"/>
              </a:rPr>
              <a:t> </a:t>
            </a:r>
            <a:r>
              <a:rPr lang="en-US" sz="2800" b="1" dirty="0" err="1">
                <a:solidFill>
                  <a:srgbClr val="0000FF"/>
                </a:solidFill>
                <a:latin typeface="+mj-lt"/>
              </a:rPr>
              <a:t>câu</a:t>
            </a:r>
            <a:r>
              <a:rPr lang="en-US" sz="2800" b="1" dirty="0">
                <a:solidFill>
                  <a:srgbClr val="0000FF"/>
                </a:solidFill>
                <a:latin typeface="+mj-lt"/>
              </a:rPr>
              <a:t> </a:t>
            </a:r>
            <a:r>
              <a:rPr lang="en-US" sz="2800" b="1" dirty="0" err="1">
                <a:solidFill>
                  <a:srgbClr val="0000FF"/>
                </a:solidFill>
                <a:latin typeface="+mj-lt"/>
              </a:rPr>
              <a:t>hỏi</a:t>
            </a:r>
            <a:r>
              <a:rPr lang="en-US" sz="2800" b="1" dirty="0">
                <a:solidFill>
                  <a:srgbClr val="0000FF"/>
                </a:solidFill>
                <a:latin typeface="+mj-lt"/>
              </a:rPr>
              <a:t>: </a:t>
            </a:r>
            <a:endParaRPr lang="en-US" b="1" dirty="0">
              <a:solidFill>
                <a:srgbClr val="0000FF"/>
              </a:solidFill>
              <a:latin typeface="+mj-lt"/>
            </a:endParaRPr>
          </a:p>
        </p:txBody>
      </p:sp>
      <p:sp>
        <p:nvSpPr>
          <p:cNvPr id="8" name="TextBox 7">
            <a:extLst>
              <a:ext uri="{FF2B5EF4-FFF2-40B4-BE49-F238E27FC236}">
                <a16:creationId xmlns:a16="http://schemas.microsoft.com/office/drawing/2014/main" id="{8C0A76D5-CFE3-4DB4-8588-86C5C0D38823}"/>
              </a:ext>
            </a:extLst>
          </p:cNvPr>
          <p:cNvSpPr txBox="1"/>
          <p:nvPr/>
        </p:nvSpPr>
        <p:spPr>
          <a:xfrm>
            <a:off x="-23070" y="121812"/>
            <a:ext cx="3581400"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I. </a:t>
            </a:r>
            <a:r>
              <a:rPr lang="en-US" sz="3200" b="1" dirty="0" err="1">
                <a:solidFill>
                  <a:srgbClr val="FF0000"/>
                </a:solidFill>
                <a:latin typeface="Arial" panose="020B0604020202020204" pitchFamily="34" charset="0"/>
                <a:cs typeface="Arial" panose="020B0604020202020204" pitchFamily="34" charset="0"/>
              </a:rPr>
              <a:t>Nhận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xét</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90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A0E8AF-8810-4D22-8F6B-972886464830}"/>
              </a:ext>
            </a:extLst>
          </p:cNvPr>
          <p:cNvPicPr>
            <a:picLocks noChangeAspect="1"/>
          </p:cNvPicPr>
          <p:nvPr/>
        </p:nvPicPr>
        <p:blipFill>
          <a:blip r:embed="rId2"/>
          <a:stretch>
            <a:fillRect/>
          </a:stretch>
        </p:blipFill>
        <p:spPr>
          <a:xfrm>
            <a:off x="228261" y="209550"/>
            <a:ext cx="8687478" cy="3753552"/>
          </a:xfrm>
          <a:prstGeom prst="rect">
            <a:avLst/>
          </a:prstGeom>
        </p:spPr>
      </p:pic>
      <p:sp>
        <p:nvSpPr>
          <p:cNvPr id="9" name="Speech Bubble: Rectangle with Corners Rounded 8">
            <a:extLst>
              <a:ext uri="{FF2B5EF4-FFF2-40B4-BE49-F238E27FC236}">
                <a16:creationId xmlns:a16="http://schemas.microsoft.com/office/drawing/2014/main" id="{A46929A4-ED24-4BF2-BEA2-609333269949}"/>
              </a:ext>
            </a:extLst>
          </p:cNvPr>
          <p:cNvSpPr/>
          <p:nvPr/>
        </p:nvSpPr>
        <p:spPr>
          <a:xfrm>
            <a:off x="2514600" y="3656233"/>
            <a:ext cx="4648200" cy="1262162"/>
          </a:xfrm>
          <a:custGeom>
            <a:avLst/>
            <a:gdLst>
              <a:gd name="connsiteX0" fmla="*/ 0 w 4648200"/>
              <a:gd name="connsiteY0" fmla="*/ 210365 h 1262162"/>
              <a:gd name="connsiteX1" fmla="*/ 210365 w 4648200"/>
              <a:gd name="connsiteY1" fmla="*/ 0 h 1262162"/>
              <a:gd name="connsiteX2" fmla="*/ 774700 w 4648200"/>
              <a:gd name="connsiteY2" fmla="*/ 0 h 1262162"/>
              <a:gd name="connsiteX3" fmla="*/ 774700 w 4648200"/>
              <a:gd name="connsiteY3" fmla="*/ 0 h 1262162"/>
              <a:gd name="connsiteX4" fmla="*/ 1936750 w 4648200"/>
              <a:gd name="connsiteY4" fmla="*/ 0 h 1262162"/>
              <a:gd name="connsiteX5" fmla="*/ 4437835 w 4648200"/>
              <a:gd name="connsiteY5" fmla="*/ 0 h 1262162"/>
              <a:gd name="connsiteX6" fmla="*/ 4648200 w 4648200"/>
              <a:gd name="connsiteY6" fmla="*/ 210365 h 1262162"/>
              <a:gd name="connsiteX7" fmla="*/ 4648200 w 4648200"/>
              <a:gd name="connsiteY7" fmla="*/ 736261 h 1262162"/>
              <a:gd name="connsiteX8" fmla="*/ 4648200 w 4648200"/>
              <a:gd name="connsiteY8" fmla="*/ 736261 h 1262162"/>
              <a:gd name="connsiteX9" fmla="*/ 4648200 w 4648200"/>
              <a:gd name="connsiteY9" fmla="*/ 1051802 h 1262162"/>
              <a:gd name="connsiteX10" fmla="*/ 4648200 w 4648200"/>
              <a:gd name="connsiteY10" fmla="*/ 1051797 h 1262162"/>
              <a:gd name="connsiteX11" fmla="*/ 4437835 w 4648200"/>
              <a:gd name="connsiteY11" fmla="*/ 1262162 h 1262162"/>
              <a:gd name="connsiteX12" fmla="*/ 1936750 w 4648200"/>
              <a:gd name="connsiteY12" fmla="*/ 1262162 h 1262162"/>
              <a:gd name="connsiteX13" fmla="*/ 774700 w 4648200"/>
              <a:gd name="connsiteY13" fmla="*/ 1262162 h 1262162"/>
              <a:gd name="connsiteX14" fmla="*/ 774700 w 4648200"/>
              <a:gd name="connsiteY14" fmla="*/ 1262162 h 1262162"/>
              <a:gd name="connsiteX15" fmla="*/ 210365 w 4648200"/>
              <a:gd name="connsiteY15" fmla="*/ 1262162 h 1262162"/>
              <a:gd name="connsiteX16" fmla="*/ 0 w 4648200"/>
              <a:gd name="connsiteY16" fmla="*/ 1051797 h 1262162"/>
              <a:gd name="connsiteX17" fmla="*/ 0 w 4648200"/>
              <a:gd name="connsiteY17" fmla="*/ 1051802 h 1262162"/>
              <a:gd name="connsiteX18" fmla="*/ -233897 w 4648200"/>
              <a:gd name="connsiteY18" fmla="*/ 846797 h 1262162"/>
              <a:gd name="connsiteX19" fmla="*/ 0 w 4648200"/>
              <a:gd name="connsiteY19" fmla="*/ 736261 h 1262162"/>
              <a:gd name="connsiteX20" fmla="*/ 0 w 4648200"/>
              <a:gd name="connsiteY20" fmla="*/ 210365 h 12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262162" fill="none" extrusionOk="0">
                <a:moveTo>
                  <a:pt x="0" y="210365"/>
                </a:moveTo>
                <a:cubicBezTo>
                  <a:pt x="13272" y="101368"/>
                  <a:pt x="74416" y="7949"/>
                  <a:pt x="210365" y="0"/>
                </a:cubicBezTo>
                <a:cubicBezTo>
                  <a:pt x="364183" y="17158"/>
                  <a:pt x="605676" y="24980"/>
                  <a:pt x="774700" y="0"/>
                </a:cubicBezTo>
                <a:lnTo>
                  <a:pt x="774700" y="0"/>
                </a:lnTo>
                <a:cubicBezTo>
                  <a:pt x="1328230" y="58163"/>
                  <a:pt x="1600094" y="31591"/>
                  <a:pt x="1936750" y="0"/>
                </a:cubicBezTo>
                <a:cubicBezTo>
                  <a:pt x="2327433" y="-117130"/>
                  <a:pt x="4162110" y="123459"/>
                  <a:pt x="4437835" y="0"/>
                </a:cubicBezTo>
                <a:cubicBezTo>
                  <a:pt x="4562669" y="13787"/>
                  <a:pt x="4646651" y="94401"/>
                  <a:pt x="4648200" y="210365"/>
                </a:cubicBezTo>
                <a:cubicBezTo>
                  <a:pt x="4607930" y="300211"/>
                  <a:pt x="4656377" y="609368"/>
                  <a:pt x="4648200" y="736261"/>
                </a:cubicBezTo>
                <a:lnTo>
                  <a:pt x="4648200" y="736261"/>
                </a:lnTo>
                <a:cubicBezTo>
                  <a:pt x="4620716" y="777034"/>
                  <a:pt x="4636502" y="920726"/>
                  <a:pt x="4648200" y="1051802"/>
                </a:cubicBezTo>
                <a:lnTo>
                  <a:pt x="4648200" y="1051797"/>
                </a:lnTo>
                <a:cubicBezTo>
                  <a:pt x="4645414" y="1164489"/>
                  <a:pt x="4552898" y="1265801"/>
                  <a:pt x="4437835" y="1262162"/>
                </a:cubicBezTo>
                <a:cubicBezTo>
                  <a:pt x="3272568" y="1395556"/>
                  <a:pt x="3060775" y="1131442"/>
                  <a:pt x="1936750" y="1262162"/>
                </a:cubicBezTo>
                <a:cubicBezTo>
                  <a:pt x="1476131" y="1264534"/>
                  <a:pt x="1153090" y="1160868"/>
                  <a:pt x="774700" y="1262162"/>
                </a:cubicBezTo>
                <a:lnTo>
                  <a:pt x="774700" y="1262162"/>
                </a:lnTo>
                <a:cubicBezTo>
                  <a:pt x="514401" y="1282885"/>
                  <a:pt x="353954" y="1253674"/>
                  <a:pt x="210365" y="1262162"/>
                </a:cubicBezTo>
                <a:cubicBezTo>
                  <a:pt x="89288" y="1262141"/>
                  <a:pt x="5516" y="1156663"/>
                  <a:pt x="0" y="1051797"/>
                </a:cubicBezTo>
                <a:lnTo>
                  <a:pt x="0" y="1051802"/>
                </a:lnTo>
                <a:cubicBezTo>
                  <a:pt x="-63770" y="976084"/>
                  <a:pt x="-158655" y="948680"/>
                  <a:pt x="-233897" y="846797"/>
                </a:cubicBezTo>
                <a:cubicBezTo>
                  <a:pt x="-131618" y="811136"/>
                  <a:pt x="-30350" y="741084"/>
                  <a:pt x="0" y="736261"/>
                </a:cubicBezTo>
                <a:cubicBezTo>
                  <a:pt x="13043" y="636743"/>
                  <a:pt x="2587" y="297018"/>
                  <a:pt x="0" y="210365"/>
                </a:cubicBezTo>
                <a:close/>
              </a:path>
              <a:path w="4648200" h="1262162" stroke="0" extrusionOk="0">
                <a:moveTo>
                  <a:pt x="0" y="210365"/>
                </a:moveTo>
                <a:cubicBezTo>
                  <a:pt x="-1248" y="96318"/>
                  <a:pt x="103994" y="-6635"/>
                  <a:pt x="210365" y="0"/>
                </a:cubicBezTo>
                <a:cubicBezTo>
                  <a:pt x="325165" y="14426"/>
                  <a:pt x="509976" y="-24572"/>
                  <a:pt x="774700" y="0"/>
                </a:cubicBezTo>
                <a:lnTo>
                  <a:pt x="774700" y="0"/>
                </a:lnTo>
                <a:cubicBezTo>
                  <a:pt x="1156033" y="-79268"/>
                  <a:pt x="1386188" y="-89915"/>
                  <a:pt x="1936750" y="0"/>
                </a:cubicBezTo>
                <a:cubicBezTo>
                  <a:pt x="3095166" y="-134364"/>
                  <a:pt x="3769354" y="130381"/>
                  <a:pt x="4437835" y="0"/>
                </a:cubicBezTo>
                <a:cubicBezTo>
                  <a:pt x="4546265" y="-18270"/>
                  <a:pt x="4663990" y="81944"/>
                  <a:pt x="4648200" y="210365"/>
                </a:cubicBezTo>
                <a:cubicBezTo>
                  <a:pt x="4692515" y="464343"/>
                  <a:pt x="4674010" y="679415"/>
                  <a:pt x="4648200" y="736261"/>
                </a:cubicBezTo>
                <a:lnTo>
                  <a:pt x="4648200" y="736261"/>
                </a:lnTo>
                <a:cubicBezTo>
                  <a:pt x="4624207" y="817039"/>
                  <a:pt x="4657242" y="915888"/>
                  <a:pt x="4648200" y="1051802"/>
                </a:cubicBezTo>
                <a:lnTo>
                  <a:pt x="4648200" y="1051797"/>
                </a:lnTo>
                <a:cubicBezTo>
                  <a:pt x="4666792" y="1165950"/>
                  <a:pt x="4550527" y="1263173"/>
                  <a:pt x="4437835" y="1262162"/>
                </a:cubicBezTo>
                <a:cubicBezTo>
                  <a:pt x="3492933" y="1224403"/>
                  <a:pt x="2655798" y="1312660"/>
                  <a:pt x="1936750" y="1262162"/>
                </a:cubicBezTo>
                <a:cubicBezTo>
                  <a:pt x="1428693" y="1254199"/>
                  <a:pt x="1024054" y="1274352"/>
                  <a:pt x="774700" y="1262162"/>
                </a:cubicBezTo>
                <a:lnTo>
                  <a:pt x="774700" y="1262162"/>
                </a:lnTo>
                <a:cubicBezTo>
                  <a:pt x="602716" y="1285561"/>
                  <a:pt x="321405" y="1232816"/>
                  <a:pt x="210365" y="1262162"/>
                </a:cubicBezTo>
                <a:cubicBezTo>
                  <a:pt x="87210" y="1255801"/>
                  <a:pt x="14904" y="1164489"/>
                  <a:pt x="0" y="1051797"/>
                </a:cubicBezTo>
                <a:lnTo>
                  <a:pt x="0" y="1051802"/>
                </a:lnTo>
                <a:cubicBezTo>
                  <a:pt x="-98596" y="969721"/>
                  <a:pt x="-164373" y="927931"/>
                  <a:pt x="-233897" y="846797"/>
                </a:cubicBezTo>
                <a:cubicBezTo>
                  <a:pt x="-157848" y="792275"/>
                  <a:pt x="-97156" y="805472"/>
                  <a:pt x="0" y="736261"/>
                </a:cubicBezTo>
                <a:cubicBezTo>
                  <a:pt x="45598" y="611582"/>
                  <a:pt x="27751" y="435927"/>
                  <a:pt x="0" y="210365"/>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Arial" panose="020B0604020202020204" pitchFamily="34" charset="0"/>
                <a:cs typeface="Arial" panose="020B0604020202020204" pitchFamily="34" charset="0"/>
              </a:rPr>
              <a:t>Hãy</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tìm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mở</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đoạn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đoạn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văn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trên</a:t>
            </a:r>
            <a:r>
              <a:rPr lang="en-US" sz="3200" b="1" dirty="0">
                <a:solidFill>
                  <a:srgbClr val="FF0000"/>
                </a:solidFill>
                <a:latin typeface="Arial" panose="020B0604020202020204" pitchFamily="34" charset="0"/>
                <a:cs typeface="Arial" panose="020B0604020202020204" pitchFamily="34" charset="0"/>
              </a:rPr>
              <a:t>? </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DD9EC8D3-1DA5-41C4-ABAD-0E8B27EA8194}"/>
              </a:ext>
            </a:extLst>
          </p:cNvPr>
          <p:cNvCxnSpPr/>
          <p:nvPr/>
        </p:nvCxnSpPr>
        <p:spPr>
          <a:xfrm>
            <a:off x="838200" y="613797"/>
            <a:ext cx="792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34D1FB-56BB-4572-A22D-877003F560B9}"/>
              </a:ext>
            </a:extLst>
          </p:cNvPr>
          <p:cNvCxnSpPr>
            <a:cxnSpLocks/>
          </p:cNvCxnSpPr>
          <p:nvPr/>
        </p:nvCxnSpPr>
        <p:spPr>
          <a:xfrm>
            <a:off x="259257" y="994797"/>
            <a:ext cx="457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A0E8AF-8810-4D22-8F6B-972886464830}"/>
              </a:ext>
            </a:extLst>
          </p:cNvPr>
          <p:cNvPicPr>
            <a:picLocks noChangeAspect="1"/>
          </p:cNvPicPr>
          <p:nvPr/>
        </p:nvPicPr>
        <p:blipFill>
          <a:blip r:embed="rId2"/>
          <a:stretch>
            <a:fillRect/>
          </a:stretch>
        </p:blipFill>
        <p:spPr>
          <a:xfrm>
            <a:off x="228261" y="325"/>
            <a:ext cx="8687478" cy="3753552"/>
          </a:xfrm>
          <a:prstGeom prst="rect">
            <a:avLst/>
          </a:prstGeom>
        </p:spPr>
      </p:pic>
      <p:cxnSp>
        <p:nvCxnSpPr>
          <p:cNvPr id="3" name="Straight Connector 2">
            <a:extLst>
              <a:ext uri="{FF2B5EF4-FFF2-40B4-BE49-F238E27FC236}">
                <a16:creationId xmlns:a16="http://schemas.microsoft.com/office/drawing/2014/main" id="{DD9EC8D3-1DA5-41C4-ABAD-0E8B27EA8194}"/>
              </a:ext>
            </a:extLst>
          </p:cNvPr>
          <p:cNvCxnSpPr/>
          <p:nvPr/>
        </p:nvCxnSpPr>
        <p:spPr>
          <a:xfrm>
            <a:off x="838200" y="404572"/>
            <a:ext cx="792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34D1FB-56BB-4572-A22D-877003F560B9}"/>
              </a:ext>
            </a:extLst>
          </p:cNvPr>
          <p:cNvCxnSpPr>
            <a:cxnSpLocks/>
          </p:cNvCxnSpPr>
          <p:nvPr/>
        </p:nvCxnSpPr>
        <p:spPr>
          <a:xfrm>
            <a:off x="259257" y="785572"/>
            <a:ext cx="457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8239C20-6007-43E0-8BAE-874399FA8BDE}"/>
              </a:ext>
            </a:extLst>
          </p:cNvPr>
          <p:cNvSpPr txBox="1"/>
          <p:nvPr/>
        </p:nvSpPr>
        <p:spPr>
          <a:xfrm>
            <a:off x="488026" y="3759365"/>
            <a:ext cx="8419455" cy="1261884"/>
          </a:xfrm>
          <a:custGeom>
            <a:avLst/>
            <a:gdLst>
              <a:gd name="connsiteX0" fmla="*/ 0 w 8419455"/>
              <a:gd name="connsiteY0" fmla="*/ 0 h 1261884"/>
              <a:gd name="connsiteX1" fmla="*/ 561297 w 8419455"/>
              <a:gd name="connsiteY1" fmla="*/ 0 h 1261884"/>
              <a:gd name="connsiteX2" fmla="*/ 870010 w 8419455"/>
              <a:gd name="connsiteY2" fmla="*/ 0 h 1261884"/>
              <a:gd name="connsiteX3" fmla="*/ 1599696 w 8419455"/>
              <a:gd name="connsiteY3" fmla="*/ 0 h 1261884"/>
              <a:gd name="connsiteX4" fmla="*/ 2329383 w 8419455"/>
              <a:gd name="connsiteY4" fmla="*/ 0 h 1261884"/>
              <a:gd name="connsiteX5" fmla="*/ 2806485 w 8419455"/>
              <a:gd name="connsiteY5" fmla="*/ 0 h 1261884"/>
              <a:gd name="connsiteX6" fmla="*/ 3536171 w 8419455"/>
              <a:gd name="connsiteY6" fmla="*/ 0 h 1261884"/>
              <a:gd name="connsiteX7" fmla="*/ 4265857 w 8419455"/>
              <a:gd name="connsiteY7" fmla="*/ 0 h 1261884"/>
              <a:gd name="connsiteX8" fmla="*/ 4995543 w 8419455"/>
              <a:gd name="connsiteY8" fmla="*/ 0 h 1261884"/>
              <a:gd name="connsiteX9" fmla="*/ 5556840 w 8419455"/>
              <a:gd name="connsiteY9" fmla="*/ 0 h 1261884"/>
              <a:gd name="connsiteX10" fmla="*/ 5949748 w 8419455"/>
              <a:gd name="connsiteY10" fmla="*/ 0 h 1261884"/>
              <a:gd name="connsiteX11" fmla="*/ 6426851 w 8419455"/>
              <a:gd name="connsiteY11" fmla="*/ 0 h 1261884"/>
              <a:gd name="connsiteX12" fmla="*/ 6903953 w 8419455"/>
              <a:gd name="connsiteY12" fmla="*/ 0 h 1261884"/>
              <a:gd name="connsiteX13" fmla="*/ 7296861 w 8419455"/>
              <a:gd name="connsiteY13" fmla="*/ 0 h 1261884"/>
              <a:gd name="connsiteX14" fmla="*/ 8419455 w 8419455"/>
              <a:gd name="connsiteY14" fmla="*/ 0 h 1261884"/>
              <a:gd name="connsiteX15" fmla="*/ 8419455 w 8419455"/>
              <a:gd name="connsiteY15" fmla="*/ 445866 h 1261884"/>
              <a:gd name="connsiteX16" fmla="*/ 8419455 w 8419455"/>
              <a:gd name="connsiteY16" fmla="*/ 841256 h 1261884"/>
              <a:gd name="connsiteX17" fmla="*/ 8419455 w 8419455"/>
              <a:gd name="connsiteY17" fmla="*/ 1261884 h 1261884"/>
              <a:gd name="connsiteX18" fmla="*/ 8110742 w 8419455"/>
              <a:gd name="connsiteY18" fmla="*/ 1261884 h 1261884"/>
              <a:gd name="connsiteX19" fmla="*/ 7802028 w 8419455"/>
              <a:gd name="connsiteY19" fmla="*/ 1261884 h 1261884"/>
              <a:gd name="connsiteX20" fmla="*/ 7324926 w 8419455"/>
              <a:gd name="connsiteY20" fmla="*/ 1261884 h 1261884"/>
              <a:gd name="connsiteX21" fmla="*/ 6763629 w 8419455"/>
              <a:gd name="connsiteY21" fmla="*/ 1261884 h 1261884"/>
              <a:gd name="connsiteX22" fmla="*/ 6118137 w 8419455"/>
              <a:gd name="connsiteY22" fmla="*/ 1261884 h 1261884"/>
              <a:gd name="connsiteX23" fmla="*/ 5556840 w 8419455"/>
              <a:gd name="connsiteY23" fmla="*/ 1261884 h 1261884"/>
              <a:gd name="connsiteX24" fmla="*/ 4827154 w 8419455"/>
              <a:gd name="connsiteY24" fmla="*/ 1261884 h 1261884"/>
              <a:gd name="connsiteX25" fmla="*/ 4097468 w 8419455"/>
              <a:gd name="connsiteY25" fmla="*/ 1261884 h 1261884"/>
              <a:gd name="connsiteX26" fmla="*/ 3704560 w 8419455"/>
              <a:gd name="connsiteY26" fmla="*/ 1261884 h 1261884"/>
              <a:gd name="connsiteX27" fmla="*/ 3395847 w 8419455"/>
              <a:gd name="connsiteY27" fmla="*/ 1261884 h 1261884"/>
              <a:gd name="connsiteX28" fmla="*/ 2666161 w 8419455"/>
              <a:gd name="connsiteY28" fmla="*/ 1261884 h 1261884"/>
              <a:gd name="connsiteX29" fmla="*/ 2020669 w 8419455"/>
              <a:gd name="connsiteY29" fmla="*/ 1261884 h 1261884"/>
              <a:gd name="connsiteX30" fmla="*/ 1459372 w 8419455"/>
              <a:gd name="connsiteY30" fmla="*/ 1261884 h 1261884"/>
              <a:gd name="connsiteX31" fmla="*/ 1150659 w 8419455"/>
              <a:gd name="connsiteY31" fmla="*/ 1261884 h 1261884"/>
              <a:gd name="connsiteX32" fmla="*/ 505167 w 8419455"/>
              <a:gd name="connsiteY32" fmla="*/ 1261884 h 1261884"/>
              <a:gd name="connsiteX33" fmla="*/ 0 w 8419455"/>
              <a:gd name="connsiteY33" fmla="*/ 1261884 h 1261884"/>
              <a:gd name="connsiteX34" fmla="*/ 0 w 8419455"/>
              <a:gd name="connsiteY34" fmla="*/ 828637 h 1261884"/>
              <a:gd name="connsiteX35" fmla="*/ 0 w 8419455"/>
              <a:gd name="connsiteY35" fmla="*/ 420628 h 1261884"/>
              <a:gd name="connsiteX36" fmla="*/ 0 w 8419455"/>
              <a:gd name="connsiteY36" fmla="*/ 0 h 126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19455" h="1261884" extrusionOk="0">
                <a:moveTo>
                  <a:pt x="0" y="0"/>
                </a:moveTo>
                <a:cubicBezTo>
                  <a:pt x="127142" y="-53777"/>
                  <a:pt x="395914" y="39644"/>
                  <a:pt x="561297" y="0"/>
                </a:cubicBezTo>
                <a:cubicBezTo>
                  <a:pt x="726680" y="-39644"/>
                  <a:pt x="750460" y="2728"/>
                  <a:pt x="870010" y="0"/>
                </a:cubicBezTo>
                <a:cubicBezTo>
                  <a:pt x="989560" y="-2728"/>
                  <a:pt x="1449536" y="41864"/>
                  <a:pt x="1599696" y="0"/>
                </a:cubicBezTo>
                <a:cubicBezTo>
                  <a:pt x="1749856" y="-41864"/>
                  <a:pt x="2021203" y="14302"/>
                  <a:pt x="2329383" y="0"/>
                </a:cubicBezTo>
                <a:cubicBezTo>
                  <a:pt x="2637563" y="-14302"/>
                  <a:pt x="2596889" y="33397"/>
                  <a:pt x="2806485" y="0"/>
                </a:cubicBezTo>
                <a:cubicBezTo>
                  <a:pt x="3016081" y="-33397"/>
                  <a:pt x="3308336" y="58343"/>
                  <a:pt x="3536171" y="0"/>
                </a:cubicBezTo>
                <a:cubicBezTo>
                  <a:pt x="3764006" y="-58343"/>
                  <a:pt x="4076384" y="60811"/>
                  <a:pt x="4265857" y="0"/>
                </a:cubicBezTo>
                <a:cubicBezTo>
                  <a:pt x="4455330" y="-60811"/>
                  <a:pt x="4836709" y="80115"/>
                  <a:pt x="4995543" y="0"/>
                </a:cubicBezTo>
                <a:cubicBezTo>
                  <a:pt x="5154377" y="-80115"/>
                  <a:pt x="5323326" y="8472"/>
                  <a:pt x="5556840" y="0"/>
                </a:cubicBezTo>
                <a:cubicBezTo>
                  <a:pt x="5790354" y="-8472"/>
                  <a:pt x="5787484" y="34429"/>
                  <a:pt x="5949748" y="0"/>
                </a:cubicBezTo>
                <a:cubicBezTo>
                  <a:pt x="6112012" y="-34429"/>
                  <a:pt x="6288425" y="47235"/>
                  <a:pt x="6426851" y="0"/>
                </a:cubicBezTo>
                <a:cubicBezTo>
                  <a:pt x="6565277" y="-47235"/>
                  <a:pt x="6793218" y="46211"/>
                  <a:pt x="6903953" y="0"/>
                </a:cubicBezTo>
                <a:cubicBezTo>
                  <a:pt x="7014688" y="-46211"/>
                  <a:pt x="7179090" y="2391"/>
                  <a:pt x="7296861" y="0"/>
                </a:cubicBezTo>
                <a:cubicBezTo>
                  <a:pt x="7414632" y="-2391"/>
                  <a:pt x="8017084" y="6679"/>
                  <a:pt x="8419455" y="0"/>
                </a:cubicBezTo>
                <a:cubicBezTo>
                  <a:pt x="8425582" y="125073"/>
                  <a:pt x="8412233" y="237437"/>
                  <a:pt x="8419455" y="445866"/>
                </a:cubicBezTo>
                <a:cubicBezTo>
                  <a:pt x="8426677" y="654295"/>
                  <a:pt x="8372009" y="701216"/>
                  <a:pt x="8419455" y="841256"/>
                </a:cubicBezTo>
                <a:cubicBezTo>
                  <a:pt x="8466901" y="981296"/>
                  <a:pt x="8377632" y="1133402"/>
                  <a:pt x="8419455" y="1261884"/>
                </a:cubicBezTo>
                <a:cubicBezTo>
                  <a:pt x="8284839" y="1273940"/>
                  <a:pt x="8193793" y="1254325"/>
                  <a:pt x="8110742" y="1261884"/>
                </a:cubicBezTo>
                <a:cubicBezTo>
                  <a:pt x="8027691" y="1269443"/>
                  <a:pt x="7942852" y="1244715"/>
                  <a:pt x="7802028" y="1261884"/>
                </a:cubicBezTo>
                <a:cubicBezTo>
                  <a:pt x="7661204" y="1279053"/>
                  <a:pt x="7495553" y="1234901"/>
                  <a:pt x="7324926" y="1261884"/>
                </a:cubicBezTo>
                <a:cubicBezTo>
                  <a:pt x="7154299" y="1288867"/>
                  <a:pt x="6893199" y="1225461"/>
                  <a:pt x="6763629" y="1261884"/>
                </a:cubicBezTo>
                <a:cubicBezTo>
                  <a:pt x="6634059" y="1298307"/>
                  <a:pt x="6429495" y="1254090"/>
                  <a:pt x="6118137" y="1261884"/>
                </a:cubicBezTo>
                <a:cubicBezTo>
                  <a:pt x="5806779" y="1269678"/>
                  <a:pt x="5750992" y="1251817"/>
                  <a:pt x="5556840" y="1261884"/>
                </a:cubicBezTo>
                <a:cubicBezTo>
                  <a:pt x="5362688" y="1271951"/>
                  <a:pt x="5154256" y="1203162"/>
                  <a:pt x="4827154" y="1261884"/>
                </a:cubicBezTo>
                <a:cubicBezTo>
                  <a:pt x="4500052" y="1320606"/>
                  <a:pt x="4315180" y="1219083"/>
                  <a:pt x="4097468" y="1261884"/>
                </a:cubicBezTo>
                <a:cubicBezTo>
                  <a:pt x="3879756" y="1304685"/>
                  <a:pt x="3829883" y="1244032"/>
                  <a:pt x="3704560" y="1261884"/>
                </a:cubicBezTo>
                <a:cubicBezTo>
                  <a:pt x="3579237" y="1279736"/>
                  <a:pt x="3467873" y="1238135"/>
                  <a:pt x="3395847" y="1261884"/>
                </a:cubicBezTo>
                <a:cubicBezTo>
                  <a:pt x="3323821" y="1285633"/>
                  <a:pt x="2880001" y="1242504"/>
                  <a:pt x="2666161" y="1261884"/>
                </a:cubicBezTo>
                <a:cubicBezTo>
                  <a:pt x="2452321" y="1281264"/>
                  <a:pt x="2213791" y="1204133"/>
                  <a:pt x="2020669" y="1261884"/>
                </a:cubicBezTo>
                <a:cubicBezTo>
                  <a:pt x="1827547" y="1319635"/>
                  <a:pt x="1595124" y="1224089"/>
                  <a:pt x="1459372" y="1261884"/>
                </a:cubicBezTo>
                <a:cubicBezTo>
                  <a:pt x="1323620" y="1299679"/>
                  <a:pt x="1214804" y="1236576"/>
                  <a:pt x="1150659" y="1261884"/>
                </a:cubicBezTo>
                <a:cubicBezTo>
                  <a:pt x="1086514" y="1287192"/>
                  <a:pt x="656097" y="1252619"/>
                  <a:pt x="505167" y="1261884"/>
                </a:cubicBezTo>
                <a:cubicBezTo>
                  <a:pt x="354237" y="1271149"/>
                  <a:pt x="142420" y="1230176"/>
                  <a:pt x="0" y="1261884"/>
                </a:cubicBezTo>
                <a:cubicBezTo>
                  <a:pt x="-44981" y="1066918"/>
                  <a:pt x="27487" y="1028913"/>
                  <a:pt x="0" y="828637"/>
                </a:cubicBezTo>
                <a:cubicBezTo>
                  <a:pt x="-27487" y="628361"/>
                  <a:pt x="22466" y="508029"/>
                  <a:pt x="0" y="420628"/>
                </a:cubicBezTo>
                <a:cubicBezTo>
                  <a:pt x="-22466" y="333227"/>
                  <a:pt x="1232" y="109596"/>
                  <a:pt x="0" y="0"/>
                </a:cubicBezTo>
                <a:close/>
              </a:path>
            </a:pathLst>
          </a:custGeom>
          <a:noFill/>
          <a:ln w="38100">
            <a:solidFill>
              <a:srgbClr val="FFCC66"/>
            </a:solidFill>
            <a:extLst>
              <a:ext uri="{C807C97D-BFC1-408E-A445-0C87EB9F89A2}">
                <ask:lineSketchStyleProps xmlns:ask="http://schemas.microsoft.com/office/drawing/2018/sketchyshapes" sd="2005252226">
                  <a:prstGeom prst="rect">
                    <a:avLst/>
                  </a:prstGeom>
                  <ask:type>
                    <ask:lineSketchScribble/>
                  </ask:type>
                </ask:lineSketchStyleProps>
              </a:ext>
            </a:extLst>
          </a:ln>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1</a:t>
            </a:r>
            <a:r>
              <a:rPr lang="en-US" sz="2400" dirty="0">
                <a:solidFill>
                  <a:srgbClr val="0000FF"/>
                </a:solidFill>
                <a:latin typeface="Arial" panose="020B0604020202020204" pitchFamily="34" charset="0"/>
                <a:cs typeface="Arial" panose="020B0604020202020204" pitchFamily="34" charset="0"/>
              </a:rPr>
              <a:t>. </a:t>
            </a:r>
            <a:r>
              <a:rPr lang="vi-VN" sz="2400" dirty="0">
                <a:solidFill>
                  <a:srgbClr val="0000FF"/>
                </a:solidFill>
                <a:latin typeface="Arial" panose="020B0604020202020204" pitchFamily="34" charset="0"/>
                <a:cs typeface="Arial" panose="020B0604020202020204" pitchFamily="34" charset="0"/>
              </a:rPr>
              <a:t>Câu mở đoạn có tác dụng gì?</a:t>
            </a:r>
            <a:endParaRPr lang="en-US" sz="24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2. </a:t>
            </a:r>
            <a:r>
              <a:rPr lang="vi-VN" sz="2400" dirty="0">
                <a:solidFill>
                  <a:srgbClr val="0000FF"/>
                </a:solidFill>
                <a:latin typeface="Arial" panose="020B0604020202020204" pitchFamily="34" charset="0"/>
                <a:cs typeface="Arial" panose="020B0604020202020204" pitchFamily="34" charset="0"/>
              </a:rPr>
              <a:t>Các câu tiếp theo làm rõ lí do người viết thích câu chuyện như thế nào?</a:t>
            </a:r>
            <a:endParaRPr lang="en-US" sz="2400" dirty="0">
              <a:solidFill>
                <a:srgbClr val="0000FF"/>
              </a:solidFill>
              <a:latin typeface="Arial" panose="020B0604020202020204" pitchFamily="34" charset="0"/>
              <a:cs typeface="Arial" panose="020B0604020202020204" pitchFamily="34" charset="0"/>
            </a:endParaRPr>
          </a:p>
        </p:txBody>
      </p:sp>
      <p:sp>
        <p:nvSpPr>
          <p:cNvPr id="8" name="Rectangle: Rounded Corners 49">
            <a:extLst>
              <a:ext uri="{FF2B5EF4-FFF2-40B4-BE49-F238E27FC236}">
                <a16:creationId xmlns:a16="http://schemas.microsoft.com/office/drawing/2014/main" id="{800637BE-2911-48A6-B95F-3B1F23583A72}"/>
              </a:ext>
            </a:extLst>
          </p:cNvPr>
          <p:cNvSpPr/>
          <p:nvPr/>
        </p:nvSpPr>
        <p:spPr>
          <a:xfrm>
            <a:off x="3810000" y="3257550"/>
            <a:ext cx="3657600" cy="576399"/>
          </a:xfrm>
          <a:custGeom>
            <a:avLst/>
            <a:gdLst>
              <a:gd name="connsiteX0" fmla="*/ 0 w 3657600"/>
              <a:gd name="connsiteY0" fmla="*/ 116271 h 576399"/>
              <a:gd name="connsiteX1" fmla="*/ 116271 w 3657600"/>
              <a:gd name="connsiteY1" fmla="*/ 0 h 576399"/>
              <a:gd name="connsiteX2" fmla="*/ 801283 w 3657600"/>
              <a:gd name="connsiteY2" fmla="*/ 0 h 576399"/>
              <a:gd name="connsiteX3" fmla="*/ 1417793 w 3657600"/>
              <a:gd name="connsiteY3" fmla="*/ 0 h 576399"/>
              <a:gd name="connsiteX4" fmla="*/ 2034303 w 3657600"/>
              <a:gd name="connsiteY4" fmla="*/ 0 h 576399"/>
              <a:gd name="connsiteX5" fmla="*/ 2787816 w 3657600"/>
              <a:gd name="connsiteY5" fmla="*/ 0 h 576399"/>
              <a:gd name="connsiteX6" fmla="*/ 3541329 w 3657600"/>
              <a:gd name="connsiteY6" fmla="*/ 0 h 576399"/>
              <a:gd name="connsiteX7" fmla="*/ 3657600 w 3657600"/>
              <a:gd name="connsiteY7" fmla="*/ 116271 h 576399"/>
              <a:gd name="connsiteX8" fmla="*/ 3657600 w 3657600"/>
              <a:gd name="connsiteY8" fmla="*/ 460128 h 576399"/>
              <a:gd name="connsiteX9" fmla="*/ 3541329 w 3657600"/>
              <a:gd name="connsiteY9" fmla="*/ 576399 h 576399"/>
              <a:gd name="connsiteX10" fmla="*/ 2822067 w 3657600"/>
              <a:gd name="connsiteY10" fmla="*/ 576399 h 576399"/>
              <a:gd name="connsiteX11" fmla="*/ 2102805 w 3657600"/>
              <a:gd name="connsiteY11" fmla="*/ 576399 h 576399"/>
              <a:gd name="connsiteX12" fmla="*/ 1520545 w 3657600"/>
              <a:gd name="connsiteY12" fmla="*/ 576399 h 576399"/>
              <a:gd name="connsiteX13" fmla="*/ 904034 w 3657600"/>
              <a:gd name="connsiteY13" fmla="*/ 576399 h 576399"/>
              <a:gd name="connsiteX14" fmla="*/ 116271 w 3657600"/>
              <a:gd name="connsiteY14" fmla="*/ 576399 h 576399"/>
              <a:gd name="connsiteX15" fmla="*/ 0 w 3657600"/>
              <a:gd name="connsiteY15" fmla="*/ 460128 h 576399"/>
              <a:gd name="connsiteX16" fmla="*/ 0 w 3657600"/>
              <a:gd name="connsiteY16" fmla="*/ 116271 h 57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7600" h="576399" fill="none" extrusionOk="0">
                <a:moveTo>
                  <a:pt x="0" y="116271"/>
                </a:moveTo>
                <a:cubicBezTo>
                  <a:pt x="-7196" y="56570"/>
                  <a:pt x="52726" y="-8681"/>
                  <a:pt x="116271" y="0"/>
                </a:cubicBezTo>
                <a:cubicBezTo>
                  <a:pt x="271772" y="-8883"/>
                  <a:pt x="619331" y="27454"/>
                  <a:pt x="801283" y="0"/>
                </a:cubicBezTo>
                <a:cubicBezTo>
                  <a:pt x="983235" y="-27454"/>
                  <a:pt x="1205577" y="21676"/>
                  <a:pt x="1417793" y="0"/>
                </a:cubicBezTo>
                <a:cubicBezTo>
                  <a:pt x="1630009" y="-21676"/>
                  <a:pt x="1774593" y="24530"/>
                  <a:pt x="2034303" y="0"/>
                </a:cubicBezTo>
                <a:cubicBezTo>
                  <a:pt x="2294013" y="-24530"/>
                  <a:pt x="2500567" y="6535"/>
                  <a:pt x="2787816" y="0"/>
                </a:cubicBezTo>
                <a:cubicBezTo>
                  <a:pt x="3075065" y="-6535"/>
                  <a:pt x="3304614" y="24123"/>
                  <a:pt x="3541329" y="0"/>
                </a:cubicBezTo>
                <a:cubicBezTo>
                  <a:pt x="3602329" y="-10385"/>
                  <a:pt x="3654308" y="59411"/>
                  <a:pt x="3657600" y="116271"/>
                </a:cubicBezTo>
                <a:cubicBezTo>
                  <a:pt x="3650588" y="229074"/>
                  <a:pt x="3648716" y="301068"/>
                  <a:pt x="3657600" y="460128"/>
                </a:cubicBezTo>
                <a:cubicBezTo>
                  <a:pt x="3653016" y="523962"/>
                  <a:pt x="3608175" y="583761"/>
                  <a:pt x="3541329" y="576399"/>
                </a:cubicBezTo>
                <a:cubicBezTo>
                  <a:pt x="3297500" y="590085"/>
                  <a:pt x="3146406" y="600190"/>
                  <a:pt x="2822067" y="576399"/>
                </a:cubicBezTo>
                <a:cubicBezTo>
                  <a:pt x="2497728" y="552608"/>
                  <a:pt x="2420379" y="591620"/>
                  <a:pt x="2102805" y="576399"/>
                </a:cubicBezTo>
                <a:cubicBezTo>
                  <a:pt x="1785231" y="561178"/>
                  <a:pt x="1642018" y="554579"/>
                  <a:pt x="1520545" y="576399"/>
                </a:cubicBezTo>
                <a:cubicBezTo>
                  <a:pt x="1399072" y="598219"/>
                  <a:pt x="1056250" y="557633"/>
                  <a:pt x="904034" y="576399"/>
                </a:cubicBezTo>
                <a:cubicBezTo>
                  <a:pt x="751818" y="595165"/>
                  <a:pt x="383975" y="552901"/>
                  <a:pt x="116271" y="576399"/>
                </a:cubicBezTo>
                <a:cubicBezTo>
                  <a:pt x="52354" y="571742"/>
                  <a:pt x="-1545" y="518524"/>
                  <a:pt x="0" y="460128"/>
                </a:cubicBezTo>
                <a:cubicBezTo>
                  <a:pt x="1755" y="310235"/>
                  <a:pt x="786" y="243607"/>
                  <a:pt x="0" y="116271"/>
                </a:cubicBezTo>
                <a:close/>
              </a:path>
              <a:path w="3657600" h="576399" stroke="0" extrusionOk="0">
                <a:moveTo>
                  <a:pt x="0" y="116271"/>
                </a:moveTo>
                <a:cubicBezTo>
                  <a:pt x="376" y="63551"/>
                  <a:pt x="54908" y="5097"/>
                  <a:pt x="116271" y="0"/>
                </a:cubicBezTo>
                <a:cubicBezTo>
                  <a:pt x="475108" y="21889"/>
                  <a:pt x="524413" y="13628"/>
                  <a:pt x="835533" y="0"/>
                </a:cubicBezTo>
                <a:cubicBezTo>
                  <a:pt x="1146653" y="-13628"/>
                  <a:pt x="1200483" y="-14717"/>
                  <a:pt x="1452044" y="0"/>
                </a:cubicBezTo>
                <a:cubicBezTo>
                  <a:pt x="1703605" y="14717"/>
                  <a:pt x="1904122" y="-780"/>
                  <a:pt x="2068554" y="0"/>
                </a:cubicBezTo>
                <a:cubicBezTo>
                  <a:pt x="2232986" y="780"/>
                  <a:pt x="2444288" y="-18506"/>
                  <a:pt x="2787816" y="0"/>
                </a:cubicBezTo>
                <a:cubicBezTo>
                  <a:pt x="3131344" y="18506"/>
                  <a:pt x="3183579" y="29532"/>
                  <a:pt x="3541329" y="0"/>
                </a:cubicBezTo>
                <a:cubicBezTo>
                  <a:pt x="3599063" y="-10028"/>
                  <a:pt x="3648485" y="56933"/>
                  <a:pt x="3657600" y="116271"/>
                </a:cubicBezTo>
                <a:cubicBezTo>
                  <a:pt x="3641246" y="187302"/>
                  <a:pt x="3655609" y="343011"/>
                  <a:pt x="3657600" y="460128"/>
                </a:cubicBezTo>
                <a:cubicBezTo>
                  <a:pt x="3644933" y="518652"/>
                  <a:pt x="3600667" y="576356"/>
                  <a:pt x="3541329" y="576399"/>
                </a:cubicBezTo>
                <a:cubicBezTo>
                  <a:pt x="3263697" y="548764"/>
                  <a:pt x="3046820" y="607425"/>
                  <a:pt x="2856317" y="576399"/>
                </a:cubicBezTo>
                <a:cubicBezTo>
                  <a:pt x="2665814" y="545373"/>
                  <a:pt x="2472510" y="589266"/>
                  <a:pt x="2171306" y="576399"/>
                </a:cubicBezTo>
                <a:cubicBezTo>
                  <a:pt x="1870102" y="563532"/>
                  <a:pt x="1817701" y="564511"/>
                  <a:pt x="1486294" y="576399"/>
                </a:cubicBezTo>
                <a:cubicBezTo>
                  <a:pt x="1154887" y="588287"/>
                  <a:pt x="1111227" y="587267"/>
                  <a:pt x="869784" y="576399"/>
                </a:cubicBezTo>
                <a:cubicBezTo>
                  <a:pt x="628341" y="565532"/>
                  <a:pt x="390539" y="539595"/>
                  <a:pt x="116271" y="576399"/>
                </a:cubicBezTo>
                <a:cubicBezTo>
                  <a:pt x="62973" y="578876"/>
                  <a:pt x="-5037" y="522676"/>
                  <a:pt x="0" y="460128"/>
                </a:cubicBezTo>
                <a:cubicBezTo>
                  <a:pt x="-11098" y="384597"/>
                  <a:pt x="-7655" y="203439"/>
                  <a:pt x="0" y="116271"/>
                </a:cubicBezTo>
                <a:close/>
              </a:path>
            </a:pathLst>
          </a:custGeom>
          <a:solidFill>
            <a:srgbClr val="FFC000">
              <a:lumMod val="60000"/>
              <a:lumOff val="40000"/>
              <a:alpha val="85000"/>
            </a:srgb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ctr"/>
            <a:r>
              <a:rPr lang="en-US" sz="2400" dirty="0" err="1">
                <a:latin typeface="Arial" panose="020B0604020202020204" pitchFamily="34" charset="0"/>
                <a:cs typeface="Arial" panose="020B0604020202020204" pitchFamily="34" charset="0"/>
              </a:rPr>
              <a:t>THẢO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ĐÔI</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64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1" y="4899243"/>
            <a:ext cx="9210676" cy="244257"/>
          </a:xfrm>
          <a:prstGeom prst="rect">
            <a:avLst/>
          </a:prstGeom>
        </p:spPr>
      </p:pic>
      <p:sp>
        <p:nvSpPr>
          <p:cNvPr id="8" name="TextBox 7">
            <a:extLst>
              <a:ext uri="{FF2B5EF4-FFF2-40B4-BE49-F238E27FC236}">
                <a16:creationId xmlns:a16="http://schemas.microsoft.com/office/drawing/2014/main" id="{94FF037B-578F-413F-802C-82F235DA2212}"/>
              </a:ext>
            </a:extLst>
          </p:cNvPr>
          <p:cNvSpPr txBox="1"/>
          <p:nvPr/>
        </p:nvSpPr>
        <p:spPr>
          <a:xfrm>
            <a:off x="237207" y="1109311"/>
            <a:ext cx="8686800" cy="2939266"/>
          </a:xfrm>
          <a:prstGeom prst="rect">
            <a:avLst/>
          </a:prstGeom>
          <a:noFill/>
        </p:spPr>
        <p:txBody>
          <a:bodyPr wrap="square" rtlCol="0">
            <a:spAutoFit/>
          </a:bodyPr>
          <a:lstStyle/>
          <a:p>
            <a:pPr>
              <a:spcAft>
                <a:spcPts val="600"/>
              </a:spcAft>
            </a:pPr>
            <a:r>
              <a:rPr lang="en-US" sz="3600" dirty="0">
                <a:solidFill>
                  <a:srgbClr val="0000FF"/>
                </a:solidFill>
                <a:latin typeface="Arial" panose="020B0604020202020204" pitchFamily="34" charset="0"/>
                <a:cs typeface="Arial" panose="020B0604020202020204" pitchFamily="34" charset="0"/>
              </a:rPr>
              <a:t>    1. </a:t>
            </a:r>
            <a:r>
              <a:rPr lang="vi-VN" sz="3600" dirty="0">
                <a:solidFill>
                  <a:srgbClr val="0000FF"/>
                </a:solidFill>
                <a:latin typeface="Arial" panose="020B0604020202020204" pitchFamily="34" charset="0"/>
                <a:cs typeface="Arial" panose="020B0604020202020204" pitchFamily="34" charset="0"/>
              </a:rPr>
              <a:t>Câu mở đoạn có tác dụng gì?</a:t>
            </a:r>
            <a:endParaRPr lang="en-US" sz="3600" dirty="0">
              <a:solidFill>
                <a:srgbClr val="0000FF"/>
              </a:solidFill>
              <a:latin typeface="Arial" panose="020B0604020202020204" pitchFamily="34" charset="0"/>
              <a:cs typeface="Arial" panose="020B0604020202020204" pitchFamily="34" charset="0"/>
            </a:endParaRPr>
          </a:p>
          <a:p>
            <a:r>
              <a:rPr lang="en-US" sz="3600" dirty="0"/>
              <a:t>     </a:t>
            </a:r>
            <a:r>
              <a:rPr lang="vi-VN" sz="3600" dirty="0"/>
              <a:t>Câu mở đoạn giới thiệu câu chuyện ông Yết Kiêu. Một câu chuyện em thích vì có cách kể chuyện hấp dẫn</a:t>
            </a:r>
            <a:endParaRPr lang="en-US" sz="3600" dirty="0">
              <a:solidFill>
                <a:schemeClr val="tx1">
                  <a:lumMod val="95000"/>
                  <a:lumOff val="5000"/>
                </a:schemeClr>
              </a:solidFill>
              <a:latin typeface="Arial" panose="020B0604020202020204" pitchFamily="34" charset="0"/>
              <a:cs typeface="Arial" panose="020B0604020202020204" pitchFamily="34" charset="0"/>
            </a:endParaRPr>
          </a:p>
          <a:p>
            <a:endParaRPr lang="en-US" sz="3600" dirty="0"/>
          </a:p>
        </p:txBody>
      </p:sp>
      <p:pic>
        <p:nvPicPr>
          <p:cNvPr id="9" name="Picture 8">
            <a:extLst>
              <a:ext uri="{FF2B5EF4-FFF2-40B4-BE49-F238E27FC236}">
                <a16:creationId xmlns:a16="http://schemas.microsoft.com/office/drawing/2014/main" id="{80D7DF7D-CC0D-4CA5-A2E0-396BCB80E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6233"/>
            <a:ext cx="9210676" cy="244257"/>
          </a:xfrm>
          <a:prstGeom prst="rect">
            <a:avLst/>
          </a:prstGeom>
        </p:spPr>
      </p:pic>
      <p:sp>
        <p:nvSpPr>
          <p:cNvPr id="14" name="Rectangle: Rounded Corners 49">
            <a:extLst>
              <a:ext uri="{FF2B5EF4-FFF2-40B4-BE49-F238E27FC236}">
                <a16:creationId xmlns:a16="http://schemas.microsoft.com/office/drawing/2014/main" id="{59E11710-E2A5-4FB6-8AF6-48D8F58E7E87}"/>
              </a:ext>
            </a:extLst>
          </p:cNvPr>
          <p:cNvSpPr/>
          <p:nvPr/>
        </p:nvSpPr>
        <p:spPr>
          <a:xfrm>
            <a:off x="-13982" y="110638"/>
            <a:ext cx="5791199" cy="794889"/>
          </a:xfrm>
          <a:custGeom>
            <a:avLst/>
            <a:gdLst>
              <a:gd name="connsiteX0" fmla="*/ 0 w 5791199"/>
              <a:gd name="connsiteY0" fmla="*/ 160345 h 794889"/>
              <a:gd name="connsiteX1" fmla="*/ 160345 w 5791199"/>
              <a:gd name="connsiteY1" fmla="*/ 0 h 794889"/>
              <a:gd name="connsiteX2" fmla="*/ 953569 w 5791199"/>
              <a:gd name="connsiteY2" fmla="*/ 0 h 794889"/>
              <a:gd name="connsiteX3" fmla="*/ 1746793 w 5791199"/>
              <a:gd name="connsiteY3" fmla="*/ 0 h 794889"/>
              <a:gd name="connsiteX4" fmla="*/ 2375901 w 5791199"/>
              <a:gd name="connsiteY4" fmla="*/ 0 h 794889"/>
              <a:gd name="connsiteX5" fmla="*/ 2895600 w 5791199"/>
              <a:gd name="connsiteY5" fmla="*/ 0 h 794889"/>
              <a:gd name="connsiteX6" fmla="*/ 3470003 w 5791199"/>
              <a:gd name="connsiteY6" fmla="*/ 0 h 794889"/>
              <a:gd name="connsiteX7" fmla="*/ 4044406 w 5791199"/>
              <a:gd name="connsiteY7" fmla="*/ 0 h 794889"/>
              <a:gd name="connsiteX8" fmla="*/ 4782925 w 5791199"/>
              <a:gd name="connsiteY8" fmla="*/ 0 h 794889"/>
              <a:gd name="connsiteX9" fmla="*/ 5630854 w 5791199"/>
              <a:gd name="connsiteY9" fmla="*/ 0 h 794889"/>
              <a:gd name="connsiteX10" fmla="*/ 5791199 w 5791199"/>
              <a:gd name="connsiteY10" fmla="*/ 160345 h 794889"/>
              <a:gd name="connsiteX11" fmla="*/ 5791199 w 5791199"/>
              <a:gd name="connsiteY11" fmla="*/ 634544 h 794889"/>
              <a:gd name="connsiteX12" fmla="*/ 5630854 w 5791199"/>
              <a:gd name="connsiteY12" fmla="*/ 794889 h 794889"/>
              <a:gd name="connsiteX13" fmla="*/ 4947040 w 5791199"/>
              <a:gd name="connsiteY13" fmla="*/ 794889 h 794889"/>
              <a:gd name="connsiteX14" fmla="*/ 4263227 w 5791199"/>
              <a:gd name="connsiteY14" fmla="*/ 794889 h 794889"/>
              <a:gd name="connsiteX15" fmla="*/ 3579413 w 5791199"/>
              <a:gd name="connsiteY15" fmla="*/ 794889 h 794889"/>
              <a:gd name="connsiteX16" fmla="*/ 2786189 w 5791199"/>
              <a:gd name="connsiteY16" fmla="*/ 794889 h 794889"/>
              <a:gd name="connsiteX17" fmla="*/ 2102376 w 5791199"/>
              <a:gd name="connsiteY17" fmla="*/ 794889 h 794889"/>
              <a:gd name="connsiteX18" fmla="*/ 1418562 w 5791199"/>
              <a:gd name="connsiteY18" fmla="*/ 794889 h 794889"/>
              <a:gd name="connsiteX19" fmla="*/ 160345 w 5791199"/>
              <a:gd name="connsiteY19" fmla="*/ 794889 h 794889"/>
              <a:gd name="connsiteX20" fmla="*/ 0 w 5791199"/>
              <a:gd name="connsiteY20" fmla="*/ 634544 h 794889"/>
              <a:gd name="connsiteX21" fmla="*/ 0 w 5791199"/>
              <a:gd name="connsiteY21" fmla="*/ 160345 h 79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91199" h="794889" fill="none" extrusionOk="0">
                <a:moveTo>
                  <a:pt x="0" y="160345"/>
                </a:moveTo>
                <a:cubicBezTo>
                  <a:pt x="11134" y="59209"/>
                  <a:pt x="66425" y="15178"/>
                  <a:pt x="160345" y="0"/>
                </a:cubicBezTo>
                <a:cubicBezTo>
                  <a:pt x="343126" y="-7682"/>
                  <a:pt x="686366" y="-1282"/>
                  <a:pt x="953569" y="0"/>
                </a:cubicBezTo>
                <a:cubicBezTo>
                  <a:pt x="1220772" y="1282"/>
                  <a:pt x="1381978" y="-786"/>
                  <a:pt x="1746793" y="0"/>
                </a:cubicBezTo>
                <a:cubicBezTo>
                  <a:pt x="2111608" y="786"/>
                  <a:pt x="2125262" y="15943"/>
                  <a:pt x="2375901" y="0"/>
                </a:cubicBezTo>
                <a:cubicBezTo>
                  <a:pt x="2626540" y="-15943"/>
                  <a:pt x="2672037" y="10474"/>
                  <a:pt x="2895600" y="0"/>
                </a:cubicBezTo>
                <a:cubicBezTo>
                  <a:pt x="3119163" y="-10474"/>
                  <a:pt x="3324186" y="-10397"/>
                  <a:pt x="3470003" y="0"/>
                </a:cubicBezTo>
                <a:cubicBezTo>
                  <a:pt x="3615820" y="10397"/>
                  <a:pt x="3842425" y="-5662"/>
                  <a:pt x="4044406" y="0"/>
                </a:cubicBezTo>
                <a:cubicBezTo>
                  <a:pt x="4246387" y="5662"/>
                  <a:pt x="4452169" y="-21299"/>
                  <a:pt x="4782925" y="0"/>
                </a:cubicBezTo>
                <a:cubicBezTo>
                  <a:pt x="5113681" y="21299"/>
                  <a:pt x="5252580" y="4268"/>
                  <a:pt x="5630854" y="0"/>
                </a:cubicBezTo>
                <a:cubicBezTo>
                  <a:pt x="5727401" y="-657"/>
                  <a:pt x="5787641" y="64886"/>
                  <a:pt x="5791199" y="160345"/>
                </a:cubicBezTo>
                <a:cubicBezTo>
                  <a:pt x="5806031" y="344470"/>
                  <a:pt x="5789808" y="427614"/>
                  <a:pt x="5791199" y="634544"/>
                </a:cubicBezTo>
                <a:cubicBezTo>
                  <a:pt x="5780828" y="735998"/>
                  <a:pt x="5727006" y="799475"/>
                  <a:pt x="5630854" y="794889"/>
                </a:cubicBezTo>
                <a:cubicBezTo>
                  <a:pt x="5465473" y="807281"/>
                  <a:pt x="5282429" y="815124"/>
                  <a:pt x="4947040" y="794889"/>
                </a:cubicBezTo>
                <a:cubicBezTo>
                  <a:pt x="4611651" y="774654"/>
                  <a:pt x="4590352" y="798751"/>
                  <a:pt x="4263227" y="794889"/>
                </a:cubicBezTo>
                <a:cubicBezTo>
                  <a:pt x="3936102" y="791027"/>
                  <a:pt x="3887180" y="825541"/>
                  <a:pt x="3579413" y="794889"/>
                </a:cubicBezTo>
                <a:cubicBezTo>
                  <a:pt x="3271646" y="764237"/>
                  <a:pt x="3156766" y="808963"/>
                  <a:pt x="2786189" y="794889"/>
                </a:cubicBezTo>
                <a:cubicBezTo>
                  <a:pt x="2415612" y="780815"/>
                  <a:pt x="2298627" y="790470"/>
                  <a:pt x="2102376" y="794889"/>
                </a:cubicBezTo>
                <a:cubicBezTo>
                  <a:pt x="1906125" y="799308"/>
                  <a:pt x="1620668" y="813094"/>
                  <a:pt x="1418562" y="794889"/>
                </a:cubicBezTo>
                <a:cubicBezTo>
                  <a:pt x="1216456" y="776684"/>
                  <a:pt x="664325" y="808209"/>
                  <a:pt x="160345" y="794889"/>
                </a:cubicBezTo>
                <a:cubicBezTo>
                  <a:pt x="71570" y="797451"/>
                  <a:pt x="-1160" y="709777"/>
                  <a:pt x="0" y="634544"/>
                </a:cubicBezTo>
                <a:cubicBezTo>
                  <a:pt x="-1896" y="491227"/>
                  <a:pt x="-14150" y="381030"/>
                  <a:pt x="0" y="160345"/>
                </a:cubicBezTo>
                <a:close/>
              </a:path>
              <a:path w="5791199" h="794889" stroke="0" extrusionOk="0">
                <a:moveTo>
                  <a:pt x="0" y="160345"/>
                </a:moveTo>
                <a:cubicBezTo>
                  <a:pt x="545" y="88439"/>
                  <a:pt x="77916" y="10948"/>
                  <a:pt x="160345" y="0"/>
                </a:cubicBezTo>
                <a:cubicBezTo>
                  <a:pt x="503649" y="-19438"/>
                  <a:pt x="531150" y="-11969"/>
                  <a:pt x="898864" y="0"/>
                </a:cubicBezTo>
                <a:cubicBezTo>
                  <a:pt x="1266578" y="11969"/>
                  <a:pt x="1292515" y="3007"/>
                  <a:pt x="1473267" y="0"/>
                </a:cubicBezTo>
                <a:cubicBezTo>
                  <a:pt x="1654019" y="-3007"/>
                  <a:pt x="1810165" y="-12736"/>
                  <a:pt x="2047671" y="0"/>
                </a:cubicBezTo>
                <a:cubicBezTo>
                  <a:pt x="2285177" y="12736"/>
                  <a:pt x="2622594" y="7793"/>
                  <a:pt x="2786189" y="0"/>
                </a:cubicBezTo>
                <a:cubicBezTo>
                  <a:pt x="2949784" y="-7793"/>
                  <a:pt x="3205931" y="-22199"/>
                  <a:pt x="3415298" y="0"/>
                </a:cubicBezTo>
                <a:cubicBezTo>
                  <a:pt x="3624665" y="22199"/>
                  <a:pt x="3816584" y="13942"/>
                  <a:pt x="4208522" y="0"/>
                </a:cubicBezTo>
                <a:cubicBezTo>
                  <a:pt x="4600460" y="-13942"/>
                  <a:pt x="4833323" y="3150"/>
                  <a:pt x="5001745" y="0"/>
                </a:cubicBezTo>
                <a:cubicBezTo>
                  <a:pt x="5170167" y="-3150"/>
                  <a:pt x="5445532" y="-4483"/>
                  <a:pt x="5630854" y="0"/>
                </a:cubicBezTo>
                <a:cubicBezTo>
                  <a:pt x="5709585" y="-4414"/>
                  <a:pt x="5772290" y="71623"/>
                  <a:pt x="5791199" y="160345"/>
                </a:cubicBezTo>
                <a:cubicBezTo>
                  <a:pt x="5777191" y="393743"/>
                  <a:pt x="5771935" y="451420"/>
                  <a:pt x="5791199" y="634544"/>
                </a:cubicBezTo>
                <a:cubicBezTo>
                  <a:pt x="5801049" y="727948"/>
                  <a:pt x="5716218" y="774885"/>
                  <a:pt x="5630854" y="794889"/>
                </a:cubicBezTo>
                <a:cubicBezTo>
                  <a:pt x="5405018" y="819816"/>
                  <a:pt x="5265091" y="801342"/>
                  <a:pt x="5056451" y="794889"/>
                </a:cubicBezTo>
                <a:cubicBezTo>
                  <a:pt x="4847811" y="788436"/>
                  <a:pt x="4597265" y="772994"/>
                  <a:pt x="4317932" y="794889"/>
                </a:cubicBezTo>
                <a:cubicBezTo>
                  <a:pt x="4038599" y="816784"/>
                  <a:pt x="3706781" y="764449"/>
                  <a:pt x="3524708" y="794889"/>
                </a:cubicBezTo>
                <a:cubicBezTo>
                  <a:pt x="3342635" y="825329"/>
                  <a:pt x="3059476" y="825499"/>
                  <a:pt x="2895600" y="794889"/>
                </a:cubicBezTo>
                <a:cubicBezTo>
                  <a:pt x="2731724" y="764279"/>
                  <a:pt x="2564060" y="810686"/>
                  <a:pt x="2266491" y="794889"/>
                </a:cubicBezTo>
                <a:cubicBezTo>
                  <a:pt x="1968922" y="779092"/>
                  <a:pt x="1749147" y="784593"/>
                  <a:pt x="1473267" y="794889"/>
                </a:cubicBezTo>
                <a:cubicBezTo>
                  <a:pt x="1197387" y="805185"/>
                  <a:pt x="774885" y="811174"/>
                  <a:pt x="160345" y="794889"/>
                </a:cubicBezTo>
                <a:cubicBezTo>
                  <a:pt x="76316" y="793658"/>
                  <a:pt x="7524" y="726930"/>
                  <a:pt x="0" y="634544"/>
                </a:cubicBezTo>
                <a:cubicBezTo>
                  <a:pt x="9077" y="407688"/>
                  <a:pt x="8684" y="320771"/>
                  <a:pt x="0" y="160345"/>
                </a:cubicBezTo>
                <a:close/>
              </a:path>
            </a:pathLst>
          </a:custGeom>
          <a:solidFill>
            <a:srgbClr val="FFC000">
              <a:lumMod val="60000"/>
              <a:lumOff val="40000"/>
              <a:alpha val="85000"/>
            </a:srgb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ctr"/>
            <a:r>
              <a:rPr lang="en-US" sz="3600" dirty="0" err="1">
                <a:latin typeface="Arial" panose="020B0604020202020204" pitchFamily="34" charset="0"/>
                <a:cs typeface="Arial" panose="020B0604020202020204" pitchFamily="34" charset="0"/>
              </a:rPr>
              <a:t>BÁO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83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8" y="5021371"/>
            <a:ext cx="9210676" cy="244257"/>
          </a:xfrm>
          <a:prstGeom prst="rect">
            <a:avLst/>
          </a:prstGeom>
        </p:spPr>
      </p:pic>
      <p:sp>
        <p:nvSpPr>
          <p:cNvPr id="8" name="TextBox 7">
            <a:extLst>
              <a:ext uri="{FF2B5EF4-FFF2-40B4-BE49-F238E27FC236}">
                <a16:creationId xmlns:a16="http://schemas.microsoft.com/office/drawing/2014/main" id="{94FF037B-578F-413F-802C-82F235DA2212}"/>
              </a:ext>
            </a:extLst>
          </p:cNvPr>
          <p:cNvSpPr txBox="1"/>
          <p:nvPr/>
        </p:nvSpPr>
        <p:spPr>
          <a:xfrm>
            <a:off x="228600" y="742950"/>
            <a:ext cx="8686800" cy="5139869"/>
          </a:xfrm>
          <a:prstGeom prst="rect">
            <a:avLst/>
          </a:prstGeom>
          <a:noFill/>
        </p:spPr>
        <p:txBody>
          <a:bodyPr wrap="square" rtlCol="0">
            <a:spAutoFit/>
          </a:bodyPr>
          <a:lstStyle/>
          <a:p>
            <a:pPr algn="just"/>
            <a:r>
              <a:rPr lang="en-US" sz="2800" dirty="0">
                <a:solidFill>
                  <a:srgbClr val="0000FF"/>
                </a:solidFill>
                <a:latin typeface="Arial" panose="020B0604020202020204" pitchFamily="34" charset="0"/>
                <a:cs typeface="Arial" panose="020B0604020202020204" pitchFamily="34" charset="0"/>
              </a:rPr>
              <a:t>2. </a:t>
            </a:r>
            <a:r>
              <a:rPr lang="vi-VN" sz="2800" dirty="0">
                <a:solidFill>
                  <a:srgbClr val="0000FF"/>
                </a:solidFill>
                <a:latin typeface="Arial" panose="020B0604020202020204" pitchFamily="34" charset="0"/>
                <a:cs typeface="Arial" panose="020B0604020202020204" pitchFamily="34" charset="0"/>
              </a:rPr>
              <a:t>Các câu tiếp theo làm rõ lí do người viết thích câu chuyện như thế nào?</a:t>
            </a:r>
            <a:endParaRPr lang="en-US" sz="2800" dirty="0">
              <a:solidFill>
                <a:srgbClr val="0000FF"/>
              </a:solidFill>
              <a:latin typeface="Arial" panose="020B0604020202020204" pitchFamily="34" charset="0"/>
              <a:cs typeface="Arial" panose="020B0604020202020204" pitchFamily="34" charset="0"/>
            </a:endParaRPr>
          </a:p>
          <a:p>
            <a:pPr algn="just"/>
            <a:r>
              <a:rPr lang="en-US" sz="2400" dirty="0"/>
              <a:t>- </a:t>
            </a:r>
            <a:r>
              <a:rPr lang="vi-VN" sz="2400" dirty="0"/>
              <a:t>Trong câu chuyện có chi tiết rất kì lạ về tài bơi lặn của Yết Kiêu: Nhiều khi ông sống dưới nước sáu bảy ngày mới lên. Chi tiết phi thường ấy phản ánh một sự thật là ông Yết Kiêu rất tài giỏi, đã đánh chìm rất nhiều tàu giặc.</a:t>
            </a:r>
            <a:endParaRPr lang="en-US" sz="2400" dirty="0"/>
          </a:p>
          <a:p>
            <a:pPr algn="just"/>
            <a:r>
              <a:rPr lang="en-US" sz="2400" dirty="0"/>
              <a:t>- </a:t>
            </a:r>
            <a:r>
              <a:rPr lang="vi-VN" sz="2400" dirty="0"/>
              <a:t>Các chi tiết Yết Kiêu đục thuyền giặc, giặc bắt được ông, ông đối đáp với giặc rồi mưu trí trốn thoát làm cho em đọc rất hồi hộp</a:t>
            </a:r>
            <a:r>
              <a:rPr lang="en-US" sz="2400" dirty="0">
                <a:solidFill>
                  <a:schemeClr val="tx1">
                    <a:lumMod val="95000"/>
                    <a:lumOff val="5000"/>
                  </a:schemeClr>
                </a:solidFill>
                <a:latin typeface="Arial" panose="020B0604020202020204" pitchFamily="34" charset="0"/>
                <a:cs typeface="Arial" panose="020B0604020202020204" pitchFamily="34" charset="0"/>
              </a:rPr>
              <a:t>.</a:t>
            </a:r>
          </a:p>
          <a:p>
            <a:pPr algn="just"/>
            <a:r>
              <a:rPr lang="en-US" sz="2400" dirty="0"/>
              <a:t>- </a:t>
            </a:r>
            <a:r>
              <a:rPr lang="vi-VN" sz="2400" dirty="0"/>
              <a:t>Câu chuyện ông Yết Kiêu đã để lại cho em những ấn tượng sâu sắc về nhân vật và cách kể chuyện của tác giả</a:t>
            </a:r>
            <a:endParaRPr lang="en-US" sz="2400" dirty="0"/>
          </a:p>
          <a:p>
            <a:r>
              <a:rPr lang="vi-VN" sz="2400" dirty="0"/>
              <a:t> </a:t>
            </a:r>
            <a:endParaRPr lang="en-US" sz="2400" dirty="0"/>
          </a:p>
          <a:p>
            <a:endParaRPr lang="en-US" sz="2400" dirty="0"/>
          </a:p>
        </p:txBody>
      </p:sp>
      <p:pic>
        <p:nvPicPr>
          <p:cNvPr id="9" name="Picture 8">
            <a:extLst>
              <a:ext uri="{FF2B5EF4-FFF2-40B4-BE49-F238E27FC236}">
                <a16:creationId xmlns:a16="http://schemas.microsoft.com/office/drawing/2014/main" id="{80D7DF7D-CC0D-4CA5-A2E0-396BCB80E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6233"/>
            <a:ext cx="9210676" cy="244257"/>
          </a:xfrm>
          <a:prstGeom prst="rect">
            <a:avLst/>
          </a:prstGeom>
        </p:spPr>
      </p:pic>
      <p:sp>
        <p:nvSpPr>
          <p:cNvPr id="7" name="Rectangle: Rounded Corners 49">
            <a:extLst>
              <a:ext uri="{FF2B5EF4-FFF2-40B4-BE49-F238E27FC236}">
                <a16:creationId xmlns:a16="http://schemas.microsoft.com/office/drawing/2014/main" id="{FB913797-3EE6-45B4-B9B5-134E2DD8FE4D}"/>
              </a:ext>
            </a:extLst>
          </p:cNvPr>
          <p:cNvSpPr/>
          <p:nvPr/>
        </p:nvSpPr>
        <p:spPr>
          <a:xfrm>
            <a:off x="0" y="7407"/>
            <a:ext cx="5791199" cy="636939"/>
          </a:xfrm>
          <a:custGeom>
            <a:avLst/>
            <a:gdLst>
              <a:gd name="connsiteX0" fmla="*/ 0 w 5791199"/>
              <a:gd name="connsiteY0" fmla="*/ 128483 h 636939"/>
              <a:gd name="connsiteX1" fmla="*/ 128483 w 5791199"/>
              <a:gd name="connsiteY1" fmla="*/ 0 h 636939"/>
              <a:gd name="connsiteX2" fmla="*/ 930947 w 5791199"/>
              <a:gd name="connsiteY2" fmla="*/ 0 h 636939"/>
              <a:gd name="connsiteX3" fmla="*/ 1733411 w 5791199"/>
              <a:gd name="connsiteY3" fmla="*/ 0 h 636939"/>
              <a:gd name="connsiteX4" fmla="*/ 2369847 w 5791199"/>
              <a:gd name="connsiteY4" fmla="*/ 0 h 636939"/>
              <a:gd name="connsiteX5" fmla="*/ 2895600 w 5791199"/>
              <a:gd name="connsiteY5" fmla="*/ 0 h 636939"/>
              <a:gd name="connsiteX6" fmla="*/ 3476694 w 5791199"/>
              <a:gd name="connsiteY6" fmla="*/ 0 h 636939"/>
              <a:gd name="connsiteX7" fmla="*/ 4057788 w 5791199"/>
              <a:gd name="connsiteY7" fmla="*/ 0 h 636939"/>
              <a:gd name="connsiteX8" fmla="*/ 4804910 w 5791199"/>
              <a:gd name="connsiteY8" fmla="*/ 0 h 636939"/>
              <a:gd name="connsiteX9" fmla="*/ 5662716 w 5791199"/>
              <a:gd name="connsiteY9" fmla="*/ 0 h 636939"/>
              <a:gd name="connsiteX10" fmla="*/ 5791199 w 5791199"/>
              <a:gd name="connsiteY10" fmla="*/ 128483 h 636939"/>
              <a:gd name="connsiteX11" fmla="*/ 5791199 w 5791199"/>
              <a:gd name="connsiteY11" fmla="*/ 508456 h 636939"/>
              <a:gd name="connsiteX12" fmla="*/ 5662716 w 5791199"/>
              <a:gd name="connsiteY12" fmla="*/ 636939 h 636939"/>
              <a:gd name="connsiteX13" fmla="*/ 4970937 w 5791199"/>
              <a:gd name="connsiteY13" fmla="*/ 636939 h 636939"/>
              <a:gd name="connsiteX14" fmla="*/ 4279158 w 5791199"/>
              <a:gd name="connsiteY14" fmla="*/ 636939 h 636939"/>
              <a:gd name="connsiteX15" fmla="*/ 3587379 w 5791199"/>
              <a:gd name="connsiteY15" fmla="*/ 636939 h 636939"/>
              <a:gd name="connsiteX16" fmla="*/ 2784915 w 5791199"/>
              <a:gd name="connsiteY16" fmla="*/ 636939 h 636939"/>
              <a:gd name="connsiteX17" fmla="*/ 2093136 w 5791199"/>
              <a:gd name="connsiteY17" fmla="*/ 636939 h 636939"/>
              <a:gd name="connsiteX18" fmla="*/ 1401357 w 5791199"/>
              <a:gd name="connsiteY18" fmla="*/ 636939 h 636939"/>
              <a:gd name="connsiteX19" fmla="*/ 128483 w 5791199"/>
              <a:gd name="connsiteY19" fmla="*/ 636939 h 636939"/>
              <a:gd name="connsiteX20" fmla="*/ 0 w 5791199"/>
              <a:gd name="connsiteY20" fmla="*/ 508456 h 636939"/>
              <a:gd name="connsiteX21" fmla="*/ 0 w 5791199"/>
              <a:gd name="connsiteY21" fmla="*/ 128483 h 6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91199" h="636939" fill="none" extrusionOk="0">
                <a:moveTo>
                  <a:pt x="0" y="128483"/>
                </a:moveTo>
                <a:cubicBezTo>
                  <a:pt x="9220" y="47106"/>
                  <a:pt x="53642" y="10983"/>
                  <a:pt x="128483" y="0"/>
                </a:cubicBezTo>
                <a:cubicBezTo>
                  <a:pt x="525583" y="-131"/>
                  <a:pt x="546882" y="23581"/>
                  <a:pt x="930947" y="0"/>
                </a:cubicBezTo>
                <a:cubicBezTo>
                  <a:pt x="1315012" y="-23581"/>
                  <a:pt x="1503151" y="-12972"/>
                  <a:pt x="1733411" y="0"/>
                </a:cubicBezTo>
                <a:cubicBezTo>
                  <a:pt x="1963671" y="12972"/>
                  <a:pt x="2058401" y="14748"/>
                  <a:pt x="2369847" y="0"/>
                </a:cubicBezTo>
                <a:cubicBezTo>
                  <a:pt x="2681293" y="-14748"/>
                  <a:pt x="2770521" y="-11466"/>
                  <a:pt x="2895600" y="0"/>
                </a:cubicBezTo>
                <a:cubicBezTo>
                  <a:pt x="3020679" y="11466"/>
                  <a:pt x="3245250" y="-23312"/>
                  <a:pt x="3476694" y="0"/>
                </a:cubicBezTo>
                <a:cubicBezTo>
                  <a:pt x="3708138" y="23312"/>
                  <a:pt x="3827107" y="2005"/>
                  <a:pt x="4057788" y="0"/>
                </a:cubicBezTo>
                <a:cubicBezTo>
                  <a:pt x="4288469" y="-2005"/>
                  <a:pt x="4550391" y="-37355"/>
                  <a:pt x="4804910" y="0"/>
                </a:cubicBezTo>
                <a:cubicBezTo>
                  <a:pt x="5059429" y="37355"/>
                  <a:pt x="5236184" y="-6010"/>
                  <a:pt x="5662716" y="0"/>
                </a:cubicBezTo>
                <a:cubicBezTo>
                  <a:pt x="5736952" y="-269"/>
                  <a:pt x="5783964" y="43486"/>
                  <a:pt x="5791199" y="128483"/>
                </a:cubicBezTo>
                <a:cubicBezTo>
                  <a:pt x="5786841" y="263627"/>
                  <a:pt x="5788965" y="324464"/>
                  <a:pt x="5791199" y="508456"/>
                </a:cubicBezTo>
                <a:cubicBezTo>
                  <a:pt x="5789058" y="582077"/>
                  <a:pt x="5739762" y="640614"/>
                  <a:pt x="5662716" y="636939"/>
                </a:cubicBezTo>
                <a:cubicBezTo>
                  <a:pt x="5398220" y="626512"/>
                  <a:pt x="5180700" y="630489"/>
                  <a:pt x="4970937" y="636939"/>
                </a:cubicBezTo>
                <a:cubicBezTo>
                  <a:pt x="4761174" y="643389"/>
                  <a:pt x="4425502" y="617876"/>
                  <a:pt x="4279158" y="636939"/>
                </a:cubicBezTo>
                <a:cubicBezTo>
                  <a:pt x="4132814" y="656002"/>
                  <a:pt x="3748160" y="636787"/>
                  <a:pt x="3587379" y="636939"/>
                </a:cubicBezTo>
                <a:cubicBezTo>
                  <a:pt x="3426598" y="637091"/>
                  <a:pt x="3177497" y="676800"/>
                  <a:pt x="2784915" y="636939"/>
                </a:cubicBezTo>
                <a:cubicBezTo>
                  <a:pt x="2392333" y="597078"/>
                  <a:pt x="2280165" y="655214"/>
                  <a:pt x="2093136" y="636939"/>
                </a:cubicBezTo>
                <a:cubicBezTo>
                  <a:pt x="1906107" y="618664"/>
                  <a:pt x="1580896" y="669984"/>
                  <a:pt x="1401357" y="636939"/>
                </a:cubicBezTo>
                <a:cubicBezTo>
                  <a:pt x="1221818" y="603894"/>
                  <a:pt x="723858" y="626299"/>
                  <a:pt x="128483" y="636939"/>
                </a:cubicBezTo>
                <a:cubicBezTo>
                  <a:pt x="56546" y="648398"/>
                  <a:pt x="-942" y="568593"/>
                  <a:pt x="0" y="508456"/>
                </a:cubicBezTo>
                <a:cubicBezTo>
                  <a:pt x="6585" y="382200"/>
                  <a:pt x="5324" y="280691"/>
                  <a:pt x="0" y="128483"/>
                </a:cubicBezTo>
                <a:close/>
              </a:path>
              <a:path w="5791199" h="636939" stroke="0" extrusionOk="0">
                <a:moveTo>
                  <a:pt x="0" y="128483"/>
                </a:moveTo>
                <a:cubicBezTo>
                  <a:pt x="237" y="64760"/>
                  <a:pt x="59399" y="3350"/>
                  <a:pt x="128483" y="0"/>
                </a:cubicBezTo>
                <a:cubicBezTo>
                  <a:pt x="440978" y="34358"/>
                  <a:pt x="621598" y="33579"/>
                  <a:pt x="875604" y="0"/>
                </a:cubicBezTo>
                <a:cubicBezTo>
                  <a:pt x="1129610" y="-33579"/>
                  <a:pt x="1170056" y="2200"/>
                  <a:pt x="1456699" y="0"/>
                </a:cubicBezTo>
                <a:cubicBezTo>
                  <a:pt x="1743342" y="-2200"/>
                  <a:pt x="1826912" y="23896"/>
                  <a:pt x="2037793" y="0"/>
                </a:cubicBezTo>
                <a:cubicBezTo>
                  <a:pt x="2248674" y="-23896"/>
                  <a:pt x="2508407" y="588"/>
                  <a:pt x="2784915" y="0"/>
                </a:cubicBezTo>
                <a:cubicBezTo>
                  <a:pt x="3061423" y="-588"/>
                  <a:pt x="3171860" y="-25445"/>
                  <a:pt x="3421352" y="0"/>
                </a:cubicBezTo>
                <a:cubicBezTo>
                  <a:pt x="3670844" y="25445"/>
                  <a:pt x="3830198" y="33166"/>
                  <a:pt x="4223815" y="0"/>
                </a:cubicBezTo>
                <a:cubicBezTo>
                  <a:pt x="4617432" y="-33166"/>
                  <a:pt x="4816782" y="-2514"/>
                  <a:pt x="5026279" y="0"/>
                </a:cubicBezTo>
                <a:cubicBezTo>
                  <a:pt x="5235776" y="2514"/>
                  <a:pt x="5347891" y="3330"/>
                  <a:pt x="5662716" y="0"/>
                </a:cubicBezTo>
                <a:cubicBezTo>
                  <a:pt x="5722277" y="-5121"/>
                  <a:pt x="5780467" y="57430"/>
                  <a:pt x="5791199" y="128483"/>
                </a:cubicBezTo>
                <a:cubicBezTo>
                  <a:pt x="5804374" y="284779"/>
                  <a:pt x="5804590" y="388212"/>
                  <a:pt x="5791199" y="508456"/>
                </a:cubicBezTo>
                <a:cubicBezTo>
                  <a:pt x="5795042" y="581307"/>
                  <a:pt x="5732009" y="626501"/>
                  <a:pt x="5662716" y="636939"/>
                </a:cubicBezTo>
                <a:cubicBezTo>
                  <a:pt x="5544323" y="637654"/>
                  <a:pt x="5236238" y="652936"/>
                  <a:pt x="5081622" y="636939"/>
                </a:cubicBezTo>
                <a:cubicBezTo>
                  <a:pt x="4927006" y="620942"/>
                  <a:pt x="4684168" y="631141"/>
                  <a:pt x="4334500" y="636939"/>
                </a:cubicBezTo>
                <a:cubicBezTo>
                  <a:pt x="3984832" y="642737"/>
                  <a:pt x="3769369" y="614711"/>
                  <a:pt x="3532036" y="636939"/>
                </a:cubicBezTo>
                <a:cubicBezTo>
                  <a:pt x="3294703" y="659167"/>
                  <a:pt x="3101335" y="609503"/>
                  <a:pt x="2895600" y="636939"/>
                </a:cubicBezTo>
                <a:cubicBezTo>
                  <a:pt x="2689865" y="664375"/>
                  <a:pt x="2435065" y="636464"/>
                  <a:pt x="2259163" y="636939"/>
                </a:cubicBezTo>
                <a:cubicBezTo>
                  <a:pt x="2083261" y="637414"/>
                  <a:pt x="1785075" y="631787"/>
                  <a:pt x="1456699" y="636939"/>
                </a:cubicBezTo>
                <a:cubicBezTo>
                  <a:pt x="1128323" y="642091"/>
                  <a:pt x="549541" y="661677"/>
                  <a:pt x="128483" y="636939"/>
                </a:cubicBezTo>
                <a:cubicBezTo>
                  <a:pt x="60079" y="636244"/>
                  <a:pt x="3787" y="581343"/>
                  <a:pt x="0" y="508456"/>
                </a:cubicBezTo>
                <a:cubicBezTo>
                  <a:pt x="17321" y="431947"/>
                  <a:pt x="-9672" y="246297"/>
                  <a:pt x="0" y="128483"/>
                </a:cubicBezTo>
                <a:close/>
              </a:path>
            </a:pathLst>
          </a:custGeom>
          <a:solidFill>
            <a:srgbClr val="FFC000">
              <a:lumMod val="60000"/>
              <a:lumOff val="40000"/>
              <a:alpha val="85000"/>
            </a:srgb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ctr"/>
            <a:r>
              <a:rPr lang="en-US" sz="3600" dirty="0" err="1">
                <a:latin typeface="Arial" panose="020B0604020202020204" pitchFamily="34" charset="0"/>
                <a:cs typeface="Arial" panose="020B0604020202020204" pitchFamily="34" charset="0"/>
              </a:rPr>
              <a:t>BÁO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85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75" y="-626312"/>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grpSp>
        <p:nvGrpSpPr>
          <p:cNvPr id="15" name="Group 14">
            <a:extLst>
              <a:ext uri="{FF2B5EF4-FFF2-40B4-BE49-F238E27FC236}">
                <a16:creationId xmlns:a16="http://schemas.microsoft.com/office/drawing/2014/main" id="{EB1A110A-6354-4F66-B1AA-E24E40806994}"/>
              </a:ext>
            </a:extLst>
          </p:cNvPr>
          <p:cNvGrpSpPr/>
          <p:nvPr/>
        </p:nvGrpSpPr>
        <p:grpSpPr>
          <a:xfrm>
            <a:off x="76200" y="310417"/>
            <a:ext cx="6705600" cy="1863571"/>
            <a:chOff x="457200" y="392901"/>
            <a:chExt cx="6705600" cy="1863571"/>
          </a:xfrm>
        </p:grpSpPr>
        <p:sp>
          <p:nvSpPr>
            <p:cNvPr id="2" name="Rectangle: Rounded Corners 1">
              <a:extLst>
                <a:ext uri="{FF2B5EF4-FFF2-40B4-BE49-F238E27FC236}">
                  <a16:creationId xmlns:a16="http://schemas.microsoft.com/office/drawing/2014/main" id="{F813A01C-8817-41F1-ADCE-42071DF159B8}"/>
                </a:ext>
              </a:extLst>
            </p:cNvPr>
            <p:cNvSpPr/>
            <p:nvPr/>
          </p:nvSpPr>
          <p:spPr>
            <a:xfrm>
              <a:off x="457200" y="392901"/>
              <a:ext cx="6705600" cy="1863571"/>
            </a:xfrm>
            <a:custGeom>
              <a:avLst/>
              <a:gdLst>
                <a:gd name="connsiteX0" fmla="*/ 0 w 6705600"/>
                <a:gd name="connsiteY0" fmla="*/ 310601 h 1863571"/>
                <a:gd name="connsiteX1" fmla="*/ 310601 w 6705600"/>
                <a:gd name="connsiteY1" fmla="*/ 0 h 1863571"/>
                <a:gd name="connsiteX2" fmla="*/ 802884 w 6705600"/>
                <a:gd name="connsiteY2" fmla="*/ 0 h 1863571"/>
                <a:gd name="connsiteX3" fmla="*/ 1295167 w 6705600"/>
                <a:gd name="connsiteY3" fmla="*/ 0 h 1863571"/>
                <a:gd name="connsiteX4" fmla="*/ 1848294 w 6705600"/>
                <a:gd name="connsiteY4" fmla="*/ 0 h 1863571"/>
                <a:gd name="connsiteX5" fmla="*/ 2218889 w 6705600"/>
                <a:gd name="connsiteY5" fmla="*/ 0 h 1863571"/>
                <a:gd name="connsiteX6" fmla="*/ 2650329 w 6705600"/>
                <a:gd name="connsiteY6" fmla="*/ 0 h 1863571"/>
                <a:gd name="connsiteX7" fmla="*/ 3020924 w 6705600"/>
                <a:gd name="connsiteY7" fmla="*/ 0 h 1863571"/>
                <a:gd name="connsiteX8" fmla="*/ 3452363 w 6705600"/>
                <a:gd name="connsiteY8" fmla="*/ 0 h 1863571"/>
                <a:gd name="connsiteX9" fmla="*/ 3944646 w 6705600"/>
                <a:gd name="connsiteY9" fmla="*/ 0 h 1863571"/>
                <a:gd name="connsiteX10" fmla="*/ 4315241 w 6705600"/>
                <a:gd name="connsiteY10" fmla="*/ 0 h 1863571"/>
                <a:gd name="connsiteX11" fmla="*/ 4990056 w 6705600"/>
                <a:gd name="connsiteY11" fmla="*/ 0 h 1863571"/>
                <a:gd name="connsiteX12" fmla="*/ 5664871 w 6705600"/>
                <a:gd name="connsiteY12" fmla="*/ 0 h 1863571"/>
                <a:gd name="connsiteX13" fmla="*/ 6394999 w 6705600"/>
                <a:gd name="connsiteY13" fmla="*/ 0 h 1863571"/>
                <a:gd name="connsiteX14" fmla="*/ 6705600 w 6705600"/>
                <a:gd name="connsiteY14" fmla="*/ 310601 h 1863571"/>
                <a:gd name="connsiteX15" fmla="*/ 6705600 w 6705600"/>
                <a:gd name="connsiteY15" fmla="*/ 737148 h 1863571"/>
                <a:gd name="connsiteX16" fmla="*/ 6705600 w 6705600"/>
                <a:gd name="connsiteY16" fmla="*/ 1151271 h 1863571"/>
                <a:gd name="connsiteX17" fmla="*/ 6705600 w 6705600"/>
                <a:gd name="connsiteY17" fmla="*/ 1552970 h 1863571"/>
                <a:gd name="connsiteX18" fmla="*/ 6394999 w 6705600"/>
                <a:gd name="connsiteY18" fmla="*/ 1863571 h 1863571"/>
                <a:gd name="connsiteX19" fmla="*/ 5720184 w 6705600"/>
                <a:gd name="connsiteY19" fmla="*/ 1863571 h 1863571"/>
                <a:gd name="connsiteX20" fmla="*/ 5167057 w 6705600"/>
                <a:gd name="connsiteY20" fmla="*/ 1863571 h 1863571"/>
                <a:gd name="connsiteX21" fmla="*/ 4492242 w 6705600"/>
                <a:gd name="connsiteY21" fmla="*/ 1863571 h 1863571"/>
                <a:gd name="connsiteX22" fmla="*/ 4121647 w 6705600"/>
                <a:gd name="connsiteY22" fmla="*/ 1863571 h 1863571"/>
                <a:gd name="connsiteX23" fmla="*/ 3690208 w 6705600"/>
                <a:gd name="connsiteY23" fmla="*/ 1863571 h 1863571"/>
                <a:gd name="connsiteX24" fmla="*/ 3258768 w 6705600"/>
                <a:gd name="connsiteY24" fmla="*/ 1863571 h 1863571"/>
                <a:gd name="connsiteX25" fmla="*/ 2827329 w 6705600"/>
                <a:gd name="connsiteY25" fmla="*/ 1863571 h 1863571"/>
                <a:gd name="connsiteX26" fmla="*/ 2152514 w 6705600"/>
                <a:gd name="connsiteY26" fmla="*/ 1863571 h 1863571"/>
                <a:gd name="connsiteX27" fmla="*/ 1721075 w 6705600"/>
                <a:gd name="connsiteY27" fmla="*/ 1863571 h 1863571"/>
                <a:gd name="connsiteX28" fmla="*/ 1289636 w 6705600"/>
                <a:gd name="connsiteY28" fmla="*/ 1863571 h 1863571"/>
                <a:gd name="connsiteX29" fmla="*/ 919041 w 6705600"/>
                <a:gd name="connsiteY29" fmla="*/ 1863571 h 1863571"/>
                <a:gd name="connsiteX30" fmla="*/ 310601 w 6705600"/>
                <a:gd name="connsiteY30" fmla="*/ 1863571 h 1863571"/>
                <a:gd name="connsiteX31" fmla="*/ 0 w 6705600"/>
                <a:gd name="connsiteY31" fmla="*/ 1552970 h 1863571"/>
                <a:gd name="connsiteX32" fmla="*/ 0 w 6705600"/>
                <a:gd name="connsiteY32" fmla="*/ 1138847 h 1863571"/>
                <a:gd name="connsiteX33" fmla="*/ 0 w 6705600"/>
                <a:gd name="connsiteY33" fmla="*/ 749571 h 1863571"/>
                <a:gd name="connsiteX34" fmla="*/ 0 w 6705600"/>
                <a:gd name="connsiteY34" fmla="*/ 310601 h 186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05600" h="1863571" extrusionOk="0">
                  <a:moveTo>
                    <a:pt x="0" y="310601"/>
                  </a:moveTo>
                  <a:cubicBezTo>
                    <a:pt x="12425" y="112131"/>
                    <a:pt x="97079" y="2670"/>
                    <a:pt x="310601" y="0"/>
                  </a:cubicBezTo>
                  <a:cubicBezTo>
                    <a:pt x="409792" y="-53018"/>
                    <a:pt x="645334" y="42158"/>
                    <a:pt x="802884" y="0"/>
                  </a:cubicBezTo>
                  <a:cubicBezTo>
                    <a:pt x="960434" y="-42158"/>
                    <a:pt x="1109385" y="34087"/>
                    <a:pt x="1295167" y="0"/>
                  </a:cubicBezTo>
                  <a:cubicBezTo>
                    <a:pt x="1480949" y="-34087"/>
                    <a:pt x="1664725" y="64122"/>
                    <a:pt x="1848294" y="0"/>
                  </a:cubicBezTo>
                  <a:cubicBezTo>
                    <a:pt x="2031863" y="-64122"/>
                    <a:pt x="2131742" y="28192"/>
                    <a:pt x="2218889" y="0"/>
                  </a:cubicBezTo>
                  <a:cubicBezTo>
                    <a:pt x="2306036" y="-28192"/>
                    <a:pt x="2512630" y="16824"/>
                    <a:pt x="2650329" y="0"/>
                  </a:cubicBezTo>
                  <a:cubicBezTo>
                    <a:pt x="2788028" y="-16824"/>
                    <a:pt x="2907444" y="7673"/>
                    <a:pt x="3020924" y="0"/>
                  </a:cubicBezTo>
                  <a:cubicBezTo>
                    <a:pt x="3134404" y="-7673"/>
                    <a:pt x="3246442" y="8959"/>
                    <a:pt x="3452363" y="0"/>
                  </a:cubicBezTo>
                  <a:cubicBezTo>
                    <a:pt x="3658284" y="-8959"/>
                    <a:pt x="3772581" y="30200"/>
                    <a:pt x="3944646" y="0"/>
                  </a:cubicBezTo>
                  <a:cubicBezTo>
                    <a:pt x="4116711" y="-30200"/>
                    <a:pt x="4190632" y="37758"/>
                    <a:pt x="4315241" y="0"/>
                  </a:cubicBezTo>
                  <a:cubicBezTo>
                    <a:pt x="4439851" y="-37758"/>
                    <a:pt x="4810555" y="18362"/>
                    <a:pt x="4990056" y="0"/>
                  </a:cubicBezTo>
                  <a:cubicBezTo>
                    <a:pt x="5169557" y="-18362"/>
                    <a:pt x="5477245" y="35035"/>
                    <a:pt x="5664871" y="0"/>
                  </a:cubicBezTo>
                  <a:cubicBezTo>
                    <a:pt x="5852497" y="-35035"/>
                    <a:pt x="6059117" y="19840"/>
                    <a:pt x="6394999" y="0"/>
                  </a:cubicBezTo>
                  <a:cubicBezTo>
                    <a:pt x="6552762" y="463"/>
                    <a:pt x="6746063" y="120015"/>
                    <a:pt x="6705600" y="310601"/>
                  </a:cubicBezTo>
                  <a:cubicBezTo>
                    <a:pt x="6722013" y="446192"/>
                    <a:pt x="6659136" y="611267"/>
                    <a:pt x="6705600" y="737148"/>
                  </a:cubicBezTo>
                  <a:cubicBezTo>
                    <a:pt x="6752064" y="863029"/>
                    <a:pt x="6665036" y="1041221"/>
                    <a:pt x="6705600" y="1151271"/>
                  </a:cubicBezTo>
                  <a:cubicBezTo>
                    <a:pt x="6746164" y="1261321"/>
                    <a:pt x="6700487" y="1361393"/>
                    <a:pt x="6705600" y="1552970"/>
                  </a:cubicBezTo>
                  <a:cubicBezTo>
                    <a:pt x="6721892" y="1766630"/>
                    <a:pt x="6563002" y="1868369"/>
                    <a:pt x="6394999" y="1863571"/>
                  </a:cubicBezTo>
                  <a:cubicBezTo>
                    <a:pt x="6087540" y="1922844"/>
                    <a:pt x="5908544" y="1836829"/>
                    <a:pt x="5720184" y="1863571"/>
                  </a:cubicBezTo>
                  <a:cubicBezTo>
                    <a:pt x="5531825" y="1890313"/>
                    <a:pt x="5410796" y="1826831"/>
                    <a:pt x="5167057" y="1863571"/>
                  </a:cubicBezTo>
                  <a:cubicBezTo>
                    <a:pt x="4923318" y="1900311"/>
                    <a:pt x="4764717" y="1833090"/>
                    <a:pt x="4492242" y="1863571"/>
                  </a:cubicBezTo>
                  <a:cubicBezTo>
                    <a:pt x="4219768" y="1894052"/>
                    <a:pt x="4237126" y="1819369"/>
                    <a:pt x="4121647" y="1863571"/>
                  </a:cubicBezTo>
                  <a:cubicBezTo>
                    <a:pt x="4006168" y="1907773"/>
                    <a:pt x="3823892" y="1852658"/>
                    <a:pt x="3690208" y="1863571"/>
                  </a:cubicBezTo>
                  <a:cubicBezTo>
                    <a:pt x="3556524" y="1874484"/>
                    <a:pt x="3401148" y="1834247"/>
                    <a:pt x="3258768" y="1863571"/>
                  </a:cubicBezTo>
                  <a:cubicBezTo>
                    <a:pt x="3116388" y="1892895"/>
                    <a:pt x="2949005" y="1862927"/>
                    <a:pt x="2827329" y="1863571"/>
                  </a:cubicBezTo>
                  <a:cubicBezTo>
                    <a:pt x="2705653" y="1864215"/>
                    <a:pt x="2332724" y="1831998"/>
                    <a:pt x="2152514" y="1863571"/>
                  </a:cubicBezTo>
                  <a:cubicBezTo>
                    <a:pt x="1972305" y="1895144"/>
                    <a:pt x="1857499" y="1824590"/>
                    <a:pt x="1721075" y="1863571"/>
                  </a:cubicBezTo>
                  <a:cubicBezTo>
                    <a:pt x="1584651" y="1902552"/>
                    <a:pt x="1411586" y="1812879"/>
                    <a:pt x="1289636" y="1863571"/>
                  </a:cubicBezTo>
                  <a:cubicBezTo>
                    <a:pt x="1167686" y="1914263"/>
                    <a:pt x="1102543" y="1822104"/>
                    <a:pt x="919041" y="1863571"/>
                  </a:cubicBezTo>
                  <a:cubicBezTo>
                    <a:pt x="735540" y="1905038"/>
                    <a:pt x="472940" y="1822513"/>
                    <a:pt x="310601" y="1863571"/>
                  </a:cubicBezTo>
                  <a:cubicBezTo>
                    <a:pt x="151549" y="1827738"/>
                    <a:pt x="-1928" y="1718717"/>
                    <a:pt x="0" y="1552970"/>
                  </a:cubicBezTo>
                  <a:cubicBezTo>
                    <a:pt x="-35042" y="1384677"/>
                    <a:pt x="27481" y="1289679"/>
                    <a:pt x="0" y="1138847"/>
                  </a:cubicBezTo>
                  <a:cubicBezTo>
                    <a:pt x="-27481" y="988015"/>
                    <a:pt x="19055" y="883247"/>
                    <a:pt x="0" y="749571"/>
                  </a:cubicBezTo>
                  <a:cubicBezTo>
                    <a:pt x="-19055" y="615895"/>
                    <a:pt x="33581" y="409457"/>
                    <a:pt x="0" y="310601"/>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4" name="TextBox 13">
              <a:extLst>
                <a:ext uri="{FF2B5EF4-FFF2-40B4-BE49-F238E27FC236}">
                  <a16:creationId xmlns:a16="http://schemas.microsoft.com/office/drawing/2014/main" id="{ECA4F456-EC4E-4121-9770-FD566B8F9343}"/>
                </a:ext>
              </a:extLst>
            </p:cNvPr>
            <p:cNvSpPr txBox="1"/>
            <p:nvPr/>
          </p:nvSpPr>
          <p:spPr>
            <a:xfrm>
              <a:off x="685800" y="576512"/>
              <a:ext cx="6400800" cy="1569660"/>
            </a:xfrm>
            <a:prstGeom prst="rect">
              <a:avLst/>
            </a:prstGeom>
            <a:noFill/>
          </p:spPr>
          <p:txBody>
            <a:bodyPr wrap="square" rtlCol="0">
              <a:spAutoFit/>
            </a:bodyPr>
            <a:lstStyle/>
            <a:p>
              <a:pPr algn="just"/>
              <a:r>
                <a:rPr lang="en-US" sz="3200" dirty="0">
                  <a:solidFill>
                    <a:srgbClr val="000000"/>
                  </a:solidFill>
                  <a:effectLst/>
                  <a:ea typeface="Times New Roman" panose="02020603050405020304" pitchFamily="18" charset="0"/>
                </a:rPr>
                <a:t>    </a:t>
              </a:r>
              <a:r>
                <a:rPr lang="en-US" sz="3200" dirty="0" err="1">
                  <a:solidFill>
                    <a:srgbClr val="0000FF"/>
                  </a:solidFill>
                  <a:ea typeface="Times New Roman" panose="02020603050405020304" pitchFamily="18" charset="0"/>
                </a:rPr>
                <a:t>Viết</a:t>
              </a:r>
              <a:r>
                <a:rPr lang="en-US" sz="3200" dirty="0">
                  <a:solidFill>
                    <a:srgbClr val="0000FF"/>
                  </a:solidFill>
                  <a:ea typeface="Times New Roman" panose="02020603050405020304" pitchFamily="18" charset="0"/>
                </a:rPr>
                <a:t> đ</a:t>
              </a:r>
              <a:r>
                <a:rPr lang="vi-VN" sz="3200" dirty="0">
                  <a:solidFill>
                    <a:srgbClr val="0000FF"/>
                  </a:solidFill>
                  <a:effectLst/>
                  <a:ea typeface="Times New Roman" panose="02020603050405020304" pitchFamily="18" charset="0"/>
                </a:rPr>
                <a:t>oạn văn</a:t>
              </a:r>
              <a:r>
                <a:rPr lang="en-US" sz="3200" dirty="0">
                  <a:solidFill>
                    <a:srgbClr val="0000FF"/>
                  </a:solidFill>
                  <a:effectLst/>
                  <a:ea typeface="Times New Roman" panose="02020603050405020304" pitchFamily="18" charset="0"/>
                </a:rPr>
                <a:t> </a:t>
              </a:r>
              <a:r>
                <a:rPr lang="vi-VN" sz="3200" dirty="0">
                  <a:solidFill>
                    <a:srgbClr val="0000FF"/>
                  </a:solidFill>
                  <a:effectLst/>
                  <a:ea typeface="Times New Roman" panose="02020603050405020304" pitchFamily="18" charset="0"/>
                </a:rPr>
                <a:t>về một câu chuyện em thích thường được viết như thế nào</a:t>
              </a:r>
              <a:r>
                <a:rPr lang="en-US" sz="3200" dirty="0">
                  <a:solidFill>
                    <a:srgbClr val="0000FF"/>
                  </a:solidFill>
                  <a:effectLst/>
                  <a:ea typeface="Times New Roman" panose="02020603050405020304" pitchFamily="18" charset="0"/>
                </a:rPr>
                <a:t> ?</a:t>
              </a:r>
              <a:endParaRPr lang="en-US" sz="3200" dirty="0">
                <a:solidFill>
                  <a:srgbClr val="0000FF"/>
                </a:solidFill>
              </a:endParaRPr>
            </a:p>
          </p:txBody>
        </p:sp>
      </p:grpSp>
      <p:grpSp>
        <p:nvGrpSpPr>
          <p:cNvPr id="17" name="Group 16">
            <a:extLst>
              <a:ext uri="{FF2B5EF4-FFF2-40B4-BE49-F238E27FC236}">
                <a16:creationId xmlns:a16="http://schemas.microsoft.com/office/drawing/2014/main" id="{8376ABD1-467B-4FEF-9BC5-D44C0BF1DC2D}"/>
              </a:ext>
            </a:extLst>
          </p:cNvPr>
          <p:cNvGrpSpPr/>
          <p:nvPr/>
        </p:nvGrpSpPr>
        <p:grpSpPr>
          <a:xfrm>
            <a:off x="1981200" y="2037727"/>
            <a:ext cx="6705600" cy="2595546"/>
            <a:chOff x="387743" y="506451"/>
            <a:chExt cx="6705600" cy="1976270"/>
          </a:xfrm>
        </p:grpSpPr>
        <p:sp>
          <p:nvSpPr>
            <p:cNvPr id="18" name="Rectangle: Rounded Corners 17">
              <a:extLst>
                <a:ext uri="{FF2B5EF4-FFF2-40B4-BE49-F238E27FC236}">
                  <a16:creationId xmlns:a16="http://schemas.microsoft.com/office/drawing/2014/main" id="{D011C952-4A6D-422E-9982-A35B2070C061}"/>
                </a:ext>
              </a:extLst>
            </p:cNvPr>
            <p:cNvSpPr/>
            <p:nvPr/>
          </p:nvSpPr>
          <p:spPr>
            <a:xfrm>
              <a:off x="387743" y="506451"/>
              <a:ext cx="6705600" cy="1863571"/>
            </a:xfrm>
            <a:custGeom>
              <a:avLst/>
              <a:gdLst>
                <a:gd name="connsiteX0" fmla="*/ 0 w 6705600"/>
                <a:gd name="connsiteY0" fmla="*/ 310601 h 1863571"/>
                <a:gd name="connsiteX1" fmla="*/ 310601 w 6705600"/>
                <a:gd name="connsiteY1" fmla="*/ 0 h 1863571"/>
                <a:gd name="connsiteX2" fmla="*/ 802884 w 6705600"/>
                <a:gd name="connsiteY2" fmla="*/ 0 h 1863571"/>
                <a:gd name="connsiteX3" fmla="*/ 1295167 w 6705600"/>
                <a:gd name="connsiteY3" fmla="*/ 0 h 1863571"/>
                <a:gd name="connsiteX4" fmla="*/ 1848294 w 6705600"/>
                <a:gd name="connsiteY4" fmla="*/ 0 h 1863571"/>
                <a:gd name="connsiteX5" fmla="*/ 2218889 w 6705600"/>
                <a:gd name="connsiteY5" fmla="*/ 0 h 1863571"/>
                <a:gd name="connsiteX6" fmla="*/ 2650329 w 6705600"/>
                <a:gd name="connsiteY6" fmla="*/ 0 h 1863571"/>
                <a:gd name="connsiteX7" fmla="*/ 3020924 w 6705600"/>
                <a:gd name="connsiteY7" fmla="*/ 0 h 1863571"/>
                <a:gd name="connsiteX8" fmla="*/ 3452363 w 6705600"/>
                <a:gd name="connsiteY8" fmla="*/ 0 h 1863571"/>
                <a:gd name="connsiteX9" fmla="*/ 3944646 w 6705600"/>
                <a:gd name="connsiteY9" fmla="*/ 0 h 1863571"/>
                <a:gd name="connsiteX10" fmla="*/ 4315241 w 6705600"/>
                <a:gd name="connsiteY10" fmla="*/ 0 h 1863571"/>
                <a:gd name="connsiteX11" fmla="*/ 4990056 w 6705600"/>
                <a:gd name="connsiteY11" fmla="*/ 0 h 1863571"/>
                <a:gd name="connsiteX12" fmla="*/ 5664871 w 6705600"/>
                <a:gd name="connsiteY12" fmla="*/ 0 h 1863571"/>
                <a:gd name="connsiteX13" fmla="*/ 6394999 w 6705600"/>
                <a:gd name="connsiteY13" fmla="*/ 0 h 1863571"/>
                <a:gd name="connsiteX14" fmla="*/ 6705600 w 6705600"/>
                <a:gd name="connsiteY14" fmla="*/ 310601 h 1863571"/>
                <a:gd name="connsiteX15" fmla="*/ 6705600 w 6705600"/>
                <a:gd name="connsiteY15" fmla="*/ 737148 h 1863571"/>
                <a:gd name="connsiteX16" fmla="*/ 6705600 w 6705600"/>
                <a:gd name="connsiteY16" fmla="*/ 1151271 h 1863571"/>
                <a:gd name="connsiteX17" fmla="*/ 6705600 w 6705600"/>
                <a:gd name="connsiteY17" fmla="*/ 1552970 h 1863571"/>
                <a:gd name="connsiteX18" fmla="*/ 6394999 w 6705600"/>
                <a:gd name="connsiteY18" fmla="*/ 1863571 h 1863571"/>
                <a:gd name="connsiteX19" fmla="*/ 5720184 w 6705600"/>
                <a:gd name="connsiteY19" fmla="*/ 1863571 h 1863571"/>
                <a:gd name="connsiteX20" fmla="*/ 5167057 w 6705600"/>
                <a:gd name="connsiteY20" fmla="*/ 1863571 h 1863571"/>
                <a:gd name="connsiteX21" fmla="*/ 4492242 w 6705600"/>
                <a:gd name="connsiteY21" fmla="*/ 1863571 h 1863571"/>
                <a:gd name="connsiteX22" fmla="*/ 4121647 w 6705600"/>
                <a:gd name="connsiteY22" fmla="*/ 1863571 h 1863571"/>
                <a:gd name="connsiteX23" fmla="*/ 3690208 w 6705600"/>
                <a:gd name="connsiteY23" fmla="*/ 1863571 h 1863571"/>
                <a:gd name="connsiteX24" fmla="*/ 3258768 w 6705600"/>
                <a:gd name="connsiteY24" fmla="*/ 1863571 h 1863571"/>
                <a:gd name="connsiteX25" fmla="*/ 2827329 w 6705600"/>
                <a:gd name="connsiteY25" fmla="*/ 1863571 h 1863571"/>
                <a:gd name="connsiteX26" fmla="*/ 2152514 w 6705600"/>
                <a:gd name="connsiteY26" fmla="*/ 1863571 h 1863571"/>
                <a:gd name="connsiteX27" fmla="*/ 1721075 w 6705600"/>
                <a:gd name="connsiteY27" fmla="*/ 1863571 h 1863571"/>
                <a:gd name="connsiteX28" fmla="*/ 1289636 w 6705600"/>
                <a:gd name="connsiteY28" fmla="*/ 1863571 h 1863571"/>
                <a:gd name="connsiteX29" fmla="*/ 919041 w 6705600"/>
                <a:gd name="connsiteY29" fmla="*/ 1863571 h 1863571"/>
                <a:gd name="connsiteX30" fmla="*/ 310601 w 6705600"/>
                <a:gd name="connsiteY30" fmla="*/ 1863571 h 1863571"/>
                <a:gd name="connsiteX31" fmla="*/ 0 w 6705600"/>
                <a:gd name="connsiteY31" fmla="*/ 1552970 h 1863571"/>
                <a:gd name="connsiteX32" fmla="*/ 0 w 6705600"/>
                <a:gd name="connsiteY32" fmla="*/ 1138847 h 1863571"/>
                <a:gd name="connsiteX33" fmla="*/ 0 w 6705600"/>
                <a:gd name="connsiteY33" fmla="*/ 749571 h 1863571"/>
                <a:gd name="connsiteX34" fmla="*/ 0 w 6705600"/>
                <a:gd name="connsiteY34" fmla="*/ 310601 h 186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05600" h="1863571" extrusionOk="0">
                  <a:moveTo>
                    <a:pt x="0" y="310601"/>
                  </a:moveTo>
                  <a:cubicBezTo>
                    <a:pt x="12425" y="112131"/>
                    <a:pt x="97079" y="2670"/>
                    <a:pt x="310601" y="0"/>
                  </a:cubicBezTo>
                  <a:cubicBezTo>
                    <a:pt x="409792" y="-53018"/>
                    <a:pt x="645334" y="42158"/>
                    <a:pt x="802884" y="0"/>
                  </a:cubicBezTo>
                  <a:cubicBezTo>
                    <a:pt x="960434" y="-42158"/>
                    <a:pt x="1109385" y="34087"/>
                    <a:pt x="1295167" y="0"/>
                  </a:cubicBezTo>
                  <a:cubicBezTo>
                    <a:pt x="1480949" y="-34087"/>
                    <a:pt x="1664725" y="64122"/>
                    <a:pt x="1848294" y="0"/>
                  </a:cubicBezTo>
                  <a:cubicBezTo>
                    <a:pt x="2031863" y="-64122"/>
                    <a:pt x="2131742" y="28192"/>
                    <a:pt x="2218889" y="0"/>
                  </a:cubicBezTo>
                  <a:cubicBezTo>
                    <a:pt x="2306036" y="-28192"/>
                    <a:pt x="2512630" y="16824"/>
                    <a:pt x="2650329" y="0"/>
                  </a:cubicBezTo>
                  <a:cubicBezTo>
                    <a:pt x="2788028" y="-16824"/>
                    <a:pt x="2907444" y="7673"/>
                    <a:pt x="3020924" y="0"/>
                  </a:cubicBezTo>
                  <a:cubicBezTo>
                    <a:pt x="3134404" y="-7673"/>
                    <a:pt x="3246442" y="8959"/>
                    <a:pt x="3452363" y="0"/>
                  </a:cubicBezTo>
                  <a:cubicBezTo>
                    <a:pt x="3658284" y="-8959"/>
                    <a:pt x="3772581" y="30200"/>
                    <a:pt x="3944646" y="0"/>
                  </a:cubicBezTo>
                  <a:cubicBezTo>
                    <a:pt x="4116711" y="-30200"/>
                    <a:pt x="4190632" y="37758"/>
                    <a:pt x="4315241" y="0"/>
                  </a:cubicBezTo>
                  <a:cubicBezTo>
                    <a:pt x="4439851" y="-37758"/>
                    <a:pt x="4810555" y="18362"/>
                    <a:pt x="4990056" y="0"/>
                  </a:cubicBezTo>
                  <a:cubicBezTo>
                    <a:pt x="5169557" y="-18362"/>
                    <a:pt x="5477245" y="35035"/>
                    <a:pt x="5664871" y="0"/>
                  </a:cubicBezTo>
                  <a:cubicBezTo>
                    <a:pt x="5852497" y="-35035"/>
                    <a:pt x="6059117" y="19840"/>
                    <a:pt x="6394999" y="0"/>
                  </a:cubicBezTo>
                  <a:cubicBezTo>
                    <a:pt x="6552762" y="463"/>
                    <a:pt x="6746063" y="120015"/>
                    <a:pt x="6705600" y="310601"/>
                  </a:cubicBezTo>
                  <a:cubicBezTo>
                    <a:pt x="6722013" y="446192"/>
                    <a:pt x="6659136" y="611267"/>
                    <a:pt x="6705600" y="737148"/>
                  </a:cubicBezTo>
                  <a:cubicBezTo>
                    <a:pt x="6752064" y="863029"/>
                    <a:pt x="6665036" y="1041221"/>
                    <a:pt x="6705600" y="1151271"/>
                  </a:cubicBezTo>
                  <a:cubicBezTo>
                    <a:pt x="6746164" y="1261321"/>
                    <a:pt x="6700487" y="1361393"/>
                    <a:pt x="6705600" y="1552970"/>
                  </a:cubicBezTo>
                  <a:cubicBezTo>
                    <a:pt x="6721892" y="1766630"/>
                    <a:pt x="6563002" y="1868369"/>
                    <a:pt x="6394999" y="1863571"/>
                  </a:cubicBezTo>
                  <a:cubicBezTo>
                    <a:pt x="6087540" y="1922844"/>
                    <a:pt x="5908544" y="1836829"/>
                    <a:pt x="5720184" y="1863571"/>
                  </a:cubicBezTo>
                  <a:cubicBezTo>
                    <a:pt x="5531825" y="1890313"/>
                    <a:pt x="5410796" y="1826831"/>
                    <a:pt x="5167057" y="1863571"/>
                  </a:cubicBezTo>
                  <a:cubicBezTo>
                    <a:pt x="4923318" y="1900311"/>
                    <a:pt x="4764717" y="1833090"/>
                    <a:pt x="4492242" y="1863571"/>
                  </a:cubicBezTo>
                  <a:cubicBezTo>
                    <a:pt x="4219768" y="1894052"/>
                    <a:pt x="4237126" y="1819369"/>
                    <a:pt x="4121647" y="1863571"/>
                  </a:cubicBezTo>
                  <a:cubicBezTo>
                    <a:pt x="4006168" y="1907773"/>
                    <a:pt x="3823892" y="1852658"/>
                    <a:pt x="3690208" y="1863571"/>
                  </a:cubicBezTo>
                  <a:cubicBezTo>
                    <a:pt x="3556524" y="1874484"/>
                    <a:pt x="3401148" y="1834247"/>
                    <a:pt x="3258768" y="1863571"/>
                  </a:cubicBezTo>
                  <a:cubicBezTo>
                    <a:pt x="3116388" y="1892895"/>
                    <a:pt x="2949005" y="1862927"/>
                    <a:pt x="2827329" y="1863571"/>
                  </a:cubicBezTo>
                  <a:cubicBezTo>
                    <a:pt x="2705653" y="1864215"/>
                    <a:pt x="2332724" y="1831998"/>
                    <a:pt x="2152514" y="1863571"/>
                  </a:cubicBezTo>
                  <a:cubicBezTo>
                    <a:pt x="1972305" y="1895144"/>
                    <a:pt x="1857499" y="1824590"/>
                    <a:pt x="1721075" y="1863571"/>
                  </a:cubicBezTo>
                  <a:cubicBezTo>
                    <a:pt x="1584651" y="1902552"/>
                    <a:pt x="1411586" y="1812879"/>
                    <a:pt x="1289636" y="1863571"/>
                  </a:cubicBezTo>
                  <a:cubicBezTo>
                    <a:pt x="1167686" y="1914263"/>
                    <a:pt x="1102543" y="1822104"/>
                    <a:pt x="919041" y="1863571"/>
                  </a:cubicBezTo>
                  <a:cubicBezTo>
                    <a:pt x="735540" y="1905038"/>
                    <a:pt x="472940" y="1822513"/>
                    <a:pt x="310601" y="1863571"/>
                  </a:cubicBezTo>
                  <a:cubicBezTo>
                    <a:pt x="151549" y="1827738"/>
                    <a:pt x="-1928" y="1718717"/>
                    <a:pt x="0" y="1552970"/>
                  </a:cubicBezTo>
                  <a:cubicBezTo>
                    <a:pt x="-35042" y="1384677"/>
                    <a:pt x="27481" y="1289679"/>
                    <a:pt x="0" y="1138847"/>
                  </a:cubicBezTo>
                  <a:cubicBezTo>
                    <a:pt x="-27481" y="988015"/>
                    <a:pt x="19055" y="883247"/>
                    <a:pt x="0" y="749571"/>
                  </a:cubicBezTo>
                  <a:cubicBezTo>
                    <a:pt x="-19055" y="615895"/>
                    <a:pt x="33581" y="409457"/>
                    <a:pt x="0" y="310601"/>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9" name="TextBox 18">
              <a:extLst>
                <a:ext uri="{FF2B5EF4-FFF2-40B4-BE49-F238E27FC236}">
                  <a16:creationId xmlns:a16="http://schemas.microsoft.com/office/drawing/2014/main" id="{C1BA282E-CF00-4736-9E59-46BE27F96428}"/>
                </a:ext>
              </a:extLst>
            </p:cNvPr>
            <p:cNvSpPr txBox="1"/>
            <p:nvPr/>
          </p:nvSpPr>
          <p:spPr>
            <a:xfrm>
              <a:off x="540143" y="913061"/>
              <a:ext cx="6400800" cy="1569660"/>
            </a:xfrm>
            <a:prstGeom prst="rect">
              <a:avLst/>
            </a:prstGeom>
            <a:noFill/>
          </p:spPr>
          <p:txBody>
            <a:bodyPr wrap="square" rtlCol="0">
              <a:spAutoFit/>
            </a:bodyPr>
            <a:lstStyle/>
            <a:p>
              <a:pPr algn="just"/>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n</a:t>
              </a:r>
              <a:r>
                <a:rPr lang="vi-VN" sz="3200" dirty="0">
                  <a:solidFill>
                    <a:srgbClr val="FF0000"/>
                  </a:solidFill>
                  <a:effectLst/>
                  <a:ea typeface="Times New Roman" panose="02020603050405020304" pitchFamily="18" charset="0"/>
                </a:rPr>
                <a:t>êu cảm nghĩ về câu chuyện để giải thích vì sao em thích câu chuyện đó.</a:t>
              </a:r>
              <a:endParaRPr lang="en-US" sz="3200" dirty="0">
                <a:solidFill>
                  <a:srgbClr val="FF0000"/>
                </a:solidFill>
              </a:endParaRPr>
            </a:p>
          </p:txBody>
        </p:sp>
      </p:grpSp>
    </p:spTree>
    <p:extLst>
      <p:ext uri="{BB962C8B-B14F-4D97-AF65-F5344CB8AC3E}">
        <p14:creationId xmlns:p14="http://schemas.microsoft.com/office/powerpoint/2010/main" val="51979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7" y="-61171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grpSp>
        <p:nvGrpSpPr>
          <p:cNvPr id="15" name="Group 14">
            <a:extLst>
              <a:ext uri="{FF2B5EF4-FFF2-40B4-BE49-F238E27FC236}">
                <a16:creationId xmlns:a16="http://schemas.microsoft.com/office/drawing/2014/main" id="{EB1A110A-6354-4F66-B1AA-E24E40806994}"/>
              </a:ext>
            </a:extLst>
          </p:cNvPr>
          <p:cNvGrpSpPr/>
          <p:nvPr/>
        </p:nvGrpSpPr>
        <p:grpSpPr>
          <a:xfrm>
            <a:off x="152400" y="690062"/>
            <a:ext cx="6805047" cy="1456383"/>
            <a:chOff x="510153" y="730972"/>
            <a:chExt cx="6805047" cy="1638503"/>
          </a:xfrm>
        </p:grpSpPr>
        <p:sp>
          <p:nvSpPr>
            <p:cNvPr id="2" name="Rectangle: Rounded Corners 1">
              <a:extLst>
                <a:ext uri="{FF2B5EF4-FFF2-40B4-BE49-F238E27FC236}">
                  <a16:creationId xmlns:a16="http://schemas.microsoft.com/office/drawing/2014/main" id="{F813A01C-8817-41F1-ADCE-42071DF159B8}"/>
                </a:ext>
              </a:extLst>
            </p:cNvPr>
            <p:cNvSpPr/>
            <p:nvPr/>
          </p:nvSpPr>
          <p:spPr>
            <a:xfrm>
              <a:off x="609600" y="730972"/>
              <a:ext cx="6705600" cy="1267754"/>
            </a:xfrm>
            <a:custGeom>
              <a:avLst/>
              <a:gdLst>
                <a:gd name="connsiteX0" fmla="*/ 0 w 6705600"/>
                <a:gd name="connsiteY0" fmla="*/ 211297 h 1267754"/>
                <a:gd name="connsiteX1" fmla="*/ 211297 w 6705600"/>
                <a:gd name="connsiteY1" fmla="*/ 0 h 1267754"/>
                <a:gd name="connsiteX2" fmla="*/ 719649 w 6705600"/>
                <a:gd name="connsiteY2" fmla="*/ 0 h 1267754"/>
                <a:gd name="connsiteX3" fmla="*/ 1228002 w 6705600"/>
                <a:gd name="connsiteY3" fmla="*/ 0 h 1267754"/>
                <a:gd name="connsiteX4" fmla="*/ 1799184 w 6705600"/>
                <a:gd name="connsiteY4" fmla="*/ 0 h 1267754"/>
                <a:gd name="connsiteX5" fmla="*/ 2181876 w 6705600"/>
                <a:gd name="connsiteY5" fmla="*/ 0 h 1267754"/>
                <a:gd name="connsiteX6" fmla="*/ 2627398 w 6705600"/>
                <a:gd name="connsiteY6" fmla="*/ 0 h 1267754"/>
                <a:gd name="connsiteX7" fmla="*/ 3010091 w 6705600"/>
                <a:gd name="connsiteY7" fmla="*/ 0 h 1267754"/>
                <a:gd name="connsiteX8" fmla="*/ 3455613 w 6705600"/>
                <a:gd name="connsiteY8" fmla="*/ 0 h 1267754"/>
                <a:gd name="connsiteX9" fmla="*/ 3963965 w 6705600"/>
                <a:gd name="connsiteY9" fmla="*/ 0 h 1267754"/>
                <a:gd name="connsiteX10" fmla="*/ 4346657 w 6705600"/>
                <a:gd name="connsiteY10" fmla="*/ 0 h 1267754"/>
                <a:gd name="connsiteX11" fmla="*/ 5043500 w 6705600"/>
                <a:gd name="connsiteY11" fmla="*/ 0 h 1267754"/>
                <a:gd name="connsiteX12" fmla="*/ 5740342 w 6705600"/>
                <a:gd name="connsiteY12" fmla="*/ 0 h 1267754"/>
                <a:gd name="connsiteX13" fmla="*/ 6494303 w 6705600"/>
                <a:gd name="connsiteY13" fmla="*/ 0 h 1267754"/>
                <a:gd name="connsiteX14" fmla="*/ 6705600 w 6705600"/>
                <a:gd name="connsiteY14" fmla="*/ 211297 h 1267754"/>
                <a:gd name="connsiteX15" fmla="*/ 6705600 w 6705600"/>
                <a:gd name="connsiteY15" fmla="*/ 642329 h 1267754"/>
                <a:gd name="connsiteX16" fmla="*/ 6705600 w 6705600"/>
                <a:gd name="connsiteY16" fmla="*/ 1056457 h 1267754"/>
                <a:gd name="connsiteX17" fmla="*/ 6494303 w 6705600"/>
                <a:gd name="connsiteY17" fmla="*/ 1267754 h 1267754"/>
                <a:gd name="connsiteX18" fmla="*/ 6048781 w 6705600"/>
                <a:gd name="connsiteY18" fmla="*/ 1267754 h 1267754"/>
                <a:gd name="connsiteX19" fmla="*/ 5351938 w 6705600"/>
                <a:gd name="connsiteY19" fmla="*/ 1267754 h 1267754"/>
                <a:gd name="connsiteX20" fmla="*/ 4780756 w 6705600"/>
                <a:gd name="connsiteY20" fmla="*/ 1267754 h 1267754"/>
                <a:gd name="connsiteX21" fmla="*/ 4083913 w 6705600"/>
                <a:gd name="connsiteY21" fmla="*/ 1267754 h 1267754"/>
                <a:gd name="connsiteX22" fmla="*/ 3701221 w 6705600"/>
                <a:gd name="connsiteY22" fmla="*/ 1267754 h 1267754"/>
                <a:gd name="connsiteX23" fmla="*/ 3255699 w 6705600"/>
                <a:gd name="connsiteY23" fmla="*/ 1267754 h 1267754"/>
                <a:gd name="connsiteX24" fmla="*/ 2810177 w 6705600"/>
                <a:gd name="connsiteY24" fmla="*/ 1267754 h 1267754"/>
                <a:gd name="connsiteX25" fmla="*/ 2364655 w 6705600"/>
                <a:gd name="connsiteY25" fmla="*/ 1267754 h 1267754"/>
                <a:gd name="connsiteX26" fmla="*/ 1667812 w 6705600"/>
                <a:gd name="connsiteY26" fmla="*/ 1267754 h 1267754"/>
                <a:gd name="connsiteX27" fmla="*/ 1222290 w 6705600"/>
                <a:gd name="connsiteY27" fmla="*/ 1267754 h 1267754"/>
                <a:gd name="connsiteX28" fmla="*/ 776768 w 6705600"/>
                <a:gd name="connsiteY28" fmla="*/ 1267754 h 1267754"/>
                <a:gd name="connsiteX29" fmla="*/ 211297 w 6705600"/>
                <a:gd name="connsiteY29" fmla="*/ 1267754 h 1267754"/>
                <a:gd name="connsiteX30" fmla="*/ 0 w 6705600"/>
                <a:gd name="connsiteY30" fmla="*/ 1056457 h 1267754"/>
                <a:gd name="connsiteX31" fmla="*/ 0 w 6705600"/>
                <a:gd name="connsiteY31" fmla="*/ 633877 h 1267754"/>
                <a:gd name="connsiteX32" fmla="*/ 0 w 6705600"/>
                <a:gd name="connsiteY32" fmla="*/ 211297 h 126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05600" h="1267754" extrusionOk="0">
                  <a:moveTo>
                    <a:pt x="0" y="211297"/>
                  </a:moveTo>
                  <a:cubicBezTo>
                    <a:pt x="12534" y="67436"/>
                    <a:pt x="64476" y="1916"/>
                    <a:pt x="211297" y="0"/>
                  </a:cubicBezTo>
                  <a:cubicBezTo>
                    <a:pt x="465335" y="-6501"/>
                    <a:pt x="514097" y="18397"/>
                    <a:pt x="719649" y="0"/>
                  </a:cubicBezTo>
                  <a:cubicBezTo>
                    <a:pt x="925201" y="-18397"/>
                    <a:pt x="1025035" y="43564"/>
                    <a:pt x="1228002" y="0"/>
                  </a:cubicBezTo>
                  <a:cubicBezTo>
                    <a:pt x="1430969" y="-43564"/>
                    <a:pt x="1632865" y="2182"/>
                    <a:pt x="1799184" y="0"/>
                  </a:cubicBezTo>
                  <a:cubicBezTo>
                    <a:pt x="1965503" y="-2182"/>
                    <a:pt x="2093600" y="21248"/>
                    <a:pt x="2181876" y="0"/>
                  </a:cubicBezTo>
                  <a:cubicBezTo>
                    <a:pt x="2270152" y="-21248"/>
                    <a:pt x="2484550" y="20780"/>
                    <a:pt x="2627398" y="0"/>
                  </a:cubicBezTo>
                  <a:cubicBezTo>
                    <a:pt x="2770246" y="-20780"/>
                    <a:pt x="2896055" y="2713"/>
                    <a:pt x="3010091" y="0"/>
                  </a:cubicBezTo>
                  <a:cubicBezTo>
                    <a:pt x="3124127" y="-2713"/>
                    <a:pt x="3361814" y="34440"/>
                    <a:pt x="3455613" y="0"/>
                  </a:cubicBezTo>
                  <a:cubicBezTo>
                    <a:pt x="3549412" y="-34440"/>
                    <a:pt x="3797541" y="48234"/>
                    <a:pt x="3963965" y="0"/>
                  </a:cubicBezTo>
                  <a:cubicBezTo>
                    <a:pt x="4130389" y="-48234"/>
                    <a:pt x="4213681" y="19038"/>
                    <a:pt x="4346657" y="0"/>
                  </a:cubicBezTo>
                  <a:cubicBezTo>
                    <a:pt x="4479633" y="-19038"/>
                    <a:pt x="4894714" y="51063"/>
                    <a:pt x="5043500" y="0"/>
                  </a:cubicBezTo>
                  <a:cubicBezTo>
                    <a:pt x="5192286" y="-51063"/>
                    <a:pt x="5583802" y="33040"/>
                    <a:pt x="5740342" y="0"/>
                  </a:cubicBezTo>
                  <a:cubicBezTo>
                    <a:pt x="5896882" y="-33040"/>
                    <a:pt x="6270523" y="26480"/>
                    <a:pt x="6494303" y="0"/>
                  </a:cubicBezTo>
                  <a:cubicBezTo>
                    <a:pt x="6579736" y="1051"/>
                    <a:pt x="6714870" y="90238"/>
                    <a:pt x="6705600" y="211297"/>
                  </a:cubicBezTo>
                  <a:cubicBezTo>
                    <a:pt x="6713997" y="426013"/>
                    <a:pt x="6701828" y="512170"/>
                    <a:pt x="6705600" y="642329"/>
                  </a:cubicBezTo>
                  <a:cubicBezTo>
                    <a:pt x="6709372" y="772488"/>
                    <a:pt x="6682909" y="899548"/>
                    <a:pt x="6705600" y="1056457"/>
                  </a:cubicBezTo>
                  <a:cubicBezTo>
                    <a:pt x="6701155" y="1176517"/>
                    <a:pt x="6615433" y="1264890"/>
                    <a:pt x="6494303" y="1267754"/>
                  </a:cubicBezTo>
                  <a:cubicBezTo>
                    <a:pt x="6298861" y="1293387"/>
                    <a:pt x="6190495" y="1249741"/>
                    <a:pt x="6048781" y="1267754"/>
                  </a:cubicBezTo>
                  <a:cubicBezTo>
                    <a:pt x="5907067" y="1285767"/>
                    <a:pt x="5509038" y="1235927"/>
                    <a:pt x="5351938" y="1267754"/>
                  </a:cubicBezTo>
                  <a:cubicBezTo>
                    <a:pt x="5194838" y="1299581"/>
                    <a:pt x="4947999" y="1231779"/>
                    <a:pt x="4780756" y="1267754"/>
                  </a:cubicBezTo>
                  <a:cubicBezTo>
                    <a:pt x="4613513" y="1303729"/>
                    <a:pt x="4309596" y="1207248"/>
                    <a:pt x="4083913" y="1267754"/>
                  </a:cubicBezTo>
                  <a:cubicBezTo>
                    <a:pt x="3858230" y="1328260"/>
                    <a:pt x="3833926" y="1262994"/>
                    <a:pt x="3701221" y="1267754"/>
                  </a:cubicBezTo>
                  <a:cubicBezTo>
                    <a:pt x="3568516" y="1272514"/>
                    <a:pt x="3422063" y="1266028"/>
                    <a:pt x="3255699" y="1267754"/>
                  </a:cubicBezTo>
                  <a:cubicBezTo>
                    <a:pt x="3089335" y="1269480"/>
                    <a:pt x="2976935" y="1258298"/>
                    <a:pt x="2810177" y="1267754"/>
                  </a:cubicBezTo>
                  <a:cubicBezTo>
                    <a:pt x="2643419" y="1277210"/>
                    <a:pt x="2461717" y="1266113"/>
                    <a:pt x="2364655" y="1267754"/>
                  </a:cubicBezTo>
                  <a:cubicBezTo>
                    <a:pt x="2267593" y="1269395"/>
                    <a:pt x="1968640" y="1250999"/>
                    <a:pt x="1667812" y="1267754"/>
                  </a:cubicBezTo>
                  <a:cubicBezTo>
                    <a:pt x="1366984" y="1284509"/>
                    <a:pt x="1423397" y="1228390"/>
                    <a:pt x="1222290" y="1267754"/>
                  </a:cubicBezTo>
                  <a:cubicBezTo>
                    <a:pt x="1021183" y="1307118"/>
                    <a:pt x="888102" y="1229570"/>
                    <a:pt x="776768" y="1267754"/>
                  </a:cubicBezTo>
                  <a:cubicBezTo>
                    <a:pt x="665434" y="1305938"/>
                    <a:pt x="479450" y="1224047"/>
                    <a:pt x="211297" y="1267754"/>
                  </a:cubicBezTo>
                  <a:cubicBezTo>
                    <a:pt x="108572" y="1291468"/>
                    <a:pt x="-15085" y="1146467"/>
                    <a:pt x="0" y="1056457"/>
                  </a:cubicBezTo>
                  <a:cubicBezTo>
                    <a:pt x="-4444" y="875137"/>
                    <a:pt x="13405" y="748706"/>
                    <a:pt x="0" y="633877"/>
                  </a:cubicBezTo>
                  <a:cubicBezTo>
                    <a:pt x="-13405" y="519048"/>
                    <a:pt x="48412" y="409626"/>
                    <a:pt x="0" y="211297"/>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4" name="TextBox 13">
              <a:extLst>
                <a:ext uri="{FF2B5EF4-FFF2-40B4-BE49-F238E27FC236}">
                  <a16:creationId xmlns:a16="http://schemas.microsoft.com/office/drawing/2014/main" id="{ECA4F456-EC4E-4121-9770-FD566B8F9343}"/>
                </a:ext>
              </a:extLst>
            </p:cNvPr>
            <p:cNvSpPr txBox="1"/>
            <p:nvPr/>
          </p:nvSpPr>
          <p:spPr>
            <a:xfrm>
              <a:off x="510153" y="947014"/>
              <a:ext cx="6400800" cy="1422461"/>
            </a:xfrm>
            <a:prstGeom prst="rect">
              <a:avLst/>
            </a:prstGeom>
            <a:noFill/>
          </p:spPr>
          <p:txBody>
            <a:bodyPr wrap="square" rtlCol="0">
              <a:spAutoFit/>
            </a:bodyPr>
            <a:lstStyle/>
            <a:p>
              <a:pPr algn="just"/>
              <a:r>
                <a:rPr lang="en-US" sz="3200" dirty="0">
                  <a:solidFill>
                    <a:srgbClr val="000000"/>
                  </a:solidFill>
                  <a:effectLst/>
                  <a:ea typeface="Times New Roman" panose="02020603050405020304" pitchFamily="18" charset="0"/>
                </a:rPr>
                <a:t>    </a:t>
              </a:r>
              <a:r>
                <a:rPr lang="vi-VN" sz="3200" dirty="0">
                  <a:solidFill>
                    <a:srgbClr val="0000FF"/>
                  </a:solidFill>
                  <a:effectLst/>
                  <a:ea typeface="Times New Roman" panose="02020603050405020304" pitchFamily="18" charset="0"/>
                </a:rPr>
                <a:t>Câu mở đoạn dùng để làm gì?</a:t>
              </a:r>
              <a:endParaRPr lang="en-US" sz="3200" dirty="0">
                <a:solidFill>
                  <a:srgbClr val="0000FF"/>
                </a:solidFill>
                <a:effectLst/>
                <a:ea typeface="Times New Roman" panose="02020603050405020304" pitchFamily="18" charset="0"/>
              </a:endParaRPr>
            </a:p>
            <a:p>
              <a:pPr algn="just"/>
              <a:endParaRPr lang="en-US" sz="3200" dirty="0">
                <a:solidFill>
                  <a:srgbClr val="0000FF"/>
                </a:solidFill>
              </a:endParaRPr>
            </a:p>
          </p:txBody>
        </p:sp>
      </p:grpSp>
      <p:grpSp>
        <p:nvGrpSpPr>
          <p:cNvPr id="17" name="Group 16">
            <a:extLst>
              <a:ext uri="{FF2B5EF4-FFF2-40B4-BE49-F238E27FC236}">
                <a16:creationId xmlns:a16="http://schemas.microsoft.com/office/drawing/2014/main" id="{8376ABD1-467B-4FEF-9BC5-D44C0BF1DC2D}"/>
              </a:ext>
            </a:extLst>
          </p:cNvPr>
          <p:cNvGrpSpPr/>
          <p:nvPr/>
        </p:nvGrpSpPr>
        <p:grpSpPr>
          <a:xfrm>
            <a:off x="1981200" y="1660464"/>
            <a:ext cx="6705600" cy="3578286"/>
            <a:chOff x="387743" y="509961"/>
            <a:chExt cx="6705600" cy="2555329"/>
          </a:xfrm>
        </p:grpSpPr>
        <p:sp>
          <p:nvSpPr>
            <p:cNvPr id="18" name="Rectangle: Rounded Corners 17">
              <a:extLst>
                <a:ext uri="{FF2B5EF4-FFF2-40B4-BE49-F238E27FC236}">
                  <a16:creationId xmlns:a16="http://schemas.microsoft.com/office/drawing/2014/main" id="{D011C952-4A6D-422E-9982-A35B2070C061}"/>
                </a:ext>
              </a:extLst>
            </p:cNvPr>
            <p:cNvSpPr/>
            <p:nvPr/>
          </p:nvSpPr>
          <p:spPr>
            <a:xfrm>
              <a:off x="387743" y="509961"/>
              <a:ext cx="6705600" cy="1863571"/>
            </a:xfrm>
            <a:custGeom>
              <a:avLst/>
              <a:gdLst>
                <a:gd name="connsiteX0" fmla="*/ 0 w 6705600"/>
                <a:gd name="connsiteY0" fmla="*/ 310601 h 1863571"/>
                <a:gd name="connsiteX1" fmla="*/ 310601 w 6705600"/>
                <a:gd name="connsiteY1" fmla="*/ 0 h 1863571"/>
                <a:gd name="connsiteX2" fmla="*/ 802884 w 6705600"/>
                <a:gd name="connsiteY2" fmla="*/ 0 h 1863571"/>
                <a:gd name="connsiteX3" fmla="*/ 1295167 w 6705600"/>
                <a:gd name="connsiteY3" fmla="*/ 0 h 1863571"/>
                <a:gd name="connsiteX4" fmla="*/ 1848294 w 6705600"/>
                <a:gd name="connsiteY4" fmla="*/ 0 h 1863571"/>
                <a:gd name="connsiteX5" fmla="*/ 2218889 w 6705600"/>
                <a:gd name="connsiteY5" fmla="*/ 0 h 1863571"/>
                <a:gd name="connsiteX6" fmla="*/ 2650329 w 6705600"/>
                <a:gd name="connsiteY6" fmla="*/ 0 h 1863571"/>
                <a:gd name="connsiteX7" fmla="*/ 3020924 w 6705600"/>
                <a:gd name="connsiteY7" fmla="*/ 0 h 1863571"/>
                <a:gd name="connsiteX8" fmla="*/ 3452363 w 6705600"/>
                <a:gd name="connsiteY8" fmla="*/ 0 h 1863571"/>
                <a:gd name="connsiteX9" fmla="*/ 3944646 w 6705600"/>
                <a:gd name="connsiteY9" fmla="*/ 0 h 1863571"/>
                <a:gd name="connsiteX10" fmla="*/ 4315241 w 6705600"/>
                <a:gd name="connsiteY10" fmla="*/ 0 h 1863571"/>
                <a:gd name="connsiteX11" fmla="*/ 4990056 w 6705600"/>
                <a:gd name="connsiteY11" fmla="*/ 0 h 1863571"/>
                <a:gd name="connsiteX12" fmla="*/ 5664871 w 6705600"/>
                <a:gd name="connsiteY12" fmla="*/ 0 h 1863571"/>
                <a:gd name="connsiteX13" fmla="*/ 6394999 w 6705600"/>
                <a:gd name="connsiteY13" fmla="*/ 0 h 1863571"/>
                <a:gd name="connsiteX14" fmla="*/ 6705600 w 6705600"/>
                <a:gd name="connsiteY14" fmla="*/ 310601 h 1863571"/>
                <a:gd name="connsiteX15" fmla="*/ 6705600 w 6705600"/>
                <a:gd name="connsiteY15" fmla="*/ 737148 h 1863571"/>
                <a:gd name="connsiteX16" fmla="*/ 6705600 w 6705600"/>
                <a:gd name="connsiteY16" fmla="*/ 1151271 h 1863571"/>
                <a:gd name="connsiteX17" fmla="*/ 6705600 w 6705600"/>
                <a:gd name="connsiteY17" fmla="*/ 1552970 h 1863571"/>
                <a:gd name="connsiteX18" fmla="*/ 6394999 w 6705600"/>
                <a:gd name="connsiteY18" fmla="*/ 1863571 h 1863571"/>
                <a:gd name="connsiteX19" fmla="*/ 5720184 w 6705600"/>
                <a:gd name="connsiteY19" fmla="*/ 1863571 h 1863571"/>
                <a:gd name="connsiteX20" fmla="*/ 5167057 w 6705600"/>
                <a:gd name="connsiteY20" fmla="*/ 1863571 h 1863571"/>
                <a:gd name="connsiteX21" fmla="*/ 4492242 w 6705600"/>
                <a:gd name="connsiteY21" fmla="*/ 1863571 h 1863571"/>
                <a:gd name="connsiteX22" fmla="*/ 4121647 w 6705600"/>
                <a:gd name="connsiteY22" fmla="*/ 1863571 h 1863571"/>
                <a:gd name="connsiteX23" fmla="*/ 3690208 w 6705600"/>
                <a:gd name="connsiteY23" fmla="*/ 1863571 h 1863571"/>
                <a:gd name="connsiteX24" fmla="*/ 3258768 w 6705600"/>
                <a:gd name="connsiteY24" fmla="*/ 1863571 h 1863571"/>
                <a:gd name="connsiteX25" fmla="*/ 2827329 w 6705600"/>
                <a:gd name="connsiteY25" fmla="*/ 1863571 h 1863571"/>
                <a:gd name="connsiteX26" fmla="*/ 2152514 w 6705600"/>
                <a:gd name="connsiteY26" fmla="*/ 1863571 h 1863571"/>
                <a:gd name="connsiteX27" fmla="*/ 1721075 w 6705600"/>
                <a:gd name="connsiteY27" fmla="*/ 1863571 h 1863571"/>
                <a:gd name="connsiteX28" fmla="*/ 1289636 w 6705600"/>
                <a:gd name="connsiteY28" fmla="*/ 1863571 h 1863571"/>
                <a:gd name="connsiteX29" fmla="*/ 919041 w 6705600"/>
                <a:gd name="connsiteY29" fmla="*/ 1863571 h 1863571"/>
                <a:gd name="connsiteX30" fmla="*/ 310601 w 6705600"/>
                <a:gd name="connsiteY30" fmla="*/ 1863571 h 1863571"/>
                <a:gd name="connsiteX31" fmla="*/ 0 w 6705600"/>
                <a:gd name="connsiteY31" fmla="*/ 1552970 h 1863571"/>
                <a:gd name="connsiteX32" fmla="*/ 0 w 6705600"/>
                <a:gd name="connsiteY32" fmla="*/ 1138847 h 1863571"/>
                <a:gd name="connsiteX33" fmla="*/ 0 w 6705600"/>
                <a:gd name="connsiteY33" fmla="*/ 749571 h 1863571"/>
                <a:gd name="connsiteX34" fmla="*/ 0 w 6705600"/>
                <a:gd name="connsiteY34" fmla="*/ 310601 h 186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05600" h="1863571" extrusionOk="0">
                  <a:moveTo>
                    <a:pt x="0" y="310601"/>
                  </a:moveTo>
                  <a:cubicBezTo>
                    <a:pt x="12425" y="112131"/>
                    <a:pt x="97079" y="2670"/>
                    <a:pt x="310601" y="0"/>
                  </a:cubicBezTo>
                  <a:cubicBezTo>
                    <a:pt x="409792" y="-53018"/>
                    <a:pt x="645334" y="42158"/>
                    <a:pt x="802884" y="0"/>
                  </a:cubicBezTo>
                  <a:cubicBezTo>
                    <a:pt x="960434" y="-42158"/>
                    <a:pt x="1109385" y="34087"/>
                    <a:pt x="1295167" y="0"/>
                  </a:cubicBezTo>
                  <a:cubicBezTo>
                    <a:pt x="1480949" y="-34087"/>
                    <a:pt x="1664725" y="64122"/>
                    <a:pt x="1848294" y="0"/>
                  </a:cubicBezTo>
                  <a:cubicBezTo>
                    <a:pt x="2031863" y="-64122"/>
                    <a:pt x="2131742" y="28192"/>
                    <a:pt x="2218889" y="0"/>
                  </a:cubicBezTo>
                  <a:cubicBezTo>
                    <a:pt x="2306036" y="-28192"/>
                    <a:pt x="2512630" y="16824"/>
                    <a:pt x="2650329" y="0"/>
                  </a:cubicBezTo>
                  <a:cubicBezTo>
                    <a:pt x="2788028" y="-16824"/>
                    <a:pt x="2907444" y="7673"/>
                    <a:pt x="3020924" y="0"/>
                  </a:cubicBezTo>
                  <a:cubicBezTo>
                    <a:pt x="3134404" y="-7673"/>
                    <a:pt x="3246442" y="8959"/>
                    <a:pt x="3452363" y="0"/>
                  </a:cubicBezTo>
                  <a:cubicBezTo>
                    <a:pt x="3658284" y="-8959"/>
                    <a:pt x="3772581" y="30200"/>
                    <a:pt x="3944646" y="0"/>
                  </a:cubicBezTo>
                  <a:cubicBezTo>
                    <a:pt x="4116711" y="-30200"/>
                    <a:pt x="4190632" y="37758"/>
                    <a:pt x="4315241" y="0"/>
                  </a:cubicBezTo>
                  <a:cubicBezTo>
                    <a:pt x="4439851" y="-37758"/>
                    <a:pt x="4810555" y="18362"/>
                    <a:pt x="4990056" y="0"/>
                  </a:cubicBezTo>
                  <a:cubicBezTo>
                    <a:pt x="5169557" y="-18362"/>
                    <a:pt x="5477245" y="35035"/>
                    <a:pt x="5664871" y="0"/>
                  </a:cubicBezTo>
                  <a:cubicBezTo>
                    <a:pt x="5852497" y="-35035"/>
                    <a:pt x="6059117" y="19840"/>
                    <a:pt x="6394999" y="0"/>
                  </a:cubicBezTo>
                  <a:cubicBezTo>
                    <a:pt x="6552762" y="463"/>
                    <a:pt x="6746063" y="120015"/>
                    <a:pt x="6705600" y="310601"/>
                  </a:cubicBezTo>
                  <a:cubicBezTo>
                    <a:pt x="6722013" y="446192"/>
                    <a:pt x="6659136" y="611267"/>
                    <a:pt x="6705600" y="737148"/>
                  </a:cubicBezTo>
                  <a:cubicBezTo>
                    <a:pt x="6752064" y="863029"/>
                    <a:pt x="6665036" y="1041221"/>
                    <a:pt x="6705600" y="1151271"/>
                  </a:cubicBezTo>
                  <a:cubicBezTo>
                    <a:pt x="6746164" y="1261321"/>
                    <a:pt x="6700487" y="1361393"/>
                    <a:pt x="6705600" y="1552970"/>
                  </a:cubicBezTo>
                  <a:cubicBezTo>
                    <a:pt x="6721892" y="1766630"/>
                    <a:pt x="6563002" y="1868369"/>
                    <a:pt x="6394999" y="1863571"/>
                  </a:cubicBezTo>
                  <a:cubicBezTo>
                    <a:pt x="6087540" y="1922844"/>
                    <a:pt x="5908544" y="1836829"/>
                    <a:pt x="5720184" y="1863571"/>
                  </a:cubicBezTo>
                  <a:cubicBezTo>
                    <a:pt x="5531825" y="1890313"/>
                    <a:pt x="5410796" y="1826831"/>
                    <a:pt x="5167057" y="1863571"/>
                  </a:cubicBezTo>
                  <a:cubicBezTo>
                    <a:pt x="4923318" y="1900311"/>
                    <a:pt x="4764717" y="1833090"/>
                    <a:pt x="4492242" y="1863571"/>
                  </a:cubicBezTo>
                  <a:cubicBezTo>
                    <a:pt x="4219768" y="1894052"/>
                    <a:pt x="4237126" y="1819369"/>
                    <a:pt x="4121647" y="1863571"/>
                  </a:cubicBezTo>
                  <a:cubicBezTo>
                    <a:pt x="4006168" y="1907773"/>
                    <a:pt x="3823892" y="1852658"/>
                    <a:pt x="3690208" y="1863571"/>
                  </a:cubicBezTo>
                  <a:cubicBezTo>
                    <a:pt x="3556524" y="1874484"/>
                    <a:pt x="3401148" y="1834247"/>
                    <a:pt x="3258768" y="1863571"/>
                  </a:cubicBezTo>
                  <a:cubicBezTo>
                    <a:pt x="3116388" y="1892895"/>
                    <a:pt x="2949005" y="1862927"/>
                    <a:pt x="2827329" y="1863571"/>
                  </a:cubicBezTo>
                  <a:cubicBezTo>
                    <a:pt x="2705653" y="1864215"/>
                    <a:pt x="2332724" y="1831998"/>
                    <a:pt x="2152514" y="1863571"/>
                  </a:cubicBezTo>
                  <a:cubicBezTo>
                    <a:pt x="1972305" y="1895144"/>
                    <a:pt x="1857499" y="1824590"/>
                    <a:pt x="1721075" y="1863571"/>
                  </a:cubicBezTo>
                  <a:cubicBezTo>
                    <a:pt x="1584651" y="1902552"/>
                    <a:pt x="1411586" y="1812879"/>
                    <a:pt x="1289636" y="1863571"/>
                  </a:cubicBezTo>
                  <a:cubicBezTo>
                    <a:pt x="1167686" y="1914263"/>
                    <a:pt x="1102543" y="1822104"/>
                    <a:pt x="919041" y="1863571"/>
                  </a:cubicBezTo>
                  <a:cubicBezTo>
                    <a:pt x="735540" y="1905038"/>
                    <a:pt x="472940" y="1822513"/>
                    <a:pt x="310601" y="1863571"/>
                  </a:cubicBezTo>
                  <a:cubicBezTo>
                    <a:pt x="151549" y="1827738"/>
                    <a:pt x="-1928" y="1718717"/>
                    <a:pt x="0" y="1552970"/>
                  </a:cubicBezTo>
                  <a:cubicBezTo>
                    <a:pt x="-35042" y="1384677"/>
                    <a:pt x="27481" y="1289679"/>
                    <a:pt x="0" y="1138847"/>
                  </a:cubicBezTo>
                  <a:cubicBezTo>
                    <a:pt x="-27481" y="988015"/>
                    <a:pt x="19055" y="883247"/>
                    <a:pt x="0" y="749571"/>
                  </a:cubicBezTo>
                  <a:cubicBezTo>
                    <a:pt x="-19055" y="615895"/>
                    <a:pt x="33581" y="409457"/>
                    <a:pt x="0" y="310601"/>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9" name="TextBox 18">
              <a:extLst>
                <a:ext uri="{FF2B5EF4-FFF2-40B4-BE49-F238E27FC236}">
                  <a16:creationId xmlns:a16="http://schemas.microsoft.com/office/drawing/2014/main" id="{C1BA282E-CF00-4736-9E59-46BE27F96428}"/>
                </a:ext>
              </a:extLst>
            </p:cNvPr>
            <p:cNvSpPr txBox="1"/>
            <p:nvPr/>
          </p:nvSpPr>
          <p:spPr>
            <a:xfrm>
              <a:off x="540143" y="818521"/>
              <a:ext cx="6400800" cy="2246769"/>
            </a:xfrm>
            <a:prstGeom prst="rect">
              <a:avLst/>
            </a:prstGeom>
            <a:noFill/>
          </p:spPr>
          <p:txBody>
            <a:bodyPr wrap="square" rtlCol="0">
              <a:spAutoFit/>
            </a:bodyPr>
            <a:lstStyle/>
            <a:p>
              <a:pPr algn="just"/>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3600" dirty="0">
                  <a:solidFill>
                    <a:srgbClr val="FF0000"/>
                  </a:solidFill>
                  <a:effectLst/>
                  <a:ea typeface="Times New Roman" panose="02020603050405020304" pitchFamily="18" charset="0"/>
                </a:rPr>
                <a:t>Câu mở đoạn thường giới thiệu câu chuyện và nêu cảm nghĩ chung về câu chuyện đó.</a:t>
              </a:r>
              <a:endParaRPr lang="en-US" sz="3600" dirty="0">
                <a:solidFill>
                  <a:srgbClr val="FF0000"/>
                </a:solidFill>
                <a:effectLst/>
                <a:ea typeface="Times New Roman" panose="02020603050405020304" pitchFamily="18" charset="0"/>
              </a:endParaRPr>
            </a:p>
            <a:p>
              <a:pPr algn="just"/>
              <a:endParaRPr lang="en-US" sz="3200" dirty="0">
                <a:solidFill>
                  <a:srgbClr val="FF0000"/>
                </a:solidFill>
              </a:endParaRPr>
            </a:p>
          </p:txBody>
        </p:sp>
      </p:grpSp>
    </p:spTree>
    <p:extLst>
      <p:ext uri="{BB962C8B-B14F-4D97-AF65-F5344CB8AC3E}">
        <p14:creationId xmlns:p14="http://schemas.microsoft.com/office/powerpoint/2010/main" val="242162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7" y="-61171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grpSp>
        <p:nvGrpSpPr>
          <p:cNvPr id="15" name="Group 14">
            <a:extLst>
              <a:ext uri="{FF2B5EF4-FFF2-40B4-BE49-F238E27FC236}">
                <a16:creationId xmlns:a16="http://schemas.microsoft.com/office/drawing/2014/main" id="{EB1A110A-6354-4F66-B1AA-E24E40806994}"/>
              </a:ext>
            </a:extLst>
          </p:cNvPr>
          <p:cNvGrpSpPr/>
          <p:nvPr/>
        </p:nvGrpSpPr>
        <p:grpSpPr>
          <a:xfrm>
            <a:off x="117992" y="690062"/>
            <a:ext cx="7578207" cy="1348613"/>
            <a:chOff x="479115" y="730972"/>
            <a:chExt cx="6836085" cy="1517256"/>
          </a:xfrm>
        </p:grpSpPr>
        <p:sp>
          <p:nvSpPr>
            <p:cNvPr id="2" name="Rectangle: Rounded Corners 1">
              <a:extLst>
                <a:ext uri="{FF2B5EF4-FFF2-40B4-BE49-F238E27FC236}">
                  <a16:creationId xmlns:a16="http://schemas.microsoft.com/office/drawing/2014/main" id="{F813A01C-8817-41F1-ADCE-42071DF159B8}"/>
                </a:ext>
              </a:extLst>
            </p:cNvPr>
            <p:cNvSpPr/>
            <p:nvPr/>
          </p:nvSpPr>
          <p:spPr>
            <a:xfrm>
              <a:off x="609600" y="730972"/>
              <a:ext cx="6705600" cy="1267754"/>
            </a:xfrm>
            <a:custGeom>
              <a:avLst/>
              <a:gdLst>
                <a:gd name="connsiteX0" fmla="*/ 0 w 6705600"/>
                <a:gd name="connsiteY0" fmla="*/ 211297 h 1267754"/>
                <a:gd name="connsiteX1" fmla="*/ 211297 w 6705600"/>
                <a:gd name="connsiteY1" fmla="*/ 0 h 1267754"/>
                <a:gd name="connsiteX2" fmla="*/ 719649 w 6705600"/>
                <a:gd name="connsiteY2" fmla="*/ 0 h 1267754"/>
                <a:gd name="connsiteX3" fmla="*/ 1228002 w 6705600"/>
                <a:gd name="connsiteY3" fmla="*/ 0 h 1267754"/>
                <a:gd name="connsiteX4" fmla="*/ 1799184 w 6705600"/>
                <a:gd name="connsiteY4" fmla="*/ 0 h 1267754"/>
                <a:gd name="connsiteX5" fmla="*/ 2181876 w 6705600"/>
                <a:gd name="connsiteY5" fmla="*/ 0 h 1267754"/>
                <a:gd name="connsiteX6" fmla="*/ 2627398 w 6705600"/>
                <a:gd name="connsiteY6" fmla="*/ 0 h 1267754"/>
                <a:gd name="connsiteX7" fmla="*/ 3010091 w 6705600"/>
                <a:gd name="connsiteY7" fmla="*/ 0 h 1267754"/>
                <a:gd name="connsiteX8" fmla="*/ 3455613 w 6705600"/>
                <a:gd name="connsiteY8" fmla="*/ 0 h 1267754"/>
                <a:gd name="connsiteX9" fmla="*/ 3963965 w 6705600"/>
                <a:gd name="connsiteY9" fmla="*/ 0 h 1267754"/>
                <a:gd name="connsiteX10" fmla="*/ 4346657 w 6705600"/>
                <a:gd name="connsiteY10" fmla="*/ 0 h 1267754"/>
                <a:gd name="connsiteX11" fmla="*/ 5043500 w 6705600"/>
                <a:gd name="connsiteY11" fmla="*/ 0 h 1267754"/>
                <a:gd name="connsiteX12" fmla="*/ 5740342 w 6705600"/>
                <a:gd name="connsiteY12" fmla="*/ 0 h 1267754"/>
                <a:gd name="connsiteX13" fmla="*/ 6494303 w 6705600"/>
                <a:gd name="connsiteY13" fmla="*/ 0 h 1267754"/>
                <a:gd name="connsiteX14" fmla="*/ 6705600 w 6705600"/>
                <a:gd name="connsiteY14" fmla="*/ 211297 h 1267754"/>
                <a:gd name="connsiteX15" fmla="*/ 6705600 w 6705600"/>
                <a:gd name="connsiteY15" fmla="*/ 642329 h 1267754"/>
                <a:gd name="connsiteX16" fmla="*/ 6705600 w 6705600"/>
                <a:gd name="connsiteY16" fmla="*/ 1056457 h 1267754"/>
                <a:gd name="connsiteX17" fmla="*/ 6494303 w 6705600"/>
                <a:gd name="connsiteY17" fmla="*/ 1267754 h 1267754"/>
                <a:gd name="connsiteX18" fmla="*/ 6048781 w 6705600"/>
                <a:gd name="connsiteY18" fmla="*/ 1267754 h 1267754"/>
                <a:gd name="connsiteX19" fmla="*/ 5351938 w 6705600"/>
                <a:gd name="connsiteY19" fmla="*/ 1267754 h 1267754"/>
                <a:gd name="connsiteX20" fmla="*/ 4780756 w 6705600"/>
                <a:gd name="connsiteY20" fmla="*/ 1267754 h 1267754"/>
                <a:gd name="connsiteX21" fmla="*/ 4083913 w 6705600"/>
                <a:gd name="connsiteY21" fmla="*/ 1267754 h 1267754"/>
                <a:gd name="connsiteX22" fmla="*/ 3701221 w 6705600"/>
                <a:gd name="connsiteY22" fmla="*/ 1267754 h 1267754"/>
                <a:gd name="connsiteX23" fmla="*/ 3255699 w 6705600"/>
                <a:gd name="connsiteY23" fmla="*/ 1267754 h 1267754"/>
                <a:gd name="connsiteX24" fmla="*/ 2810177 w 6705600"/>
                <a:gd name="connsiteY24" fmla="*/ 1267754 h 1267754"/>
                <a:gd name="connsiteX25" fmla="*/ 2364655 w 6705600"/>
                <a:gd name="connsiteY25" fmla="*/ 1267754 h 1267754"/>
                <a:gd name="connsiteX26" fmla="*/ 1667812 w 6705600"/>
                <a:gd name="connsiteY26" fmla="*/ 1267754 h 1267754"/>
                <a:gd name="connsiteX27" fmla="*/ 1222290 w 6705600"/>
                <a:gd name="connsiteY27" fmla="*/ 1267754 h 1267754"/>
                <a:gd name="connsiteX28" fmla="*/ 776768 w 6705600"/>
                <a:gd name="connsiteY28" fmla="*/ 1267754 h 1267754"/>
                <a:gd name="connsiteX29" fmla="*/ 211297 w 6705600"/>
                <a:gd name="connsiteY29" fmla="*/ 1267754 h 1267754"/>
                <a:gd name="connsiteX30" fmla="*/ 0 w 6705600"/>
                <a:gd name="connsiteY30" fmla="*/ 1056457 h 1267754"/>
                <a:gd name="connsiteX31" fmla="*/ 0 w 6705600"/>
                <a:gd name="connsiteY31" fmla="*/ 633877 h 1267754"/>
                <a:gd name="connsiteX32" fmla="*/ 0 w 6705600"/>
                <a:gd name="connsiteY32" fmla="*/ 211297 h 126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05600" h="1267754" extrusionOk="0">
                  <a:moveTo>
                    <a:pt x="0" y="211297"/>
                  </a:moveTo>
                  <a:cubicBezTo>
                    <a:pt x="12534" y="67436"/>
                    <a:pt x="64476" y="1916"/>
                    <a:pt x="211297" y="0"/>
                  </a:cubicBezTo>
                  <a:cubicBezTo>
                    <a:pt x="465335" y="-6501"/>
                    <a:pt x="514097" y="18397"/>
                    <a:pt x="719649" y="0"/>
                  </a:cubicBezTo>
                  <a:cubicBezTo>
                    <a:pt x="925201" y="-18397"/>
                    <a:pt x="1025035" y="43564"/>
                    <a:pt x="1228002" y="0"/>
                  </a:cubicBezTo>
                  <a:cubicBezTo>
                    <a:pt x="1430969" y="-43564"/>
                    <a:pt x="1632865" y="2182"/>
                    <a:pt x="1799184" y="0"/>
                  </a:cubicBezTo>
                  <a:cubicBezTo>
                    <a:pt x="1965503" y="-2182"/>
                    <a:pt x="2093600" y="21248"/>
                    <a:pt x="2181876" y="0"/>
                  </a:cubicBezTo>
                  <a:cubicBezTo>
                    <a:pt x="2270152" y="-21248"/>
                    <a:pt x="2484550" y="20780"/>
                    <a:pt x="2627398" y="0"/>
                  </a:cubicBezTo>
                  <a:cubicBezTo>
                    <a:pt x="2770246" y="-20780"/>
                    <a:pt x="2896055" y="2713"/>
                    <a:pt x="3010091" y="0"/>
                  </a:cubicBezTo>
                  <a:cubicBezTo>
                    <a:pt x="3124127" y="-2713"/>
                    <a:pt x="3361814" y="34440"/>
                    <a:pt x="3455613" y="0"/>
                  </a:cubicBezTo>
                  <a:cubicBezTo>
                    <a:pt x="3549412" y="-34440"/>
                    <a:pt x="3797541" y="48234"/>
                    <a:pt x="3963965" y="0"/>
                  </a:cubicBezTo>
                  <a:cubicBezTo>
                    <a:pt x="4130389" y="-48234"/>
                    <a:pt x="4213681" y="19038"/>
                    <a:pt x="4346657" y="0"/>
                  </a:cubicBezTo>
                  <a:cubicBezTo>
                    <a:pt x="4479633" y="-19038"/>
                    <a:pt x="4894714" y="51063"/>
                    <a:pt x="5043500" y="0"/>
                  </a:cubicBezTo>
                  <a:cubicBezTo>
                    <a:pt x="5192286" y="-51063"/>
                    <a:pt x="5583802" y="33040"/>
                    <a:pt x="5740342" y="0"/>
                  </a:cubicBezTo>
                  <a:cubicBezTo>
                    <a:pt x="5896882" y="-33040"/>
                    <a:pt x="6270523" y="26480"/>
                    <a:pt x="6494303" y="0"/>
                  </a:cubicBezTo>
                  <a:cubicBezTo>
                    <a:pt x="6579736" y="1051"/>
                    <a:pt x="6714870" y="90238"/>
                    <a:pt x="6705600" y="211297"/>
                  </a:cubicBezTo>
                  <a:cubicBezTo>
                    <a:pt x="6713997" y="426013"/>
                    <a:pt x="6701828" y="512170"/>
                    <a:pt x="6705600" y="642329"/>
                  </a:cubicBezTo>
                  <a:cubicBezTo>
                    <a:pt x="6709372" y="772488"/>
                    <a:pt x="6682909" y="899548"/>
                    <a:pt x="6705600" y="1056457"/>
                  </a:cubicBezTo>
                  <a:cubicBezTo>
                    <a:pt x="6701155" y="1176517"/>
                    <a:pt x="6615433" y="1264890"/>
                    <a:pt x="6494303" y="1267754"/>
                  </a:cubicBezTo>
                  <a:cubicBezTo>
                    <a:pt x="6298861" y="1293387"/>
                    <a:pt x="6190495" y="1249741"/>
                    <a:pt x="6048781" y="1267754"/>
                  </a:cubicBezTo>
                  <a:cubicBezTo>
                    <a:pt x="5907067" y="1285767"/>
                    <a:pt x="5509038" y="1235927"/>
                    <a:pt x="5351938" y="1267754"/>
                  </a:cubicBezTo>
                  <a:cubicBezTo>
                    <a:pt x="5194838" y="1299581"/>
                    <a:pt x="4947999" y="1231779"/>
                    <a:pt x="4780756" y="1267754"/>
                  </a:cubicBezTo>
                  <a:cubicBezTo>
                    <a:pt x="4613513" y="1303729"/>
                    <a:pt x="4309596" y="1207248"/>
                    <a:pt x="4083913" y="1267754"/>
                  </a:cubicBezTo>
                  <a:cubicBezTo>
                    <a:pt x="3858230" y="1328260"/>
                    <a:pt x="3833926" y="1262994"/>
                    <a:pt x="3701221" y="1267754"/>
                  </a:cubicBezTo>
                  <a:cubicBezTo>
                    <a:pt x="3568516" y="1272514"/>
                    <a:pt x="3422063" y="1266028"/>
                    <a:pt x="3255699" y="1267754"/>
                  </a:cubicBezTo>
                  <a:cubicBezTo>
                    <a:pt x="3089335" y="1269480"/>
                    <a:pt x="2976935" y="1258298"/>
                    <a:pt x="2810177" y="1267754"/>
                  </a:cubicBezTo>
                  <a:cubicBezTo>
                    <a:pt x="2643419" y="1277210"/>
                    <a:pt x="2461717" y="1266113"/>
                    <a:pt x="2364655" y="1267754"/>
                  </a:cubicBezTo>
                  <a:cubicBezTo>
                    <a:pt x="2267593" y="1269395"/>
                    <a:pt x="1968640" y="1250999"/>
                    <a:pt x="1667812" y="1267754"/>
                  </a:cubicBezTo>
                  <a:cubicBezTo>
                    <a:pt x="1366984" y="1284509"/>
                    <a:pt x="1423397" y="1228390"/>
                    <a:pt x="1222290" y="1267754"/>
                  </a:cubicBezTo>
                  <a:cubicBezTo>
                    <a:pt x="1021183" y="1307118"/>
                    <a:pt x="888102" y="1229570"/>
                    <a:pt x="776768" y="1267754"/>
                  </a:cubicBezTo>
                  <a:cubicBezTo>
                    <a:pt x="665434" y="1305938"/>
                    <a:pt x="479450" y="1224047"/>
                    <a:pt x="211297" y="1267754"/>
                  </a:cubicBezTo>
                  <a:cubicBezTo>
                    <a:pt x="108572" y="1291468"/>
                    <a:pt x="-15085" y="1146467"/>
                    <a:pt x="0" y="1056457"/>
                  </a:cubicBezTo>
                  <a:cubicBezTo>
                    <a:pt x="-4444" y="875137"/>
                    <a:pt x="13405" y="748706"/>
                    <a:pt x="0" y="633877"/>
                  </a:cubicBezTo>
                  <a:cubicBezTo>
                    <a:pt x="-13405" y="519048"/>
                    <a:pt x="48412" y="409626"/>
                    <a:pt x="0" y="211297"/>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4" name="TextBox 13">
              <a:extLst>
                <a:ext uri="{FF2B5EF4-FFF2-40B4-BE49-F238E27FC236}">
                  <a16:creationId xmlns:a16="http://schemas.microsoft.com/office/drawing/2014/main" id="{ECA4F456-EC4E-4121-9770-FD566B8F9343}"/>
                </a:ext>
              </a:extLst>
            </p:cNvPr>
            <p:cNvSpPr txBox="1"/>
            <p:nvPr/>
          </p:nvSpPr>
          <p:spPr>
            <a:xfrm>
              <a:off x="479115" y="759294"/>
              <a:ext cx="6400800" cy="1488934"/>
            </a:xfrm>
            <a:prstGeom prst="rect">
              <a:avLst/>
            </a:prstGeom>
            <a:noFill/>
          </p:spPr>
          <p:txBody>
            <a:bodyPr wrap="square" rtlCol="0">
              <a:spAutoFit/>
            </a:bodyPr>
            <a:lstStyle/>
            <a:p>
              <a:pPr algn="just">
                <a:lnSpc>
                  <a:spcPct val="150000"/>
                </a:lnSpc>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 câu tiếp theo có tác dụng gì?</a:t>
              </a:r>
              <a:endParaRPr lang="en-US" sz="3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3200" dirty="0">
                <a:solidFill>
                  <a:srgbClr val="0000FF"/>
                </a:solidFill>
              </a:endParaRPr>
            </a:p>
          </p:txBody>
        </p:sp>
      </p:grpSp>
      <p:grpSp>
        <p:nvGrpSpPr>
          <p:cNvPr id="17" name="Group 16">
            <a:extLst>
              <a:ext uri="{FF2B5EF4-FFF2-40B4-BE49-F238E27FC236}">
                <a16:creationId xmlns:a16="http://schemas.microsoft.com/office/drawing/2014/main" id="{8376ABD1-467B-4FEF-9BC5-D44C0BF1DC2D}"/>
              </a:ext>
            </a:extLst>
          </p:cNvPr>
          <p:cNvGrpSpPr/>
          <p:nvPr/>
        </p:nvGrpSpPr>
        <p:grpSpPr>
          <a:xfrm>
            <a:off x="2057400" y="1696795"/>
            <a:ext cx="6705600" cy="2150170"/>
            <a:chOff x="463943" y="547045"/>
            <a:chExt cx="6705600" cy="2194788"/>
          </a:xfrm>
        </p:grpSpPr>
        <p:sp>
          <p:nvSpPr>
            <p:cNvPr id="18" name="Rectangle: Rounded Corners 17">
              <a:extLst>
                <a:ext uri="{FF2B5EF4-FFF2-40B4-BE49-F238E27FC236}">
                  <a16:creationId xmlns:a16="http://schemas.microsoft.com/office/drawing/2014/main" id="{D011C952-4A6D-422E-9982-A35B2070C061}"/>
                </a:ext>
              </a:extLst>
            </p:cNvPr>
            <p:cNvSpPr/>
            <p:nvPr/>
          </p:nvSpPr>
          <p:spPr>
            <a:xfrm>
              <a:off x="463943" y="547045"/>
              <a:ext cx="6705600" cy="1863571"/>
            </a:xfrm>
            <a:custGeom>
              <a:avLst/>
              <a:gdLst>
                <a:gd name="connsiteX0" fmla="*/ 0 w 6705600"/>
                <a:gd name="connsiteY0" fmla="*/ 310601 h 1863571"/>
                <a:gd name="connsiteX1" fmla="*/ 310601 w 6705600"/>
                <a:gd name="connsiteY1" fmla="*/ 0 h 1863571"/>
                <a:gd name="connsiteX2" fmla="*/ 802884 w 6705600"/>
                <a:gd name="connsiteY2" fmla="*/ 0 h 1863571"/>
                <a:gd name="connsiteX3" fmla="*/ 1295167 w 6705600"/>
                <a:gd name="connsiteY3" fmla="*/ 0 h 1863571"/>
                <a:gd name="connsiteX4" fmla="*/ 1848294 w 6705600"/>
                <a:gd name="connsiteY4" fmla="*/ 0 h 1863571"/>
                <a:gd name="connsiteX5" fmla="*/ 2218889 w 6705600"/>
                <a:gd name="connsiteY5" fmla="*/ 0 h 1863571"/>
                <a:gd name="connsiteX6" fmla="*/ 2650329 w 6705600"/>
                <a:gd name="connsiteY6" fmla="*/ 0 h 1863571"/>
                <a:gd name="connsiteX7" fmla="*/ 3020924 w 6705600"/>
                <a:gd name="connsiteY7" fmla="*/ 0 h 1863571"/>
                <a:gd name="connsiteX8" fmla="*/ 3452363 w 6705600"/>
                <a:gd name="connsiteY8" fmla="*/ 0 h 1863571"/>
                <a:gd name="connsiteX9" fmla="*/ 3944646 w 6705600"/>
                <a:gd name="connsiteY9" fmla="*/ 0 h 1863571"/>
                <a:gd name="connsiteX10" fmla="*/ 4315241 w 6705600"/>
                <a:gd name="connsiteY10" fmla="*/ 0 h 1863571"/>
                <a:gd name="connsiteX11" fmla="*/ 4990056 w 6705600"/>
                <a:gd name="connsiteY11" fmla="*/ 0 h 1863571"/>
                <a:gd name="connsiteX12" fmla="*/ 5664871 w 6705600"/>
                <a:gd name="connsiteY12" fmla="*/ 0 h 1863571"/>
                <a:gd name="connsiteX13" fmla="*/ 6394999 w 6705600"/>
                <a:gd name="connsiteY13" fmla="*/ 0 h 1863571"/>
                <a:gd name="connsiteX14" fmla="*/ 6705600 w 6705600"/>
                <a:gd name="connsiteY14" fmla="*/ 310601 h 1863571"/>
                <a:gd name="connsiteX15" fmla="*/ 6705600 w 6705600"/>
                <a:gd name="connsiteY15" fmla="*/ 737148 h 1863571"/>
                <a:gd name="connsiteX16" fmla="*/ 6705600 w 6705600"/>
                <a:gd name="connsiteY16" fmla="*/ 1151271 h 1863571"/>
                <a:gd name="connsiteX17" fmla="*/ 6705600 w 6705600"/>
                <a:gd name="connsiteY17" fmla="*/ 1552970 h 1863571"/>
                <a:gd name="connsiteX18" fmla="*/ 6394999 w 6705600"/>
                <a:gd name="connsiteY18" fmla="*/ 1863571 h 1863571"/>
                <a:gd name="connsiteX19" fmla="*/ 5720184 w 6705600"/>
                <a:gd name="connsiteY19" fmla="*/ 1863571 h 1863571"/>
                <a:gd name="connsiteX20" fmla="*/ 5167057 w 6705600"/>
                <a:gd name="connsiteY20" fmla="*/ 1863571 h 1863571"/>
                <a:gd name="connsiteX21" fmla="*/ 4492242 w 6705600"/>
                <a:gd name="connsiteY21" fmla="*/ 1863571 h 1863571"/>
                <a:gd name="connsiteX22" fmla="*/ 4121647 w 6705600"/>
                <a:gd name="connsiteY22" fmla="*/ 1863571 h 1863571"/>
                <a:gd name="connsiteX23" fmla="*/ 3690208 w 6705600"/>
                <a:gd name="connsiteY23" fmla="*/ 1863571 h 1863571"/>
                <a:gd name="connsiteX24" fmla="*/ 3258768 w 6705600"/>
                <a:gd name="connsiteY24" fmla="*/ 1863571 h 1863571"/>
                <a:gd name="connsiteX25" fmla="*/ 2827329 w 6705600"/>
                <a:gd name="connsiteY25" fmla="*/ 1863571 h 1863571"/>
                <a:gd name="connsiteX26" fmla="*/ 2152514 w 6705600"/>
                <a:gd name="connsiteY26" fmla="*/ 1863571 h 1863571"/>
                <a:gd name="connsiteX27" fmla="*/ 1721075 w 6705600"/>
                <a:gd name="connsiteY27" fmla="*/ 1863571 h 1863571"/>
                <a:gd name="connsiteX28" fmla="*/ 1289636 w 6705600"/>
                <a:gd name="connsiteY28" fmla="*/ 1863571 h 1863571"/>
                <a:gd name="connsiteX29" fmla="*/ 919041 w 6705600"/>
                <a:gd name="connsiteY29" fmla="*/ 1863571 h 1863571"/>
                <a:gd name="connsiteX30" fmla="*/ 310601 w 6705600"/>
                <a:gd name="connsiteY30" fmla="*/ 1863571 h 1863571"/>
                <a:gd name="connsiteX31" fmla="*/ 0 w 6705600"/>
                <a:gd name="connsiteY31" fmla="*/ 1552970 h 1863571"/>
                <a:gd name="connsiteX32" fmla="*/ 0 w 6705600"/>
                <a:gd name="connsiteY32" fmla="*/ 1138847 h 1863571"/>
                <a:gd name="connsiteX33" fmla="*/ 0 w 6705600"/>
                <a:gd name="connsiteY33" fmla="*/ 749571 h 1863571"/>
                <a:gd name="connsiteX34" fmla="*/ 0 w 6705600"/>
                <a:gd name="connsiteY34" fmla="*/ 310601 h 186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05600" h="1863571" extrusionOk="0">
                  <a:moveTo>
                    <a:pt x="0" y="310601"/>
                  </a:moveTo>
                  <a:cubicBezTo>
                    <a:pt x="12425" y="112131"/>
                    <a:pt x="97079" y="2670"/>
                    <a:pt x="310601" y="0"/>
                  </a:cubicBezTo>
                  <a:cubicBezTo>
                    <a:pt x="409792" y="-53018"/>
                    <a:pt x="645334" y="42158"/>
                    <a:pt x="802884" y="0"/>
                  </a:cubicBezTo>
                  <a:cubicBezTo>
                    <a:pt x="960434" y="-42158"/>
                    <a:pt x="1109385" y="34087"/>
                    <a:pt x="1295167" y="0"/>
                  </a:cubicBezTo>
                  <a:cubicBezTo>
                    <a:pt x="1480949" y="-34087"/>
                    <a:pt x="1664725" y="64122"/>
                    <a:pt x="1848294" y="0"/>
                  </a:cubicBezTo>
                  <a:cubicBezTo>
                    <a:pt x="2031863" y="-64122"/>
                    <a:pt x="2131742" y="28192"/>
                    <a:pt x="2218889" y="0"/>
                  </a:cubicBezTo>
                  <a:cubicBezTo>
                    <a:pt x="2306036" y="-28192"/>
                    <a:pt x="2512630" y="16824"/>
                    <a:pt x="2650329" y="0"/>
                  </a:cubicBezTo>
                  <a:cubicBezTo>
                    <a:pt x="2788028" y="-16824"/>
                    <a:pt x="2907444" y="7673"/>
                    <a:pt x="3020924" y="0"/>
                  </a:cubicBezTo>
                  <a:cubicBezTo>
                    <a:pt x="3134404" y="-7673"/>
                    <a:pt x="3246442" y="8959"/>
                    <a:pt x="3452363" y="0"/>
                  </a:cubicBezTo>
                  <a:cubicBezTo>
                    <a:pt x="3658284" y="-8959"/>
                    <a:pt x="3772581" y="30200"/>
                    <a:pt x="3944646" y="0"/>
                  </a:cubicBezTo>
                  <a:cubicBezTo>
                    <a:pt x="4116711" y="-30200"/>
                    <a:pt x="4190632" y="37758"/>
                    <a:pt x="4315241" y="0"/>
                  </a:cubicBezTo>
                  <a:cubicBezTo>
                    <a:pt x="4439851" y="-37758"/>
                    <a:pt x="4810555" y="18362"/>
                    <a:pt x="4990056" y="0"/>
                  </a:cubicBezTo>
                  <a:cubicBezTo>
                    <a:pt x="5169557" y="-18362"/>
                    <a:pt x="5477245" y="35035"/>
                    <a:pt x="5664871" y="0"/>
                  </a:cubicBezTo>
                  <a:cubicBezTo>
                    <a:pt x="5852497" y="-35035"/>
                    <a:pt x="6059117" y="19840"/>
                    <a:pt x="6394999" y="0"/>
                  </a:cubicBezTo>
                  <a:cubicBezTo>
                    <a:pt x="6552762" y="463"/>
                    <a:pt x="6746063" y="120015"/>
                    <a:pt x="6705600" y="310601"/>
                  </a:cubicBezTo>
                  <a:cubicBezTo>
                    <a:pt x="6722013" y="446192"/>
                    <a:pt x="6659136" y="611267"/>
                    <a:pt x="6705600" y="737148"/>
                  </a:cubicBezTo>
                  <a:cubicBezTo>
                    <a:pt x="6752064" y="863029"/>
                    <a:pt x="6665036" y="1041221"/>
                    <a:pt x="6705600" y="1151271"/>
                  </a:cubicBezTo>
                  <a:cubicBezTo>
                    <a:pt x="6746164" y="1261321"/>
                    <a:pt x="6700487" y="1361393"/>
                    <a:pt x="6705600" y="1552970"/>
                  </a:cubicBezTo>
                  <a:cubicBezTo>
                    <a:pt x="6721892" y="1766630"/>
                    <a:pt x="6563002" y="1868369"/>
                    <a:pt x="6394999" y="1863571"/>
                  </a:cubicBezTo>
                  <a:cubicBezTo>
                    <a:pt x="6087540" y="1922844"/>
                    <a:pt x="5908544" y="1836829"/>
                    <a:pt x="5720184" y="1863571"/>
                  </a:cubicBezTo>
                  <a:cubicBezTo>
                    <a:pt x="5531825" y="1890313"/>
                    <a:pt x="5410796" y="1826831"/>
                    <a:pt x="5167057" y="1863571"/>
                  </a:cubicBezTo>
                  <a:cubicBezTo>
                    <a:pt x="4923318" y="1900311"/>
                    <a:pt x="4764717" y="1833090"/>
                    <a:pt x="4492242" y="1863571"/>
                  </a:cubicBezTo>
                  <a:cubicBezTo>
                    <a:pt x="4219768" y="1894052"/>
                    <a:pt x="4237126" y="1819369"/>
                    <a:pt x="4121647" y="1863571"/>
                  </a:cubicBezTo>
                  <a:cubicBezTo>
                    <a:pt x="4006168" y="1907773"/>
                    <a:pt x="3823892" y="1852658"/>
                    <a:pt x="3690208" y="1863571"/>
                  </a:cubicBezTo>
                  <a:cubicBezTo>
                    <a:pt x="3556524" y="1874484"/>
                    <a:pt x="3401148" y="1834247"/>
                    <a:pt x="3258768" y="1863571"/>
                  </a:cubicBezTo>
                  <a:cubicBezTo>
                    <a:pt x="3116388" y="1892895"/>
                    <a:pt x="2949005" y="1862927"/>
                    <a:pt x="2827329" y="1863571"/>
                  </a:cubicBezTo>
                  <a:cubicBezTo>
                    <a:pt x="2705653" y="1864215"/>
                    <a:pt x="2332724" y="1831998"/>
                    <a:pt x="2152514" y="1863571"/>
                  </a:cubicBezTo>
                  <a:cubicBezTo>
                    <a:pt x="1972305" y="1895144"/>
                    <a:pt x="1857499" y="1824590"/>
                    <a:pt x="1721075" y="1863571"/>
                  </a:cubicBezTo>
                  <a:cubicBezTo>
                    <a:pt x="1584651" y="1902552"/>
                    <a:pt x="1411586" y="1812879"/>
                    <a:pt x="1289636" y="1863571"/>
                  </a:cubicBezTo>
                  <a:cubicBezTo>
                    <a:pt x="1167686" y="1914263"/>
                    <a:pt x="1102543" y="1822104"/>
                    <a:pt x="919041" y="1863571"/>
                  </a:cubicBezTo>
                  <a:cubicBezTo>
                    <a:pt x="735540" y="1905038"/>
                    <a:pt x="472940" y="1822513"/>
                    <a:pt x="310601" y="1863571"/>
                  </a:cubicBezTo>
                  <a:cubicBezTo>
                    <a:pt x="151549" y="1827738"/>
                    <a:pt x="-1928" y="1718717"/>
                    <a:pt x="0" y="1552970"/>
                  </a:cubicBezTo>
                  <a:cubicBezTo>
                    <a:pt x="-35042" y="1384677"/>
                    <a:pt x="27481" y="1289679"/>
                    <a:pt x="0" y="1138847"/>
                  </a:cubicBezTo>
                  <a:cubicBezTo>
                    <a:pt x="-27481" y="988015"/>
                    <a:pt x="19055" y="883247"/>
                    <a:pt x="0" y="749571"/>
                  </a:cubicBezTo>
                  <a:cubicBezTo>
                    <a:pt x="-19055" y="615895"/>
                    <a:pt x="33581" y="409457"/>
                    <a:pt x="0" y="310601"/>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9" name="TextBox 18">
              <a:extLst>
                <a:ext uri="{FF2B5EF4-FFF2-40B4-BE49-F238E27FC236}">
                  <a16:creationId xmlns:a16="http://schemas.microsoft.com/office/drawing/2014/main" id="{C1BA282E-CF00-4736-9E59-46BE27F96428}"/>
                </a:ext>
              </a:extLst>
            </p:cNvPr>
            <p:cNvSpPr txBox="1"/>
            <p:nvPr/>
          </p:nvSpPr>
          <p:spPr>
            <a:xfrm>
              <a:off x="463943" y="1139601"/>
              <a:ext cx="6400800" cy="1602232"/>
            </a:xfrm>
            <a:prstGeom prst="rect">
              <a:avLst/>
            </a:prstGeom>
            <a:noFill/>
          </p:spPr>
          <p:txBody>
            <a:bodyPr wrap="square" rtlCol="0">
              <a:spAutoFit/>
            </a:bodyPr>
            <a:lstStyle/>
            <a:p>
              <a:pPr algn="just"/>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 câu tiếp theo làm rõ cảm nghĩ đã nêu ở câu mở đoạn.</a:t>
              </a:r>
              <a:endPar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3200" dirty="0">
                <a:solidFill>
                  <a:srgbClr val="FF0000"/>
                </a:solidFill>
              </a:endParaRPr>
            </a:p>
          </p:txBody>
        </p:sp>
      </p:grpSp>
    </p:spTree>
    <p:extLst>
      <p:ext uri="{BB962C8B-B14F-4D97-AF65-F5344CB8AC3E}">
        <p14:creationId xmlns:p14="http://schemas.microsoft.com/office/powerpoint/2010/main" val="329514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C7F456-4CF6-486D-A71F-4805077E80D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06455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pic>
        <p:nvPicPr>
          <p:cNvPr id="12" name="Picture 11">
            <a:extLst>
              <a:ext uri="{FF2B5EF4-FFF2-40B4-BE49-F238E27FC236}">
                <a16:creationId xmlns:a16="http://schemas.microsoft.com/office/drawing/2014/main" id="{33A1B53A-EF5C-4F50-94C8-602A79693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0676" cy="244257"/>
          </a:xfrm>
          <a:prstGeom prst="rect">
            <a:avLst/>
          </a:prstGeom>
        </p:spPr>
      </p:pic>
      <p:grpSp>
        <p:nvGrpSpPr>
          <p:cNvPr id="4" name="Group 3">
            <a:extLst>
              <a:ext uri="{FF2B5EF4-FFF2-40B4-BE49-F238E27FC236}">
                <a16:creationId xmlns:a16="http://schemas.microsoft.com/office/drawing/2014/main" id="{3F694664-34E7-4159-9AA5-2D3B7D5C962C}"/>
              </a:ext>
            </a:extLst>
          </p:cNvPr>
          <p:cNvGrpSpPr/>
          <p:nvPr/>
        </p:nvGrpSpPr>
        <p:grpSpPr>
          <a:xfrm>
            <a:off x="0" y="36404"/>
            <a:ext cx="8763000" cy="5739075"/>
            <a:chOff x="0" y="36404"/>
            <a:chExt cx="8763000" cy="5739075"/>
          </a:xfrm>
        </p:grpSpPr>
        <p:grpSp>
          <p:nvGrpSpPr>
            <p:cNvPr id="17" name="Group 16">
              <a:extLst>
                <a:ext uri="{FF2B5EF4-FFF2-40B4-BE49-F238E27FC236}">
                  <a16:creationId xmlns:a16="http://schemas.microsoft.com/office/drawing/2014/main" id="{8376ABD1-467B-4FEF-9BC5-D44C0BF1DC2D}"/>
                </a:ext>
              </a:extLst>
            </p:cNvPr>
            <p:cNvGrpSpPr/>
            <p:nvPr/>
          </p:nvGrpSpPr>
          <p:grpSpPr>
            <a:xfrm>
              <a:off x="228600" y="590550"/>
              <a:ext cx="8534400" cy="5184929"/>
              <a:chOff x="453119" y="547045"/>
              <a:chExt cx="6716424" cy="2523162"/>
            </a:xfrm>
          </p:grpSpPr>
          <p:sp>
            <p:nvSpPr>
              <p:cNvPr id="18" name="Rectangle: Rounded Corners 17">
                <a:extLst>
                  <a:ext uri="{FF2B5EF4-FFF2-40B4-BE49-F238E27FC236}">
                    <a16:creationId xmlns:a16="http://schemas.microsoft.com/office/drawing/2014/main" id="{D011C952-4A6D-422E-9982-A35B2070C061}"/>
                  </a:ext>
                </a:extLst>
              </p:cNvPr>
              <p:cNvSpPr/>
              <p:nvPr/>
            </p:nvSpPr>
            <p:spPr>
              <a:xfrm>
                <a:off x="463943" y="547045"/>
                <a:ext cx="6705600" cy="1863571"/>
              </a:xfrm>
              <a:custGeom>
                <a:avLst/>
                <a:gdLst>
                  <a:gd name="connsiteX0" fmla="*/ 0 w 6705600"/>
                  <a:gd name="connsiteY0" fmla="*/ 310601 h 1863571"/>
                  <a:gd name="connsiteX1" fmla="*/ 310601 w 6705600"/>
                  <a:gd name="connsiteY1" fmla="*/ 0 h 1863571"/>
                  <a:gd name="connsiteX2" fmla="*/ 802884 w 6705600"/>
                  <a:gd name="connsiteY2" fmla="*/ 0 h 1863571"/>
                  <a:gd name="connsiteX3" fmla="*/ 1295167 w 6705600"/>
                  <a:gd name="connsiteY3" fmla="*/ 0 h 1863571"/>
                  <a:gd name="connsiteX4" fmla="*/ 1848294 w 6705600"/>
                  <a:gd name="connsiteY4" fmla="*/ 0 h 1863571"/>
                  <a:gd name="connsiteX5" fmla="*/ 2218889 w 6705600"/>
                  <a:gd name="connsiteY5" fmla="*/ 0 h 1863571"/>
                  <a:gd name="connsiteX6" fmla="*/ 2650329 w 6705600"/>
                  <a:gd name="connsiteY6" fmla="*/ 0 h 1863571"/>
                  <a:gd name="connsiteX7" fmla="*/ 3020924 w 6705600"/>
                  <a:gd name="connsiteY7" fmla="*/ 0 h 1863571"/>
                  <a:gd name="connsiteX8" fmla="*/ 3452363 w 6705600"/>
                  <a:gd name="connsiteY8" fmla="*/ 0 h 1863571"/>
                  <a:gd name="connsiteX9" fmla="*/ 3944646 w 6705600"/>
                  <a:gd name="connsiteY9" fmla="*/ 0 h 1863571"/>
                  <a:gd name="connsiteX10" fmla="*/ 4315241 w 6705600"/>
                  <a:gd name="connsiteY10" fmla="*/ 0 h 1863571"/>
                  <a:gd name="connsiteX11" fmla="*/ 4990056 w 6705600"/>
                  <a:gd name="connsiteY11" fmla="*/ 0 h 1863571"/>
                  <a:gd name="connsiteX12" fmla="*/ 5664871 w 6705600"/>
                  <a:gd name="connsiteY12" fmla="*/ 0 h 1863571"/>
                  <a:gd name="connsiteX13" fmla="*/ 6394999 w 6705600"/>
                  <a:gd name="connsiteY13" fmla="*/ 0 h 1863571"/>
                  <a:gd name="connsiteX14" fmla="*/ 6705600 w 6705600"/>
                  <a:gd name="connsiteY14" fmla="*/ 310601 h 1863571"/>
                  <a:gd name="connsiteX15" fmla="*/ 6705600 w 6705600"/>
                  <a:gd name="connsiteY15" fmla="*/ 737148 h 1863571"/>
                  <a:gd name="connsiteX16" fmla="*/ 6705600 w 6705600"/>
                  <a:gd name="connsiteY16" fmla="*/ 1151271 h 1863571"/>
                  <a:gd name="connsiteX17" fmla="*/ 6705600 w 6705600"/>
                  <a:gd name="connsiteY17" fmla="*/ 1552970 h 1863571"/>
                  <a:gd name="connsiteX18" fmla="*/ 6394999 w 6705600"/>
                  <a:gd name="connsiteY18" fmla="*/ 1863571 h 1863571"/>
                  <a:gd name="connsiteX19" fmla="*/ 5720184 w 6705600"/>
                  <a:gd name="connsiteY19" fmla="*/ 1863571 h 1863571"/>
                  <a:gd name="connsiteX20" fmla="*/ 5167057 w 6705600"/>
                  <a:gd name="connsiteY20" fmla="*/ 1863571 h 1863571"/>
                  <a:gd name="connsiteX21" fmla="*/ 4492242 w 6705600"/>
                  <a:gd name="connsiteY21" fmla="*/ 1863571 h 1863571"/>
                  <a:gd name="connsiteX22" fmla="*/ 4121647 w 6705600"/>
                  <a:gd name="connsiteY22" fmla="*/ 1863571 h 1863571"/>
                  <a:gd name="connsiteX23" fmla="*/ 3690208 w 6705600"/>
                  <a:gd name="connsiteY23" fmla="*/ 1863571 h 1863571"/>
                  <a:gd name="connsiteX24" fmla="*/ 3258768 w 6705600"/>
                  <a:gd name="connsiteY24" fmla="*/ 1863571 h 1863571"/>
                  <a:gd name="connsiteX25" fmla="*/ 2827329 w 6705600"/>
                  <a:gd name="connsiteY25" fmla="*/ 1863571 h 1863571"/>
                  <a:gd name="connsiteX26" fmla="*/ 2152514 w 6705600"/>
                  <a:gd name="connsiteY26" fmla="*/ 1863571 h 1863571"/>
                  <a:gd name="connsiteX27" fmla="*/ 1721075 w 6705600"/>
                  <a:gd name="connsiteY27" fmla="*/ 1863571 h 1863571"/>
                  <a:gd name="connsiteX28" fmla="*/ 1289636 w 6705600"/>
                  <a:gd name="connsiteY28" fmla="*/ 1863571 h 1863571"/>
                  <a:gd name="connsiteX29" fmla="*/ 919041 w 6705600"/>
                  <a:gd name="connsiteY29" fmla="*/ 1863571 h 1863571"/>
                  <a:gd name="connsiteX30" fmla="*/ 310601 w 6705600"/>
                  <a:gd name="connsiteY30" fmla="*/ 1863571 h 1863571"/>
                  <a:gd name="connsiteX31" fmla="*/ 0 w 6705600"/>
                  <a:gd name="connsiteY31" fmla="*/ 1552970 h 1863571"/>
                  <a:gd name="connsiteX32" fmla="*/ 0 w 6705600"/>
                  <a:gd name="connsiteY32" fmla="*/ 1138847 h 1863571"/>
                  <a:gd name="connsiteX33" fmla="*/ 0 w 6705600"/>
                  <a:gd name="connsiteY33" fmla="*/ 749571 h 1863571"/>
                  <a:gd name="connsiteX34" fmla="*/ 0 w 6705600"/>
                  <a:gd name="connsiteY34" fmla="*/ 310601 h 186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05600" h="1863571" extrusionOk="0">
                    <a:moveTo>
                      <a:pt x="0" y="310601"/>
                    </a:moveTo>
                    <a:cubicBezTo>
                      <a:pt x="12425" y="112131"/>
                      <a:pt x="97079" y="2670"/>
                      <a:pt x="310601" y="0"/>
                    </a:cubicBezTo>
                    <a:cubicBezTo>
                      <a:pt x="409792" y="-53018"/>
                      <a:pt x="645334" y="42158"/>
                      <a:pt x="802884" y="0"/>
                    </a:cubicBezTo>
                    <a:cubicBezTo>
                      <a:pt x="960434" y="-42158"/>
                      <a:pt x="1109385" y="34087"/>
                      <a:pt x="1295167" y="0"/>
                    </a:cubicBezTo>
                    <a:cubicBezTo>
                      <a:pt x="1480949" y="-34087"/>
                      <a:pt x="1664725" y="64122"/>
                      <a:pt x="1848294" y="0"/>
                    </a:cubicBezTo>
                    <a:cubicBezTo>
                      <a:pt x="2031863" y="-64122"/>
                      <a:pt x="2131742" y="28192"/>
                      <a:pt x="2218889" y="0"/>
                    </a:cubicBezTo>
                    <a:cubicBezTo>
                      <a:pt x="2306036" y="-28192"/>
                      <a:pt x="2512630" y="16824"/>
                      <a:pt x="2650329" y="0"/>
                    </a:cubicBezTo>
                    <a:cubicBezTo>
                      <a:pt x="2788028" y="-16824"/>
                      <a:pt x="2907444" y="7673"/>
                      <a:pt x="3020924" y="0"/>
                    </a:cubicBezTo>
                    <a:cubicBezTo>
                      <a:pt x="3134404" y="-7673"/>
                      <a:pt x="3246442" y="8959"/>
                      <a:pt x="3452363" y="0"/>
                    </a:cubicBezTo>
                    <a:cubicBezTo>
                      <a:pt x="3658284" y="-8959"/>
                      <a:pt x="3772581" y="30200"/>
                      <a:pt x="3944646" y="0"/>
                    </a:cubicBezTo>
                    <a:cubicBezTo>
                      <a:pt x="4116711" y="-30200"/>
                      <a:pt x="4190632" y="37758"/>
                      <a:pt x="4315241" y="0"/>
                    </a:cubicBezTo>
                    <a:cubicBezTo>
                      <a:pt x="4439851" y="-37758"/>
                      <a:pt x="4810555" y="18362"/>
                      <a:pt x="4990056" y="0"/>
                    </a:cubicBezTo>
                    <a:cubicBezTo>
                      <a:pt x="5169557" y="-18362"/>
                      <a:pt x="5477245" y="35035"/>
                      <a:pt x="5664871" y="0"/>
                    </a:cubicBezTo>
                    <a:cubicBezTo>
                      <a:pt x="5852497" y="-35035"/>
                      <a:pt x="6059117" y="19840"/>
                      <a:pt x="6394999" y="0"/>
                    </a:cubicBezTo>
                    <a:cubicBezTo>
                      <a:pt x="6552762" y="463"/>
                      <a:pt x="6746063" y="120015"/>
                      <a:pt x="6705600" y="310601"/>
                    </a:cubicBezTo>
                    <a:cubicBezTo>
                      <a:pt x="6722013" y="446192"/>
                      <a:pt x="6659136" y="611267"/>
                      <a:pt x="6705600" y="737148"/>
                    </a:cubicBezTo>
                    <a:cubicBezTo>
                      <a:pt x="6752064" y="863029"/>
                      <a:pt x="6665036" y="1041221"/>
                      <a:pt x="6705600" y="1151271"/>
                    </a:cubicBezTo>
                    <a:cubicBezTo>
                      <a:pt x="6746164" y="1261321"/>
                      <a:pt x="6700487" y="1361393"/>
                      <a:pt x="6705600" y="1552970"/>
                    </a:cubicBezTo>
                    <a:cubicBezTo>
                      <a:pt x="6721892" y="1766630"/>
                      <a:pt x="6563002" y="1868369"/>
                      <a:pt x="6394999" y="1863571"/>
                    </a:cubicBezTo>
                    <a:cubicBezTo>
                      <a:pt x="6087540" y="1922844"/>
                      <a:pt x="5908544" y="1836829"/>
                      <a:pt x="5720184" y="1863571"/>
                    </a:cubicBezTo>
                    <a:cubicBezTo>
                      <a:pt x="5531825" y="1890313"/>
                      <a:pt x="5410796" y="1826831"/>
                      <a:pt x="5167057" y="1863571"/>
                    </a:cubicBezTo>
                    <a:cubicBezTo>
                      <a:pt x="4923318" y="1900311"/>
                      <a:pt x="4764717" y="1833090"/>
                      <a:pt x="4492242" y="1863571"/>
                    </a:cubicBezTo>
                    <a:cubicBezTo>
                      <a:pt x="4219768" y="1894052"/>
                      <a:pt x="4237126" y="1819369"/>
                      <a:pt x="4121647" y="1863571"/>
                    </a:cubicBezTo>
                    <a:cubicBezTo>
                      <a:pt x="4006168" y="1907773"/>
                      <a:pt x="3823892" y="1852658"/>
                      <a:pt x="3690208" y="1863571"/>
                    </a:cubicBezTo>
                    <a:cubicBezTo>
                      <a:pt x="3556524" y="1874484"/>
                      <a:pt x="3401148" y="1834247"/>
                      <a:pt x="3258768" y="1863571"/>
                    </a:cubicBezTo>
                    <a:cubicBezTo>
                      <a:pt x="3116388" y="1892895"/>
                      <a:pt x="2949005" y="1862927"/>
                      <a:pt x="2827329" y="1863571"/>
                    </a:cubicBezTo>
                    <a:cubicBezTo>
                      <a:pt x="2705653" y="1864215"/>
                      <a:pt x="2332724" y="1831998"/>
                      <a:pt x="2152514" y="1863571"/>
                    </a:cubicBezTo>
                    <a:cubicBezTo>
                      <a:pt x="1972305" y="1895144"/>
                      <a:pt x="1857499" y="1824590"/>
                      <a:pt x="1721075" y="1863571"/>
                    </a:cubicBezTo>
                    <a:cubicBezTo>
                      <a:pt x="1584651" y="1902552"/>
                      <a:pt x="1411586" y="1812879"/>
                      <a:pt x="1289636" y="1863571"/>
                    </a:cubicBezTo>
                    <a:cubicBezTo>
                      <a:pt x="1167686" y="1914263"/>
                      <a:pt x="1102543" y="1822104"/>
                      <a:pt x="919041" y="1863571"/>
                    </a:cubicBezTo>
                    <a:cubicBezTo>
                      <a:pt x="735540" y="1905038"/>
                      <a:pt x="472940" y="1822513"/>
                      <a:pt x="310601" y="1863571"/>
                    </a:cubicBezTo>
                    <a:cubicBezTo>
                      <a:pt x="151549" y="1827738"/>
                      <a:pt x="-1928" y="1718717"/>
                      <a:pt x="0" y="1552970"/>
                    </a:cubicBezTo>
                    <a:cubicBezTo>
                      <a:pt x="-35042" y="1384677"/>
                      <a:pt x="27481" y="1289679"/>
                      <a:pt x="0" y="1138847"/>
                    </a:cubicBezTo>
                    <a:cubicBezTo>
                      <a:pt x="-27481" y="988015"/>
                      <a:pt x="19055" y="883247"/>
                      <a:pt x="0" y="749571"/>
                    </a:cubicBezTo>
                    <a:cubicBezTo>
                      <a:pt x="-19055" y="615895"/>
                      <a:pt x="33581" y="409457"/>
                      <a:pt x="0" y="310601"/>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9" name="TextBox 18">
                <a:extLst>
                  <a:ext uri="{FF2B5EF4-FFF2-40B4-BE49-F238E27FC236}">
                    <a16:creationId xmlns:a16="http://schemas.microsoft.com/office/drawing/2014/main" id="{C1BA282E-CF00-4736-9E59-46BE27F96428}"/>
                  </a:ext>
                </a:extLst>
              </p:cNvPr>
              <p:cNvSpPr txBox="1"/>
              <p:nvPr/>
            </p:nvSpPr>
            <p:spPr>
              <a:xfrm>
                <a:off x="453119" y="598928"/>
                <a:ext cx="6641737" cy="2471279"/>
              </a:xfrm>
              <a:prstGeom prst="rect">
                <a:avLst/>
              </a:prstGeom>
              <a:noFill/>
            </p:spPr>
            <p:txBody>
              <a:bodyPr wrap="square" rtlCol="0">
                <a:spAutoFit/>
              </a:bodyPr>
              <a:lstStyle/>
              <a:p>
                <a:pPr algn="just"/>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1. </a:t>
                </a:r>
                <a:r>
                  <a:rPr lang="en-US" sz="2800" dirty="0" err="1">
                    <a:solidFill>
                      <a:srgbClr val="0000FF"/>
                    </a:solidFill>
                    <a:ea typeface="Times New Roman" panose="02020603050405020304" pitchFamily="18" charset="0"/>
                  </a:rPr>
                  <a:t>Viết</a:t>
                </a:r>
                <a:r>
                  <a:rPr lang="en-US" sz="2800" dirty="0">
                    <a:solidFill>
                      <a:srgbClr val="0000FF"/>
                    </a:solidFill>
                    <a:ea typeface="Times New Roman" panose="02020603050405020304" pitchFamily="18" charset="0"/>
                  </a:rPr>
                  <a:t> đ</a:t>
                </a:r>
                <a:r>
                  <a:rPr lang="vi-VN" sz="2800" dirty="0">
                    <a:solidFill>
                      <a:srgbClr val="0000FF"/>
                    </a:solidFill>
                    <a:effectLst/>
                    <a:ea typeface="Times New Roman" panose="02020603050405020304" pitchFamily="18" charset="0"/>
                  </a:rPr>
                  <a:t>oạn văn</a:t>
                </a:r>
                <a:r>
                  <a:rPr lang="en-US" sz="2800" dirty="0">
                    <a:solidFill>
                      <a:srgbClr val="0000FF"/>
                    </a:solidFill>
                    <a:effectLst/>
                    <a:ea typeface="Times New Roman" panose="02020603050405020304" pitchFamily="18" charset="0"/>
                  </a:rPr>
                  <a:t> </a:t>
                </a:r>
                <a:r>
                  <a:rPr lang="vi-VN" sz="2800" dirty="0">
                    <a:solidFill>
                      <a:srgbClr val="0000FF"/>
                    </a:solidFill>
                    <a:effectLst/>
                    <a:ea typeface="Times New Roman" panose="02020603050405020304" pitchFamily="18" charset="0"/>
                  </a:rPr>
                  <a:t>về một câu chuyện em thích </a:t>
                </a:r>
                <a:r>
                  <a:rPr lang="en-US" sz="2800" dirty="0" err="1">
                    <a:solidFill>
                      <a:srgbClr val="0000FF"/>
                    </a:solidFill>
                    <a:effectLst/>
                    <a:ea typeface="Times New Roman" panose="02020603050405020304" pitchFamily="18" charset="0"/>
                  </a:rPr>
                  <a:t>l</a:t>
                </a:r>
                <a:r>
                  <a:rPr lang="en-US" sz="28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à</a:t>
                </a:r>
                <a:r>
                  <a:rPr lang="en-US"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n</a:t>
                </a:r>
                <a:r>
                  <a:rPr lang="vi-VN" sz="2800" dirty="0">
                    <a:solidFill>
                      <a:srgbClr val="0000FF"/>
                    </a:solidFill>
                    <a:effectLst/>
                    <a:ea typeface="Times New Roman" panose="02020603050405020304" pitchFamily="18" charset="0"/>
                  </a:rPr>
                  <a:t>êu cảm nghĩ về câu chuyện để giải thích vì sao em thích câu chuyện đó. </a:t>
                </a:r>
                <a:endParaRPr lang="en-US" sz="2800" dirty="0">
                  <a:solidFill>
                    <a:srgbClr val="0000FF"/>
                  </a:solidFill>
                  <a:effectLst/>
                  <a:ea typeface="Times New Roman" panose="02020603050405020304" pitchFamily="18" charset="0"/>
                </a:endParaRPr>
              </a:p>
              <a:p>
                <a:pPr algn="just"/>
                <a:r>
                  <a:rPr lang="vi-VN"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 câu tiếp theo làm rõ cảm nghĩ đã nêu ở câu mở đoạn.</a:t>
                </a:r>
                <a:endParaRPr lang="en-US"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2800" dirty="0">
                    <a:solidFill>
                      <a:srgbClr val="0000FF"/>
                    </a:solidFill>
                    <a:latin typeface="Arial" panose="020B0604020202020204" pitchFamily="34" charset="0"/>
                    <a:ea typeface="Times New Roman" panose="02020603050405020304" pitchFamily="18" charset="0"/>
                    <a:cs typeface="Arial" panose="020B0604020202020204" pitchFamily="34" charset="0"/>
                  </a:rPr>
                  <a:t>2. </a:t>
                </a:r>
                <a:r>
                  <a:rPr lang="vi-VN" sz="2800" dirty="0">
                    <a:solidFill>
                      <a:srgbClr val="0000FF"/>
                    </a:solidFill>
                    <a:effectLst/>
                    <a:ea typeface="Times New Roman" panose="02020603050405020304" pitchFamily="18" charset="0"/>
                  </a:rPr>
                  <a:t>Câu mở đoạn thường giới thiệu câu chuyện và nêu cảm nghĩ chung về câu chuyện đó.</a:t>
                </a:r>
                <a:r>
                  <a:rPr lang="en-US" sz="2800" dirty="0">
                    <a:solidFill>
                      <a:srgbClr val="0000FF"/>
                    </a:solidFill>
                    <a:effectLst/>
                    <a:ea typeface="Times New Roman" panose="02020603050405020304" pitchFamily="18" charset="0"/>
                  </a:rPr>
                  <a:t> </a:t>
                </a:r>
                <a:r>
                  <a:rPr lang="vi-VN"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 câu tiếp theo làm rõ cảm nghĩ đã nêu ở câu mở đoạn.</a:t>
                </a:r>
                <a:endParaRPr lang="en-US"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3200" dirty="0">
                  <a:solidFill>
                    <a:srgbClr val="FF0000"/>
                  </a:solidFill>
                  <a:effectLst/>
                  <a:ea typeface="Times New Roman" panose="02020603050405020304" pitchFamily="18" charset="0"/>
                </a:endParaRPr>
              </a:p>
              <a:p>
                <a:pPr algn="just"/>
                <a:endPar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3200" dirty="0">
                  <a:solidFill>
                    <a:srgbClr val="FF0000"/>
                  </a:solidFill>
                </a:endParaRPr>
              </a:p>
            </p:txBody>
          </p:sp>
        </p:grpSp>
        <p:sp>
          <p:nvSpPr>
            <p:cNvPr id="3" name="Flowchart: Terminator 2">
              <a:extLst>
                <a:ext uri="{FF2B5EF4-FFF2-40B4-BE49-F238E27FC236}">
                  <a16:creationId xmlns:a16="http://schemas.microsoft.com/office/drawing/2014/main" id="{9AC944FC-475B-4390-8427-B09F07CE9DE0}"/>
                </a:ext>
              </a:extLst>
            </p:cNvPr>
            <p:cNvSpPr/>
            <p:nvPr/>
          </p:nvSpPr>
          <p:spPr>
            <a:xfrm>
              <a:off x="0" y="36404"/>
              <a:ext cx="2819400" cy="762000"/>
            </a:xfrm>
            <a:prstGeom prst="flowChartTerminator">
              <a:avLst/>
            </a:prstGeom>
            <a:solidFill>
              <a:schemeClr val="accent6">
                <a:lumMod val="20000"/>
                <a:lumOff val="80000"/>
              </a:schemeClr>
            </a:solidFill>
            <a:ln>
              <a:solidFill>
                <a:srgbClr val="FF33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3300"/>
                  </a:solidFill>
                  <a:latin typeface="Arial" panose="020B0604020202020204" pitchFamily="34" charset="0"/>
                  <a:cs typeface="Arial" panose="020B0604020202020204" pitchFamily="34" charset="0"/>
                </a:rPr>
                <a:t>Ghi</a:t>
              </a:r>
              <a:r>
                <a:rPr lang="en-US" sz="3600" dirty="0">
                  <a:solidFill>
                    <a:srgbClr val="FF3300"/>
                  </a:solidFill>
                  <a:latin typeface="Arial" panose="020B0604020202020204" pitchFamily="34" charset="0"/>
                  <a:cs typeface="Arial" panose="020B0604020202020204" pitchFamily="34" charset="0"/>
                </a:rPr>
                <a:t> </a:t>
              </a:r>
              <a:r>
                <a:rPr lang="en-US" sz="3600" dirty="0" err="1">
                  <a:solidFill>
                    <a:srgbClr val="FF3300"/>
                  </a:solidFill>
                  <a:latin typeface="Arial" panose="020B0604020202020204" pitchFamily="34" charset="0"/>
                  <a:cs typeface="Arial" panose="020B0604020202020204" pitchFamily="34" charset="0"/>
                </a:rPr>
                <a:t>nhớ</a:t>
              </a:r>
              <a:endParaRPr lang="en-US" sz="3600" dirty="0">
                <a:solidFill>
                  <a:srgbClr val="FF33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5185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C62B-1090-41E6-8E61-E1859C3D8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866CCE-F708-4BC7-84A3-78CD3284C1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59C3B5-A381-427B-984C-DCA06D2E2707}"/>
              </a:ext>
            </a:extLst>
          </p:cNvPr>
          <p:cNvPicPr>
            <a:picLocks noChangeAspect="1"/>
          </p:cNvPicPr>
          <p:nvPr/>
        </p:nvPicPr>
        <p:blipFill>
          <a:blip r:embed="rId2"/>
          <a:stretch>
            <a:fillRect/>
          </a:stretch>
        </p:blipFill>
        <p:spPr>
          <a:xfrm>
            <a:off x="0" y="1"/>
            <a:ext cx="9144000" cy="5143500"/>
          </a:xfrm>
          <a:prstGeom prst="rect">
            <a:avLst/>
          </a:prstGeom>
        </p:spPr>
      </p:pic>
      <p:sp>
        <p:nvSpPr>
          <p:cNvPr id="6" name="TextBox 5">
            <a:extLst>
              <a:ext uri="{FF2B5EF4-FFF2-40B4-BE49-F238E27FC236}">
                <a16:creationId xmlns:a16="http://schemas.microsoft.com/office/drawing/2014/main" id="{E618F54D-65F1-4FD1-AF21-3D22AF415B21}"/>
              </a:ext>
            </a:extLst>
          </p:cNvPr>
          <p:cNvSpPr txBox="1"/>
          <p:nvPr/>
        </p:nvSpPr>
        <p:spPr>
          <a:xfrm>
            <a:off x="2128837" y="2336007"/>
            <a:ext cx="5072063" cy="1869743"/>
          </a:xfrm>
          <a:prstGeom prst="rect">
            <a:avLst/>
          </a:prstGeom>
          <a:solidFill>
            <a:schemeClr val="bg1"/>
          </a:solidFill>
        </p:spPr>
        <p:txBody>
          <a:bodyPr wrap="square" rtlCol="0">
            <a:spAutoFit/>
          </a:bodyPr>
          <a:lstStyle/>
          <a:p>
            <a:pPr algn="ctr"/>
            <a:r>
              <a:rPr lang="en-US" sz="6600" b="1" dirty="0" err="1"/>
              <a:t>LUYỆN</a:t>
            </a:r>
            <a:r>
              <a:rPr lang="en-US" sz="6600" b="1" dirty="0"/>
              <a:t> </a:t>
            </a:r>
            <a:r>
              <a:rPr lang="en-US" sz="6600" b="1" dirty="0" err="1"/>
              <a:t>TẬP</a:t>
            </a:r>
            <a:endParaRPr lang="en-US" sz="6600" b="1" dirty="0"/>
          </a:p>
          <a:p>
            <a:pPr algn="ctr"/>
            <a:endParaRPr lang="en-US" sz="4950" b="1" dirty="0"/>
          </a:p>
        </p:txBody>
      </p:sp>
    </p:spTree>
    <p:extLst>
      <p:ext uri="{BB962C8B-B14F-4D97-AF65-F5344CB8AC3E}">
        <p14:creationId xmlns:p14="http://schemas.microsoft.com/office/powerpoint/2010/main" val="1575193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7" y="-55432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sp>
        <p:nvSpPr>
          <p:cNvPr id="3" name="TextBox 2">
            <a:extLst>
              <a:ext uri="{FF2B5EF4-FFF2-40B4-BE49-F238E27FC236}">
                <a16:creationId xmlns:a16="http://schemas.microsoft.com/office/drawing/2014/main" id="{8229AEA9-538D-4C8C-900C-C410C9FA8C91}"/>
              </a:ext>
            </a:extLst>
          </p:cNvPr>
          <p:cNvSpPr txBox="1"/>
          <p:nvPr/>
        </p:nvSpPr>
        <p:spPr>
          <a:xfrm>
            <a:off x="152400" y="1047750"/>
            <a:ext cx="8839200" cy="3016210"/>
          </a:xfrm>
          <a:prstGeom prst="rect">
            <a:avLst/>
          </a:prstGeom>
          <a:noFill/>
        </p:spPr>
        <p:txBody>
          <a:bodyPr wrap="square" rtlCol="0">
            <a:spAutoFit/>
          </a:bodyPr>
          <a:lstStyle/>
          <a:p>
            <a:pPr algn="just">
              <a:spcBef>
                <a:spcPts val="1200"/>
              </a:spcBef>
            </a:pP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1.</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Tìm</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thích</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sách</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giáo</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khoa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Tiếng</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Việt</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4,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tập</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tài</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p>
          <a:p>
            <a:pPr algn="just">
              <a:spcBef>
                <a:spcPts val="1200"/>
              </a:spcBef>
            </a:pP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2.</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Giải</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thích</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với</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vì</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sao</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thích</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đó</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p>
        </p:txBody>
      </p:sp>
      <p:sp>
        <p:nvSpPr>
          <p:cNvPr id="13" name="TextBox 12">
            <a:extLst>
              <a:ext uri="{FF2B5EF4-FFF2-40B4-BE49-F238E27FC236}">
                <a16:creationId xmlns:a16="http://schemas.microsoft.com/office/drawing/2014/main" id="{CB3AE5B8-1C44-444B-8256-D34C718DFE06}"/>
              </a:ext>
            </a:extLst>
          </p:cNvPr>
          <p:cNvSpPr txBox="1"/>
          <p:nvPr/>
        </p:nvSpPr>
        <p:spPr>
          <a:xfrm>
            <a:off x="381000" y="193195"/>
            <a:ext cx="6172200" cy="830997"/>
          </a:xfrm>
          <a:prstGeom prst="rect">
            <a:avLst/>
          </a:prstGeom>
          <a:noFill/>
        </p:spPr>
        <p:txBody>
          <a:bodyPr wrap="square" rtlCol="0">
            <a:spAutoFit/>
          </a:bodyPr>
          <a:lstStyle/>
          <a:p>
            <a:r>
              <a:rPr lang="en-US" sz="4800" b="1" dirty="0" err="1">
                <a:solidFill>
                  <a:srgbClr val="FF0066"/>
                </a:solidFill>
                <a:latin typeface="Maiandra GD" panose="020E0502030308020204" pitchFamily="34" charset="0"/>
              </a:rPr>
              <a:t>Luyện</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tập</a:t>
            </a:r>
            <a:endParaRPr lang="en-US" sz="4800" b="1" dirty="0">
              <a:solidFill>
                <a:srgbClr val="FF0066"/>
              </a:solidFill>
              <a:latin typeface="Maiandra GD" panose="020E0502030308020204" pitchFamily="34" charset="0"/>
            </a:endParaRPr>
          </a:p>
        </p:txBody>
      </p:sp>
    </p:spTree>
    <p:extLst>
      <p:ext uri="{BB962C8B-B14F-4D97-AF65-F5344CB8AC3E}">
        <p14:creationId xmlns:p14="http://schemas.microsoft.com/office/powerpoint/2010/main" val="388963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7" y="-55432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sp>
        <p:nvSpPr>
          <p:cNvPr id="3" name="TextBox 2">
            <a:extLst>
              <a:ext uri="{FF2B5EF4-FFF2-40B4-BE49-F238E27FC236}">
                <a16:creationId xmlns:a16="http://schemas.microsoft.com/office/drawing/2014/main" id="{8229AEA9-538D-4C8C-900C-C410C9FA8C91}"/>
              </a:ext>
            </a:extLst>
          </p:cNvPr>
          <p:cNvSpPr txBox="1"/>
          <p:nvPr/>
        </p:nvSpPr>
        <p:spPr>
          <a:xfrm>
            <a:off x="533400" y="1047750"/>
            <a:ext cx="8458200" cy="2482667"/>
          </a:xfrm>
          <a:prstGeom prst="rect">
            <a:avLst/>
          </a:prstGeom>
          <a:noFill/>
        </p:spPr>
        <p:txBody>
          <a:bodyPr wrap="square" rtlCol="0">
            <a:spAutoFit/>
          </a:bodyPr>
          <a:lstStyle/>
          <a:p>
            <a:pPr algn="just">
              <a:lnSpc>
                <a:spcPct val="150000"/>
              </a:lnSpc>
            </a:pP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1.</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Em thích câu chuyện nào?</a:t>
            </a:r>
            <a:endPar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2.</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Câu chuyện đó kể về ai/ về điều gì?</a:t>
            </a:r>
            <a:endPar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3. </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Vì sao em thích câu chuyện đó?</a:t>
            </a:r>
            <a:endPar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CB3AE5B8-1C44-444B-8256-D34C718DFE06}"/>
              </a:ext>
            </a:extLst>
          </p:cNvPr>
          <p:cNvSpPr txBox="1"/>
          <p:nvPr/>
        </p:nvSpPr>
        <p:spPr>
          <a:xfrm>
            <a:off x="76200" y="325746"/>
            <a:ext cx="6172200" cy="830997"/>
          </a:xfrm>
          <a:prstGeom prst="rect">
            <a:avLst/>
          </a:prstGeom>
          <a:noFill/>
        </p:spPr>
        <p:txBody>
          <a:bodyPr wrap="square" rtlCol="0">
            <a:spAutoFit/>
          </a:bodyPr>
          <a:lstStyle/>
          <a:p>
            <a:r>
              <a:rPr lang="en-US" sz="4800" b="1" dirty="0" err="1">
                <a:solidFill>
                  <a:srgbClr val="FF0066"/>
                </a:solidFill>
                <a:latin typeface="Maiandra GD" panose="020E0502030308020204" pitchFamily="34" charset="0"/>
              </a:rPr>
              <a:t>Thảo</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luận</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nhóm</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đôi</a:t>
            </a:r>
            <a:endParaRPr lang="en-US" sz="4800" b="1" dirty="0">
              <a:solidFill>
                <a:srgbClr val="FF0066"/>
              </a:solidFill>
              <a:latin typeface="Maiandra GD" panose="020E0502030308020204" pitchFamily="34" charset="0"/>
            </a:endParaRPr>
          </a:p>
        </p:txBody>
      </p:sp>
    </p:spTree>
    <p:extLst>
      <p:ext uri="{BB962C8B-B14F-4D97-AF65-F5344CB8AC3E}">
        <p14:creationId xmlns:p14="http://schemas.microsoft.com/office/powerpoint/2010/main" val="31965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7" y="-55432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sp>
        <p:nvSpPr>
          <p:cNvPr id="3" name="TextBox 2">
            <a:extLst>
              <a:ext uri="{FF2B5EF4-FFF2-40B4-BE49-F238E27FC236}">
                <a16:creationId xmlns:a16="http://schemas.microsoft.com/office/drawing/2014/main" id="{8229AEA9-538D-4C8C-900C-C410C9FA8C91}"/>
              </a:ext>
            </a:extLst>
          </p:cNvPr>
          <p:cNvSpPr txBox="1"/>
          <p:nvPr/>
        </p:nvSpPr>
        <p:spPr>
          <a:xfrm>
            <a:off x="405659" y="1258844"/>
            <a:ext cx="8458200" cy="2308324"/>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   </a:t>
            </a:r>
            <a:r>
              <a:rPr lang="en-US" sz="3600" dirty="0">
                <a:solidFill>
                  <a:srgbClr val="0000FF"/>
                </a:solidFill>
                <a:latin typeface="Arial" panose="020B0604020202020204" pitchFamily="34" charset="0"/>
                <a:cs typeface="Arial" panose="020B0604020202020204" pitchFamily="34" charset="0"/>
              </a:rPr>
              <a:t>Chia </a:t>
            </a:r>
            <a:r>
              <a:rPr lang="en-US" sz="3600" dirty="0" err="1">
                <a:solidFill>
                  <a:srgbClr val="0000FF"/>
                </a:solidFill>
                <a:latin typeface="Arial" panose="020B0604020202020204" pitchFamily="34" charset="0"/>
                <a:cs typeface="Arial" panose="020B0604020202020204" pitchFamily="34" charset="0"/>
              </a:rPr>
              <a:t>sẻ</a:t>
            </a:r>
            <a:r>
              <a:rPr lang="en-US" sz="3600" dirty="0">
                <a:solidFill>
                  <a:srgbClr val="0000FF"/>
                </a:solidFill>
                <a:latin typeface="Arial" panose="020B0604020202020204" pitchFamily="34" charset="0"/>
                <a:cs typeface="Arial" panose="020B0604020202020204" pitchFamily="34" charset="0"/>
              </a:rPr>
              <a:t> </a:t>
            </a:r>
            <a:r>
              <a:rPr lang="vi-VN" sz="3600" dirty="0">
                <a:solidFill>
                  <a:srgbClr val="0000FF"/>
                </a:solidFill>
                <a:latin typeface="Arial" panose="020B0604020202020204" pitchFamily="34" charset="0"/>
                <a:cs typeface="Arial" panose="020B0604020202020204" pitchFamily="34" charset="0"/>
              </a:rPr>
              <a:t>điều mình nghe được từ bạn về nhận vật bạn định viết. </a:t>
            </a:r>
            <a:r>
              <a:rPr lang="en-US" sz="3600" dirty="0">
                <a:solidFill>
                  <a:srgbClr val="0000FF"/>
                </a:solidFill>
                <a:latin typeface="Arial" panose="020B0604020202020204" pitchFamily="34" charset="0"/>
                <a:cs typeface="Arial" panose="020B0604020202020204" pitchFamily="34" charset="0"/>
              </a:rPr>
              <a:t>C</a:t>
            </a:r>
            <a:r>
              <a:rPr lang="vi-VN" sz="3600" dirty="0">
                <a:solidFill>
                  <a:srgbClr val="0000FF"/>
                </a:solidFill>
                <a:latin typeface="Arial" panose="020B0604020202020204" pitchFamily="34" charset="0"/>
                <a:cs typeface="Arial" panose="020B0604020202020204" pitchFamily="34" charset="0"/>
              </a:rPr>
              <a:t>ó thể bổ sung ý kiến của mình để bài viết của bạn hay hơn</a:t>
            </a:r>
            <a:r>
              <a:rPr lang="en-US" sz="3600" dirty="0">
                <a:solidFill>
                  <a:srgbClr val="0000FF"/>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CB3AE5B8-1C44-444B-8256-D34C718DFE06}"/>
              </a:ext>
            </a:extLst>
          </p:cNvPr>
          <p:cNvSpPr txBox="1"/>
          <p:nvPr/>
        </p:nvSpPr>
        <p:spPr>
          <a:xfrm>
            <a:off x="762000" y="301906"/>
            <a:ext cx="6172200" cy="830997"/>
          </a:xfrm>
          <a:prstGeom prst="rect">
            <a:avLst/>
          </a:prstGeom>
          <a:noFill/>
        </p:spPr>
        <p:txBody>
          <a:bodyPr wrap="square" rtlCol="0">
            <a:spAutoFit/>
          </a:bodyPr>
          <a:lstStyle/>
          <a:p>
            <a:r>
              <a:rPr lang="en-US" sz="4800" b="1" dirty="0">
                <a:solidFill>
                  <a:srgbClr val="FF0066"/>
                </a:solidFill>
                <a:latin typeface="Maiandra GD" panose="020E0502030308020204" pitchFamily="34" charset="0"/>
              </a:rPr>
              <a:t>Chia </a:t>
            </a:r>
            <a:r>
              <a:rPr lang="en-US" sz="4800" b="1" dirty="0" err="1">
                <a:solidFill>
                  <a:srgbClr val="FF0066"/>
                </a:solidFill>
                <a:latin typeface="Maiandra GD" panose="020E0502030308020204" pitchFamily="34" charset="0"/>
              </a:rPr>
              <a:t>sẻ</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trước</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lớp</a:t>
            </a:r>
            <a:endParaRPr lang="en-US" sz="4800" b="1" dirty="0">
              <a:solidFill>
                <a:srgbClr val="FF0066"/>
              </a:solidFill>
              <a:latin typeface="Maiandra GD" panose="020E0502030308020204" pitchFamily="34" charset="0"/>
            </a:endParaRPr>
          </a:p>
        </p:txBody>
      </p:sp>
    </p:spTree>
    <p:extLst>
      <p:ext uri="{BB962C8B-B14F-4D97-AF65-F5344CB8AC3E}">
        <p14:creationId xmlns:p14="http://schemas.microsoft.com/office/powerpoint/2010/main" val="175961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C62B-1090-41E6-8E61-E1859C3D8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866CCE-F708-4BC7-84A3-78CD3284C1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59C3B5-A381-427B-984C-DCA06D2E2707}"/>
              </a:ext>
            </a:extLst>
          </p:cNvPr>
          <p:cNvPicPr>
            <a:picLocks noChangeAspect="1"/>
          </p:cNvPicPr>
          <p:nvPr/>
        </p:nvPicPr>
        <p:blipFill>
          <a:blip r:embed="rId2"/>
          <a:stretch>
            <a:fillRect/>
          </a:stretch>
        </p:blipFill>
        <p:spPr>
          <a:xfrm>
            <a:off x="0" y="1"/>
            <a:ext cx="9144000" cy="5143500"/>
          </a:xfrm>
          <a:prstGeom prst="rect">
            <a:avLst/>
          </a:prstGeom>
        </p:spPr>
      </p:pic>
      <p:sp>
        <p:nvSpPr>
          <p:cNvPr id="6" name="TextBox 5">
            <a:extLst>
              <a:ext uri="{FF2B5EF4-FFF2-40B4-BE49-F238E27FC236}">
                <a16:creationId xmlns:a16="http://schemas.microsoft.com/office/drawing/2014/main" id="{E618F54D-65F1-4FD1-AF21-3D22AF415B21}"/>
              </a:ext>
            </a:extLst>
          </p:cNvPr>
          <p:cNvSpPr txBox="1"/>
          <p:nvPr/>
        </p:nvSpPr>
        <p:spPr>
          <a:xfrm>
            <a:off x="2128837" y="2336007"/>
            <a:ext cx="5072063" cy="1869743"/>
          </a:xfrm>
          <a:prstGeom prst="rect">
            <a:avLst/>
          </a:prstGeom>
          <a:solidFill>
            <a:schemeClr val="bg1"/>
          </a:solidFill>
        </p:spPr>
        <p:txBody>
          <a:bodyPr wrap="square" rtlCol="0">
            <a:spAutoFit/>
          </a:bodyPr>
          <a:lstStyle/>
          <a:p>
            <a:pPr algn="ctr"/>
            <a:r>
              <a:rPr lang="en-US" sz="6600" b="1" dirty="0" err="1"/>
              <a:t>VẬN</a:t>
            </a:r>
            <a:r>
              <a:rPr lang="en-US" sz="6600" b="1" dirty="0"/>
              <a:t> </a:t>
            </a:r>
            <a:r>
              <a:rPr lang="en-US" sz="6600" b="1" dirty="0" err="1"/>
              <a:t>DỤNG</a:t>
            </a:r>
            <a:endParaRPr lang="en-US" sz="6600" b="1" dirty="0"/>
          </a:p>
          <a:p>
            <a:pPr algn="ctr"/>
            <a:endParaRPr lang="en-US" sz="4950" b="1" dirty="0"/>
          </a:p>
        </p:txBody>
      </p:sp>
    </p:spTree>
    <p:extLst>
      <p:ext uri="{BB962C8B-B14F-4D97-AF65-F5344CB8AC3E}">
        <p14:creationId xmlns:p14="http://schemas.microsoft.com/office/powerpoint/2010/main" val="1408474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ê Quý Đôn Tiếp Khách - Phim hoạt hình - Truyện cổ tích - Khoảnh khắc kỳ diệu - Phim hoạt hình hay_Trim">
            <a:hlinkClick r:id="" action="ppaction://media"/>
            <a:extLst>
              <a:ext uri="{FF2B5EF4-FFF2-40B4-BE49-F238E27FC236}">
                <a16:creationId xmlns:a16="http://schemas.microsoft.com/office/drawing/2014/main" id="{5D82E23F-1E62-4D69-90E5-E613567D6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0172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7" y="-55432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sp>
        <p:nvSpPr>
          <p:cNvPr id="3" name="TextBox 2">
            <a:extLst>
              <a:ext uri="{FF2B5EF4-FFF2-40B4-BE49-F238E27FC236}">
                <a16:creationId xmlns:a16="http://schemas.microsoft.com/office/drawing/2014/main" id="{8229AEA9-538D-4C8C-900C-C410C9FA8C91}"/>
              </a:ext>
            </a:extLst>
          </p:cNvPr>
          <p:cNvSpPr txBox="1"/>
          <p:nvPr/>
        </p:nvSpPr>
        <p:spPr>
          <a:xfrm>
            <a:off x="405659" y="1258844"/>
            <a:ext cx="8458200" cy="2308324"/>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Về</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hoàn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thiện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việc</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tìm</a:t>
            </a:r>
            <a:r>
              <a:rPr lang="en-US" sz="3600" dirty="0">
                <a:solidFill>
                  <a:srgbClr val="0000FF"/>
                </a:solidFill>
                <a:latin typeface="Arial" panose="020B0604020202020204" pitchFamily="34" charset="0"/>
                <a:cs typeface="Arial" panose="020B0604020202020204" pitchFamily="34" charset="0"/>
              </a:rPr>
              <a:t> ý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lập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dàn</a:t>
            </a:r>
            <a:r>
              <a:rPr lang="en-US" sz="3600" dirty="0">
                <a:solidFill>
                  <a:srgbClr val="0000FF"/>
                </a:solidFill>
                <a:latin typeface="Arial" panose="020B0604020202020204" pitchFamily="34" charset="0"/>
                <a:cs typeface="Arial" panose="020B0604020202020204" pitchFamily="34" charset="0"/>
              </a:rPr>
              <a:t> ý </a:t>
            </a:r>
            <a:r>
              <a:rPr lang="en-US" sz="3600" dirty="0" err="1">
                <a:solidFill>
                  <a:srgbClr val="0000FF"/>
                </a:solidFill>
                <a:latin typeface="Arial" panose="020B0604020202020204" pitchFamily="34" charset="0"/>
                <a:cs typeface="Arial" panose="020B0604020202020204" pitchFamily="34" charset="0"/>
              </a:rPr>
              <a:t>chuẩn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bị</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cho</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Bài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viết</a:t>
            </a:r>
            <a:r>
              <a:rPr lang="en-US" sz="3600" dirty="0">
                <a:solidFill>
                  <a:srgbClr val="0000FF"/>
                </a:solidFill>
                <a:latin typeface="Arial" panose="020B0604020202020204" pitchFamily="34" charset="0"/>
                <a:cs typeface="Arial" panose="020B0604020202020204" pitchFamily="34" charset="0"/>
              </a:rPr>
              <a:t> 2: </a:t>
            </a:r>
            <a:r>
              <a:rPr lang="en-US" sz="3600" dirty="0" err="1">
                <a:solidFill>
                  <a:srgbClr val="0000FF"/>
                </a:solidFill>
                <a:latin typeface="Arial" panose="020B0604020202020204" pitchFamily="34" charset="0"/>
                <a:cs typeface="Arial" panose="020B0604020202020204" pitchFamily="34" charset="0"/>
              </a:rPr>
              <a:t>Luyện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tập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viết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văn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về</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một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em</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thích</a:t>
            </a:r>
            <a:r>
              <a:rPr lang="en-US" sz="3600" dirty="0">
                <a:solidFill>
                  <a:srgbClr val="0000FF"/>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CB3AE5B8-1C44-444B-8256-D34C718DFE06}"/>
              </a:ext>
            </a:extLst>
          </p:cNvPr>
          <p:cNvSpPr txBox="1"/>
          <p:nvPr/>
        </p:nvSpPr>
        <p:spPr>
          <a:xfrm>
            <a:off x="762000" y="301906"/>
            <a:ext cx="6172200" cy="830997"/>
          </a:xfrm>
          <a:prstGeom prst="rect">
            <a:avLst/>
          </a:prstGeom>
          <a:noFill/>
        </p:spPr>
        <p:txBody>
          <a:bodyPr wrap="square" rtlCol="0">
            <a:spAutoFit/>
          </a:bodyPr>
          <a:lstStyle/>
          <a:p>
            <a:r>
              <a:rPr lang="en-US" sz="4800" b="1" dirty="0" err="1">
                <a:solidFill>
                  <a:srgbClr val="FF0066"/>
                </a:solidFill>
                <a:latin typeface="Maiandra GD" panose="020E0502030308020204" pitchFamily="34" charset="0"/>
              </a:rPr>
              <a:t>Dặn</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dò</a:t>
            </a:r>
            <a:r>
              <a:rPr lang="en-US" sz="4800" b="1" dirty="0">
                <a:solidFill>
                  <a:srgbClr val="FF0066"/>
                </a:solidFill>
                <a:latin typeface="Maiandra GD" panose="020E0502030308020204" pitchFamily="34" charset="0"/>
              </a:rPr>
              <a:t>:</a:t>
            </a:r>
          </a:p>
        </p:txBody>
      </p:sp>
    </p:spTree>
    <p:extLst>
      <p:ext uri="{BB962C8B-B14F-4D97-AF65-F5344CB8AC3E}">
        <p14:creationId xmlns:p14="http://schemas.microsoft.com/office/powerpoint/2010/main" val="340763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392" y="195403"/>
            <a:ext cx="8099474" cy="475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104541" y="2058053"/>
            <a:ext cx="7106153" cy="889161"/>
          </a:xfrm>
          <a:prstGeom prst="rect">
            <a:avLst/>
          </a:prstGeom>
        </p:spPr>
        <p:txBody>
          <a:bodyPr wrap="none" fromWordArt="1">
            <a:prstTxWarp prst="textPlain">
              <a:avLst>
                <a:gd name="adj" fmla="val 50000"/>
              </a:avLst>
            </a:prstTxWarp>
          </a:bodyPr>
          <a:lstStyle/>
          <a:p>
            <a:pPr algn="ctr"/>
            <a:r>
              <a:rPr lang="vi-VN" sz="3202"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3202"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3202"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238925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111" b="90000" l="10000" r="90000"/>
                    </a14:imgEffect>
                  </a14:imgLayer>
                </a14:imgProps>
              </a:ext>
              <a:ext uri="{28A0092B-C50C-407E-A947-70E740481C1C}">
                <a14:useLocalDpi xmlns:a14="http://schemas.microsoft.com/office/drawing/2010/main" val="0"/>
              </a:ext>
            </a:extLst>
          </a:blip>
          <a:stretch>
            <a:fillRect/>
          </a:stretch>
        </p:blipFill>
        <p:spPr>
          <a:xfrm>
            <a:off x="1600200" y="-329209"/>
            <a:ext cx="5508295" cy="5948959"/>
          </a:xfrm>
          <a:prstGeom prst="rect">
            <a:avLst/>
          </a:prstGeom>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4003691"/>
            <a:ext cx="1192902" cy="123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4138433"/>
            <a:ext cx="1099188" cy="124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2700088"/>
            <a:ext cx="2408238" cy="257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0162" y="1164930"/>
            <a:ext cx="907455"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1"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0162" y="1164930"/>
            <a:ext cx="907455"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880" y="208386"/>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a:hlinkClick r:id="rId13"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880" y="208386"/>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6307" y="452861"/>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a:hlinkClick r:id="rId15"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6306" y="452860"/>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29680" y="1884786"/>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a:hlinkClick r:id="rId17"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29680" y="1887819"/>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8" action="ppaction://hlinksldjump"/>
          </p:cNvPr>
          <p:cNvSpPr/>
          <p:nvPr/>
        </p:nvSpPr>
        <p:spPr>
          <a:xfrm>
            <a:off x="8365999" y="149224"/>
            <a:ext cx="634551" cy="314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94917" y="1518146"/>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61317" y="1213199"/>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a:hlinkClick r:id="rId21"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94917" y="1503786"/>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hlinkClick r:id="rId22"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61317" y="1198986"/>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492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17"/>
                                        </p:tgtEl>
                                      </p:cBhvr>
                                    </p:animEffect>
                                    <p:set>
                                      <p:cBhvr>
                                        <p:cTn id="7" dur="1" fill="hold">
                                          <p:stCondLst>
                                            <p:cond delay="9"/>
                                          </p:stCondLst>
                                        </p:cTn>
                                        <p:tgtEl>
                                          <p:spTgt spid="17"/>
                                        </p:tgtEl>
                                        <p:attrNameLst>
                                          <p:attrName>style.visibility</p:attrName>
                                        </p:attrNameLst>
                                      </p:cBhvr>
                                      <p:to>
                                        <p:strVal val="hidden"/>
                                      </p:to>
                                    </p:set>
                                  </p:childTnLst>
                                </p:cTn>
                              </p:par>
                            </p:childTnLst>
                          </p:cTn>
                        </p:par>
                        <p:par>
                          <p:cTn id="8" fill="hold">
                            <p:stCondLst>
                              <p:cond delay="10"/>
                            </p:stCondLst>
                            <p:childTnLst>
                              <p:par>
                                <p:cTn id="9" presetID="42" presetClass="path" presetSubtype="0" accel="50000" decel="50000" fill="hold" nodeType="afterEffect">
                                  <p:stCondLst>
                                    <p:cond delay="0"/>
                                  </p:stCondLst>
                                  <p:childTnLst>
                                    <p:animMotion origin="layout" path="M -4.16667E-6 -4.06858E-6 L -0.31718 0.49027 " pathEditMode="relative" rAng="0" ptsTypes="AA">
                                      <p:cBhvr>
                                        <p:cTn id="10" dur="2500" fill="hold"/>
                                        <p:tgtEl>
                                          <p:spTgt spid="1031"/>
                                        </p:tgtEl>
                                        <p:attrNameLst>
                                          <p:attrName>ppt_x</p:attrName>
                                          <p:attrName>ppt_y</p:attrName>
                                        </p:attrNameLst>
                                      </p:cBhvr>
                                      <p:rCtr x="-15868" y="24498"/>
                                    </p:animMotion>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18"/>
                                        </p:tgtEl>
                                      </p:cBhvr>
                                    </p:animEffect>
                                    <p:set>
                                      <p:cBhvr>
                                        <p:cTn id="16" dur="1" fill="hold">
                                          <p:stCondLst>
                                            <p:cond delay="9"/>
                                          </p:stCondLst>
                                        </p:cTn>
                                        <p:tgtEl>
                                          <p:spTgt spid="18"/>
                                        </p:tgtEl>
                                        <p:attrNameLst>
                                          <p:attrName>style.visibility</p:attrName>
                                        </p:attrNameLst>
                                      </p:cBhvr>
                                      <p:to>
                                        <p:strVal val="hidden"/>
                                      </p:to>
                                    </p:set>
                                  </p:childTnLst>
                                </p:cTn>
                              </p:par>
                            </p:childTnLst>
                          </p:cTn>
                        </p:par>
                        <p:par>
                          <p:cTn id="17" fill="hold">
                            <p:stCondLst>
                              <p:cond delay="10"/>
                            </p:stCondLst>
                            <p:childTnLst>
                              <p:par>
                                <p:cTn id="18" presetID="42" presetClass="path" presetSubtype="0" accel="50000" decel="50000" fill="hold" nodeType="afterEffect">
                                  <p:stCondLst>
                                    <p:cond delay="0"/>
                                  </p:stCondLst>
                                  <p:childTnLst>
                                    <p:animMotion origin="layout" path="M 1.66667E-6 9.82391E-7 L -0.30104 0.61724 " pathEditMode="relative" rAng="0" ptsTypes="AA">
                                      <p:cBhvr>
                                        <p:cTn id="19" dur="2250" fill="hold"/>
                                        <p:tgtEl>
                                          <p:spTgt spid="1032"/>
                                        </p:tgtEl>
                                        <p:attrNameLst>
                                          <p:attrName>ppt_x</p:attrName>
                                          <p:attrName>ppt_y</p:attrName>
                                        </p:attrNameLst>
                                      </p:cBhvr>
                                      <p:rCtr x="-15052" y="30862"/>
                                    </p:animMotion>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19"/>
                                        </p:tgtEl>
                                      </p:cBhvr>
                                    </p:animEffect>
                                    <p:set>
                                      <p:cBhvr>
                                        <p:cTn id="25" dur="1" fill="hold">
                                          <p:stCondLst>
                                            <p:cond delay="9"/>
                                          </p:stCondLst>
                                        </p:cTn>
                                        <p:tgtEl>
                                          <p:spTgt spid="19"/>
                                        </p:tgtEl>
                                        <p:attrNameLst>
                                          <p:attrName>style.visibility</p:attrName>
                                        </p:attrNameLst>
                                      </p:cBhvr>
                                      <p:to>
                                        <p:strVal val="hidden"/>
                                      </p:to>
                                    </p:set>
                                  </p:childTnLst>
                                </p:cTn>
                              </p:par>
                            </p:childTnLst>
                          </p:cTn>
                        </p:par>
                        <p:par>
                          <p:cTn id="26" fill="hold">
                            <p:stCondLst>
                              <p:cond delay="10"/>
                            </p:stCondLst>
                            <p:childTnLst>
                              <p:par>
                                <p:cTn id="27" presetID="42" presetClass="path" presetSubtype="0" accel="50000" decel="50000" fill="hold" nodeType="afterEffect">
                                  <p:stCondLst>
                                    <p:cond delay="0"/>
                                  </p:stCondLst>
                                  <p:childTnLst>
                                    <p:animMotion origin="layout" path="M -3.05556E-6 -3.93265E-6 L -0.49149 0.5845 " pathEditMode="relative" rAng="0" ptsTypes="AA">
                                      <p:cBhvr>
                                        <p:cTn id="28" dur="2000" fill="hold"/>
                                        <p:tgtEl>
                                          <p:spTgt spid="1033"/>
                                        </p:tgtEl>
                                        <p:attrNameLst>
                                          <p:attrName>ppt_x</p:attrName>
                                          <p:attrName>ppt_y</p:attrName>
                                        </p:attrNameLst>
                                      </p:cBhvr>
                                      <p:rCtr x="-24583" y="29225"/>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
                                        <p:tgtEl>
                                          <p:spTgt spid="20"/>
                                        </p:tgtEl>
                                      </p:cBhvr>
                                    </p:animEffect>
                                    <p:set>
                                      <p:cBhvr>
                                        <p:cTn id="34" dur="1" fill="hold">
                                          <p:stCondLst>
                                            <p:cond delay="9"/>
                                          </p:stCondLst>
                                        </p:cTn>
                                        <p:tgtEl>
                                          <p:spTgt spid="20"/>
                                        </p:tgtEl>
                                        <p:attrNameLst>
                                          <p:attrName>style.visibility</p:attrName>
                                        </p:attrNameLst>
                                      </p:cBhvr>
                                      <p:to>
                                        <p:strVal val="hidden"/>
                                      </p:to>
                                    </p:set>
                                  </p:childTnLst>
                                </p:cTn>
                              </p:par>
                            </p:childTnLst>
                          </p:cTn>
                        </p:par>
                        <p:par>
                          <p:cTn id="35" fill="hold">
                            <p:stCondLst>
                              <p:cond delay="10"/>
                            </p:stCondLst>
                            <p:childTnLst>
                              <p:par>
                                <p:cTn id="36" presetID="42" presetClass="path" presetSubtype="0" accel="50000" decel="50000" fill="hold" nodeType="afterEffect">
                                  <p:stCondLst>
                                    <p:cond delay="0"/>
                                  </p:stCondLst>
                                  <p:childTnLst>
                                    <p:animMotion origin="layout" path="M -1.66667E-6 2.99351E-6 L -0.33437 0.35032 " pathEditMode="relative" rAng="0" ptsTypes="AA">
                                      <p:cBhvr>
                                        <p:cTn id="37" dur="2000" fill="hold"/>
                                        <p:tgtEl>
                                          <p:spTgt spid="27"/>
                                        </p:tgtEl>
                                        <p:attrNameLst>
                                          <p:attrName>ppt_x</p:attrName>
                                          <p:attrName>ppt_y</p:attrName>
                                        </p:attrNameLst>
                                      </p:cBhvr>
                                      <p:rCtr x="-16719" y="17516"/>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
                                        <p:tgtEl>
                                          <p:spTgt spid="23"/>
                                        </p:tgtEl>
                                      </p:cBhvr>
                                    </p:animEffect>
                                    <p:set>
                                      <p:cBhvr>
                                        <p:cTn id="43" dur="1" fill="hold">
                                          <p:stCondLst>
                                            <p:cond delay="9"/>
                                          </p:stCondLst>
                                        </p:cTn>
                                        <p:tgtEl>
                                          <p:spTgt spid="23"/>
                                        </p:tgtEl>
                                        <p:attrNameLst>
                                          <p:attrName>style.visibility</p:attrName>
                                        </p:attrNameLst>
                                      </p:cBhvr>
                                      <p:to>
                                        <p:strVal val="hidden"/>
                                      </p:to>
                                    </p:set>
                                  </p:childTnLst>
                                </p:cTn>
                              </p:par>
                            </p:childTnLst>
                          </p:cTn>
                        </p:par>
                        <p:par>
                          <p:cTn id="44" fill="hold">
                            <p:stCondLst>
                              <p:cond delay="10"/>
                            </p:stCondLst>
                            <p:childTnLst>
                              <p:par>
                                <p:cTn id="45" presetID="42" presetClass="path" presetSubtype="0" accel="50000" decel="50000" fill="hold" nodeType="afterEffect">
                                  <p:stCondLst>
                                    <p:cond delay="0"/>
                                  </p:stCondLst>
                                  <p:childTnLst>
                                    <p:animMotion origin="layout" path="M -2.5E-6 -4.63392E-6 L -0.49948 0.39203 " pathEditMode="relative" rAng="0" ptsTypes="AA">
                                      <p:cBhvr>
                                        <p:cTn id="46" dur="2000" fill="hold"/>
                                        <p:tgtEl>
                                          <p:spTgt spid="1028"/>
                                        </p:tgtEl>
                                        <p:attrNameLst>
                                          <p:attrName>ppt_x</p:attrName>
                                          <p:attrName>ppt_y</p:attrName>
                                        </p:attrNameLst>
                                      </p:cBhvr>
                                      <p:rCtr x="-24983" y="19586"/>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
                                        <p:tgtEl>
                                          <p:spTgt spid="5"/>
                                        </p:tgtEl>
                                      </p:cBhvr>
                                    </p:animEffect>
                                    <p:set>
                                      <p:cBhvr>
                                        <p:cTn id="52" dur="1" fill="hold">
                                          <p:stCondLst>
                                            <p:cond delay="9"/>
                                          </p:stCondLst>
                                        </p:cTn>
                                        <p:tgtEl>
                                          <p:spTgt spid="5"/>
                                        </p:tgtEl>
                                        <p:attrNameLst>
                                          <p:attrName>style.visibility</p:attrName>
                                        </p:attrNameLst>
                                      </p:cBhvr>
                                      <p:to>
                                        <p:strVal val="hidden"/>
                                      </p:to>
                                    </p:set>
                                  </p:childTnLst>
                                </p:cTn>
                              </p:par>
                            </p:childTnLst>
                          </p:cTn>
                        </p:par>
                        <p:par>
                          <p:cTn id="53" fill="hold">
                            <p:stCondLst>
                              <p:cond delay="10"/>
                            </p:stCondLst>
                            <p:childTnLst>
                              <p:par>
                                <p:cTn id="54" presetID="42" presetClass="path" presetSubtype="0" accel="50000" decel="50000" fill="hold" nodeType="afterEffect">
                                  <p:stCondLst>
                                    <p:cond delay="0"/>
                                  </p:stCondLst>
                                  <p:childTnLst>
                                    <p:animMotion origin="layout" path="M 8.33333E-7 -4.54124E-7 L -0.19115 0.43652 " pathEditMode="relative" rAng="0" ptsTypes="AA">
                                      <p:cBhvr>
                                        <p:cTn id="55" dur="2000" fill="hold"/>
                                        <p:tgtEl>
                                          <p:spTgt spid="1027"/>
                                        </p:tgtEl>
                                        <p:attrNameLst>
                                          <p:attrName>ppt_x</p:attrName>
                                          <p:attrName>ppt_y</p:attrName>
                                        </p:attrNameLst>
                                      </p:cBhvr>
                                      <p:rCtr x="-9566" y="21810"/>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90392" y="742950"/>
            <a:ext cx="8001000" cy="1676400"/>
          </a:xfrm>
          <a:solidFill>
            <a:srgbClr val="FFC000"/>
          </a:solidFill>
          <a:ln w="38100">
            <a:solidFill>
              <a:schemeClr val="tx1"/>
            </a:solidFill>
          </a:ln>
        </p:spPr>
        <p:txBody>
          <a:bodyPr>
            <a:noAutofit/>
          </a:bodyPr>
          <a:lstStyle/>
          <a:p>
            <a:r>
              <a:rPr lang="en-US" sz="3600" dirty="0" err="1">
                <a:latin typeface="Arial-Rounded" pitchFamily="34" charset="0"/>
                <a:ea typeface="Arial-Rounded" pitchFamily="34" charset="0"/>
                <a:cs typeface="Arial-Rounded" pitchFamily="34" charset="0"/>
              </a:rPr>
              <a:t>Trong</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câu</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chuyện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Văn</a:t>
            </a:r>
            <a:r>
              <a:rPr lang="en-US" sz="3600" dirty="0">
                <a:latin typeface="Arial-Rounded" pitchFamily="34" charset="0"/>
                <a:ea typeface="Arial-Rounded" pitchFamily="34" charset="0"/>
                <a:cs typeface="Arial-Rounded" pitchFamily="34" charset="0"/>
              </a:rPr>
              <a:t> hay </a:t>
            </a:r>
            <a:r>
              <a:rPr lang="en-US" sz="3600" dirty="0" err="1">
                <a:latin typeface="Arial-Rounded" pitchFamily="34" charset="0"/>
                <a:ea typeface="Arial-Rounded" pitchFamily="34" charset="0"/>
                <a:cs typeface="Arial-Rounded" pitchFamily="34" charset="0"/>
              </a:rPr>
              <a:t>chữ</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tốt</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có</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nhân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vật</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nào</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đã</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kiên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trì</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luyện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tập</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để</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có</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chữ</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viết</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đẹp</a:t>
            </a:r>
            <a:r>
              <a:rPr lang="en-US" sz="3600" dirty="0">
                <a:latin typeface="Arial-Rounded" pitchFamily="34" charset="0"/>
                <a:ea typeface="Arial-Rounded" pitchFamily="34" charset="0"/>
                <a:cs typeface="Arial-Rounded" pitchFamily="34" charset="0"/>
              </a:rPr>
              <a:t>?</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63" y="0"/>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2"/>
          <p:cNvSpPr txBox="1">
            <a:spLocks/>
          </p:cNvSpPr>
          <p:nvPr/>
        </p:nvSpPr>
        <p:spPr>
          <a:xfrm>
            <a:off x="1524000" y="3181350"/>
            <a:ext cx="5181600" cy="1453204"/>
          </a:xfrm>
          <a:prstGeom prst="rect">
            <a:avLst/>
          </a:prstGeom>
          <a:solidFill>
            <a:srgbClr val="FFC000"/>
          </a:solidFill>
          <a:ln w="381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atin typeface="Arial-Rounded" pitchFamily="34" charset="0"/>
                <a:ea typeface="Arial-Rounded" pitchFamily="34" charset="0"/>
                <a:cs typeface="Arial-Rounded" pitchFamily="34" charset="0"/>
              </a:rPr>
              <a:t>Cao </a:t>
            </a:r>
            <a:r>
              <a:rPr lang="en-US" sz="6600" dirty="0" err="1">
                <a:latin typeface="Arial-Rounded" pitchFamily="34" charset="0"/>
                <a:ea typeface="Arial-Rounded" pitchFamily="34" charset="0"/>
                <a:cs typeface="Arial-Rounded" pitchFamily="34" charset="0"/>
              </a:rPr>
              <a:t>Bá</a:t>
            </a:r>
            <a:r>
              <a:rPr lang="en-US" sz="6600" dirty="0">
                <a:latin typeface="Arial-Rounded" pitchFamily="34" charset="0"/>
                <a:ea typeface="Arial-Rounded" pitchFamily="34" charset="0"/>
                <a:cs typeface="Arial-Rounded" pitchFamily="34" charset="0"/>
              </a:rPr>
              <a:t> </a:t>
            </a:r>
            <a:r>
              <a:rPr lang="en-US" sz="6600" dirty="0" err="1">
                <a:latin typeface="Arial-Rounded" pitchFamily="34" charset="0"/>
                <a:ea typeface="Arial-Rounded" pitchFamily="34" charset="0"/>
                <a:cs typeface="Arial-Rounded" pitchFamily="34" charset="0"/>
              </a:rPr>
              <a:t>Quát</a:t>
            </a:r>
            <a:endParaRPr lang="en-US" sz="96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921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1331" y="1732"/>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2"/>
          <p:cNvSpPr>
            <a:spLocks noGrp="1"/>
          </p:cNvSpPr>
          <p:nvPr>
            <p:ph type="ctrTitle"/>
          </p:nvPr>
        </p:nvSpPr>
        <p:spPr>
          <a:xfrm>
            <a:off x="263128" y="660173"/>
            <a:ext cx="8001000" cy="1378177"/>
          </a:xfrm>
          <a:solidFill>
            <a:srgbClr val="FFC000"/>
          </a:solidFill>
          <a:ln w="38100">
            <a:solidFill>
              <a:schemeClr val="tx1"/>
            </a:solidFill>
          </a:ln>
        </p:spPr>
        <p:txBody>
          <a:bodyPr>
            <a:noAutofit/>
          </a:bodyPr>
          <a:lstStyle/>
          <a:p>
            <a:r>
              <a:rPr lang="en-US" dirty="0">
                <a:latin typeface="Arial-Rounded" pitchFamily="34" charset="0"/>
                <a:ea typeface="Arial-Rounded" pitchFamily="34" charset="0"/>
                <a:cs typeface="Arial-Rounded" pitchFamily="34" charset="0"/>
              </a:rPr>
              <a:t>Ma-</a:t>
            </a:r>
            <a:r>
              <a:rPr lang="en-US" dirty="0" err="1">
                <a:latin typeface="Arial-Rounded" pitchFamily="34" charset="0"/>
                <a:ea typeface="Arial-Rounded" pitchFamily="34" charset="0"/>
                <a:cs typeface="Arial-Rounded" pitchFamily="34" charset="0"/>
              </a:rPr>
              <a:t>ri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nhân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vật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trong</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câu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chuyện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nào</a:t>
            </a:r>
            <a:r>
              <a:rPr lang="en-US" dirty="0">
                <a:latin typeface="Arial-Rounded" pitchFamily="34" charset="0"/>
                <a:ea typeface="Arial-Rounded" pitchFamily="34" charset="0"/>
                <a:cs typeface="Arial-Rounded" pitchFamily="34" charset="0"/>
              </a:rPr>
              <a:t>?</a:t>
            </a:r>
          </a:p>
        </p:txBody>
      </p:sp>
      <p:sp>
        <p:nvSpPr>
          <p:cNvPr id="11" name="Title 2"/>
          <p:cNvSpPr txBox="1">
            <a:spLocks/>
          </p:cNvSpPr>
          <p:nvPr/>
        </p:nvSpPr>
        <p:spPr>
          <a:xfrm>
            <a:off x="1524000" y="3181350"/>
            <a:ext cx="5181600" cy="1453204"/>
          </a:xfrm>
          <a:prstGeom prst="rect">
            <a:avLst/>
          </a:prstGeom>
          <a:solidFill>
            <a:srgbClr val="FFC000"/>
          </a:solidFill>
          <a:ln w="381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Arial-Rounded" pitchFamily="34" charset="0"/>
                <a:ea typeface="Arial-Rounded" pitchFamily="34" charset="0"/>
                <a:cs typeface="Arial-Rounded" pitchFamily="34" charset="0"/>
              </a:rPr>
              <a:t>Cô</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bé</a:t>
            </a:r>
            <a:r>
              <a:rPr lang="en-US" sz="4800" dirty="0">
                <a:latin typeface="Arial-Rounded" pitchFamily="34" charset="0"/>
                <a:ea typeface="Arial-Rounded" pitchFamily="34" charset="0"/>
                <a:cs typeface="Arial-Rounded" pitchFamily="34" charset="0"/>
              </a:rPr>
              <a:t> ham </a:t>
            </a:r>
            <a:r>
              <a:rPr lang="en-US" sz="4800" dirty="0" err="1">
                <a:latin typeface="Arial-Rounded" pitchFamily="34" charset="0"/>
                <a:ea typeface="Arial-Rounded" pitchFamily="34" charset="0"/>
                <a:cs typeface="Arial-Rounded" pitchFamily="34" charset="0"/>
              </a:rPr>
              <a:t>đọc</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sách</a:t>
            </a:r>
            <a:endParaRPr lang="en-US" sz="7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095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0-#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63" y="0"/>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2"/>
          <p:cNvSpPr>
            <a:spLocks noGrp="1"/>
          </p:cNvSpPr>
          <p:nvPr>
            <p:ph type="ctrTitle"/>
          </p:nvPr>
        </p:nvSpPr>
        <p:spPr>
          <a:xfrm>
            <a:off x="304800" y="772673"/>
            <a:ext cx="8001000" cy="1378177"/>
          </a:xfrm>
          <a:solidFill>
            <a:srgbClr val="FFC000"/>
          </a:solidFill>
          <a:ln w="38100">
            <a:solidFill>
              <a:schemeClr val="tx1"/>
            </a:solidFill>
          </a:ln>
        </p:spPr>
        <p:txBody>
          <a:bodyPr>
            <a:noAutofit/>
          </a:bodyPr>
          <a:lstStyle/>
          <a:p>
            <a:r>
              <a:rPr lang="en-US" sz="4000" dirty="0" err="1">
                <a:latin typeface="Arial-Rounded" pitchFamily="34" charset="0"/>
                <a:ea typeface="Arial-Rounded" pitchFamily="34" charset="0"/>
                <a:cs typeface="Arial-Rounded" pitchFamily="34" charset="0"/>
              </a:rPr>
              <a:t>Nhân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vật</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Bống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trong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câu</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chuyện</a:t>
            </a:r>
            <a:r>
              <a:rPr lang="en-US" sz="4000" dirty="0">
                <a:latin typeface="Arial-Rounded" pitchFamily="34" charset="0"/>
                <a:ea typeface="Arial-Rounded" pitchFamily="34" charset="0"/>
                <a:cs typeface="Arial-Rounded" pitchFamily="34" charset="0"/>
              </a:rPr>
              <a:t> “ </a:t>
            </a:r>
            <a:r>
              <a:rPr lang="en-US" sz="4000" dirty="0" err="1">
                <a:latin typeface="Arial-Rounded" pitchFamily="34" charset="0"/>
                <a:ea typeface="Arial-Rounded" pitchFamily="34" charset="0"/>
                <a:cs typeface="Arial-Rounded" pitchFamily="34" charset="0"/>
              </a:rPr>
              <a:t>Đồng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cỏ</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nở</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hoa</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có</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tài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năng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gì</a:t>
            </a:r>
            <a:r>
              <a:rPr lang="en-US" sz="4000" dirty="0">
                <a:latin typeface="Arial-Rounded" pitchFamily="34" charset="0"/>
                <a:ea typeface="Arial-Rounded" pitchFamily="34" charset="0"/>
                <a:cs typeface="Arial-Rounded" pitchFamily="34" charset="0"/>
              </a:rPr>
              <a:t>?</a:t>
            </a:r>
          </a:p>
        </p:txBody>
      </p:sp>
      <p:sp>
        <p:nvSpPr>
          <p:cNvPr id="10" name="Title 2"/>
          <p:cNvSpPr txBox="1">
            <a:spLocks/>
          </p:cNvSpPr>
          <p:nvPr/>
        </p:nvSpPr>
        <p:spPr>
          <a:xfrm>
            <a:off x="1524000" y="3181350"/>
            <a:ext cx="5181600" cy="1453204"/>
          </a:xfrm>
          <a:prstGeom prst="rect">
            <a:avLst/>
          </a:prstGeom>
          <a:solidFill>
            <a:srgbClr val="FFC000"/>
          </a:solidFill>
          <a:ln w="381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Arial-Rounded" pitchFamily="34" charset="0"/>
                <a:ea typeface="Arial-Rounded" pitchFamily="34" charset="0"/>
                <a:cs typeface="Arial-Rounded" pitchFamily="34" charset="0"/>
              </a:rPr>
              <a:t>Tài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năng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hội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họa</a:t>
            </a:r>
            <a:endParaRPr lang="en-US" sz="7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095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63" y="31750"/>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a:spLocks noGrp="1"/>
          </p:cNvSpPr>
          <p:nvPr>
            <p:ph type="ctrTitle"/>
          </p:nvPr>
        </p:nvSpPr>
        <p:spPr>
          <a:xfrm>
            <a:off x="263128" y="660173"/>
            <a:ext cx="8001000" cy="1378177"/>
          </a:xfrm>
          <a:solidFill>
            <a:srgbClr val="FFC000"/>
          </a:solidFill>
          <a:ln w="38100">
            <a:solidFill>
              <a:schemeClr val="tx1"/>
            </a:solidFill>
          </a:ln>
        </p:spPr>
        <p:txBody>
          <a:bodyPr>
            <a:noAutofit/>
          </a:bodyPr>
          <a:lstStyle/>
          <a:p>
            <a:r>
              <a:rPr lang="en-US" sz="4800" dirty="0">
                <a:latin typeface="Arial-Rounded" pitchFamily="34" charset="0"/>
                <a:ea typeface="Arial-Rounded" pitchFamily="34" charset="0"/>
                <a:cs typeface="Arial-Rounded" pitchFamily="34" charset="0"/>
              </a:rPr>
              <a:t>Ca-</a:t>
            </a:r>
            <a:r>
              <a:rPr lang="en-US" sz="4800" dirty="0" err="1">
                <a:latin typeface="Arial-Rounded" pitchFamily="34" charset="0"/>
                <a:ea typeface="Arial-Rounded" pitchFamily="34" charset="0"/>
                <a:cs typeface="Arial-Rounded" pitchFamily="34" charset="0"/>
              </a:rPr>
              <a:t>tơ</a:t>
            </a:r>
            <a:r>
              <a:rPr lang="en-US" sz="4800" dirty="0">
                <a:latin typeface="Arial-Rounded" pitchFamily="34" charset="0"/>
                <a:ea typeface="Arial-Rounded" pitchFamily="34" charset="0"/>
                <a:cs typeface="Arial-Rounded" pitchFamily="34" charset="0"/>
              </a:rPr>
              <a:t>-</a:t>
            </a:r>
            <a:r>
              <a:rPr lang="en-US" sz="4800" dirty="0" err="1">
                <a:latin typeface="Arial-Rounded" pitchFamily="34" charset="0"/>
                <a:ea typeface="Arial-Rounded" pitchFamily="34" charset="0"/>
                <a:cs typeface="Arial-Rounded" pitchFamily="34" charset="0"/>
              </a:rPr>
              <a:t>rin</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được</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bạn</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bè</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gọi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là</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gì</a:t>
            </a:r>
            <a:r>
              <a:rPr lang="en-US" sz="4800" dirty="0">
                <a:latin typeface="Arial-Rounded" pitchFamily="34" charset="0"/>
                <a:ea typeface="Arial-Rounded" pitchFamily="34" charset="0"/>
                <a:cs typeface="Arial-Rounded" pitchFamily="34" charset="0"/>
              </a:rPr>
              <a:t>?</a:t>
            </a:r>
          </a:p>
        </p:txBody>
      </p:sp>
      <p:sp>
        <p:nvSpPr>
          <p:cNvPr id="9" name="Title 2"/>
          <p:cNvSpPr txBox="1">
            <a:spLocks/>
          </p:cNvSpPr>
          <p:nvPr/>
        </p:nvSpPr>
        <p:spPr>
          <a:xfrm>
            <a:off x="1828800" y="2800350"/>
            <a:ext cx="5486400" cy="1453204"/>
          </a:xfrm>
          <a:prstGeom prst="rect">
            <a:avLst/>
          </a:prstGeom>
          <a:solidFill>
            <a:srgbClr val="FFC000"/>
          </a:solidFill>
          <a:ln w="381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Arial-Rounded" pitchFamily="34" charset="0"/>
                <a:ea typeface="Arial-Rounded" pitchFamily="34" charset="0"/>
                <a:cs typeface="Arial-Rounded" pitchFamily="34" charset="0"/>
              </a:rPr>
              <a:t>Chuyên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gia</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toán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học</a:t>
            </a:r>
            <a:endParaRPr lang="en-US" sz="66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095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828" y="27855"/>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2"/>
          <p:cNvSpPr>
            <a:spLocks noGrp="1"/>
          </p:cNvSpPr>
          <p:nvPr>
            <p:ph type="ctrTitle"/>
          </p:nvPr>
        </p:nvSpPr>
        <p:spPr>
          <a:xfrm>
            <a:off x="263128" y="660173"/>
            <a:ext cx="8001000" cy="1378177"/>
          </a:xfrm>
          <a:solidFill>
            <a:srgbClr val="FFC000"/>
          </a:solidFill>
          <a:ln w="38100">
            <a:solidFill>
              <a:schemeClr val="tx1"/>
            </a:solidFill>
          </a:ln>
        </p:spPr>
        <p:txBody>
          <a:bodyPr>
            <a:noAutofit/>
          </a:bodyPr>
          <a:lstStyle/>
          <a:p>
            <a:r>
              <a:rPr lang="en-US" sz="4800" dirty="0" err="1">
                <a:latin typeface="Arial-Rounded" pitchFamily="34" charset="0"/>
                <a:ea typeface="Arial-Rounded" pitchFamily="34" charset="0"/>
                <a:cs typeface="Arial-Rounded" pitchFamily="34" charset="0"/>
              </a:rPr>
              <a:t>Ông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Yết</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Kiêu</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có</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tài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năng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gì</a:t>
            </a:r>
            <a:r>
              <a:rPr lang="en-US" sz="4800" dirty="0">
                <a:latin typeface="Arial-Rounded" pitchFamily="34" charset="0"/>
                <a:ea typeface="Arial-Rounded" pitchFamily="34" charset="0"/>
                <a:cs typeface="Arial-Rounded" pitchFamily="34" charset="0"/>
              </a:rPr>
              <a:t>?</a:t>
            </a:r>
          </a:p>
        </p:txBody>
      </p:sp>
      <p:sp>
        <p:nvSpPr>
          <p:cNvPr id="10" name="Title 2"/>
          <p:cNvSpPr txBox="1">
            <a:spLocks/>
          </p:cNvSpPr>
          <p:nvPr/>
        </p:nvSpPr>
        <p:spPr>
          <a:xfrm>
            <a:off x="1066800" y="3030123"/>
            <a:ext cx="6629400" cy="1453204"/>
          </a:xfrm>
          <a:prstGeom prst="rect">
            <a:avLst/>
          </a:prstGeom>
          <a:solidFill>
            <a:srgbClr val="FFC000"/>
          </a:solidFill>
          <a:ln w="381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Arial-Rounded" pitchFamily="34" charset="0"/>
                <a:ea typeface="Arial-Rounded" pitchFamily="34" charset="0"/>
                <a:cs typeface="Arial-Rounded" pitchFamily="34" charset="0"/>
              </a:rPr>
              <a:t>Có</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tài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bơi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lăn</a:t>
            </a:r>
            <a:r>
              <a:rPr lang="en-US" dirty="0">
                <a:latin typeface="Arial-Rounded" pitchFamily="34" charset="0"/>
                <a:ea typeface="Arial-Rounded" pitchFamily="34" charset="0"/>
                <a:cs typeface="Arial-Rounded" pitchFamily="34" charset="0"/>
              </a:rPr>
              <a:t> phi </a:t>
            </a:r>
            <a:r>
              <a:rPr lang="en-US" dirty="0" err="1">
                <a:latin typeface="Arial-Rounded" pitchFamily="34" charset="0"/>
                <a:ea typeface="Arial-Rounded" pitchFamily="34" charset="0"/>
                <a:cs typeface="Arial-Rounded" pitchFamily="34" charset="0"/>
              </a:rPr>
              <a:t>thường</a:t>
            </a:r>
            <a:endParaRPr lang="en-US" sz="66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2402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3569" y="0"/>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Veryuk Verychristmas Sticker by Shop Direct for iOS &amp; Android | GIPH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18" y="-171450"/>
            <a:ext cx="5771753" cy="5771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3965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0551795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722</Words>
  <Application>Microsoft Office PowerPoint</Application>
  <PresentationFormat>On-screen Show (16:9)</PresentationFormat>
  <Paragraphs>63</Paragraphs>
  <Slides>28</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Arial-Rounded</vt:lpstr>
      <vt:lpstr>Calibri</vt:lpstr>
      <vt:lpstr>Maiandra GD</vt:lpstr>
      <vt:lpstr>Times New Roman</vt:lpstr>
      <vt:lpstr>Office Theme</vt:lpstr>
      <vt:lpstr>PowerPoint Presentation</vt:lpstr>
      <vt:lpstr>PowerPoint Presentation</vt:lpstr>
      <vt:lpstr>PowerPoint Presentation</vt:lpstr>
      <vt:lpstr>Trong câu chuyện “Văn hay chữ tốt” có nhân vật nào đã kiên trì luyện tập để có chữ viết đẹp?</vt:lpstr>
      <vt:lpstr>Ma-ri là nhân vật trong câu chuyện nào?</vt:lpstr>
      <vt:lpstr>Nhân vật Bống trong câu chuyện “ Đồng cỏ nở hoa” có tài năng gì?</vt:lpstr>
      <vt:lpstr>Ca-tơ-rin được bạn bè gọi là gì?</vt:lpstr>
      <vt:lpstr>Ông Yết Kiêu có tài năng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Học vần</dc:title>
  <dc:creator>PC</dc:creator>
  <cp:lastModifiedBy>Administrator</cp:lastModifiedBy>
  <cp:revision>50</cp:revision>
  <dcterms:created xsi:type="dcterms:W3CDTF">2020-09-09T09:13:10Z</dcterms:created>
  <dcterms:modified xsi:type="dcterms:W3CDTF">2023-09-04T09:21:48Z</dcterms:modified>
</cp:coreProperties>
</file>