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1" r:id="rId2"/>
    <p:sldId id="290" r:id="rId3"/>
    <p:sldId id="270" r:id="rId4"/>
    <p:sldId id="289" r:id="rId5"/>
    <p:sldId id="278" r:id="rId6"/>
    <p:sldId id="277" r:id="rId7"/>
    <p:sldId id="279" r:id="rId8"/>
    <p:sldId id="260" r:id="rId9"/>
    <p:sldId id="280" r:id="rId10"/>
    <p:sldId id="281" r:id="rId11"/>
    <p:sldId id="265" r:id="rId12"/>
    <p:sldId id="287" r:id="rId13"/>
    <p:sldId id="26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Ibarra Real Nova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635"/>
    <a:srgbClr val="FFFFD8"/>
    <a:srgbClr val="FFFAF4"/>
    <a:srgbClr val="E1D8C9"/>
    <a:srgbClr val="655755"/>
    <a:srgbClr val="C9C0B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68" autoAdjust="0"/>
    <p:restoredTop sz="84545" autoAdjust="0"/>
  </p:normalViewPr>
  <p:slideViewPr>
    <p:cSldViewPr>
      <p:cViewPr varScale="1">
        <p:scale>
          <a:sx n="46" d="100"/>
          <a:sy n="46" d="100"/>
        </p:scale>
        <p:origin x="13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48523-327E-4B4D-A9AC-A794026F3297}" type="datetimeFigureOut">
              <a:rPr lang="en-US" smtClean="0"/>
              <a:t>12/2/2023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F1E1BC-28B6-4351-84CB-183025835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6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baseline="0" dirty="0"/>
              <a:t> Video trên nói về </a:t>
            </a:r>
            <a:r>
              <a:rPr lang="en-US" baseline="0" dirty="0" err="1"/>
              <a:t>điều</a:t>
            </a:r>
            <a:r>
              <a:rPr lang="en-US" baseline="0" dirty="0"/>
              <a:t> gì? –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1E1BC-28B6-4351-84CB-183025835C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1E1BC-28B6-4351-84CB-183025835C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3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gì còn giữ đến ngày nay?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F1E1BC-28B6-4351-84CB-183025835C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8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79828" y="1632273"/>
            <a:ext cx="13290585" cy="8059906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8544" flipH="1">
            <a:off x="-1871170" y="120663"/>
            <a:ext cx="4593171" cy="4232923"/>
          </a:xfrm>
          <a:custGeom>
            <a:avLst/>
            <a:gdLst/>
            <a:ahLst/>
            <a:cxnLst/>
            <a:rect l="l" t="t" r="r" b="b"/>
            <a:pathLst>
              <a:path w="4593171" h="4232923">
                <a:moveTo>
                  <a:pt x="4593171" y="0"/>
                </a:moveTo>
                <a:lnTo>
                  <a:pt x="0" y="0"/>
                </a:lnTo>
                <a:lnTo>
                  <a:pt x="0" y="4232922"/>
                </a:lnTo>
                <a:lnTo>
                  <a:pt x="4593171" y="4232922"/>
                </a:lnTo>
                <a:lnTo>
                  <a:pt x="45931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910" flipH="1">
            <a:off x="14456373" y="113471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06752">
            <a:off x="15517868" y="7286715"/>
            <a:ext cx="3256184" cy="4536201"/>
          </a:xfrm>
          <a:custGeom>
            <a:avLst/>
            <a:gdLst/>
            <a:ahLst/>
            <a:cxnLst/>
            <a:rect l="l" t="t" r="r" b="b"/>
            <a:pathLst>
              <a:path w="3256184" h="4536201">
                <a:moveTo>
                  <a:pt x="0" y="0"/>
                </a:moveTo>
                <a:lnTo>
                  <a:pt x="3256184" y="0"/>
                </a:lnTo>
                <a:lnTo>
                  <a:pt x="3256184" y="4536201"/>
                </a:lnTo>
                <a:lnTo>
                  <a:pt x="0" y="4536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3553547" y="1619320"/>
            <a:ext cx="111516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8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 HỒNG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NỀN VĂN MINH SÔNG HỒNG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E3FCDCF-2CE2-04F2-0DAA-4C3705882194}"/>
              </a:ext>
            </a:extLst>
          </p:cNvPr>
          <p:cNvSpPr txBox="1"/>
          <p:nvPr/>
        </p:nvSpPr>
        <p:spPr>
          <a:xfrm>
            <a:off x="1964952" y="5642379"/>
            <a:ext cx="14358095" cy="214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340"/>
              </a:lnSpc>
              <a:spcBef>
                <a:spcPct val="0"/>
              </a:spcBef>
            </a:pPr>
            <a:r>
              <a:rPr lang="en-US" sz="109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3667402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21099803">
            <a:off x="5539415" y="2400300"/>
            <a:ext cx="8247854" cy="6858000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1577">
            <a:off x="3927538" y="1225954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5" y="0"/>
                </a:lnTo>
                <a:lnTo>
                  <a:pt x="5712575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8544" flipH="1">
            <a:off x="-2354878" y="283905"/>
            <a:ext cx="4593171" cy="4232923"/>
          </a:xfrm>
          <a:custGeom>
            <a:avLst/>
            <a:gdLst/>
            <a:ahLst/>
            <a:cxnLst/>
            <a:rect l="l" t="t" r="r" b="b"/>
            <a:pathLst>
              <a:path w="4593171" h="4232923">
                <a:moveTo>
                  <a:pt x="4593171" y="0"/>
                </a:moveTo>
                <a:lnTo>
                  <a:pt x="0" y="0"/>
                </a:lnTo>
                <a:lnTo>
                  <a:pt x="0" y="4232922"/>
                </a:lnTo>
                <a:lnTo>
                  <a:pt x="4593171" y="4232922"/>
                </a:lnTo>
                <a:lnTo>
                  <a:pt x="45931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910" flipH="1">
            <a:off x="14456373" y="113471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06752">
            <a:off x="15517868" y="7286715"/>
            <a:ext cx="3256184" cy="4536201"/>
          </a:xfrm>
          <a:custGeom>
            <a:avLst/>
            <a:gdLst/>
            <a:ahLst/>
            <a:cxnLst/>
            <a:rect l="l" t="t" r="r" b="b"/>
            <a:pathLst>
              <a:path w="3256184" h="4536201">
                <a:moveTo>
                  <a:pt x="0" y="0"/>
                </a:moveTo>
                <a:lnTo>
                  <a:pt x="3256184" y="0"/>
                </a:lnTo>
                <a:lnTo>
                  <a:pt x="3256184" y="4536201"/>
                </a:lnTo>
                <a:lnTo>
                  <a:pt x="0" y="4536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53488" y="3155181"/>
            <a:ext cx="9651854" cy="443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16"/>
              </a:lnSpc>
            </a:pPr>
            <a:r>
              <a:rPr lang="en-US" sz="115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</a:t>
            </a:r>
          </a:p>
          <a:p>
            <a:pPr algn="ctr">
              <a:lnSpc>
                <a:spcPts val="17316"/>
              </a:lnSpc>
            </a:pPr>
            <a:r>
              <a:rPr lang="en-US" sz="115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168684" y="1028700"/>
            <a:ext cx="2268000" cy="434541"/>
            <a:chOff x="0" y="0"/>
            <a:chExt cx="812800" cy="155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55730"/>
            </a:xfrm>
            <a:custGeom>
              <a:avLst/>
              <a:gdLst/>
              <a:ahLst/>
              <a:cxnLst/>
              <a:rect l="l" t="t" r="r" b="b"/>
              <a:pathLst>
                <a:path w="812800" h="155730">
                  <a:moveTo>
                    <a:pt x="37549" y="0"/>
                  </a:moveTo>
                  <a:lnTo>
                    <a:pt x="775251" y="0"/>
                  </a:lnTo>
                  <a:cubicBezTo>
                    <a:pt x="795989" y="0"/>
                    <a:pt x="812800" y="16811"/>
                    <a:pt x="812800" y="37549"/>
                  </a:cubicBezTo>
                  <a:lnTo>
                    <a:pt x="812800" y="118181"/>
                  </a:lnTo>
                  <a:cubicBezTo>
                    <a:pt x="812800" y="138918"/>
                    <a:pt x="795989" y="155730"/>
                    <a:pt x="775251" y="155730"/>
                  </a:cubicBezTo>
                  <a:lnTo>
                    <a:pt x="37549" y="155730"/>
                  </a:lnTo>
                  <a:cubicBezTo>
                    <a:pt x="16811" y="155730"/>
                    <a:pt x="0" y="138918"/>
                    <a:pt x="0" y="118181"/>
                  </a:cubicBezTo>
                  <a:lnTo>
                    <a:pt x="0" y="37549"/>
                  </a:lnTo>
                  <a:cubicBezTo>
                    <a:pt x="0" y="16811"/>
                    <a:pt x="16811" y="0"/>
                    <a:pt x="37549" y="0"/>
                  </a:cubicBezTo>
                  <a:close/>
                </a:path>
              </a:pathLst>
            </a:custGeom>
            <a:solidFill>
              <a:srgbClr val="F1EAE5">
                <a:alpha val="76863"/>
              </a:srgbClr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595"/>
                </a:lnSpc>
              </a:pPr>
              <a:r>
                <a:rPr lang="en-US" sz="1173" spc="180">
                  <a:solidFill>
                    <a:srgbClr val="000000">
                      <a:alpha val="76863"/>
                    </a:srgbClr>
                  </a:solidFill>
                  <a:latin typeface="Ibarra Real Nova Bold"/>
                </a:rPr>
                <a:t>OCTOBER 2030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832490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7" b="-73939"/>
            </a:stretch>
          </a:blipFill>
        </p:spPr>
      </p:sp>
      <p:sp>
        <p:nvSpPr>
          <p:cNvPr id="5" name="Freeform 5"/>
          <p:cNvSpPr/>
          <p:nvPr/>
        </p:nvSpPr>
        <p:spPr>
          <a:xfrm rot="262255">
            <a:off x="6623557" y="1268587"/>
            <a:ext cx="11380632" cy="7882141"/>
          </a:xfrm>
          <a:custGeom>
            <a:avLst/>
            <a:gdLst/>
            <a:ahLst/>
            <a:cxnLst/>
            <a:rect l="l" t="t" r="r" b="b"/>
            <a:pathLst>
              <a:path w="3429000" h="2374900">
                <a:moveTo>
                  <a:pt x="3429000" y="2374900"/>
                </a:moveTo>
                <a:lnTo>
                  <a:pt x="0" y="2374900"/>
                </a:lnTo>
                <a:lnTo>
                  <a:pt x="0" y="0"/>
                </a:lnTo>
                <a:lnTo>
                  <a:pt x="3429000" y="0"/>
                </a:lnTo>
                <a:lnTo>
                  <a:pt x="3429000" y="2374900"/>
                </a:lnTo>
                <a:close/>
              </a:path>
            </a:pathLst>
          </a:custGeom>
          <a:blipFill>
            <a:blip r:embed="rId3"/>
            <a:stretch>
              <a:fillRect l="-2902" t="-10996" r="-2492" b="-11124"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7206"/>
            <a:ext cx="18442388" cy="105937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Freeform 9"/>
          <p:cNvSpPr/>
          <p:nvPr/>
        </p:nvSpPr>
        <p:spPr>
          <a:xfrm rot="1744935">
            <a:off x="1366189" y="5000134"/>
            <a:ext cx="1551169" cy="1449845"/>
          </a:xfrm>
          <a:custGeom>
            <a:avLst/>
            <a:gdLst/>
            <a:ahLst/>
            <a:cxnLst/>
            <a:rect l="l" t="t" r="r" b="b"/>
            <a:pathLst>
              <a:path w="1551169" h="1449845">
                <a:moveTo>
                  <a:pt x="0" y="0"/>
                </a:moveTo>
                <a:lnTo>
                  <a:pt x="1551169" y="0"/>
                </a:lnTo>
                <a:lnTo>
                  <a:pt x="1551169" y="1449846"/>
                </a:lnTo>
                <a:lnTo>
                  <a:pt x="0" y="144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0" y="0"/>
            <a:ext cx="10363200" cy="10287000"/>
          </a:xfrm>
          <a:prstGeom prst="rect">
            <a:avLst/>
          </a:prstGeom>
          <a:gradFill flip="none" rotWithShape="1">
            <a:gsLst>
              <a:gs pos="0">
                <a:srgbClr val="3F3635"/>
              </a:gs>
              <a:gs pos="100000">
                <a:schemeClr val="bg1">
                  <a:alpha val="0"/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1396" y="6457410"/>
            <a:ext cx="6858000" cy="20867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viên du lịch,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về sông Hồng với các du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gần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5137" y="1931412"/>
            <a:ext cx="6820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Nhật  </a:t>
            </a:r>
            <a:r>
              <a:rPr lang="en-US" sz="5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5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5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5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sông Hồng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7" b="-73939"/>
            </a:stretch>
          </a:blipFill>
        </p:spPr>
      </p:sp>
      <p:sp>
        <p:nvSpPr>
          <p:cNvPr id="5" name="Freeform 5"/>
          <p:cNvSpPr/>
          <p:nvPr/>
        </p:nvSpPr>
        <p:spPr>
          <a:xfrm rot="262255">
            <a:off x="6623557" y="1268587"/>
            <a:ext cx="11380632" cy="7882141"/>
          </a:xfrm>
          <a:custGeom>
            <a:avLst/>
            <a:gdLst/>
            <a:ahLst/>
            <a:cxnLst/>
            <a:rect l="l" t="t" r="r" b="b"/>
            <a:pathLst>
              <a:path w="3429000" h="2374900">
                <a:moveTo>
                  <a:pt x="3429000" y="2374900"/>
                </a:moveTo>
                <a:lnTo>
                  <a:pt x="0" y="2374900"/>
                </a:lnTo>
                <a:lnTo>
                  <a:pt x="0" y="0"/>
                </a:lnTo>
                <a:lnTo>
                  <a:pt x="3429000" y="0"/>
                </a:lnTo>
                <a:lnTo>
                  <a:pt x="3429000" y="2374900"/>
                </a:lnTo>
                <a:close/>
              </a:path>
            </a:pathLst>
          </a:custGeom>
          <a:blipFill>
            <a:blip r:embed="rId3"/>
            <a:stretch>
              <a:fillRect l="-2902" t="-10996" r="-2492" b="-11124"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7206"/>
            <a:ext cx="18442388" cy="1059372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Freeform 9"/>
          <p:cNvSpPr/>
          <p:nvPr/>
        </p:nvSpPr>
        <p:spPr>
          <a:xfrm rot="1744935">
            <a:off x="1366189" y="5000134"/>
            <a:ext cx="1551169" cy="1449845"/>
          </a:xfrm>
          <a:custGeom>
            <a:avLst/>
            <a:gdLst/>
            <a:ahLst/>
            <a:cxnLst/>
            <a:rect l="l" t="t" r="r" b="b"/>
            <a:pathLst>
              <a:path w="1551169" h="1449845">
                <a:moveTo>
                  <a:pt x="0" y="0"/>
                </a:moveTo>
                <a:lnTo>
                  <a:pt x="1551169" y="0"/>
                </a:lnTo>
                <a:lnTo>
                  <a:pt x="1551169" y="1449846"/>
                </a:lnTo>
                <a:lnTo>
                  <a:pt x="0" y="14498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0" y="0"/>
            <a:ext cx="12573000" cy="10287000"/>
          </a:xfrm>
          <a:prstGeom prst="rect">
            <a:avLst/>
          </a:prstGeom>
          <a:gradFill flip="none" rotWithShape="1">
            <a:gsLst>
              <a:gs pos="0">
                <a:srgbClr val="3F3635"/>
              </a:gs>
              <a:gs pos="100000">
                <a:schemeClr val="bg1">
                  <a:alpha val="0"/>
                  <a:lumMod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" y="228846"/>
            <a:ext cx="11201400" cy="93440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bài học vừa rồi, các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thức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được sông Hồng trên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đồ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bản đồ.</a:t>
            </a:r>
          </a:p>
          <a:p>
            <a:pPr algn="just">
              <a:lnSpc>
                <a:spcPct val="130000"/>
              </a:lnSpc>
            </a:pP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Kể tên một số tên gọi khác của sông Hồng.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tả được một số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cơ bản về đời sống vật chất và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người Việt cổ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số hình ảnh về cuộc sống của người Việt cổ trong hoa văn trên trống đồng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Sơn,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hợp với một số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thuyết.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Đề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độ một số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biên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để giữ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phát huy giá trị của sông Hồng. </a:t>
            </a:r>
          </a:p>
          <a:p>
            <a:pPr algn="just">
              <a:lnSpc>
                <a:spcPct val="120000"/>
              </a:lnSpc>
            </a:pP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86511" y="1845986"/>
            <a:ext cx="10432345" cy="8139441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8544" flipH="1">
            <a:off x="-2491410" y="570419"/>
            <a:ext cx="4899383" cy="4002662"/>
          </a:xfrm>
          <a:custGeom>
            <a:avLst/>
            <a:gdLst/>
            <a:ahLst/>
            <a:cxnLst/>
            <a:rect l="l" t="t" r="r" b="b"/>
            <a:pathLst>
              <a:path w="4899383" h="4002662">
                <a:moveTo>
                  <a:pt x="4899383" y="0"/>
                </a:moveTo>
                <a:lnTo>
                  <a:pt x="0" y="0"/>
                </a:lnTo>
                <a:lnTo>
                  <a:pt x="0" y="4002662"/>
                </a:lnTo>
                <a:lnTo>
                  <a:pt x="4899383" y="4002662"/>
                </a:lnTo>
                <a:lnTo>
                  <a:pt x="4899383" y="0"/>
                </a:lnTo>
                <a:close/>
              </a:path>
            </a:pathLst>
          </a:custGeom>
          <a:blipFill>
            <a:blip r:embed="rId5"/>
            <a:stretch>
              <a:fillRect b="-71004"/>
            </a:stretch>
          </a:blipFill>
        </p:spPr>
      </p:sp>
      <p:sp>
        <p:nvSpPr>
          <p:cNvPr id="6" name="Freeform 6"/>
          <p:cNvSpPr/>
          <p:nvPr/>
        </p:nvSpPr>
        <p:spPr>
          <a:xfrm rot="167910" flipH="1">
            <a:off x="14675713" y="-251973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06752">
            <a:off x="15487492" y="6913993"/>
            <a:ext cx="3009163" cy="4262106"/>
          </a:xfrm>
          <a:custGeom>
            <a:avLst/>
            <a:gdLst/>
            <a:ahLst/>
            <a:cxnLst/>
            <a:rect l="l" t="t" r="r" b="b"/>
            <a:pathLst>
              <a:path w="3009163" h="4262106">
                <a:moveTo>
                  <a:pt x="0" y="0"/>
                </a:moveTo>
                <a:lnTo>
                  <a:pt x="3009163" y="0"/>
                </a:lnTo>
                <a:lnTo>
                  <a:pt x="3009163" y="4262106"/>
                </a:lnTo>
                <a:lnTo>
                  <a:pt x="0" y="4262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71633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925809" y="1028700"/>
            <a:ext cx="4753750" cy="434541"/>
            <a:chOff x="0" y="0"/>
            <a:chExt cx="1703637" cy="1557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03637" cy="155730"/>
            </a:xfrm>
            <a:custGeom>
              <a:avLst/>
              <a:gdLst/>
              <a:ahLst/>
              <a:cxnLst/>
              <a:rect l="l" t="t" r="r" b="b"/>
              <a:pathLst>
                <a:path w="1703637" h="155730">
                  <a:moveTo>
                    <a:pt x="17915" y="0"/>
                  </a:moveTo>
                  <a:lnTo>
                    <a:pt x="1685722" y="0"/>
                  </a:lnTo>
                  <a:cubicBezTo>
                    <a:pt x="1695616" y="0"/>
                    <a:pt x="1703637" y="8021"/>
                    <a:pt x="1703637" y="17915"/>
                  </a:cubicBezTo>
                  <a:lnTo>
                    <a:pt x="1703637" y="137815"/>
                  </a:lnTo>
                  <a:cubicBezTo>
                    <a:pt x="1703637" y="147709"/>
                    <a:pt x="1695616" y="155730"/>
                    <a:pt x="1685722" y="155730"/>
                  </a:cubicBezTo>
                  <a:lnTo>
                    <a:pt x="17915" y="155730"/>
                  </a:lnTo>
                  <a:cubicBezTo>
                    <a:pt x="8021" y="155730"/>
                    <a:pt x="0" y="147709"/>
                    <a:pt x="0" y="137815"/>
                  </a:cubicBezTo>
                  <a:lnTo>
                    <a:pt x="0" y="17915"/>
                  </a:lnTo>
                  <a:cubicBezTo>
                    <a:pt x="0" y="8021"/>
                    <a:pt x="8021" y="0"/>
                    <a:pt x="17915" y="0"/>
                  </a:cubicBezTo>
                  <a:close/>
                </a:path>
              </a:pathLst>
            </a:custGeom>
            <a:solidFill>
              <a:srgbClr val="F1EAE5">
                <a:alpha val="76863"/>
              </a:srgbClr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595"/>
                </a:lnSpc>
              </a:pPr>
              <a:r>
                <a:rPr lang="en-US" sz="1173" spc="180">
                  <a:solidFill>
                    <a:srgbClr val="000000">
                      <a:alpha val="76863"/>
                    </a:srgbClr>
                  </a:solidFill>
                  <a:latin typeface="Ibarra Real Nova Bold"/>
                </a:rPr>
                <a:t>WWW.REALLYGREATSITE.COM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1581577">
            <a:off x="2222055" y="1202495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5" y="0"/>
                </a:lnTo>
                <a:lnTo>
                  <a:pt x="5712575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0169"/>
            </a:stretch>
          </a:blipFill>
        </p:spPr>
      </p:sp>
      <p:sp>
        <p:nvSpPr>
          <p:cNvPr id="12" name="TextBox 12"/>
          <p:cNvSpPr txBox="1"/>
          <p:nvPr/>
        </p:nvSpPr>
        <p:spPr>
          <a:xfrm rot="21174742">
            <a:off x="4291112" y="2161342"/>
            <a:ext cx="9805392" cy="606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 </a:t>
            </a:r>
          </a:p>
          <a:p>
            <a:pPr algn="ctr">
              <a:lnSpc>
                <a:spcPct val="130000"/>
              </a:lnSpc>
            </a:pPr>
            <a:r>
              <a:rPr lang="en-US" sz="160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21099803">
            <a:off x="5539415" y="2400300"/>
            <a:ext cx="8247854" cy="6858000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1577">
            <a:off x="3927538" y="1225954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5" y="0"/>
                </a:lnTo>
                <a:lnTo>
                  <a:pt x="5712575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8544" flipH="1">
            <a:off x="-2354878" y="283905"/>
            <a:ext cx="4593171" cy="4232923"/>
          </a:xfrm>
          <a:custGeom>
            <a:avLst/>
            <a:gdLst/>
            <a:ahLst/>
            <a:cxnLst/>
            <a:rect l="l" t="t" r="r" b="b"/>
            <a:pathLst>
              <a:path w="4593171" h="4232923">
                <a:moveTo>
                  <a:pt x="4593171" y="0"/>
                </a:moveTo>
                <a:lnTo>
                  <a:pt x="0" y="0"/>
                </a:lnTo>
                <a:lnTo>
                  <a:pt x="0" y="4232922"/>
                </a:lnTo>
                <a:lnTo>
                  <a:pt x="4593171" y="4232922"/>
                </a:lnTo>
                <a:lnTo>
                  <a:pt x="45931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910" flipH="1">
            <a:off x="14456373" y="113471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06752">
            <a:off x="15517868" y="7286715"/>
            <a:ext cx="3256184" cy="4536201"/>
          </a:xfrm>
          <a:custGeom>
            <a:avLst/>
            <a:gdLst/>
            <a:ahLst/>
            <a:cxnLst/>
            <a:rect l="l" t="t" r="r" b="b"/>
            <a:pathLst>
              <a:path w="3256184" h="4536201">
                <a:moveTo>
                  <a:pt x="0" y="0"/>
                </a:moveTo>
                <a:lnTo>
                  <a:pt x="3256184" y="0"/>
                </a:lnTo>
                <a:lnTo>
                  <a:pt x="3256184" y="4536201"/>
                </a:lnTo>
                <a:lnTo>
                  <a:pt x="0" y="4536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53488" y="3155181"/>
            <a:ext cx="9651854" cy="421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16"/>
              </a:lnSpc>
            </a:pPr>
            <a:r>
              <a:rPr lang="en-US" sz="11500" b="1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</a:t>
            </a:r>
            <a:endParaRPr lang="en-US" sz="11500" b="1" dirty="0">
              <a:solidFill>
                <a:srgbClr val="6557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17316"/>
              </a:lnSpc>
            </a:pPr>
            <a:r>
              <a:rPr lang="en-US" sz="11500" b="1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11500" b="1" dirty="0">
              <a:solidFill>
                <a:srgbClr val="6557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168684" y="1028700"/>
            <a:ext cx="2268000" cy="434541"/>
            <a:chOff x="0" y="0"/>
            <a:chExt cx="812800" cy="155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55730"/>
            </a:xfrm>
            <a:custGeom>
              <a:avLst/>
              <a:gdLst/>
              <a:ahLst/>
              <a:cxnLst/>
              <a:rect l="l" t="t" r="r" b="b"/>
              <a:pathLst>
                <a:path w="812800" h="155730">
                  <a:moveTo>
                    <a:pt x="37549" y="0"/>
                  </a:moveTo>
                  <a:lnTo>
                    <a:pt x="775251" y="0"/>
                  </a:lnTo>
                  <a:cubicBezTo>
                    <a:pt x="795989" y="0"/>
                    <a:pt x="812800" y="16811"/>
                    <a:pt x="812800" y="37549"/>
                  </a:cubicBezTo>
                  <a:lnTo>
                    <a:pt x="812800" y="118181"/>
                  </a:lnTo>
                  <a:cubicBezTo>
                    <a:pt x="812800" y="138918"/>
                    <a:pt x="795989" y="155730"/>
                    <a:pt x="775251" y="155730"/>
                  </a:cubicBezTo>
                  <a:lnTo>
                    <a:pt x="37549" y="155730"/>
                  </a:lnTo>
                  <a:cubicBezTo>
                    <a:pt x="16811" y="155730"/>
                    <a:pt x="0" y="138918"/>
                    <a:pt x="0" y="118181"/>
                  </a:cubicBezTo>
                  <a:lnTo>
                    <a:pt x="0" y="37549"/>
                  </a:lnTo>
                  <a:cubicBezTo>
                    <a:pt x="0" y="16811"/>
                    <a:pt x="16811" y="0"/>
                    <a:pt x="37549" y="0"/>
                  </a:cubicBezTo>
                  <a:close/>
                </a:path>
              </a:pathLst>
            </a:custGeom>
            <a:solidFill>
              <a:srgbClr val="F1EAE5">
                <a:alpha val="76863"/>
              </a:srgbClr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595"/>
                </a:lnSpc>
              </a:pPr>
              <a:r>
                <a:rPr lang="en-US" sz="1173" spc="180">
                  <a:solidFill>
                    <a:srgbClr val="000000">
                      <a:alpha val="76863"/>
                    </a:srgbClr>
                  </a:solidFill>
                  <a:latin typeface="Ibarra Real Nova Bold"/>
                </a:rPr>
                <a:t>OCTOBER 2030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8536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B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ẻo về nguồn cội Sông Hồng, dòng sông lịch s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88"/>
            <a:ext cx="18288000" cy="10283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21099803">
            <a:off x="5539415" y="2400300"/>
            <a:ext cx="8247854" cy="6858000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1577">
            <a:off x="3927538" y="1225954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5" y="0"/>
                </a:lnTo>
                <a:lnTo>
                  <a:pt x="5712575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8544" flipH="1">
            <a:off x="-2354878" y="283905"/>
            <a:ext cx="4593171" cy="4232923"/>
          </a:xfrm>
          <a:custGeom>
            <a:avLst/>
            <a:gdLst/>
            <a:ahLst/>
            <a:cxnLst/>
            <a:rect l="l" t="t" r="r" b="b"/>
            <a:pathLst>
              <a:path w="4593171" h="4232923">
                <a:moveTo>
                  <a:pt x="4593171" y="0"/>
                </a:moveTo>
                <a:lnTo>
                  <a:pt x="0" y="0"/>
                </a:lnTo>
                <a:lnTo>
                  <a:pt x="0" y="4232922"/>
                </a:lnTo>
                <a:lnTo>
                  <a:pt x="4593171" y="4232922"/>
                </a:lnTo>
                <a:lnTo>
                  <a:pt x="45931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910" flipH="1">
            <a:off x="14456373" y="113471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06752">
            <a:off x="15517868" y="7286715"/>
            <a:ext cx="3256184" cy="4536201"/>
          </a:xfrm>
          <a:custGeom>
            <a:avLst/>
            <a:gdLst/>
            <a:ahLst/>
            <a:cxnLst/>
            <a:rect l="l" t="t" r="r" b="b"/>
            <a:pathLst>
              <a:path w="3256184" h="4536201">
                <a:moveTo>
                  <a:pt x="0" y="0"/>
                </a:moveTo>
                <a:lnTo>
                  <a:pt x="3256184" y="0"/>
                </a:lnTo>
                <a:lnTo>
                  <a:pt x="3256184" y="4536201"/>
                </a:lnTo>
                <a:lnTo>
                  <a:pt x="0" y="4536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53488" y="3155181"/>
            <a:ext cx="9651854" cy="421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16"/>
              </a:lnSpc>
            </a:pPr>
            <a:r>
              <a:rPr lang="en-US" sz="11500" b="1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</a:t>
            </a:r>
            <a:endParaRPr lang="en-US" sz="11500" b="1" dirty="0">
              <a:solidFill>
                <a:srgbClr val="6557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ts val="17316"/>
              </a:lnSpc>
            </a:pPr>
            <a:r>
              <a:rPr lang="en-US" sz="11500" b="1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endParaRPr lang="en-US" sz="11500" b="1" dirty="0">
              <a:solidFill>
                <a:srgbClr val="65575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8168684" y="1028700"/>
            <a:ext cx="2268000" cy="434541"/>
            <a:chOff x="0" y="0"/>
            <a:chExt cx="812800" cy="155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55730"/>
            </a:xfrm>
            <a:custGeom>
              <a:avLst/>
              <a:gdLst/>
              <a:ahLst/>
              <a:cxnLst/>
              <a:rect l="l" t="t" r="r" b="b"/>
              <a:pathLst>
                <a:path w="812800" h="155730">
                  <a:moveTo>
                    <a:pt x="37549" y="0"/>
                  </a:moveTo>
                  <a:lnTo>
                    <a:pt x="775251" y="0"/>
                  </a:lnTo>
                  <a:cubicBezTo>
                    <a:pt x="795989" y="0"/>
                    <a:pt x="812800" y="16811"/>
                    <a:pt x="812800" y="37549"/>
                  </a:cubicBezTo>
                  <a:lnTo>
                    <a:pt x="812800" y="118181"/>
                  </a:lnTo>
                  <a:cubicBezTo>
                    <a:pt x="812800" y="138918"/>
                    <a:pt x="795989" y="155730"/>
                    <a:pt x="775251" y="155730"/>
                  </a:cubicBezTo>
                  <a:lnTo>
                    <a:pt x="37549" y="155730"/>
                  </a:lnTo>
                  <a:cubicBezTo>
                    <a:pt x="16811" y="155730"/>
                    <a:pt x="0" y="138918"/>
                    <a:pt x="0" y="118181"/>
                  </a:cubicBezTo>
                  <a:lnTo>
                    <a:pt x="0" y="37549"/>
                  </a:lnTo>
                  <a:cubicBezTo>
                    <a:pt x="0" y="16811"/>
                    <a:pt x="16811" y="0"/>
                    <a:pt x="37549" y="0"/>
                  </a:cubicBezTo>
                  <a:close/>
                </a:path>
              </a:pathLst>
            </a:custGeom>
            <a:solidFill>
              <a:srgbClr val="F1EAE5">
                <a:alpha val="76863"/>
              </a:srgbClr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595"/>
                </a:lnSpc>
              </a:pPr>
              <a:r>
                <a:rPr lang="en-US" sz="1173" spc="180">
                  <a:solidFill>
                    <a:srgbClr val="000000">
                      <a:alpha val="76863"/>
                    </a:srgbClr>
                  </a:solidFill>
                  <a:latin typeface="Ibarra Real Nova Bold"/>
                </a:rPr>
                <a:t>OCTOBER 2030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785229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7" b="-73939"/>
            </a:stretch>
          </a:blipFill>
        </p:spPr>
      </p:sp>
      <p:sp>
        <p:nvSpPr>
          <p:cNvPr id="19" name="Freeform 19"/>
          <p:cNvSpPr/>
          <p:nvPr/>
        </p:nvSpPr>
        <p:spPr>
          <a:xfrm rot="-1843616">
            <a:off x="567074" y="3603"/>
            <a:ext cx="1785288" cy="2220198"/>
          </a:xfrm>
          <a:custGeom>
            <a:avLst/>
            <a:gdLst/>
            <a:ahLst/>
            <a:cxnLst/>
            <a:rect l="l" t="t" r="r" b="b"/>
            <a:pathLst>
              <a:path w="2941850" h="3571281">
                <a:moveTo>
                  <a:pt x="0" y="0"/>
                </a:moveTo>
                <a:lnTo>
                  <a:pt x="2941850" y="0"/>
                </a:lnTo>
                <a:lnTo>
                  <a:pt x="2941850" y="3571281"/>
                </a:lnTo>
                <a:lnTo>
                  <a:pt x="0" y="3571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5" r="-175"/>
            </a:stretch>
          </a:blipFill>
        </p:spPr>
      </p:sp>
      <p:sp>
        <p:nvSpPr>
          <p:cNvPr id="20" name="Freeform 20"/>
          <p:cNvSpPr/>
          <p:nvPr/>
        </p:nvSpPr>
        <p:spPr>
          <a:xfrm rot="705749">
            <a:off x="15128655" y="6374210"/>
            <a:ext cx="2983540" cy="5285397"/>
          </a:xfrm>
          <a:custGeom>
            <a:avLst/>
            <a:gdLst/>
            <a:ahLst/>
            <a:cxnLst/>
            <a:rect l="l" t="t" r="r" b="b"/>
            <a:pathLst>
              <a:path w="3697243" h="7312604">
                <a:moveTo>
                  <a:pt x="0" y="0"/>
                </a:moveTo>
                <a:lnTo>
                  <a:pt x="3697243" y="0"/>
                </a:lnTo>
                <a:lnTo>
                  <a:pt x="3697243" y="7312605"/>
                </a:lnTo>
                <a:lnTo>
                  <a:pt x="0" y="73126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642024" y="-507324"/>
            <a:ext cx="1700395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Giữ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phát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giá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66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65169" y="2339672"/>
            <a:ext cx="848080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 Hồng với lượng phù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phú, mang đến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nền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minh sông Hồng từ thời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nay, sông Hồng còn mang lại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giá trị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tế và đời sống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như: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cấp nước sinh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sản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phát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lịch,…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9173" y="8236758"/>
            <a:ext cx="8089159" cy="78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Nhật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một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3400" i="1" dirty="0">
              <a:solidFill>
                <a:srgbClr val="3F36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91600" y="1515224"/>
            <a:ext cx="8089159" cy="98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 trị của sông Hồng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2" y="1734678"/>
            <a:ext cx="9092531" cy="6442902"/>
          </a:xfrm>
          <a:prstGeom prst="rect">
            <a:avLst/>
          </a:prstGeom>
          <a:ln>
            <a:noFill/>
          </a:ln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2659868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37" b="-73939"/>
            </a:stretch>
          </a:blipFill>
        </p:spPr>
      </p:sp>
      <p:sp>
        <p:nvSpPr>
          <p:cNvPr id="19" name="Freeform 19"/>
          <p:cNvSpPr/>
          <p:nvPr/>
        </p:nvSpPr>
        <p:spPr>
          <a:xfrm rot="-1843616">
            <a:off x="567074" y="3603"/>
            <a:ext cx="1785288" cy="2220198"/>
          </a:xfrm>
          <a:custGeom>
            <a:avLst/>
            <a:gdLst/>
            <a:ahLst/>
            <a:cxnLst/>
            <a:rect l="l" t="t" r="r" b="b"/>
            <a:pathLst>
              <a:path w="2941850" h="3571281">
                <a:moveTo>
                  <a:pt x="0" y="0"/>
                </a:moveTo>
                <a:lnTo>
                  <a:pt x="2941850" y="0"/>
                </a:lnTo>
                <a:lnTo>
                  <a:pt x="2941850" y="3571281"/>
                </a:lnTo>
                <a:lnTo>
                  <a:pt x="0" y="35712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5" r="-175"/>
            </a:stretch>
          </a:blipFill>
        </p:spPr>
      </p:sp>
      <p:sp>
        <p:nvSpPr>
          <p:cNvPr id="20" name="Freeform 20"/>
          <p:cNvSpPr/>
          <p:nvPr/>
        </p:nvSpPr>
        <p:spPr>
          <a:xfrm rot="705749">
            <a:off x="15170828" y="5796158"/>
            <a:ext cx="3090474" cy="5650898"/>
          </a:xfrm>
          <a:custGeom>
            <a:avLst/>
            <a:gdLst/>
            <a:ahLst/>
            <a:cxnLst/>
            <a:rect l="l" t="t" r="r" b="b"/>
            <a:pathLst>
              <a:path w="3697243" h="7312604">
                <a:moveTo>
                  <a:pt x="0" y="0"/>
                </a:moveTo>
                <a:lnTo>
                  <a:pt x="3697243" y="0"/>
                </a:lnTo>
                <a:lnTo>
                  <a:pt x="3697243" y="7312605"/>
                </a:lnTo>
                <a:lnTo>
                  <a:pt x="0" y="7312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3"/>
          <p:cNvSpPr txBox="1"/>
          <p:nvPr/>
        </p:nvSpPr>
        <p:spPr>
          <a:xfrm>
            <a:off x="642024" y="-507324"/>
            <a:ext cx="1700395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Giữ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phát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giá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6600" b="1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6600" b="1" dirty="0">
              <a:solidFill>
                <a:schemeClr val="bg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23587" y="1449376"/>
            <a:ext cx="8480807" cy="757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4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 </a:t>
            </a:r>
            <a:r>
              <a:rPr lang="en-US" sz="34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một số </a:t>
            </a:r>
            <a:r>
              <a:rPr lang="en-US" sz="34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4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4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để giữ </a:t>
            </a:r>
            <a:r>
              <a:rPr lang="en-US" sz="34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4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phát huy giá trị của sông Hồng.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xuống sông.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lý nghiêm các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cảnh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bên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sông.</a:t>
            </a:r>
          </a:p>
          <a:p>
            <a:pPr marL="457200" indent="-457200" algn="just">
              <a:lnSpc>
                <a:spcPct val="130000"/>
              </a:lnSpc>
              <a:buFontTx/>
              <a:buChar char="-"/>
            </a:pP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 chức các tuyến du lịch trên sông </a:t>
            </a:r>
          </a:p>
          <a:p>
            <a:pPr algn="just">
              <a:lnSpc>
                <a:spcPct val="130000"/>
              </a:lnSpc>
            </a:pP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du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biết đến và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3400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400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đẹp, giá trị của sông Hồng…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513" y="1745476"/>
            <a:ext cx="9092531" cy="6442902"/>
          </a:xfrm>
          <a:prstGeom prst="rect">
            <a:avLst/>
          </a:prstGeom>
          <a:ln>
            <a:noFill/>
          </a:ln>
          <a:effectLst>
            <a:softEdge rad="444500"/>
          </a:effectLst>
        </p:spPr>
      </p:pic>
      <p:sp>
        <p:nvSpPr>
          <p:cNvPr id="11" name="Rectangle 10"/>
          <p:cNvSpPr/>
          <p:nvPr/>
        </p:nvSpPr>
        <p:spPr>
          <a:xfrm>
            <a:off x="533885" y="7962900"/>
            <a:ext cx="8089159" cy="780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 Nhật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một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400" i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i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3400" i="1" dirty="0">
              <a:solidFill>
                <a:srgbClr val="3F36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7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00" b="-9000"/>
            </a:stretch>
          </a:blipFill>
        </p:spPr>
      </p:sp>
      <p:sp>
        <p:nvSpPr>
          <p:cNvPr id="3" name="Freeform 3"/>
          <p:cNvSpPr/>
          <p:nvPr/>
        </p:nvSpPr>
        <p:spPr>
          <a:xfrm rot="21099803">
            <a:off x="5539415" y="2400300"/>
            <a:ext cx="8247854" cy="6858000"/>
          </a:xfrm>
          <a:custGeom>
            <a:avLst/>
            <a:gdLst/>
            <a:ahLst/>
            <a:cxnLst/>
            <a:rect l="l" t="t" r="r" b="b"/>
            <a:pathLst>
              <a:path w="10432345" h="8139441">
                <a:moveTo>
                  <a:pt x="0" y="0"/>
                </a:moveTo>
                <a:lnTo>
                  <a:pt x="10432345" y="0"/>
                </a:lnTo>
                <a:lnTo>
                  <a:pt x="10432345" y="8139441"/>
                </a:lnTo>
                <a:lnTo>
                  <a:pt x="0" y="8139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81577">
            <a:off x="3927538" y="1225954"/>
            <a:ext cx="5712575" cy="3633928"/>
          </a:xfrm>
          <a:custGeom>
            <a:avLst/>
            <a:gdLst/>
            <a:ahLst/>
            <a:cxnLst/>
            <a:rect l="l" t="t" r="r" b="b"/>
            <a:pathLst>
              <a:path w="5712575" h="3633928">
                <a:moveTo>
                  <a:pt x="0" y="0"/>
                </a:moveTo>
                <a:lnTo>
                  <a:pt x="5712575" y="0"/>
                </a:lnTo>
                <a:lnTo>
                  <a:pt x="5712575" y="3633928"/>
                </a:lnTo>
                <a:lnTo>
                  <a:pt x="0" y="3633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169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12920" y="6126851"/>
            <a:ext cx="4372167" cy="5836389"/>
          </a:xfrm>
          <a:custGeom>
            <a:avLst/>
            <a:gdLst/>
            <a:ahLst/>
            <a:cxnLst/>
            <a:rect l="l" t="t" r="r" b="b"/>
            <a:pathLst>
              <a:path w="4372167" h="5836389">
                <a:moveTo>
                  <a:pt x="4372167" y="0"/>
                </a:moveTo>
                <a:lnTo>
                  <a:pt x="0" y="0"/>
                </a:lnTo>
                <a:lnTo>
                  <a:pt x="0" y="5836389"/>
                </a:lnTo>
                <a:lnTo>
                  <a:pt x="4372167" y="5836389"/>
                </a:lnTo>
                <a:lnTo>
                  <a:pt x="437216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08544" flipH="1">
            <a:off x="-2354878" y="283905"/>
            <a:ext cx="4593171" cy="4232923"/>
          </a:xfrm>
          <a:custGeom>
            <a:avLst/>
            <a:gdLst/>
            <a:ahLst/>
            <a:cxnLst/>
            <a:rect l="l" t="t" r="r" b="b"/>
            <a:pathLst>
              <a:path w="4593171" h="4232923">
                <a:moveTo>
                  <a:pt x="4593171" y="0"/>
                </a:moveTo>
                <a:lnTo>
                  <a:pt x="0" y="0"/>
                </a:lnTo>
                <a:lnTo>
                  <a:pt x="0" y="4232922"/>
                </a:lnTo>
                <a:lnTo>
                  <a:pt x="4593171" y="4232922"/>
                </a:lnTo>
                <a:lnTo>
                  <a:pt x="459317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7910" flipH="1">
            <a:off x="14456373" y="113471"/>
            <a:ext cx="4808001" cy="6542864"/>
          </a:xfrm>
          <a:custGeom>
            <a:avLst/>
            <a:gdLst/>
            <a:ahLst/>
            <a:cxnLst/>
            <a:rect l="l" t="t" r="r" b="b"/>
            <a:pathLst>
              <a:path w="4808001" h="6542864">
                <a:moveTo>
                  <a:pt x="4808001" y="0"/>
                </a:moveTo>
                <a:lnTo>
                  <a:pt x="0" y="0"/>
                </a:lnTo>
                <a:lnTo>
                  <a:pt x="0" y="6542864"/>
                </a:lnTo>
                <a:lnTo>
                  <a:pt x="4808001" y="6542864"/>
                </a:lnTo>
                <a:lnTo>
                  <a:pt x="480800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06752">
            <a:off x="15517868" y="7286715"/>
            <a:ext cx="3256184" cy="4536201"/>
          </a:xfrm>
          <a:custGeom>
            <a:avLst/>
            <a:gdLst/>
            <a:ahLst/>
            <a:cxnLst/>
            <a:rect l="l" t="t" r="r" b="b"/>
            <a:pathLst>
              <a:path w="3256184" h="4536201">
                <a:moveTo>
                  <a:pt x="0" y="0"/>
                </a:moveTo>
                <a:lnTo>
                  <a:pt x="3256184" y="0"/>
                </a:lnTo>
                <a:lnTo>
                  <a:pt x="3256184" y="4536201"/>
                </a:lnTo>
                <a:lnTo>
                  <a:pt x="0" y="4536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753488" y="3155181"/>
            <a:ext cx="9651854" cy="4437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16"/>
              </a:lnSpc>
            </a:pPr>
            <a:r>
              <a:rPr lang="en-US" sz="115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</a:t>
            </a:r>
          </a:p>
          <a:p>
            <a:pPr algn="ctr">
              <a:lnSpc>
                <a:spcPts val="17316"/>
              </a:lnSpc>
            </a:pPr>
            <a:r>
              <a:rPr lang="en-US" sz="11500" b="1" dirty="0">
                <a:solidFill>
                  <a:srgbClr val="6557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168684" y="1028700"/>
            <a:ext cx="2268000" cy="434541"/>
            <a:chOff x="0" y="0"/>
            <a:chExt cx="812800" cy="15573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55730"/>
            </a:xfrm>
            <a:custGeom>
              <a:avLst/>
              <a:gdLst/>
              <a:ahLst/>
              <a:cxnLst/>
              <a:rect l="l" t="t" r="r" b="b"/>
              <a:pathLst>
                <a:path w="812800" h="155730">
                  <a:moveTo>
                    <a:pt x="37549" y="0"/>
                  </a:moveTo>
                  <a:lnTo>
                    <a:pt x="775251" y="0"/>
                  </a:lnTo>
                  <a:cubicBezTo>
                    <a:pt x="795989" y="0"/>
                    <a:pt x="812800" y="16811"/>
                    <a:pt x="812800" y="37549"/>
                  </a:cubicBezTo>
                  <a:lnTo>
                    <a:pt x="812800" y="118181"/>
                  </a:lnTo>
                  <a:cubicBezTo>
                    <a:pt x="812800" y="138918"/>
                    <a:pt x="795989" y="155730"/>
                    <a:pt x="775251" y="155730"/>
                  </a:cubicBezTo>
                  <a:lnTo>
                    <a:pt x="37549" y="155730"/>
                  </a:lnTo>
                  <a:cubicBezTo>
                    <a:pt x="16811" y="155730"/>
                    <a:pt x="0" y="138918"/>
                    <a:pt x="0" y="118181"/>
                  </a:cubicBezTo>
                  <a:lnTo>
                    <a:pt x="0" y="37549"/>
                  </a:lnTo>
                  <a:cubicBezTo>
                    <a:pt x="0" y="16811"/>
                    <a:pt x="16811" y="0"/>
                    <a:pt x="37549" y="0"/>
                  </a:cubicBezTo>
                  <a:close/>
                </a:path>
              </a:pathLst>
            </a:custGeom>
            <a:solidFill>
              <a:srgbClr val="F1EAE5">
                <a:alpha val="76863"/>
              </a:srgbClr>
            </a:solidFill>
            <a:ln>
              <a:noFill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1595"/>
                </a:lnSpc>
              </a:pPr>
              <a:r>
                <a:rPr lang="en-US" sz="1173" spc="180">
                  <a:solidFill>
                    <a:srgbClr val="000000">
                      <a:alpha val="76863"/>
                    </a:srgbClr>
                  </a:solidFill>
                  <a:latin typeface="Ibarra Real Nova Bold"/>
                </a:rPr>
                <a:t>OCTOBER 2030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50743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</p:spPr>
      </p:sp>
      <p:sp>
        <p:nvSpPr>
          <p:cNvPr id="10" name="Freeform 10"/>
          <p:cNvSpPr/>
          <p:nvPr/>
        </p:nvSpPr>
        <p:spPr>
          <a:xfrm rot="-2213874" flipH="1">
            <a:off x="16671234" y="4323004"/>
            <a:ext cx="1343344" cy="1136195"/>
          </a:xfrm>
          <a:custGeom>
            <a:avLst/>
            <a:gdLst/>
            <a:ahLst/>
            <a:cxnLst/>
            <a:rect l="l" t="t" r="r" b="b"/>
            <a:pathLst>
              <a:path w="1829428" h="1709929">
                <a:moveTo>
                  <a:pt x="1829429" y="0"/>
                </a:moveTo>
                <a:lnTo>
                  <a:pt x="0" y="0"/>
                </a:lnTo>
                <a:lnTo>
                  <a:pt x="0" y="1709929"/>
                </a:lnTo>
                <a:lnTo>
                  <a:pt x="1829429" y="1709929"/>
                </a:lnTo>
                <a:lnTo>
                  <a:pt x="182942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276159">
            <a:off x="16010104" y="8086289"/>
            <a:ext cx="1999193" cy="1970114"/>
          </a:xfrm>
          <a:custGeom>
            <a:avLst/>
            <a:gdLst/>
            <a:ahLst/>
            <a:cxnLst/>
            <a:rect l="l" t="t" r="r" b="b"/>
            <a:pathLst>
              <a:path w="1999193" h="1970114">
                <a:moveTo>
                  <a:pt x="0" y="0"/>
                </a:moveTo>
                <a:lnTo>
                  <a:pt x="1999193" y="0"/>
                </a:lnTo>
                <a:lnTo>
                  <a:pt x="1999193" y="1970113"/>
                </a:lnTo>
                <a:lnTo>
                  <a:pt x="0" y="19701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93" y="266700"/>
            <a:ext cx="2259511" cy="2243078"/>
          </a:xfrm>
          <a:custGeom>
            <a:avLst/>
            <a:gdLst/>
            <a:ahLst/>
            <a:cxnLst/>
            <a:rect l="l" t="t" r="r" b="b"/>
            <a:pathLst>
              <a:path w="2259511" h="2243078">
                <a:moveTo>
                  <a:pt x="0" y="0"/>
                </a:moveTo>
                <a:lnTo>
                  <a:pt x="2259511" y="0"/>
                </a:lnTo>
                <a:lnTo>
                  <a:pt x="2259511" y="2243078"/>
                </a:lnTo>
                <a:lnTo>
                  <a:pt x="0" y="2243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2569725" y="588454"/>
            <a:ext cx="143035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vào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thức đã học,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tựu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tiêu biểu  và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sống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chất,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Lang –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trong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06859"/>
              </p:ext>
            </p:extLst>
          </p:nvPr>
        </p:nvGraphicFramePr>
        <p:xfrm>
          <a:off x="1162848" y="4523835"/>
          <a:ext cx="15735168" cy="244968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427423">
                  <a:extLst>
                    <a:ext uri="{9D8B030D-6E8A-4147-A177-3AD203B41FA5}">
                      <a16:colId xmlns:a16="http://schemas.microsoft.com/office/drawing/2014/main" val="1616940976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016720623"/>
                    </a:ext>
                  </a:extLst>
                </a:gridCol>
                <a:gridCol w="5126145">
                  <a:extLst>
                    <a:ext uri="{9D8B030D-6E8A-4147-A177-3AD203B41FA5}">
                      <a16:colId xmlns:a16="http://schemas.microsoft.com/office/drawing/2014/main" val="1616761459"/>
                    </a:ext>
                  </a:extLst>
                </a:gridCol>
              </a:tblGrid>
              <a:tr h="101640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tự tiêu biểu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sống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chất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sống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1715"/>
                  </a:ext>
                </a:extLst>
              </a:tr>
              <a:tr h="1433285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53124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</p:sp>
      <p:sp>
        <p:nvSpPr>
          <p:cNvPr id="10" name="Freeform 10"/>
          <p:cNvSpPr/>
          <p:nvPr/>
        </p:nvSpPr>
        <p:spPr>
          <a:xfrm rot="-2213874" flipH="1">
            <a:off x="16671234" y="4323004"/>
            <a:ext cx="1343344" cy="1136195"/>
          </a:xfrm>
          <a:custGeom>
            <a:avLst/>
            <a:gdLst/>
            <a:ahLst/>
            <a:cxnLst/>
            <a:rect l="l" t="t" r="r" b="b"/>
            <a:pathLst>
              <a:path w="1829428" h="1709929">
                <a:moveTo>
                  <a:pt x="1829429" y="0"/>
                </a:moveTo>
                <a:lnTo>
                  <a:pt x="0" y="0"/>
                </a:lnTo>
                <a:lnTo>
                  <a:pt x="0" y="1709929"/>
                </a:lnTo>
                <a:lnTo>
                  <a:pt x="1829429" y="1709929"/>
                </a:lnTo>
                <a:lnTo>
                  <a:pt x="182942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276159">
            <a:off x="16176029" y="8181678"/>
            <a:ext cx="1999193" cy="1970114"/>
          </a:xfrm>
          <a:custGeom>
            <a:avLst/>
            <a:gdLst/>
            <a:ahLst/>
            <a:cxnLst/>
            <a:rect l="l" t="t" r="r" b="b"/>
            <a:pathLst>
              <a:path w="1999193" h="1970114">
                <a:moveTo>
                  <a:pt x="0" y="0"/>
                </a:moveTo>
                <a:lnTo>
                  <a:pt x="1999193" y="0"/>
                </a:lnTo>
                <a:lnTo>
                  <a:pt x="1999193" y="1970113"/>
                </a:lnTo>
                <a:lnTo>
                  <a:pt x="0" y="1970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3093" y="266700"/>
            <a:ext cx="2259511" cy="2243078"/>
          </a:xfrm>
          <a:custGeom>
            <a:avLst/>
            <a:gdLst/>
            <a:ahLst/>
            <a:cxnLst/>
            <a:rect l="l" t="t" r="r" b="b"/>
            <a:pathLst>
              <a:path w="2259511" h="2243078">
                <a:moveTo>
                  <a:pt x="0" y="0"/>
                </a:moveTo>
                <a:lnTo>
                  <a:pt x="2259511" y="0"/>
                </a:lnTo>
                <a:lnTo>
                  <a:pt x="2259511" y="2243078"/>
                </a:lnTo>
                <a:lnTo>
                  <a:pt x="0" y="2243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/>
          <p:cNvSpPr/>
          <p:nvPr/>
        </p:nvSpPr>
        <p:spPr>
          <a:xfrm>
            <a:off x="2590800" y="354149"/>
            <a:ext cx="143035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vào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thức đã học,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thành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tựu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tiêu biểu  và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sống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chất,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Văn Lang –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trong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4000" b="1" dirty="0">
                <a:solidFill>
                  <a:srgbClr val="3F36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2578"/>
              </p:ext>
            </p:extLst>
          </p:nvPr>
        </p:nvGraphicFramePr>
        <p:xfrm>
          <a:off x="914400" y="3201287"/>
          <a:ext cx="15735168" cy="56133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427423">
                  <a:extLst>
                    <a:ext uri="{9D8B030D-6E8A-4147-A177-3AD203B41FA5}">
                      <a16:colId xmlns:a16="http://schemas.microsoft.com/office/drawing/2014/main" val="1616940976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3016720623"/>
                    </a:ext>
                  </a:extLst>
                </a:gridCol>
                <a:gridCol w="5126145">
                  <a:extLst>
                    <a:ext uri="{9D8B030D-6E8A-4147-A177-3AD203B41FA5}">
                      <a16:colId xmlns:a16="http://schemas.microsoft.com/office/drawing/2014/main" val="1616761459"/>
                    </a:ext>
                  </a:extLst>
                </a:gridCol>
              </a:tblGrid>
              <a:tr h="97392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tự tiêu biểu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sống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chất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0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sống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44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endParaRPr lang="en-US" sz="4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1715"/>
                  </a:ext>
                </a:extLst>
              </a:tr>
              <a:tr h="143328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nhà nước Văn Lang,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xây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được thành Cổ Loa,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chế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được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tên cũng lúc;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được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đồng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Sơn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vật chất: ăn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nếp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tẻ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ở nhà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sàn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 chủ yếu;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khố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mình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trần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nữ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mặc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váy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áo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yếm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; di chuyển chủ yếu trên sông bằng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thuyền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bè.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Đời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sống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tinh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cũng tổ tiền, người có công,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sông,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thần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Mặt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,…; nhảy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thổi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khèn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đánh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đua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thuyền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trong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ngày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US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65575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3531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326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627</Words>
  <Application>Microsoft Office PowerPoint</Application>
  <PresentationFormat>Custom</PresentationFormat>
  <Paragraphs>62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Cambria</vt:lpstr>
      <vt:lpstr>Arial</vt:lpstr>
      <vt:lpstr>Ibarra Real Nova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Scrapbook Art and History Museum Presentation</dc:title>
  <cp:lastModifiedBy>Deng Bui</cp:lastModifiedBy>
  <cp:revision>52</cp:revision>
  <dcterms:created xsi:type="dcterms:W3CDTF">2006-08-16T00:00:00Z</dcterms:created>
  <dcterms:modified xsi:type="dcterms:W3CDTF">2023-12-02T08:30:02Z</dcterms:modified>
  <dc:identifier>DAFrPTVo0dI</dc:identifier>
</cp:coreProperties>
</file>