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sldIdLst>
    <p:sldId id="256" r:id="rId4"/>
    <p:sldId id="259" r:id="rId5"/>
    <p:sldId id="266" r:id="rId6"/>
    <p:sldId id="273" r:id="rId7"/>
    <p:sldId id="257" r:id="rId8"/>
    <p:sldId id="274" r:id="rId9"/>
    <p:sldId id="281" r:id="rId10"/>
    <p:sldId id="282" r:id="rId11"/>
    <p:sldId id="283" r:id="rId12"/>
    <p:sldId id="284" r:id="rId13"/>
    <p:sldId id="285" r:id="rId14"/>
    <p:sldId id="286" r:id="rId15"/>
    <p:sldId id="287" r:id="rId16"/>
    <p:sldId id="288" r:id="rId17"/>
    <p:sldId id="289" r:id="rId18"/>
    <p:sldId id="263" r:id="rId19"/>
    <p:sldId id="270" r:id="rId20"/>
    <p:sldId id="279" r:id="rId21"/>
    <p:sldId id="280" r:id="rId22"/>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UTM Avo" panose="02040603050506020204" pitchFamily="18" charset="0"/>
      <p:regular r:id="rId29"/>
      <p:bold r:id="rId30"/>
      <p:italic r:id="rId31"/>
      <p:boldItalic r:id="rId32"/>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2" autoAdjust="0"/>
    <p:restoredTop sz="94643"/>
  </p:normalViewPr>
  <p:slideViewPr>
    <p:cSldViewPr snapToGrid="0">
      <p:cViewPr varScale="1">
        <p:scale>
          <a:sx n="85" d="100"/>
          <a:sy n="85" d="100"/>
        </p:scale>
        <p:origin x="120"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hyperlink" Target="https://hoc10.vn/doc-sach/tieng-viet-4-tap-1/1/385/41/"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2.jpg"/><Relationship Id="rId1" Type="http://schemas.openxmlformats.org/officeDocument/2006/relationships/slideLayout" Target="../slideLayouts/slideLayout23.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41/"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ieng-viet-4-tap-1/1/385/41/"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DBC9D062-DAD5-79B5-C3F9-C8EC10FAC07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2" name="Title 1">
            <a:extLst>
              <a:ext uri="{FF2B5EF4-FFF2-40B4-BE49-F238E27FC236}">
                <a16:creationId xmlns:a16="http://schemas.microsoft.com/office/drawing/2014/main" id="{E63D72D3-0655-742A-1739-650672E1426A}"/>
              </a:ext>
            </a:extLst>
          </p:cNvPr>
          <p:cNvSpPr>
            <a:spLocks noGrp="1"/>
          </p:cNvSpPr>
          <p:nvPr>
            <p:ph type="ctrTitle"/>
          </p:nvPr>
        </p:nvSpPr>
        <p:spPr>
          <a:xfrm>
            <a:off x="1524000" y="1794374"/>
            <a:ext cx="9144000" cy="1242146"/>
          </a:xfrm>
        </p:spPr>
        <p:txBody>
          <a:bodyPr>
            <a:normAutofit/>
          </a:bodyPr>
          <a:lstStyle/>
          <a:p>
            <a:r>
              <a:rPr lang="en-US" sz="5400" b="1" dirty="0" err="1">
                <a:solidFill>
                  <a:srgbClr val="001F60"/>
                </a:solidFill>
                <a:latin typeface="UTM Avo" panose="02040603050506020204" pitchFamily="18" charset="0"/>
              </a:rPr>
              <a:t>Tuần</a:t>
            </a:r>
            <a:r>
              <a:rPr lang="en-US" sz="5400" b="1" dirty="0">
                <a:solidFill>
                  <a:srgbClr val="001F60"/>
                </a:solidFill>
                <a:latin typeface="UTM Avo" panose="02040603050506020204" pitchFamily="18" charset="0"/>
              </a:rPr>
              <a:t> 5</a:t>
            </a:r>
          </a:p>
        </p:txBody>
      </p:sp>
      <p:sp>
        <p:nvSpPr>
          <p:cNvPr id="16" name="Subtitle 2">
            <a:extLst>
              <a:ext uri="{FF2B5EF4-FFF2-40B4-BE49-F238E27FC236}">
                <a16:creationId xmlns:a16="http://schemas.microsoft.com/office/drawing/2014/main" id="{2B695205-2C54-FA03-4CF6-6BFEC220057E}"/>
              </a:ext>
            </a:extLst>
          </p:cNvPr>
          <p:cNvSpPr>
            <a:spLocks noGrp="1"/>
          </p:cNvSpPr>
          <p:nvPr>
            <p:ph type="subTitle" idx="1"/>
          </p:nvPr>
        </p:nvSpPr>
        <p:spPr>
          <a:xfrm>
            <a:off x="1524000" y="3213847"/>
            <a:ext cx="9144000" cy="2989730"/>
          </a:xfrm>
        </p:spPr>
        <p:txBody>
          <a:bodyPr>
            <a:normAutofit/>
          </a:bodyPr>
          <a:lstStyle/>
          <a:p>
            <a:pPr>
              <a:lnSpc>
                <a:spcPct val="150000"/>
              </a:lnSpc>
            </a:pPr>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viết</a:t>
            </a:r>
            <a:r>
              <a:rPr lang="en-US" sz="5400" b="1" dirty="0">
                <a:solidFill>
                  <a:srgbClr val="FF0000"/>
                </a:solidFill>
                <a:latin typeface="UTM Avo" panose="02040603050506020204" pitchFamily="18" charset="0"/>
              </a:rPr>
              <a:t> 2: </a:t>
            </a:r>
            <a:r>
              <a:rPr lang="en-US" sz="5400" b="1" dirty="0" err="1">
                <a:solidFill>
                  <a:srgbClr val="FF0000"/>
                </a:solidFill>
                <a:latin typeface="UTM Avo" panose="02040603050506020204" pitchFamily="18" charset="0"/>
              </a:rPr>
              <a:t>Luyện</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tập</a:t>
            </a:r>
            <a:r>
              <a:rPr lang="en-US" sz="5400" b="1" dirty="0">
                <a:solidFill>
                  <a:srgbClr val="FF0000"/>
                </a:solidFill>
                <a:latin typeface="UTM Avo" panose="02040603050506020204" pitchFamily="18" charset="0"/>
              </a:rPr>
              <a:t> </a:t>
            </a:r>
            <a:br>
              <a:rPr lang="en-US" sz="5400" b="1" dirty="0">
                <a:solidFill>
                  <a:srgbClr val="FF0000"/>
                </a:solidFill>
                <a:latin typeface="UTM Avo" panose="02040603050506020204" pitchFamily="18" charset="0"/>
              </a:rPr>
            </a:br>
            <a:r>
              <a:rPr lang="en-US" sz="5400" b="1" dirty="0" err="1">
                <a:solidFill>
                  <a:srgbClr val="FF0000"/>
                </a:solidFill>
                <a:latin typeface="UTM Avo" panose="02040603050506020204" pitchFamily="18" charset="0"/>
              </a:rPr>
              <a:t>tả</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cây</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cối</a:t>
            </a:r>
            <a:endParaRPr lang="en-US" sz="5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Google Shape;227;p11">
            <a:extLst>
              <a:ext uri="{FF2B5EF4-FFF2-40B4-BE49-F238E27FC236}">
                <a16:creationId xmlns:a16="http://schemas.microsoft.com/office/drawing/2014/main" id="{CCFBB7C5-6B92-AD14-CAE2-51F6E08389EB}"/>
              </a:ext>
            </a:extLst>
          </p:cNvPr>
          <p:cNvSpPr/>
          <p:nvPr/>
        </p:nvSpPr>
        <p:spPr>
          <a:xfrm>
            <a:off x="3103033" y="1838655"/>
            <a:ext cx="5918200" cy="711200"/>
          </a:xfrm>
          <a:custGeom>
            <a:avLst/>
            <a:gdLst/>
            <a:ahLst/>
            <a:cxnLst/>
            <a:rect l="l" t="t" r="r" b="b"/>
            <a:pathLst>
              <a:path w="8877300" h="1066800" extrusionOk="0">
                <a:moveTo>
                  <a:pt x="0" y="0"/>
                </a:moveTo>
                <a:cubicBezTo>
                  <a:pt x="258770" y="-4973"/>
                  <a:pt x="464904" y="-28202"/>
                  <a:pt x="594096" y="0"/>
                </a:cubicBezTo>
                <a:cubicBezTo>
                  <a:pt x="723288" y="28202"/>
                  <a:pt x="1272559" y="-17971"/>
                  <a:pt x="1454511" y="0"/>
                </a:cubicBezTo>
                <a:cubicBezTo>
                  <a:pt x="1636463" y="17971"/>
                  <a:pt x="1688265" y="-17295"/>
                  <a:pt x="1871062" y="0"/>
                </a:cubicBezTo>
                <a:cubicBezTo>
                  <a:pt x="2053859" y="17295"/>
                  <a:pt x="2462653" y="21659"/>
                  <a:pt x="2642704" y="0"/>
                </a:cubicBezTo>
                <a:cubicBezTo>
                  <a:pt x="2822755" y="-21659"/>
                  <a:pt x="3045557" y="22635"/>
                  <a:pt x="3148027" y="0"/>
                </a:cubicBezTo>
                <a:cubicBezTo>
                  <a:pt x="3250497" y="-22635"/>
                  <a:pt x="3694582" y="19488"/>
                  <a:pt x="3919669" y="0"/>
                </a:cubicBezTo>
                <a:cubicBezTo>
                  <a:pt x="4144756" y="-19488"/>
                  <a:pt x="4540631" y="2343"/>
                  <a:pt x="4780085" y="0"/>
                </a:cubicBezTo>
                <a:cubicBezTo>
                  <a:pt x="5019539" y="-2343"/>
                  <a:pt x="5087944" y="21612"/>
                  <a:pt x="5285408" y="0"/>
                </a:cubicBezTo>
                <a:cubicBezTo>
                  <a:pt x="5482872" y="-21612"/>
                  <a:pt x="5607354" y="-7822"/>
                  <a:pt x="5701958" y="0"/>
                </a:cubicBezTo>
                <a:cubicBezTo>
                  <a:pt x="5796562" y="7822"/>
                  <a:pt x="6254766" y="5408"/>
                  <a:pt x="6473600" y="0"/>
                </a:cubicBezTo>
                <a:cubicBezTo>
                  <a:pt x="6692434" y="-5408"/>
                  <a:pt x="6739341" y="-12858"/>
                  <a:pt x="6890151" y="0"/>
                </a:cubicBezTo>
                <a:cubicBezTo>
                  <a:pt x="7040961" y="12858"/>
                  <a:pt x="7263831" y="-503"/>
                  <a:pt x="7395474" y="0"/>
                </a:cubicBezTo>
                <a:cubicBezTo>
                  <a:pt x="7527117" y="503"/>
                  <a:pt x="8074659" y="26955"/>
                  <a:pt x="8255889" y="0"/>
                </a:cubicBezTo>
                <a:cubicBezTo>
                  <a:pt x="8437119" y="-26955"/>
                  <a:pt x="8740759" y="1705"/>
                  <a:pt x="8877300" y="0"/>
                </a:cubicBezTo>
                <a:cubicBezTo>
                  <a:pt x="8896076" y="255353"/>
                  <a:pt x="8895525" y="284425"/>
                  <a:pt x="8877300" y="512064"/>
                </a:cubicBezTo>
                <a:cubicBezTo>
                  <a:pt x="8859075" y="739703"/>
                  <a:pt x="8863621" y="831750"/>
                  <a:pt x="8877300" y="1066800"/>
                </a:cubicBezTo>
                <a:cubicBezTo>
                  <a:pt x="8682160" y="1084591"/>
                  <a:pt x="8530440" y="1053341"/>
                  <a:pt x="8283204" y="1066800"/>
                </a:cubicBezTo>
                <a:cubicBezTo>
                  <a:pt x="8035968" y="1080259"/>
                  <a:pt x="7840179" y="1063883"/>
                  <a:pt x="7511562" y="1066800"/>
                </a:cubicBezTo>
                <a:cubicBezTo>
                  <a:pt x="7182945" y="1069717"/>
                  <a:pt x="7194820" y="1073294"/>
                  <a:pt x="7095011" y="1066800"/>
                </a:cubicBezTo>
                <a:cubicBezTo>
                  <a:pt x="6995202" y="1060306"/>
                  <a:pt x="6688863" y="1080223"/>
                  <a:pt x="6412142" y="1066800"/>
                </a:cubicBezTo>
                <a:cubicBezTo>
                  <a:pt x="6135421" y="1053377"/>
                  <a:pt x="6091046" y="1079160"/>
                  <a:pt x="5995592" y="1066800"/>
                </a:cubicBezTo>
                <a:cubicBezTo>
                  <a:pt x="5900138" y="1054441"/>
                  <a:pt x="5654451" y="1075447"/>
                  <a:pt x="5490269" y="1066800"/>
                </a:cubicBezTo>
                <a:cubicBezTo>
                  <a:pt x="5326087" y="1058153"/>
                  <a:pt x="5246914" y="1058356"/>
                  <a:pt x="5073718" y="1066800"/>
                </a:cubicBezTo>
                <a:cubicBezTo>
                  <a:pt x="4900522" y="1075244"/>
                  <a:pt x="4721801" y="1085851"/>
                  <a:pt x="4390849" y="1066800"/>
                </a:cubicBezTo>
                <a:cubicBezTo>
                  <a:pt x="4059897" y="1047749"/>
                  <a:pt x="3953388" y="1052286"/>
                  <a:pt x="3707980" y="1066800"/>
                </a:cubicBezTo>
                <a:cubicBezTo>
                  <a:pt x="3462572" y="1081314"/>
                  <a:pt x="3452864" y="1080532"/>
                  <a:pt x="3291430" y="1066800"/>
                </a:cubicBezTo>
                <a:cubicBezTo>
                  <a:pt x="3129996" y="1053069"/>
                  <a:pt x="2860559" y="1078054"/>
                  <a:pt x="2697333" y="1066800"/>
                </a:cubicBezTo>
                <a:cubicBezTo>
                  <a:pt x="2534107" y="1055546"/>
                  <a:pt x="2216192" y="1058594"/>
                  <a:pt x="1836918" y="1066800"/>
                </a:cubicBezTo>
                <a:cubicBezTo>
                  <a:pt x="1457645" y="1075006"/>
                  <a:pt x="1428414" y="1071967"/>
                  <a:pt x="1154049" y="1066800"/>
                </a:cubicBezTo>
                <a:cubicBezTo>
                  <a:pt x="879684" y="1061633"/>
                  <a:pt x="391695" y="1010099"/>
                  <a:pt x="0" y="1066800"/>
                </a:cubicBezTo>
                <a:cubicBezTo>
                  <a:pt x="-5578" y="827412"/>
                  <a:pt x="-8409" y="654662"/>
                  <a:pt x="0" y="533400"/>
                </a:cubicBezTo>
                <a:cubicBezTo>
                  <a:pt x="8409" y="412138"/>
                  <a:pt x="2630" y="116431"/>
                  <a:pt x="0" y="0"/>
                </a:cubicBezTo>
                <a:close/>
              </a:path>
            </a:pathLst>
          </a:custGeom>
          <a:noFill/>
          <a:ln w="38100" cap="flat" cmpd="sng">
            <a:solidFill>
              <a:srgbClr val="C00000"/>
            </a:solidFill>
            <a:prstDash val="dash"/>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r>
              <a:rPr lang="vi-VN" sz="2667" kern="0">
                <a:solidFill>
                  <a:srgbClr val="000000"/>
                </a:solidFill>
                <a:latin typeface="UTM Avo" panose="02040603050506020204" pitchFamily="18"/>
                <a:ea typeface="Calibri"/>
                <a:cs typeface="Calibri"/>
                <a:sym typeface="Calibri"/>
              </a:rPr>
              <a:t>Em định tả cây gì? </a:t>
            </a:r>
            <a:endParaRPr sz="622" kern="0">
              <a:solidFill>
                <a:srgbClr val="000000"/>
              </a:solidFill>
              <a:latin typeface="UTM Avo" panose="02040603050506020204" pitchFamily="18"/>
              <a:cs typeface="Arial"/>
              <a:sym typeface="Arial"/>
            </a:endParaRPr>
          </a:p>
        </p:txBody>
      </p:sp>
      <p:sp>
        <p:nvSpPr>
          <p:cNvPr id="28" name="Google Shape;228;p11">
            <a:extLst>
              <a:ext uri="{FF2B5EF4-FFF2-40B4-BE49-F238E27FC236}">
                <a16:creationId xmlns:a16="http://schemas.microsoft.com/office/drawing/2014/main" id="{5679995B-0F2A-0D6E-1397-A76A6B5F9A87}"/>
              </a:ext>
            </a:extLst>
          </p:cNvPr>
          <p:cNvSpPr/>
          <p:nvPr/>
        </p:nvSpPr>
        <p:spPr>
          <a:xfrm>
            <a:off x="4826910" y="2998798"/>
            <a:ext cx="2470446" cy="711200"/>
          </a:xfrm>
          <a:prstGeom prst="roundRect">
            <a:avLst>
              <a:gd name="adj" fmla="val 16667"/>
            </a:avLst>
          </a:prstGeom>
          <a:solidFill>
            <a:srgbClr val="DAEEF3"/>
          </a:solidFill>
          <a:ln w="28575" cap="flat" cmpd="sng">
            <a:solidFill>
              <a:srgbClr val="0F243E"/>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r>
              <a:rPr lang="vi-VN" sz="2667" b="1" kern="0">
                <a:solidFill>
                  <a:srgbClr val="000000"/>
                </a:solidFill>
                <a:latin typeface="UTM Avo" panose="02040603050506020204" pitchFamily="18"/>
                <a:ea typeface="Calibri"/>
                <a:cs typeface="Calibri"/>
                <a:sym typeface="Calibri"/>
              </a:rPr>
              <a:t>Địa điểm</a:t>
            </a:r>
            <a:endParaRPr sz="2667" b="1" kern="0">
              <a:solidFill>
                <a:srgbClr val="000000"/>
              </a:solidFill>
              <a:latin typeface="UTM Avo" panose="02040603050506020204" pitchFamily="18"/>
              <a:ea typeface="Calibri"/>
              <a:cs typeface="Calibri"/>
              <a:sym typeface="Calibri"/>
            </a:endParaRPr>
          </a:p>
        </p:txBody>
      </p:sp>
      <p:pic>
        <p:nvPicPr>
          <p:cNvPr id="29" name="Google Shape;229;p11" descr="Văn hay lớp 5: Em hãy tả lại cảnh sân trường em trước giờ ra chơi">
            <a:extLst>
              <a:ext uri="{FF2B5EF4-FFF2-40B4-BE49-F238E27FC236}">
                <a16:creationId xmlns:a16="http://schemas.microsoft.com/office/drawing/2014/main" id="{5918F11F-990D-5260-E90B-2E762250DF4E}"/>
              </a:ext>
            </a:extLst>
          </p:cNvPr>
          <p:cNvPicPr preferRelativeResize="0"/>
          <p:nvPr/>
        </p:nvPicPr>
        <p:blipFill rotWithShape="1">
          <a:blip r:embed="rId3">
            <a:alphaModFix/>
          </a:blip>
          <a:srcRect/>
          <a:stretch/>
        </p:blipFill>
        <p:spPr>
          <a:xfrm>
            <a:off x="477677" y="4188212"/>
            <a:ext cx="3492500" cy="1830230"/>
          </a:xfrm>
          <a:prstGeom prst="rect">
            <a:avLst/>
          </a:prstGeom>
          <a:noFill/>
          <a:ln>
            <a:noFill/>
          </a:ln>
        </p:spPr>
      </p:pic>
      <p:pic>
        <p:nvPicPr>
          <p:cNvPr id="30" name="Google Shape;230;p11" descr="Trường Tiểu học Nguyễn Du ra mắt Công trình “Vườn trường em” năm học 2020-  2021 - Báo An Giang Online">
            <a:extLst>
              <a:ext uri="{FF2B5EF4-FFF2-40B4-BE49-F238E27FC236}">
                <a16:creationId xmlns:a16="http://schemas.microsoft.com/office/drawing/2014/main" id="{B0780B5C-7089-DEE7-4D68-62479DB7EBCA}"/>
              </a:ext>
            </a:extLst>
          </p:cNvPr>
          <p:cNvPicPr preferRelativeResize="0"/>
          <p:nvPr/>
        </p:nvPicPr>
        <p:blipFill rotWithShape="1">
          <a:blip r:embed="rId4">
            <a:alphaModFix/>
          </a:blip>
          <a:srcRect/>
          <a:stretch/>
        </p:blipFill>
        <p:spPr>
          <a:xfrm>
            <a:off x="4874387" y="4158072"/>
            <a:ext cx="2769192" cy="1847051"/>
          </a:xfrm>
          <a:prstGeom prst="rect">
            <a:avLst/>
          </a:prstGeom>
          <a:noFill/>
          <a:ln>
            <a:noFill/>
          </a:ln>
        </p:spPr>
      </p:pic>
      <p:pic>
        <p:nvPicPr>
          <p:cNvPr id="31" name="Google Shape;231;p11" descr="Ảnh Rừng Cây Xanh Thiên Nhiên Đẹp, Trong Lành, Ấn Tượng Nhất">
            <a:extLst>
              <a:ext uri="{FF2B5EF4-FFF2-40B4-BE49-F238E27FC236}">
                <a16:creationId xmlns:a16="http://schemas.microsoft.com/office/drawing/2014/main" id="{F30201DE-BF8F-1FC7-A400-3E4DB91B7C17}"/>
              </a:ext>
            </a:extLst>
          </p:cNvPr>
          <p:cNvPicPr preferRelativeResize="0"/>
          <p:nvPr/>
        </p:nvPicPr>
        <p:blipFill rotWithShape="1">
          <a:blip r:embed="rId5">
            <a:alphaModFix/>
          </a:blip>
          <a:srcRect/>
          <a:stretch/>
        </p:blipFill>
        <p:spPr>
          <a:xfrm>
            <a:off x="8551333" y="4188212"/>
            <a:ext cx="3251200" cy="1830230"/>
          </a:xfrm>
          <a:prstGeom prst="rect">
            <a:avLst/>
          </a:prstGeom>
          <a:noFill/>
          <a:ln>
            <a:noFill/>
          </a:ln>
        </p:spPr>
      </p:pic>
      <p:sp>
        <p:nvSpPr>
          <p:cNvPr id="32" name="Google Shape;232;p11">
            <a:extLst>
              <a:ext uri="{FF2B5EF4-FFF2-40B4-BE49-F238E27FC236}">
                <a16:creationId xmlns:a16="http://schemas.microsoft.com/office/drawing/2014/main" id="{97AB65BE-3484-FD19-E9A4-53FB7E8F54F0}"/>
              </a:ext>
            </a:extLst>
          </p:cNvPr>
          <p:cNvSpPr txBox="1"/>
          <p:nvPr/>
        </p:nvSpPr>
        <p:spPr>
          <a:xfrm>
            <a:off x="931333" y="6190072"/>
            <a:ext cx="2540000" cy="430861"/>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400" kern="0">
                <a:solidFill>
                  <a:srgbClr val="000000"/>
                </a:solidFill>
                <a:latin typeface="UTM Avo" panose="02040603050506020204" pitchFamily="18"/>
                <a:ea typeface="Calibri"/>
                <a:cs typeface="Calibri"/>
                <a:sym typeface="Calibri"/>
              </a:rPr>
              <a:t>Sân trường</a:t>
            </a:r>
            <a:endParaRPr sz="2400" kern="0">
              <a:solidFill>
                <a:srgbClr val="000000"/>
              </a:solidFill>
              <a:latin typeface="UTM Avo" panose="02040603050506020204" pitchFamily="18"/>
              <a:ea typeface="Calibri"/>
              <a:cs typeface="Calibri"/>
              <a:sym typeface="Calibri"/>
            </a:endParaRPr>
          </a:p>
        </p:txBody>
      </p:sp>
      <p:sp>
        <p:nvSpPr>
          <p:cNvPr id="33" name="Google Shape;233;p11">
            <a:extLst>
              <a:ext uri="{FF2B5EF4-FFF2-40B4-BE49-F238E27FC236}">
                <a16:creationId xmlns:a16="http://schemas.microsoft.com/office/drawing/2014/main" id="{8433AC0D-CBCA-3C2A-BD36-BA3CAAAF3AA2}"/>
              </a:ext>
            </a:extLst>
          </p:cNvPr>
          <p:cNvSpPr txBox="1"/>
          <p:nvPr/>
        </p:nvSpPr>
        <p:spPr>
          <a:xfrm>
            <a:off x="4988983" y="6190072"/>
            <a:ext cx="2540000" cy="430861"/>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400" kern="0">
                <a:solidFill>
                  <a:srgbClr val="000000"/>
                </a:solidFill>
                <a:latin typeface="UTM Avo" panose="02040603050506020204" pitchFamily="18"/>
                <a:ea typeface="Calibri"/>
                <a:cs typeface="Calibri"/>
                <a:sym typeface="Calibri"/>
              </a:rPr>
              <a:t>Vườn trường</a:t>
            </a:r>
            <a:endParaRPr sz="2400" kern="0">
              <a:solidFill>
                <a:srgbClr val="000000"/>
              </a:solidFill>
              <a:latin typeface="UTM Avo" panose="02040603050506020204" pitchFamily="18"/>
              <a:ea typeface="Calibri"/>
              <a:cs typeface="Calibri"/>
              <a:sym typeface="Calibri"/>
            </a:endParaRPr>
          </a:p>
        </p:txBody>
      </p:sp>
      <p:sp>
        <p:nvSpPr>
          <p:cNvPr id="34" name="Google Shape;234;p11">
            <a:extLst>
              <a:ext uri="{FF2B5EF4-FFF2-40B4-BE49-F238E27FC236}">
                <a16:creationId xmlns:a16="http://schemas.microsoft.com/office/drawing/2014/main" id="{1B6AFC4B-AD8B-C489-AD19-9FA50C14413A}"/>
              </a:ext>
            </a:extLst>
          </p:cNvPr>
          <p:cNvSpPr txBox="1"/>
          <p:nvPr/>
        </p:nvSpPr>
        <p:spPr>
          <a:xfrm>
            <a:off x="9046633" y="6190072"/>
            <a:ext cx="2540000" cy="430861"/>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400" kern="0">
                <a:solidFill>
                  <a:srgbClr val="000000"/>
                </a:solidFill>
                <a:latin typeface="UTM Avo" panose="02040603050506020204" pitchFamily="18"/>
                <a:ea typeface="Calibri"/>
                <a:cs typeface="Calibri"/>
                <a:sym typeface="Calibri"/>
              </a:rPr>
              <a:t>Thực tế</a:t>
            </a:r>
            <a:endParaRPr sz="2400" kern="0">
              <a:solidFill>
                <a:srgbClr val="000000"/>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223151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75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75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Google Shape;239;p12">
            <a:extLst>
              <a:ext uri="{FF2B5EF4-FFF2-40B4-BE49-F238E27FC236}">
                <a16:creationId xmlns:a16="http://schemas.microsoft.com/office/drawing/2014/main" id="{23CDA986-3028-45B2-A42F-5A5E3CC78796}"/>
              </a:ext>
            </a:extLst>
          </p:cNvPr>
          <p:cNvSpPr/>
          <p:nvPr/>
        </p:nvSpPr>
        <p:spPr>
          <a:xfrm>
            <a:off x="4563988" y="1750864"/>
            <a:ext cx="3064023" cy="711200"/>
          </a:xfrm>
          <a:prstGeom prst="roundRect">
            <a:avLst>
              <a:gd name="adj" fmla="val 16667"/>
            </a:avLst>
          </a:prstGeom>
          <a:solidFill>
            <a:srgbClr val="DAEEF3"/>
          </a:solidFill>
          <a:ln w="28575" cap="flat" cmpd="sng">
            <a:solidFill>
              <a:srgbClr val="0F243E"/>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r>
              <a:rPr lang="vi-VN" sz="2400" b="1" kern="0">
                <a:solidFill>
                  <a:srgbClr val="000000"/>
                </a:solidFill>
                <a:latin typeface="UTM Avo" panose="02040603050506020204" pitchFamily="18"/>
                <a:ea typeface="Calibri"/>
                <a:cs typeface="Calibri"/>
                <a:sym typeface="Calibri"/>
              </a:rPr>
              <a:t>Một số loại cây</a:t>
            </a:r>
            <a:endParaRPr sz="500" kern="0">
              <a:solidFill>
                <a:srgbClr val="000000"/>
              </a:solidFill>
              <a:latin typeface="UTM Avo" panose="02040603050506020204" pitchFamily="18"/>
              <a:cs typeface="Arial"/>
              <a:sym typeface="Arial"/>
            </a:endParaRPr>
          </a:p>
        </p:txBody>
      </p:sp>
      <p:sp>
        <p:nvSpPr>
          <p:cNvPr id="12" name="Google Shape;240;p12">
            <a:extLst>
              <a:ext uri="{FF2B5EF4-FFF2-40B4-BE49-F238E27FC236}">
                <a16:creationId xmlns:a16="http://schemas.microsoft.com/office/drawing/2014/main" id="{E178EE4A-741F-FA2C-FD03-1B120C903FA1}"/>
              </a:ext>
            </a:extLst>
          </p:cNvPr>
          <p:cNvSpPr txBox="1"/>
          <p:nvPr/>
        </p:nvSpPr>
        <p:spPr>
          <a:xfrm>
            <a:off x="190253" y="5750017"/>
            <a:ext cx="2146301" cy="984859"/>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vi-VN" sz="2000" kern="0" dirty="0">
                <a:solidFill>
                  <a:srgbClr val="000000"/>
                </a:solidFill>
                <a:latin typeface="UTM Avo" panose="02040603050506020204" pitchFamily="18"/>
                <a:ea typeface="Calibri"/>
                <a:cs typeface="Calibri"/>
                <a:sym typeface="Calibri"/>
              </a:rPr>
              <a:t>Cây ăn quả - Cây mít</a:t>
            </a:r>
            <a:endParaRPr sz="2000" kern="0" dirty="0">
              <a:solidFill>
                <a:srgbClr val="000000"/>
              </a:solidFill>
              <a:latin typeface="UTM Avo" panose="02040603050506020204" pitchFamily="18"/>
              <a:ea typeface="Calibri"/>
              <a:cs typeface="Calibri"/>
              <a:sym typeface="Calibri"/>
            </a:endParaRPr>
          </a:p>
        </p:txBody>
      </p:sp>
      <p:sp>
        <p:nvSpPr>
          <p:cNvPr id="13" name="Google Shape;241;p12">
            <a:extLst>
              <a:ext uri="{FF2B5EF4-FFF2-40B4-BE49-F238E27FC236}">
                <a16:creationId xmlns:a16="http://schemas.microsoft.com/office/drawing/2014/main" id="{383625D8-D1DC-B87A-3651-CB8FFD816D00}"/>
              </a:ext>
            </a:extLst>
          </p:cNvPr>
          <p:cNvSpPr txBox="1"/>
          <p:nvPr/>
        </p:nvSpPr>
        <p:spPr>
          <a:xfrm>
            <a:off x="2771054" y="5873141"/>
            <a:ext cx="2798233" cy="36930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000" kern="0">
                <a:solidFill>
                  <a:srgbClr val="000000"/>
                </a:solidFill>
                <a:latin typeface="UTM Avo" panose="02040603050506020204" pitchFamily="18"/>
                <a:ea typeface="Calibri"/>
                <a:cs typeface="Calibri"/>
                <a:sym typeface="Calibri"/>
              </a:rPr>
              <a:t>Hoa hướng dương</a:t>
            </a:r>
            <a:endParaRPr sz="500" kern="0">
              <a:solidFill>
                <a:srgbClr val="000000"/>
              </a:solidFill>
              <a:latin typeface="UTM Avo" panose="02040603050506020204" pitchFamily="18"/>
              <a:cs typeface="Arial"/>
              <a:sym typeface="Arial"/>
            </a:endParaRPr>
          </a:p>
        </p:txBody>
      </p:sp>
      <p:sp>
        <p:nvSpPr>
          <p:cNvPr id="14" name="Google Shape;242;p12">
            <a:extLst>
              <a:ext uri="{FF2B5EF4-FFF2-40B4-BE49-F238E27FC236}">
                <a16:creationId xmlns:a16="http://schemas.microsoft.com/office/drawing/2014/main" id="{584ACE8B-1A85-28AE-E54F-0AF5591566EF}"/>
              </a:ext>
            </a:extLst>
          </p:cNvPr>
          <p:cNvSpPr txBox="1"/>
          <p:nvPr/>
        </p:nvSpPr>
        <p:spPr>
          <a:xfrm>
            <a:off x="6187565" y="5750017"/>
            <a:ext cx="2540000" cy="984859"/>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vi-VN" sz="2000" kern="0" dirty="0">
                <a:solidFill>
                  <a:srgbClr val="000000"/>
                </a:solidFill>
                <a:latin typeface="UTM Avo" panose="02040603050506020204" pitchFamily="18"/>
                <a:ea typeface="Calibri"/>
                <a:cs typeface="Calibri"/>
                <a:sym typeface="Calibri"/>
              </a:rPr>
              <a:t>Cây bóng mát – </a:t>
            </a:r>
            <a:endParaRPr sz="500" kern="0" dirty="0">
              <a:solidFill>
                <a:srgbClr val="000000"/>
              </a:solidFill>
              <a:latin typeface="UTM Avo" panose="02040603050506020204" pitchFamily="18"/>
              <a:cs typeface="Arial"/>
              <a:sym typeface="Arial"/>
            </a:endParaRPr>
          </a:p>
          <a:p>
            <a:pPr algn="ctr">
              <a:lnSpc>
                <a:spcPct val="150000"/>
              </a:lnSpc>
              <a:buClr>
                <a:srgbClr val="000000"/>
              </a:buClr>
              <a:buFont typeface="Arial"/>
              <a:buNone/>
            </a:pPr>
            <a:r>
              <a:rPr lang="vi-VN" sz="2000" kern="0" dirty="0">
                <a:solidFill>
                  <a:srgbClr val="000000"/>
                </a:solidFill>
                <a:latin typeface="UTM Avo" panose="02040603050506020204" pitchFamily="18"/>
                <a:ea typeface="Calibri"/>
                <a:cs typeface="Calibri"/>
                <a:sym typeface="Calibri"/>
              </a:rPr>
              <a:t>Cây bàng</a:t>
            </a:r>
            <a:endParaRPr sz="2000" kern="0" dirty="0">
              <a:solidFill>
                <a:srgbClr val="000000"/>
              </a:solidFill>
              <a:latin typeface="UTM Avo" panose="02040603050506020204" pitchFamily="18"/>
              <a:ea typeface="Calibri"/>
              <a:cs typeface="Calibri"/>
              <a:sym typeface="Calibri"/>
            </a:endParaRPr>
          </a:p>
        </p:txBody>
      </p:sp>
      <p:pic>
        <p:nvPicPr>
          <p:cNvPr id="15" name="Google Shape;243;p12" descr="Chi Mít – Wikipedia tiếng Việt">
            <a:extLst>
              <a:ext uri="{FF2B5EF4-FFF2-40B4-BE49-F238E27FC236}">
                <a16:creationId xmlns:a16="http://schemas.microsoft.com/office/drawing/2014/main" id="{39671797-8EB5-DB5B-65A3-822473B094A5}"/>
              </a:ext>
            </a:extLst>
          </p:cNvPr>
          <p:cNvPicPr preferRelativeResize="0"/>
          <p:nvPr/>
        </p:nvPicPr>
        <p:blipFill rotWithShape="1">
          <a:blip r:embed="rId3">
            <a:alphaModFix/>
          </a:blip>
          <a:srcRect/>
          <a:stretch/>
        </p:blipFill>
        <p:spPr>
          <a:xfrm>
            <a:off x="327838" y="2657452"/>
            <a:ext cx="1871133" cy="2817787"/>
          </a:xfrm>
          <a:prstGeom prst="rect">
            <a:avLst/>
          </a:prstGeom>
          <a:noFill/>
          <a:ln>
            <a:noFill/>
          </a:ln>
        </p:spPr>
      </p:pic>
      <p:pic>
        <p:nvPicPr>
          <p:cNvPr id="16" name="Google Shape;244;p12" descr="Ý nghĩa hoa hướng dương: Biểu tượng của sức sống mãnh liệt – sonice vn">
            <a:extLst>
              <a:ext uri="{FF2B5EF4-FFF2-40B4-BE49-F238E27FC236}">
                <a16:creationId xmlns:a16="http://schemas.microsoft.com/office/drawing/2014/main" id="{A8B10FE6-3789-E159-3760-06C6FEC49C1E}"/>
              </a:ext>
            </a:extLst>
          </p:cNvPr>
          <p:cNvPicPr preferRelativeResize="0"/>
          <p:nvPr/>
        </p:nvPicPr>
        <p:blipFill rotWithShape="1">
          <a:blip r:embed="rId4">
            <a:alphaModFix/>
          </a:blip>
          <a:srcRect/>
          <a:stretch/>
        </p:blipFill>
        <p:spPr>
          <a:xfrm>
            <a:off x="2641938" y="3184661"/>
            <a:ext cx="3056467" cy="2292350"/>
          </a:xfrm>
          <a:prstGeom prst="rect">
            <a:avLst/>
          </a:prstGeom>
          <a:noFill/>
          <a:ln>
            <a:noFill/>
          </a:ln>
        </p:spPr>
      </p:pic>
      <p:pic>
        <p:nvPicPr>
          <p:cNvPr id="17" name="Google Shape;245;p12" descr="Cây bàng - cách trồng và chăm sóc cây bàng">
            <a:extLst>
              <a:ext uri="{FF2B5EF4-FFF2-40B4-BE49-F238E27FC236}">
                <a16:creationId xmlns:a16="http://schemas.microsoft.com/office/drawing/2014/main" id="{8F6FEF78-44AD-DDF0-6558-7CCED443C3AE}"/>
              </a:ext>
            </a:extLst>
          </p:cNvPr>
          <p:cNvPicPr preferRelativeResize="0"/>
          <p:nvPr/>
        </p:nvPicPr>
        <p:blipFill rotWithShape="1">
          <a:blip r:embed="rId5">
            <a:alphaModFix/>
          </a:blip>
          <a:srcRect/>
          <a:stretch/>
        </p:blipFill>
        <p:spPr>
          <a:xfrm>
            <a:off x="6096000" y="3439801"/>
            <a:ext cx="2713917" cy="2035437"/>
          </a:xfrm>
          <a:prstGeom prst="rect">
            <a:avLst/>
          </a:prstGeom>
          <a:noFill/>
          <a:ln>
            <a:noFill/>
          </a:ln>
        </p:spPr>
      </p:pic>
      <p:pic>
        <p:nvPicPr>
          <p:cNvPr id="18" name="Google Shape;246;p12" descr="Cây Lúa | Cây cảnh - Hoa cảnh - Bonsai - Hòn non bộ - Sân vườn tiểu cảnh -  Blog Cây cảnh .Vn">
            <a:extLst>
              <a:ext uri="{FF2B5EF4-FFF2-40B4-BE49-F238E27FC236}">
                <a16:creationId xmlns:a16="http://schemas.microsoft.com/office/drawing/2014/main" id="{883D1F22-1900-43BD-E5C0-C67506CE541C}"/>
              </a:ext>
            </a:extLst>
          </p:cNvPr>
          <p:cNvPicPr preferRelativeResize="0"/>
          <p:nvPr/>
        </p:nvPicPr>
        <p:blipFill rotWithShape="1">
          <a:blip r:embed="rId6">
            <a:alphaModFix/>
          </a:blip>
          <a:srcRect/>
          <a:stretch/>
        </p:blipFill>
        <p:spPr>
          <a:xfrm>
            <a:off x="9374993" y="3586113"/>
            <a:ext cx="2554189" cy="1889125"/>
          </a:xfrm>
          <a:prstGeom prst="rect">
            <a:avLst/>
          </a:prstGeom>
          <a:noFill/>
          <a:ln>
            <a:noFill/>
          </a:ln>
        </p:spPr>
      </p:pic>
      <p:sp>
        <p:nvSpPr>
          <p:cNvPr id="19" name="Google Shape;247;p12">
            <a:extLst>
              <a:ext uri="{FF2B5EF4-FFF2-40B4-BE49-F238E27FC236}">
                <a16:creationId xmlns:a16="http://schemas.microsoft.com/office/drawing/2014/main" id="{3C155E66-0C1A-0688-4F9F-384CF591DCE4}"/>
              </a:ext>
            </a:extLst>
          </p:cNvPr>
          <p:cNvSpPr txBox="1"/>
          <p:nvPr/>
        </p:nvSpPr>
        <p:spPr>
          <a:xfrm>
            <a:off x="9382087" y="5750017"/>
            <a:ext cx="2540000" cy="984859"/>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vi-VN" sz="2000" kern="0" dirty="0">
                <a:solidFill>
                  <a:srgbClr val="000000"/>
                </a:solidFill>
                <a:latin typeface="UTM Avo" panose="02040603050506020204" pitchFamily="18"/>
                <a:ea typeface="Calibri"/>
                <a:cs typeface="Calibri"/>
                <a:sym typeface="Calibri"/>
              </a:rPr>
              <a:t>Cây lương thực – </a:t>
            </a:r>
            <a:endParaRPr sz="500" kern="0" dirty="0">
              <a:solidFill>
                <a:srgbClr val="000000"/>
              </a:solidFill>
              <a:latin typeface="UTM Avo" panose="02040603050506020204" pitchFamily="18"/>
              <a:cs typeface="Arial"/>
              <a:sym typeface="Arial"/>
            </a:endParaRPr>
          </a:p>
          <a:p>
            <a:pPr algn="ctr">
              <a:lnSpc>
                <a:spcPct val="150000"/>
              </a:lnSpc>
              <a:buClr>
                <a:srgbClr val="000000"/>
              </a:buClr>
              <a:buFont typeface="Arial"/>
              <a:buNone/>
            </a:pPr>
            <a:r>
              <a:rPr lang="vi-VN" sz="2000" kern="0" dirty="0">
                <a:solidFill>
                  <a:srgbClr val="000000"/>
                </a:solidFill>
                <a:latin typeface="UTM Avo" panose="02040603050506020204" pitchFamily="18"/>
                <a:ea typeface="Calibri"/>
                <a:cs typeface="Calibri"/>
                <a:sym typeface="Calibri"/>
              </a:rPr>
              <a:t>Cây lúa</a:t>
            </a:r>
            <a:endParaRPr sz="2000" kern="0" dirty="0">
              <a:solidFill>
                <a:srgbClr val="000000"/>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357546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252;p13">
            <a:extLst>
              <a:ext uri="{FF2B5EF4-FFF2-40B4-BE49-F238E27FC236}">
                <a16:creationId xmlns:a16="http://schemas.microsoft.com/office/drawing/2014/main" id="{E44D327C-1762-2B0F-BB4D-4A0A2858109B}"/>
              </a:ext>
            </a:extLst>
          </p:cNvPr>
          <p:cNvSpPr/>
          <p:nvPr/>
        </p:nvSpPr>
        <p:spPr>
          <a:xfrm>
            <a:off x="5603457" y="1816100"/>
            <a:ext cx="5918200" cy="711200"/>
          </a:xfrm>
          <a:custGeom>
            <a:avLst/>
            <a:gdLst/>
            <a:ahLst/>
            <a:cxnLst/>
            <a:rect l="l" t="t" r="r" b="b"/>
            <a:pathLst>
              <a:path w="8877300" h="1066800" extrusionOk="0">
                <a:moveTo>
                  <a:pt x="0" y="0"/>
                </a:moveTo>
                <a:cubicBezTo>
                  <a:pt x="258770" y="-4973"/>
                  <a:pt x="464904" y="-28202"/>
                  <a:pt x="594096" y="0"/>
                </a:cubicBezTo>
                <a:cubicBezTo>
                  <a:pt x="723288" y="28202"/>
                  <a:pt x="1272559" y="-17971"/>
                  <a:pt x="1454511" y="0"/>
                </a:cubicBezTo>
                <a:cubicBezTo>
                  <a:pt x="1636463" y="17971"/>
                  <a:pt x="1688265" y="-17295"/>
                  <a:pt x="1871062" y="0"/>
                </a:cubicBezTo>
                <a:cubicBezTo>
                  <a:pt x="2053859" y="17295"/>
                  <a:pt x="2462653" y="21659"/>
                  <a:pt x="2642704" y="0"/>
                </a:cubicBezTo>
                <a:cubicBezTo>
                  <a:pt x="2822755" y="-21659"/>
                  <a:pt x="3045557" y="22635"/>
                  <a:pt x="3148027" y="0"/>
                </a:cubicBezTo>
                <a:cubicBezTo>
                  <a:pt x="3250497" y="-22635"/>
                  <a:pt x="3694582" y="19488"/>
                  <a:pt x="3919669" y="0"/>
                </a:cubicBezTo>
                <a:cubicBezTo>
                  <a:pt x="4144756" y="-19488"/>
                  <a:pt x="4540631" y="2343"/>
                  <a:pt x="4780085" y="0"/>
                </a:cubicBezTo>
                <a:cubicBezTo>
                  <a:pt x="5019539" y="-2343"/>
                  <a:pt x="5087944" y="21612"/>
                  <a:pt x="5285408" y="0"/>
                </a:cubicBezTo>
                <a:cubicBezTo>
                  <a:pt x="5482872" y="-21612"/>
                  <a:pt x="5607354" y="-7822"/>
                  <a:pt x="5701958" y="0"/>
                </a:cubicBezTo>
                <a:cubicBezTo>
                  <a:pt x="5796562" y="7822"/>
                  <a:pt x="6254766" y="5408"/>
                  <a:pt x="6473600" y="0"/>
                </a:cubicBezTo>
                <a:cubicBezTo>
                  <a:pt x="6692434" y="-5408"/>
                  <a:pt x="6739341" y="-12858"/>
                  <a:pt x="6890151" y="0"/>
                </a:cubicBezTo>
                <a:cubicBezTo>
                  <a:pt x="7040961" y="12858"/>
                  <a:pt x="7263831" y="-503"/>
                  <a:pt x="7395474" y="0"/>
                </a:cubicBezTo>
                <a:cubicBezTo>
                  <a:pt x="7527117" y="503"/>
                  <a:pt x="8074659" y="26955"/>
                  <a:pt x="8255889" y="0"/>
                </a:cubicBezTo>
                <a:cubicBezTo>
                  <a:pt x="8437119" y="-26955"/>
                  <a:pt x="8740759" y="1705"/>
                  <a:pt x="8877300" y="0"/>
                </a:cubicBezTo>
                <a:cubicBezTo>
                  <a:pt x="8896076" y="255353"/>
                  <a:pt x="8895525" y="284425"/>
                  <a:pt x="8877300" y="512064"/>
                </a:cubicBezTo>
                <a:cubicBezTo>
                  <a:pt x="8859075" y="739703"/>
                  <a:pt x="8863621" y="831750"/>
                  <a:pt x="8877300" y="1066800"/>
                </a:cubicBezTo>
                <a:cubicBezTo>
                  <a:pt x="8682160" y="1084591"/>
                  <a:pt x="8530440" y="1053341"/>
                  <a:pt x="8283204" y="1066800"/>
                </a:cubicBezTo>
                <a:cubicBezTo>
                  <a:pt x="8035968" y="1080259"/>
                  <a:pt x="7840179" y="1063883"/>
                  <a:pt x="7511562" y="1066800"/>
                </a:cubicBezTo>
                <a:cubicBezTo>
                  <a:pt x="7182945" y="1069717"/>
                  <a:pt x="7194820" y="1073294"/>
                  <a:pt x="7095011" y="1066800"/>
                </a:cubicBezTo>
                <a:cubicBezTo>
                  <a:pt x="6995202" y="1060306"/>
                  <a:pt x="6688863" y="1080223"/>
                  <a:pt x="6412142" y="1066800"/>
                </a:cubicBezTo>
                <a:cubicBezTo>
                  <a:pt x="6135421" y="1053377"/>
                  <a:pt x="6091046" y="1079160"/>
                  <a:pt x="5995592" y="1066800"/>
                </a:cubicBezTo>
                <a:cubicBezTo>
                  <a:pt x="5900138" y="1054441"/>
                  <a:pt x="5654451" y="1075447"/>
                  <a:pt x="5490269" y="1066800"/>
                </a:cubicBezTo>
                <a:cubicBezTo>
                  <a:pt x="5326087" y="1058153"/>
                  <a:pt x="5246914" y="1058356"/>
                  <a:pt x="5073718" y="1066800"/>
                </a:cubicBezTo>
                <a:cubicBezTo>
                  <a:pt x="4900522" y="1075244"/>
                  <a:pt x="4721801" y="1085851"/>
                  <a:pt x="4390849" y="1066800"/>
                </a:cubicBezTo>
                <a:cubicBezTo>
                  <a:pt x="4059897" y="1047749"/>
                  <a:pt x="3953388" y="1052286"/>
                  <a:pt x="3707980" y="1066800"/>
                </a:cubicBezTo>
                <a:cubicBezTo>
                  <a:pt x="3462572" y="1081314"/>
                  <a:pt x="3452864" y="1080532"/>
                  <a:pt x="3291430" y="1066800"/>
                </a:cubicBezTo>
                <a:cubicBezTo>
                  <a:pt x="3129996" y="1053069"/>
                  <a:pt x="2860559" y="1078054"/>
                  <a:pt x="2697333" y="1066800"/>
                </a:cubicBezTo>
                <a:cubicBezTo>
                  <a:pt x="2534107" y="1055546"/>
                  <a:pt x="2216192" y="1058594"/>
                  <a:pt x="1836918" y="1066800"/>
                </a:cubicBezTo>
                <a:cubicBezTo>
                  <a:pt x="1457645" y="1075006"/>
                  <a:pt x="1428414" y="1071967"/>
                  <a:pt x="1154049" y="1066800"/>
                </a:cubicBezTo>
                <a:cubicBezTo>
                  <a:pt x="879684" y="1061633"/>
                  <a:pt x="391695" y="1010099"/>
                  <a:pt x="0" y="1066800"/>
                </a:cubicBezTo>
                <a:cubicBezTo>
                  <a:pt x="-5578" y="827412"/>
                  <a:pt x="-8409" y="654662"/>
                  <a:pt x="0" y="533400"/>
                </a:cubicBezTo>
                <a:cubicBezTo>
                  <a:pt x="8409" y="412138"/>
                  <a:pt x="2630" y="116431"/>
                  <a:pt x="0" y="0"/>
                </a:cubicBezTo>
                <a:close/>
              </a:path>
            </a:pathLst>
          </a:custGeom>
          <a:noFill/>
          <a:ln w="38100" cap="flat" cmpd="sng">
            <a:solidFill>
              <a:srgbClr val="C00000"/>
            </a:solidFill>
            <a:prstDash val="dash"/>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r>
              <a:rPr lang="vi-VN" sz="2800" kern="0">
                <a:solidFill>
                  <a:srgbClr val="000000"/>
                </a:solidFill>
                <a:latin typeface="UTM Avo" panose="02040603050506020204" pitchFamily="18"/>
                <a:ea typeface="Calibri"/>
                <a:cs typeface="Calibri"/>
                <a:sym typeface="Calibri"/>
              </a:rPr>
              <a:t>Em quan sát những gì? </a:t>
            </a:r>
            <a:endParaRPr sz="600" kern="0">
              <a:solidFill>
                <a:srgbClr val="000000"/>
              </a:solidFill>
              <a:latin typeface="UTM Avo" panose="02040603050506020204" pitchFamily="18"/>
              <a:cs typeface="Arial"/>
              <a:sym typeface="Arial"/>
            </a:endParaRPr>
          </a:p>
        </p:txBody>
      </p:sp>
      <p:sp>
        <p:nvSpPr>
          <p:cNvPr id="20" name="Google Shape;253;p13">
            <a:extLst>
              <a:ext uri="{FF2B5EF4-FFF2-40B4-BE49-F238E27FC236}">
                <a16:creationId xmlns:a16="http://schemas.microsoft.com/office/drawing/2014/main" id="{6AF8C995-AB78-78DD-3FEB-1B5554DCA940}"/>
              </a:ext>
            </a:extLst>
          </p:cNvPr>
          <p:cNvSpPr/>
          <p:nvPr/>
        </p:nvSpPr>
        <p:spPr>
          <a:xfrm>
            <a:off x="794" y="1625600"/>
            <a:ext cx="4800600" cy="5232400"/>
          </a:xfrm>
          <a:prstGeom prst="rect">
            <a:avLst/>
          </a:prstGeom>
          <a:solidFill>
            <a:srgbClr val="E5DFEC"/>
          </a:solidFill>
          <a:ln>
            <a:noFill/>
          </a:ln>
        </p:spPr>
        <p:txBody>
          <a:bodyPr spcFirstLastPara="1" wrap="square" lIns="60950" tIns="30467" rIns="60950" bIns="30467" anchor="ctr" anchorCtr="0">
            <a:noAutofit/>
          </a:bodyPr>
          <a:lstStyle/>
          <a:p>
            <a:pPr algn="ctr">
              <a:buClr>
                <a:srgbClr val="000000"/>
              </a:buClr>
              <a:buFont typeface="Arial"/>
              <a:buNone/>
            </a:pPr>
            <a:endParaRPr sz="1100" kern="0">
              <a:solidFill>
                <a:srgbClr val="FFFFFF"/>
              </a:solidFill>
              <a:latin typeface="UTM Avo" panose="02040603050506020204" pitchFamily="18"/>
              <a:ea typeface="Calibri"/>
              <a:cs typeface="Calibri"/>
              <a:sym typeface="Calibri"/>
            </a:endParaRPr>
          </a:p>
        </p:txBody>
      </p:sp>
      <p:sp>
        <p:nvSpPr>
          <p:cNvPr id="21" name="Google Shape;254;p13">
            <a:extLst>
              <a:ext uri="{FF2B5EF4-FFF2-40B4-BE49-F238E27FC236}">
                <a16:creationId xmlns:a16="http://schemas.microsoft.com/office/drawing/2014/main" id="{1E647277-2281-54A3-EF16-420183B312B2}"/>
              </a:ext>
            </a:extLst>
          </p:cNvPr>
          <p:cNvSpPr txBox="1"/>
          <p:nvPr/>
        </p:nvSpPr>
        <p:spPr>
          <a:xfrm>
            <a:off x="216693" y="2281092"/>
            <a:ext cx="4368800" cy="49241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dirty="0">
                <a:solidFill>
                  <a:srgbClr val="C00000"/>
                </a:solidFill>
                <a:latin typeface="UTM Avo" panose="02040603050506020204" pitchFamily="18"/>
                <a:ea typeface="Calibri"/>
                <a:cs typeface="Calibri"/>
                <a:sym typeface="Calibri"/>
              </a:rPr>
              <a:t>THẢO LUẬN NHÓM ĐÔI</a:t>
            </a:r>
            <a:endParaRPr sz="500" kern="0" dirty="0">
              <a:solidFill>
                <a:srgbClr val="000000"/>
              </a:solidFill>
              <a:latin typeface="UTM Avo" panose="02040603050506020204" pitchFamily="18"/>
              <a:cs typeface="Arial"/>
              <a:sym typeface="Arial"/>
            </a:endParaRPr>
          </a:p>
        </p:txBody>
      </p:sp>
      <p:pic>
        <p:nvPicPr>
          <p:cNvPr id="22" name="Google Shape;255;p13">
            <a:extLst>
              <a:ext uri="{FF2B5EF4-FFF2-40B4-BE49-F238E27FC236}">
                <a16:creationId xmlns:a16="http://schemas.microsoft.com/office/drawing/2014/main" id="{F6955207-1868-3CF4-E80B-BFB1CB0D11F7}"/>
              </a:ext>
            </a:extLst>
          </p:cNvPr>
          <p:cNvPicPr preferRelativeResize="0"/>
          <p:nvPr/>
        </p:nvPicPr>
        <p:blipFill rotWithShape="1">
          <a:blip r:embed="rId3">
            <a:alphaModFix/>
          </a:blip>
          <a:srcRect/>
          <a:stretch/>
        </p:blipFill>
        <p:spPr>
          <a:xfrm>
            <a:off x="772318" y="3429000"/>
            <a:ext cx="3257550" cy="3429000"/>
          </a:xfrm>
          <a:prstGeom prst="rect">
            <a:avLst/>
          </a:prstGeom>
          <a:noFill/>
          <a:ln>
            <a:noFill/>
          </a:ln>
        </p:spPr>
      </p:pic>
      <p:cxnSp>
        <p:nvCxnSpPr>
          <p:cNvPr id="23" name="Google Shape;256;p13">
            <a:extLst>
              <a:ext uri="{FF2B5EF4-FFF2-40B4-BE49-F238E27FC236}">
                <a16:creationId xmlns:a16="http://schemas.microsoft.com/office/drawing/2014/main" id="{0393FE57-B667-2409-0D5D-8A0F717488DD}"/>
              </a:ext>
            </a:extLst>
          </p:cNvPr>
          <p:cNvCxnSpPr>
            <a:cxnSpLocks/>
            <a:endCxn id="25" idx="0"/>
          </p:cNvCxnSpPr>
          <p:nvPr/>
        </p:nvCxnSpPr>
        <p:spPr>
          <a:xfrm flipH="1">
            <a:off x="6741318" y="2527300"/>
            <a:ext cx="1939923" cy="1385126"/>
          </a:xfrm>
          <a:prstGeom prst="straightConnector1">
            <a:avLst/>
          </a:prstGeom>
          <a:noFill/>
          <a:ln w="38100" cap="flat" cmpd="sng">
            <a:solidFill>
              <a:srgbClr val="C0504D"/>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4" name="Google Shape;257;p13">
            <a:extLst>
              <a:ext uri="{FF2B5EF4-FFF2-40B4-BE49-F238E27FC236}">
                <a16:creationId xmlns:a16="http://schemas.microsoft.com/office/drawing/2014/main" id="{5C0D148F-B272-5AED-B211-C60BD1E2E071}"/>
              </a:ext>
            </a:extLst>
          </p:cNvPr>
          <p:cNvCxnSpPr>
            <a:cxnSpLocks/>
            <a:endCxn id="26" idx="0"/>
          </p:cNvCxnSpPr>
          <p:nvPr/>
        </p:nvCxnSpPr>
        <p:spPr>
          <a:xfrm>
            <a:off x="8681241" y="2527300"/>
            <a:ext cx="1842034" cy="1385126"/>
          </a:xfrm>
          <a:prstGeom prst="straightConnector1">
            <a:avLst/>
          </a:prstGeom>
          <a:noFill/>
          <a:ln w="38100" cap="flat" cmpd="sng">
            <a:solidFill>
              <a:srgbClr val="C0504D"/>
            </a:solidFill>
            <a:prstDash val="solid"/>
            <a:round/>
            <a:headEnd type="none" w="sm" len="sm"/>
            <a:tailEnd type="triangle" w="med" len="med"/>
          </a:ln>
          <a:effectLst>
            <a:outerShdw blurRad="40000" dist="23000" dir="5400000" rotWithShape="0">
              <a:srgbClr val="000000">
                <a:alpha val="34901"/>
              </a:srgbClr>
            </a:outerShdw>
          </a:effectLst>
        </p:spPr>
      </p:cxnSp>
      <p:sp>
        <p:nvSpPr>
          <p:cNvPr id="25" name="Google Shape;258;p13">
            <a:extLst>
              <a:ext uri="{FF2B5EF4-FFF2-40B4-BE49-F238E27FC236}">
                <a16:creationId xmlns:a16="http://schemas.microsoft.com/office/drawing/2014/main" id="{5D328B94-EE74-5ECE-8625-CA766B9D2F92}"/>
              </a:ext>
            </a:extLst>
          </p:cNvPr>
          <p:cNvSpPr txBox="1"/>
          <p:nvPr/>
        </p:nvSpPr>
        <p:spPr>
          <a:xfrm>
            <a:off x="5357017" y="3912426"/>
            <a:ext cx="2768601" cy="2831518"/>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400" kern="0">
                <a:solidFill>
                  <a:srgbClr val="000000"/>
                </a:solidFill>
                <a:latin typeface="UTM Avo" panose="02040603050506020204" pitchFamily="18"/>
                <a:ea typeface="Calibri"/>
                <a:cs typeface="Calibri"/>
                <a:sym typeface="Calibri"/>
              </a:rPr>
              <a:t>Quan sát hình dáng của cây (to hay nhỏ, cao hay thấp, vươn thẳng hay xoè rộng,…).</a:t>
            </a:r>
            <a:endParaRPr sz="2400" kern="0">
              <a:solidFill>
                <a:srgbClr val="000000"/>
              </a:solidFill>
              <a:latin typeface="UTM Avo" panose="02040603050506020204" pitchFamily="18"/>
              <a:ea typeface="Calibri"/>
              <a:cs typeface="Calibri"/>
              <a:sym typeface="Calibri"/>
            </a:endParaRPr>
          </a:p>
        </p:txBody>
      </p:sp>
      <p:sp>
        <p:nvSpPr>
          <p:cNvPr id="26" name="Google Shape;259;p13">
            <a:extLst>
              <a:ext uri="{FF2B5EF4-FFF2-40B4-BE49-F238E27FC236}">
                <a16:creationId xmlns:a16="http://schemas.microsoft.com/office/drawing/2014/main" id="{EEBA1CFC-B2C0-C105-B26B-0463A6624511}"/>
              </a:ext>
            </a:extLst>
          </p:cNvPr>
          <p:cNvSpPr txBox="1"/>
          <p:nvPr/>
        </p:nvSpPr>
        <p:spPr>
          <a:xfrm>
            <a:off x="9138974" y="3912426"/>
            <a:ext cx="2768601" cy="2831518"/>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400" kern="0" dirty="0">
                <a:solidFill>
                  <a:srgbClr val="000000"/>
                </a:solidFill>
                <a:latin typeface="UTM Avo" panose="02040603050506020204" pitchFamily="18"/>
                <a:ea typeface="Calibri"/>
                <a:cs typeface="Calibri"/>
                <a:sym typeface="Calibri"/>
              </a:rPr>
              <a:t>Quan sát các bộ phận của cây (gốc cây, thân cây, lá cây, hoa, quả,…).</a:t>
            </a:r>
            <a:endParaRPr sz="2400" kern="0" dirty="0">
              <a:solidFill>
                <a:srgbClr val="000000"/>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409152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Google Shape;253;p13">
            <a:extLst>
              <a:ext uri="{FF2B5EF4-FFF2-40B4-BE49-F238E27FC236}">
                <a16:creationId xmlns:a16="http://schemas.microsoft.com/office/drawing/2014/main" id="{6AF8C995-AB78-78DD-3FEB-1B5554DCA940}"/>
              </a:ext>
            </a:extLst>
          </p:cNvPr>
          <p:cNvSpPr/>
          <p:nvPr/>
        </p:nvSpPr>
        <p:spPr>
          <a:xfrm>
            <a:off x="794" y="1625600"/>
            <a:ext cx="4800600" cy="5232400"/>
          </a:xfrm>
          <a:prstGeom prst="rect">
            <a:avLst/>
          </a:prstGeom>
          <a:solidFill>
            <a:srgbClr val="E5DFEC"/>
          </a:solidFill>
          <a:ln>
            <a:noFill/>
          </a:ln>
        </p:spPr>
        <p:txBody>
          <a:bodyPr spcFirstLastPara="1" wrap="square" lIns="60950" tIns="30467" rIns="60950" bIns="30467" anchor="ctr" anchorCtr="0">
            <a:noAutofit/>
          </a:bodyPr>
          <a:lstStyle/>
          <a:p>
            <a:pPr algn="ctr">
              <a:buClr>
                <a:srgbClr val="000000"/>
              </a:buClr>
              <a:buFont typeface="Arial"/>
              <a:buNone/>
            </a:pPr>
            <a:endParaRPr sz="1100" kern="0">
              <a:solidFill>
                <a:srgbClr val="FFFFFF"/>
              </a:solidFill>
              <a:latin typeface="UTM Avo" panose="02040603050506020204" pitchFamily="18"/>
              <a:ea typeface="Calibri"/>
              <a:cs typeface="Calibri"/>
              <a:sym typeface="Calibri"/>
            </a:endParaRPr>
          </a:p>
        </p:txBody>
      </p:sp>
      <p:sp>
        <p:nvSpPr>
          <p:cNvPr id="21" name="Google Shape;254;p13">
            <a:extLst>
              <a:ext uri="{FF2B5EF4-FFF2-40B4-BE49-F238E27FC236}">
                <a16:creationId xmlns:a16="http://schemas.microsoft.com/office/drawing/2014/main" id="{1E647277-2281-54A3-EF16-420183B312B2}"/>
              </a:ext>
            </a:extLst>
          </p:cNvPr>
          <p:cNvSpPr txBox="1"/>
          <p:nvPr/>
        </p:nvSpPr>
        <p:spPr>
          <a:xfrm>
            <a:off x="216693" y="2281092"/>
            <a:ext cx="4368800" cy="49241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dirty="0">
                <a:solidFill>
                  <a:srgbClr val="C00000"/>
                </a:solidFill>
                <a:latin typeface="UTM Avo" panose="02040603050506020204" pitchFamily="18"/>
                <a:ea typeface="Calibri"/>
                <a:cs typeface="Calibri"/>
                <a:sym typeface="Calibri"/>
              </a:rPr>
              <a:t>THẢO LUẬN NHÓM ĐÔI</a:t>
            </a:r>
            <a:endParaRPr sz="500" kern="0" dirty="0">
              <a:solidFill>
                <a:srgbClr val="000000"/>
              </a:solidFill>
              <a:latin typeface="UTM Avo" panose="02040603050506020204" pitchFamily="18"/>
              <a:cs typeface="Arial"/>
              <a:sym typeface="Arial"/>
            </a:endParaRPr>
          </a:p>
        </p:txBody>
      </p:sp>
      <p:pic>
        <p:nvPicPr>
          <p:cNvPr id="22" name="Google Shape;255;p13">
            <a:extLst>
              <a:ext uri="{FF2B5EF4-FFF2-40B4-BE49-F238E27FC236}">
                <a16:creationId xmlns:a16="http://schemas.microsoft.com/office/drawing/2014/main" id="{F6955207-1868-3CF4-E80B-BFB1CB0D11F7}"/>
              </a:ext>
            </a:extLst>
          </p:cNvPr>
          <p:cNvPicPr preferRelativeResize="0"/>
          <p:nvPr/>
        </p:nvPicPr>
        <p:blipFill rotWithShape="1">
          <a:blip r:embed="rId3">
            <a:alphaModFix/>
          </a:blip>
          <a:srcRect/>
          <a:stretch/>
        </p:blipFill>
        <p:spPr>
          <a:xfrm>
            <a:off x="772318" y="3429000"/>
            <a:ext cx="3257550" cy="3429000"/>
          </a:xfrm>
          <a:prstGeom prst="rect">
            <a:avLst/>
          </a:prstGeom>
          <a:noFill/>
          <a:ln>
            <a:noFill/>
          </a:ln>
        </p:spPr>
      </p:pic>
      <p:sp>
        <p:nvSpPr>
          <p:cNvPr id="5" name="Google Shape;264;p14">
            <a:extLst>
              <a:ext uri="{FF2B5EF4-FFF2-40B4-BE49-F238E27FC236}">
                <a16:creationId xmlns:a16="http://schemas.microsoft.com/office/drawing/2014/main" id="{BF2C8812-B3C4-6586-F62B-2DD426958AA4}"/>
              </a:ext>
            </a:extLst>
          </p:cNvPr>
          <p:cNvSpPr/>
          <p:nvPr/>
        </p:nvSpPr>
        <p:spPr>
          <a:xfrm>
            <a:off x="5537257" y="1816100"/>
            <a:ext cx="5918200" cy="711200"/>
          </a:xfrm>
          <a:custGeom>
            <a:avLst/>
            <a:gdLst/>
            <a:ahLst/>
            <a:cxnLst/>
            <a:rect l="l" t="t" r="r" b="b"/>
            <a:pathLst>
              <a:path w="8877300" h="1066800" extrusionOk="0">
                <a:moveTo>
                  <a:pt x="0" y="0"/>
                </a:moveTo>
                <a:cubicBezTo>
                  <a:pt x="258770" y="-4973"/>
                  <a:pt x="464904" y="-28202"/>
                  <a:pt x="594096" y="0"/>
                </a:cubicBezTo>
                <a:cubicBezTo>
                  <a:pt x="723288" y="28202"/>
                  <a:pt x="1272559" y="-17971"/>
                  <a:pt x="1454511" y="0"/>
                </a:cubicBezTo>
                <a:cubicBezTo>
                  <a:pt x="1636463" y="17971"/>
                  <a:pt x="1688265" y="-17295"/>
                  <a:pt x="1871062" y="0"/>
                </a:cubicBezTo>
                <a:cubicBezTo>
                  <a:pt x="2053859" y="17295"/>
                  <a:pt x="2462653" y="21659"/>
                  <a:pt x="2642704" y="0"/>
                </a:cubicBezTo>
                <a:cubicBezTo>
                  <a:pt x="2822755" y="-21659"/>
                  <a:pt x="3045557" y="22635"/>
                  <a:pt x="3148027" y="0"/>
                </a:cubicBezTo>
                <a:cubicBezTo>
                  <a:pt x="3250497" y="-22635"/>
                  <a:pt x="3694582" y="19488"/>
                  <a:pt x="3919669" y="0"/>
                </a:cubicBezTo>
                <a:cubicBezTo>
                  <a:pt x="4144756" y="-19488"/>
                  <a:pt x="4540631" y="2343"/>
                  <a:pt x="4780085" y="0"/>
                </a:cubicBezTo>
                <a:cubicBezTo>
                  <a:pt x="5019539" y="-2343"/>
                  <a:pt x="5087944" y="21612"/>
                  <a:pt x="5285408" y="0"/>
                </a:cubicBezTo>
                <a:cubicBezTo>
                  <a:pt x="5482872" y="-21612"/>
                  <a:pt x="5607354" y="-7822"/>
                  <a:pt x="5701958" y="0"/>
                </a:cubicBezTo>
                <a:cubicBezTo>
                  <a:pt x="5796562" y="7822"/>
                  <a:pt x="6254766" y="5408"/>
                  <a:pt x="6473600" y="0"/>
                </a:cubicBezTo>
                <a:cubicBezTo>
                  <a:pt x="6692434" y="-5408"/>
                  <a:pt x="6739341" y="-12858"/>
                  <a:pt x="6890151" y="0"/>
                </a:cubicBezTo>
                <a:cubicBezTo>
                  <a:pt x="7040961" y="12858"/>
                  <a:pt x="7263831" y="-503"/>
                  <a:pt x="7395474" y="0"/>
                </a:cubicBezTo>
                <a:cubicBezTo>
                  <a:pt x="7527117" y="503"/>
                  <a:pt x="8074659" y="26955"/>
                  <a:pt x="8255889" y="0"/>
                </a:cubicBezTo>
                <a:cubicBezTo>
                  <a:pt x="8437119" y="-26955"/>
                  <a:pt x="8740759" y="1705"/>
                  <a:pt x="8877300" y="0"/>
                </a:cubicBezTo>
                <a:cubicBezTo>
                  <a:pt x="8896076" y="255353"/>
                  <a:pt x="8895525" y="284425"/>
                  <a:pt x="8877300" y="512064"/>
                </a:cubicBezTo>
                <a:cubicBezTo>
                  <a:pt x="8859075" y="739703"/>
                  <a:pt x="8863621" y="831750"/>
                  <a:pt x="8877300" y="1066800"/>
                </a:cubicBezTo>
                <a:cubicBezTo>
                  <a:pt x="8682160" y="1084591"/>
                  <a:pt x="8530440" y="1053341"/>
                  <a:pt x="8283204" y="1066800"/>
                </a:cubicBezTo>
                <a:cubicBezTo>
                  <a:pt x="8035968" y="1080259"/>
                  <a:pt x="7840179" y="1063883"/>
                  <a:pt x="7511562" y="1066800"/>
                </a:cubicBezTo>
                <a:cubicBezTo>
                  <a:pt x="7182945" y="1069717"/>
                  <a:pt x="7194820" y="1073294"/>
                  <a:pt x="7095011" y="1066800"/>
                </a:cubicBezTo>
                <a:cubicBezTo>
                  <a:pt x="6995202" y="1060306"/>
                  <a:pt x="6688863" y="1080223"/>
                  <a:pt x="6412142" y="1066800"/>
                </a:cubicBezTo>
                <a:cubicBezTo>
                  <a:pt x="6135421" y="1053377"/>
                  <a:pt x="6091046" y="1079160"/>
                  <a:pt x="5995592" y="1066800"/>
                </a:cubicBezTo>
                <a:cubicBezTo>
                  <a:pt x="5900138" y="1054441"/>
                  <a:pt x="5654451" y="1075447"/>
                  <a:pt x="5490269" y="1066800"/>
                </a:cubicBezTo>
                <a:cubicBezTo>
                  <a:pt x="5326087" y="1058153"/>
                  <a:pt x="5246914" y="1058356"/>
                  <a:pt x="5073718" y="1066800"/>
                </a:cubicBezTo>
                <a:cubicBezTo>
                  <a:pt x="4900522" y="1075244"/>
                  <a:pt x="4721801" y="1085851"/>
                  <a:pt x="4390849" y="1066800"/>
                </a:cubicBezTo>
                <a:cubicBezTo>
                  <a:pt x="4059897" y="1047749"/>
                  <a:pt x="3953388" y="1052286"/>
                  <a:pt x="3707980" y="1066800"/>
                </a:cubicBezTo>
                <a:cubicBezTo>
                  <a:pt x="3462572" y="1081314"/>
                  <a:pt x="3452864" y="1080532"/>
                  <a:pt x="3291430" y="1066800"/>
                </a:cubicBezTo>
                <a:cubicBezTo>
                  <a:pt x="3129996" y="1053069"/>
                  <a:pt x="2860559" y="1078054"/>
                  <a:pt x="2697333" y="1066800"/>
                </a:cubicBezTo>
                <a:cubicBezTo>
                  <a:pt x="2534107" y="1055546"/>
                  <a:pt x="2216192" y="1058594"/>
                  <a:pt x="1836918" y="1066800"/>
                </a:cubicBezTo>
                <a:cubicBezTo>
                  <a:pt x="1457645" y="1075006"/>
                  <a:pt x="1428414" y="1071967"/>
                  <a:pt x="1154049" y="1066800"/>
                </a:cubicBezTo>
                <a:cubicBezTo>
                  <a:pt x="879684" y="1061633"/>
                  <a:pt x="391695" y="1010099"/>
                  <a:pt x="0" y="1066800"/>
                </a:cubicBezTo>
                <a:cubicBezTo>
                  <a:pt x="-5578" y="827412"/>
                  <a:pt x="-8409" y="654662"/>
                  <a:pt x="0" y="533400"/>
                </a:cubicBezTo>
                <a:cubicBezTo>
                  <a:pt x="8409" y="412138"/>
                  <a:pt x="2630" y="116431"/>
                  <a:pt x="0" y="0"/>
                </a:cubicBezTo>
                <a:close/>
              </a:path>
            </a:pathLst>
          </a:custGeom>
          <a:noFill/>
          <a:ln w="38100" cap="flat" cmpd="sng">
            <a:solidFill>
              <a:srgbClr val="C00000"/>
            </a:solidFill>
            <a:prstDash val="dash"/>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r>
              <a:rPr lang="vi-VN" sz="2400" kern="0">
                <a:solidFill>
                  <a:srgbClr val="000000"/>
                </a:solidFill>
                <a:latin typeface="UTM Avo" panose="02040603050506020204" pitchFamily="18"/>
                <a:ea typeface="Calibri"/>
                <a:cs typeface="Calibri"/>
                <a:sym typeface="Calibri"/>
              </a:rPr>
              <a:t>Em quan sát bằng những cách nào? </a:t>
            </a:r>
            <a:endParaRPr sz="500" kern="0">
              <a:solidFill>
                <a:srgbClr val="000000"/>
              </a:solidFill>
              <a:latin typeface="UTM Avo" panose="02040603050506020204" pitchFamily="18"/>
              <a:cs typeface="Arial"/>
              <a:sym typeface="Arial"/>
            </a:endParaRPr>
          </a:p>
        </p:txBody>
      </p:sp>
      <p:sp>
        <p:nvSpPr>
          <p:cNvPr id="6" name="Google Shape;268;p14">
            <a:extLst>
              <a:ext uri="{FF2B5EF4-FFF2-40B4-BE49-F238E27FC236}">
                <a16:creationId xmlns:a16="http://schemas.microsoft.com/office/drawing/2014/main" id="{7359A951-6BFC-C978-CF64-C213306703B1}"/>
              </a:ext>
            </a:extLst>
          </p:cNvPr>
          <p:cNvSpPr txBox="1"/>
          <p:nvPr/>
        </p:nvSpPr>
        <p:spPr>
          <a:xfrm>
            <a:off x="4915695" y="2997976"/>
            <a:ext cx="7161324" cy="1446524"/>
          </a:xfrm>
          <a:prstGeom prst="rect">
            <a:avLst/>
          </a:prstGeom>
          <a:noFill/>
          <a:ln>
            <a:noFill/>
          </a:ln>
        </p:spPr>
        <p:txBody>
          <a:bodyPr spcFirstLastPara="1" wrap="square" lIns="60950" tIns="30467" rIns="60950" bIns="30467" anchor="t" anchorCtr="0">
            <a:spAutoFit/>
          </a:bodyPr>
          <a:lstStyle/>
          <a:p>
            <a:pPr marL="304815" indent="-304815" algn="just">
              <a:lnSpc>
                <a:spcPct val="150000"/>
              </a:lnSpc>
              <a:buClr>
                <a:srgbClr val="000000"/>
              </a:buClr>
              <a:buSzPts val="3600"/>
              <a:buFont typeface="Calibri"/>
              <a:buChar char="-"/>
            </a:pPr>
            <a:r>
              <a:rPr lang="vi-VN" sz="2000" kern="0" dirty="0">
                <a:solidFill>
                  <a:srgbClr val="000000"/>
                </a:solidFill>
                <a:latin typeface="UTM Avo" panose="02040603050506020204" pitchFamily="18"/>
                <a:ea typeface="Calibri"/>
                <a:cs typeface="Calibri"/>
                <a:sym typeface="Calibri"/>
              </a:rPr>
              <a:t>Quan sát bằng mắt, bằng tay, bằng tai, bằng mũi (nếu quan sát cây cối trong thực tế).</a:t>
            </a:r>
            <a:endParaRPr sz="500" kern="0" dirty="0">
              <a:solidFill>
                <a:srgbClr val="000000"/>
              </a:solidFill>
              <a:latin typeface="UTM Avo" panose="02040603050506020204" pitchFamily="18"/>
              <a:cs typeface="Arial"/>
              <a:sym typeface="Arial"/>
            </a:endParaRPr>
          </a:p>
          <a:p>
            <a:pPr marL="304815" indent="-304815" algn="just">
              <a:lnSpc>
                <a:spcPct val="150000"/>
              </a:lnSpc>
              <a:buClr>
                <a:srgbClr val="000000"/>
              </a:buClr>
              <a:buSzPts val="3600"/>
              <a:buFont typeface="Calibri"/>
              <a:buChar char="-"/>
            </a:pPr>
            <a:r>
              <a:rPr lang="vi-VN" sz="2000" kern="0" dirty="0">
                <a:solidFill>
                  <a:srgbClr val="000000"/>
                </a:solidFill>
                <a:latin typeface="UTM Avo" panose="02040603050506020204" pitchFamily="18"/>
                <a:ea typeface="Calibri"/>
                <a:cs typeface="Calibri"/>
                <a:sym typeface="Calibri"/>
              </a:rPr>
              <a:t>Quan sát bằng mắt (nếu xem tranh/ ảnh về cây).</a:t>
            </a:r>
            <a:endParaRPr sz="500" kern="0" dirty="0">
              <a:solidFill>
                <a:srgbClr val="000000"/>
              </a:solidFill>
              <a:latin typeface="UTM Avo" panose="02040603050506020204" pitchFamily="18"/>
              <a:cs typeface="Arial"/>
              <a:sym typeface="Arial"/>
            </a:endParaRPr>
          </a:p>
        </p:txBody>
      </p:sp>
      <p:sp>
        <p:nvSpPr>
          <p:cNvPr id="7" name="Google Shape;269;p14">
            <a:extLst>
              <a:ext uri="{FF2B5EF4-FFF2-40B4-BE49-F238E27FC236}">
                <a16:creationId xmlns:a16="http://schemas.microsoft.com/office/drawing/2014/main" id="{B407CA15-B43D-E12A-31DD-AB241CCAC4D2}"/>
              </a:ext>
            </a:extLst>
          </p:cNvPr>
          <p:cNvSpPr txBox="1"/>
          <p:nvPr/>
        </p:nvSpPr>
        <p:spPr>
          <a:xfrm>
            <a:off x="4915695" y="4644242"/>
            <a:ext cx="7161324" cy="1908188"/>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000" kern="0" dirty="0">
                <a:solidFill>
                  <a:srgbClr val="000000"/>
                </a:solidFill>
                <a:latin typeface="UTM Avo" panose="02040603050506020204" pitchFamily="18"/>
                <a:ea typeface="Calibri"/>
                <a:cs typeface="Calibri"/>
                <a:sym typeface="Calibri"/>
              </a:rPr>
              <a:t>VD: </a:t>
            </a:r>
            <a:r>
              <a:rPr lang="vi-VN" sz="2000" i="1" kern="0" dirty="0">
                <a:solidFill>
                  <a:srgbClr val="000000"/>
                </a:solidFill>
                <a:latin typeface="UTM Avo" panose="02040603050506020204" pitchFamily="18"/>
                <a:ea typeface="Calibri"/>
                <a:cs typeface="Calibri"/>
                <a:sym typeface="Calibri"/>
              </a:rPr>
              <a:t>Tớ nhìn thấy hoa có màu đỏ và màu trắng. Tớ sờ cánh hoa thấy mịn như nhung. Tớ ngửi thấy mùi hoa thơm thoang thoảng. Tớ nghe thấy tiếng lá cây reo xào xạc </a:t>
            </a:r>
            <a:r>
              <a:rPr lang="vi-VN" sz="2000" i="1" kern="0">
                <a:solidFill>
                  <a:srgbClr val="000000"/>
                </a:solidFill>
                <a:latin typeface="UTM Avo" panose="02040603050506020204" pitchFamily="18"/>
                <a:ea typeface="Calibri"/>
                <a:cs typeface="Calibri"/>
                <a:sym typeface="Calibri"/>
              </a:rPr>
              <a:t>trong gió</a:t>
            </a:r>
            <a:r>
              <a:rPr lang="en-US" sz="2000" i="1" kern="0">
                <a:solidFill>
                  <a:srgbClr val="000000"/>
                </a:solidFill>
                <a:latin typeface="UTM Avo" panose="02040603050506020204" pitchFamily="18"/>
                <a:ea typeface="Calibri"/>
                <a:cs typeface="Calibri"/>
                <a:sym typeface="Calibri"/>
              </a:rPr>
              <a:t>.</a:t>
            </a:r>
            <a:endParaRPr sz="3600" i="1" kern="0" dirty="0">
              <a:solidFill>
                <a:srgbClr val="000000"/>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363669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fade">
                                      <p:cBhvr>
                                        <p:cTn id="4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Google Shape;253;p13">
            <a:extLst>
              <a:ext uri="{FF2B5EF4-FFF2-40B4-BE49-F238E27FC236}">
                <a16:creationId xmlns:a16="http://schemas.microsoft.com/office/drawing/2014/main" id="{6AF8C995-AB78-78DD-3FEB-1B5554DCA940}"/>
              </a:ext>
            </a:extLst>
          </p:cNvPr>
          <p:cNvSpPr/>
          <p:nvPr/>
        </p:nvSpPr>
        <p:spPr>
          <a:xfrm>
            <a:off x="794" y="1625600"/>
            <a:ext cx="4800600" cy="5232400"/>
          </a:xfrm>
          <a:prstGeom prst="rect">
            <a:avLst/>
          </a:prstGeom>
          <a:solidFill>
            <a:srgbClr val="E5DFEC"/>
          </a:solidFill>
          <a:ln>
            <a:noFill/>
          </a:ln>
        </p:spPr>
        <p:txBody>
          <a:bodyPr spcFirstLastPara="1" wrap="square" lIns="60950" tIns="30467" rIns="60950" bIns="30467" anchor="ctr" anchorCtr="0">
            <a:noAutofit/>
          </a:bodyPr>
          <a:lstStyle/>
          <a:p>
            <a:pPr algn="ctr">
              <a:buClr>
                <a:srgbClr val="000000"/>
              </a:buClr>
              <a:buFont typeface="Arial"/>
              <a:buNone/>
            </a:pPr>
            <a:endParaRPr sz="1100" kern="0">
              <a:solidFill>
                <a:srgbClr val="FFFFFF"/>
              </a:solidFill>
              <a:latin typeface="UTM Avo" panose="02040603050506020204" pitchFamily="18"/>
              <a:ea typeface="Calibri"/>
              <a:cs typeface="Calibri"/>
              <a:sym typeface="Calibri"/>
            </a:endParaRPr>
          </a:p>
        </p:txBody>
      </p:sp>
      <p:pic>
        <p:nvPicPr>
          <p:cNvPr id="2" name="Google Shape;279;p15">
            <a:extLst>
              <a:ext uri="{FF2B5EF4-FFF2-40B4-BE49-F238E27FC236}">
                <a16:creationId xmlns:a16="http://schemas.microsoft.com/office/drawing/2014/main" id="{7BD52BB4-FA86-9364-5D15-3A6AEEB7C34D}"/>
              </a:ext>
            </a:extLst>
          </p:cNvPr>
          <p:cNvPicPr preferRelativeResize="0"/>
          <p:nvPr/>
        </p:nvPicPr>
        <p:blipFill rotWithShape="1">
          <a:blip r:embed="rId3">
            <a:alphaModFix/>
          </a:blip>
          <a:srcRect/>
          <a:stretch/>
        </p:blipFill>
        <p:spPr>
          <a:xfrm>
            <a:off x="435570" y="1946749"/>
            <a:ext cx="3931048" cy="4911251"/>
          </a:xfrm>
          <a:prstGeom prst="rect">
            <a:avLst/>
          </a:prstGeom>
          <a:noFill/>
          <a:ln>
            <a:noFill/>
          </a:ln>
        </p:spPr>
      </p:pic>
      <p:sp>
        <p:nvSpPr>
          <p:cNvPr id="8" name="Google Shape;274;p15">
            <a:extLst>
              <a:ext uri="{FF2B5EF4-FFF2-40B4-BE49-F238E27FC236}">
                <a16:creationId xmlns:a16="http://schemas.microsoft.com/office/drawing/2014/main" id="{ABB702E8-3624-1BE6-C185-72B9C6564CB5}"/>
              </a:ext>
            </a:extLst>
          </p:cNvPr>
          <p:cNvSpPr/>
          <p:nvPr/>
        </p:nvSpPr>
        <p:spPr>
          <a:xfrm>
            <a:off x="5571860" y="2801298"/>
            <a:ext cx="5918200" cy="3656259"/>
          </a:xfrm>
          <a:custGeom>
            <a:avLst/>
            <a:gdLst/>
            <a:ahLst/>
            <a:cxnLst/>
            <a:rect l="l" t="t" r="r" b="b"/>
            <a:pathLst>
              <a:path w="8877300" h="5484388" extrusionOk="0">
                <a:moveTo>
                  <a:pt x="0" y="0"/>
                </a:moveTo>
                <a:cubicBezTo>
                  <a:pt x="258770" y="-4973"/>
                  <a:pt x="464904" y="-28202"/>
                  <a:pt x="594096" y="0"/>
                </a:cubicBezTo>
                <a:cubicBezTo>
                  <a:pt x="723288" y="28202"/>
                  <a:pt x="1272559" y="-17971"/>
                  <a:pt x="1454511" y="0"/>
                </a:cubicBezTo>
                <a:cubicBezTo>
                  <a:pt x="1636463" y="17971"/>
                  <a:pt x="1688265" y="-17295"/>
                  <a:pt x="1871062" y="0"/>
                </a:cubicBezTo>
                <a:cubicBezTo>
                  <a:pt x="2053859" y="17295"/>
                  <a:pt x="2462653" y="21659"/>
                  <a:pt x="2642704" y="0"/>
                </a:cubicBezTo>
                <a:cubicBezTo>
                  <a:pt x="2822755" y="-21659"/>
                  <a:pt x="3045557" y="22635"/>
                  <a:pt x="3148027" y="0"/>
                </a:cubicBezTo>
                <a:cubicBezTo>
                  <a:pt x="3250497" y="-22635"/>
                  <a:pt x="3694582" y="19488"/>
                  <a:pt x="3919669" y="0"/>
                </a:cubicBezTo>
                <a:cubicBezTo>
                  <a:pt x="4144756" y="-19488"/>
                  <a:pt x="4540631" y="2343"/>
                  <a:pt x="4780085" y="0"/>
                </a:cubicBezTo>
                <a:cubicBezTo>
                  <a:pt x="5019539" y="-2343"/>
                  <a:pt x="5087944" y="21612"/>
                  <a:pt x="5285408" y="0"/>
                </a:cubicBezTo>
                <a:cubicBezTo>
                  <a:pt x="5482872" y="-21612"/>
                  <a:pt x="5607354" y="-7822"/>
                  <a:pt x="5701958" y="0"/>
                </a:cubicBezTo>
                <a:cubicBezTo>
                  <a:pt x="5796562" y="7822"/>
                  <a:pt x="6254766" y="5408"/>
                  <a:pt x="6473600" y="0"/>
                </a:cubicBezTo>
                <a:cubicBezTo>
                  <a:pt x="6692434" y="-5408"/>
                  <a:pt x="6739341" y="-12858"/>
                  <a:pt x="6890151" y="0"/>
                </a:cubicBezTo>
                <a:cubicBezTo>
                  <a:pt x="7040961" y="12858"/>
                  <a:pt x="7263831" y="-503"/>
                  <a:pt x="7395474" y="0"/>
                </a:cubicBezTo>
                <a:cubicBezTo>
                  <a:pt x="7527117" y="503"/>
                  <a:pt x="8074659" y="26955"/>
                  <a:pt x="8255889" y="0"/>
                </a:cubicBezTo>
                <a:cubicBezTo>
                  <a:pt x="8437119" y="-26955"/>
                  <a:pt x="8740759" y="1705"/>
                  <a:pt x="8877300" y="0"/>
                </a:cubicBezTo>
                <a:cubicBezTo>
                  <a:pt x="8866436" y="282502"/>
                  <a:pt x="8885703" y="447660"/>
                  <a:pt x="8877300" y="575861"/>
                </a:cubicBezTo>
                <a:cubicBezTo>
                  <a:pt x="8868897" y="704062"/>
                  <a:pt x="8903564" y="933830"/>
                  <a:pt x="8877300" y="1151721"/>
                </a:cubicBezTo>
                <a:cubicBezTo>
                  <a:pt x="8851036" y="1369612"/>
                  <a:pt x="8893235" y="1497108"/>
                  <a:pt x="8877300" y="1782426"/>
                </a:cubicBezTo>
                <a:cubicBezTo>
                  <a:pt x="8861365" y="2067744"/>
                  <a:pt x="8891426" y="2217440"/>
                  <a:pt x="8877300" y="2467975"/>
                </a:cubicBezTo>
                <a:cubicBezTo>
                  <a:pt x="8863174" y="2718510"/>
                  <a:pt x="8888363" y="2850533"/>
                  <a:pt x="8877300" y="3043835"/>
                </a:cubicBezTo>
                <a:cubicBezTo>
                  <a:pt x="8866237" y="3237137"/>
                  <a:pt x="8863468" y="3458617"/>
                  <a:pt x="8877300" y="3564852"/>
                </a:cubicBezTo>
                <a:cubicBezTo>
                  <a:pt x="8891132" y="3671087"/>
                  <a:pt x="8878682" y="4028781"/>
                  <a:pt x="8877300" y="4195557"/>
                </a:cubicBezTo>
                <a:cubicBezTo>
                  <a:pt x="8875918" y="4362333"/>
                  <a:pt x="8869913" y="4587327"/>
                  <a:pt x="8877300" y="4771418"/>
                </a:cubicBezTo>
                <a:cubicBezTo>
                  <a:pt x="8884687" y="4955509"/>
                  <a:pt x="8863321" y="5310372"/>
                  <a:pt x="8877300" y="5484388"/>
                </a:cubicBezTo>
                <a:cubicBezTo>
                  <a:pt x="8750547" y="5485647"/>
                  <a:pt x="8484645" y="5470981"/>
                  <a:pt x="8371977" y="5484388"/>
                </a:cubicBezTo>
                <a:cubicBezTo>
                  <a:pt x="8259309" y="5497795"/>
                  <a:pt x="7934516" y="5469874"/>
                  <a:pt x="7689108" y="5484388"/>
                </a:cubicBezTo>
                <a:cubicBezTo>
                  <a:pt x="7443700" y="5498902"/>
                  <a:pt x="7444276" y="5500994"/>
                  <a:pt x="7272557" y="5484388"/>
                </a:cubicBezTo>
                <a:cubicBezTo>
                  <a:pt x="7100838" y="5467782"/>
                  <a:pt x="6836967" y="5490455"/>
                  <a:pt x="6678461" y="5484388"/>
                </a:cubicBezTo>
                <a:cubicBezTo>
                  <a:pt x="6519955" y="5478321"/>
                  <a:pt x="6197320" y="5476182"/>
                  <a:pt x="5818046" y="5484388"/>
                </a:cubicBezTo>
                <a:cubicBezTo>
                  <a:pt x="5438773" y="5492594"/>
                  <a:pt x="5409542" y="5489555"/>
                  <a:pt x="5135177" y="5484388"/>
                </a:cubicBezTo>
                <a:cubicBezTo>
                  <a:pt x="4860812" y="5479221"/>
                  <a:pt x="4738749" y="5511839"/>
                  <a:pt x="4541080" y="5484388"/>
                </a:cubicBezTo>
                <a:cubicBezTo>
                  <a:pt x="4343411" y="5456937"/>
                  <a:pt x="4185413" y="5490080"/>
                  <a:pt x="3858211" y="5484388"/>
                </a:cubicBezTo>
                <a:cubicBezTo>
                  <a:pt x="3531009" y="5478696"/>
                  <a:pt x="3472212" y="5504291"/>
                  <a:pt x="3352888" y="5484388"/>
                </a:cubicBezTo>
                <a:cubicBezTo>
                  <a:pt x="3233564" y="5464485"/>
                  <a:pt x="2900604" y="5492591"/>
                  <a:pt x="2581246" y="5484388"/>
                </a:cubicBezTo>
                <a:cubicBezTo>
                  <a:pt x="2261888" y="5476185"/>
                  <a:pt x="2229557" y="5472066"/>
                  <a:pt x="2075922" y="5484388"/>
                </a:cubicBezTo>
                <a:cubicBezTo>
                  <a:pt x="1922287" y="5496710"/>
                  <a:pt x="1761352" y="5481992"/>
                  <a:pt x="1481826" y="5484388"/>
                </a:cubicBezTo>
                <a:cubicBezTo>
                  <a:pt x="1202300" y="5486784"/>
                  <a:pt x="1057222" y="5511129"/>
                  <a:pt x="887730" y="5484388"/>
                </a:cubicBezTo>
                <a:cubicBezTo>
                  <a:pt x="718238" y="5457647"/>
                  <a:pt x="251918" y="5464904"/>
                  <a:pt x="0" y="5484388"/>
                </a:cubicBezTo>
                <a:cubicBezTo>
                  <a:pt x="-15298" y="5287836"/>
                  <a:pt x="6512" y="5069128"/>
                  <a:pt x="0" y="4963371"/>
                </a:cubicBezTo>
                <a:cubicBezTo>
                  <a:pt x="-6512" y="4857614"/>
                  <a:pt x="-14979" y="4569952"/>
                  <a:pt x="0" y="4442354"/>
                </a:cubicBezTo>
                <a:cubicBezTo>
                  <a:pt x="14979" y="4314756"/>
                  <a:pt x="33974" y="3857235"/>
                  <a:pt x="0" y="3701962"/>
                </a:cubicBezTo>
                <a:cubicBezTo>
                  <a:pt x="-33974" y="3546689"/>
                  <a:pt x="-6068" y="3294375"/>
                  <a:pt x="0" y="2906726"/>
                </a:cubicBezTo>
                <a:cubicBezTo>
                  <a:pt x="6068" y="2519077"/>
                  <a:pt x="1831" y="2285322"/>
                  <a:pt x="0" y="2111489"/>
                </a:cubicBezTo>
                <a:cubicBezTo>
                  <a:pt x="-1831" y="1937656"/>
                  <a:pt x="25385" y="1836064"/>
                  <a:pt x="0" y="1590473"/>
                </a:cubicBezTo>
                <a:cubicBezTo>
                  <a:pt x="-25385" y="1344882"/>
                  <a:pt x="-29918" y="1095291"/>
                  <a:pt x="0" y="959768"/>
                </a:cubicBezTo>
                <a:cubicBezTo>
                  <a:pt x="29918" y="824245"/>
                  <a:pt x="-11137" y="386807"/>
                  <a:pt x="0" y="0"/>
                </a:cubicBezTo>
                <a:close/>
              </a:path>
            </a:pathLst>
          </a:custGeom>
          <a:noFill/>
          <a:ln w="38100" cap="flat" cmpd="sng">
            <a:solidFill>
              <a:srgbClr val="C00000"/>
            </a:solidFill>
            <a:prstDash val="dash"/>
            <a:round/>
            <a:headEnd type="none" w="sm" len="sm"/>
            <a:tailEnd type="none" w="sm" len="sm"/>
          </a:ln>
        </p:spPr>
        <p:txBody>
          <a:bodyPr spcFirstLastPara="1" wrap="square" lIns="60950" tIns="30467" rIns="60950" bIns="30467" anchor="ctr" anchorCtr="0">
            <a:noAutofit/>
          </a:bodyPr>
          <a:lstStyle/>
          <a:p>
            <a:pPr algn="just">
              <a:lnSpc>
                <a:spcPct val="150000"/>
              </a:lnSpc>
              <a:buClr>
                <a:srgbClr val="000000"/>
              </a:buClr>
              <a:buFont typeface="Arial"/>
              <a:buNone/>
            </a:pPr>
            <a:r>
              <a:rPr lang="vi-VN" sz="2400" kern="0" dirty="0">
                <a:solidFill>
                  <a:srgbClr val="000000"/>
                </a:solidFill>
                <a:latin typeface="UTM Avo" panose="02040603050506020204" pitchFamily="18"/>
                <a:ea typeface="Calibri"/>
                <a:cs typeface="Calibri"/>
                <a:sym typeface="Calibri"/>
              </a:rPr>
              <a:t>Em hãy ghi lại vắn tắt kết quả quan sát cây vào vở nháp (có thể ghi dưới dạng sơ đồ tư duy).</a:t>
            </a:r>
            <a:endParaRPr sz="600" kern="0" dirty="0">
              <a:solidFill>
                <a:srgbClr val="000000"/>
              </a:solidFill>
              <a:latin typeface="UTM Avo" panose="02040603050506020204" pitchFamily="18"/>
              <a:cs typeface="Arial"/>
              <a:sym typeface="Arial"/>
            </a:endParaRPr>
          </a:p>
        </p:txBody>
      </p:sp>
      <p:pic>
        <p:nvPicPr>
          <p:cNvPr id="9" name="Google Shape;276;p15">
            <a:extLst>
              <a:ext uri="{FF2B5EF4-FFF2-40B4-BE49-F238E27FC236}">
                <a16:creationId xmlns:a16="http://schemas.microsoft.com/office/drawing/2014/main" id="{84A0685C-59AB-B1CD-5FC4-0E7701681407}"/>
              </a:ext>
            </a:extLst>
          </p:cNvPr>
          <p:cNvPicPr preferRelativeResize="0"/>
          <p:nvPr/>
        </p:nvPicPr>
        <p:blipFill rotWithShape="1">
          <a:blip r:embed="rId4">
            <a:alphaModFix/>
          </a:blip>
          <a:srcRect/>
          <a:stretch/>
        </p:blipFill>
        <p:spPr>
          <a:xfrm>
            <a:off x="9788260" y="1963098"/>
            <a:ext cx="1808298" cy="1444378"/>
          </a:xfrm>
          <a:prstGeom prst="rect">
            <a:avLst/>
          </a:prstGeom>
          <a:noFill/>
          <a:ln>
            <a:noFill/>
          </a:ln>
        </p:spPr>
      </p:pic>
    </p:spTree>
    <p:extLst>
      <p:ext uri="{BB962C8B-B14F-4D97-AF65-F5344CB8AC3E}">
        <p14:creationId xmlns:p14="http://schemas.microsoft.com/office/powerpoint/2010/main" val="359899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oogle Shape;171;p6">
            <a:extLst>
              <a:ext uri="{FF2B5EF4-FFF2-40B4-BE49-F238E27FC236}">
                <a16:creationId xmlns:a16="http://schemas.microsoft.com/office/drawing/2014/main" id="{98509E1A-5997-7F49-8015-B8BA56FD4987}"/>
              </a:ext>
            </a:extLst>
          </p:cNvPr>
          <p:cNvGrpSpPr/>
          <p:nvPr/>
        </p:nvGrpSpPr>
        <p:grpSpPr>
          <a:xfrm>
            <a:off x="-53270" y="1511595"/>
            <a:ext cx="4676070" cy="5346405"/>
            <a:chOff x="0" y="-47624"/>
            <a:chExt cx="1340776" cy="2761858"/>
          </a:xfrm>
        </p:grpSpPr>
        <p:sp>
          <p:nvSpPr>
            <p:cNvPr id="10" name="Google Shape;172;p6">
              <a:extLst>
                <a:ext uri="{FF2B5EF4-FFF2-40B4-BE49-F238E27FC236}">
                  <a16:creationId xmlns:a16="http://schemas.microsoft.com/office/drawing/2014/main" id="{F92D3B0A-9BAB-8010-9C74-93BC9C24BABF}"/>
                </a:ext>
              </a:extLst>
            </p:cNvPr>
            <p:cNvSpPr/>
            <p:nvPr/>
          </p:nvSpPr>
          <p:spPr>
            <a:xfrm>
              <a:off x="0" y="4901"/>
              <a:ext cx="1340776" cy="2709333"/>
            </a:xfrm>
            <a:custGeom>
              <a:avLst/>
              <a:gdLst/>
              <a:ahLst/>
              <a:cxnLst/>
              <a:rect l="l" t="t" r="r" b="b"/>
              <a:pathLst>
                <a:path w="1340776" h="2709333" extrusionOk="0">
                  <a:moveTo>
                    <a:pt x="0" y="0"/>
                  </a:moveTo>
                  <a:lnTo>
                    <a:pt x="1340776" y="0"/>
                  </a:lnTo>
                  <a:lnTo>
                    <a:pt x="1340776" y="2709333"/>
                  </a:lnTo>
                  <a:lnTo>
                    <a:pt x="0" y="2709333"/>
                  </a:lnTo>
                  <a:close/>
                </a:path>
              </a:pathLst>
            </a:custGeom>
            <a:solidFill>
              <a:srgbClr val="F7D6DF">
                <a:alpha val="49803"/>
              </a:srgbClr>
            </a:solidFill>
            <a:ln>
              <a:noFill/>
            </a:ln>
          </p:spPr>
          <p:txBody>
            <a:bodyPr spcFirstLastPara="1" wrap="square" lIns="60950" tIns="30467" rIns="60950" bIns="30467" anchor="t" anchorCtr="0">
              <a:noAutofit/>
            </a:bodyPr>
            <a:lstStyle/>
            <a:p>
              <a:endParaRPr sz="1200" dirty="0">
                <a:solidFill>
                  <a:schemeClr val="bg1"/>
                </a:solidFill>
                <a:latin typeface="UTM Avo" panose="02040603050506020204" pitchFamily="18"/>
                <a:ea typeface="Calibri"/>
                <a:cs typeface="Calibri"/>
                <a:sym typeface="Calibri"/>
              </a:endParaRPr>
            </a:p>
          </p:txBody>
        </p:sp>
        <p:sp>
          <p:nvSpPr>
            <p:cNvPr id="11" name="Google Shape;173;p6">
              <a:extLst>
                <a:ext uri="{FF2B5EF4-FFF2-40B4-BE49-F238E27FC236}">
                  <a16:creationId xmlns:a16="http://schemas.microsoft.com/office/drawing/2014/main" id="{E786FD4D-7D19-86B8-0953-F9AD0B028DB4}"/>
                </a:ext>
              </a:extLst>
            </p:cNvPr>
            <p:cNvSpPr txBox="1"/>
            <p:nvPr/>
          </p:nvSpPr>
          <p:spPr>
            <a:xfrm>
              <a:off x="0" y="-47624"/>
              <a:ext cx="812800" cy="860425"/>
            </a:xfrm>
            <a:prstGeom prst="rect">
              <a:avLst/>
            </a:prstGeom>
            <a:noFill/>
            <a:ln>
              <a:noFill/>
            </a:ln>
          </p:spPr>
          <p:txBody>
            <a:bodyPr spcFirstLastPara="1" wrap="square" lIns="33867" tIns="33867" rIns="33867" bIns="33867" anchor="ctr" anchorCtr="0">
              <a:noAutofit/>
            </a:bodyPr>
            <a:lstStyle/>
            <a:p>
              <a:pPr algn="ctr">
                <a:lnSpc>
                  <a:spcPct val="192944"/>
                </a:lnSpc>
              </a:pPr>
              <a:endParaRPr sz="1200" dirty="0">
                <a:solidFill>
                  <a:schemeClr val="bg1"/>
                </a:solidFill>
                <a:latin typeface="UTM Avo" panose="02040603050506020204" pitchFamily="18"/>
                <a:ea typeface="Calibri"/>
                <a:cs typeface="Calibri"/>
                <a:sym typeface="Calibri"/>
              </a:endParaRPr>
            </a:p>
          </p:txBody>
        </p:sp>
      </p:grpSp>
      <p:sp>
        <p:nvSpPr>
          <p:cNvPr id="12" name="Google Shape;219;p10">
            <a:extLst>
              <a:ext uri="{FF2B5EF4-FFF2-40B4-BE49-F238E27FC236}">
                <a16:creationId xmlns:a16="http://schemas.microsoft.com/office/drawing/2014/main" id="{14496B5F-9C7C-7547-0B59-0D816055149A}"/>
              </a:ext>
            </a:extLst>
          </p:cNvPr>
          <p:cNvSpPr txBox="1"/>
          <p:nvPr/>
        </p:nvSpPr>
        <p:spPr>
          <a:xfrm>
            <a:off x="-229835" y="2007681"/>
            <a:ext cx="5029200" cy="1169525"/>
          </a:xfrm>
          <a:prstGeom prst="rect">
            <a:avLst/>
          </a:prstGeom>
          <a:noFill/>
          <a:ln>
            <a:noFill/>
          </a:ln>
        </p:spPr>
        <p:txBody>
          <a:bodyPr spcFirstLastPara="1" wrap="square" lIns="60950" tIns="30467" rIns="60950" bIns="30467" anchor="t" anchorCtr="0">
            <a:spAutoFit/>
          </a:bodyPr>
          <a:lstStyle/>
          <a:p>
            <a:pPr algn="ctr">
              <a:lnSpc>
                <a:spcPct val="150000"/>
              </a:lnSpc>
            </a:pPr>
            <a:r>
              <a:rPr lang="vi-VN" sz="2400" b="1" dirty="0">
                <a:solidFill>
                  <a:schemeClr val="bg1"/>
                </a:solidFill>
                <a:latin typeface="UTM Avo" panose="02040603050506020204" pitchFamily="18"/>
                <a:ea typeface="Calibri"/>
                <a:cs typeface="Calibri"/>
                <a:sym typeface="Calibri"/>
              </a:rPr>
              <a:t>Nhiệm vụ 2</a:t>
            </a:r>
          </a:p>
          <a:p>
            <a:pPr algn="ctr">
              <a:lnSpc>
                <a:spcPct val="150000"/>
              </a:lnSpc>
            </a:pPr>
            <a:r>
              <a:rPr lang="vi-VN" sz="2400" b="1" dirty="0">
                <a:solidFill>
                  <a:schemeClr val="bg1"/>
                </a:solidFill>
                <a:latin typeface="UTM Avo" panose="02040603050506020204" pitchFamily="18"/>
                <a:ea typeface="Calibri"/>
                <a:cs typeface="Calibri"/>
                <a:sym typeface="Calibri"/>
              </a:rPr>
              <a:t>Trao đổi kết quả quan sát</a:t>
            </a:r>
            <a:endParaRPr sz="2400" b="1" dirty="0">
              <a:solidFill>
                <a:schemeClr val="bg1"/>
              </a:solidFill>
              <a:latin typeface="UTM Avo" panose="02040603050506020204" pitchFamily="18"/>
              <a:ea typeface="Calibri"/>
              <a:cs typeface="Calibri"/>
              <a:sym typeface="Calibri"/>
            </a:endParaRPr>
          </a:p>
        </p:txBody>
      </p:sp>
      <p:grpSp>
        <p:nvGrpSpPr>
          <p:cNvPr id="3" name="Google Shape;292;p16">
            <a:extLst>
              <a:ext uri="{FF2B5EF4-FFF2-40B4-BE49-F238E27FC236}">
                <a16:creationId xmlns:a16="http://schemas.microsoft.com/office/drawing/2014/main" id="{BFA01B58-BDDF-2538-9AA5-ADC70F4B2F1A}"/>
              </a:ext>
            </a:extLst>
          </p:cNvPr>
          <p:cNvGrpSpPr/>
          <p:nvPr/>
        </p:nvGrpSpPr>
        <p:grpSpPr>
          <a:xfrm>
            <a:off x="284974" y="3780146"/>
            <a:ext cx="3999581" cy="2929161"/>
            <a:chOff x="7336308" y="2052076"/>
            <a:chExt cx="3764584" cy="2807558"/>
          </a:xfrm>
        </p:grpSpPr>
        <p:pic>
          <p:nvPicPr>
            <p:cNvPr id="4" name="Google Shape;293;p16">
              <a:extLst>
                <a:ext uri="{FF2B5EF4-FFF2-40B4-BE49-F238E27FC236}">
                  <a16:creationId xmlns:a16="http://schemas.microsoft.com/office/drawing/2014/main" id="{73B03048-6B63-466A-DFBD-C02598A78425}"/>
                </a:ext>
              </a:extLst>
            </p:cNvPr>
            <p:cNvPicPr preferRelativeResize="0"/>
            <p:nvPr/>
          </p:nvPicPr>
          <p:blipFill rotWithShape="1">
            <a:blip r:embed="rId3">
              <a:alphaModFix/>
            </a:blip>
            <a:srcRect/>
            <a:stretch/>
          </p:blipFill>
          <p:spPr>
            <a:xfrm>
              <a:off x="7336308" y="2052076"/>
              <a:ext cx="1763031" cy="2649514"/>
            </a:xfrm>
            <a:prstGeom prst="rect">
              <a:avLst/>
            </a:prstGeom>
            <a:noFill/>
            <a:ln>
              <a:noFill/>
            </a:ln>
          </p:spPr>
        </p:pic>
        <p:pic>
          <p:nvPicPr>
            <p:cNvPr id="5" name="Google Shape;294;p16">
              <a:extLst>
                <a:ext uri="{FF2B5EF4-FFF2-40B4-BE49-F238E27FC236}">
                  <a16:creationId xmlns:a16="http://schemas.microsoft.com/office/drawing/2014/main" id="{38F64917-C6FB-3B0A-3962-6E7FE22FD41F}"/>
                </a:ext>
              </a:extLst>
            </p:cNvPr>
            <p:cNvPicPr preferRelativeResize="0"/>
            <p:nvPr/>
          </p:nvPicPr>
          <p:blipFill rotWithShape="1">
            <a:blip r:embed="rId4">
              <a:alphaModFix/>
            </a:blip>
            <a:srcRect/>
            <a:stretch/>
          </p:blipFill>
          <p:spPr>
            <a:xfrm>
              <a:off x="9242920" y="2210120"/>
              <a:ext cx="1857972" cy="2649514"/>
            </a:xfrm>
            <a:prstGeom prst="rect">
              <a:avLst/>
            </a:prstGeom>
            <a:noFill/>
            <a:ln>
              <a:noFill/>
            </a:ln>
          </p:spPr>
        </p:pic>
      </p:grpSp>
      <p:sp>
        <p:nvSpPr>
          <p:cNvPr id="8" name="Google Shape;287;p16">
            <a:extLst>
              <a:ext uri="{FF2B5EF4-FFF2-40B4-BE49-F238E27FC236}">
                <a16:creationId xmlns:a16="http://schemas.microsoft.com/office/drawing/2014/main" id="{91E22A5D-7002-57E0-0892-5F0338C3735F}"/>
              </a:ext>
            </a:extLst>
          </p:cNvPr>
          <p:cNvSpPr/>
          <p:nvPr/>
        </p:nvSpPr>
        <p:spPr>
          <a:xfrm>
            <a:off x="10972039" y="2874282"/>
            <a:ext cx="836792" cy="905864"/>
          </a:xfrm>
          <a:custGeom>
            <a:avLst/>
            <a:gdLst/>
            <a:ahLst/>
            <a:cxnLst/>
            <a:rect l="l" t="t" r="r" b="b"/>
            <a:pathLst>
              <a:path w="1255188" h="1358796" extrusionOk="0">
                <a:moveTo>
                  <a:pt x="0" y="0"/>
                </a:moveTo>
                <a:lnTo>
                  <a:pt x="1255188" y="0"/>
                </a:lnTo>
                <a:lnTo>
                  <a:pt x="1255188" y="1358796"/>
                </a:lnTo>
                <a:lnTo>
                  <a:pt x="0" y="1358796"/>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p>
            <a:pPr>
              <a:buClr>
                <a:srgbClr val="000000"/>
              </a:buClr>
              <a:buFont typeface="Arial"/>
              <a:buNone/>
            </a:pPr>
            <a:endParaRPr sz="1200" kern="0">
              <a:solidFill>
                <a:srgbClr val="000000"/>
              </a:solidFill>
              <a:latin typeface="UTM Avo" panose="02040603050506020204" pitchFamily="18"/>
              <a:ea typeface="Calibri"/>
              <a:cs typeface="Calibri"/>
              <a:sym typeface="Calibri"/>
            </a:endParaRPr>
          </a:p>
        </p:txBody>
      </p:sp>
      <p:sp>
        <p:nvSpPr>
          <p:cNvPr id="17" name="Google Shape;291;p16">
            <a:extLst>
              <a:ext uri="{FF2B5EF4-FFF2-40B4-BE49-F238E27FC236}">
                <a16:creationId xmlns:a16="http://schemas.microsoft.com/office/drawing/2014/main" id="{EA6C15FD-4A0A-925B-0627-1476B75ABC39}"/>
              </a:ext>
            </a:extLst>
          </p:cNvPr>
          <p:cNvSpPr txBox="1"/>
          <p:nvPr/>
        </p:nvSpPr>
        <p:spPr>
          <a:xfrm>
            <a:off x="4961044" y="3429000"/>
            <a:ext cx="6091147" cy="1169525"/>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vi-VN" sz="2400" kern="0" dirty="0">
                <a:solidFill>
                  <a:srgbClr val="000000"/>
                </a:solidFill>
                <a:latin typeface="UTM Avo" panose="02040603050506020204" pitchFamily="18"/>
                <a:ea typeface="Calibri"/>
                <a:cs typeface="Calibri"/>
                <a:sym typeface="Calibri"/>
              </a:rPr>
              <a:t>Em hãy trao đổi với bạn cùng nhóm đôi về kết quả quan sát của mình.</a:t>
            </a:r>
            <a:endParaRPr sz="4400" kern="0" dirty="0">
              <a:solidFill>
                <a:srgbClr val="000000"/>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111588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0EF9966-2A42-ACE0-2FE6-3D951F3D3AD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940220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99;p17">
            <a:extLst>
              <a:ext uri="{FF2B5EF4-FFF2-40B4-BE49-F238E27FC236}">
                <a16:creationId xmlns:a16="http://schemas.microsoft.com/office/drawing/2014/main" id="{EEA5E326-E448-78E4-92A4-4BAFF3D87DD4}"/>
              </a:ext>
            </a:extLst>
          </p:cNvPr>
          <p:cNvSpPr/>
          <p:nvPr/>
        </p:nvSpPr>
        <p:spPr>
          <a:xfrm>
            <a:off x="6088205" y="2772512"/>
            <a:ext cx="5519296" cy="2319076"/>
          </a:xfrm>
          <a:prstGeom prst="roundRect">
            <a:avLst>
              <a:gd name="adj" fmla="val 16667"/>
            </a:avLst>
          </a:prstGeom>
          <a:solidFill>
            <a:srgbClr val="F2DADA"/>
          </a:solidFill>
          <a:ln>
            <a:noFill/>
          </a:ln>
        </p:spPr>
        <p:txBody>
          <a:bodyPr spcFirstLastPara="1" wrap="square" lIns="60950" tIns="30467" rIns="60950" bIns="30467" anchor="ctr" anchorCtr="0">
            <a:noAutofit/>
          </a:bodyPr>
          <a:lstStyle/>
          <a:p>
            <a:pPr algn="ctr">
              <a:lnSpc>
                <a:spcPct val="150000"/>
              </a:lnSpc>
              <a:buClr>
                <a:srgbClr val="000000"/>
              </a:buClr>
              <a:buFont typeface="Arial"/>
              <a:buNone/>
            </a:pPr>
            <a:r>
              <a:rPr lang="vi-VN" sz="2400" kern="0" dirty="0">
                <a:solidFill>
                  <a:srgbClr val="000000"/>
                </a:solidFill>
                <a:latin typeface="UTM Avo" panose="02040603050506020204" pitchFamily="18"/>
                <a:ea typeface="Calibri"/>
                <a:cs typeface="Calibri"/>
                <a:sym typeface="Calibri"/>
              </a:rPr>
              <a:t>Chuẩn bị nội dung cho tiết học </a:t>
            </a:r>
            <a:endParaRPr sz="500" kern="0" dirty="0">
              <a:solidFill>
                <a:srgbClr val="000000"/>
              </a:solidFill>
              <a:latin typeface="UTM Avo" panose="02040603050506020204" pitchFamily="18"/>
              <a:cs typeface="Arial"/>
              <a:sym typeface="Arial"/>
            </a:endParaRPr>
          </a:p>
          <a:p>
            <a:pPr algn="ctr">
              <a:lnSpc>
                <a:spcPct val="150000"/>
              </a:lnSpc>
              <a:buClr>
                <a:srgbClr val="000000"/>
              </a:buClr>
              <a:buFont typeface="Arial"/>
              <a:buNone/>
            </a:pPr>
            <a:r>
              <a:rPr lang="vi-VN" sz="2400" b="1" kern="0" dirty="0">
                <a:solidFill>
                  <a:srgbClr val="000000"/>
                </a:solidFill>
                <a:latin typeface="UTM Avo" panose="02040603050506020204" pitchFamily="18"/>
                <a:ea typeface="Calibri"/>
                <a:cs typeface="Calibri"/>
                <a:sym typeface="Calibri"/>
              </a:rPr>
              <a:t>Bài đọc 3: Những hạt </a:t>
            </a:r>
            <a:r>
              <a:rPr lang="vi-VN" sz="2400" b="1" kern="0">
                <a:solidFill>
                  <a:srgbClr val="000000"/>
                </a:solidFill>
                <a:latin typeface="UTM Avo" panose="02040603050506020204" pitchFamily="18"/>
                <a:ea typeface="Calibri"/>
                <a:cs typeface="Calibri"/>
                <a:sym typeface="Calibri"/>
              </a:rPr>
              <a:t>thóc giống</a:t>
            </a:r>
            <a:endParaRPr sz="2400" b="1" kern="0" dirty="0">
              <a:solidFill>
                <a:srgbClr val="000000"/>
              </a:solidFill>
              <a:latin typeface="UTM Avo" panose="02040603050506020204" pitchFamily="18"/>
              <a:ea typeface="Calibri"/>
              <a:cs typeface="Calibri"/>
              <a:sym typeface="Calibri"/>
            </a:endParaRPr>
          </a:p>
        </p:txBody>
      </p:sp>
      <p:sp>
        <p:nvSpPr>
          <p:cNvPr id="7" name="Google Shape;300;p17">
            <a:extLst>
              <a:ext uri="{FF2B5EF4-FFF2-40B4-BE49-F238E27FC236}">
                <a16:creationId xmlns:a16="http://schemas.microsoft.com/office/drawing/2014/main" id="{263D7F58-492D-FA69-66EA-AEC62BBCA740}"/>
              </a:ext>
            </a:extLst>
          </p:cNvPr>
          <p:cNvSpPr/>
          <p:nvPr/>
        </p:nvSpPr>
        <p:spPr>
          <a:xfrm>
            <a:off x="739504" y="2772512"/>
            <a:ext cx="5140128" cy="2319076"/>
          </a:xfrm>
          <a:prstGeom prst="roundRect">
            <a:avLst>
              <a:gd name="adj" fmla="val 16667"/>
            </a:avLst>
          </a:prstGeom>
          <a:solidFill>
            <a:srgbClr val="F2DADA"/>
          </a:solidFill>
          <a:ln>
            <a:noFill/>
          </a:ln>
        </p:spPr>
        <p:txBody>
          <a:bodyPr spcFirstLastPara="1" wrap="square" lIns="60950" tIns="30467" rIns="60950" bIns="30467" anchor="ctr" anchorCtr="0">
            <a:noAutofit/>
          </a:bodyPr>
          <a:lstStyle/>
          <a:p>
            <a:pPr algn="ctr">
              <a:lnSpc>
                <a:spcPct val="150000"/>
              </a:lnSpc>
              <a:buClr>
                <a:srgbClr val="000000"/>
              </a:buClr>
              <a:buFont typeface="Arial"/>
              <a:buNone/>
            </a:pPr>
            <a:r>
              <a:rPr lang="vi-VN" sz="2400" kern="0" dirty="0">
                <a:solidFill>
                  <a:srgbClr val="000000"/>
                </a:solidFill>
                <a:latin typeface="UTM Avo" panose="02040603050506020204" pitchFamily="18"/>
                <a:ea typeface="Calibri"/>
                <a:cs typeface="Calibri"/>
                <a:sym typeface="Calibri"/>
              </a:rPr>
              <a:t>Ôn lại các kiến thức đã học về bài văn tả </a:t>
            </a:r>
            <a:r>
              <a:rPr lang="vi-VN" sz="2400" kern="0">
                <a:solidFill>
                  <a:srgbClr val="000000"/>
                </a:solidFill>
                <a:latin typeface="UTM Avo" panose="02040603050506020204" pitchFamily="18"/>
                <a:ea typeface="Calibri"/>
                <a:cs typeface="Calibri"/>
                <a:sym typeface="Calibri"/>
              </a:rPr>
              <a:t>cây cối</a:t>
            </a:r>
            <a:endParaRPr sz="2400" kern="0" dirty="0">
              <a:solidFill>
                <a:srgbClr val="000000"/>
              </a:solidFill>
              <a:latin typeface="UTM Avo" panose="02040603050506020204" pitchFamily="18"/>
              <a:ea typeface="Calibri"/>
              <a:cs typeface="Calibri"/>
              <a:sym typeface="Calibri"/>
            </a:endParaRPr>
          </a:p>
        </p:txBody>
      </p:sp>
      <p:sp>
        <p:nvSpPr>
          <p:cNvPr id="8" name="Google Shape;306;p17">
            <a:extLst>
              <a:ext uri="{FF2B5EF4-FFF2-40B4-BE49-F238E27FC236}">
                <a16:creationId xmlns:a16="http://schemas.microsoft.com/office/drawing/2014/main" id="{BB7311F2-F870-58FF-EC56-A431C1675D75}"/>
              </a:ext>
            </a:extLst>
          </p:cNvPr>
          <p:cNvSpPr/>
          <p:nvPr/>
        </p:nvSpPr>
        <p:spPr>
          <a:xfrm>
            <a:off x="8277090" y="2012703"/>
            <a:ext cx="913224" cy="1087172"/>
          </a:xfrm>
          <a:custGeom>
            <a:avLst/>
            <a:gdLst/>
            <a:ahLst/>
            <a:cxnLst/>
            <a:rect l="l" t="t" r="r" b="b"/>
            <a:pathLst>
              <a:path w="1369836" h="1630758" extrusionOk="0">
                <a:moveTo>
                  <a:pt x="0" y="0"/>
                </a:moveTo>
                <a:lnTo>
                  <a:pt x="1369836" y="0"/>
                </a:lnTo>
                <a:lnTo>
                  <a:pt x="1369836" y="1630758"/>
                </a:lnTo>
                <a:lnTo>
                  <a:pt x="0" y="1630758"/>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pPr>
              <a:buClr>
                <a:srgbClr val="000000"/>
              </a:buClr>
              <a:buFont typeface="Arial"/>
              <a:buNone/>
            </a:pPr>
            <a:endParaRPr sz="1100" kern="0">
              <a:solidFill>
                <a:srgbClr val="000000"/>
              </a:solidFill>
              <a:latin typeface="UTM Avo" panose="02040603050506020204" pitchFamily="18"/>
              <a:ea typeface="Calibri"/>
              <a:cs typeface="Calibri"/>
              <a:sym typeface="Calibri"/>
            </a:endParaRPr>
          </a:p>
        </p:txBody>
      </p:sp>
      <p:sp>
        <p:nvSpPr>
          <p:cNvPr id="9" name="Google Shape;308;p17">
            <a:extLst>
              <a:ext uri="{FF2B5EF4-FFF2-40B4-BE49-F238E27FC236}">
                <a16:creationId xmlns:a16="http://schemas.microsoft.com/office/drawing/2014/main" id="{3A07CB4C-9CA1-C5FE-31E3-BEBCB61CA37C}"/>
              </a:ext>
            </a:extLst>
          </p:cNvPr>
          <p:cNvSpPr/>
          <p:nvPr/>
        </p:nvSpPr>
        <p:spPr>
          <a:xfrm>
            <a:off x="2852956" y="2012703"/>
            <a:ext cx="913224" cy="1087172"/>
          </a:xfrm>
          <a:custGeom>
            <a:avLst/>
            <a:gdLst/>
            <a:ahLst/>
            <a:cxnLst/>
            <a:rect l="l" t="t" r="r" b="b"/>
            <a:pathLst>
              <a:path w="1369836" h="1630758" extrusionOk="0">
                <a:moveTo>
                  <a:pt x="0" y="0"/>
                </a:moveTo>
                <a:lnTo>
                  <a:pt x="1369836" y="0"/>
                </a:lnTo>
                <a:lnTo>
                  <a:pt x="1369836" y="1630758"/>
                </a:lnTo>
                <a:lnTo>
                  <a:pt x="0" y="1630758"/>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pPr>
              <a:buClr>
                <a:srgbClr val="000000"/>
              </a:buClr>
              <a:buFont typeface="Arial"/>
              <a:buNone/>
            </a:pPr>
            <a:endParaRPr sz="1100" kern="0">
              <a:solidFill>
                <a:srgbClr val="000000"/>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1BDC085-DEE6-4FCC-6E95-A4BE3711DCF6}"/>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820456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96;p2">
            <a:extLst>
              <a:ext uri="{FF2B5EF4-FFF2-40B4-BE49-F238E27FC236}">
                <a16:creationId xmlns:a16="http://schemas.microsoft.com/office/drawing/2014/main" id="{9726B4F9-BD83-6455-71F6-A7A0F7415518}"/>
              </a:ext>
            </a:extLst>
          </p:cNvPr>
          <p:cNvSpPr/>
          <p:nvPr/>
        </p:nvSpPr>
        <p:spPr>
          <a:xfrm>
            <a:off x="3969" y="2974139"/>
            <a:ext cx="4213225" cy="3890211"/>
          </a:xfrm>
          <a:custGeom>
            <a:avLst/>
            <a:gdLst/>
            <a:ahLst/>
            <a:cxnLst/>
            <a:rect l="l" t="t" r="r" b="b"/>
            <a:pathLst>
              <a:path w="4456462" h="4114800" extrusionOk="0">
                <a:moveTo>
                  <a:pt x="0" y="0"/>
                </a:moveTo>
                <a:lnTo>
                  <a:pt x="4456462" y="0"/>
                </a:lnTo>
                <a:lnTo>
                  <a:pt x="4456462"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endParaRPr sz="1100">
              <a:solidFill>
                <a:schemeClr val="dk1"/>
              </a:solidFill>
              <a:latin typeface="UTM Avo" panose="02040603050506020204" pitchFamily="18"/>
              <a:ea typeface="Calibri"/>
              <a:cs typeface="Calibri"/>
              <a:sym typeface="Calibri"/>
            </a:endParaRPr>
          </a:p>
        </p:txBody>
      </p:sp>
      <p:grpSp>
        <p:nvGrpSpPr>
          <p:cNvPr id="7" name="Google Shape;97;p2">
            <a:extLst>
              <a:ext uri="{FF2B5EF4-FFF2-40B4-BE49-F238E27FC236}">
                <a16:creationId xmlns:a16="http://schemas.microsoft.com/office/drawing/2014/main" id="{1B0EEE7A-928D-9CDD-4F8E-ACFC4771C2A7}"/>
              </a:ext>
            </a:extLst>
          </p:cNvPr>
          <p:cNvGrpSpPr/>
          <p:nvPr/>
        </p:nvGrpSpPr>
        <p:grpSpPr>
          <a:xfrm>
            <a:off x="3810794" y="1930399"/>
            <a:ext cx="7264400" cy="2542339"/>
            <a:chOff x="5715000" y="2095500"/>
            <a:chExt cx="10896600" cy="4495800"/>
          </a:xfrm>
        </p:grpSpPr>
        <p:sp>
          <p:nvSpPr>
            <p:cNvPr id="8" name="Google Shape;98;p2">
              <a:extLst>
                <a:ext uri="{FF2B5EF4-FFF2-40B4-BE49-F238E27FC236}">
                  <a16:creationId xmlns:a16="http://schemas.microsoft.com/office/drawing/2014/main" id="{68318179-2128-2C63-CF4D-81371E4C83A8}"/>
                </a:ext>
              </a:extLst>
            </p:cNvPr>
            <p:cNvSpPr/>
            <p:nvPr/>
          </p:nvSpPr>
          <p:spPr>
            <a:xfrm>
              <a:off x="5791200" y="2095500"/>
              <a:ext cx="10744200" cy="4495800"/>
            </a:xfrm>
            <a:prstGeom prst="wedgeEllipseCallout">
              <a:avLst>
                <a:gd name="adj1" fmla="val -43565"/>
                <a:gd name="adj2" fmla="val 41947"/>
              </a:avLst>
            </a:prstGeom>
            <a:solidFill>
              <a:schemeClr val="accent2">
                <a:lumMod val="20000"/>
                <a:lumOff val="80000"/>
              </a:schemeClr>
            </a:solidFill>
            <a:ln w="25400" cap="flat" cmpd="sng">
              <a:solidFill>
                <a:srgbClr val="A5A5A5"/>
              </a:solidFill>
              <a:prstDash val="solid"/>
              <a:round/>
              <a:headEnd type="none" w="sm" len="sm"/>
              <a:tailEnd type="none" w="sm" len="sm"/>
            </a:ln>
          </p:spPr>
          <p:txBody>
            <a:bodyPr spcFirstLastPara="1" wrap="square" lIns="60950" tIns="30467" rIns="60950" bIns="30467" anchor="ctr" anchorCtr="0">
              <a:noAutofit/>
            </a:bodyPr>
            <a:lstStyle/>
            <a:p>
              <a:pPr algn="ctr"/>
              <a:endParaRPr sz="1100">
                <a:solidFill>
                  <a:schemeClr val="lt1"/>
                </a:solidFill>
                <a:latin typeface="UTM Avo" panose="02040603050506020204" pitchFamily="18"/>
                <a:ea typeface="Calibri"/>
                <a:cs typeface="Calibri"/>
                <a:sym typeface="Calibri"/>
              </a:endParaRPr>
            </a:p>
          </p:txBody>
        </p:sp>
        <p:sp>
          <p:nvSpPr>
            <p:cNvPr id="9" name="Google Shape;99;p2">
              <a:extLst>
                <a:ext uri="{FF2B5EF4-FFF2-40B4-BE49-F238E27FC236}">
                  <a16:creationId xmlns:a16="http://schemas.microsoft.com/office/drawing/2014/main" id="{CD29A3C2-6235-847D-586C-80E897F51576}"/>
                </a:ext>
              </a:extLst>
            </p:cNvPr>
            <p:cNvSpPr txBox="1"/>
            <p:nvPr/>
          </p:nvSpPr>
          <p:spPr>
            <a:xfrm>
              <a:off x="5715000" y="3670295"/>
              <a:ext cx="10896600" cy="1754288"/>
            </a:xfrm>
            <a:prstGeom prst="rect">
              <a:avLst/>
            </a:prstGeom>
            <a:noFill/>
            <a:ln>
              <a:noFill/>
            </a:ln>
          </p:spPr>
          <p:txBody>
            <a:bodyPr spcFirstLastPara="1" wrap="square" lIns="60950" tIns="30467" rIns="60950" bIns="30467" anchor="t" anchorCtr="0">
              <a:spAutoFit/>
            </a:bodyPr>
            <a:lstStyle/>
            <a:p>
              <a:pPr marL="381019" indent="-381019" algn="ctr">
                <a:lnSpc>
                  <a:spcPct val="150000"/>
                </a:lnSpc>
                <a:buClr>
                  <a:schemeClr val="dk1"/>
                </a:buClr>
                <a:buSzPts val="4000"/>
                <a:buFont typeface="Arial"/>
                <a:buChar char="•"/>
              </a:pPr>
              <a:r>
                <a:rPr lang="vi-VN" sz="2400" dirty="0">
                  <a:solidFill>
                    <a:schemeClr val="dk1"/>
                  </a:solidFill>
                  <a:latin typeface="UTM Avo" panose="02040603050506020204" pitchFamily="18"/>
                  <a:ea typeface="Calibri"/>
                  <a:cs typeface="Calibri"/>
                  <a:sym typeface="Calibri"/>
                </a:rPr>
                <a:t>Bài văn tả cây cối thường gồm mấy phần? </a:t>
              </a:r>
              <a:endParaRPr sz="2400" dirty="0">
                <a:solidFill>
                  <a:schemeClr val="dk1"/>
                </a:solidFill>
                <a:latin typeface="UTM Avo" panose="02040603050506020204" pitchFamily="18"/>
                <a:ea typeface="Calibri"/>
                <a:cs typeface="Calibri"/>
                <a:sym typeface="Calibri"/>
              </a:endParaRPr>
            </a:p>
            <a:p>
              <a:pPr marL="381019" indent="-381019" algn="ctr">
                <a:lnSpc>
                  <a:spcPct val="150000"/>
                </a:lnSpc>
                <a:buClr>
                  <a:schemeClr val="dk1"/>
                </a:buClr>
                <a:buSzPts val="4000"/>
                <a:buFont typeface="Arial"/>
                <a:buChar char="•"/>
              </a:pPr>
              <a:r>
                <a:rPr lang="vi-VN" sz="2400" dirty="0">
                  <a:solidFill>
                    <a:schemeClr val="dk1"/>
                  </a:solidFill>
                  <a:latin typeface="UTM Avo" panose="02040603050506020204" pitchFamily="18"/>
                  <a:ea typeface="Calibri"/>
                  <a:cs typeface="Calibri"/>
                  <a:sym typeface="Calibri"/>
                </a:rPr>
                <a:t>Đó là những phần nào? </a:t>
              </a:r>
              <a:endParaRPr sz="2400" dirty="0">
                <a:solidFill>
                  <a:schemeClr val="dk1"/>
                </a:solidFill>
                <a:latin typeface="UTM Avo" panose="02040603050506020204" pitchFamily="18"/>
                <a:ea typeface="Calibri"/>
                <a:cs typeface="Calibri"/>
                <a:sym typeface="Calibri"/>
              </a:endParaRPr>
            </a:p>
          </p:txBody>
        </p:sp>
      </p:grpSp>
    </p:spTree>
    <p:extLst>
      <p:ext uri="{BB962C8B-B14F-4D97-AF65-F5344CB8AC3E}">
        <p14:creationId xmlns:p14="http://schemas.microsoft.com/office/powerpoint/2010/main" val="41961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Google Shape;104;p3">
            <a:extLst>
              <a:ext uri="{FF2B5EF4-FFF2-40B4-BE49-F238E27FC236}">
                <a16:creationId xmlns:a16="http://schemas.microsoft.com/office/drawing/2014/main" id="{B8A015BA-C58A-296D-56CB-B949F479D171}"/>
              </a:ext>
            </a:extLst>
          </p:cNvPr>
          <p:cNvSpPr/>
          <p:nvPr/>
        </p:nvSpPr>
        <p:spPr>
          <a:xfrm>
            <a:off x="503502" y="2497664"/>
            <a:ext cx="1473200" cy="3657600"/>
          </a:xfrm>
          <a:prstGeom prst="roundRect">
            <a:avLst>
              <a:gd name="adj" fmla="val 16667"/>
            </a:avLst>
          </a:prstGeom>
          <a:solidFill>
            <a:srgbClr val="FFFFFF"/>
          </a:solidFill>
          <a:ln w="25400" cap="flat" cmpd="sng">
            <a:solidFill>
              <a:srgbClr val="002060"/>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02060"/>
                </a:solidFill>
                <a:effectLst/>
                <a:uLnTx/>
                <a:uFillTx/>
                <a:latin typeface="UTM Avo" panose="02040603050506020204" pitchFamily="18"/>
                <a:cs typeface="Arial"/>
                <a:sym typeface="Arial"/>
              </a:rPr>
              <a:t>Bố cục </a:t>
            </a:r>
            <a:endParaRPr kumimoji="0" sz="5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nvGrpSpPr>
          <p:cNvPr id="22" name="Google Shape;105;p3">
            <a:extLst>
              <a:ext uri="{FF2B5EF4-FFF2-40B4-BE49-F238E27FC236}">
                <a16:creationId xmlns:a16="http://schemas.microsoft.com/office/drawing/2014/main" id="{16BA0495-22FF-0C8E-E884-73A766C40602}"/>
              </a:ext>
            </a:extLst>
          </p:cNvPr>
          <p:cNvGrpSpPr/>
          <p:nvPr/>
        </p:nvGrpSpPr>
        <p:grpSpPr>
          <a:xfrm>
            <a:off x="2855965" y="2159642"/>
            <a:ext cx="8832533" cy="1066800"/>
            <a:chOff x="4191000" y="804862"/>
            <a:chExt cx="12496800" cy="1600199"/>
          </a:xfrm>
        </p:grpSpPr>
        <p:sp>
          <p:nvSpPr>
            <p:cNvPr id="25" name="Google Shape;107;p3">
              <a:extLst>
                <a:ext uri="{FF2B5EF4-FFF2-40B4-BE49-F238E27FC236}">
                  <a16:creationId xmlns:a16="http://schemas.microsoft.com/office/drawing/2014/main" id="{C1031DC6-4CAD-88ED-FDAF-6EBA9BBEAD0A}"/>
                </a:ext>
              </a:extLst>
            </p:cNvPr>
            <p:cNvSpPr/>
            <p:nvPr/>
          </p:nvSpPr>
          <p:spPr>
            <a:xfrm>
              <a:off x="4191000" y="804862"/>
              <a:ext cx="12496800" cy="1600199"/>
            </a:xfrm>
            <a:prstGeom prst="rect">
              <a:avLst/>
            </a:prstGeom>
            <a:noFill/>
            <a:ln w="25400" cap="flat" cmpd="sng">
              <a:solidFill>
                <a:srgbClr val="21364F"/>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endParaRPr sz="1100" kern="0">
                <a:solidFill>
                  <a:srgbClr val="FFFFFF"/>
                </a:solidFill>
                <a:latin typeface="UTM Avo" panose="02040603050506020204" pitchFamily="18"/>
                <a:ea typeface="Calibri"/>
                <a:cs typeface="Calibri"/>
                <a:sym typeface="Calibri"/>
              </a:endParaRPr>
            </a:p>
          </p:txBody>
        </p:sp>
        <p:sp>
          <p:nvSpPr>
            <p:cNvPr id="24" name="Google Shape;109;p3">
              <a:extLst>
                <a:ext uri="{FF2B5EF4-FFF2-40B4-BE49-F238E27FC236}">
                  <a16:creationId xmlns:a16="http://schemas.microsoft.com/office/drawing/2014/main" id="{85E02A07-4DA2-D225-F496-2BC8A57C8647}"/>
                </a:ext>
              </a:extLst>
            </p:cNvPr>
            <p:cNvSpPr txBox="1"/>
            <p:nvPr/>
          </p:nvSpPr>
          <p:spPr>
            <a:xfrm>
              <a:off x="4343400" y="1127177"/>
              <a:ext cx="12344400" cy="923290"/>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400" b="1" kern="0" dirty="0">
                  <a:solidFill>
                    <a:srgbClr val="000000"/>
                  </a:solidFill>
                  <a:latin typeface="UTM Avo" panose="02040603050506020204" pitchFamily="18"/>
                  <a:ea typeface="Calibri"/>
                  <a:cs typeface="Calibri"/>
                  <a:sym typeface="Calibri"/>
                </a:rPr>
                <a:t>Mở bài: </a:t>
              </a:r>
              <a:r>
                <a:rPr lang="vi-VN" sz="2400" kern="0" dirty="0">
                  <a:solidFill>
                    <a:srgbClr val="000000"/>
                  </a:solidFill>
                  <a:latin typeface="UTM Avo" panose="02040603050506020204" pitchFamily="18"/>
                  <a:ea typeface="Calibri"/>
                  <a:cs typeface="Calibri"/>
                  <a:sym typeface="Calibri"/>
                </a:rPr>
                <a:t>Giới thiệu đối tượng miêu tả (cây, hoa, </a:t>
              </a:r>
              <a:r>
                <a:rPr lang="vi-VN" sz="2400" kern="0">
                  <a:solidFill>
                    <a:srgbClr val="000000"/>
                  </a:solidFill>
                  <a:latin typeface="UTM Avo" panose="02040603050506020204" pitchFamily="18"/>
                  <a:ea typeface="Calibri"/>
                  <a:cs typeface="Calibri"/>
                  <a:sym typeface="Calibri"/>
                </a:rPr>
                <a:t>quả,…)</a:t>
              </a:r>
              <a:r>
                <a:rPr lang="en-US" sz="2400" kern="0">
                  <a:solidFill>
                    <a:srgbClr val="000000"/>
                  </a:solidFill>
                  <a:latin typeface="UTM Avo" panose="02040603050506020204" pitchFamily="18"/>
                  <a:ea typeface="Calibri"/>
                  <a:cs typeface="Calibri"/>
                  <a:sym typeface="Calibri"/>
                </a:rPr>
                <a:t>.</a:t>
              </a:r>
              <a:endParaRPr sz="2400" kern="0" dirty="0">
                <a:solidFill>
                  <a:srgbClr val="000000"/>
                </a:solidFill>
                <a:latin typeface="UTM Avo" panose="02040603050506020204" pitchFamily="18"/>
                <a:ea typeface="Calibri"/>
                <a:cs typeface="Calibri"/>
                <a:sym typeface="Calibri"/>
              </a:endParaRPr>
            </a:p>
          </p:txBody>
        </p:sp>
      </p:grpSp>
      <p:grpSp>
        <p:nvGrpSpPr>
          <p:cNvPr id="27" name="Google Shape;110;p3">
            <a:extLst>
              <a:ext uri="{FF2B5EF4-FFF2-40B4-BE49-F238E27FC236}">
                <a16:creationId xmlns:a16="http://schemas.microsoft.com/office/drawing/2014/main" id="{200C7725-28D7-5A14-7B70-BF3FB9EADB16}"/>
              </a:ext>
            </a:extLst>
          </p:cNvPr>
          <p:cNvGrpSpPr/>
          <p:nvPr/>
        </p:nvGrpSpPr>
        <p:grpSpPr>
          <a:xfrm>
            <a:off x="2862527" y="3694808"/>
            <a:ext cx="8832532" cy="1066800"/>
            <a:chOff x="4191000" y="804862"/>
            <a:chExt cx="13248797" cy="1600199"/>
          </a:xfrm>
        </p:grpSpPr>
        <p:sp>
          <p:nvSpPr>
            <p:cNvPr id="30" name="Google Shape;112;p3">
              <a:extLst>
                <a:ext uri="{FF2B5EF4-FFF2-40B4-BE49-F238E27FC236}">
                  <a16:creationId xmlns:a16="http://schemas.microsoft.com/office/drawing/2014/main" id="{4249F0CA-1E55-86CD-05F2-9E298366CB5E}"/>
                </a:ext>
              </a:extLst>
            </p:cNvPr>
            <p:cNvSpPr/>
            <p:nvPr/>
          </p:nvSpPr>
          <p:spPr>
            <a:xfrm>
              <a:off x="4191000" y="804862"/>
              <a:ext cx="13248797" cy="1600199"/>
            </a:xfrm>
            <a:prstGeom prst="rect">
              <a:avLst/>
            </a:prstGeom>
            <a:noFill/>
            <a:ln w="25400" cap="flat" cmpd="sng">
              <a:solidFill>
                <a:srgbClr val="21364F"/>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endParaRPr sz="1100" kern="0">
                <a:solidFill>
                  <a:srgbClr val="FFFFFF"/>
                </a:solidFill>
                <a:latin typeface="UTM Avo" panose="02040603050506020204" pitchFamily="18"/>
                <a:ea typeface="Calibri"/>
                <a:cs typeface="Calibri"/>
                <a:sym typeface="Calibri"/>
              </a:endParaRPr>
            </a:p>
          </p:txBody>
        </p:sp>
        <p:sp>
          <p:nvSpPr>
            <p:cNvPr id="29" name="Google Shape;114;p3">
              <a:extLst>
                <a:ext uri="{FF2B5EF4-FFF2-40B4-BE49-F238E27FC236}">
                  <a16:creationId xmlns:a16="http://schemas.microsoft.com/office/drawing/2014/main" id="{F2B9CE16-203A-260A-2FA8-7C439A8A3CD0}"/>
                </a:ext>
              </a:extLst>
            </p:cNvPr>
            <p:cNvSpPr txBox="1"/>
            <p:nvPr/>
          </p:nvSpPr>
          <p:spPr>
            <a:xfrm>
              <a:off x="4343397" y="1143316"/>
              <a:ext cx="13086559" cy="923290"/>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400" b="1" kern="0" dirty="0">
                  <a:solidFill>
                    <a:srgbClr val="000000"/>
                  </a:solidFill>
                  <a:latin typeface="UTM Avo" panose="02040603050506020204" pitchFamily="18"/>
                  <a:cs typeface="Arial"/>
                  <a:sym typeface="Arial"/>
                </a:rPr>
                <a:t>Thân bài: </a:t>
              </a:r>
              <a:r>
                <a:rPr lang="vi-VN" sz="2400" kern="0" dirty="0">
                  <a:solidFill>
                    <a:srgbClr val="000000"/>
                  </a:solidFill>
                  <a:latin typeface="UTM Avo" panose="02040603050506020204" pitchFamily="18"/>
                  <a:cs typeface="Arial"/>
                  <a:sym typeface="Arial"/>
                </a:rPr>
                <a:t>Tả từng bộ phân của cây, lợi ích của </a:t>
              </a:r>
              <a:r>
                <a:rPr lang="vi-VN" sz="2400" kern="0">
                  <a:solidFill>
                    <a:srgbClr val="000000"/>
                  </a:solidFill>
                  <a:latin typeface="UTM Avo" panose="02040603050506020204" pitchFamily="18"/>
                  <a:cs typeface="Arial"/>
                  <a:sym typeface="Arial"/>
                </a:rPr>
                <a:t>loài cây</a:t>
              </a:r>
              <a:r>
                <a:rPr lang="en-US" sz="2400" kern="0">
                  <a:solidFill>
                    <a:srgbClr val="000000"/>
                  </a:solidFill>
                  <a:latin typeface="UTM Avo" panose="02040603050506020204" pitchFamily="18"/>
                  <a:cs typeface="Arial"/>
                  <a:sym typeface="Arial"/>
                </a:rPr>
                <a:t>.</a:t>
              </a:r>
              <a:endParaRPr sz="500" kern="0" dirty="0">
                <a:solidFill>
                  <a:srgbClr val="000000"/>
                </a:solidFill>
                <a:latin typeface="UTM Avo" panose="02040603050506020204" pitchFamily="18"/>
                <a:cs typeface="Arial"/>
                <a:sym typeface="Arial"/>
              </a:endParaRPr>
            </a:p>
          </p:txBody>
        </p:sp>
      </p:grpSp>
      <p:grpSp>
        <p:nvGrpSpPr>
          <p:cNvPr id="32" name="Google Shape;115;p3">
            <a:extLst>
              <a:ext uri="{FF2B5EF4-FFF2-40B4-BE49-F238E27FC236}">
                <a16:creationId xmlns:a16="http://schemas.microsoft.com/office/drawing/2014/main" id="{C7F2DF5E-52A0-2C76-CE88-172F2D5672B2}"/>
              </a:ext>
            </a:extLst>
          </p:cNvPr>
          <p:cNvGrpSpPr/>
          <p:nvPr/>
        </p:nvGrpSpPr>
        <p:grpSpPr>
          <a:xfrm>
            <a:off x="2862502" y="5229974"/>
            <a:ext cx="8825996" cy="1066800"/>
            <a:chOff x="4191000" y="804862"/>
            <a:chExt cx="13238994" cy="1600200"/>
          </a:xfrm>
        </p:grpSpPr>
        <p:sp>
          <p:nvSpPr>
            <p:cNvPr id="35" name="Google Shape;117;p3">
              <a:extLst>
                <a:ext uri="{FF2B5EF4-FFF2-40B4-BE49-F238E27FC236}">
                  <a16:creationId xmlns:a16="http://schemas.microsoft.com/office/drawing/2014/main" id="{F34371D6-FB3A-82F0-37FE-8273D3706C81}"/>
                </a:ext>
              </a:extLst>
            </p:cNvPr>
            <p:cNvSpPr/>
            <p:nvPr/>
          </p:nvSpPr>
          <p:spPr>
            <a:xfrm>
              <a:off x="4191000" y="804862"/>
              <a:ext cx="13238994" cy="1600200"/>
            </a:xfrm>
            <a:prstGeom prst="rect">
              <a:avLst/>
            </a:prstGeom>
            <a:noFill/>
            <a:ln w="25400" cap="flat" cmpd="sng">
              <a:solidFill>
                <a:srgbClr val="21364F"/>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endParaRPr sz="1100" kern="0">
                <a:solidFill>
                  <a:srgbClr val="FFFFFF"/>
                </a:solidFill>
                <a:latin typeface="UTM Avo" panose="02040603050506020204" pitchFamily="18"/>
                <a:ea typeface="Calibri"/>
                <a:cs typeface="Calibri"/>
                <a:sym typeface="Calibri"/>
              </a:endParaRPr>
            </a:p>
          </p:txBody>
        </p:sp>
        <p:sp>
          <p:nvSpPr>
            <p:cNvPr id="34" name="Google Shape;119;p3">
              <a:extLst>
                <a:ext uri="{FF2B5EF4-FFF2-40B4-BE49-F238E27FC236}">
                  <a16:creationId xmlns:a16="http://schemas.microsoft.com/office/drawing/2014/main" id="{4096CC67-371E-98EE-11FE-D7D1ABEC24A7}"/>
                </a:ext>
              </a:extLst>
            </p:cNvPr>
            <p:cNvSpPr txBox="1"/>
            <p:nvPr/>
          </p:nvSpPr>
          <p:spPr>
            <a:xfrm>
              <a:off x="4342766" y="1143316"/>
              <a:ext cx="12344400" cy="923291"/>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400" b="1" kern="0" dirty="0">
                  <a:solidFill>
                    <a:srgbClr val="000000"/>
                  </a:solidFill>
                  <a:latin typeface="UTM Avo" panose="02040603050506020204" pitchFamily="18"/>
                  <a:ea typeface="Calibri"/>
                  <a:cs typeface="Calibri"/>
                  <a:sym typeface="Calibri"/>
                </a:rPr>
                <a:t>Kết bài: </a:t>
              </a:r>
              <a:r>
                <a:rPr lang="vi-VN" sz="2400" kern="0" dirty="0">
                  <a:solidFill>
                    <a:srgbClr val="000000"/>
                  </a:solidFill>
                  <a:latin typeface="UTM Avo" panose="02040603050506020204" pitchFamily="18"/>
                  <a:ea typeface="Calibri"/>
                  <a:cs typeface="Calibri"/>
                  <a:sym typeface="Calibri"/>
                </a:rPr>
                <a:t>Nêu cảm nghĩ về đối tượng miêu tả.</a:t>
              </a:r>
              <a:endParaRPr sz="2400" kern="0" dirty="0">
                <a:solidFill>
                  <a:srgbClr val="000000"/>
                </a:solidFill>
                <a:latin typeface="UTM Avo" panose="02040603050506020204" pitchFamily="18"/>
                <a:ea typeface="Calibri"/>
                <a:cs typeface="Calibri"/>
                <a:sym typeface="Calibri"/>
              </a:endParaRPr>
            </a:p>
          </p:txBody>
        </p:sp>
      </p:grpSp>
      <p:cxnSp>
        <p:nvCxnSpPr>
          <p:cNvPr id="37" name="Google Shape;120;p3">
            <a:extLst>
              <a:ext uri="{FF2B5EF4-FFF2-40B4-BE49-F238E27FC236}">
                <a16:creationId xmlns:a16="http://schemas.microsoft.com/office/drawing/2014/main" id="{782054AF-598A-7DE9-2A6C-796AFC81A0C7}"/>
              </a:ext>
            </a:extLst>
          </p:cNvPr>
          <p:cNvCxnSpPr>
            <a:stCxn id="21" idx="3"/>
            <a:endCxn id="25" idx="1"/>
          </p:cNvCxnSpPr>
          <p:nvPr/>
        </p:nvCxnSpPr>
        <p:spPr>
          <a:xfrm flipV="1">
            <a:off x="1976702" y="2693042"/>
            <a:ext cx="879263" cy="1633422"/>
          </a:xfrm>
          <a:prstGeom prst="straightConnector1">
            <a:avLst/>
          </a:prstGeom>
          <a:noFill/>
          <a:ln w="19050" cap="flat" cmpd="sng">
            <a:solidFill>
              <a:srgbClr val="002060"/>
            </a:solidFill>
            <a:prstDash val="solid"/>
            <a:round/>
            <a:headEnd type="none" w="sm" len="sm"/>
            <a:tailEnd type="none" w="sm" len="sm"/>
          </a:ln>
        </p:spPr>
      </p:cxnSp>
      <p:cxnSp>
        <p:nvCxnSpPr>
          <p:cNvPr id="38" name="Google Shape;121;p3">
            <a:extLst>
              <a:ext uri="{FF2B5EF4-FFF2-40B4-BE49-F238E27FC236}">
                <a16:creationId xmlns:a16="http://schemas.microsoft.com/office/drawing/2014/main" id="{52F77BA7-FDD4-A78E-9B67-E3E495A241A1}"/>
              </a:ext>
            </a:extLst>
          </p:cNvPr>
          <p:cNvCxnSpPr/>
          <p:nvPr/>
        </p:nvCxnSpPr>
        <p:spPr>
          <a:xfrm>
            <a:off x="1976702" y="4326464"/>
            <a:ext cx="885825" cy="0"/>
          </a:xfrm>
          <a:prstGeom prst="straightConnector1">
            <a:avLst/>
          </a:prstGeom>
          <a:noFill/>
          <a:ln w="19050" cap="flat" cmpd="sng">
            <a:solidFill>
              <a:srgbClr val="002060"/>
            </a:solidFill>
            <a:prstDash val="solid"/>
            <a:round/>
            <a:headEnd type="none" w="sm" len="sm"/>
            <a:tailEnd type="none" w="sm" len="sm"/>
          </a:ln>
        </p:spPr>
      </p:cxnSp>
      <p:cxnSp>
        <p:nvCxnSpPr>
          <p:cNvPr id="39" name="Google Shape;122;p3">
            <a:extLst>
              <a:ext uri="{FF2B5EF4-FFF2-40B4-BE49-F238E27FC236}">
                <a16:creationId xmlns:a16="http://schemas.microsoft.com/office/drawing/2014/main" id="{5770FBF4-2628-BA21-F292-52C9F7BC79BC}"/>
              </a:ext>
            </a:extLst>
          </p:cNvPr>
          <p:cNvCxnSpPr>
            <a:cxnSpLocks/>
            <a:stCxn id="21" idx="3"/>
            <a:endCxn id="35" idx="1"/>
          </p:cNvCxnSpPr>
          <p:nvPr/>
        </p:nvCxnSpPr>
        <p:spPr>
          <a:xfrm>
            <a:off x="1976702" y="4326464"/>
            <a:ext cx="885800" cy="1436910"/>
          </a:xfrm>
          <a:prstGeom prst="straightConnector1">
            <a:avLst/>
          </a:prstGeom>
          <a:noFill/>
          <a:ln w="19050" cap="flat" cmpd="sng">
            <a:solidFill>
              <a:srgbClr val="002060"/>
            </a:solidFill>
            <a:prstDash val="solid"/>
            <a:round/>
            <a:headEnd type="none" w="sm" len="sm"/>
            <a:tailEnd type="none" w="sm" len="sm"/>
          </a:ln>
        </p:spPr>
      </p:cxnSp>
    </p:spTree>
    <p:extLst>
      <p:ext uri="{BB962C8B-B14F-4D97-AF65-F5344CB8AC3E}">
        <p14:creationId xmlns:p14="http://schemas.microsoft.com/office/powerpoint/2010/main" val="37038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E0198DF-34EC-9ED1-A5EE-58746D98A20A}"/>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621639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6E714E-FE95-E2E7-36B2-703273625CDE}"/>
              </a:ext>
            </a:extLst>
          </p:cNvPr>
          <p:cNvSpPr txBox="1"/>
          <p:nvPr/>
        </p:nvSpPr>
        <p:spPr>
          <a:xfrm>
            <a:off x="1038732" y="1566768"/>
            <a:ext cx="10114536" cy="574388"/>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u="none" strike="noStrike" kern="0" cap="none" spc="0" normalizeH="0" baseline="0" noProof="0" dirty="0">
                <a:ln>
                  <a:noFill/>
                </a:ln>
                <a:solidFill>
                  <a:schemeClr val="bg1"/>
                </a:solidFill>
                <a:effectLst/>
                <a:uLnTx/>
                <a:uFillTx/>
                <a:latin typeface="UTM Avo" panose="02040603050506020204" pitchFamily="18"/>
              </a:rPr>
              <a:t>HOẠT ĐỘNG 1.</a:t>
            </a:r>
            <a:r>
              <a:rPr kumimoji="0" lang="vi-VN" sz="2400" b="1" u="none" strike="noStrike" kern="0" cap="none" spc="0" normalizeH="0" noProof="0" dirty="0">
                <a:ln>
                  <a:noFill/>
                </a:ln>
                <a:solidFill>
                  <a:schemeClr val="bg1"/>
                </a:solidFill>
                <a:effectLst/>
                <a:uLnTx/>
                <a:uFillTx/>
                <a:latin typeface="UTM Avo" panose="02040603050506020204" pitchFamily="18"/>
              </a:rPr>
              <a:t> TÓM TẮT BÀI VĂN </a:t>
            </a:r>
            <a:r>
              <a:rPr kumimoji="0" lang="vi-VN" sz="2400" b="1" i="1" u="none" strike="noStrike" kern="0" cap="none" spc="0" normalizeH="0" noProof="0" dirty="0">
                <a:ln>
                  <a:noFill/>
                </a:ln>
                <a:solidFill>
                  <a:schemeClr val="bg1"/>
                </a:solidFill>
                <a:effectLst/>
                <a:uLnTx/>
                <a:uFillTx/>
                <a:latin typeface="UTM Avo" panose="02040603050506020204" pitchFamily="18"/>
              </a:rPr>
              <a:t>CÂY SI </a:t>
            </a:r>
            <a:r>
              <a:rPr kumimoji="0" lang="vi-VN" sz="2400" b="1" u="none" strike="noStrike" kern="0" cap="none" spc="0" normalizeH="0" noProof="0" dirty="0">
                <a:ln>
                  <a:noFill/>
                </a:ln>
                <a:solidFill>
                  <a:schemeClr val="bg1"/>
                </a:solidFill>
                <a:effectLst/>
                <a:uLnTx/>
                <a:uFillTx/>
                <a:latin typeface="UTM Avo" panose="02040603050506020204" pitchFamily="18"/>
              </a:rPr>
              <a:t>THEO BỐ CỤC 3 PHẦN</a:t>
            </a:r>
            <a:endParaRPr kumimoji="0" lang="vi-VN" sz="2400" b="1" u="none" strike="noStrike" kern="0" cap="none" spc="0" normalizeH="0" baseline="0" noProof="0" dirty="0">
              <a:ln>
                <a:noFill/>
              </a:ln>
              <a:solidFill>
                <a:schemeClr val="bg1"/>
              </a:solidFill>
              <a:effectLst/>
              <a:uLnTx/>
              <a:uFillTx/>
              <a:latin typeface="UTM Avo" panose="02040603050506020204" pitchFamily="18"/>
            </a:endParaRPr>
          </a:p>
        </p:txBody>
      </p:sp>
      <p:grpSp>
        <p:nvGrpSpPr>
          <p:cNvPr id="3" name="Google Shape;171;p6">
            <a:extLst>
              <a:ext uri="{FF2B5EF4-FFF2-40B4-BE49-F238E27FC236}">
                <a16:creationId xmlns:a16="http://schemas.microsoft.com/office/drawing/2014/main" id="{CB407459-6036-70A3-6428-7BB42A51D68B}"/>
              </a:ext>
            </a:extLst>
          </p:cNvPr>
          <p:cNvGrpSpPr/>
          <p:nvPr/>
        </p:nvGrpSpPr>
        <p:grpSpPr>
          <a:xfrm>
            <a:off x="794" y="2141156"/>
            <a:ext cx="3708400" cy="4729250"/>
            <a:chOff x="0" y="-47625"/>
            <a:chExt cx="1340776" cy="2761859"/>
          </a:xfrm>
        </p:grpSpPr>
        <p:sp>
          <p:nvSpPr>
            <p:cNvPr id="4" name="Google Shape;172;p6">
              <a:extLst>
                <a:ext uri="{FF2B5EF4-FFF2-40B4-BE49-F238E27FC236}">
                  <a16:creationId xmlns:a16="http://schemas.microsoft.com/office/drawing/2014/main" id="{178C17B9-713B-9DCA-F496-9F8F11D5E2D0}"/>
                </a:ext>
              </a:extLst>
            </p:cNvPr>
            <p:cNvSpPr/>
            <p:nvPr/>
          </p:nvSpPr>
          <p:spPr>
            <a:xfrm>
              <a:off x="0" y="4901"/>
              <a:ext cx="1340776" cy="2709333"/>
            </a:xfrm>
            <a:custGeom>
              <a:avLst/>
              <a:gdLst/>
              <a:ahLst/>
              <a:cxnLst/>
              <a:rect l="l" t="t" r="r" b="b"/>
              <a:pathLst>
                <a:path w="1340776" h="2709333" extrusionOk="0">
                  <a:moveTo>
                    <a:pt x="0" y="0"/>
                  </a:moveTo>
                  <a:lnTo>
                    <a:pt x="1340776" y="0"/>
                  </a:lnTo>
                  <a:lnTo>
                    <a:pt x="1340776" y="2709333"/>
                  </a:lnTo>
                  <a:lnTo>
                    <a:pt x="0" y="2709333"/>
                  </a:lnTo>
                  <a:close/>
                </a:path>
              </a:pathLst>
            </a:custGeom>
            <a:solidFill>
              <a:srgbClr val="F7D6DF">
                <a:alpha val="49803"/>
              </a:srgbClr>
            </a:solidFill>
            <a:ln>
              <a:noFill/>
            </a:ln>
          </p:spPr>
          <p:txBody>
            <a:bodyPr spcFirstLastPara="1" wrap="square" lIns="60950" tIns="30467" rIns="60950" bIns="30467" anchor="t" anchorCtr="0">
              <a:noAutofit/>
            </a:bodyPr>
            <a:lstStyle/>
            <a:p>
              <a:endParaRPr sz="1200">
                <a:solidFill>
                  <a:schemeClr val="bg1"/>
                </a:solidFill>
                <a:latin typeface="UTM Avo" panose="02040603050506020204" pitchFamily="18"/>
                <a:ea typeface="Calibri"/>
                <a:cs typeface="Calibri"/>
                <a:sym typeface="Calibri"/>
              </a:endParaRPr>
            </a:p>
          </p:txBody>
        </p:sp>
        <p:sp>
          <p:nvSpPr>
            <p:cNvPr id="5" name="Google Shape;173;p6">
              <a:extLst>
                <a:ext uri="{FF2B5EF4-FFF2-40B4-BE49-F238E27FC236}">
                  <a16:creationId xmlns:a16="http://schemas.microsoft.com/office/drawing/2014/main" id="{58EDC354-BE0A-641B-23B6-11D612911BCF}"/>
                </a:ext>
              </a:extLst>
            </p:cNvPr>
            <p:cNvSpPr txBox="1"/>
            <p:nvPr/>
          </p:nvSpPr>
          <p:spPr>
            <a:xfrm>
              <a:off x="0" y="-47625"/>
              <a:ext cx="812800" cy="860425"/>
            </a:xfrm>
            <a:prstGeom prst="rect">
              <a:avLst/>
            </a:prstGeom>
            <a:noFill/>
            <a:ln>
              <a:noFill/>
            </a:ln>
          </p:spPr>
          <p:txBody>
            <a:bodyPr spcFirstLastPara="1" wrap="square" lIns="33867" tIns="33867" rIns="33867" bIns="33867" anchor="ctr" anchorCtr="0">
              <a:noAutofit/>
            </a:bodyPr>
            <a:lstStyle/>
            <a:p>
              <a:pPr algn="ctr">
                <a:lnSpc>
                  <a:spcPct val="192944"/>
                </a:lnSpc>
              </a:pPr>
              <a:endParaRPr sz="1200">
                <a:solidFill>
                  <a:schemeClr val="bg1"/>
                </a:solidFill>
                <a:latin typeface="UTM Avo" panose="02040603050506020204" pitchFamily="18"/>
                <a:ea typeface="Calibri"/>
                <a:cs typeface="Calibri"/>
                <a:sym typeface="Calibri"/>
              </a:endParaRPr>
            </a:p>
          </p:txBody>
        </p:sp>
      </p:grpSp>
      <p:pic>
        <p:nvPicPr>
          <p:cNvPr id="6" name="Google Shape;174;p6">
            <a:extLst>
              <a:ext uri="{FF2B5EF4-FFF2-40B4-BE49-F238E27FC236}">
                <a16:creationId xmlns:a16="http://schemas.microsoft.com/office/drawing/2014/main" id="{D28B3324-59A2-9A00-A0D7-DBE8C04BC104}"/>
              </a:ext>
            </a:extLst>
          </p:cNvPr>
          <p:cNvPicPr preferRelativeResize="0"/>
          <p:nvPr/>
        </p:nvPicPr>
        <p:blipFill rotWithShape="1">
          <a:blip r:embed="rId3">
            <a:alphaModFix/>
          </a:blip>
          <a:srcRect/>
          <a:stretch/>
        </p:blipFill>
        <p:spPr>
          <a:xfrm>
            <a:off x="-405606" y="3128689"/>
            <a:ext cx="4311849" cy="4229204"/>
          </a:xfrm>
          <a:prstGeom prst="rect">
            <a:avLst/>
          </a:prstGeom>
          <a:noFill/>
          <a:ln>
            <a:noFill/>
          </a:ln>
        </p:spPr>
      </p:pic>
      <p:sp>
        <p:nvSpPr>
          <p:cNvPr id="7" name="Google Shape;175;p6">
            <a:extLst>
              <a:ext uri="{FF2B5EF4-FFF2-40B4-BE49-F238E27FC236}">
                <a16:creationId xmlns:a16="http://schemas.microsoft.com/office/drawing/2014/main" id="{9C5A5F36-AA9C-6735-7635-6AC34930D2AF}"/>
              </a:ext>
            </a:extLst>
          </p:cNvPr>
          <p:cNvSpPr/>
          <p:nvPr/>
        </p:nvSpPr>
        <p:spPr>
          <a:xfrm>
            <a:off x="3989349" y="2496588"/>
            <a:ext cx="7829200" cy="1264200"/>
          </a:xfrm>
          <a:prstGeom prst="rect">
            <a:avLst/>
          </a:prstGeom>
          <a:noFill/>
          <a:ln w="38100" cap="flat" cmpd="sng">
            <a:solidFill>
              <a:srgbClr val="C00000"/>
            </a:solidFill>
            <a:prstDash val="dash"/>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dirty="0">
                <a:solidFill>
                  <a:schemeClr val="bg1"/>
                </a:solidFill>
                <a:latin typeface="UTM Avo" panose="02040603050506020204" pitchFamily="18"/>
                <a:ea typeface="Calibri"/>
                <a:cs typeface="Calibri"/>
                <a:sym typeface="Calibri"/>
              </a:rPr>
              <a:t>Đọc thầm lại bài văn </a:t>
            </a:r>
            <a:r>
              <a:rPr lang="vi-VN" sz="2400" i="1" dirty="0">
                <a:solidFill>
                  <a:schemeClr val="bg1"/>
                </a:solidFill>
                <a:latin typeface="UTM Avo" panose="02040603050506020204" pitchFamily="18"/>
                <a:ea typeface="Calibri"/>
                <a:cs typeface="Calibri"/>
                <a:sym typeface="Calibri"/>
              </a:rPr>
              <a:t>Cây si</a:t>
            </a:r>
            <a:r>
              <a:rPr lang="vi-VN" sz="2400" dirty="0">
                <a:solidFill>
                  <a:schemeClr val="bg1"/>
                </a:solidFill>
                <a:latin typeface="UTM Avo" panose="02040603050506020204" pitchFamily="18"/>
                <a:ea typeface="Calibri"/>
                <a:cs typeface="Calibri"/>
                <a:sym typeface="Calibri"/>
              </a:rPr>
              <a:t> (SGK trang 36) và tự tóm tắt bài văn theo nội dung bảng in trong SGK. </a:t>
            </a:r>
            <a:endParaRPr sz="2400" dirty="0">
              <a:solidFill>
                <a:schemeClr val="bg1"/>
              </a:solidFill>
              <a:latin typeface="UTM Avo" panose="02040603050506020204" pitchFamily="18"/>
              <a:ea typeface="Calibri"/>
              <a:cs typeface="Calibri"/>
              <a:sym typeface="Calibri"/>
            </a:endParaRPr>
          </a:p>
        </p:txBody>
      </p:sp>
      <p:pic>
        <p:nvPicPr>
          <p:cNvPr id="8" name="Google Shape;176;p6">
            <a:extLst>
              <a:ext uri="{FF2B5EF4-FFF2-40B4-BE49-F238E27FC236}">
                <a16:creationId xmlns:a16="http://schemas.microsoft.com/office/drawing/2014/main" id="{544C3796-75A9-D460-B228-EA35B660147E}"/>
              </a:ext>
            </a:extLst>
          </p:cNvPr>
          <p:cNvPicPr preferRelativeResize="0"/>
          <p:nvPr/>
        </p:nvPicPr>
        <p:blipFill rotWithShape="1">
          <a:blip r:embed="rId4">
            <a:alphaModFix/>
          </a:blip>
          <a:srcRect l="13030" t="46854" r="4050" b="5374"/>
          <a:stretch/>
        </p:blipFill>
        <p:spPr>
          <a:xfrm>
            <a:off x="3709194" y="4213634"/>
            <a:ext cx="8389511" cy="2059313"/>
          </a:xfrm>
          <a:prstGeom prst="rect">
            <a:avLst/>
          </a:prstGeom>
          <a:noFill/>
          <a:ln>
            <a:noFill/>
          </a:ln>
        </p:spPr>
      </p:pic>
    </p:spTree>
    <p:extLst>
      <p:ext uri="{BB962C8B-B14F-4D97-AF65-F5344CB8AC3E}">
        <p14:creationId xmlns:p14="http://schemas.microsoft.com/office/powerpoint/2010/main" val="32523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oogle Shape;171;p6">
            <a:extLst>
              <a:ext uri="{FF2B5EF4-FFF2-40B4-BE49-F238E27FC236}">
                <a16:creationId xmlns:a16="http://schemas.microsoft.com/office/drawing/2014/main" id="{CB407459-6036-70A3-6428-7BB42A51D68B}"/>
              </a:ext>
            </a:extLst>
          </p:cNvPr>
          <p:cNvGrpSpPr/>
          <p:nvPr/>
        </p:nvGrpSpPr>
        <p:grpSpPr>
          <a:xfrm>
            <a:off x="793" y="1574800"/>
            <a:ext cx="4457089" cy="5295606"/>
            <a:chOff x="0" y="-47625"/>
            <a:chExt cx="1340776" cy="2761859"/>
          </a:xfrm>
        </p:grpSpPr>
        <p:sp>
          <p:nvSpPr>
            <p:cNvPr id="4" name="Google Shape;172;p6">
              <a:extLst>
                <a:ext uri="{FF2B5EF4-FFF2-40B4-BE49-F238E27FC236}">
                  <a16:creationId xmlns:a16="http://schemas.microsoft.com/office/drawing/2014/main" id="{178C17B9-713B-9DCA-F496-9F8F11D5E2D0}"/>
                </a:ext>
              </a:extLst>
            </p:cNvPr>
            <p:cNvSpPr/>
            <p:nvPr/>
          </p:nvSpPr>
          <p:spPr>
            <a:xfrm>
              <a:off x="0" y="4901"/>
              <a:ext cx="1340776" cy="2709333"/>
            </a:xfrm>
            <a:custGeom>
              <a:avLst/>
              <a:gdLst/>
              <a:ahLst/>
              <a:cxnLst/>
              <a:rect l="l" t="t" r="r" b="b"/>
              <a:pathLst>
                <a:path w="1340776" h="2709333" extrusionOk="0">
                  <a:moveTo>
                    <a:pt x="0" y="0"/>
                  </a:moveTo>
                  <a:lnTo>
                    <a:pt x="1340776" y="0"/>
                  </a:lnTo>
                  <a:lnTo>
                    <a:pt x="1340776" y="2709333"/>
                  </a:lnTo>
                  <a:lnTo>
                    <a:pt x="0" y="2709333"/>
                  </a:lnTo>
                  <a:close/>
                </a:path>
              </a:pathLst>
            </a:custGeom>
            <a:solidFill>
              <a:srgbClr val="F7D6DF">
                <a:alpha val="49803"/>
              </a:srgbClr>
            </a:solidFill>
            <a:ln>
              <a:noFill/>
            </a:ln>
          </p:spPr>
          <p:txBody>
            <a:bodyPr spcFirstLastPara="1" wrap="square" lIns="60950" tIns="30467" rIns="60950" bIns="30467" anchor="t" anchorCtr="0">
              <a:noAutofit/>
            </a:bodyPr>
            <a:lstStyle/>
            <a:p>
              <a:endParaRPr sz="1200">
                <a:solidFill>
                  <a:schemeClr val="bg1"/>
                </a:solidFill>
                <a:latin typeface="UTM Avo" panose="02040603050506020204" pitchFamily="18"/>
                <a:ea typeface="Calibri"/>
                <a:cs typeface="Calibri"/>
                <a:sym typeface="Calibri"/>
              </a:endParaRPr>
            </a:p>
          </p:txBody>
        </p:sp>
        <p:sp>
          <p:nvSpPr>
            <p:cNvPr id="5" name="Google Shape;173;p6">
              <a:extLst>
                <a:ext uri="{FF2B5EF4-FFF2-40B4-BE49-F238E27FC236}">
                  <a16:creationId xmlns:a16="http://schemas.microsoft.com/office/drawing/2014/main" id="{58EDC354-BE0A-641B-23B6-11D612911BCF}"/>
                </a:ext>
              </a:extLst>
            </p:cNvPr>
            <p:cNvSpPr txBox="1"/>
            <p:nvPr/>
          </p:nvSpPr>
          <p:spPr>
            <a:xfrm>
              <a:off x="0" y="-47625"/>
              <a:ext cx="812800" cy="860425"/>
            </a:xfrm>
            <a:prstGeom prst="rect">
              <a:avLst/>
            </a:prstGeom>
            <a:noFill/>
            <a:ln>
              <a:noFill/>
            </a:ln>
          </p:spPr>
          <p:txBody>
            <a:bodyPr spcFirstLastPara="1" wrap="square" lIns="33867" tIns="33867" rIns="33867" bIns="33867" anchor="ctr" anchorCtr="0">
              <a:noAutofit/>
            </a:bodyPr>
            <a:lstStyle/>
            <a:p>
              <a:pPr algn="ctr">
                <a:lnSpc>
                  <a:spcPct val="192944"/>
                </a:lnSpc>
              </a:pPr>
              <a:endParaRPr sz="1200">
                <a:solidFill>
                  <a:schemeClr val="bg1"/>
                </a:solidFill>
                <a:latin typeface="UTM Avo" panose="02040603050506020204" pitchFamily="18"/>
                <a:ea typeface="Calibri"/>
                <a:cs typeface="Calibri"/>
                <a:sym typeface="Calibri"/>
              </a:endParaRPr>
            </a:p>
          </p:txBody>
        </p:sp>
      </p:grpSp>
      <p:sp>
        <p:nvSpPr>
          <p:cNvPr id="13" name="Google Shape;184;p7">
            <a:extLst>
              <a:ext uri="{FF2B5EF4-FFF2-40B4-BE49-F238E27FC236}">
                <a16:creationId xmlns:a16="http://schemas.microsoft.com/office/drawing/2014/main" id="{159CD2F6-6073-9EEB-C61C-58CC07A9032D}"/>
              </a:ext>
            </a:extLst>
          </p:cNvPr>
          <p:cNvSpPr/>
          <p:nvPr/>
        </p:nvSpPr>
        <p:spPr>
          <a:xfrm>
            <a:off x="5152149" y="1940682"/>
            <a:ext cx="6305107" cy="2562824"/>
          </a:xfrm>
          <a:prstGeom prst="rect">
            <a:avLst/>
          </a:prstGeom>
          <a:noFill/>
          <a:ln w="38100" cap="flat" cmpd="sng">
            <a:solidFill>
              <a:srgbClr val="C00000"/>
            </a:solidFill>
            <a:prstDash val="dash"/>
            <a:round/>
            <a:headEnd type="none" w="sm" len="sm"/>
            <a:tailEnd type="none" w="sm" len="sm"/>
          </a:ln>
        </p:spPr>
        <p:txBody>
          <a:bodyPr spcFirstLastPara="1" wrap="square" lIns="60950" tIns="30467" rIns="60950" bIns="30467" anchor="ctr" anchorCtr="0">
            <a:noAutofit/>
          </a:bodyPr>
          <a:lstStyle/>
          <a:p>
            <a:pPr marL="381019" indent="-381019" algn="just">
              <a:lnSpc>
                <a:spcPct val="150000"/>
              </a:lnSpc>
              <a:buClr>
                <a:srgbClr val="000000"/>
              </a:buClr>
              <a:buSzPts val="4000"/>
              <a:buFont typeface="Calibri"/>
              <a:buChar char="-"/>
            </a:pPr>
            <a:r>
              <a:rPr lang="vi-VN" sz="2400" kern="0" dirty="0">
                <a:solidFill>
                  <a:srgbClr val="000000"/>
                </a:solidFill>
                <a:latin typeface="UTM Avo" panose="02040603050506020204" pitchFamily="18"/>
                <a:ea typeface="Calibri"/>
                <a:cs typeface="Calibri"/>
                <a:sym typeface="Calibri"/>
              </a:rPr>
              <a:t>Hãy thảo luận nhóm đôi, trao đổi, đối chiếu bài làm của mình với bạn. </a:t>
            </a:r>
            <a:endParaRPr sz="500" kern="0" dirty="0">
              <a:solidFill>
                <a:srgbClr val="000000"/>
              </a:solidFill>
              <a:latin typeface="UTM Avo" panose="02040603050506020204" pitchFamily="18"/>
              <a:cs typeface="Arial"/>
              <a:sym typeface="Arial"/>
            </a:endParaRPr>
          </a:p>
          <a:p>
            <a:pPr marL="381019" indent="-381019" algn="just">
              <a:lnSpc>
                <a:spcPct val="150000"/>
              </a:lnSpc>
              <a:buClr>
                <a:srgbClr val="000000"/>
              </a:buClr>
              <a:buSzPts val="4000"/>
              <a:buFont typeface="Calibri"/>
              <a:buChar char="-"/>
            </a:pPr>
            <a:r>
              <a:rPr lang="vi-VN" sz="2400" kern="0" dirty="0">
                <a:solidFill>
                  <a:srgbClr val="000000"/>
                </a:solidFill>
                <a:latin typeface="UTM Avo" panose="02040603050506020204" pitchFamily="18"/>
                <a:ea typeface="Calibri"/>
                <a:cs typeface="Calibri"/>
                <a:sym typeface="Calibri"/>
              </a:rPr>
              <a:t>Sau đó, em hãy viết nội dung tóm tắt lên bảng.</a:t>
            </a:r>
            <a:endParaRPr sz="500" kern="0" dirty="0">
              <a:solidFill>
                <a:srgbClr val="000000"/>
              </a:solidFill>
              <a:latin typeface="UTM Avo" panose="02040603050506020204" pitchFamily="18"/>
              <a:cs typeface="Arial"/>
              <a:sym typeface="Arial"/>
            </a:endParaRPr>
          </a:p>
        </p:txBody>
      </p:sp>
      <p:pic>
        <p:nvPicPr>
          <p:cNvPr id="14" name="Google Shape;185;p7">
            <a:extLst>
              <a:ext uri="{FF2B5EF4-FFF2-40B4-BE49-F238E27FC236}">
                <a16:creationId xmlns:a16="http://schemas.microsoft.com/office/drawing/2014/main" id="{F1265F21-DF99-82AA-59E7-E398386FD7DF}"/>
              </a:ext>
            </a:extLst>
          </p:cNvPr>
          <p:cNvPicPr preferRelativeResize="0"/>
          <p:nvPr/>
        </p:nvPicPr>
        <p:blipFill rotWithShape="1">
          <a:blip r:embed="rId3">
            <a:alphaModFix/>
          </a:blip>
          <a:srcRect l="14999" t="20572" r="9999" b="11426"/>
          <a:stretch/>
        </p:blipFill>
        <p:spPr>
          <a:xfrm>
            <a:off x="216027" y="3222094"/>
            <a:ext cx="4026620" cy="3650802"/>
          </a:xfrm>
          <a:prstGeom prst="rect">
            <a:avLst/>
          </a:prstGeom>
          <a:noFill/>
          <a:ln>
            <a:noFill/>
          </a:ln>
        </p:spPr>
      </p:pic>
      <p:sp>
        <p:nvSpPr>
          <p:cNvPr id="15" name="Google Shape;186;p7">
            <a:extLst>
              <a:ext uri="{FF2B5EF4-FFF2-40B4-BE49-F238E27FC236}">
                <a16:creationId xmlns:a16="http://schemas.microsoft.com/office/drawing/2014/main" id="{7F2CD13C-7BE0-1F4A-E4A7-62116076E1C1}"/>
              </a:ext>
            </a:extLst>
          </p:cNvPr>
          <p:cNvSpPr txBox="1"/>
          <p:nvPr/>
        </p:nvSpPr>
        <p:spPr>
          <a:xfrm>
            <a:off x="89083" y="2327839"/>
            <a:ext cx="4368800" cy="49241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dirty="0">
                <a:solidFill>
                  <a:srgbClr val="C00000"/>
                </a:solidFill>
                <a:latin typeface="UTM Avo" panose="02040603050506020204" pitchFamily="18"/>
                <a:ea typeface="Calibri"/>
                <a:cs typeface="Calibri"/>
                <a:sym typeface="Calibri"/>
              </a:rPr>
              <a:t>THẢO LUẬN NHÓM ĐÔI</a:t>
            </a:r>
            <a:endParaRPr sz="500" kern="0" dirty="0">
              <a:solidFill>
                <a:srgbClr val="000000"/>
              </a:solidFill>
              <a:latin typeface="UTM Avo" panose="02040603050506020204" pitchFamily="18"/>
              <a:cs typeface="Arial"/>
              <a:sym typeface="Arial"/>
            </a:endParaRPr>
          </a:p>
        </p:txBody>
      </p:sp>
      <p:pic>
        <p:nvPicPr>
          <p:cNvPr id="16" name="Google Shape;187;p7">
            <a:extLst>
              <a:ext uri="{FF2B5EF4-FFF2-40B4-BE49-F238E27FC236}">
                <a16:creationId xmlns:a16="http://schemas.microsoft.com/office/drawing/2014/main" id="{CFBF4DED-59E3-6F2F-4E86-B94327B82A2F}"/>
              </a:ext>
            </a:extLst>
          </p:cNvPr>
          <p:cNvPicPr preferRelativeResize="0"/>
          <p:nvPr/>
        </p:nvPicPr>
        <p:blipFill rotWithShape="1">
          <a:blip r:embed="rId4">
            <a:alphaModFix/>
          </a:blip>
          <a:srcRect l="48434" t="18889" r="4582" b="47036"/>
          <a:stretch/>
        </p:blipFill>
        <p:spPr>
          <a:xfrm>
            <a:off x="6780337" y="4533047"/>
            <a:ext cx="3048729" cy="2337359"/>
          </a:xfrm>
          <a:prstGeom prst="rect">
            <a:avLst/>
          </a:prstGeom>
          <a:noFill/>
          <a:ln>
            <a:noFill/>
          </a:ln>
        </p:spPr>
      </p:pic>
    </p:spTree>
    <p:extLst>
      <p:ext uri="{BB962C8B-B14F-4D97-AF65-F5344CB8AC3E}">
        <p14:creationId xmlns:p14="http://schemas.microsoft.com/office/powerpoint/2010/main" val="225963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92;p8">
            <a:extLst>
              <a:ext uri="{FF2B5EF4-FFF2-40B4-BE49-F238E27FC236}">
                <a16:creationId xmlns:a16="http://schemas.microsoft.com/office/drawing/2014/main" id="{E5B7516C-88F1-20A6-F7AB-0BB5E9C5FB6E}"/>
              </a:ext>
            </a:extLst>
          </p:cNvPr>
          <p:cNvSpPr txBox="1"/>
          <p:nvPr/>
        </p:nvSpPr>
        <p:spPr>
          <a:xfrm>
            <a:off x="3073400" y="1504791"/>
            <a:ext cx="6045200" cy="605679"/>
          </a:xfrm>
          <a:prstGeom prst="rect">
            <a:avLst/>
          </a:prstGeom>
          <a:noFill/>
          <a:ln>
            <a:noFill/>
          </a:ln>
        </p:spPr>
        <p:txBody>
          <a:bodyPr spcFirstLastPara="1" wrap="square" lIns="0" tIns="0" rIns="0" bIns="0" anchor="t" anchorCtr="0">
            <a:spAutoFit/>
          </a:bodyPr>
          <a:lstStyle/>
          <a:p>
            <a:pPr algn="ctr">
              <a:lnSpc>
                <a:spcPct val="163636"/>
              </a:lnSpc>
              <a:buClr>
                <a:srgbClr val="000000"/>
              </a:buClr>
              <a:buFont typeface="Arial"/>
              <a:buNone/>
            </a:pPr>
            <a:r>
              <a:rPr lang="vi-VN" sz="2400" b="1" kern="0" dirty="0">
                <a:solidFill>
                  <a:srgbClr val="C00000"/>
                </a:solidFill>
                <a:latin typeface="UTM Avo" panose="02040603050506020204" pitchFamily="18"/>
                <a:cs typeface="Arial"/>
                <a:sym typeface="Arial"/>
              </a:rPr>
              <a:t>ĐÁP ÁN</a:t>
            </a:r>
            <a:endParaRPr sz="2400" b="1" kern="0" dirty="0">
              <a:solidFill>
                <a:srgbClr val="C00000"/>
              </a:solidFill>
              <a:latin typeface="UTM Avo" panose="02040603050506020204" pitchFamily="18"/>
              <a:cs typeface="Arial"/>
              <a:sym typeface="Arial"/>
            </a:endParaRPr>
          </a:p>
        </p:txBody>
      </p:sp>
      <p:graphicFrame>
        <p:nvGraphicFramePr>
          <p:cNvPr id="8" name="Google Shape;193;p8">
            <a:extLst>
              <a:ext uri="{FF2B5EF4-FFF2-40B4-BE49-F238E27FC236}">
                <a16:creationId xmlns:a16="http://schemas.microsoft.com/office/drawing/2014/main" id="{EC73CF3E-1338-BB25-F660-E1F2362F70A3}"/>
              </a:ext>
            </a:extLst>
          </p:cNvPr>
          <p:cNvGraphicFramePr/>
          <p:nvPr>
            <p:extLst>
              <p:ext uri="{D42A27DB-BD31-4B8C-83A1-F6EECF244321}">
                <p14:modId xmlns:p14="http://schemas.microsoft.com/office/powerpoint/2010/main" val="1316897895"/>
              </p:ext>
            </p:extLst>
          </p:nvPr>
        </p:nvGraphicFramePr>
        <p:xfrm>
          <a:off x="251197" y="2110470"/>
          <a:ext cx="11689606" cy="4656642"/>
        </p:xfrm>
        <a:graphic>
          <a:graphicData uri="http://schemas.openxmlformats.org/drawingml/2006/table">
            <a:tbl>
              <a:tblPr firstRow="1" bandRow="1">
                <a:noFill/>
              </a:tblPr>
              <a:tblGrid>
                <a:gridCol w="1511383">
                  <a:extLst>
                    <a:ext uri="{9D8B030D-6E8A-4147-A177-3AD203B41FA5}">
                      <a16:colId xmlns:a16="http://schemas.microsoft.com/office/drawing/2014/main" val="20000"/>
                    </a:ext>
                  </a:extLst>
                </a:gridCol>
                <a:gridCol w="2723359">
                  <a:extLst>
                    <a:ext uri="{9D8B030D-6E8A-4147-A177-3AD203B41FA5}">
                      <a16:colId xmlns:a16="http://schemas.microsoft.com/office/drawing/2014/main" val="20001"/>
                    </a:ext>
                  </a:extLst>
                </a:gridCol>
                <a:gridCol w="7454864">
                  <a:extLst>
                    <a:ext uri="{9D8B030D-6E8A-4147-A177-3AD203B41FA5}">
                      <a16:colId xmlns:a16="http://schemas.microsoft.com/office/drawing/2014/main" val="20002"/>
                    </a:ext>
                  </a:extLst>
                </a:gridCol>
              </a:tblGrid>
              <a:tr h="49852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vi-VN" sz="2000" b="1" u="none" strike="noStrike" cap="none" dirty="0">
                          <a:solidFill>
                            <a:schemeClr val="bg1"/>
                          </a:solidFill>
                          <a:latin typeface="UTM Avo" panose="02040603050506020204" pitchFamily="18"/>
                        </a:rPr>
                        <a:t>Bố cục</a:t>
                      </a:r>
                      <a:endParaRPr sz="2000" b="1" u="none" strike="noStrike" cap="none" dirty="0">
                        <a:solidFill>
                          <a:schemeClr val="bg1"/>
                        </a:solidFill>
                        <a:latin typeface="UTM Avo" panose="02040603050506020204" pitchFamily="18"/>
                      </a:endParaRPr>
                    </a:p>
                  </a:txBody>
                  <a:tcPr marL="60967" marR="60967" marT="30483" marB="30483"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vi-VN" sz="2000" b="1" u="none" strike="noStrike" cap="none" dirty="0">
                          <a:solidFill>
                            <a:schemeClr val="bg1"/>
                          </a:solidFill>
                          <a:latin typeface="UTM Avo" panose="02040603050506020204" pitchFamily="18"/>
                        </a:rPr>
                        <a:t>Ý chính của đoạn</a:t>
                      </a:r>
                      <a:endParaRPr sz="2000" b="1" u="none" strike="noStrike" cap="none" dirty="0">
                        <a:solidFill>
                          <a:schemeClr val="bg1"/>
                        </a:solidFill>
                        <a:latin typeface="UTM Avo" panose="02040603050506020204" pitchFamily="18"/>
                      </a:endParaRPr>
                    </a:p>
                  </a:txBody>
                  <a:tcPr marL="60967" marR="60967" marT="30483" marB="30483"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vi-VN" sz="2000" b="1" u="none" strike="noStrike" cap="none" dirty="0">
                          <a:solidFill>
                            <a:schemeClr val="bg1"/>
                          </a:solidFill>
                          <a:latin typeface="UTM Avo" panose="02040603050506020204" pitchFamily="18"/>
                        </a:rPr>
                        <a:t>Nội dung</a:t>
                      </a:r>
                      <a:endParaRPr sz="500" b="1" dirty="0">
                        <a:solidFill>
                          <a:schemeClr val="bg1"/>
                        </a:solidFill>
                        <a:latin typeface="UTM Avo" panose="02040603050506020204" pitchFamily="18"/>
                      </a:endParaRPr>
                    </a:p>
                  </a:txBody>
                  <a:tcPr marL="60967" marR="60967" marT="30483" marB="30483"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4843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vi-VN" sz="2000" u="none" strike="noStrike" cap="none" dirty="0">
                          <a:solidFill>
                            <a:schemeClr val="bg1"/>
                          </a:solidFill>
                          <a:latin typeface="UTM Avo" panose="02040603050506020204" pitchFamily="18"/>
                        </a:rPr>
                        <a:t>Mở bài</a:t>
                      </a:r>
                      <a:endParaRPr sz="2000" dirty="0">
                        <a:solidFill>
                          <a:schemeClr val="bg1"/>
                        </a:solidFill>
                        <a:latin typeface="UTM Avo" panose="02040603050506020204" pitchFamily="18"/>
                      </a:endParaRPr>
                    </a:p>
                  </a:txBody>
                  <a:tcPr marL="60967" marR="60967" marT="30483" marB="30483"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6E3B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50000"/>
                        </a:lnSpc>
                        <a:spcBef>
                          <a:spcPts val="0"/>
                        </a:spcBef>
                        <a:spcAft>
                          <a:spcPts val="0"/>
                        </a:spcAft>
                        <a:buNone/>
                      </a:pPr>
                      <a:r>
                        <a:rPr lang="vi-VN" sz="2000" dirty="0">
                          <a:solidFill>
                            <a:schemeClr val="bg1"/>
                          </a:solidFill>
                          <a:latin typeface="UTM Avo" panose="02040603050506020204" pitchFamily="18"/>
                        </a:rPr>
                        <a:t>Giới thiệu về cây si</a:t>
                      </a:r>
                      <a:endParaRPr sz="500" dirty="0">
                        <a:solidFill>
                          <a:schemeClr val="bg1"/>
                        </a:solidFill>
                        <a:latin typeface="UTM Avo" panose="02040603050506020204" pitchFamily="18"/>
                      </a:endParaRPr>
                    </a:p>
                  </a:txBody>
                  <a:tcPr marL="60967" marR="60967" marT="30483" marB="30483"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6E3B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spcBef>
                          <a:spcPts val="0"/>
                        </a:spcBef>
                        <a:spcAft>
                          <a:spcPts val="0"/>
                        </a:spcAft>
                        <a:buNone/>
                      </a:pPr>
                      <a:r>
                        <a:rPr lang="vi-VN" sz="2000">
                          <a:solidFill>
                            <a:schemeClr val="bg1"/>
                          </a:solidFill>
                          <a:latin typeface="UTM Avo" panose="02040603050506020204" pitchFamily="18"/>
                          <a:ea typeface="Calibri"/>
                          <a:cs typeface="Calibri"/>
                          <a:sym typeface="Calibri"/>
                        </a:rPr>
                        <a:t>Cây si luôn già hơn những cây khác.</a:t>
                      </a:r>
                      <a:endParaRPr sz="500">
                        <a:solidFill>
                          <a:schemeClr val="bg1"/>
                        </a:solidFill>
                        <a:latin typeface="UTM Avo" panose="02040603050506020204" pitchFamily="18"/>
                      </a:endParaRPr>
                    </a:p>
                  </a:txBody>
                  <a:tcPr marL="60967" marR="60967" marT="30483" marB="30483"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6E3BC"/>
                    </a:solidFill>
                  </a:tcPr>
                </a:tc>
                <a:extLst>
                  <a:ext uri="{0D108BD9-81ED-4DB2-BD59-A6C34878D82A}">
                    <a16:rowId xmlns:a16="http://schemas.microsoft.com/office/drawing/2014/main" val="10001"/>
                  </a:ext>
                </a:extLst>
              </a:tr>
              <a:tr h="1852462">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vi-VN" sz="2000" dirty="0">
                          <a:solidFill>
                            <a:schemeClr val="bg1"/>
                          </a:solidFill>
                          <a:latin typeface="UTM Avo" panose="02040603050506020204" pitchFamily="18"/>
                        </a:rPr>
                        <a:t>Thân bài</a:t>
                      </a:r>
                      <a:endParaRPr sz="2000" dirty="0">
                        <a:solidFill>
                          <a:schemeClr val="bg1"/>
                        </a:solidFill>
                        <a:latin typeface="UTM Avo" panose="02040603050506020204" pitchFamily="18"/>
                      </a:endParaRPr>
                    </a:p>
                  </a:txBody>
                  <a:tcPr marL="60967" marR="60967" marT="30483" marB="30483"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FFFFFF"/>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50000"/>
                        </a:lnSpc>
                        <a:spcBef>
                          <a:spcPts val="0"/>
                        </a:spcBef>
                        <a:spcAft>
                          <a:spcPts val="0"/>
                        </a:spcAft>
                        <a:buNone/>
                      </a:pPr>
                      <a:r>
                        <a:rPr lang="vi-VN" sz="2000" dirty="0">
                          <a:solidFill>
                            <a:schemeClr val="bg1"/>
                          </a:solidFill>
                          <a:latin typeface="UTM Avo" panose="02040603050506020204" pitchFamily="18"/>
                        </a:rPr>
                        <a:t>Miêu tả các bộ phận của cây si</a:t>
                      </a:r>
                      <a:endParaRPr sz="500" dirty="0">
                        <a:solidFill>
                          <a:schemeClr val="bg1"/>
                        </a:solidFill>
                        <a:latin typeface="UTM Avo" panose="02040603050506020204" pitchFamily="18"/>
                      </a:endParaRPr>
                    </a:p>
                  </a:txBody>
                  <a:tcPr marL="60967" marR="60967" marT="30483" marB="30483"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57200" marR="0" lvl="0" indent="-457200" algn="just" rtl="0">
                        <a:lnSpc>
                          <a:spcPct val="150000"/>
                        </a:lnSpc>
                        <a:spcBef>
                          <a:spcPts val="0"/>
                        </a:spcBef>
                        <a:spcAft>
                          <a:spcPts val="0"/>
                        </a:spcAft>
                        <a:buClr>
                          <a:schemeClr val="dk1"/>
                        </a:buClr>
                        <a:buSzPts val="3200"/>
                        <a:buFont typeface="Calibri"/>
                        <a:buChar char="-"/>
                      </a:pPr>
                      <a:r>
                        <a:rPr lang="vi-VN" sz="2000" b="1" dirty="0">
                          <a:solidFill>
                            <a:schemeClr val="bg1"/>
                          </a:solidFill>
                          <a:latin typeface="UTM Avo" panose="02040603050506020204" pitchFamily="18"/>
                        </a:rPr>
                        <a:t>Rễ si: </a:t>
                      </a:r>
                      <a:r>
                        <a:rPr lang="vi-VN" sz="2000" dirty="0">
                          <a:solidFill>
                            <a:schemeClr val="bg1"/>
                          </a:solidFill>
                          <a:latin typeface="UTM Avo" panose="02040603050506020204" pitchFamily="18"/>
                          <a:ea typeface="Calibri"/>
                          <a:cs typeface="Calibri"/>
                          <a:sym typeface="Calibri"/>
                        </a:rPr>
                        <a:t>Rậm, dài, nhìn giống bộ râu; chuyển màu trắng vào ngày sắp mưa hoặc sau mưa.</a:t>
                      </a:r>
                      <a:endParaRPr sz="500" dirty="0">
                        <a:solidFill>
                          <a:schemeClr val="bg1"/>
                        </a:solidFill>
                        <a:latin typeface="UTM Avo" panose="02040603050506020204" pitchFamily="18"/>
                      </a:endParaRPr>
                    </a:p>
                    <a:p>
                      <a:pPr marL="457200" marR="0" lvl="0" indent="-457200" algn="just" rtl="0">
                        <a:lnSpc>
                          <a:spcPct val="150000"/>
                        </a:lnSpc>
                        <a:spcBef>
                          <a:spcPts val="0"/>
                        </a:spcBef>
                        <a:spcAft>
                          <a:spcPts val="0"/>
                        </a:spcAft>
                        <a:buClr>
                          <a:schemeClr val="dk1"/>
                        </a:buClr>
                        <a:buSzPts val="3200"/>
                        <a:buFont typeface="Calibri"/>
                        <a:buChar char="-"/>
                      </a:pPr>
                      <a:r>
                        <a:rPr lang="vi-VN" sz="2000" b="1" dirty="0">
                          <a:solidFill>
                            <a:schemeClr val="bg1"/>
                          </a:solidFill>
                          <a:latin typeface="UTM Avo" panose="02040603050506020204" pitchFamily="18"/>
                          <a:ea typeface="Calibri"/>
                          <a:cs typeface="Calibri"/>
                          <a:sym typeface="Calibri"/>
                        </a:rPr>
                        <a:t>Rễ si khác rễ đa: </a:t>
                      </a:r>
                      <a:r>
                        <a:rPr lang="vi-VN" sz="2000" dirty="0">
                          <a:solidFill>
                            <a:schemeClr val="bg1"/>
                          </a:solidFill>
                          <a:latin typeface="UTM Avo" panose="02040603050506020204" pitchFamily="18"/>
                          <a:ea typeface="Calibri"/>
                          <a:cs typeface="Calibri"/>
                          <a:sym typeface="Calibri"/>
                        </a:rPr>
                        <a:t>Rễ si không thành những thân phụ, còn rễ đa ăn xuống đất, lớn lên, thành thân phụ.</a:t>
                      </a:r>
                      <a:endParaRPr sz="500" dirty="0">
                        <a:solidFill>
                          <a:schemeClr val="bg1"/>
                        </a:solidFill>
                        <a:latin typeface="UTM Avo" panose="02040603050506020204" pitchFamily="18"/>
                      </a:endParaRPr>
                    </a:p>
                  </a:txBody>
                  <a:tcPr marL="60967" marR="60967" marT="30483" marB="30483"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863600">
                <a:tc vMerge="1">
                  <a:txBody>
                    <a:bodyPr/>
                    <a:lstStyle/>
                    <a:p>
                      <a:endParaRPr lang="en-VN"/>
                    </a:p>
                  </a:txBody>
                  <a:tcPr/>
                </a:tc>
                <a:tc vMerge="1">
                  <a:txBody>
                    <a:bodyPr/>
                    <a:lstStyle/>
                    <a:p>
                      <a:endParaRPr lang="en-VN"/>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2000" b="1" dirty="0">
                          <a:solidFill>
                            <a:schemeClr val="bg1"/>
                          </a:solidFill>
                          <a:latin typeface="UTM Avo" panose="02040603050506020204" pitchFamily="18"/>
                        </a:rPr>
                        <a:t>Lá si: </a:t>
                      </a:r>
                      <a:r>
                        <a:rPr lang="vi-VN" sz="2000" dirty="0">
                          <a:solidFill>
                            <a:schemeClr val="bg1"/>
                          </a:solidFill>
                          <a:latin typeface="UTM Avo" panose="02040603050506020204" pitchFamily="18"/>
                          <a:ea typeface="Calibri"/>
                          <a:cs typeface="Calibri"/>
                          <a:sym typeface="Calibri"/>
                        </a:rPr>
                        <a:t>nhỏ, nhiều, cho bóng mát rượi, không rụng hàng loạt, xanh tươi quanh năm.</a:t>
                      </a:r>
                      <a:endParaRPr sz="500" dirty="0">
                        <a:solidFill>
                          <a:schemeClr val="bg1"/>
                        </a:solidFill>
                        <a:latin typeface="UTM Avo" panose="02040603050506020204" pitchFamily="18"/>
                      </a:endParaRPr>
                    </a:p>
                  </a:txBody>
                  <a:tcPr marL="60967" marR="60967" marT="30483" marB="30483"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8598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vi-VN" sz="2000" dirty="0">
                          <a:solidFill>
                            <a:schemeClr val="bg1"/>
                          </a:solidFill>
                          <a:latin typeface="UTM Avo" panose="02040603050506020204" pitchFamily="18"/>
                        </a:rPr>
                        <a:t>Kết bài</a:t>
                      </a:r>
                      <a:endParaRPr sz="2000" dirty="0">
                        <a:solidFill>
                          <a:schemeClr val="bg1"/>
                        </a:solidFill>
                        <a:latin typeface="UTM Avo" panose="02040603050506020204" pitchFamily="18"/>
                      </a:endParaRPr>
                    </a:p>
                  </a:txBody>
                  <a:tcPr marL="60967" marR="60967" marT="30483" marB="30483"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6E3B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50000"/>
                        </a:lnSpc>
                        <a:spcBef>
                          <a:spcPts val="0"/>
                        </a:spcBef>
                        <a:spcAft>
                          <a:spcPts val="0"/>
                        </a:spcAft>
                        <a:buNone/>
                      </a:pPr>
                      <a:r>
                        <a:rPr lang="vi-VN" sz="2000">
                          <a:solidFill>
                            <a:schemeClr val="bg1"/>
                          </a:solidFill>
                          <a:latin typeface="UTM Avo" panose="02040603050506020204" pitchFamily="18"/>
                        </a:rPr>
                        <a:t>Nêu cảm nghĩ về cây si</a:t>
                      </a:r>
                      <a:endParaRPr sz="500">
                        <a:solidFill>
                          <a:schemeClr val="bg1"/>
                        </a:solidFill>
                        <a:latin typeface="UTM Avo" panose="02040603050506020204" pitchFamily="18"/>
                      </a:endParaRPr>
                    </a:p>
                  </a:txBody>
                  <a:tcPr marL="60967" marR="60967" marT="30483" marB="30483"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6E3B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2000" dirty="0">
                          <a:solidFill>
                            <a:schemeClr val="bg1"/>
                          </a:solidFill>
                          <a:latin typeface="UTM Avo" panose="02040603050506020204" pitchFamily="18"/>
                          <a:ea typeface="Calibri"/>
                          <a:cs typeface="Calibri"/>
                          <a:sym typeface="Calibri"/>
                        </a:rPr>
                        <a:t>Cây si có ích lợi với con người: Lá si cho bóng mát, còn rễ si khiến trẻ nhớ về ông nội, ông ngoại.</a:t>
                      </a:r>
                      <a:endParaRPr sz="500" dirty="0">
                        <a:solidFill>
                          <a:schemeClr val="bg1"/>
                        </a:solidFill>
                        <a:latin typeface="UTM Avo" panose="02040603050506020204" pitchFamily="18"/>
                      </a:endParaRPr>
                    </a:p>
                  </a:txBody>
                  <a:tcPr marL="60967" marR="60967" marT="30483" marB="30483"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6E3BC"/>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8041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6E714E-FE95-E2E7-36B2-703273625CDE}"/>
              </a:ext>
            </a:extLst>
          </p:cNvPr>
          <p:cNvSpPr txBox="1"/>
          <p:nvPr/>
        </p:nvSpPr>
        <p:spPr>
          <a:xfrm>
            <a:off x="1038732" y="1566768"/>
            <a:ext cx="10114536" cy="574388"/>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u="none" strike="noStrike" kern="0" cap="none" spc="0" normalizeH="0" baseline="0" noProof="0" dirty="0">
                <a:ln>
                  <a:noFill/>
                </a:ln>
                <a:solidFill>
                  <a:schemeClr val="bg1"/>
                </a:solidFill>
                <a:effectLst/>
                <a:uLnTx/>
                <a:uFillTx/>
                <a:latin typeface="UTM Avo" panose="02040603050506020204" pitchFamily="18"/>
              </a:rPr>
              <a:t>HOẠT ĐỘNG 2.</a:t>
            </a:r>
            <a:r>
              <a:rPr kumimoji="0" lang="vi-VN" sz="2400" b="1" u="none" strike="noStrike" kern="0" cap="none" spc="0" normalizeH="0" noProof="0" dirty="0">
                <a:ln>
                  <a:noFill/>
                </a:ln>
                <a:solidFill>
                  <a:schemeClr val="bg1"/>
                </a:solidFill>
                <a:effectLst/>
                <a:uLnTx/>
                <a:uFillTx/>
                <a:latin typeface="UTM Avo" panose="02040603050506020204" pitchFamily="18"/>
              </a:rPr>
              <a:t> QUAN SÁT VÀ GHI LẠI KẾT QUẢ QUAN SÁT CÂY</a:t>
            </a:r>
            <a:endParaRPr kumimoji="0" lang="vi-VN" sz="2400" b="1" u="none" strike="noStrike" kern="0" cap="none" spc="0" normalizeH="0" baseline="0" noProof="0" dirty="0">
              <a:ln>
                <a:noFill/>
              </a:ln>
              <a:solidFill>
                <a:schemeClr val="bg1"/>
              </a:solidFill>
              <a:effectLst/>
              <a:uLnTx/>
              <a:uFillTx/>
              <a:latin typeface="UTM Avo" panose="02040603050506020204" pitchFamily="18"/>
            </a:endParaRPr>
          </a:p>
        </p:txBody>
      </p:sp>
      <p:grpSp>
        <p:nvGrpSpPr>
          <p:cNvPr id="9" name="Google Shape;171;p6">
            <a:extLst>
              <a:ext uri="{FF2B5EF4-FFF2-40B4-BE49-F238E27FC236}">
                <a16:creationId xmlns:a16="http://schemas.microsoft.com/office/drawing/2014/main" id="{98509E1A-5997-7F49-8015-B8BA56FD4987}"/>
              </a:ext>
            </a:extLst>
          </p:cNvPr>
          <p:cNvGrpSpPr/>
          <p:nvPr/>
        </p:nvGrpSpPr>
        <p:grpSpPr>
          <a:xfrm>
            <a:off x="794" y="2141156"/>
            <a:ext cx="3708400" cy="4729250"/>
            <a:chOff x="0" y="-47625"/>
            <a:chExt cx="1340776" cy="2761859"/>
          </a:xfrm>
        </p:grpSpPr>
        <p:sp>
          <p:nvSpPr>
            <p:cNvPr id="10" name="Google Shape;172;p6">
              <a:extLst>
                <a:ext uri="{FF2B5EF4-FFF2-40B4-BE49-F238E27FC236}">
                  <a16:creationId xmlns:a16="http://schemas.microsoft.com/office/drawing/2014/main" id="{F92D3B0A-9BAB-8010-9C74-93BC9C24BABF}"/>
                </a:ext>
              </a:extLst>
            </p:cNvPr>
            <p:cNvSpPr/>
            <p:nvPr/>
          </p:nvSpPr>
          <p:spPr>
            <a:xfrm>
              <a:off x="0" y="4901"/>
              <a:ext cx="1340776" cy="2709333"/>
            </a:xfrm>
            <a:custGeom>
              <a:avLst/>
              <a:gdLst/>
              <a:ahLst/>
              <a:cxnLst/>
              <a:rect l="l" t="t" r="r" b="b"/>
              <a:pathLst>
                <a:path w="1340776" h="2709333" extrusionOk="0">
                  <a:moveTo>
                    <a:pt x="0" y="0"/>
                  </a:moveTo>
                  <a:lnTo>
                    <a:pt x="1340776" y="0"/>
                  </a:lnTo>
                  <a:lnTo>
                    <a:pt x="1340776" y="2709333"/>
                  </a:lnTo>
                  <a:lnTo>
                    <a:pt x="0" y="2709333"/>
                  </a:lnTo>
                  <a:close/>
                </a:path>
              </a:pathLst>
            </a:custGeom>
            <a:solidFill>
              <a:srgbClr val="F7D6DF">
                <a:alpha val="49803"/>
              </a:srgbClr>
            </a:solidFill>
            <a:ln>
              <a:noFill/>
            </a:ln>
          </p:spPr>
          <p:txBody>
            <a:bodyPr spcFirstLastPara="1" wrap="square" lIns="60950" tIns="30467" rIns="60950" bIns="30467" anchor="t" anchorCtr="0">
              <a:noAutofit/>
            </a:bodyPr>
            <a:lstStyle/>
            <a:p>
              <a:endParaRPr sz="1200">
                <a:solidFill>
                  <a:schemeClr val="bg1"/>
                </a:solidFill>
                <a:latin typeface="UTM Avo" panose="02040603050506020204" pitchFamily="18"/>
                <a:ea typeface="Calibri"/>
                <a:cs typeface="Calibri"/>
                <a:sym typeface="Calibri"/>
              </a:endParaRPr>
            </a:p>
          </p:txBody>
        </p:sp>
        <p:sp>
          <p:nvSpPr>
            <p:cNvPr id="11" name="Google Shape;173;p6">
              <a:extLst>
                <a:ext uri="{FF2B5EF4-FFF2-40B4-BE49-F238E27FC236}">
                  <a16:creationId xmlns:a16="http://schemas.microsoft.com/office/drawing/2014/main" id="{E786FD4D-7D19-86B8-0953-F9AD0B028DB4}"/>
                </a:ext>
              </a:extLst>
            </p:cNvPr>
            <p:cNvSpPr txBox="1"/>
            <p:nvPr/>
          </p:nvSpPr>
          <p:spPr>
            <a:xfrm>
              <a:off x="0" y="-47625"/>
              <a:ext cx="812800" cy="860425"/>
            </a:xfrm>
            <a:prstGeom prst="rect">
              <a:avLst/>
            </a:prstGeom>
            <a:noFill/>
            <a:ln>
              <a:noFill/>
            </a:ln>
          </p:spPr>
          <p:txBody>
            <a:bodyPr spcFirstLastPara="1" wrap="square" lIns="33867" tIns="33867" rIns="33867" bIns="33867" anchor="ctr" anchorCtr="0">
              <a:noAutofit/>
            </a:bodyPr>
            <a:lstStyle/>
            <a:p>
              <a:pPr algn="ctr">
                <a:lnSpc>
                  <a:spcPct val="192944"/>
                </a:lnSpc>
              </a:pPr>
              <a:endParaRPr sz="1200">
                <a:solidFill>
                  <a:schemeClr val="bg1"/>
                </a:solidFill>
                <a:latin typeface="UTM Avo" panose="02040603050506020204" pitchFamily="18"/>
                <a:ea typeface="Calibri"/>
                <a:cs typeface="Calibri"/>
                <a:sym typeface="Calibri"/>
              </a:endParaRPr>
            </a:p>
          </p:txBody>
        </p:sp>
      </p:grpSp>
      <p:sp>
        <p:nvSpPr>
          <p:cNvPr id="12" name="Google Shape;219;p10">
            <a:extLst>
              <a:ext uri="{FF2B5EF4-FFF2-40B4-BE49-F238E27FC236}">
                <a16:creationId xmlns:a16="http://schemas.microsoft.com/office/drawing/2014/main" id="{14496B5F-9C7C-7547-0B59-0D816055149A}"/>
              </a:ext>
            </a:extLst>
          </p:cNvPr>
          <p:cNvSpPr txBox="1"/>
          <p:nvPr/>
        </p:nvSpPr>
        <p:spPr>
          <a:xfrm>
            <a:off x="-659606" y="2570063"/>
            <a:ext cx="5029200" cy="615527"/>
          </a:xfrm>
          <a:prstGeom prst="rect">
            <a:avLst/>
          </a:prstGeom>
          <a:noFill/>
          <a:ln>
            <a:noFill/>
          </a:ln>
        </p:spPr>
        <p:txBody>
          <a:bodyPr spcFirstLastPara="1" wrap="square" lIns="60950" tIns="30467" rIns="60950" bIns="30467" anchor="t" anchorCtr="0">
            <a:spAutoFit/>
          </a:bodyPr>
          <a:lstStyle/>
          <a:p>
            <a:pPr algn="ctr">
              <a:lnSpc>
                <a:spcPct val="150000"/>
              </a:lnSpc>
            </a:pPr>
            <a:r>
              <a:rPr lang="vi-VN" sz="2400" b="1" dirty="0">
                <a:solidFill>
                  <a:schemeClr val="bg1"/>
                </a:solidFill>
                <a:latin typeface="UTM Avo" panose="02040603050506020204" pitchFamily="18"/>
                <a:ea typeface="Calibri"/>
                <a:cs typeface="Calibri"/>
                <a:sym typeface="Calibri"/>
              </a:rPr>
              <a:t>Nhiệm vụ 1: Quan sát</a:t>
            </a:r>
            <a:endParaRPr sz="2400" b="1" dirty="0">
              <a:solidFill>
                <a:schemeClr val="bg1"/>
              </a:solidFill>
              <a:latin typeface="UTM Avo" panose="02040603050506020204" pitchFamily="18"/>
              <a:ea typeface="Calibri"/>
              <a:cs typeface="Calibri"/>
              <a:sym typeface="Calibri"/>
            </a:endParaRPr>
          </a:p>
        </p:txBody>
      </p:sp>
      <p:pic>
        <p:nvPicPr>
          <p:cNvPr id="13" name="Google Shape;220;p10">
            <a:extLst>
              <a:ext uri="{FF2B5EF4-FFF2-40B4-BE49-F238E27FC236}">
                <a16:creationId xmlns:a16="http://schemas.microsoft.com/office/drawing/2014/main" id="{4089A84C-6501-2A36-8558-C59510025D15}"/>
              </a:ext>
            </a:extLst>
          </p:cNvPr>
          <p:cNvPicPr preferRelativeResize="0"/>
          <p:nvPr/>
        </p:nvPicPr>
        <p:blipFill rotWithShape="1">
          <a:blip r:embed="rId3">
            <a:alphaModFix/>
          </a:blip>
          <a:srcRect/>
          <a:stretch/>
        </p:blipFill>
        <p:spPr>
          <a:xfrm>
            <a:off x="737899" y="3293871"/>
            <a:ext cx="2234190" cy="3353865"/>
          </a:xfrm>
          <a:prstGeom prst="rect">
            <a:avLst/>
          </a:prstGeom>
          <a:noFill/>
          <a:ln>
            <a:noFill/>
          </a:ln>
        </p:spPr>
      </p:pic>
      <p:sp>
        <p:nvSpPr>
          <p:cNvPr id="14" name="Google Shape;221;p10">
            <a:extLst>
              <a:ext uri="{FF2B5EF4-FFF2-40B4-BE49-F238E27FC236}">
                <a16:creationId xmlns:a16="http://schemas.microsoft.com/office/drawing/2014/main" id="{A9349C4B-8C68-7D9A-DA6A-2B6D4FEE4662}"/>
              </a:ext>
            </a:extLst>
          </p:cNvPr>
          <p:cNvSpPr txBox="1"/>
          <p:nvPr/>
        </p:nvSpPr>
        <p:spPr>
          <a:xfrm>
            <a:off x="4113168" y="2222970"/>
            <a:ext cx="7721600" cy="1169525"/>
          </a:xfrm>
          <a:prstGeom prst="rect">
            <a:avLst/>
          </a:prstGeom>
          <a:noFill/>
          <a:ln>
            <a:noFill/>
          </a:ln>
        </p:spPr>
        <p:txBody>
          <a:bodyPr spcFirstLastPara="1" wrap="square" lIns="60950" tIns="30467" rIns="60950" bIns="30467" anchor="t" anchorCtr="0">
            <a:spAutoFit/>
          </a:bodyPr>
          <a:lstStyle/>
          <a:p>
            <a:pPr algn="ctr">
              <a:lnSpc>
                <a:spcPct val="150000"/>
              </a:lnSpc>
            </a:pPr>
            <a:r>
              <a:rPr lang="vi-VN" sz="2400" dirty="0">
                <a:solidFill>
                  <a:schemeClr val="bg1"/>
                </a:solidFill>
                <a:latin typeface="UTM Avo" panose="02040603050506020204" pitchFamily="18"/>
                <a:ea typeface="Calibri"/>
                <a:cs typeface="Calibri"/>
                <a:sym typeface="Calibri"/>
              </a:rPr>
              <a:t>Quan sát và ghi lại kết quả quan sát một loài cây mà em yêu thích.</a:t>
            </a:r>
            <a:endParaRPr sz="2400" dirty="0">
              <a:solidFill>
                <a:schemeClr val="bg1"/>
              </a:solidFill>
              <a:latin typeface="UTM Avo" panose="02040603050506020204" pitchFamily="18"/>
              <a:ea typeface="Calibri"/>
              <a:cs typeface="Calibri"/>
              <a:sym typeface="Calibri"/>
            </a:endParaRPr>
          </a:p>
        </p:txBody>
      </p:sp>
      <p:pic>
        <p:nvPicPr>
          <p:cNvPr id="15" name="Google Shape;222;p10">
            <a:extLst>
              <a:ext uri="{FF2B5EF4-FFF2-40B4-BE49-F238E27FC236}">
                <a16:creationId xmlns:a16="http://schemas.microsoft.com/office/drawing/2014/main" id="{95EA0A5E-051D-7507-E41D-2429121E5176}"/>
              </a:ext>
            </a:extLst>
          </p:cNvPr>
          <p:cNvPicPr preferRelativeResize="0"/>
          <p:nvPr/>
        </p:nvPicPr>
        <p:blipFill rotWithShape="1">
          <a:blip r:embed="rId4">
            <a:alphaModFix/>
          </a:blip>
          <a:srcRect l="7822" t="19871" r="5713" b="3868"/>
          <a:stretch/>
        </p:blipFill>
        <p:spPr>
          <a:xfrm>
            <a:off x="4113168" y="3429000"/>
            <a:ext cx="7721600" cy="3327506"/>
          </a:xfrm>
          <a:prstGeom prst="rect">
            <a:avLst/>
          </a:prstGeom>
          <a:noFill/>
          <a:ln>
            <a:noFill/>
          </a:ln>
        </p:spPr>
      </p:pic>
      <p:sp>
        <p:nvSpPr>
          <p:cNvPr id="16" name="Google Shape;216;p10">
            <a:extLst>
              <a:ext uri="{FF2B5EF4-FFF2-40B4-BE49-F238E27FC236}">
                <a16:creationId xmlns:a16="http://schemas.microsoft.com/office/drawing/2014/main" id="{729A040D-59F2-3B43-A9C9-C42153A815EA}"/>
              </a:ext>
            </a:extLst>
          </p:cNvPr>
          <p:cNvSpPr/>
          <p:nvPr/>
        </p:nvSpPr>
        <p:spPr>
          <a:xfrm rot="20290143">
            <a:off x="11263524" y="1473361"/>
            <a:ext cx="836792" cy="905864"/>
          </a:xfrm>
          <a:custGeom>
            <a:avLst/>
            <a:gdLst/>
            <a:ahLst/>
            <a:cxnLst/>
            <a:rect l="l" t="t" r="r" b="b"/>
            <a:pathLst>
              <a:path w="1255188" h="1358796" extrusionOk="0">
                <a:moveTo>
                  <a:pt x="0" y="0"/>
                </a:moveTo>
                <a:lnTo>
                  <a:pt x="1255188" y="0"/>
                </a:lnTo>
                <a:lnTo>
                  <a:pt x="1255188" y="1358796"/>
                </a:lnTo>
                <a:lnTo>
                  <a:pt x="0" y="1358796"/>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p>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553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642</Words>
  <Application>Microsoft Office PowerPoint</Application>
  <PresentationFormat>Widescreen</PresentationFormat>
  <Paragraphs>66</Paragraphs>
  <Slides>19</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Arial</vt:lpstr>
      <vt:lpstr>Calibri Light</vt:lpstr>
      <vt:lpstr>UTM Avo</vt:lpstr>
      <vt:lpstr>Calibri</vt:lpstr>
      <vt:lpstr>Office Theme</vt:lpstr>
      <vt:lpstr>2_Office Theme</vt:lpstr>
      <vt:lpstr>1_Office Theme</vt:lpstr>
      <vt:lpstr>Tuần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OnePercent</cp:lastModifiedBy>
  <cp:revision>28</cp:revision>
  <dcterms:created xsi:type="dcterms:W3CDTF">2023-10-19T01:39:18Z</dcterms:created>
  <dcterms:modified xsi:type="dcterms:W3CDTF">2024-01-24T01:25:44Z</dcterms:modified>
</cp:coreProperties>
</file>