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 id="2147483696" r:id="rId4"/>
  </p:sldMasterIdLst>
  <p:notesMasterIdLst>
    <p:notesMasterId r:id="rId27"/>
  </p:notesMasterIdLst>
  <p:sldIdLst>
    <p:sldId id="256" r:id="rId5"/>
    <p:sldId id="259" r:id="rId6"/>
    <p:sldId id="273" r:id="rId7"/>
    <p:sldId id="260" r:id="rId8"/>
    <p:sldId id="271" r:id="rId9"/>
    <p:sldId id="281" r:id="rId10"/>
    <p:sldId id="282" r:id="rId11"/>
    <p:sldId id="283" r:id="rId12"/>
    <p:sldId id="284" r:id="rId13"/>
    <p:sldId id="285" r:id="rId14"/>
    <p:sldId id="278" r:id="rId15"/>
    <p:sldId id="286" r:id="rId16"/>
    <p:sldId id="287" r:id="rId17"/>
    <p:sldId id="288" r:id="rId18"/>
    <p:sldId id="264" r:id="rId19"/>
    <p:sldId id="261" r:id="rId20"/>
    <p:sldId id="275" r:id="rId21"/>
    <p:sldId id="289" r:id="rId22"/>
    <p:sldId id="263" r:id="rId23"/>
    <p:sldId id="270" r:id="rId24"/>
    <p:sldId id="279" r:id="rId25"/>
    <p:sldId id="280"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UTM Avo" panose="02040603050506020204" pitchFamily="18" charset="0"/>
      <p:regular r:id="rId34"/>
      <p:bold r:id="rId35"/>
      <p:italic r:id="rId36"/>
      <p:boldItalic r:id="rId37"/>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3"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88" autoAdjust="0"/>
    <p:restoredTop sz="94643"/>
  </p:normalViewPr>
  <p:slideViewPr>
    <p:cSldViewPr snapToGrid="0">
      <p:cViewPr varScale="1">
        <p:scale>
          <a:sx n="80" d="100"/>
          <a:sy n="80" d="100"/>
        </p:scale>
        <p:origin x="126"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C84ED-E060-7844-A435-8A5BD7DD527D}" type="datetimeFigureOut">
              <a:rPr lang="en-VN" smtClean="0"/>
              <a:t>01/24/2024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21D83-37EF-B640-9E10-48721BD56D29}" type="slidenum">
              <a:rPr lang="en-VN" smtClean="0"/>
              <a:t>‹#›</a:t>
            </a:fld>
            <a:endParaRPr lang="en-VN"/>
          </a:p>
        </p:txBody>
      </p:sp>
    </p:spTree>
    <p:extLst>
      <p:ext uri="{BB962C8B-B14F-4D97-AF65-F5344CB8AC3E}">
        <p14:creationId xmlns:p14="http://schemas.microsoft.com/office/powerpoint/2010/main" val="191559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“Play” để bắt đầu trò chơi</a:t>
            </a:r>
          </a:p>
        </p:txBody>
      </p:sp>
    </p:spTree>
    <p:extLst>
      <p:ext uri="{BB962C8B-B14F-4D97-AF65-F5344CB8AC3E}">
        <p14:creationId xmlns:p14="http://schemas.microsoft.com/office/powerpoint/2010/main" val="989521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cà rốt 1-2-3-4-5-6-7 để hiện ra câu hỏi</a:t>
            </a:r>
          </a:p>
          <a:p>
            <a:pPr marL="0" lvl="0" indent="0" algn="l" rtl="0">
              <a:spcBef>
                <a:spcPts val="0"/>
              </a:spcBef>
              <a:spcAft>
                <a:spcPts val="0"/>
              </a:spcAft>
              <a:buNone/>
            </a:pPr>
            <a:r>
              <a:rPr lang="vi-VN" dirty="0"/>
              <a:t>- Trả lời hết các câu hỏi bấm “next” tiếp tục để tiếp tục bài giảng</a:t>
            </a:r>
          </a:p>
          <a:p>
            <a:endParaRPr lang="en-VN" dirty="0"/>
          </a:p>
        </p:txBody>
      </p:sp>
    </p:spTree>
    <p:extLst>
      <p:ext uri="{BB962C8B-B14F-4D97-AF65-F5344CB8AC3E}">
        <p14:creationId xmlns:p14="http://schemas.microsoft.com/office/powerpoint/2010/main" val="955345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hiện đáp án đúng</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p:txBody>
      </p:sp>
    </p:spTree>
    <p:extLst>
      <p:ext uri="{BB962C8B-B14F-4D97-AF65-F5344CB8AC3E}">
        <p14:creationId xmlns:p14="http://schemas.microsoft.com/office/powerpoint/2010/main" val="3315851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hiện đáp án đúng</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p:txBody>
      </p:sp>
    </p:spTree>
    <p:extLst>
      <p:ext uri="{BB962C8B-B14F-4D97-AF65-F5344CB8AC3E}">
        <p14:creationId xmlns:p14="http://schemas.microsoft.com/office/powerpoint/2010/main" val="2230541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hiện đáp án đúng</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a:p>
            <a:endParaRPr lang="en-VN" dirty="0"/>
          </a:p>
        </p:txBody>
      </p:sp>
    </p:spTree>
    <p:extLst>
      <p:ext uri="{BB962C8B-B14F-4D97-AF65-F5344CB8AC3E}">
        <p14:creationId xmlns:p14="http://schemas.microsoft.com/office/powerpoint/2010/main" val="3535916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hiện đáp án đúng</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a:p>
            <a:endParaRPr lang="en-VN" dirty="0"/>
          </a:p>
        </p:txBody>
      </p:sp>
    </p:spTree>
    <p:extLst>
      <p:ext uri="{BB962C8B-B14F-4D97-AF65-F5344CB8AC3E}">
        <p14:creationId xmlns:p14="http://schemas.microsoft.com/office/powerpoint/2010/main" val="198025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màn hình để hiện đáp án đúng</a:t>
            </a:r>
          </a:p>
          <a:p>
            <a:pPr marL="171450" lvl="0" indent="-171450" algn="l" rtl="0">
              <a:spcBef>
                <a:spcPts val="0"/>
              </a:spcBef>
              <a:spcAft>
                <a:spcPts val="0"/>
              </a:spcAft>
              <a:buFontTx/>
              <a:buChar char="-"/>
            </a:pPr>
            <a:r>
              <a:rPr lang="vi-VN" dirty="0"/>
              <a:t>Xong ấn vào con thỏ để quay về chọn cà rốt ở slide game đầu tiên</a:t>
            </a:r>
          </a:p>
          <a:p>
            <a:pPr marL="171450" lvl="0" indent="-171450" algn="l" rtl="0">
              <a:spcBef>
                <a:spcPts val="0"/>
              </a:spcBef>
              <a:spcAft>
                <a:spcPts val="0"/>
              </a:spcAft>
              <a:buFontTx/>
              <a:buChar char="-"/>
            </a:pPr>
            <a:r>
              <a:rPr lang="vi-VN" dirty="0"/>
              <a:t>Hết các câu hỏi nút quay về để hiện giao diện trang đầu tiên, sau đó bấm “Next” để tiếp tục bài giảng</a:t>
            </a:r>
          </a:p>
          <a:p>
            <a:endParaRPr lang="en-VN" dirty="0"/>
          </a:p>
        </p:txBody>
      </p:sp>
    </p:spTree>
    <p:extLst>
      <p:ext uri="{BB962C8B-B14F-4D97-AF65-F5344CB8AC3E}">
        <p14:creationId xmlns:p14="http://schemas.microsoft.com/office/powerpoint/2010/main" val="2765210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15" indent="0" algn="ctr">
              <a:buNone/>
              <a:defRPr>
                <a:solidFill>
                  <a:schemeClr val="tx1">
                    <a:tint val="75000"/>
                  </a:schemeClr>
                </a:solidFill>
              </a:defRPr>
            </a:lvl2pPr>
            <a:lvl3pPr marL="1219230" indent="0" algn="ctr">
              <a:buNone/>
              <a:defRPr>
                <a:solidFill>
                  <a:schemeClr val="tx1">
                    <a:tint val="75000"/>
                  </a:schemeClr>
                </a:solidFill>
              </a:defRPr>
            </a:lvl3pPr>
            <a:lvl4pPr marL="1828846" indent="0" algn="ctr">
              <a:buNone/>
              <a:defRPr>
                <a:solidFill>
                  <a:schemeClr val="tx1">
                    <a:tint val="75000"/>
                  </a:schemeClr>
                </a:solidFill>
              </a:defRPr>
            </a:lvl4pPr>
            <a:lvl5pPr marL="2438461" indent="0" algn="ctr">
              <a:buNone/>
              <a:defRPr>
                <a:solidFill>
                  <a:schemeClr val="tx1">
                    <a:tint val="75000"/>
                  </a:schemeClr>
                </a:solidFill>
              </a:defRPr>
            </a:lvl5pPr>
            <a:lvl6pPr marL="3048076" indent="0" algn="ctr">
              <a:buNone/>
              <a:defRPr>
                <a:solidFill>
                  <a:schemeClr val="tx1">
                    <a:tint val="75000"/>
                  </a:schemeClr>
                </a:solidFill>
              </a:defRPr>
            </a:lvl6pPr>
            <a:lvl7pPr marL="3657691" indent="0" algn="ctr">
              <a:buNone/>
              <a:defRPr>
                <a:solidFill>
                  <a:schemeClr val="tx1">
                    <a:tint val="75000"/>
                  </a:schemeClr>
                </a:solidFill>
              </a:defRPr>
            </a:lvl7pPr>
            <a:lvl8pPr marL="4267306" indent="0" algn="ctr">
              <a:buNone/>
              <a:defRPr>
                <a:solidFill>
                  <a:schemeClr val="tx1">
                    <a:tint val="75000"/>
                  </a:schemeClr>
                </a:solidFill>
              </a:defRPr>
            </a:lvl8pPr>
            <a:lvl9pPr marL="48769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9091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805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615" indent="0">
              <a:buNone/>
              <a:defRPr sz="2400">
                <a:solidFill>
                  <a:schemeClr val="tx1">
                    <a:tint val="75000"/>
                  </a:schemeClr>
                </a:solidFill>
              </a:defRPr>
            </a:lvl2pPr>
            <a:lvl3pPr marL="1219230" indent="0">
              <a:buNone/>
              <a:defRPr sz="2134">
                <a:solidFill>
                  <a:schemeClr val="tx1">
                    <a:tint val="75000"/>
                  </a:schemeClr>
                </a:solidFill>
              </a:defRPr>
            </a:lvl3pPr>
            <a:lvl4pPr marL="1828846" indent="0">
              <a:buNone/>
              <a:defRPr sz="1867">
                <a:solidFill>
                  <a:schemeClr val="tx1">
                    <a:tint val="75000"/>
                  </a:schemeClr>
                </a:solidFill>
              </a:defRPr>
            </a:lvl4pPr>
            <a:lvl5pPr marL="2438461" indent="0">
              <a:buNone/>
              <a:defRPr sz="1867">
                <a:solidFill>
                  <a:schemeClr val="tx1">
                    <a:tint val="75000"/>
                  </a:schemeClr>
                </a:solidFill>
              </a:defRPr>
            </a:lvl5pPr>
            <a:lvl6pPr marL="3048076" indent="0">
              <a:buNone/>
              <a:defRPr sz="1867">
                <a:solidFill>
                  <a:schemeClr val="tx1">
                    <a:tint val="75000"/>
                  </a:schemeClr>
                </a:solidFill>
              </a:defRPr>
            </a:lvl6pPr>
            <a:lvl7pPr marL="3657691" indent="0">
              <a:buNone/>
              <a:defRPr sz="1867">
                <a:solidFill>
                  <a:schemeClr val="tx1">
                    <a:tint val="75000"/>
                  </a:schemeClr>
                </a:solidFill>
              </a:defRPr>
            </a:lvl7pPr>
            <a:lvl8pPr marL="4267306" indent="0">
              <a:buNone/>
              <a:defRPr sz="1867">
                <a:solidFill>
                  <a:schemeClr val="tx1">
                    <a:tint val="75000"/>
                  </a:schemeClr>
                </a:solidFill>
              </a:defRPr>
            </a:lvl8pPr>
            <a:lvl9pPr marL="4876922"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4447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6146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200" b="1"/>
            </a:lvl1pPr>
            <a:lvl2pPr marL="609615" indent="0">
              <a:buNone/>
              <a:defRPr sz="2667" b="1"/>
            </a:lvl2pPr>
            <a:lvl3pPr marL="1219230" indent="0">
              <a:buNone/>
              <a:defRPr sz="2400" b="1"/>
            </a:lvl3pPr>
            <a:lvl4pPr marL="1828846" indent="0">
              <a:buNone/>
              <a:defRPr sz="2134" b="1"/>
            </a:lvl4pPr>
            <a:lvl5pPr marL="2438461" indent="0">
              <a:buNone/>
              <a:defRPr sz="2134" b="1"/>
            </a:lvl5pPr>
            <a:lvl6pPr marL="3048076" indent="0">
              <a:buNone/>
              <a:defRPr sz="2134" b="1"/>
            </a:lvl6pPr>
            <a:lvl7pPr marL="3657691" indent="0">
              <a:buNone/>
              <a:defRPr sz="2134" b="1"/>
            </a:lvl7pPr>
            <a:lvl8pPr marL="4267306" indent="0">
              <a:buNone/>
              <a:defRPr sz="2134" b="1"/>
            </a:lvl8pPr>
            <a:lvl9pPr marL="4876922" indent="0">
              <a:buNone/>
              <a:defRPr sz="2134"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3200" b="1"/>
            </a:lvl1pPr>
            <a:lvl2pPr marL="609615" indent="0">
              <a:buNone/>
              <a:defRPr sz="2667" b="1"/>
            </a:lvl2pPr>
            <a:lvl3pPr marL="1219230" indent="0">
              <a:buNone/>
              <a:defRPr sz="2400" b="1"/>
            </a:lvl3pPr>
            <a:lvl4pPr marL="1828846" indent="0">
              <a:buNone/>
              <a:defRPr sz="2134" b="1"/>
            </a:lvl4pPr>
            <a:lvl5pPr marL="2438461" indent="0">
              <a:buNone/>
              <a:defRPr sz="2134" b="1"/>
            </a:lvl5pPr>
            <a:lvl6pPr marL="3048076" indent="0">
              <a:buNone/>
              <a:defRPr sz="2134" b="1"/>
            </a:lvl6pPr>
            <a:lvl7pPr marL="3657691" indent="0">
              <a:buNone/>
              <a:defRPr sz="2134" b="1"/>
            </a:lvl7pPr>
            <a:lvl8pPr marL="4267306" indent="0">
              <a:buNone/>
              <a:defRPr sz="2134" b="1"/>
            </a:lvl8pPr>
            <a:lvl9pPr marL="4876922" indent="0">
              <a:buNone/>
              <a:defRPr sz="213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933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6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2513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6" cy="5853113"/>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867"/>
            </a:lvl1pPr>
            <a:lvl2pPr marL="609615" indent="0">
              <a:buNone/>
              <a:defRPr sz="1600"/>
            </a:lvl2pPr>
            <a:lvl3pPr marL="1219230" indent="0">
              <a:buNone/>
              <a:defRPr sz="1334"/>
            </a:lvl3pPr>
            <a:lvl4pPr marL="1828846" indent="0">
              <a:buNone/>
              <a:defRPr sz="1200"/>
            </a:lvl4pPr>
            <a:lvl5pPr marL="2438461" indent="0">
              <a:buNone/>
              <a:defRPr sz="1200"/>
            </a:lvl5pPr>
            <a:lvl6pPr marL="3048076" indent="0">
              <a:buNone/>
              <a:defRPr sz="1200"/>
            </a:lvl6pPr>
            <a:lvl7pPr marL="3657691" indent="0">
              <a:buNone/>
              <a:defRPr sz="1200"/>
            </a:lvl7pPr>
            <a:lvl8pPr marL="4267306" indent="0">
              <a:buNone/>
              <a:defRPr sz="1200"/>
            </a:lvl8pPr>
            <a:lvl9pPr marL="487692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507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615" indent="0">
              <a:buNone/>
              <a:defRPr sz="3734"/>
            </a:lvl2pPr>
            <a:lvl3pPr marL="1219230" indent="0">
              <a:buNone/>
              <a:defRPr sz="3200"/>
            </a:lvl3pPr>
            <a:lvl4pPr marL="1828846" indent="0">
              <a:buNone/>
              <a:defRPr sz="2667"/>
            </a:lvl4pPr>
            <a:lvl5pPr marL="2438461" indent="0">
              <a:buNone/>
              <a:defRPr sz="2667"/>
            </a:lvl5pPr>
            <a:lvl6pPr marL="3048076" indent="0">
              <a:buNone/>
              <a:defRPr sz="2667"/>
            </a:lvl6pPr>
            <a:lvl7pPr marL="3657691" indent="0">
              <a:buNone/>
              <a:defRPr sz="2667"/>
            </a:lvl7pPr>
            <a:lvl8pPr marL="4267306" indent="0">
              <a:buNone/>
              <a:defRPr sz="2667"/>
            </a:lvl8pPr>
            <a:lvl9pPr marL="4876922" indent="0">
              <a:buNone/>
              <a:defRPr sz="2667"/>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67"/>
            </a:lvl1pPr>
            <a:lvl2pPr marL="609615" indent="0">
              <a:buNone/>
              <a:defRPr sz="1600"/>
            </a:lvl2pPr>
            <a:lvl3pPr marL="1219230" indent="0">
              <a:buNone/>
              <a:defRPr sz="1334"/>
            </a:lvl3pPr>
            <a:lvl4pPr marL="1828846" indent="0">
              <a:buNone/>
              <a:defRPr sz="1200"/>
            </a:lvl4pPr>
            <a:lvl5pPr marL="2438461" indent="0">
              <a:buNone/>
              <a:defRPr sz="1200"/>
            </a:lvl5pPr>
            <a:lvl6pPr marL="3048076" indent="0">
              <a:buNone/>
              <a:defRPr sz="1200"/>
            </a:lvl6pPr>
            <a:lvl7pPr marL="3657691" indent="0">
              <a:buNone/>
              <a:defRPr sz="1200"/>
            </a:lvl7pPr>
            <a:lvl8pPr marL="4267306" indent="0">
              <a:buNone/>
              <a:defRPr sz="1200"/>
            </a:lvl8pPr>
            <a:lvl9pPr marL="487692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3522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7842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312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1000" r="-2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78074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9230" rtl="0" eaLnBrk="1" latinLnBrk="0" hangingPunct="1">
        <a:spcBef>
          <a:spcPct val="0"/>
        </a:spcBef>
        <a:buNone/>
        <a:defRPr sz="5866" kern="1200">
          <a:solidFill>
            <a:schemeClr val="tx1"/>
          </a:solidFill>
          <a:latin typeface="+mj-lt"/>
          <a:ea typeface="+mj-ea"/>
          <a:cs typeface="+mj-cs"/>
        </a:defRPr>
      </a:lvl1pPr>
    </p:titleStyle>
    <p:bodyStyle>
      <a:lvl1pPr marL="457211" indent="-457211" algn="l" defTabSz="121923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625" indent="-381010" algn="l" defTabSz="1219230" rtl="0" eaLnBrk="1" latinLnBrk="0" hangingPunct="1">
        <a:spcBef>
          <a:spcPct val="20000"/>
        </a:spcBef>
        <a:buFont typeface="Arial" pitchFamily="34" charset="0"/>
        <a:buChar char="–"/>
        <a:defRPr sz="3734" kern="1200">
          <a:solidFill>
            <a:schemeClr val="tx1"/>
          </a:solidFill>
          <a:latin typeface="+mn-lt"/>
          <a:ea typeface="+mn-ea"/>
          <a:cs typeface="+mn-cs"/>
        </a:defRPr>
      </a:lvl2pPr>
      <a:lvl3pPr marL="1524039" indent="-304808" algn="l" defTabSz="121923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654"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269"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884"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499"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2115"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730" indent="-304808" algn="l" defTabSz="121923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230" rtl="0" eaLnBrk="1" latinLnBrk="0" hangingPunct="1">
        <a:defRPr sz="2400" kern="1200">
          <a:solidFill>
            <a:schemeClr val="tx1"/>
          </a:solidFill>
          <a:latin typeface="+mn-lt"/>
          <a:ea typeface="+mn-ea"/>
          <a:cs typeface="+mn-cs"/>
        </a:defRPr>
      </a:lvl1pPr>
      <a:lvl2pPr marL="609615" algn="l" defTabSz="1219230" rtl="0" eaLnBrk="1" latinLnBrk="0" hangingPunct="1">
        <a:defRPr sz="2400" kern="1200">
          <a:solidFill>
            <a:schemeClr val="tx1"/>
          </a:solidFill>
          <a:latin typeface="+mn-lt"/>
          <a:ea typeface="+mn-ea"/>
          <a:cs typeface="+mn-cs"/>
        </a:defRPr>
      </a:lvl2pPr>
      <a:lvl3pPr marL="1219230" algn="l" defTabSz="1219230" rtl="0" eaLnBrk="1" latinLnBrk="0" hangingPunct="1">
        <a:defRPr sz="2400" kern="1200">
          <a:solidFill>
            <a:schemeClr val="tx1"/>
          </a:solidFill>
          <a:latin typeface="+mn-lt"/>
          <a:ea typeface="+mn-ea"/>
          <a:cs typeface="+mn-cs"/>
        </a:defRPr>
      </a:lvl3pPr>
      <a:lvl4pPr marL="1828846" algn="l" defTabSz="1219230" rtl="0" eaLnBrk="1" latinLnBrk="0" hangingPunct="1">
        <a:defRPr sz="2400" kern="1200">
          <a:solidFill>
            <a:schemeClr val="tx1"/>
          </a:solidFill>
          <a:latin typeface="+mn-lt"/>
          <a:ea typeface="+mn-ea"/>
          <a:cs typeface="+mn-cs"/>
        </a:defRPr>
      </a:lvl4pPr>
      <a:lvl5pPr marL="2438461" algn="l" defTabSz="1219230" rtl="0" eaLnBrk="1" latinLnBrk="0" hangingPunct="1">
        <a:defRPr sz="2400" kern="1200">
          <a:solidFill>
            <a:schemeClr val="tx1"/>
          </a:solidFill>
          <a:latin typeface="+mn-lt"/>
          <a:ea typeface="+mn-ea"/>
          <a:cs typeface="+mn-cs"/>
        </a:defRPr>
      </a:lvl5pPr>
      <a:lvl6pPr marL="3048076" algn="l" defTabSz="1219230" rtl="0" eaLnBrk="1" latinLnBrk="0" hangingPunct="1">
        <a:defRPr sz="2400" kern="1200">
          <a:solidFill>
            <a:schemeClr val="tx1"/>
          </a:solidFill>
          <a:latin typeface="+mn-lt"/>
          <a:ea typeface="+mn-ea"/>
          <a:cs typeface="+mn-cs"/>
        </a:defRPr>
      </a:lvl6pPr>
      <a:lvl7pPr marL="3657691" algn="l" defTabSz="1219230" rtl="0" eaLnBrk="1" latinLnBrk="0" hangingPunct="1">
        <a:defRPr sz="2400" kern="1200">
          <a:solidFill>
            <a:schemeClr val="tx1"/>
          </a:solidFill>
          <a:latin typeface="+mn-lt"/>
          <a:ea typeface="+mn-ea"/>
          <a:cs typeface="+mn-cs"/>
        </a:defRPr>
      </a:lvl7pPr>
      <a:lvl8pPr marL="4267306" algn="l" defTabSz="1219230" rtl="0" eaLnBrk="1" latinLnBrk="0" hangingPunct="1">
        <a:defRPr sz="2400" kern="1200">
          <a:solidFill>
            <a:schemeClr val="tx1"/>
          </a:solidFill>
          <a:latin typeface="+mn-lt"/>
          <a:ea typeface="+mn-ea"/>
          <a:cs typeface="+mn-cs"/>
        </a:defRPr>
      </a:lvl8pPr>
      <a:lvl9pPr marL="4876922" algn="l" defTabSz="12192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slide" Target="slide8.xml"/><Relationship Id="rId5" Type="http://schemas.openxmlformats.org/officeDocument/2006/relationships/image" Target="../media/image30.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slide" Target="slide8.xml"/><Relationship Id="rId5" Type="http://schemas.openxmlformats.org/officeDocument/2006/relationships/image" Target="../media/image30.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slide" Target="slide8.xml"/><Relationship Id="rId5" Type="http://schemas.openxmlformats.org/officeDocument/2006/relationships/image" Target="../media/image30.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slide" Target="slide8.xml"/><Relationship Id="rId5" Type="http://schemas.openxmlformats.org/officeDocument/2006/relationships/image" Target="../media/image30.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svg"/></Relationships>
</file>

<file path=ppt/slides/_rels/slide16.xml.rels><?xml version="1.0" encoding="UTF-8" standalone="yes"?>
<Relationships xmlns="http://schemas.openxmlformats.org/package/2006/relationships"><Relationship Id="rId3" Type="http://schemas.openxmlformats.org/officeDocument/2006/relationships/hyperlink" Target="https://hoc10.vn/doc-sach/tieng-viet-4-tap-1/1/385/38/" TargetMode="External"/><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19.xml.rels><?xml version="1.0" encoding="UTF-8" standalone="yes"?>
<Relationships xmlns="http://schemas.openxmlformats.org/package/2006/relationships"><Relationship Id="rId3" Type="http://schemas.openxmlformats.org/officeDocument/2006/relationships/hyperlink" Target="https://hoc10.vn/doc-sach/tieng-viet-4-tap-1/1/385/38/" TargetMode="External"/><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38/"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55.jpg"/><Relationship Id="rId1" Type="http://schemas.openxmlformats.org/officeDocument/2006/relationships/slideLayout" Target="../slideLayouts/slideLayout23.xml"/><Relationship Id="rId6" Type="http://schemas.openxmlformats.org/officeDocument/2006/relationships/image" Target="../media/image57.png"/><Relationship Id="rId5" Type="http://schemas.microsoft.com/office/2007/relationships/hdphoto" Target="../media/hdphoto1.wdp"/><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38/"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xml"/><Relationship Id="rId7" Type="http://schemas.openxmlformats.org/officeDocument/2006/relationships/image" Target="../media/image28.png"/><Relationship Id="rId2" Type="http://schemas.openxmlformats.org/officeDocument/2006/relationships/slideLayout" Target="../slideLayouts/slideLayout35.xml"/><Relationship Id="rId1" Type="http://schemas.openxmlformats.org/officeDocument/2006/relationships/audio" Target="file:///C:\Documents%20and%20Settings\Administrator\Desktop\Sand_Castles.mp3" TargetMode="External"/><Relationship Id="rId6" Type="http://schemas.openxmlformats.org/officeDocument/2006/relationships/image" Target="../media/image27.png"/><Relationship Id="rId5" Type="http://schemas.openxmlformats.org/officeDocument/2006/relationships/slide" Target="slide8.xml"/><Relationship Id="rId4" Type="http://schemas.openxmlformats.org/officeDocument/2006/relationships/image" Target="../media/image26.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36.png"/><Relationship Id="rId18" Type="http://schemas.openxmlformats.org/officeDocument/2006/relationships/image" Target="../media/image30.png"/><Relationship Id="rId3" Type="http://schemas.openxmlformats.org/officeDocument/2006/relationships/slide" Target="slide9.xml"/><Relationship Id="rId7" Type="http://schemas.openxmlformats.org/officeDocument/2006/relationships/slide" Target="slide12.xml"/><Relationship Id="rId12" Type="http://schemas.openxmlformats.org/officeDocument/2006/relationships/image" Target="../media/image35.png"/><Relationship Id="rId17"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image" Target="../media/image37.png"/><Relationship Id="rId1" Type="http://schemas.openxmlformats.org/officeDocument/2006/relationships/slideLayout" Target="../slideLayouts/slideLayout34.xml"/><Relationship Id="rId6" Type="http://schemas.openxmlformats.org/officeDocument/2006/relationships/slide" Target="slide11.xml"/><Relationship Id="rId11" Type="http://schemas.openxmlformats.org/officeDocument/2006/relationships/image" Target="../media/image34.png"/><Relationship Id="rId5" Type="http://schemas.openxmlformats.org/officeDocument/2006/relationships/slide" Target="slide10.xml"/><Relationship Id="rId15" Type="http://schemas.openxmlformats.org/officeDocument/2006/relationships/slide" Target="slide14.xml"/><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39.png"/><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DBC9D062-DAD5-79B5-C3F9-C8EC10FAC07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2" name="Title 1">
            <a:extLst>
              <a:ext uri="{FF2B5EF4-FFF2-40B4-BE49-F238E27FC236}">
                <a16:creationId xmlns:a16="http://schemas.microsoft.com/office/drawing/2014/main" id="{E63D72D3-0655-742A-1739-650672E1426A}"/>
              </a:ext>
            </a:extLst>
          </p:cNvPr>
          <p:cNvSpPr>
            <a:spLocks noGrp="1"/>
          </p:cNvSpPr>
          <p:nvPr>
            <p:ph type="ctrTitle"/>
          </p:nvPr>
        </p:nvSpPr>
        <p:spPr>
          <a:xfrm>
            <a:off x="1524000" y="1794374"/>
            <a:ext cx="9144000" cy="1242146"/>
          </a:xfrm>
        </p:spPr>
        <p:txBody>
          <a:bodyPr>
            <a:normAutofit/>
          </a:bodyPr>
          <a:lstStyle/>
          <a:p>
            <a:r>
              <a:rPr lang="en-US" sz="5400" b="1" dirty="0" err="1">
                <a:solidFill>
                  <a:srgbClr val="001F60"/>
                </a:solidFill>
                <a:latin typeface="UTM Avo" panose="02040603050506020204" pitchFamily="18" charset="0"/>
              </a:rPr>
              <a:t>Tuần</a:t>
            </a:r>
            <a:r>
              <a:rPr lang="en-US" sz="5400" b="1" dirty="0">
                <a:solidFill>
                  <a:srgbClr val="001F60"/>
                </a:solidFill>
                <a:latin typeface="UTM Avo" panose="02040603050506020204" pitchFamily="18" charset="0"/>
              </a:rPr>
              <a:t> 5</a:t>
            </a:r>
          </a:p>
        </p:txBody>
      </p:sp>
      <p:sp>
        <p:nvSpPr>
          <p:cNvPr id="16" name="Subtitle 2">
            <a:extLst>
              <a:ext uri="{FF2B5EF4-FFF2-40B4-BE49-F238E27FC236}">
                <a16:creationId xmlns:a16="http://schemas.microsoft.com/office/drawing/2014/main" id="{2B695205-2C54-FA03-4CF6-6BFEC220057E}"/>
              </a:ext>
            </a:extLst>
          </p:cNvPr>
          <p:cNvSpPr>
            <a:spLocks noGrp="1"/>
          </p:cNvSpPr>
          <p:nvPr>
            <p:ph type="subTitle" idx="1"/>
          </p:nvPr>
        </p:nvSpPr>
        <p:spPr>
          <a:xfrm>
            <a:off x="1524000" y="3213847"/>
            <a:ext cx="9144000" cy="2989730"/>
          </a:xfrm>
        </p:spPr>
        <p:txBody>
          <a:bodyPr>
            <a:normAutofit/>
          </a:bodyPr>
          <a:lstStyle/>
          <a:p>
            <a:pPr>
              <a:lnSpc>
                <a:spcPct val="150000"/>
              </a:lnSpc>
            </a:pPr>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2: </a:t>
            </a:r>
            <a:r>
              <a:rPr lang="en-US" sz="5400" b="1" dirty="0" err="1">
                <a:solidFill>
                  <a:srgbClr val="FF0000"/>
                </a:solidFill>
                <a:latin typeface="UTM Avo" panose="02040603050506020204" pitchFamily="18" charset="0"/>
              </a:rPr>
              <a:t>Một</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người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chính</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trực</a:t>
            </a:r>
            <a:endParaRPr lang="en-US" sz="5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3" cstate="print"/>
          <a:stretch>
            <a:fillRect/>
          </a:stretch>
        </p:blipFill>
        <p:spPr>
          <a:xfrm>
            <a:off x="-1930399" y="1295400"/>
            <a:ext cx="8331200" cy="8940800"/>
          </a:xfrm>
          <a:prstGeom prst="rect">
            <a:avLst/>
          </a:prstGeom>
        </p:spPr>
      </p:pic>
      <p:pic>
        <p:nvPicPr>
          <p:cNvPr id="5" name="Picture 4" descr="1.png"/>
          <p:cNvPicPr>
            <a:picLocks noChangeAspect="1"/>
          </p:cNvPicPr>
          <p:nvPr/>
        </p:nvPicPr>
        <p:blipFill>
          <a:blip r:embed="rId4"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id="{41DBCC37-C5FB-085D-5B4D-46D463BDAEF4}"/>
              </a:ext>
            </a:extLst>
          </p:cNvPr>
          <p:cNvPicPr>
            <a:picLocks noChangeAspect="1"/>
          </p:cNvPicPr>
          <p:nvPr/>
        </p:nvPicPr>
        <p:blipFill>
          <a:blip r:embed="rId5"/>
          <a:stretch>
            <a:fillRect/>
          </a:stretch>
        </p:blipFill>
        <p:spPr>
          <a:xfrm>
            <a:off x="-4257" y="-4495"/>
            <a:ext cx="1126598" cy="1258329"/>
          </a:xfrm>
          <a:prstGeom prst="rect">
            <a:avLst/>
          </a:prstGeom>
        </p:spPr>
      </p:pic>
      <p:pic>
        <p:nvPicPr>
          <p:cNvPr id="3" name="Picture 2">
            <a:extLst>
              <a:ext uri="{FF2B5EF4-FFF2-40B4-BE49-F238E27FC236}">
                <a16:creationId xmlns:a16="http://schemas.microsoft.com/office/drawing/2014/main" id="{703E59CC-EF68-2846-C5DD-FD6CE2E7D386}"/>
              </a:ext>
            </a:extLst>
          </p:cNvPr>
          <p:cNvPicPr>
            <a:picLocks noChangeAspect="1"/>
          </p:cNvPicPr>
          <p:nvPr/>
        </p:nvPicPr>
        <p:blipFill>
          <a:blip r:embed="rId5"/>
          <a:stretch>
            <a:fillRect/>
          </a:stretch>
        </p:blipFill>
        <p:spPr>
          <a:xfrm>
            <a:off x="-4257" y="-4495"/>
            <a:ext cx="1126598" cy="1258329"/>
          </a:xfrm>
          <a:prstGeom prst="rect">
            <a:avLst/>
          </a:prstGeom>
        </p:spPr>
      </p:pic>
      <p:sp>
        <p:nvSpPr>
          <p:cNvPr id="7" name="Rectangle 6">
            <a:extLst>
              <a:ext uri="{FF2B5EF4-FFF2-40B4-BE49-F238E27FC236}">
                <a16:creationId xmlns:a16="http://schemas.microsoft.com/office/drawing/2014/main" id="{80CB1AE8-31FD-9846-ECAA-BFAF8662EDEB}"/>
              </a:ext>
            </a:extLst>
          </p:cNvPr>
          <p:cNvSpPr/>
          <p:nvPr/>
        </p:nvSpPr>
        <p:spPr>
          <a:xfrm>
            <a:off x="1078992" y="91769"/>
            <a:ext cx="10314432" cy="1524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C786D46F-DD1D-D9AA-5456-3252318CEB0B}"/>
              </a:ext>
            </a:extLst>
          </p:cNvPr>
          <p:cNvSpPr txBox="1"/>
          <p:nvPr/>
        </p:nvSpPr>
        <p:spPr>
          <a:xfrm>
            <a:off x="1078992" y="207021"/>
            <a:ext cx="10314431" cy="1293496"/>
          </a:xfrm>
          <a:prstGeom prst="rect">
            <a:avLst/>
          </a:prstGeom>
          <a:noFill/>
        </p:spPr>
        <p:txBody>
          <a:bodyPr wrap="square" rtlCol="0">
            <a:spAutoFit/>
          </a:bodyPr>
          <a:lstStyle/>
          <a:p>
            <a:pPr algn="just">
              <a:lnSpc>
                <a:spcPct val="150000"/>
              </a:lnSpc>
              <a:spcBef>
                <a:spcPts val="160"/>
              </a:spcBef>
              <a:spcAft>
                <a:spcPts val="160"/>
              </a:spcAft>
            </a:pPr>
            <a:r>
              <a:rPr lang="vi-VN" sz="2800" b="1" dirty="0">
                <a:solidFill>
                  <a:srgbClr val="000000"/>
                </a:solidFill>
                <a:latin typeface="UTM Avo" panose="02040603050506020204" pitchFamily="18"/>
                <a:ea typeface="Calibri" panose="020F0502020204030204" pitchFamily="34" charset="0"/>
                <a:cs typeface="Times New Roman" panose="02020603050405020304" pitchFamily="18" charset="0"/>
              </a:rPr>
              <a:t>Câu 2: </a:t>
            </a:r>
            <a:r>
              <a:rPr lang="vi-VN" sz="2800" dirty="0">
                <a:solidFill>
                  <a:srgbClr val="000000"/>
                </a:solidFill>
                <a:latin typeface="UTM Avo" panose="02040603050506020204" pitchFamily="18"/>
                <a:ea typeface="Calibri" panose="020F0502020204030204" pitchFamily="34" charset="0"/>
                <a:cs typeface="Times New Roman" panose="02020603050405020304" pitchFamily="18" charset="0"/>
              </a:rPr>
              <a:t>Khi Tô Hiến Thành lâm bệnh nặng, Đỗ thái hậu và vua hỏi ông điều gì? Ông trả lời thế nào?</a:t>
            </a:r>
            <a:endParaRPr lang="vi-VN" sz="2800" dirty="0">
              <a:latin typeface="UTM Avo" panose="02040603050506020204" pitchFamily="18"/>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71C4042E-2BCD-BA7A-A078-8BA73B6E4305}"/>
              </a:ext>
            </a:extLst>
          </p:cNvPr>
          <p:cNvSpPr/>
          <p:nvPr/>
        </p:nvSpPr>
        <p:spPr>
          <a:xfrm>
            <a:off x="2045368" y="1842655"/>
            <a:ext cx="7555831" cy="371378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4" name="TextBox 13">
            <a:extLst>
              <a:ext uri="{FF2B5EF4-FFF2-40B4-BE49-F238E27FC236}">
                <a16:creationId xmlns:a16="http://schemas.microsoft.com/office/drawing/2014/main" id="{A23EE999-9AD2-FC15-8023-0FC726F5EB04}"/>
              </a:ext>
            </a:extLst>
          </p:cNvPr>
          <p:cNvSpPr txBox="1"/>
          <p:nvPr/>
        </p:nvSpPr>
        <p:spPr>
          <a:xfrm>
            <a:off x="2225842" y="2584628"/>
            <a:ext cx="5775158" cy="1675843"/>
          </a:xfrm>
          <a:prstGeom prst="rect">
            <a:avLst/>
          </a:prstGeom>
          <a:noFill/>
        </p:spPr>
        <p:txBody>
          <a:bodyPr wrap="square" rtlCol="0">
            <a:spAutoFit/>
          </a:bodyPr>
          <a:lstStyle/>
          <a:p>
            <a:pPr algn="just">
              <a:lnSpc>
                <a:spcPct val="150000"/>
              </a:lnSpc>
            </a:pP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Đỗ thái hậu và vua hỏi Tô Hiến Thành định tiến cử ai thay ông. Ông tiến cử gián nghị đại phu Trần Trung Tá.</a:t>
            </a:r>
            <a:endParaRPr lang="vi-VN" sz="2400" dirty="0">
              <a:latin typeface="UTM Avo" panose="02040603050506020204" pitchFamily="18"/>
            </a:endParaRPr>
          </a:p>
        </p:txBody>
      </p:sp>
      <p:pic>
        <p:nvPicPr>
          <p:cNvPr id="6" name="Picture 5" descr="6131d3148657a26e1bfe386e7ba65811.png">
            <a:hlinkClick r:id="rId6" action="ppaction://hlinksldjump"/>
          </p:cNvPr>
          <p:cNvPicPr>
            <a:picLocks noChangeAspect="1"/>
          </p:cNvPicPr>
          <p:nvPr/>
        </p:nvPicPr>
        <p:blipFill>
          <a:blip r:embed="rId7" cstate="print"/>
          <a:stretch>
            <a:fillRect/>
          </a:stretch>
        </p:blipFill>
        <p:spPr>
          <a:xfrm>
            <a:off x="7620000" y="3022600"/>
            <a:ext cx="3454400" cy="5490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3" cstate="print"/>
          <a:stretch>
            <a:fillRect/>
          </a:stretch>
        </p:blipFill>
        <p:spPr>
          <a:xfrm>
            <a:off x="-1930399" y="1295400"/>
            <a:ext cx="8331200" cy="8940800"/>
          </a:xfrm>
          <a:prstGeom prst="rect">
            <a:avLst/>
          </a:prstGeom>
        </p:spPr>
      </p:pic>
      <p:pic>
        <p:nvPicPr>
          <p:cNvPr id="5" name="Picture 4" descr="1.png"/>
          <p:cNvPicPr>
            <a:picLocks noChangeAspect="1"/>
          </p:cNvPicPr>
          <p:nvPr/>
        </p:nvPicPr>
        <p:blipFill>
          <a:blip r:embed="rId4"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id="{119D1662-0614-7316-A809-7C1FECB6CB9D}"/>
              </a:ext>
            </a:extLst>
          </p:cNvPr>
          <p:cNvPicPr>
            <a:picLocks noChangeAspect="1"/>
          </p:cNvPicPr>
          <p:nvPr/>
        </p:nvPicPr>
        <p:blipFill>
          <a:blip r:embed="rId5"/>
          <a:stretch>
            <a:fillRect/>
          </a:stretch>
        </p:blipFill>
        <p:spPr>
          <a:xfrm>
            <a:off x="-4257" y="-4495"/>
            <a:ext cx="1126598" cy="1258329"/>
          </a:xfrm>
          <a:prstGeom prst="rect">
            <a:avLst/>
          </a:prstGeom>
        </p:spPr>
      </p:pic>
      <p:sp>
        <p:nvSpPr>
          <p:cNvPr id="3" name="Rectangle 2">
            <a:extLst>
              <a:ext uri="{FF2B5EF4-FFF2-40B4-BE49-F238E27FC236}">
                <a16:creationId xmlns:a16="http://schemas.microsoft.com/office/drawing/2014/main" id="{3E571295-34BC-D0A9-6ACA-E0E2562B07C1}"/>
              </a:ext>
            </a:extLst>
          </p:cNvPr>
          <p:cNvSpPr/>
          <p:nvPr/>
        </p:nvSpPr>
        <p:spPr>
          <a:xfrm>
            <a:off x="1078992" y="142240"/>
            <a:ext cx="10314432" cy="1524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C84EC540-4EC8-9D02-8DE7-01CA197A6B30}"/>
              </a:ext>
            </a:extLst>
          </p:cNvPr>
          <p:cNvSpPr txBox="1"/>
          <p:nvPr/>
        </p:nvSpPr>
        <p:spPr>
          <a:xfrm>
            <a:off x="1078992" y="251689"/>
            <a:ext cx="10314432" cy="1305101"/>
          </a:xfrm>
          <a:prstGeom prst="rect">
            <a:avLst/>
          </a:prstGeom>
          <a:noFill/>
        </p:spPr>
        <p:txBody>
          <a:bodyPr wrap="square" rtlCol="0">
            <a:spAutoFit/>
          </a:bodyPr>
          <a:lstStyle/>
          <a:p>
            <a:pPr algn="ctr">
              <a:lnSpc>
                <a:spcPct val="150000"/>
              </a:lnSpc>
            </a:pPr>
            <a:r>
              <a:rPr lang="vi-VN" sz="2800" b="1" dirty="0">
                <a:latin typeface="UTM Avo" panose="02040603050506020204" pitchFamily="18"/>
              </a:rPr>
              <a:t>Câu 3: </a:t>
            </a:r>
            <a:r>
              <a:rPr lang="vi-VN" sz="2800" dirty="0">
                <a:solidFill>
                  <a:srgbClr val="000000"/>
                </a:solidFill>
                <a:latin typeface="UTM Avo" panose="02040603050506020204" pitchFamily="18"/>
                <a:ea typeface="Calibri" panose="020F0502020204030204" pitchFamily="34" charset="0"/>
                <a:cs typeface="Times New Roman" panose="02020603050405020304" pitchFamily="18" charset="0"/>
              </a:rPr>
              <a:t>Vì sao thái hậu ngạc nhiên khi biết sự lựa chọn của Tô Hiến Thành?</a:t>
            </a:r>
            <a:endParaRPr lang="vi-VN" sz="2800" dirty="0">
              <a:latin typeface="UTM Avo" panose="02040603050506020204" pitchFamily="18"/>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602F0B9-0CFE-7BEB-5C08-29F482C123B5}"/>
              </a:ext>
            </a:extLst>
          </p:cNvPr>
          <p:cNvSpPr/>
          <p:nvPr/>
        </p:nvSpPr>
        <p:spPr>
          <a:xfrm>
            <a:off x="2590799" y="1812975"/>
            <a:ext cx="7010400" cy="374346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TextBox 12">
            <a:extLst>
              <a:ext uri="{FF2B5EF4-FFF2-40B4-BE49-F238E27FC236}">
                <a16:creationId xmlns:a16="http://schemas.microsoft.com/office/drawing/2014/main" id="{43716D16-DFF2-E05F-C60A-BE9B1B727829}"/>
              </a:ext>
            </a:extLst>
          </p:cNvPr>
          <p:cNvSpPr txBox="1"/>
          <p:nvPr/>
        </p:nvSpPr>
        <p:spPr>
          <a:xfrm>
            <a:off x="2987042" y="2292789"/>
            <a:ext cx="5013958" cy="2783839"/>
          </a:xfrm>
          <a:prstGeom prst="rect">
            <a:avLst/>
          </a:prstGeom>
          <a:noFill/>
        </p:spPr>
        <p:txBody>
          <a:bodyPr wrap="square" rtlCol="0">
            <a:spAutoFit/>
          </a:bodyPr>
          <a:lstStyle/>
          <a:p>
            <a:pPr algn="just">
              <a:lnSpc>
                <a:spcPct val="150000"/>
              </a:lnSpc>
            </a:pPr>
            <a:r>
              <a:rPr lang="vi-VN" sz="2400" dirty="0">
                <a:latin typeface="UTM Avo" panose="02040603050506020204" pitchFamily="18"/>
              </a:rPr>
              <a:t>Vì thái hậu nghĩ rằng ông sẽ tiến cử quan tham tri chính sự Vũ Tán Đường. Khi Tô Hiến Thành bị bệnh, Vũ Tán Đường đã chăm sóc ông rất tận tụy.</a:t>
            </a:r>
          </a:p>
        </p:txBody>
      </p:sp>
      <p:pic>
        <p:nvPicPr>
          <p:cNvPr id="6" name="Picture 5" descr="6131d3148657a26e1bfe386e7ba65811.png">
            <a:hlinkClick r:id="rId6" action="ppaction://hlinksldjump"/>
          </p:cNvPr>
          <p:cNvPicPr>
            <a:picLocks noChangeAspect="1"/>
          </p:cNvPicPr>
          <p:nvPr/>
        </p:nvPicPr>
        <p:blipFill>
          <a:blip r:embed="rId7" cstate="print"/>
          <a:stretch>
            <a:fillRect/>
          </a:stretch>
        </p:blipFill>
        <p:spPr>
          <a:xfrm>
            <a:off x="7620000" y="3022600"/>
            <a:ext cx="3454400" cy="5490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3" cstate="print"/>
          <a:stretch>
            <a:fillRect/>
          </a:stretch>
        </p:blipFill>
        <p:spPr>
          <a:xfrm>
            <a:off x="-1930399" y="1295400"/>
            <a:ext cx="8331200" cy="8940800"/>
          </a:xfrm>
          <a:prstGeom prst="rect">
            <a:avLst/>
          </a:prstGeom>
        </p:spPr>
      </p:pic>
      <p:pic>
        <p:nvPicPr>
          <p:cNvPr id="5" name="Picture 4" descr="1.png"/>
          <p:cNvPicPr>
            <a:picLocks noChangeAspect="1"/>
          </p:cNvPicPr>
          <p:nvPr/>
        </p:nvPicPr>
        <p:blipFill>
          <a:blip r:embed="rId4"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id="{BAADD562-4336-7C80-AFD0-8E35A0C18204}"/>
              </a:ext>
            </a:extLst>
          </p:cNvPr>
          <p:cNvPicPr>
            <a:picLocks noChangeAspect="1"/>
          </p:cNvPicPr>
          <p:nvPr/>
        </p:nvPicPr>
        <p:blipFill>
          <a:blip r:embed="rId5"/>
          <a:stretch>
            <a:fillRect/>
          </a:stretch>
        </p:blipFill>
        <p:spPr>
          <a:xfrm>
            <a:off x="-4257" y="-4495"/>
            <a:ext cx="1126598" cy="1258329"/>
          </a:xfrm>
          <a:prstGeom prst="rect">
            <a:avLst/>
          </a:prstGeom>
        </p:spPr>
      </p:pic>
      <p:sp>
        <p:nvSpPr>
          <p:cNvPr id="3" name="Rectangle 2">
            <a:extLst>
              <a:ext uri="{FF2B5EF4-FFF2-40B4-BE49-F238E27FC236}">
                <a16:creationId xmlns:a16="http://schemas.microsoft.com/office/drawing/2014/main" id="{8D17DFE4-AB06-F2B5-48AE-5739585FFFB3}"/>
              </a:ext>
            </a:extLst>
          </p:cNvPr>
          <p:cNvSpPr/>
          <p:nvPr/>
        </p:nvSpPr>
        <p:spPr>
          <a:xfrm>
            <a:off x="1117600" y="116216"/>
            <a:ext cx="10314432" cy="1524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1C9910C1-C53F-6C56-6002-276C794DC1BA}"/>
              </a:ext>
            </a:extLst>
          </p:cNvPr>
          <p:cNvSpPr txBox="1"/>
          <p:nvPr/>
        </p:nvSpPr>
        <p:spPr>
          <a:xfrm>
            <a:off x="1367875" y="231468"/>
            <a:ext cx="9813881" cy="1293496"/>
          </a:xfrm>
          <a:prstGeom prst="rect">
            <a:avLst/>
          </a:prstGeom>
          <a:noFill/>
        </p:spPr>
        <p:txBody>
          <a:bodyPr wrap="square" rtlCol="0">
            <a:spAutoFit/>
          </a:bodyPr>
          <a:lstStyle/>
          <a:p>
            <a:pPr algn="just">
              <a:lnSpc>
                <a:spcPct val="150000"/>
              </a:lnSpc>
              <a:spcBef>
                <a:spcPts val="160"/>
              </a:spcBef>
              <a:spcAft>
                <a:spcPts val="160"/>
              </a:spcAft>
            </a:pPr>
            <a:r>
              <a:rPr lang="vi-VN" sz="2800" b="1" dirty="0">
                <a:solidFill>
                  <a:srgbClr val="000000"/>
                </a:solidFill>
                <a:latin typeface="UTM Avo" panose="02040603050506020204" pitchFamily="18"/>
                <a:ea typeface="Calibri" panose="020F0502020204030204" pitchFamily="34" charset="0"/>
                <a:cs typeface="Times New Roman" panose="02020603050405020304" pitchFamily="18" charset="0"/>
              </a:rPr>
              <a:t>Câu 4: </a:t>
            </a:r>
            <a:r>
              <a:rPr lang="vi-VN" sz="2800" dirty="0">
                <a:solidFill>
                  <a:srgbClr val="000000"/>
                </a:solidFill>
                <a:latin typeface="UTM Avo" panose="02040603050506020204" pitchFamily="18"/>
                <a:ea typeface="Calibri" panose="020F0502020204030204" pitchFamily="34" charset="0"/>
                <a:cs typeface="Times New Roman" panose="02020603050405020304" pitchFamily="18" charset="0"/>
              </a:rPr>
              <a:t>Tô Hiến Thành giải thích như thế nào về sự lựa chọn của mình?</a:t>
            </a:r>
            <a:endParaRPr lang="vi-VN" sz="2800" dirty="0">
              <a:latin typeface="UTM Avo" panose="02040603050506020204" pitchFamily="18"/>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FD98C05-A404-81FB-DB62-992F82514924}"/>
              </a:ext>
            </a:extLst>
          </p:cNvPr>
          <p:cNvSpPr/>
          <p:nvPr/>
        </p:nvSpPr>
        <p:spPr>
          <a:xfrm>
            <a:off x="2590799" y="1910080"/>
            <a:ext cx="7010400" cy="36463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TextBox 12">
            <a:extLst>
              <a:ext uri="{FF2B5EF4-FFF2-40B4-BE49-F238E27FC236}">
                <a16:creationId xmlns:a16="http://schemas.microsoft.com/office/drawing/2014/main" id="{2F3FEE54-D834-A6CB-BE09-8C5A4A47B041}"/>
              </a:ext>
            </a:extLst>
          </p:cNvPr>
          <p:cNvSpPr txBox="1"/>
          <p:nvPr/>
        </p:nvSpPr>
        <p:spPr>
          <a:xfrm>
            <a:off x="3327402" y="2895340"/>
            <a:ext cx="4749796" cy="1675843"/>
          </a:xfrm>
          <a:prstGeom prst="rect">
            <a:avLst/>
          </a:prstGeom>
          <a:noFill/>
        </p:spPr>
        <p:txBody>
          <a:bodyPr wrap="square" rtlCol="0">
            <a:spAutoFit/>
          </a:bodyPr>
          <a:lstStyle/>
          <a:p>
            <a:pPr algn="just">
              <a:lnSpc>
                <a:spcPct val="150000"/>
              </a:lnSpc>
            </a:pP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Ông giải thích rằng ông chọn người tài ba giúp nước chứ không chọn người hầu hạ giỏi.</a:t>
            </a:r>
            <a:endParaRPr lang="vi-VN" sz="2400" dirty="0">
              <a:latin typeface="UTM Avo" panose="02040603050506020204" pitchFamily="18"/>
              <a:ea typeface="Calibri" panose="020F0502020204030204" pitchFamily="34" charset="0"/>
              <a:cs typeface="Times New Roman" panose="02020603050405020304" pitchFamily="18" charset="0"/>
            </a:endParaRPr>
          </a:p>
        </p:txBody>
      </p:sp>
      <p:pic>
        <p:nvPicPr>
          <p:cNvPr id="6" name="Picture 5" descr="6131d3148657a26e1bfe386e7ba65811.png">
            <a:hlinkClick r:id="rId6" action="ppaction://hlinksldjump"/>
          </p:cNvPr>
          <p:cNvPicPr>
            <a:picLocks noChangeAspect="1"/>
          </p:cNvPicPr>
          <p:nvPr/>
        </p:nvPicPr>
        <p:blipFill>
          <a:blip r:embed="rId7" cstate="print"/>
          <a:stretch>
            <a:fillRect/>
          </a:stretch>
        </p:blipFill>
        <p:spPr>
          <a:xfrm>
            <a:off x="8077198" y="3020608"/>
            <a:ext cx="3454400" cy="5490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3" cstate="print"/>
          <a:stretch>
            <a:fillRect/>
          </a:stretch>
        </p:blipFill>
        <p:spPr>
          <a:xfrm>
            <a:off x="-1930399" y="1295400"/>
            <a:ext cx="8331200" cy="8940800"/>
          </a:xfrm>
          <a:prstGeom prst="rect">
            <a:avLst/>
          </a:prstGeom>
        </p:spPr>
      </p:pic>
      <p:pic>
        <p:nvPicPr>
          <p:cNvPr id="5" name="Picture 4" descr="1.png"/>
          <p:cNvPicPr>
            <a:picLocks noChangeAspect="1"/>
          </p:cNvPicPr>
          <p:nvPr/>
        </p:nvPicPr>
        <p:blipFill>
          <a:blip r:embed="rId4"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id="{A2DABD76-4184-EA50-D58D-62848E491396}"/>
              </a:ext>
            </a:extLst>
          </p:cNvPr>
          <p:cNvPicPr>
            <a:picLocks noChangeAspect="1"/>
          </p:cNvPicPr>
          <p:nvPr/>
        </p:nvPicPr>
        <p:blipFill>
          <a:blip r:embed="rId5"/>
          <a:stretch>
            <a:fillRect/>
          </a:stretch>
        </p:blipFill>
        <p:spPr>
          <a:xfrm>
            <a:off x="-4257" y="-4495"/>
            <a:ext cx="1126598" cy="1258329"/>
          </a:xfrm>
          <a:prstGeom prst="rect">
            <a:avLst/>
          </a:prstGeom>
        </p:spPr>
      </p:pic>
      <p:sp>
        <p:nvSpPr>
          <p:cNvPr id="3" name="Rectangle 2">
            <a:extLst>
              <a:ext uri="{FF2B5EF4-FFF2-40B4-BE49-F238E27FC236}">
                <a16:creationId xmlns:a16="http://schemas.microsoft.com/office/drawing/2014/main" id="{9DD74AEC-0A29-B38C-6607-464348EB5FD7}"/>
              </a:ext>
            </a:extLst>
          </p:cNvPr>
          <p:cNvSpPr/>
          <p:nvPr/>
        </p:nvSpPr>
        <p:spPr>
          <a:xfrm>
            <a:off x="1117600" y="119002"/>
            <a:ext cx="10314432" cy="1524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FA0C0503-FB07-2FB6-15F3-21E333067F5E}"/>
              </a:ext>
            </a:extLst>
          </p:cNvPr>
          <p:cNvSpPr txBox="1"/>
          <p:nvPr/>
        </p:nvSpPr>
        <p:spPr>
          <a:xfrm>
            <a:off x="1189057" y="228451"/>
            <a:ext cx="9813881" cy="1305101"/>
          </a:xfrm>
          <a:prstGeom prst="rect">
            <a:avLst/>
          </a:prstGeom>
          <a:noFill/>
        </p:spPr>
        <p:txBody>
          <a:bodyPr wrap="square" rtlCol="0">
            <a:spAutoFit/>
          </a:bodyPr>
          <a:lstStyle/>
          <a:p>
            <a:pPr algn="just">
              <a:lnSpc>
                <a:spcPct val="150000"/>
              </a:lnSpc>
              <a:spcBef>
                <a:spcPts val="160"/>
              </a:spcBef>
              <a:spcAft>
                <a:spcPts val="160"/>
              </a:spcAft>
            </a:pPr>
            <a:r>
              <a:rPr lang="vi-VN" sz="2800" b="1" dirty="0">
                <a:solidFill>
                  <a:srgbClr val="000000"/>
                </a:solidFill>
                <a:latin typeface="UTM Avo" panose="02040603050506020204" pitchFamily="18"/>
                <a:ea typeface="Calibri" panose="020F0502020204030204" pitchFamily="34" charset="0"/>
                <a:cs typeface="Times New Roman" panose="02020603050405020304" pitchFamily="18" charset="0"/>
              </a:rPr>
              <a:t>Câu 5: </a:t>
            </a:r>
            <a:r>
              <a:rPr lang="vi-VN" sz="2800" dirty="0">
                <a:solidFill>
                  <a:srgbClr val="000000"/>
                </a:solidFill>
                <a:latin typeface="UTM Avo" panose="02040603050506020204" pitchFamily="18"/>
                <a:ea typeface="Calibri" panose="020F0502020204030204" pitchFamily="34" charset="0"/>
                <a:cs typeface="Times New Roman" panose="02020603050405020304" pitchFamily="18" charset="0"/>
              </a:rPr>
              <a:t>Qua lời giải thích của Tô Hiến Thành, em có suy nghĩ gì về tính cách của ông?</a:t>
            </a:r>
            <a:endParaRPr lang="vi-VN" sz="2800" dirty="0">
              <a:latin typeface="UTM Avo" panose="02040603050506020204" pitchFamily="18"/>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49729616-C0AF-5231-D5F0-004D91B8738D}"/>
              </a:ext>
            </a:extLst>
          </p:cNvPr>
          <p:cNvSpPr/>
          <p:nvPr/>
        </p:nvSpPr>
        <p:spPr>
          <a:xfrm>
            <a:off x="2590799" y="1930400"/>
            <a:ext cx="7010400" cy="362604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TextBox 12">
            <a:extLst>
              <a:ext uri="{FF2B5EF4-FFF2-40B4-BE49-F238E27FC236}">
                <a16:creationId xmlns:a16="http://schemas.microsoft.com/office/drawing/2014/main" id="{48DAF0F8-ED41-639C-2D67-1E7B537CFAE1}"/>
              </a:ext>
            </a:extLst>
          </p:cNvPr>
          <p:cNvSpPr txBox="1"/>
          <p:nvPr/>
        </p:nvSpPr>
        <p:spPr>
          <a:xfrm>
            <a:off x="3428999" y="2905500"/>
            <a:ext cx="4191001" cy="1675843"/>
          </a:xfrm>
          <a:prstGeom prst="rect">
            <a:avLst/>
          </a:prstGeom>
          <a:noFill/>
        </p:spPr>
        <p:txBody>
          <a:bodyPr wrap="square" rtlCol="0">
            <a:spAutoFit/>
          </a:bodyPr>
          <a:lstStyle/>
          <a:p>
            <a:pPr algn="just">
              <a:lnSpc>
                <a:spcPct val="150000"/>
              </a:lnSpc>
            </a:pPr>
            <a:r>
              <a:rPr lang="vi-VN" sz="2400" dirty="0">
                <a:latin typeface="UTM Avo" panose="02040603050506020204" pitchFamily="18"/>
              </a:rPr>
              <a:t>Tô Hiến Thành là người hết sức chính trực, thẳng thắn, hết lòng vì dân </a:t>
            </a:r>
            <a:r>
              <a:rPr lang="vi-VN" sz="2400">
                <a:latin typeface="UTM Avo" panose="02040603050506020204" pitchFamily="18"/>
              </a:rPr>
              <a:t>vì nước</a:t>
            </a:r>
            <a:r>
              <a:rPr lang="en-US" sz="2400">
                <a:latin typeface="UTM Avo" panose="02040603050506020204" pitchFamily="18"/>
              </a:rPr>
              <a:t>.</a:t>
            </a:r>
            <a:endParaRPr lang="vi-VN" sz="2400" dirty="0">
              <a:latin typeface="UTM Avo" panose="02040603050506020204" pitchFamily="18"/>
              <a:ea typeface="Calibri" panose="020F0502020204030204" pitchFamily="34" charset="0"/>
              <a:cs typeface="Times New Roman" panose="02020603050405020304" pitchFamily="18" charset="0"/>
            </a:endParaRPr>
          </a:p>
        </p:txBody>
      </p:sp>
      <p:pic>
        <p:nvPicPr>
          <p:cNvPr id="6" name="Picture 5" descr="6131d3148657a26e1bfe386e7ba65811.png">
            <a:hlinkClick r:id="rId6" action="ppaction://hlinksldjump"/>
          </p:cNvPr>
          <p:cNvPicPr>
            <a:picLocks noChangeAspect="1"/>
          </p:cNvPicPr>
          <p:nvPr/>
        </p:nvPicPr>
        <p:blipFill>
          <a:blip r:embed="rId7" cstate="print"/>
          <a:stretch>
            <a:fillRect/>
          </a:stretch>
        </p:blipFill>
        <p:spPr>
          <a:xfrm>
            <a:off x="7620000" y="3022600"/>
            <a:ext cx="3454400" cy="5490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6">
            <a:extLst>
              <a:ext uri="{FF2B5EF4-FFF2-40B4-BE49-F238E27FC236}">
                <a16:creationId xmlns:a16="http://schemas.microsoft.com/office/drawing/2014/main" id="{C58BEC2F-0CBB-ECE6-CF43-A8FE35B0D8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5867" y="1731386"/>
            <a:ext cx="2815581" cy="2175037"/>
          </a:xfrm>
          <a:prstGeom prst="rect">
            <a:avLst/>
          </a:prstGeom>
        </p:spPr>
      </p:pic>
      <p:sp>
        <p:nvSpPr>
          <p:cNvPr id="8" name="Speech Bubble: Rectangle with Corners Rounded 3">
            <a:extLst>
              <a:ext uri="{FF2B5EF4-FFF2-40B4-BE49-F238E27FC236}">
                <a16:creationId xmlns:a16="http://schemas.microsoft.com/office/drawing/2014/main" id="{785808B3-B9D1-EEC0-0D11-056E47ED934A}"/>
              </a:ext>
            </a:extLst>
          </p:cNvPr>
          <p:cNvSpPr/>
          <p:nvPr/>
        </p:nvSpPr>
        <p:spPr>
          <a:xfrm>
            <a:off x="4643914" y="1749234"/>
            <a:ext cx="5779653" cy="1501966"/>
          </a:xfrm>
          <a:prstGeom prst="wedgeRoundRectCallout">
            <a:avLst>
              <a:gd name="adj1" fmla="val -63758"/>
              <a:gd name="adj2" fmla="val 28742"/>
              <a:gd name="adj3" fmla="val 16667"/>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Qua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bài</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đọc</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em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hiểu</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điều</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gì</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về</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ông Tô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Hiến</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Thành</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a:t>
            </a:r>
            <a:endParaRPr kumimoji="0" lang="vi-VN" sz="2667" b="0" i="0" u="none" strike="noStrike" kern="0" cap="none" spc="0" normalizeH="0" baseline="0" noProof="0" dirty="0">
              <a:ln>
                <a:noFill/>
              </a:ln>
              <a:solidFill>
                <a:prstClr val="white"/>
              </a:solidFill>
              <a:effectLst/>
              <a:uLnTx/>
              <a:uFillTx/>
              <a:latin typeface="UTM Avo" panose="02040603050506020204" pitchFamily="18"/>
            </a:endParaRPr>
          </a:p>
        </p:txBody>
      </p:sp>
      <p:sp>
        <p:nvSpPr>
          <p:cNvPr id="9" name="Arrow: Down 4">
            <a:extLst>
              <a:ext uri="{FF2B5EF4-FFF2-40B4-BE49-F238E27FC236}">
                <a16:creationId xmlns:a16="http://schemas.microsoft.com/office/drawing/2014/main" id="{6B7F208F-C860-91AE-D524-3BE6BECB5CB6}"/>
              </a:ext>
            </a:extLst>
          </p:cNvPr>
          <p:cNvSpPr/>
          <p:nvPr/>
        </p:nvSpPr>
        <p:spPr>
          <a:xfrm>
            <a:off x="7252337" y="3347671"/>
            <a:ext cx="562806" cy="711200"/>
          </a:xfrm>
          <a:prstGeom prst="downArrow">
            <a:avLst/>
          </a:prstGeom>
          <a:solidFill>
            <a:srgbClr val="00B050"/>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vi-VN" sz="800" b="0" i="0" u="none" strike="noStrike" kern="0" cap="none" spc="0" normalizeH="0" baseline="0" noProof="0">
              <a:ln>
                <a:noFill/>
              </a:ln>
              <a:solidFill>
                <a:prstClr val="white"/>
              </a:solidFill>
              <a:effectLst/>
              <a:uLnTx/>
              <a:uFillTx/>
              <a:latin typeface="UTM Avo" panose="02040603050506020204" pitchFamily="18"/>
            </a:endParaRPr>
          </a:p>
        </p:txBody>
      </p:sp>
      <p:sp>
        <p:nvSpPr>
          <p:cNvPr id="10" name="Rectangle 9">
            <a:extLst>
              <a:ext uri="{FF2B5EF4-FFF2-40B4-BE49-F238E27FC236}">
                <a16:creationId xmlns:a16="http://schemas.microsoft.com/office/drawing/2014/main" id="{3627F290-D116-878B-1435-C8E82DA57EFD}"/>
              </a:ext>
            </a:extLst>
          </p:cNvPr>
          <p:cNvSpPr/>
          <p:nvPr/>
        </p:nvSpPr>
        <p:spPr>
          <a:xfrm>
            <a:off x="2680337" y="4114703"/>
            <a:ext cx="9143999" cy="2706132"/>
          </a:xfrm>
          <a:custGeom>
            <a:avLst/>
            <a:gdLst>
              <a:gd name="connsiteX0" fmla="*/ 0 w 9143999"/>
              <a:gd name="connsiteY0" fmla="*/ 0 h 2706132"/>
              <a:gd name="connsiteX1" fmla="*/ 561703 w 9143999"/>
              <a:gd name="connsiteY1" fmla="*/ 0 h 2706132"/>
              <a:gd name="connsiteX2" fmla="*/ 1214846 w 9143999"/>
              <a:gd name="connsiteY2" fmla="*/ 0 h 2706132"/>
              <a:gd name="connsiteX3" fmla="*/ 1685108 w 9143999"/>
              <a:gd name="connsiteY3" fmla="*/ 0 h 2706132"/>
              <a:gd name="connsiteX4" fmla="*/ 2246811 w 9143999"/>
              <a:gd name="connsiteY4" fmla="*/ 0 h 2706132"/>
              <a:gd name="connsiteX5" fmla="*/ 2717074 w 9143999"/>
              <a:gd name="connsiteY5" fmla="*/ 0 h 2706132"/>
              <a:gd name="connsiteX6" fmla="*/ 3278777 w 9143999"/>
              <a:gd name="connsiteY6" fmla="*/ 0 h 2706132"/>
              <a:gd name="connsiteX7" fmla="*/ 4114800 w 9143999"/>
              <a:gd name="connsiteY7" fmla="*/ 0 h 2706132"/>
              <a:gd name="connsiteX8" fmla="*/ 4767942 w 9143999"/>
              <a:gd name="connsiteY8" fmla="*/ 0 h 2706132"/>
              <a:gd name="connsiteX9" fmla="*/ 5603965 w 9143999"/>
              <a:gd name="connsiteY9" fmla="*/ 0 h 2706132"/>
              <a:gd name="connsiteX10" fmla="*/ 6165668 w 9143999"/>
              <a:gd name="connsiteY10" fmla="*/ 0 h 2706132"/>
              <a:gd name="connsiteX11" fmla="*/ 6544491 w 9143999"/>
              <a:gd name="connsiteY11" fmla="*/ 0 h 2706132"/>
              <a:gd name="connsiteX12" fmla="*/ 7197633 w 9143999"/>
              <a:gd name="connsiteY12" fmla="*/ 0 h 2706132"/>
              <a:gd name="connsiteX13" fmla="*/ 7576456 w 9143999"/>
              <a:gd name="connsiteY13" fmla="*/ 0 h 2706132"/>
              <a:gd name="connsiteX14" fmla="*/ 8229599 w 9143999"/>
              <a:gd name="connsiteY14" fmla="*/ 0 h 2706132"/>
              <a:gd name="connsiteX15" fmla="*/ 9143999 w 9143999"/>
              <a:gd name="connsiteY15" fmla="*/ 0 h 2706132"/>
              <a:gd name="connsiteX16" fmla="*/ 9143999 w 9143999"/>
              <a:gd name="connsiteY16" fmla="*/ 703594 h 2706132"/>
              <a:gd name="connsiteX17" fmla="*/ 9143999 w 9143999"/>
              <a:gd name="connsiteY17" fmla="*/ 1326005 h 2706132"/>
              <a:gd name="connsiteX18" fmla="*/ 9143999 w 9143999"/>
              <a:gd name="connsiteY18" fmla="*/ 2056660 h 2706132"/>
              <a:gd name="connsiteX19" fmla="*/ 9143999 w 9143999"/>
              <a:gd name="connsiteY19" fmla="*/ 2706132 h 2706132"/>
              <a:gd name="connsiteX20" fmla="*/ 8490856 w 9143999"/>
              <a:gd name="connsiteY20" fmla="*/ 2706132 h 2706132"/>
              <a:gd name="connsiteX21" fmla="*/ 7654833 w 9143999"/>
              <a:gd name="connsiteY21" fmla="*/ 2706132 h 2706132"/>
              <a:gd name="connsiteX22" fmla="*/ 6910251 w 9143999"/>
              <a:gd name="connsiteY22" fmla="*/ 2706132 h 2706132"/>
              <a:gd name="connsiteX23" fmla="*/ 6257108 w 9143999"/>
              <a:gd name="connsiteY23" fmla="*/ 2706132 h 2706132"/>
              <a:gd name="connsiteX24" fmla="*/ 5512525 w 9143999"/>
              <a:gd name="connsiteY24" fmla="*/ 2706132 h 2706132"/>
              <a:gd name="connsiteX25" fmla="*/ 4676502 w 9143999"/>
              <a:gd name="connsiteY25" fmla="*/ 2706132 h 2706132"/>
              <a:gd name="connsiteX26" fmla="*/ 3931920 w 9143999"/>
              <a:gd name="connsiteY26" fmla="*/ 2706132 h 2706132"/>
              <a:gd name="connsiteX27" fmla="*/ 3370217 w 9143999"/>
              <a:gd name="connsiteY27" fmla="*/ 2706132 h 2706132"/>
              <a:gd name="connsiteX28" fmla="*/ 2808514 w 9143999"/>
              <a:gd name="connsiteY28" fmla="*/ 2706132 h 2706132"/>
              <a:gd name="connsiteX29" fmla="*/ 2155371 w 9143999"/>
              <a:gd name="connsiteY29" fmla="*/ 2706132 h 2706132"/>
              <a:gd name="connsiteX30" fmla="*/ 1776548 w 9143999"/>
              <a:gd name="connsiteY30" fmla="*/ 2706132 h 2706132"/>
              <a:gd name="connsiteX31" fmla="*/ 940526 w 9143999"/>
              <a:gd name="connsiteY31" fmla="*/ 2706132 h 2706132"/>
              <a:gd name="connsiteX32" fmla="*/ 0 w 9143999"/>
              <a:gd name="connsiteY32" fmla="*/ 2706132 h 2706132"/>
              <a:gd name="connsiteX33" fmla="*/ 0 w 9143999"/>
              <a:gd name="connsiteY33" fmla="*/ 2083722 h 2706132"/>
              <a:gd name="connsiteX34" fmla="*/ 0 w 9143999"/>
              <a:gd name="connsiteY34" fmla="*/ 1434250 h 2706132"/>
              <a:gd name="connsiteX35" fmla="*/ 0 w 9143999"/>
              <a:gd name="connsiteY35" fmla="*/ 784778 h 2706132"/>
              <a:gd name="connsiteX36" fmla="*/ 0 w 9143999"/>
              <a:gd name="connsiteY36" fmla="*/ 0 h 270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43999" h="2706132" fill="none" extrusionOk="0">
                <a:moveTo>
                  <a:pt x="0" y="0"/>
                </a:moveTo>
                <a:cubicBezTo>
                  <a:pt x="192341" y="6035"/>
                  <a:pt x="430692" y="12870"/>
                  <a:pt x="561703" y="0"/>
                </a:cubicBezTo>
                <a:cubicBezTo>
                  <a:pt x="692714" y="-12870"/>
                  <a:pt x="921040" y="18058"/>
                  <a:pt x="1214846" y="0"/>
                </a:cubicBezTo>
                <a:cubicBezTo>
                  <a:pt x="1508652" y="-18058"/>
                  <a:pt x="1563732" y="-14237"/>
                  <a:pt x="1685108" y="0"/>
                </a:cubicBezTo>
                <a:cubicBezTo>
                  <a:pt x="1806484" y="14237"/>
                  <a:pt x="2018223" y="-4500"/>
                  <a:pt x="2246811" y="0"/>
                </a:cubicBezTo>
                <a:cubicBezTo>
                  <a:pt x="2475399" y="4500"/>
                  <a:pt x="2572368" y="-8807"/>
                  <a:pt x="2717074" y="0"/>
                </a:cubicBezTo>
                <a:cubicBezTo>
                  <a:pt x="2861780" y="8807"/>
                  <a:pt x="3101334" y="19490"/>
                  <a:pt x="3278777" y="0"/>
                </a:cubicBezTo>
                <a:cubicBezTo>
                  <a:pt x="3456220" y="-19490"/>
                  <a:pt x="3907135" y="-32856"/>
                  <a:pt x="4114800" y="0"/>
                </a:cubicBezTo>
                <a:cubicBezTo>
                  <a:pt x="4322465" y="32856"/>
                  <a:pt x="4535906" y="-16820"/>
                  <a:pt x="4767942" y="0"/>
                </a:cubicBezTo>
                <a:cubicBezTo>
                  <a:pt x="4999978" y="16820"/>
                  <a:pt x="5239391" y="-28836"/>
                  <a:pt x="5603965" y="0"/>
                </a:cubicBezTo>
                <a:cubicBezTo>
                  <a:pt x="5968539" y="28836"/>
                  <a:pt x="6010610" y="10448"/>
                  <a:pt x="6165668" y="0"/>
                </a:cubicBezTo>
                <a:cubicBezTo>
                  <a:pt x="6320726" y="-10448"/>
                  <a:pt x="6412995" y="18216"/>
                  <a:pt x="6544491" y="0"/>
                </a:cubicBezTo>
                <a:cubicBezTo>
                  <a:pt x="6675987" y="-18216"/>
                  <a:pt x="6959869" y="6719"/>
                  <a:pt x="7197633" y="0"/>
                </a:cubicBezTo>
                <a:cubicBezTo>
                  <a:pt x="7435397" y="-6719"/>
                  <a:pt x="7448846" y="14272"/>
                  <a:pt x="7576456" y="0"/>
                </a:cubicBezTo>
                <a:cubicBezTo>
                  <a:pt x="7704066" y="-14272"/>
                  <a:pt x="7942046" y="-27884"/>
                  <a:pt x="8229599" y="0"/>
                </a:cubicBezTo>
                <a:cubicBezTo>
                  <a:pt x="8517152" y="27884"/>
                  <a:pt x="8900148" y="-34151"/>
                  <a:pt x="9143999" y="0"/>
                </a:cubicBezTo>
                <a:cubicBezTo>
                  <a:pt x="9111762" y="155661"/>
                  <a:pt x="9170267" y="389199"/>
                  <a:pt x="9143999" y="703594"/>
                </a:cubicBezTo>
                <a:cubicBezTo>
                  <a:pt x="9117731" y="1017989"/>
                  <a:pt x="9141466" y="1063033"/>
                  <a:pt x="9143999" y="1326005"/>
                </a:cubicBezTo>
                <a:cubicBezTo>
                  <a:pt x="9146532" y="1588977"/>
                  <a:pt x="9108548" y="1767231"/>
                  <a:pt x="9143999" y="2056660"/>
                </a:cubicBezTo>
                <a:cubicBezTo>
                  <a:pt x="9179450" y="2346090"/>
                  <a:pt x="9116168" y="2476029"/>
                  <a:pt x="9143999" y="2706132"/>
                </a:cubicBezTo>
                <a:cubicBezTo>
                  <a:pt x="8981398" y="2719851"/>
                  <a:pt x="8699656" y="2729504"/>
                  <a:pt x="8490856" y="2706132"/>
                </a:cubicBezTo>
                <a:cubicBezTo>
                  <a:pt x="8282056" y="2682760"/>
                  <a:pt x="7990973" y="2683126"/>
                  <a:pt x="7654833" y="2706132"/>
                </a:cubicBezTo>
                <a:cubicBezTo>
                  <a:pt x="7318693" y="2729138"/>
                  <a:pt x="7219855" y="2704234"/>
                  <a:pt x="6910251" y="2706132"/>
                </a:cubicBezTo>
                <a:cubicBezTo>
                  <a:pt x="6600647" y="2708030"/>
                  <a:pt x="6516881" y="2725019"/>
                  <a:pt x="6257108" y="2706132"/>
                </a:cubicBezTo>
                <a:cubicBezTo>
                  <a:pt x="5997335" y="2687245"/>
                  <a:pt x="5783891" y="2720103"/>
                  <a:pt x="5512525" y="2706132"/>
                </a:cubicBezTo>
                <a:cubicBezTo>
                  <a:pt x="5241159" y="2692161"/>
                  <a:pt x="5043753" y="2708405"/>
                  <a:pt x="4676502" y="2706132"/>
                </a:cubicBezTo>
                <a:cubicBezTo>
                  <a:pt x="4309251" y="2703859"/>
                  <a:pt x="4295510" y="2702008"/>
                  <a:pt x="3931920" y="2706132"/>
                </a:cubicBezTo>
                <a:cubicBezTo>
                  <a:pt x="3568330" y="2710256"/>
                  <a:pt x="3596272" y="2722174"/>
                  <a:pt x="3370217" y="2706132"/>
                </a:cubicBezTo>
                <a:cubicBezTo>
                  <a:pt x="3144162" y="2690090"/>
                  <a:pt x="2996204" y="2704064"/>
                  <a:pt x="2808514" y="2706132"/>
                </a:cubicBezTo>
                <a:cubicBezTo>
                  <a:pt x="2620824" y="2708200"/>
                  <a:pt x="2356662" y="2717199"/>
                  <a:pt x="2155371" y="2706132"/>
                </a:cubicBezTo>
                <a:cubicBezTo>
                  <a:pt x="1954080" y="2695065"/>
                  <a:pt x="1935291" y="2721840"/>
                  <a:pt x="1776548" y="2706132"/>
                </a:cubicBezTo>
                <a:cubicBezTo>
                  <a:pt x="1617805" y="2690424"/>
                  <a:pt x="1357276" y="2679229"/>
                  <a:pt x="940526" y="2706132"/>
                </a:cubicBezTo>
                <a:cubicBezTo>
                  <a:pt x="523776" y="2733035"/>
                  <a:pt x="455198" y="2671854"/>
                  <a:pt x="0" y="2706132"/>
                </a:cubicBezTo>
                <a:cubicBezTo>
                  <a:pt x="-5465" y="2568834"/>
                  <a:pt x="17776" y="2361462"/>
                  <a:pt x="0" y="2083722"/>
                </a:cubicBezTo>
                <a:cubicBezTo>
                  <a:pt x="-17776" y="1805982"/>
                  <a:pt x="-26449" y="1623549"/>
                  <a:pt x="0" y="1434250"/>
                </a:cubicBezTo>
                <a:cubicBezTo>
                  <a:pt x="26449" y="1244951"/>
                  <a:pt x="-17065" y="1091295"/>
                  <a:pt x="0" y="784778"/>
                </a:cubicBezTo>
                <a:cubicBezTo>
                  <a:pt x="17065" y="478261"/>
                  <a:pt x="-30216" y="306450"/>
                  <a:pt x="0" y="0"/>
                </a:cubicBezTo>
                <a:close/>
              </a:path>
              <a:path w="9143999" h="2706132" stroke="0" extrusionOk="0">
                <a:moveTo>
                  <a:pt x="0" y="0"/>
                </a:moveTo>
                <a:cubicBezTo>
                  <a:pt x="159884" y="15182"/>
                  <a:pt x="221338" y="9847"/>
                  <a:pt x="378823" y="0"/>
                </a:cubicBezTo>
                <a:cubicBezTo>
                  <a:pt x="536308" y="-9847"/>
                  <a:pt x="754702" y="16664"/>
                  <a:pt x="1123406" y="0"/>
                </a:cubicBezTo>
                <a:cubicBezTo>
                  <a:pt x="1492110" y="-16664"/>
                  <a:pt x="1589204" y="32334"/>
                  <a:pt x="1867988" y="0"/>
                </a:cubicBezTo>
                <a:cubicBezTo>
                  <a:pt x="2146772" y="-32334"/>
                  <a:pt x="2060047" y="-4270"/>
                  <a:pt x="2246811" y="0"/>
                </a:cubicBezTo>
                <a:cubicBezTo>
                  <a:pt x="2433575" y="4270"/>
                  <a:pt x="2803408" y="4303"/>
                  <a:pt x="3082834" y="0"/>
                </a:cubicBezTo>
                <a:cubicBezTo>
                  <a:pt x="3362260" y="-4303"/>
                  <a:pt x="3310090" y="8513"/>
                  <a:pt x="3461657" y="0"/>
                </a:cubicBezTo>
                <a:cubicBezTo>
                  <a:pt x="3613224" y="-8513"/>
                  <a:pt x="4118686" y="-7594"/>
                  <a:pt x="4297680" y="0"/>
                </a:cubicBezTo>
                <a:cubicBezTo>
                  <a:pt x="4476674" y="7594"/>
                  <a:pt x="4630587" y="4252"/>
                  <a:pt x="4767942" y="0"/>
                </a:cubicBezTo>
                <a:cubicBezTo>
                  <a:pt x="4905297" y="-4252"/>
                  <a:pt x="5375435" y="12035"/>
                  <a:pt x="5603965" y="0"/>
                </a:cubicBezTo>
                <a:cubicBezTo>
                  <a:pt x="5832495" y="-12035"/>
                  <a:pt x="5847883" y="13232"/>
                  <a:pt x="6074228" y="0"/>
                </a:cubicBezTo>
                <a:cubicBezTo>
                  <a:pt x="6300573" y="-13232"/>
                  <a:pt x="6339415" y="-22279"/>
                  <a:pt x="6544491" y="0"/>
                </a:cubicBezTo>
                <a:cubicBezTo>
                  <a:pt x="6749567" y="22279"/>
                  <a:pt x="7107208" y="-13955"/>
                  <a:pt x="7380513" y="0"/>
                </a:cubicBezTo>
                <a:cubicBezTo>
                  <a:pt x="7653818" y="13955"/>
                  <a:pt x="7862472" y="-4589"/>
                  <a:pt x="8216536" y="0"/>
                </a:cubicBezTo>
                <a:cubicBezTo>
                  <a:pt x="8570600" y="4589"/>
                  <a:pt x="8803677" y="-2728"/>
                  <a:pt x="9143999" y="0"/>
                </a:cubicBezTo>
                <a:cubicBezTo>
                  <a:pt x="9161177" y="287823"/>
                  <a:pt x="9111434" y="561085"/>
                  <a:pt x="9143999" y="730656"/>
                </a:cubicBezTo>
                <a:cubicBezTo>
                  <a:pt x="9176564" y="900227"/>
                  <a:pt x="9155912" y="1187620"/>
                  <a:pt x="9143999" y="1353066"/>
                </a:cubicBezTo>
                <a:cubicBezTo>
                  <a:pt x="9132087" y="1518512"/>
                  <a:pt x="9139938" y="1746972"/>
                  <a:pt x="9143999" y="2002538"/>
                </a:cubicBezTo>
                <a:cubicBezTo>
                  <a:pt x="9148060" y="2258104"/>
                  <a:pt x="9133055" y="2505720"/>
                  <a:pt x="9143999" y="2706132"/>
                </a:cubicBezTo>
                <a:cubicBezTo>
                  <a:pt x="8744059" y="2676571"/>
                  <a:pt x="8619634" y="2697102"/>
                  <a:pt x="8307976" y="2706132"/>
                </a:cubicBezTo>
                <a:cubicBezTo>
                  <a:pt x="7996318" y="2715162"/>
                  <a:pt x="7815820" y="2692977"/>
                  <a:pt x="7471953" y="2706132"/>
                </a:cubicBezTo>
                <a:cubicBezTo>
                  <a:pt x="7128086" y="2719287"/>
                  <a:pt x="6940967" y="2696086"/>
                  <a:pt x="6635931" y="2706132"/>
                </a:cubicBezTo>
                <a:cubicBezTo>
                  <a:pt x="6330895" y="2716178"/>
                  <a:pt x="6402440" y="2713273"/>
                  <a:pt x="6257108" y="2706132"/>
                </a:cubicBezTo>
                <a:cubicBezTo>
                  <a:pt x="6111776" y="2698991"/>
                  <a:pt x="5636834" y="2735871"/>
                  <a:pt x="5421085" y="2706132"/>
                </a:cubicBezTo>
                <a:cubicBezTo>
                  <a:pt x="5205336" y="2676393"/>
                  <a:pt x="5125909" y="2711194"/>
                  <a:pt x="4950822" y="2706132"/>
                </a:cubicBezTo>
                <a:cubicBezTo>
                  <a:pt x="4775735" y="2701070"/>
                  <a:pt x="4572337" y="2675420"/>
                  <a:pt x="4297680" y="2706132"/>
                </a:cubicBezTo>
                <a:cubicBezTo>
                  <a:pt x="4023023" y="2736844"/>
                  <a:pt x="3902568" y="2696677"/>
                  <a:pt x="3735977" y="2706132"/>
                </a:cubicBezTo>
                <a:cubicBezTo>
                  <a:pt x="3569386" y="2715587"/>
                  <a:pt x="3469939" y="2684508"/>
                  <a:pt x="3265714" y="2706132"/>
                </a:cubicBezTo>
                <a:cubicBezTo>
                  <a:pt x="3061489" y="2727756"/>
                  <a:pt x="2847329" y="2728569"/>
                  <a:pt x="2429691" y="2706132"/>
                </a:cubicBezTo>
                <a:cubicBezTo>
                  <a:pt x="2012053" y="2683695"/>
                  <a:pt x="1953554" y="2737062"/>
                  <a:pt x="1685108" y="2706132"/>
                </a:cubicBezTo>
                <a:cubicBezTo>
                  <a:pt x="1416662" y="2675202"/>
                  <a:pt x="1297416" y="2704586"/>
                  <a:pt x="1123406" y="2706132"/>
                </a:cubicBezTo>
                <a:cubicBezTo>
                  <a:pt x="949396" y="2707678"/>
                  <a:pt x="460051" y="2663479"/>
                  <a:pt x="0" y="2706132"/>
                </a:cubicBezTo>
                <a:cubicBezTo>
                  <a:pt x="-25945" y="2520157"/>
                  <a:pt x="-13117" y="2311328"/>
                  <a:pt x="0" y="2083722"/>
                </a:cubicBezTo>
                <a:cubicBezTo>
                  <a:pt x="13117" y="1856116"/>
                  <a:pt x="-2414" y="1580947"/>
                  <a:pt x="0" y="1407189"/>
                </a:cubicBezTo>
                <a:cubicBezTo>
                  <a:pt x="2414" y="1233431"/>
                  <a:pt x="30450" y="934660"/>
                  <a:pt x="0" y="784778"/>
                </a:cubicBezTo>
                <a:cubicBezTo>
                  <a:pt x="-30450" y="634896"/>
                  <a:pt x="970" y="381809"/>
                  <a:pt x="0" y="0"/>
                </a:cubicBezTo>
                <a:close/>
              </a:path>
            </a:pathLst>
          </a:custGeom>
          <a:solidFill>
            <a:sysClr val="window" lastClr="FFFFFF"/>
          </a:solidFill>
          <a:ln w="25400" cap="flat" cmpd="sng" algn="ctr">
            <a:solidFill>
              <a:srgbClr val="00B050"/>
            </a:solidFill>
            <a:prstDash val="solid"/>
            <a:extLst>
              <a:ext uri="{C807C97D-BFC1-408E-A445-0C87EB9F89A2}">
                <ask:lineSketchStyleProps xmlns:ask="http://schemas.microsoft.com/office/drawing/2018/sketchyshapes" sd="2786970889">
                  <a:prstGeom prst="rect">
                    <a:avLst/>
                  </a:prstGeom>
                  <ask:type>
                    <ask:lineSketchFreehand/>
                  </ask:type>
                </ask:lineSketchStyleProps>
              </a:ext>
            </a:extLst>
          </a:ln>
          <a:effectLst/>
        </p:spPr>
        <p:txBody>
          <a:bodyPr rtlCol="0" anchor="b"/>
          <a:lstStyle/>
          <a:p>
            <a:pPr marL="381019" marR="0" lvl="0" indent="-381019" algn="just" defTabSz="609630" eaLnBrk="1" fontAlgn="auto" latinLnBrk="0" hangingPunct="1">
              <a:lnSpc>
                <a:spcPct val="150000"/>
              </a:lnSpc>
              <a:spcBef>
                <a:spcPts val="0"/>
              </a:spcBef>
              <a:spcAft>
                <a:spcPts val="0"/>
              </a:spcAft>
              <a:buClrTx/>
              <a:buSzTx/>
              <a:buFontTx/>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Ông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là</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người</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tài</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giỏi</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được</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nhà</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vua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hết</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sức</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tin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cậy</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Trong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mọi</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việc</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ông luôn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thể</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hiện</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sự</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chính</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trực</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ngay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thẳng</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một</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lòng</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trung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thành</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với</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vua, luôn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nghĩ</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cho nhân dân, cho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đất</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nước</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p>
          <a:p>
            <a:pPr marL="381019" marR="0" lvl="0" indent="-381019" algn="just" defTabSz="609630" eaLnBrk="1" fontAlgn="auto" latinLnBrk="0" hangingPunct="1">
              <a:lnSpc>
                <a:spcPct val="150000"/>
              </a:lnSpc>
              <a:spcBef>
                <a:spcPts val="0"/>
              </a:spcBef>
              <a:spcAft>
                <a:spcPts val="0"/>
              </a:spcAft>
              <a:buClrTx/>
              <a:buSzTx/>
              <a:buFontTx/>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Ông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cũng</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rất</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dũng</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cảm</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quyết</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tâm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làm</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theo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lẽ</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phải</a:t>
            </a:r>
            <a:r>
              <a:rPr kumimoji="0" lang="vi-VN" sz="2400"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a:t>
            </a:r>
            <a:endParaRPr kumimoji="0" lang="vi-VN" sz="2400" b="0"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04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E9B6FBC-DFB9-781F-05F4-C6A912034D0B}"/>
              </a:ext>
            </a:extLst>
          </p:cNvPr>
          <p:cNvSpPr/>
          <p:nvPr/>
        </p:nvSpPr>
        <p:spPr>
          <a:xfrm>
            <a:off x="926516" y="1613388"/>
            <a:ext cx="10900526" cy="5010931"/>
          </a:xfrm>
          <a:custGeom>
            <a:avLst/>
            <a:gdLst/>
            <a:ahLst/>
            <a:cxnLst/>
            <a:rect l="l" t="t" r="r" b="b"/>
            <a:pathLst>
              <a:path w="15510835" h="8795936">
                <a:moveTo>
                  <a:pt x="0" y="0"/>
                </a:moveTo>
                <a:lnTo>
                  <a:pt x="15510834" y="0"/>
                </a:lnTo>
                <a:lnTo>
                  <a:pt x="15510834" y="8795936"/>
                </a:lnTo>
                <a:lnTo>
                  <a:pt x="0" y="87959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12">
            <a:extLst>
              <a:ext uri="{FF2B5EF4-FFF2-40B4-BE49-F238E27FC236}">
                <a16:creationId xmlns:a16="http://schemas.microsoft.com/office/drawing/2014/main" id="{784F80C2-D2F4-DB26-0EF6-CE58510858AA}"/>
              </a:ext>
            </a:extLst>
          </p:cNvPr>
          <p:cNvSpPr txBox="1"/>
          <p:nvPr/>
        </p:nvSpPr>
        <p:spPr>
          <a:xfrm>
            <a:off x="2890810" y="1964686"/>
            <a:ext cx="6410380" cy="798488"/>
          </a:xfrm>
          <a:prstGeom prst="rect">
            <a:avLst/>
          </a:prstGeom>
        </p:spPr>
        <p:txBody>
          <a:bodyPr lIns="0" tIns="0" rIns="0" bIns="0" rtlCol="0" anchor="t">
            <a:spAutoFit/>
          </a:bodyPr>
          <a:lstStyle/>
          <a:p>
            <a:pPr algn="ctr">
              <a:lnSpc>
                <a:spcPts val="7296"/>
              </a:lnSpc>
            </a:pPr>
            <a:r>
              <a:rPr lang="vi-VN" sz="2800" b="1" dirty="0">
                <a:solidFill>
                  <a:srgbClr val="C00000"/>
                </a:solidFill>
                <a:latin typeface="UTM Avo" panose="02040603050506020204" pitchFamily="18"/>
              </a:rPr>
              <a:t>Ý NGHĨA BÀI HỌC</a:t>
            </a:r>
            <a:endParaRPr lang="en-US" sz="2800" b="1" dirty="0">
              <a:solidFill>
                <a:srgbClr val="C00000"/>
              </a:solidFill>
              <a:latin typeface="UTM Avo" panose="02040603050506020204" pitchFamily="18"/>
            </a:endParaRPr>
          </a:p>
        </p:txBody>
      </p:sp>
      <p:sp>
        <p:nvSpPr>
          <p:cNvPr id="4" name="TextBox 16">
            <a:extLst>
              <a:ext uri="{FF2B5EF4-FFF2-40B4-BE49-F238E27FC236}">
                <a16:creationId xmlns:a16="http://schemas.microsoft.com/office/drawing/2014/main" id="{EC6C0C45-38C8-01FF-E5E5-25C165E52D48}"/>
              </a:ext>
            </a:extLst>
          </p:cNvPr>
          <p:cNvSpPr txBox="1"/>
          <p:nvPr/>
        </p:nvSpPr>
        <p:spPr>
          <a:xfrm>
            <a:off x="6376779" y="3604096"/>
            <a:ext cx="5051879" cy="1029513"/>
          </a:xfrm>
          <a:prstGeom prst="rect">
            <a:avLst/>
          </a:prstGeom>
        </p:spPr>
        <p:txBody>
          <a:bodyPr wrap="square" lIns="0" tIns="0" rIns="0" bIns="0" rtlCol="0" anchor="t">
            <a:spAutoFit/>
          </a:bodyPr>
          <a:lstStyle/>
          <a:p>
            <a:pPr algn="just">
              <a:lnSpc>
                <a:spcPct val="150000"/>
              </a:lnSpc>
            </a:pP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Ca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ngợi</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tính</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cách</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chính</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trực</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luôn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vì</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dân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vì</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nước</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của</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Tô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Hiến</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Thành</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a:t>
            </a:r>
            <a:endParaRPr lang="en-US" sz="2400" spc="179" dirty="0">
              <a:solidFill>
                <a:srgbClr val="5B96A9"/>
              </a:solidFill>
              <a:latin typeface="UTM Avo" panose="02040603050506020204" pitchFamily="18"/>
            </a:endParaRPr>
          </a:p>
        </p:txBody>
      </p:sp>
      <p:pic>
        <p:nvPicPr>
          <p:cNvPr id="5" name="Picture 4">
            <a:extLst>
              <a:ext uri="{FF2B5EF4-FFF2-40B4-BE49-F238E27FC236}">
                <a16:creationId xmlns:a16="http://schemas.microsoft.com/office/drawing/2014/main" id="{796FFAC4-CEE4-0AB7-9EDF-D616D2E06364}"/>
              </a:ext>
            </a:extLst>
          </p:cNvPr>
          <p:cNvPicPr>
            <a:picLocks noChangeAspect="1"/>
          </p:cNvPicPr>
          <p:nvPr/>
        </p:nvPicPr>
        <p:blipFill rotWithShape="1">
          <a:blip r:embed="rId5">
            <a:extLst>
              <a:ext uri="{28A0092B-C50C-407E-A947-70E740481C1C}">
                <a14:useLocalDpi xmlns:a14="http://schemas.microsoft.com/office/drawing/2010/main" val="0"/>
              </a:ext>
            </a:extLst>
          </a:blip>
          <a:srcRect l="17903" t="37565" r="16757" b="37408"/>
          <a:stretch/>
        </p:blipFill>
        <p:spPr>
          <a:xfrm>
            <a:off x="1549604" y="2943313"/>
            <a:ext cx="4546396" cy="2694753"/>
          </a:xfrm>
          <a:prstGeom prst="rect">
            <a:avLst/>
          </a:prstGeom>
        </p:spPr>
      </p:pic>
    </p:spTree>
    <p:extLst>
      <p:ext uri="{BB962C8B-B14F-4D97-AF65-F5344CB8AC3E}">
        <p14:creationId xmlns:p14="http://schemas.microsoft.com/office/powerpoint/2010/main" val="6154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A36CA4E-E7B0-3A90-64C2-9F1D18EA4D5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4287608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8" name="Group 2">
            <a:extLst>
              <a:ext uri="{FF2B5EF4-FFF2-40B4-BE49-F238E27FC236}">
                <a16:creationId xmlns:a16="http://schemas.microsoft.com/office/drawing/2014/main" id="{220BCA50-6ACD-096F-A9BF-7BDB15021CA1}"/>
              </a:ext>
            </a:extLst>
          </p:cNvPr>
          <p:cNvGrpSpPr/>
          <p:nvPr/>
        </p:nvGrpSpPr>
        <p:grpSpPr>
          <a:xfrm>
            <a:off x="806026" y="3334776"/>
            <a:ext cx="5268515" cy="3035512"/>
            <a:chOff x="0" y="0"/>
            <a:chExt cx="1763276" cy="1199215"/>
          </a:xfrm>
        </p:grpSpPr>
        <p:sp>
          <p:nvSpPr>
            <p:cNvPr id="19" name="Freeform 3">
              <a:extLst>
                <a:ext uri="{FF2B5EF4-FFF2-40B4-BE49-F238E27FC236}">
                  <a16:creationId xmlns:a16="http://schemas.microsoft.com/office/drawing/2014/main" id="{C0D1028F-72FA-9E3D-6AFB-9EFBEEF6BB4D}"/>
                </a:ext>
              </a:extLst>
            </p:cNvPr>
            <p:cNvSpPr/>
            <p:nvPr/>
          </p:nvSpPr>
          <p:spPr>
            <a:xfrm>
              <a:off x="0" y="0"/>
              <a:ext cx="1763276" cy="1199215"/>
            </a:xfrm>
            <a:custGeom>
              <a:avLst/>
              <a:gdLst/>
              <a:ahLst/>
              <a:cxnLst/>
              <a:rect l="l" t="t" r="r" b="b"/>
              <a:pathLst>
                <a:path w="1763276" h="1199215">
                  <a:moveTo>
                    <a:pt x="58976" y="0"/>
                  </a:moveTo>
                  <a:lnTo>
                    <a:pt x="1704301" y="0"/>
                  </a:lnTo>
                  <a:cubicBezTo>
                    <a:pt x="1719942" y="0"/>
                    <a:pt x="1734943" y="6213"/>
                    <a:pt x="1746003" y="17274"/>
                  </a:cubicBezTo>
                  <a:cubicBezTo>
                    <a:pt x="1757063" y="28334"/>
                    <a:pt x="1763276" y="43334"/>
                    <a:pt x="1763276" y="58976"/>
                  </a:cubicBezTo>
                  <a:lnTo>
                    <a:pt x="1763276" y="1140239"/>
                  </a:lnTo>
                  <a:cubicBezTo>
                    <a:pt x="1763276" y="1155880"/>
                    <a:pt x="1757063" y="1170881"/>
                    <a:pt x="1746003" y="1181941"/>
                  </a:cubicBezTo>
                  <a:cubicBezTo>
                    <a:pt x="1734943" y="1193001"/>
                    <a:pt x="1719942" y="1199215"/>
                    <a:pt x="1704301" y="1199215"/>
                  </a:cubicBezTo>
                  <a:lnTo>
                    <a:pt x="58976" y="1199215"/>
                  </a:lnTo>
                  <a:cubicBezTo>
                    <a:pt x="43334" y="1199215"/>
                    <a:pt x="28334" y="1193001"/>
                    <a:pt x="17274" y="1181941"/>
                  </a:cubicBezTo>
                  <a:cubicBezTo>
                    <a:pt x="6213" y="1170881"/>
                    <a:pt x="0" y="1155880"/>
                    <a:pt x="0" y="1140239"/>
                  </a:cubicBezTo>
                  <a:lnTo>
                    <a:pt x="0" y="58976"/>
                  </a:lnTo>
                  <a:cubicBezTo>
                    <a:pt x="0" y="43334"/>
                    <a:pt x="6213" y="28334"/>
                    <a:pt x="17274" y="17274"/>
                  </a:cubicBezTo>
                  <a:cubicBezTo>
                    <a:pt x="28334" y="6213"/>
                    <a:pt x="43334" y="0"/>
                    <a:pt x="58976" y="0"/>
                  </a:cubicBezTo>
                  <a:close/>
                </a:path>
              </a:pathLst>
            </a:custGeom>
            <a:solidFill>
              <a:srgbClr val="5B96A9"/>
            </a:solidFill>
          </p:spPr>
          <p:txBody>
            <a:bodyPr/>
            <a:lstStyle/>
            <a:p>
              <a:endParaRPr lang="en-US"/>
            </a:p>
          </p:txBody>
        </p:sp>
        <p:sp>
          <p:nvSpPr>
            <p:cNvPr id="20" name="TextBox 4">
              <a:extLst>
                <a:ext uri="{FF2B5EF4-FFF2-40B4-BE49-F238E27FC236}">
                  <a16:creationId xmlns:a16="http://schemas.microsoft.com/office/drawing/2014/main" id="{AD4847BF-8A3F-CA3C-C660-DE5E24AC6FAF}"/>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21" name="Group 5">
            <a:extLst>
              <a:ext uri="{FF2B5EF4-FFF2-40B4-BE49-F238E27FC236}">
                <a16:creationId xmlns:a16="http://schemas.microsoft.com/office/drawing/2014/main" id="{3C537E1B-C8A5-2E83-42FB-ED5610C9DCD7}"/>
              </a:ext>
            </a:extLst>
          </p:cNvPr>
          <p:cNvGrpSpPr/>
          <p:nvPr/>
        </p:nvGrpSpPr>
        <p:grpSpPr>
          <a:xfrm>
            <a:off x="915083" y="3429000"/>
            <a:ext cx="5079317" cy="2847065"/>
            <a:chOff x="0" y="0"/>
            <a:chExt cx="1699955" cy="1124767"/>
          </a:xfrm>
        </p:grpSpPr>
        <p:sp>
          <p:nvSpPr>
            <p:cNvPr id="22" name="Freeform 6">
              <a:extLst>
                <a:ext uri="{FF2B5EF4-FFF2-40B4-BE49-F238E27FC236}">
                  <a16:creationId xmlns:a16="http://schemas.microsoft.com/office/drawing/2014/main" id="{D1CB3990-B56F-E851-08D6-E5299093362B}"/>
                </a:ext>
              </a:extLst>
            </p:cNvPr>
            <p:cNvSpPr/>
            <p:nvPr/>
          </p:nvSpPr>
          <p:spPr>
            <a:xfrm>
              <a:off x="0" y="0"/>
              <a:ext cx="1699955" cy="1124767"/>
            </a:xfrm>
            <a:custGeom>
              <a:avLst/>
              <a:gdLst/>
              <a:ahLst/>
              <a:cxnLst/>
              <a:rect l="l" t="t" r="r" b="b"/>
              <a:pathLst>
                <a:path w="1699955" h="1124767">
                  <a:moveTo>
                    <a:pt x="61172" y="0"/>
                  </a:moveTo>
                  <a:lnTo>
                    <a:pt x="1638782" y="0"/>
                  </a:lnTo>
                  <a:cubicBezTo>
                    <a:pt x="1672567" y="0"/>
                    <a:pt x="1699955" y="27388"/>
                    <a:pt x="1699955" y="61172"/>
                  </a:cubicBezTo>
                  <a:lnTo>
                    <a:pt x="1699955" y="1063594"/>
                  </a:lnTo>
                  <a:cubicBezTo>
                    <a:pt x="1699955" y="1079818"/>
                    <a:pt x="1693510" y="1095378"/>
                    <a:pt x="1682038" y="1106850"/>
                  </a:cubicBezTo>
                  <a:cubicBezTo>
                    <a:pt x="1670566" y="1118322"/>
                    <a:pt x="1655006" y="1124767"/>
                    <a:pt x="1638782" y="1124767"/>
                  </a:cubicBezTo>
                  <a:lnTo>
                    <a:pt x="61172" y="1124767"/>
                  </a:lnTo>
                  <a:cubicBezTo>
                    <a:pt x="27388" y="1124767"/>
                    <a:pt x="0" y="1097379"/>
                    <a:pt x="0" y="1063594"/>
                  </a:cubicBezTo>
                  <a:lnTo>
                    <a:pt x="0" y="61172"/>
                  </a:lnTo>
                  <a:cubicBezTo>
                    <a:pt x="0" y="27388"/>
                    <a:pt x="27388" y="0"/>
                    <a:pt x="61172" y="0"/>
                  </a:cubicBezTo>
                  <a:close/>
                </a:path>
              </a:pathLst>
            </a:custGeom>
            <a:solidFill>
              <a:srgbClr val="FBF6EB"/>
            </a:solidFill>
          </p:spPr>
          <p:txBody>
            <a:bodyPr/>
            <a:lstStyle/>
            <a:p>
              <a:endParaRPr lang="en-US"/>
            </a:p>
          </p:txBody>
        </p:sp>
        <p:sp>
          <p:nvSpPr>
            <p:cNvPr id="23" name="TextBox 7">
              <a:extLst>
                <a:ext uri="{FF2B5EF4-FFF2-40B4-BE49-F238E27FC236}">
                  <a16:creationId xmlns:a16="http://schemas.microsoft.com/office/drawing/2014/main" id="{2ADB6F54-03B9-0FA8-6BBF-F617EF73EBC3}"/>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24" name="Freeform 8">
            <a:extLst>
              <a:ext uri="{FF2B5EF4-FFF2-40B4-BE49-F238E27FC236}">
                <a16:creationId xmlns:a16="http://schemas.microsoft.com/office/drawing/2014/main" id="{6C7F10B6-A6DD-B2B2-BB4D-2D959C85D2AD}"/>
              </a:ext>
            </a:extLst>
          </p:cNvPr>
          <p:cNvSpPr/>
          <p:nvPr/>
        </p:nvSpPr>
        <p:spPr>
          <a:xfrm rot="5400000" flipV="1">
            <a:off x="10384854" y="2793245"/>
            <a:ext cx="927475" cy="856650"/>
          </a:xfrm>
          <a:custGeom>
            <a:avLst/>
            <a:gdLst/>
            <a:ahLst/>
            <a:cxnLst/>
            <a:rect l="l" t="t" r="r" b="b"/>
            <a:pathLst>
              <a:path w="1391213" h="1284975">
                <a:moveTo>
                  <a:pt x="0" y="1284975"/>
                </a:moveTo>
                <a:lnTo>
                  <a:pt x="1391213" y="1284975"/>
                </a:lnTo>
                <a:lnTo>
                  <a:pt x="1391213" y="0"/>
                </a:lnTo>
                <a:lnTo>
                  <a:pt x="0" y="0"/>
                </a:lnTo>
                <a:lnTo>
                  <a:pt x="0" y="12849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5" name="Group 9">
            <a:extLst>
              <a:ext uri="{FF2B5EF4-FFF2-40B4-BE49-F238E27FC236}">
                <a16:creationId xmlns:a16="http://schemas.microsoft.com/office/drawing/2014/main" id="{B2F75A6A-E71C-176E-1E1B-2FC73E4C06DD}"/>
              </a:ext>
            </a:extLst>
          </p:cNvPr>
          <p:cNvGrpSpPr/>
          <p:nvPr/>
        </p:nvGrpSpPr>
        <p:grpSpPr>
          <a:xfrm>
            <a:off x="6232432" y="3334776"/>
            <a:ext cx="5690863" cy="3035512"/>
            <a:chOff x="0" y="0"/>
            <a:chExt cx="1763276" cy="1199215"/>
          </a:xfrm>
        </p:grpSpPr>
        <p:sp>
          <p:nvSpPr>
            <p:cNvPr id="26" name="Freeform 10">
              <a:extLst>
                <a:ext uri="{FF2B5EF4-FFF2-40B4-BE49-F238E27FC236}">
                  <a16:creationId xmlns:a16="http://schemas.microsoft.com/office/drawing/2014/main" id="{AB8430A0-0954-326F-99BC-7ED40AC3EEBD}"/>
                </a:ext>
              </a:extLst>
            </p:cNvPr>
            <p:cNvSpPr/>
            <p:nvPr/>
          </p:nvSpPr>
          <p:spPr>
            <a:xfrm>
              <a:off x="0" y="0"/>
              <a:ext cx="1763276" cy="1199215"/>
            </a:xfrm>
            <a:custGeom>
              <a:avLst/>
              <a:gdLst/>
              <a:ahLst/>
              <a:cxnLst/>
              <a:rect l="l" t="t" r="r" b="b"/>
              <a:pathLst>
                <a:path w="1763276" h="1199215">
                  <a:moveTo>
                    <a:pt x="58976" y="0"/>
                  </a:moveTo>
                  <a:lnTo>
                    <a:pt x="1704301" y="0"/>
                  </a:lnTo>
                  <a:cubicBezTo>
                    <a:pt x="1719942" y="0"/>
                    <a:pt x="1734943" y="6213"/>
                    <a:pt x="1746003" y="17274"/>
                  </a:cubicBezTo>
                  <a:cubicBezTo>
                    <a:pt x="1757063" y="28334"/>
                    <a:pt x="1763276" y="43334"/>
                    <a:pt x="1763276" y="58976"/>
                  </a:cubicBezTo>
                  <a:lnTo>
                    <a:pt x="1763276" y="1140239"/>
                  </a:lnTo>
                  <a:cubicBezTo>
                    <a:pt x="1763276" y="1155880"/>
                    <a:pt x="1757063" y="1170881"/>
                    <a:pt x="1746003" y="1181941"/>
                  </a:cubicBezTo>
                  <a:cubicBezTo>
                    <a:pt x="1734943" y="1193001"/>
                    <a:pt x="1719942" y="1199215"/>
                    <a:pt x="1704301" y="1199215"/>
                  </a:cubicBezTo>
                  <a:lnTo>
                    <a:pt x="58976" y="1199215"/>
                  </a:lnTo>
                  <a:cubicBezTo>
                    <a:pt x="43334" y="1199215"/>
                    <a:pt x="28334" y="1193001"/>
                    <a:pt x="17274" y="1181941"/>
                  </a:cubicBezTo>
                  <a:cubicBezTo>
                    <a:pt x="6213" y="1170881"/>
                    <a:pt x="0" y="1155880"/>
                    <a:pt x="0" y="1140239"/>
                  </a:cubicBezTo>
                  <a:lnTo>
                    <a:pt x="0" y="58976"/>
                  </a:lnTo>
                  <a:cubicBezTo>
                    <a:pt x="0" y="43334"/>
                    <a:pt x="6213" y="28334"/>
                    <a:pt x="17274" y="17274"/>
                  </a:cubicBezTo>
                  <a:cubicBezTo>
                    <a:pt x="28334" y="6213"/>
                    <a:pt x="43334" y="0"/>
                    <a:pt x="58976" y="0"/>
                  </a:cubicBezTo>
                  <a:close/>
                </a:path>
              </a:pathLst>
            </a:custGeom>
            <a:solidFill>
              <a:srgbClr val="3E7586"/>
            </a:solidFill>
          </p:spPr>
          <p:txBody>
            <a:bodyPr/>
            <a:lstStyle/>
            <a:p>
              <a:endParaRPr lang="en-US"/>
            </a:p>
          </p:txBody>
        </p:sp>
        <p:sp>
          <p:nvSpPr>
            <p:cNvPr id="27" name="TextBox 11">
              <a:extLst>
                <a:ext uri="{FF2B5EF4-FFF2-40B4-BE49-F238E27FC236}">
                  <a16:creationId xmlns:a16="http://schemas.microsoft.com/office/drawing/2014/main" id="{24DEE7A2-2B0E-B06A-A011-7849A3FD538B}"/>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28" name="Group 12">
            <a:extLst>
              <a:ext uri="{FF2B5EF4-FFF2-40B4-BE49-F238E27FC236}">
                <a16:creationId xmlns:a16="http://schemas.microsoft.com/office/drawing/2014/main" id="{DAB1D5C4-D742-4D49-59C9-60EED5A2FCB1}"/>
              </a:ext>
            </a:extLst>
          </p:cNvPr>
          <p:cNvGrpSpPr/>
          <p:nvPr/>
        </p:nvGrpSpPr>
        <p:grpSpPr>
          <a:xfrm>
            <a:off x="6312573" y="3429000"/>
            <a:ext cx="5486498" cy="2847065"/>
            <a:chOff x="0" y="0"/>
            <a:chExt cx="1699955" cy="1124767"/>
          </a:xfrm>
        </p:grpSpPr>
        <p:sp>
          <p:nvSpPr>
            <p:cNvPr id="29" name="Freeform 13">
              <a:extLst>
                <a:ext uri="{FF2B5EF4-FFF2-40B4-BE49-F238E27FC236}">
                  <a16:creationId xmlns:a16="http://schemas.microsoft.com/office/drawing/2014/main" id="{33B596F5-276B-474F-DEFF-77F333867B34}"/>
                </a:ext>
              </a:extLst>
            </p:cNvPr>
            <p:cNvSpPr/>
            <p:nvPr/>
          </p:nvSpPr>
          <p:spPr>
            <a:xfrm>
              <a:off x="0" y="0"/>
              <a:ext cx="1699955" cy="1124767"/>
            </a:xfrm>
            <a:custGeom>
              <a:avLst/>
              <a:gdLst/>
              <a:ahLst/>
              <a:cxnLst/>
              <a:rect l="l" t="t" r="r" b="b"/>
              <a:pathLst>
                <a:path w="1699955" h="1124767">
                  <a:moveTo>
                    <a:pt x="61172" y="0"/>
                  </a:moveTo>
                  <a:lnTo>
                    <a:pt x="1638782" y="0"/>
                  </a:lnTo>
                  <a:cubicBezTo>
                    <a:pt x="1672567" y="0"/>
                    <a:pt x="1699955" y="27388"/>
                    <a:pt x="1699955" y="61172"/>
                  </a:cubicBezTo>
                  <a:lnTo>
                    <a:pt x="1699955" y="1063594"/>
                  </a:lnTo>
                  <a:cubicBezTo>
                    <a:pt x="1699955" y="1079818"/>
                    <a:pt x="1693510" y="1095378"/>
                    <a:pt x="1682038" y="1106850"/>
                  </a:cubicBezTo>
                  <a:cubicBezTo>
                    <a:pt x="1670566" y="1118322"/>
                    <a:pt x="1655006" y="1124767"/>
                    <a:pt x="1638782" y="1124767"/>
                  </a:cubicBezTo>
                  <a:lnTo>
                    <a:pt x="61172" y="1124767"/>
                  </a:lnTo>
                  <a:cubicBezTo>
                    <a:pt x="27388" y="1124767"/>
                    <a:pt x="0" y="1097379"/>
                    <a:pt x="0" y="1063594"/>
                  </a:cubicBezTo>
                  <a:lnTo>
                    <a:pt x="0" y="61172"/>
                  </a:lnTo>
                  <a:cubicBezTo>
                    <a:pt x="0" y="27388"/>
                    <a:pt x="27388" y="0"/>
                    <a:pt x="61172" y="0"/>
                  </a:cubicBezTo>
                  <a:close/>
                </a:path>
              </a:pathLst>
            </a:custGeom>
            <a:solidFill>
              <a:srgbClr val="FBF6EB"/>
            </a:solidFill>
          </p:spPr>
          <p:txBody>
            <a:bodyPr/>
            <a:lstStyle/>
            <a:p>
              <a:endParaRPr lang="en-US"/>
            </a:p>
          </p:txBody>
        </p:sp>
        <p:sp>
          <p:nvSpPr>
            <p:cNvPr id="30" name="TextBox 14">
              <a:extLst>
                <a:ext uri="{FF2B5EF4-FFF2-40B4-BE49-F238E27FC236}">
                  <a16:creationId xmlns:a16="http://schemas.microsoft.com/office/drawing/2014/main" id="{BF75ED32-BF00-57B2-DDD4-CA0162A28FA6}"/>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31" name="TextBox 24">
            <a:extLst>
              <a:ext uri="{FF2B5EF4-FFF2-40B4-BE49-F238E27FC236}">
                <a16:creationId xmlns:a16="http://schemas.microsoft.com/office/drawing/2014/main" id="{2F462CBB-F007-D423-29BD-399D784CABB6}"/>
              </a:ext>
            </a:extLst>
          </p:cNvPr>
          <p:cNvSpPr txBox="1"/>
          <p:nvPr/>
        </p:nvSpPr>
        <p:spPr>
          <a:xfrm>
            <a:off x="1110197" y="4035768"/>
            <a:ext cx="4684509" cy="1144224"/>
          </a:xfrm>
          <a:prstGeom prst="rect">
            <a:avLst/>
          </a:prstGeom>
        </p:spPr>
        <p:txBody>
          <a:bodyPr wrap="square" lIns="0" tIns="0" rIns="0" bIns="0" rtlCol="0" anchor="t">
            <a:spAutoFit/>
          </a:bodyPr>
          <a:lstStyle/>
          <a:p>
            <a:pPr marL="0" marR="0" lvl="0" indent="0" algn="just" defTabSz="609630" eaLnBrk="1" fontAlgn="auto" latinLnBrk="0" hangingPunct="1">
              <a:lnSpc>
                <a:spcPct val="150000"/>
              </a:lnSpc>
              <a:spcBef>
                <a:spcPct val="0"/>
              </a:spcBef>
              <a:spcAft>
                <a:spcPts val="0"/>
              </a:spcAft>
              <a:buClrTx/>
              <a:buSzTx/>
              <a:buFontTx/>
              <a:buNone/>
              <a:tabLst/>
              <a:defRPr/>
            </a:pP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Đọc</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diễn</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cảm</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nghỉ</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hơi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đúng</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ở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những</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câu văn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dài</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a:t>
            </a:r>
            <a:endParaRPr kumimoji="0" lang="en-US" sz="2667" b="0" i="0" u="none" strike="noStrike" kern="0" cap="none" spc="0" normalizeH="0" baseline="0" noProof="0" dirty="0">
              <a:ln>
                <a:noFill/>
              </a:ln>
              <a:solidFill>
                <a:srgbClr val="5B96A9"/>
              </a:solidFill>
              <a:effectLst/>
              <a:uLnTx/>
              <a:uFillTx/>
              <a:latin typeface="UTM Avo" panose="02040603050506020204" pitchFamily="18"/>
            </a:endParaRPr>
          </a:p>
        </p:txBody>
      </p:sp>
      <p:sp>
        <p:nvSpPr>
          <p:cNvPr id="32" name="TextBox 26">
            <a:extLst>
              <a:ext uri="{FF2B5EF4-FFF2-40B4-BE49-F238E27FC236}">
                <a16:creationId xmlns:a16="http://schemas.microsoft.com/office/drawing/2014/main" id="{5C1829D7-E6ED-1ED6-D0CC-C91A5E5C2C4B}"/>
              </a:ext>
            </a:extLst>
          </p:cNvPr>
          <p:cNvSpPr txBox="1"/>
          <p:nvPr/>
        </p:nvSpPr>
        <p:spPr>
          <a:xfrm>
            <a:off x="6430576" y="3876018"/>
            <a:ext cx="5283590" cy="1759905"/>
          </a:xfrm>
          <a:prstGeom prst="rect">
            <a:avLst/>
          </a:prstGeom>
        </p:spPr>
        <p:txBody>
          <a:bodyPr wrap="square" lIns="0" tIns="0" rIns="0" bIns="0" rtlCol="0" anchor="t">
            <a:spAutoFit/>
          </a:bodyPr>
          <a:lstStyle/>
          <a:p>
            <a:pPr marL="0" marR="0" lvl="0" indent="0" algn="just" defTabSz="609630" eaLnBrk="1" fontAlgn="auto" latinLnBrk="0" hangingPunct="1">
              <a:lnSpc>
                <a:spcPct val="150000"/>
              </a:lnSpc>
              <a:spcBef>
                <a:spcPct val="0"/>
              </a:spcBef>
              <a:spcAft>
                <a:spcPts val="0"/>
              </a:spcAft>
              <a:buClrTx/>
              <a:buSzTx/>
              <a:buFontTx/>
              <a:buNone/>
              <a:tabLst/>
              <a:defRPr/>
            </a:pP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Nhấn</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giọng</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từ</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ngữ</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quan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trọng</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và</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thể</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hiện</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tình</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cảm</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cảm</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xúc</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phù</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hợp</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khi </a:t>
            </a:r>
            <a:r>
              <a:rPr kumimoji="0" lang="vi-VN" sz="2667" b="0"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đọc</a:t>
            </a:r>
            <a:r>
              <a:rPr kumimoji="0" lang="vi-VN" sz="2667" b="0"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endParaRPr kumimoji="0" lang="en-US" sz="2667" b="0" i="0" u="none" strike="noStrike" kern="0" cap="none" spc="0" normalizeH="0" baseline="0" noProof="0" dirty="0">
              <a:ln>
                <a:noFill/>
              </a:ln>
              <a:solidFill>
                <a:srgbClr val="5B96A9"/>
              </a:solidFill>
              <a:effectLst/>
              <a:uLnTx/>
              <a:uFillTx/>
              <a:latin typeface="UTM Avo" panose="02040603050506020204" pitchFamily="18"/>
            </a:endParaRPr>
          </a:p>
        </p:txBody>
      </p:sp>
      <p:sp>
        <p:nvSpPr>
          <p:cNvPr id="33" name="Freeform 29">
            <a:extLst>
              <a:ext uri="{FF2B5EF4-FFF2-40B4-BE49-F238E27FC236}">
                <a16:creationId xmlns:a16="http://schemas.microsoft.com/office/drawing/2014/main" id="{36C5A951-2970-1613-404E-9615DC720402}"/>
              </a:ext>
            </a:extLst>
          </p:cNvPr>
          <p:cNvSpPr/>
          <p:nvPr/>
        </p:nvSpPr>
        <p:spPr>
          <a:xfrm>
            <a:off x="5896306" y="1413014"/>
            <a:ext cx="717560" cy="483456"/>
          </a:xfrm>
          <a:custGeom>
            <a:avLst/>
            <a:gdLst/>
            <a:ahLst/>
            <a:cxnLst/>
            <a:rect l="l" t="t" r="r" b="b"/>
            <a:pathLst>
              <a:path w="1076340" h="725184">
                <a:moveTo>
                  <a:pt x="0" y="0"/>
                </a:moveTo>
                <a:lnTo>
                  <a:pt x="1076340" y="0"/>
                </a:lnTo>
                <a:lnTo>
                  <a:pt x="1076340" y="725184"/>
                </a:lnTo>
                <a:lnTo>
                  <a:pt x="0" y="7251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4" name="Freeform 17">
            <a:extLst>
              <a:ext uri="{FF2B5EF4-FFF2-40B4-BE49-F238E27FC236}">
                <a16:creationId xmlns:a16="http://schemas.microsoft.com/office/drawing/2014/main" id="{48DF5FED-274D-9CFE-BCEE-D18E637E7EA3}"/>
              </a:ext>
            </a:extLst>
          </p:cNvPr>
          <p:cNvSpPr/>
          <p:nvPr/>
        </p:nvSpPr>
        <p:spPr>
          <a:xfrm rot="5400000" flipH="1">
            <a:off x="1011539" y="6136323"/>
            <a:ext cx="823250" cy="760383"/>
          </a:xfrm>
          <a:custGeom>
            <a:avLst/>
            <a:gdLst/>
            <a:ahLst/>
            <a:cxnLst/>
            <a:rect l="l" t="t" r="r" b="b"/>
            <a:pathLst>
              <a:path w="1234875" h="1140575">
                <a:moveTo>
                  <a:pt x="1234875" y="0"/>
                </a:moveTo>
                <a:lnTo>
                  <a:pt x="0" y="0"/>
                </a:lnTo>
                <a:lnTo>
                  <a:pt x="0" y="1140575"/>
                </a:lnTo>
                <a:lnTo>
                  <a:pt x="1234875" y="1140575"/>
                </a:lnTo>
                <a:lnTo>
                  <a:pt x="123487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5" name="TextBox 16">
            <a:extLst>
              <a:ext uri="{FF2B5EF4-FFF2-40B4-BE49-F238E27FC236}">
                <a16:creationId xmlns:a16="http://schemas.microsoft.com/office/drawing/2014/main" id="{39440AD6-EEB8-59A1-03C1-F14C101E600C}"/>
              </a:ext>
            </a:extLst>
          </p:cNvPr>
          <p:cNvSpPr txBox="1"/>
          <p:nvPr/>
        </p:nvSpPr>
        <p:spPr>
          <a:xfrm>
            <a:off x="948614" y="2091198"/>
            <a:ext cx="10294771" cy="903389"/>
          </a:xfrm>
          <a:prstGeom prst="rect">
            <a:avLst/>
          </a:prstGeom>
        </p:spPr>
        <p:txBody>
          <a:bodyPr lIns="0" tIns="0" rIns="0" bIns="0" rtlCol="0" anchor="t">
            <a:spAutoFit/>
          </a:bodyPr>
          <a:lstStyle/>
          <a:p>
            <a:pPr algn="ctr">
              <a:lnSpc>
                <a:spcPts val="8279"/>
              </a:lnSpc>
            </a:pPr>
            <a:r>
              <a:rPr lang="vi-VN" sz="2800" b="1" dirty="0" err="1">
                <a:solidFill>
                  <a:srgbClr val="C00000"/>
                </a:solidFill>
                <a:latin typeface="UTM Avo" panose="02040603050506020204" pitchFamily="18"/>
              </a:rPr>
              <a:t>Đọc</a:t>
            </a:r>
            <a:r>
              <a:rPr lang="vi-VN" sz="2800" b="1" dirty="0">
                <a:solidFill>
                  <a:srgbClr val="C00000"/>
                </a:solidFill>
                <a:latin typeface="UTM Avo" panose="02040603050506020204" pitchFamily="18"/>
              </a:rPr>
              <a:t> </a:t>
            </a:r>
            <a:r>
              <a:rPr lang="vi-VN" sz="2800" b="1" dirty="0" err="1">
                <a:solidFill>
                  <a:srgbClr val="C00000"/>
                </a:solidFill>
                <a:latin typeface="UTM Avo" panose="02040603050506020204" pitchFamily="18"/>
              </a:rPr>
              <a:t>diễn</a:t>
            </a:r>
            <a:r>
              <a:rPr lang="vi-VN" sz="2800" b="1" dirty="0">
                <a:solidFill>
                  <a:srgbClr val="C00000"/>
                </a:solidFill>
                <a:latin typeface="UTM Avo" panose="02040603050506020204" pitchFamily="18"/>
              </a:rPr>
              <a:t> </a:t>
            </a:r>
            <a:r>
              <a:rPr lang="vi-VN" sz="2800" b="1" dirty="0" err="1">
                <a:solidFill>
                  <a:srgbClr val="C00000"/>
                </a:solidFill>
                <a:latin typeface="UTM Avo" panose="02040603050506020204" pitchFamily="18"/>
              </a:rPr>
              <a:t>cảm</a:t>
            </a:r>
            <a:r>
              <a:rPr lang="vi-VN" sz="2800" b="1" dirty="0">
                <a:solidFill>
                  <a:srgbClr val="C00000"/>
                </a:solidFill>
                <a:latin typeface="UTM Avo" panose="02040603050506020204" pitchFamily="18"/>
              </a:rPr>
              <a:t> văn </a:t>
            </a:r>
            <a:r>
              <a:rPr lang="vi-VN" sz="2800" b="1" dirty="0" err="1">
                <a:solidFill>
                  <a:srgbClr val="C00000"/>
                </a:solidFill>
                <a:latin typeface="UTM Avo" panose="02040603050506020204" pitchFamily="18"/>
              </a:rPr>
              <a:t>bản</a:t>
            </a:r>
            <a:r>
              <a:rPr lang="vi-VN" sz="2800" b="1" dirty="0">
                <a:solidFill>
                  <a:srgbClr val="C00000"/>
                </a:solidFill>
                <a:latin typeface="UTM Avo" panose="02040603050506020204" pitchFamily="18"/>
              </a:rPr>
              <a:t> </a:t>
            </a:r>
            <a:r>
              <a:rPr lang="vi-VN" sz="2800" b="1" i="1" dirty="0" err="1">
                <a:solidFill>
                  <a:srgbClr val="C00000"/>
                </a:solidFill>
                <a:latin typeface="UTM Avo" panose="02040603050506020204" pitchFamily="18"/>
              </a:rPr>
              <a:t>Một</a:t>
            </a:r>
            <a:r>
              <a:rPr lang="vi-VN" sz="2800" b="1" i="1" dirty="0">
                <a:solidFill>
                  <a:srgbClr val="C00000"/>
                </a:solidFill>
                <a:latin typeface="UTM Avo" panose="02040603050506020204" pitchFamily="18"/>
              </a:rPr>
              <a:t> </a:t>
            </a:r>
            <a:r>
              <a:rPr lang="vi-VN" sz="2800" b="1" i="1" dirty="0" err="1">
                <a:solidFill>
                  <a:srgbClr val="C00000"/>
                </a:solidFill>
                <a:latin typeface="UTM Avo" panose="02040603050506020204" pitchFamily="18"/>
              </a:rPr>
              <a:t>người</a:t>
            </a:r>
            <a:r>
              <a:rPr lang="vi-VN" sz="2800" b="1" i="1" dirty="0">
                <a:solidFill>
                  <a:srgbClr val="C00000"/>
                </a:solidFill>
                <a:latin typeface="UTM Avo" panose="02040603050506020204" pitchFamily="18"/>
              </a:rPr>
              <a:t> </a:t>
            </a:r>
            <a:r>
              <a:rPr lang="vi-VN" sz="2800" b="1" i="1" dirty="0" err="1">
                <a:solidFill>
                  <a:srgbClr val="C00000"/>
                </a:solidFill>
                <a:latin typeface="UTM Avo" panose="02040603050506020204" pitchFamily="18"/>
              </a:rPr>
              <a:t>chính</a:t>
            </a:r>
            <a:r>
              <a:rPr lang="vi-VN" sz="2800" b="1" i="1" dirty="0">
                <a:solidFill>
                  <a:srgbClr val="C00000"/>
                </a:solidFill>
                <a:latin typeface="UTM Avo" panose="02040603050506020204" pitchFamily="18"/>
              </a:rPr>
              <a:t> </a:t>
            </a:r>
            <a:r>
              <a:rPr lang="vi-VN" sz="2800" b="1" i="1" dirty="0" err="1">
                <a:solidFill>
                  <a:srgbClr val="C00000"/>
                </a:solidFill>
                <a:latin typeface="UTM Avo" panose="02040603050506020204" pitchFamily="18"/>
              </a:rPr>
              <a:t>trực</a:t>
            </a:r>
            <a:endParaRPr lang="en-US" sz="2800" b="1" dirty="0">
              <a:solidFill>
                <a:srgbClr val="C00000"/>
              </a:solidFill>
              <a:latin typeface="UTM Avo" panose="02040603050506020204" pitchFamily="18"/>
            </a:endParaRPr>
          </a:p>
        </p:txBody>
      </p:sp>
      <p:sp>
        <p:nvSpPr>
          <p:cNvPr id="36" name="TextBox 35">
            <a:extLst>
              <a:ext uri="{FF2B5EF4-FFF2-40B4-BE49-F238E27FC236}">
                <a16:creationId xmlns:a16="http://schemas.microsoft.com/office/drawing/2014/main" id="{F9459418-2077-BC9B-9F1F-908F4D72261C}"/>
              </a:ext>
            </a:extLst>
          </p:cNvPr>
          <p:cNvSpPr txBox="1"/>
          <p:nvPr/>
        </p:nvSpPr>
        <p:spPr>
          <a:xfrm>
            <a:off x="1038731" y="1795428"/>
            <a:ext cx="10114536" cy="574388"/>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u="none" strike="noStrike" kern="0" cap="none" spc="0" normalizeH="0" baseline="0" noProof="0" dirty="0">
                <a:ln>
                  <a:noFill/>
                </a:ln>
                <a:solidFill>
                  <a:schemeClr val="bg1"/>
                </a:solidFill>
                <a:effectLst/>
                <a:uLnTx/>
                <a:uFillTx/>
                <a:latin typeface="UTM Avo" panose="02040603050506020204" pitchFamily="18"/>
              </a:rPr>
              <a:t>HOẠT ĐỘNG 3.</a:t>
            </a:r>
            <a:r>
              <a:rPr kumimoji="0" lang="vi-VN" sz="2400" b="1" u="none" strike="noStrike" kern="0" cap="none" spc="0" normalizeH="0" noProof="0" dirty="0">
                <a:ln>
                  <a:noFill/>
                </a:ln>
                <a:solidFill>
                  <a:schemeClr val="bg1"/>
                </a:solidFill>
                <a:effectLst/>
                <a:uLnTx/>
                <a:uFillTx/>
                <a:latin typeface="UTM Avo" panose="02040603050506020204" pitchFamily="18"/>
              </a:rPr>
              <a:t> ĐỌC NÂNG CAO</a:t>
            </a:r>
            <a:endParaRPr kumimoji="0" lang="vi-VN" sz="2400" b="1" u="none" strike="noStrike" kern="0" cap="none" spc="0" normalizeH="0" baseline="0" noProof="0" dirty="0">
              <a:ln>
                <a:noFill/>
              </a:ln>
              <a:solidFill>
                <a:schemeClr val="bg1"/>
              </a:solidFill>
              <a:effectLst/>
              <a:uLnTx/>
              <a:uFillTx/>
              <a:latin typeface="UTM Avo" panose="02040603050506020204" pitchFamily="18"/>
            </a:endParaRPr>
          </a:p>
        </p:txBody>
      </p:sp>
    </p:spTree>
    <p:extLst>
      <p:ext uri="{BB962C8B-B14F-4D97-AF65-F5344CB8AC3E}">
        <p14:creationId xmlns:p14="http://schemas.microsoft.com/office/powerpoint/2010/main" val="364259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Freeform 29">
            <a:extLst>
              <a:ext uri="{FF2B5EF4-FFF2-40B4-BE49-F238E27FC236}">
                <a16:creationId xmlns:a16="http://schemas.microsoft.com/office/drawing/2014/main" id="{36C5A951-2970-1613-404E-9615DC720402}"/>
              </a:ext>
            </a:extLst>
          </p:cNvPr>
          <p:cNvSpPr/>
          <p:nvPr/>
        </p:nvSpPr>
        <p:spPr>
          <a:xfrm>
            <a:off x="5737218" y="1406895"/>
            <a:ext cx="717560" cy="483456"/>
          </a:xfrm>
          <a:custGeom>
            <a:avLst/>
            <a:gdLst/>
            <a:ahLst/>
            <a:cxnLst/>
            <a:rect l="l" t="t" r="r" b="b"/>
            <a:pathLst>
              <a:path w="1076340" h="725184">
                <a:moveTo>
                  <a:pt x="0" y="0"/>
                </a:moveTo>
                <a:lnTo>
                  <a:pt x="1076340" y="0"/>
                </a:lnTo>
                <a:lnTo>
                  <a:pt x="1076340" y="725184"/>
                </a:lnTo>
                <a:lnTo>
                  <a:pt x="0" y="725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2">
            <a:extLst>
              <a:ext uri="{FF2B5EF4-FFF2-40B4-BE49-F238E27FC236}">
                <a16:creationId xmlns:a16="http://schemas.microsoft.com/office/drawing/2014/main" id="{4BECE775-48EE-E221-5347-0B8D07D0DD6A}"/>
              </a:ext>
            </a:extLst>
          </p:cNvPr>
          <p:cNvGrpSpPr/>
          <p:nvPr/>
        </p:nvGrpSpPr>
        <p:grpSpPr>
          <a:xfrm>
            <a:off x="1092200" y="2608741"/>
            <a:ext cx="10214119" cy="4094742"/>
            <a:chOff x="0" y="0"/>
            <a:chExt cx="1763276" cy="1199215"/>
          </a:xfrm>
        </p:grpSpPr>
        <p:sp>
          <p:nvSpPr>
            <p:cNvPr id="10" name="Freeform 3">
              <a:extLst>
                <a:ext uri="{FF2B5EF4-FFF2-40B4-BE49-F238E27FC236}">
                  <a16:creationId xmlns:a16="http://schemas.microsoft.com/office/drawing/2014/main" id="{C84522AB-8FB4-A3A3-1D37-325711E4DDB6}"/>
                </a:ext>
              </a:extLst>
            </p:cNvPr>
            <p:cNvSpPr/>
            <p:nvPr/>
          </p:nvSpPr>
          <p:spPr>
            <a:xfrm>
              <a:off x="0" y="0"/>
              <a:ext cx="1763276" cy="1199215"/>
            </a:xfrm>
            <a:custGeom>
              <a:avLst/>
              <a:gdLst/>
              <a:ahLst/>
              <a:cxnLst/>
              <a:rect l="l" t="t" r="r" b="b"/>
              <a:pathLst>
                <a:path w="1763276" h="1199215">
                  <a:moveTo>
                    <a:pt x="58976" y="0"/>
                  </a:moveTo>
                  <a:lnTo>
                    <a:pt x="1704301" y="0"/>
                  </a:lnTo>
                  <a:cubicBezTo>
                    <a:pt x="1719942" y="0"/>
                    <a:pt x="1734943" y="6213"/>
                    <a:pt x="1746003" y="17274"/>
                  </a:cubicBezTo>
                  <a:cubicBezTo>
                    <a:pt x="1757063" y="28334"/>
                    <a:pt x="1763276" y="43334"/>
                    <a:pt x="1763276" y="58976"/>
                  </a:cubicBezTo>
                  <a:lnTo>
                    <a:pt x="1763276" y="1140239"/>
                  </a:lnTo>
                  <a:cubicBezTo>
                    <a:pt x="1763276" y="1155880"/>
                    <a:pt x="1757063" y="1170881"/>
                    <a:pt x="1746003" y="1181941"/>
                  </a:cubicBezTo>
                  <a:cubicBezTo>
                    <a:pt x="1734943" y="1193001"/>
                    <a:pt x="1719942" y="1199215"/>
                    <a:pt x="1704301" y="1199215"/>
                  </a:cubicBezTo>
                  <a:lnTo>
                    <a:pt x="58976" y="1199215"/>
                  </a:lnTo>
                  <a:cubicBezTo>
                    <a:pt x="43334" y="1199215"/>
                    <a:pt x="28334" y="1193001"/>
                    <a:pt x="17274" y="1181941"/>
                  </a:cubicBezTo>
                  <a:cubicBezTo>
                    <a:pt x="6213" y="1170881"/>
                    <a:pt x="0" y="1155880"/>
                    <a:pt x="0" y="1140239"/>
                  </a:cubicBezTo>
                  <a:lnTo>
                    <a:pt x="0" y="58976"/>
                  </a:lnTo>
                  <a:cubicBezTo>
                    <a:pt x="0" y="43334"/>
                    <a:pt x="6213" y="28334"/>
                    <a:pt x="17274" y="17274"/>
                  </a:cubicBezTo>
                  <a:cubicBezTo>
                    <a:pt x="28334" y="6213"/>
                    <a:pt x="43334" y="0"/>
                    <a:pt x="58976" y="0"/>
                  </a:cubicBezTo>
                  <a:close/>
                </a:path>
              </a:pathLst>
            </a:custGeom>
            <a:solidFill>
              <a:srgbClr val="5B96A9"/>
            </a:solidFill>
          </p:spPr>
          <p:txBody>
            <a:bodyPr/>
            <a:lstStyle/>
            <a:p>
              <a:endParaRPr lang="en-US"/>
            </a:p>
          </p:txBody>
        </p:sp>
        <p:sp>
          <p:nvSpPr>
            <p:cNvPr id="11" name="TextBox 4">
              <a:extLst>
                <a:ext uri="{FF2B5EF4-FFF2-40B4-BE49-F238E27FC236}">
                  <a16:creationId xmlns:a16="http://schemas.microsoft.com/office/drawing/2014/main" id="{6C3008E0-3029-E2D4-A0A7-1B5A8678D166}"/>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12" name="Group 5">
            <a:extLst>
              <a:ext uri="{FF2B5EF4-FFF2-40B4-BE49-F238E27FC236}">
                <a16:creationId xmlns:a16="http://schemas.microsoft.com/office/drawing/2014/main" id="{B6028455-833D-EE80-7823-35DB05408A18}"/>
              </a:ext>
            </a:extLst>
          </p:cNvPr>
          <p:cNvGrpSpPr/>
          <p:nvPr/>
        </p:nvGrpSpPr>
        <p:grpSpPr>
          <a:xfrm>
            <a:off x="1172341" y="2571918"/>
            <a:ext cx="10003662" cy="3999758"/>
            <a:chOff x="0" y="-38100"/>
            <a:chExt cx="1726945" cy="1162867"/>
          </a:xfrm>
        </p:grpSpPr>
        <p:sp>
          <p:nvSpPr>
            <p:cNvPr id="13" name="Freeform 6">
              <a:extLst>
                <a:ext uri="{FF2B5EF4-FFF2-40B4-BE49-F238E27FC236}">
                  <a16:creationId xmlns:a16="http://schemas.microsoft.com/office/drawing/2014/main" id="{D98FADC6-FE46-C3D0-7B26-168EE745A737}"/>
                </a:ext>
              </a:extLst>
            </p:cNvPr>
            <p:cNvSpPr/>
            <p:nvPr/>
          </p:nvSpPr>
          <p:spPr>
            <a:xfrm>
              <a:off x="0" y="0"/>
              <a:ext cx="1726945" cy="1124767"/>
            </a:xfrm>
            <a:custGeom>
              <a:avLst/>
              <a:gdLst/>
              <a:ahLst/>
              <a:cxnLst/>
              <a:rect l="l" t="t" r="r" b="b"/>
              <a:pathLst>
                <a:path w="1699955" h="1124767">
                  <a:moveTo>
                    <a:pt x="61172" y="0"/>
                  </a:moveTo>
                  <a:lnTo>
                    <a:pt x="1638782" y="0"/>
                  </a:lnTo>
                  <a:cubicBezTo>
                    <a:pt x="1672567" y="0"/>
                    <a:pt x="1699955" y="27388"/>
                    <a:pt x="1699955" y="61172"/>
                  </a:cubicBezTo>
                  <a:lnTo>
                    <a:pt x="1699955" y="1063594"/>
                  </a:lnTo>
                  <a:cubicBezTo>
                    <a:pt x="1699955" y="1079818"/>
                    <a:pt x="1693510" y="1095378"/>
                    <a:pt x="1682038" y="1106850"/>
                  </a:cubicBezTo>
                  <a:cubicBezTo>
                    <a:pt x="1670566" y="1118322"/>
                    <a:pt x="1655006" y="1124767"/>
                    <a:pt x="1638782" y="1124767"/>
                  </a:cubicBezTo>
                  <a:lnTo>
                    <a:pt x="61172" y="1124767"/>
                  </a:lnTo>
                  <a:cubicBezTo>
                    <a:pt x="27388" y="1124767"/>
                    <a:pt x="0" y="1097379"/>
                    <a:pt x="0" y="1063594"/>
                  </a:cubicBezTo>
                  <a:lnTo>
                    <a:pt x="0" y="61172"/>
                  </a:lnTo>
                  <a:cubicBezTo>
                    <a:pt x="0" y="27388"/>
                    <a:pt x="27388" y="0"/>
                    <a:pt x="61172" y="0"/>
                  </a:cubicBezTo>
                  <a:close/>
                </a:path>
              </a:pathLst>
            </a:custGeom>
            <a:solidFill>
              <a:srgbClr val="FBF6EB"/>
            </a:solidFill>
          </p:spPr>
          <p:txBody>
            <a:bodyPr/>
            <a:lstStyle/>
            <a:p>
              <a:endParaRPr lang="en-US"/>
            </a:p>
          </p:txBody>
        </p:sp>
        <p:sp>
          <p:nvSpPr>
            <p:cNvPr id="14" name="TextBox 7">
              <a:extLst>
                <a:ext uri="{FF2B5EF4-FFF2-40B4-BE49-F238E27FC236}">
                  <a16:creationId xmlns:a16="http://schemas.microsoft.com/office/drawing/2014/main" id="{EE61B097-3D7F-5237-C938-4D999647A001}"/>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15" name="TextBox 24">
            <a:extLst>
              <a:ext uri="{FF2B5EF4-FFF2-40B4-BE49-F238E27FC236}">
                <a16:creationId xmlns:a16="http://schemas.microsoft.com/office/drawing/2014/main" id="{BD5C315E-3225-ABDC-BB33-7B2D5D82BD3D}"/>
              </a:ext>
            </a:extLst>
          </p:cNvPr>
          <p:cNvSpPr txBox="1"/>
          <p:nvPr/>
        </p:nvSpPr>
        <p:spPr>
          <a:xfrm>
            <a:off x="1371599" y="2756361"/>
            <a:ext cx="9448800" cy="3799502"/>
          </a:xfrm>
          <a:prstGeom prst="rect">
            <a:avLst/>
          </a:prstGeom>
        </p:spPr>
        <p:txBody>
          <a:bodyPr wrap="square" lIns="0" tIns="0" rIns="0" bIns="0" rtlCol="0" anchor="t">
            <a:spAutoFit/>
          </a:bodyPr>
          <a:lstStyle/>
          <a:p>
            <a:pPr marL="381019" marR="0" lvl="0" indent="-381019" algn="just" defTabSz="609630" eaLnBrk="1" fontAlgn="auto" latinLnBrk="0" hangingPunct="1">
              <a:lnSpc>
                <a:spcPct val="150000"/>
              </a:lnSpc>
              <a:spcBef>
                <a:spcPts val="0"/>
              </a:spcBef>
              <a:spcAft>
                <a:spcPts val="0"/>
              </a:spcAft>
              <a:buClrTx/>
              <a:buSzTx/>
              <a:buFontTx/>
              <a:buChar char="-"/>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rPr>
              <a:t>Quan tham tri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chính</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sự</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là</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Vũ</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Tán</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Đường</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ngày</a:t>
            </a:r>
            <a:r>
              <a:rPr kumimoji="0" lang="vi-VN" sz="2400" b="1" i="0" u="none" strike="noStrike" kern="0" cap="none" spc="0" normalizeH="0" baseline="0" noProof="0" dirty="0">
                <a:ln>
                  <a:noFill/>
                </a:ln>
                <a:solidFill>
                  <a:prstClr val="black"/>
                </a:solidFill>
                <a:effectLst/>
                <a:uLnTx/>
                <a:uFillTx/>
                <a:latin typeface="UTM Avo" panose="02040603050506020204" pitchFamily="18"/>
              </a:rPr>
              <a:t> đêm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hầu</a:t>
            </a:r>
            <a:r>
              <a:rPr kumimoji="0" lang="vi-VN" sz="2400" b="1"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hạ</a:t>
            </a:r>
            <a:r>
              <a:rPr kumimoji="0" lang="vi-VN" sz="2400" b="0" i="0" u="none" strike="noStrike" kern="0" cap="none" spc="0" normalizeH="0" baseline="0" noProof="0" dirty="0">
                <a:ln>
                  <a:noFill/>
                </a:ln>
                <a:solidFill>
                  <a:prstClr val="black"/>
                </a:solidFill>
                <a:effectLst/>
                <a:uLnTx/>
                <a:uFillTx/>
                <a:latin typeface="UTM Avo" panose="02040603050506020204" pitchFamily="18"/>
              </a:rPr>
              <a:t> bên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giường</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bệnh</a:t>
            </a:r>
            <a:r>
              <a:rPr kumimoji="0" lang="vi-VN" sz="2400" b="0" i="0" u="none" strike="noStrike" kern="0" cap="none" spc="0" normalizeH="0" baseline="0" noProof="0" dirty="0">
                <a:ln>
                  <a:noFill/>
                </a:ln>
                <a:solidFill>
                  <a:prstClr val="black"/>
                </a:solidFill>
                <a:effectLst/>
                <a:uLnTx/>
                <a:uFillTx/>
                <a:latin typeface="UTM Avo" panose="02040603050506020204" pitchFamily="18"/>
              </a:rPr>
              <a:t>.</a:t>
            </a:r>
          </a:p>
          <a:p>
            <a:pPr marL="381019" marR="0" lvl="0" indent="-381019" algn="just" defTabSz="609630" eaLnBrk="1" fontAlgn="auto" latinLnBrk="0" hangingPunct="1">
              <a:lnSpc>
                <a:spcPct val="150000"/>
              </a:lnSpc>
              <a:spcBef>
                <a:spcPts val="0"/>
              </a:spcBef>
              <a:spcAft>
                <a:spcPts val="0"/>
              </a:spcAft>
              <a:buClrTx/>
              <a:buSzTx/>
              <a:buFontTx/>
              <a:buChar char="-"/>
              <a:tabLst/>
              <a:defRPr/>
            </a:pPr>
            <a:r>
              <a:rPr kumimoji="0" lang="vi-VN" sz="2400" b="0" i="0" u="none" strike="noStrike" kern="0" cap="none" spc="0" normalizeH="0" baseline="0" noProof="0" dirty="0" err="1">
                <a:ln>
                  <a:noFill/>
                </a:ln>
                <a:solidFill>
                  <a:prstClr val="black"/>
                </a:solidFill>
                <a:effectLst/>
                <a:uLnTx/>
                <a:uFillTx/>
                <a:latin typeface="UTM Avo" panose="02040603050506020204" pitchFamily="18"/>
              </a:rPr>
              <a:t>Còn</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gián</a:t>
            </a:r>
            <a:r>
              <a:rPr kumimoji="0" lang="vi-VN" sz="2400" b="1"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nghị</a:t>
            </a:r>
            <a:r>
              <a:rPr kumimoji="0" lang="vi-VN" sz="2400" b="1"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đại</a:t>
            </a:r>
            <a:r>
              <a:rPr kumimoji="0" lang="vi-VN" sz="2400" b="1" i="0" u="none" strike="noStrike" kern="0" cap="none" spc="0" normalizeH="0" baseline="0" noProof="0" dirty="0">
                <a:ln>
                  <a:noFill/>
                </a:ln>
                <a:solidFill>
                  <a:prstClr val="black"/>
                </a:solidFill>
                <a:effectLst/>
                <a:uLnTx/>
                <a:uFillTx/>
                <a:latin typeface="UTM Avo" panose="02040603050506020204" pitchFamily="18"/>
              </a:rPr>
              <a:t> phu</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Trần</a:t>
            </a:r>
            <a:r>
              <a:rPr kumimoji="0" lang="vi-VN" sz="2400" b="0" i="0" u="none" strike="noStrike" kern="0" cap="none" spc="0" normalizeH="0" baseline="0" noProof="0" dirty="0">
                <a:ln>
                  <a:noFill/>
                </a:ln>
                <a:solidFill>
                  <a:prstClr val="black"/>
                </a:solidFill>
                <a:effectLst/>
                <a:uLnTx/>
                <a:uFillTx/>
                <a:latin typeface="UTM Avo" panose="02040603050506020204" pitchFamily="18"/>
              </a:rPr>
              <a:t> Trung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Tá</a:t>
            </a:r>
            <a:r>
              <a:rPr kumimoji="0" lang="vi-VN" sz="2400" b="0" i="0" u="none" strike="noStrike" kern="0" cap="none" spc="0" normalizeH="0" baseline="0" noProof="0" dirty="0">
                <a:ln>
                  <a:noFill/>
                </a:ln>
                <a:solidFill>
                  <a:prstClr val="black"/>
                </a:solidFill>
                <a:effectLst/>
                <a:uLnTx/>
                <a:uFillTx/>
                <a:latin typeface="UTM Avo" panose="02040603050506020204" pitchFamily="18"/>
              </a:rPr>
              <a:t>/ do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bận</a:t>
            </a:r>
            <a:r>
              <a:rPr kumimoji="0" lang="vi-VN" sz="2400" b="1"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nhiều</a:t>
            </a:r>
            <a:r>
              <a:rPr kumimoji="0" lang="vi-VN" sz="2400" b="1" i="0" u="none" strike="noStrike" kern="0" cap="none" spc="0" normalizeH="0" baseline="0" noProof="0" dirty="0">
                <a:ln>
                  <a:noFill/>
                </a:ln>
                <a:solidFill>
                  <a:prstClr val="black"/>
                </a:solidFill>
                <a:effectLst/>
                <a:uLnTx/>
                <a:uFillTx/>
                <a:latin typeface="UTM Avo" panose="02040603050506020204" pitchFamily="18"/>
              </a:rPr>
              <a:t> công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việc</a:t>
            </a:r>
            <a:r>
              <a:rPr kumimoji="0" lang="vi-VN" sz="2400" b="0" i="0" u="none" strike="noStrike" kern="0" cap="none" spc="0" normalizeH="0" baseline="0" noProof="0" dirty="0">
                <a:ln>
                  <a:noFill/>
                </a:ln>
                <a:solidFill>
                  <a:prstClr val="black"/>
                </a:solidFill>
                <a:effectLst/>
                <a:uLnTx/>
                <a:uFillTx/>
                <a:latin typeface="UTM Avo" panose="02040603050506020204" pitchFamily="18"/>
              </a:rPr>
              <a:t>/ nên </a:t>
            </a:r>
            <a:r>
              <a:rPr kumimoji="0" lang="vi-VN" sz="2400" b="1" i="0" u="none" strike="noStrike" kern="0" cap="none" spc="0" normalizeH="0" baseline="0" noProof="0" dirty="0">
                <a:ln>
                  <a:noFill/>
                </a:ln>
                <a:solidFill>
                  <a:prstClr val="black"/>
                </a:solidFill>
                <a:effectLst/>
                <a:uLnTx/>
                <a:uFillTx/>
                <a:latin typeface="UTM Avo" panose="02040603050506020204" pitchFamily="18"/>
              </a:rPr>
              <a:t>không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mấy</a:t>
            </a:r>
            <a:r>
              <a:rPr kumimoji="0" lang="vi-VN" sz="2400" b="1" i="0" u="none" strike="noStrike" kern="0" cap="none" spc="0" normalizeH="0" baseline="0" noProof="0" dirty="0">
                <a:ln>
                  <a:noFill/>
                </a:ln>
                <a:solidFill>
                  <a:prstClr val="black"/>
                </a:solidFill>
                <a:effectLst/>
                <a:uLnTx/>
                <a:uFillTx/>
                <a:latin typeface="UTM Avo" panose="02040603050506020204" pitchFamily="18"/>
              </a:rPr>
              <a:t> khi</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tới</a:t>
            </a:r>
            <a:r>
              <a:rPr kumimoji="0" lang="vi-VN" sz="2400" b="0" i="0" u="none" strike="noStrike" kern="0" cap="none" spc="0" normalizeH="0" baseline="0" noProof="0" dirty="0">
                <a:ln>
                  <a:noFill/>
                </a:ln>
                <a:solidFill>
                  <a:prstClr val="black"/>
                </a:solidFill>
                <a:effectLst/>
                <a:uLnTx/>
                <a:uFillTx/>
                <a:latin typeface="UTM Avo" panose="02040603050506020204" pitchFamily="18"/>
              </a:rPr>
              <a:t> thăm Tô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Hiến</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Thành</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được</a:t>
            </a:r>
            <a:r>
              <a:rPr kumimoji="0" lang="vi-VN" sz="2400" b="0" i="0" u="none" strike="noStrike" kern="0" cap="none" spc="0" normalizeH="0" baseline="0" noProof="0" dirty="0">
                <a:ln>
                  <a:noFill/>
                </a:ln>
                <a:solidFill>
                  <a:prstClr val="black"/>
                </a:solidFill>
                <a:effectLst/>
                <a:uLnTx/>
                <a:uFillTx/>
                <a:latin typeface="UTM Avo" panose="02040603050506020204" pitchFamily="18"/>
              </a:rPr>
              <a:t>.</a:t>
            </a:r>
          </a:p>
          <a:p>
            <a:pPr marL="381019" marR="0" lvl="0" indent="-381019" algn="just" defTabSz="609630" eaLnBrk="1" fontAlgn="auto" latinLnBrk="0" hangingPunct="1">
              <a:lnSpc>
                <a:spcPct val="150000"/>
              </a:lnSpc>
              <a:spcBef>
                <a:spcPts val="0"/>
              </a:spcBef>
              <a:spcAft>
                <a:spcPts val="0"/>
              </a:spcAft>
              <a:buClrTx/>
              <a:buSzTx/>
              <a:buFontTx/>
              <a:buChar char="-"/>
              <a:tabLst/>
              <a:defRPr/>
            </a:pPr>
            <a:r>
              <a:rPr kumimoji="0" lang="vi-VN" sz="2400" b="0" i="0" u="none" strike="noStrike" kern="0" cap="none" spc="0" normalizeH="0" baseline="0" noProof="0" dirty="0" err="1">
                <a:ln>
                  <a:noFill/>
                </a:ln>
                <a:solidFill>
                  <a:prstClr val="black"/>
                </a:solidFill>
                <a:effectLst/>
                <a:uLnTx/>
                <a:uFillTx/>
                <a:latin typeface="UTM Avo" panose="02040603050506020204" pitchFamily="18"/>
              </a:rPr>
              <a:t>Nếu</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thái</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hậu</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hỏi</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người</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hầu</a:t>
            </a:r>
            <a:r>
              <a:rPr kumimoji="0" lang="vi-VN" sz="2400" b="1"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hạ</a:t>
            </a:r>
            <a:r>
              <a:rPr kumimoji="0" lang="vi-VN" sz="2400" b="1"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giỏi</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thì</a:t>
            </a:r>
            <a:r>
              <a:rPr kumimoji="0" lang="vi-VN" sz="2400" b="0" i="0" u="none" strike="noStrike" kern="0" cap="none" spc="0" normalizeH="0" baseline="0" noProof="0" dirty="0">
                <a:ln>
                  <a:noFill/>
                </a:ln>
                <a:solidFill>
                  <a:prstClr val="black"/>
                </a:solidFill>
                <a:effectLst/>
                <a:uLnTx/>
                <a:uFillTx/>
                <a:latin typeface="UTM Avo" panose="02040603050506020204" pitchFamily="18"/>
              </a:rPr>
              <a:t> thân xin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cử</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Vũ</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Tán</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Đường</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còn</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hỏi</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người</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tài</a:t>
            </a:r>
            <a:r>
              <a:rPr kumimoji="0" lang="vi-VN" sz="2400" b="1" i="0" u="none" strike="noStrike" kern="0" cap="none" spc="0" normalizeH="0" baseline="0" noProof="0" dirty="0">
                <a:ln>
                  <a:noFill/>
                </a:ln>
                <a:solidFill>
                  <a:prstClr val="black"/>
                </a:solidFill>
                <a:effectLst/>
                <a:uLnTx/>
                <a:uFillTx/>
                <a:latin typeface="UTM Avo" panose="02040603050506020204" pitchFamily="18"/>
              </a:rPr>
              <a:t> ba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giúp</a:t>
            </a:r>
            <a:r>
              <a:rPr kumimoji="0" lang="vi-VN" sz="2400" b="1"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nước</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thần</a:t>
            </a:r>
            <a:r>
              <a:rPr kumimoji="0" lang="vi-VN" sz="2400" b="0" i="0" u="none" strike="noStrike" kern="0" cap="none" spc="0" normalizeH="0" baseline="0" noProof="0" dirty="0">
                <a:ln>
                  <a:noFill/>
                </a:ln>
                <a:solidFill>
                  <a:prstClr val="black"/>
                </a:solidFill>
                <a:effectLst/>
                <a:uLnTx/>
                <a:uFillTx/>
                <a:latin typeface="UTM Avo" panose="02040603050506020204" pitchFamily="18"/>
              </a:rPr>
              <a:t> xin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cử</a:t>
            </a:r>
            <a:r>
              <a:rPr kumimoji="0" lang="vi-VN" sz="2400" b="0" i="0" u="none" strike="noStrike" kern="0" cap="none" spc="0" normalizeH="0" baseline="0" noProof="0" dirty="0">
                <a:ln>
                  <a:noFill/>
                </a:ln>
                <a:solidFill>
                  <a:prstClr val="black"/>
                </a:solidFill>
                <a:effectLst/>
                <a:uLnTx/>
                <a:uFillTx/>
                <a:latin typeface="UTM Avo" panose="02040603050506020204" pitchFamily="18"/>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Trần</a:t>
            </a:r>
            <a:r>
              <a:rPr kumimoji="0" lang="vi-VN" sz="2400" b="0" i="0" u="none" strike="noStrike" kern="0" cap="none" spc="0" normalizeH="0" baseline="0" noProof="0" dirty="0">
                <a:ln>
                  <a:noFill/>
                </a:ln>
                <a:solidFill>
                  <a:prstClr val="black"/>
                </a:solidFill>
                <a:effectLst/>
                <a:uLnTx/>
                <a:uFillTx/>
                <a:latin typeface="UTM Avo" panose="02040603050506020204" pitchFamily="18"/>
              </a:rPr>
              <a:t> Trung </a:t>
            </a:r>
            <a:r>
              <a:rPr kumimoji="0" lang="vi-VN" sz="2400" b="0" i="0" u="none" strike="noStrike" kern="0" cap="none" spc="0" normalizeH="0" baseline="0" noProof="0" dirty="0" err="1">
                <a:ln>
                  <a:noFill/>
                </a:ln>
                <a:solidFill>
                  <a:prstClr val="black"/>
                </a:solidFill>
                <a:effectLst/>
                <a:uLnTx/>
                <a:uFillTx/>
                <a:latin typeface="UTM Avo" panose="02040603050506020204" pitchFamily="18"/>
              </a:rPr>
              <a:t>Tá</a:t>
            </a:r>
            <a:r>
              <a:rPr kumimoji="0" lang="vi-VN" sz="2400" b="0" i="0" u="none" strike="noStrike" kern="0" cap="none" spc="0" normalizeH="0" baseline="0" noProof="0" dirty="0">
                <a:ln>
                  <a:noFill/>
                </a:ln>
                <a:solidFill>
                  <a:prstClr val="black"/>
                </a:solidFill>
                <a:effectLst/>
                <a:uLnTx/>
                <a:uFillTx/>
                <a:latin typeface="UTM Avo" panose="02040603050506020204" pitchFamily="18"/>
              </a:rPr>
              <a:t>.</a:t>
            </a:r>
          </a:p>
        </p:txBody>
      </p:sp>
      <p:sp>
        <p:nvSpPr>
          <p:cNvPr id="17" name="TextBox 16">
            <a:extLst>
              <a:ext uri="{FF2B5EF4-FFF2-40B4-BE49-F238E27FC236}">
                <a16:creationId xmlns:a16="http://schemas.microsoft.com/office/drawing/2014/main" id="{A81A3A1F-59BE-6AD7-BDFE-7B7362EA64BD}"/>
              </a:ext>
            </a:extLst>
          </p:cNvPr>
          <p:cNvSpPr txBox="1"/>
          <p:nvPr/>
        </p:nvSpPr>
        <p:spPr>
          <a:xfrm>
            <a:off x="4146688" y="1538702"/>
            <a:ext cx="3898621" cy="903389"/>
          </a:xfrm>
          <a:prstGeom prst="rect">
            <a:avLst/>
          </a:prstGeom>
        </p:spPr>
        <p:txBody>
          <a:bodyPr wrap="square" lIns="0" tIns="0" rIns="0" bIns="0" rtlCol="0" anchor="t">
            <a:spAutoFit/>
          </a:bodyPr>
          <a:lstStyle/>
          <a:p>
            <a:pPr marL="0" marR="0" lvl="0" indent="0" algn="ctr" defTabSz="609630" eaLnBrk="1" fontAlgn="auto" latinLnBrk="0" hangingPunct="1">
              <a:lnSpc>
                <a:spcPts val="8279"/>
              </a:lnSpc>
              <a:spcBef>
                <a:spcPts val="0"/>
              </a:spcBef>
              <a:spcAft>
                <a:spcPts val="0"/>
              </a:spcAft>
              <a:buClrTx/>
              <a:buSzTx/>
              <a:buFontTx/>
              <a:buNone/>
              <a:tabLst/>
              <a:defRPr/>
            </a:pPr>
            <a:r>
              <a:rPr kumimoji="0" lang="vi-VN" sz="3200" b="1" i="0" u="none" strike="noStrike" kern="0" cap="none" spc="0" normalizeH="0" baseline="0" noProof="0" dirty="0" err="1">
                <a:ln>
                  <a:noFill/>
                </a:ln>
                <a:solidFill>
                  <a:srgbClr val="C00000"/>
                </a:solidFill>
                <a:effectLst/>
                <a:uLnTx/>
                <a:uFillTx/>
                <a:latin typeface="UTM Avo" panose="02040603050506020204" pitchFamily="18"/>
              </a:rPr>
              <a:t>Ví</a:t>
            </a:r>
            <a:r>
              <a:rPr kumimoji="0" lang="vi-VN" sz="3200" b="1" i="0" u="none" strike="noStrike" kern="0" cap="none" spc="0" normalizeH="0" baseline="0" noProof="0" dirty="0">
                <a:ln>
                  <a:noFill/>
                </a:ln>
                <a:solidFill>
                  <a:srgbClr val="C00000"/>
                </a:solidFill>
                <a:effectLst/>
                <a:uLnTx/>
                <a:uFillTx/>
                <a:latin typeface="UTM Avo" panose="02040603050506020204" pitchFamily="18"/>
              </a:rPr>
              <a:t> </a:t>
            </a:r>
            <a:r>
              <a:rPr kumimoji="0" lang="vi-VN" sz="3200" b="1" i="0" u="none" strike="noStrike" kern="0" cap="none" spc="0" normalizeH="0" baseline="0" noProof="0" dirty="0" err="1">
                <a:ln>
                  <a:noFill/>
                </a:ln>
                <a:solidFill>
                  <a:srgbClr val="C00000"/>
                </a:solidFill>
                <a:effectLst/>
                <a:uLnTx/>
                <a:uFillTx/>
                <a:latin typeface="UTM Avo" panose="02040603050506020204" pitchFamily="18"/>
              </a:rPr>
              <a:t>dụ</a:t>
            </a:r>
            <a:endParaRPr kumimoji="0" lang="en-US" sz="3200" b="1" i="0" u="none" strike="noStrike" kern="0" cap="none" spc="0" normalizeH="0" baseline="0" noProof="0" dirty="0">
              <a:ln>
                <a:noFill/>
              </a:ln>
              <a:solidFill>
                <a:srgbClr val="C00000"/>
              </a:solidFill>
              <a:effectLst/>
              <a:uLnTx/>
              <a:uFillTx/>
              <a:latin typeface="UTM Avo" panose="02040603050506020204" pitchFamily="18"/>
            </a:endParaRPr>
          </a:p>
        </p:txBody>
      </p:sp>
    </p:spTree>
    <p:extLst>
      <p:ext uri="{BB962C8B-B14F-4D97-AF65-F5344CB8AC3E}">
        <p14:creationId xmlns:p14="http://schemas.microsoft.com/office/powerpoint/2010/main" val="24694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0EF9966-2A42-ACE0-2FE6-3D951F3D3AD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940220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1BDC085-DEE6-4FCC-6E95-A4BE3711DCF6}"/>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82045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9A2BCC3E-D8DE-C61A-77ED-9B20CF0BC6EB}"/>
              </a:ext>
            </a:extLst>
          </p:cNvPr>
          <p:cNvGrpSpPr/>
          <p:nvPr/>
        </p:nvGrpSpPr>
        <p:grpSpPr>
          <a:xfrm>
            <a:off x="6588517" y="2267723"/>
            <a:ext cx="4411716" cy="3085783"/>
            <a:chOff x="0" y="0"/>
            <a:chExt cx="1763276" cy="1199215"/>
          </a:xfrm>
        </p:grpSpPr>
        <p:sp>
          <p:nvSpPr>
            <p:cNvPr id="10" name="Freeform 3">
              <a:extLst>
                <a:ext uri="{FF2B5EF4-FFF2-40B4-BE49-F238E27FC236}">
                  <a16:creationId xmlns:a16="http://schemas.microsoft.com/office/drawing/2014/main" id="{A0F44CD9-E3A3-CCD1-4A54-39DA8E0F7CBE}"/>
                </a:ext>
              </a:extLst>
            </p:cNvPr>
            <p:cNvSpPr/>
            <p:nvPr/>
          </p:nvSpPr>
          <p:spPr>
            <a:xfrm>
              <a:off x="0" y="0"/>
              <a:ext cx="1763276" cy="1199215"/>
            </a:xfrm>
            <a:custGeom>
              <a:avLst/>
              <a:gdLst/>
              <a:ahLst/>
              <a:cxnLst/>
              <a:rect l="l" t="t" r="r" b="b"/>
              <a:pathLst>
                <a:path w="1763276" h="1199215">
                  <a:moveTo>
                    <a:pt x="58976" y="0"/>
                  </a:moveTo>
                  <a:lnTo>
                    <a:pt x="1704301" y="0"/>
                  </a:lnTo>
                  <a:cubicBezTo>
                    <a:pt x="1719942" y="0"/>
                    <a:pt x="1734943" y="6213"/>
                    <a:pt x="1746003" y="17274"/>
                  </a:cubicBezTo>
                  <a:cubicBezTo>
                    <a:pt x="1757063" y="28334"/>
                    <a:pt x="1763276" y="43334"/>
                    <a:pt x="1763276" y="58976"/>
                  </a:cubicBezTo>
                  <a:lnTo>
                    <a:pt x="1763276" y="1140239"/>
                  </a:lnTo>
                  <a:cubicBezTo>
                    <a:pt x="1763276" y="1155880"/>
                    <a:pt x="1757063" y="1170881"/>
                    <a:pt x="1746003" y="1181941"/>
                  </a:cubicBezTo>
                  <a:cubicBezTo>
                    <a:pt x="1734943" y="1193001"/>
                    <a:pt x="1719942" y="1199215"/>
                    <a:pt x="1704301" y="1199215"/>
                  </a:cubicBezTo>
                  <a:lnTo>
                    <a:pt x="58976" y="1199215"/>
                  </a:lnTo>
                  <a:cubicBezTo>
                    <a:pt x="43334" y="1199215"/>
                    <a:pt x="28334" y="1193001"/>
                    <a:pt x="17274" y="1181941"/>
                  </a:cubicBezTo>
                  <a:cubicBezTo>
                    <a:pt x="6213" y="1170881"/>
                    <a:pt x="0" y="1155880"/>
                    <a:pt x="0" y="1140239"/>
                  </a:cubicBezTo>
                  <a:lnTo>
                    <a:pt x="0" y="58976"/>
                  </a:lnTo>
                  <a:cubicBezTo>
                    <a:pt x="0" y="43334"/>
                    <a:pt x="6213" y="28334"/>
                    <a:pt x="17274" y="17274"/>
                  </a:cubicBezTo>
                  <a:cubicBezTo>
                    <a:pt x="28334" y="6213"/>
                    <a:pt x="43334" y="0"/>
                    <a:pt x="58976" y="0"/>
                  </a:cubicBezTo>
                  <a:close/>
                </a:path>
              </a:pathLst>
            </a:custGeom>
            <a:solidFill>
              <a:srgbClr val="5B96A9"/>
            </a:solidFill>
          </p:spPr>
          <p:txBody>
            <a:bodyPr/>
            <a:lstStyle/>
            <a:p>
              <a:endParaRPr lang="en-US"/>
            </a:p>
          </p:txBody>
        </p:sp>
        <p:sp>
          <p:nvSpPr>
            <p:cNvPr id="11" name="TextBox 4">
              <a:extLst>
                <a:ext uri="{FF2B5EF4-FFF2-40B4-BE49-F238E27FC236}">
                  <a16:creationId xmlns:a16="http://schemas.microsoft.com/office/drawing/2014/main" id="{7568E516-8739-DE34-DDF9-EAFA980C11DA}"/>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12" name="Group 5">
            <a:extLst>
              <a:ext uri="{FF2B5EF4-FFF2-40B4-BE49-F238E27FC236}">
                <a16:creationId xmlns:a16="http://schemas.microsoft.com/office/drawing/2014/main" id="{C4026F0E-4372-9E08-E9ED-FD0B1E284046}"/>
              </a:ext>
            </a:extLst>
          </p:cNvPr>
          <p:cNvGrpSpPr/>
          <p:nvPr/>
        </p:nvGrpSpPr>
        <p:grpSpPr>
          <a:xfrm>
            <a:off x="6662364" y="2370918"/>
            <a:ext cx="4253286" cy="2894213"/>
            <a:chOff x="0" y="0"/>
            <a:chExt cx="1699955" cy="1124767"/>
          </a:xfrm>
        </p:grpSpPr>
        <p:sp>
          <p:nvSpPr>
            <p:cNvPr id="13" name="Freeform 6">
              <a:extLst>
                <a:ext uri="{FF2B5EF4-FFF2-40B4-BE49-F238E27FC236}">
                  <a16:creationId xmlns:a16="http://schemas.microsoft.com/office/drawing/2014/main" id="{2F976954-BE61-1D65-3CBD-7304AF4D2A7D}"/>
                </a:ext>
              </a:extLst>
            </p:cNvPr>
            <p:cNvSpPr/>
            <p:nvPr/>
          </p:nvSpPr>
          <p:spPr>
            <a:xfrm>
              <a:off x="0" y="0"/>
              <a:ext cx="1699955" cy="1124767"/>
            </a:xfrm>
            <a:custGeom>
              <a:avLst/>
              <a:gdLst/>
              <a:ahLst/>
              <a:cxnLst/>
              <a:rect l="l" t="t" r="r" b="b"/>
              <a:pathLst>
                <a:path w="1699955" h="1124767">
                  <a:moveTo>
                    <a:pt x="61172" y="0"/>
                  </a:moveTo>
                  <a:lnTo>
                    <a:pt x="1638782" y="0"/>
                  </a:lnTo>
                  <a:cubicBezTo>
                    <a:pt x="1672567" y="0"/>
                    <a:pt x="1699955" y="27388"/>
                    <a:pt x="1699955" y="61172"/>
                  </a:cubicBezTo>
                  <a:lnTo>
                    <a:pt x="1699955" y="1063594"/>
                  </a:lnTo>
                  <a:cubicBezTo>
                    <a:pt x="1699955" y="1079818"/>
                    <a:pt x="1693510" y="1095378"/>
                    <a:pt x="1682038" y="1106850"/>
                  </a:cubicBezTo>
                  <a:cubicBezTo>
                    <a:pt x="1670566" y="1118322"/>
                    <a:pt x="1655006" y="1124767"/>
                    <a:pt x="1638782" y="1124767"/>
                  </a:cubicBezTo>
                  <a:lnTo>
                    <a:pt x="61172" y="1124767"/>
                  </a:lnTo>
                  <a:cubicBezTo>
                    <a:pt x="27388" y="1124767"/>
                    <a:pt x="0" y="1097379"/>
                    <a:pt x="0" y="1063594"/>
                  </a:cubicBezTo>
                  <a:lnTo>
                    <a:pt x="0" y="61172"/>
                  </a:lnTo>
                  <a:cubicBezTo>
                    <a:pt x="0" y="27388"/>
                    <a:pt x="27388" y="0"/>
                    <a:pt x="61172" y="0"/>
                  </a:cubicBezTo>
                  <a:close/>
                </a:path>
              </a:pathLst>
            </a:custGeom>
            <a:solidFill>
              <a:srgbClr val="FBF6EB"/>
            </a:solidFill>
          </p:spPr>
          <p:txBody>
            <a:bodyPr/>
            <a:lstStyle/>
            <a:p>
              <a:endParaRPr lang="en-US"/>
            </a:p>
          </p:txBody>
        </p:sp>
        <p:sp>
          <p:nvSpPr>
            <p:cNvPr id="14" name="TextBox 7">
              <a:extLst>
                <a:ext uri="{FF2B5EF4-FFF2-40B4-BE49-F238E27FC236}">
                  <a16:creationId xmlns:a16="http://schemas.microsoft.com/office/drawing/2014/main" id="{B3C6FD56-3F32-CF69-E460-D6DA685446EA}"/>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15" name="TextBox 24">
            <a:extLst>
              <a:ext uri="{FF2B5EF4-FFF2-40B4-BE49-F238E27FC236}">
                <a16:creationId xmlns:a16="http://schemas.microsoft.com/office/drawing/2014/main" id="{08D4BEA3-61AB-51B4-16E8-1586E5648E81}"/>
              </a:ext>
            </a:extLst>
          </p:cNvPr>
          <p:cNvSpPr txBox="1"/>
          <p:nvPr/>
        </p:nvSpPr>
        <p:spPr>
          <a:xfrm>
            <a:off x="6750022" y="2956586"/>
            <a:ext cx="4065221" cy="1765868"/>
          </a:xfrm>
          <a:prstGeom prst="rect">
            <a:avLst/>
          </a:prstGeom>
        </p:spPr>
        <p:txBody>
          <a:bodyPr wrap="square" lIns="0" tIns="0" rIns="0" bIns="0" rtlCol="0" anchor="t">
            <a:spAutoFit/>
          </a:bodyPr>
          <a:lstStyle/>
          <a:p>
            <a:pPr marL="0" marR="0" lvl="0" indent="0" algn="ctr" defTabSz="609630" eaLnBrk="1" fontAlgn="auto" latinLnBrk="0" hangingPunct="1">
              <a:lnSpc>
                <a:spcPct val="150000"/>
              </a:lnSpc>
              <a:spcBef>
                <a:spcPct val="0"/>
              </a:spcBef>
              <a:spcAft>
                <a:spcPts val="0"/>
              </a:spcAft>
              <a:buClrTx/>
              <a:buSzTx/>
              <a:buFontTx/>
              <a:buNone/>
              <a:tabLst/>
              <a:defRPr/>
            </a:pPr>
            <a:r>
              <a:rPr kumimoji="0" lang="vi-VN" sz="2667" b="0" i="0" u="none" strike="noStrike" kern="0" cap="none" spc="0" normalizeH="0" baseline="0" noProof="0" dirty="0">
                <a:ln>
                  <a:noFill/>
                </a:ln>
                <a:solidFill>
                  <a:prstClr val="black"/>
                </a:solidFill>
                <a:effectLst/>
                <a:uLnTx/>
                <a:uFillTx/>
                <a:latin typeface="UTM Avo" panose="02040603050506020204" pitchFamily="18"/>
              </a:rPr>
              <a:t>Chuẩn bị cho bài </a:t>
            </a:r>
            <a:br>
              <a:rPr kumimoji="0" lang="vi-VN" sz="2667" b="0" i="0" u="none" strike="noStrike" kern="0" cap="none" spc="0" normalizeH="0" baseline="0" noProof="0" dirty="0">
                <a:ln>
                  <a:noFill/>
                </a:ln>
                <a:solidFill>
                  <a:prstClr val="black"/>
                </a:solidFill>
                <a:effectLst/>
                <a:uLnTx/>
                <a:uFillTx/>
                <a:latin typeface="UTM Avo" panose="02040603050506020204" pitchFamily="18"/>
              </a:rPr>
            </a:br>
            <a:r>
              <a:rPr kumimoji="0" lang="vi-VN" sz="2667" b="1" i="0" u="none" strike="noStrike" kern="0" cap="none" spc="0" normalizeH="0" baseline="0" noProof="0" dirty="0">
                <a:ln>
                  <a:noFill/>
                </a:ln>
                <a:solidFill>
                  <a:prstClr val="black"/>
                </a:solidFill>
                <a:effectLst/>
                <a:uLnTx/>
                <a:uFillTx/>
                <a:latin typeface="UTM Avo" panose="02040603050506020204" pitchFamily="18"/>
              </a:rPr>
              <a:t>Luyện từ </a:t>
            </a:r>
            <a:r>
              <a:rPr kumimoji="0" lang="vi-VN" sz="2667" b="1" i="0" u="none" strike="noStrike" kern="0" cap="none" spc="0" normalizeH="0" baseline="0" noProof="0">
                <a:ln>
                  <a:noFill/>
                </a:ln>
                <a:solidFill>
                  <a:prstClr val="black"/>
                </a:solidFill>
                <a:effectLst/>
                <a:uLnTx/>
                <a:uFillTx/>
                <a:latin typeface="UTM Avo" panose="02040603050506020204" pitchFamily="18"/>
              </a:rPr>
              <a:t>và câu</a:t>
            </a:r>
            <a:r>
              <a:rPr kumimoji="0" lang="en-US" sz="2667" b="1" i="0" u="none" strike="noStrike" kern="0" cap="none" spc="0" normalizeH="0" baseline="0" noProof="0">
                <a:ln>
                  <a:noFill/>
                </a:ln>
                <a:solidFill>
                  <a:prstClr val="black"/>
                </a:solidFill>
                <a:effectLst/>
                <a:uLnTx/>
                <a:uFillTx/>
                <a:latin typeface="UTM Avo" panose="02040603050506020204" pitchFamily="18"/>
              </a:rPr>
              <a:t>:</a:t>
            </a:r>
            <a:r>
              <a:rPr kumimoji="0" lang="vi-VN" sz="2667" b="1" i="0" u="none" strike="noStrike" kern="0" cap="none" spc="0" normalizeH="0" baseline="0" noProof="0">
                <a:ln>
                  <a:noFill/>
                </a:ln>
                <a:solidFill>
                  <a:prstClr val="black"/>
                </a:solidFill>
                <a:effectLst/>
                <a:uLnTx/>
                <a:uFillTx/>
                <a:latin typeface="UTM Avo" panose="02040603050506020204" pitchFamily="18"/>
              </a:rPr>
              <a:t> </a:t>
            </a:r>
            <a:br>
              <a:rPr kumimoji="0" lang="vi-VN" sz="2667" b="1" i="0" u="none" strike="noStrike" kern="0" cap="none" spc="0" normalizeH="0" baseline="0" noProof="0" dirty="0">
                <a:ln>
                  <a:noFill/>
                </a:ln>
                <a:solidFill>
                  <a:prstClr val="black"/>
                </a:solidFill>
                <a:effectLst/>
                <a:uLnTx/>
                <a:uFillTx/>
                <a:latin typeface="UTM Avo" panose="02040603050506020204" pitchFamily="18"/>
              </a:rPr>
            </a:br>
            <a:r>
              <a:rPr kumimoji="0" lang="vi-VN" sz="2667" b="1" i="1" u="none" strike="noStrike" kern="0" cap="none" spc="0" normalizeH="0" baseline="0" noProof="0">
                <a:ln>
                  <a:noFill/>
                </a:ln>
                <a:solidFill>
                  <a:prstClr val="black"/>
                </a:solidFill>
                <a:effectLst/>
                <a:uLnTx/>
                <a:uFillTx/>
                <a:latin typeface="UTM Avo" panose="02040603050506020204" pitchFamily="18"/>
              </a:rPr>
              <a:t>Nhân hóa</a:t>
            </a:r>
            <a:endParaRPr kumimoji="0" lang="en-US" sz="4800" b="0" i="0" u="none" strike="noStrike" kern="0" cap="none" spc="0" normalizeH="0" baseline="0" noProof="0" dirty="0">
              <a:ln>
                <a:noFill/>
              </a:ln>
              <a:solidFill>
                <a:srgbClr val="5B96A9"/>
              </a:solidFill>
              <a:effectLst/>
              <a:uLnTx/>
              <a:uFillTx/>
              <a:latin typeface="UTM Avo" panose="02040603050506020204" pitchFamily="18"/>
            </a:endParaRPr>
          </a:p>
        </p:txBody>
      </p:sp>
      <p:grpSp>
        <p:nvGrpSpPr>
          <p:cNvPr id="8" name="Group 2">
            <a:extLst>
              <a:ext uri="{FF2B5EF4-FFF2-40B4-BE49-F238E27FC236}">
                <a16:creationId xmlns:a16="http://schemas.microsoft.com/office/drawing/2014/main" id="{828423FC-05F7-A124-8A57-32EB1E17BB5D}"/>
              </a:ext>
            </a:extLst>
          </p:cNvPr>
          <p:cNvGrpSpPr/>
          <p:nvPr/>
        </p:nvGrpSpPr>
        <p:grpSpPr>
          <a:xfrm>
            <a:off x="1257562" y="2273961"/>
            <a:ext cx="4731758" cy="3079545"/>
            <a:chOff x="0" y="0"/>
            <a:chExt cx="1763276" cy="1199215"/>
          </a:xfrm>
        </p:grpSpPr>
        <p:sp>
          <p:nvSpPr>
            <p:cNvPr id="16" name="Freeform 3">
              <a:extLst>
                <a:ext uri="{FF2B5EF4-FFF2-40B4-BE49-F238E27FC236}">
                  <a16:creationId xmlns:a16="http://schemas.microsoft.com/office/drawing/2014/main" id="{95137E92-D0C0-93B9-0E0A-208CCE6B93FE}"/>
                </a:ext>
              </a:extLst>
            </p:cNvPr>
            <p:cNvSpPr/>
            <p:nvPr/>
          </p:nvSpPr>
          <p:spPr>
            <a:xfrm>
              <a:off x="0" y="0"/>
              <a:ext cx="1763276" cy="1199215"/>
            </a:xfrm>
            <a:custGeom>
              <a:avLst/>
              <a:gdLst/>
              <a:ahLst/>
              <a:cxnLst/>
              <a:rect l="l" t="t" r="r" b="b"/>
              <a:pathLst>
                <a:path w="1763276" h="1199215">
                  <a:moveTo>
                    <a:pt x="58976" y="0"/>
                  </a:moveTo>
                  <a:lnTo>
                    <a:pt x="1704301" y="0"/>
                  </a:lnTo>
                  <a:cubicBezTo>
                    <a:pt x="1719942" y="0"/>
                    <a:pt x="1734943" y="6213"/>
                    <a:pt x="1746003" y="17274"/>
                  </a:cubicBezTo>
                  <a:cubicBezTo>
                    <a:pt x="1757063" y="28334"/>
                    <a:pt x="1763276" y="43334"/>
                    <a:pt x="1763276" y="58976"/>
                  </a:cubicBezTo>
                  <a:lnTo>
                    <a:pt x="1763276" y="1140239"/>
                  </a:lnTo>
                  <a:cubicBezTo>
                    <a:pt x="1763276" y="1155880"/>
                    <a:pt x="1757063" y="1170881"/>
                    <a:pt x="1746003" y="1181941"/>
                  </a:cubicBezTo>
                  <a:cubicBezTo>
                    <a:pt x="1734943" y="1193001"/>
                    <a:pt x="1719942" y="1199215"/>
                    <a:pt x="1704301" y="1199215"/>
                  </a:cubicBezTo>
                  <a:lnTo>
                    <a:pt x="58976" y="1199215"/>
                  </a:lnTo>
                  <a:cubicBezTo>
                    <a:pt x="43334" y="1199215"/>
                    <a:pt x="28334" y="1193001"/>
                    <a:pt x="17274" y="1181941"/>
                  </a:cubicBezTo>
                  <a:cubicBezTo>
                    <a:pt x="6213" y="1170881"/>
                    <a:pt x="0" y="1155880"/>
                    <a:pt x="0" y="1140239"/>
                  </a:cubicBezTo>
                  <a:lnTo>
                    <a:pt x="0" y="58976"/>
                  </a:lnTo>
                  <a:cubicBezTo>
                    <a:pt x="0" y="43334"/>
                    <a:pt x="6213" y="28334"/>
                    <a:pt x="17274" y="17274"/>
                  </a:cubicBezTo>
                  <a:cubicBezTo>
                    <a:pt x="28334" y="6213"/>
                    <a:pt x="43334" y="0"/>
                    <a:pt x="58976" y="0"/>
                  </a:cubicBezTo>
                  <a:close/>
                </a:path>
              </a:pathLst>
            </a:custGeom>
            <a:solidFill>
              <a:srgbClr val="5B96A9"/>
            </a:solidFill>
          </p:spPr>
          <p:txBody>
            <a:bodyPr/>
            <a:lstStyle/>
            <a:p>
              <a:endParaRPr lang="en-US"/>
            </a:p>
          </p:txBody>
        </p:sp>
        <p:sp>
          <p:nvSpPr>
            <p:cNvPr id="17" name="TextBox 4">
              <a:extLst>
                <a:ext uri="{FF2B5EF4-FFF2-40B4-BE49-F238E27FC236}">
                  <a16:creationId xmlns:a16="http://schemas.microsoft.com/office/drawing/2014/main" id="{D29F36CE-3EC3-95BE-8B7D-FB86C50D2F36}"/>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18" name="Group 5">
            <a:extLst>
              <a:ext uri="{FF2B5EF4-FFF2-40B4-BE49-F238E27FC236}">
                <a16:creationId xmlns:a16="http://schemas.microsoft.com/office/drawing/2014/main" id="{1129B0A2-683E-6C89-FC9F-A5D0A058053B}"/>
              </a:ext>
            </a:extLst>
          </p:cNvPr>
          <p:cNvGrpSpPr/>
          <p:nvPr/>
        </p:nvGrpSpPr>
        <p:grpSpPr>
          <a:xfrm>
            <a:off x="1337703" y="2370919"/>
            <a:ext cx="4561835" cy="2888364"/>
            <a:chOff x="0" y="0"/>
            <a:chExt cx="1699955" cy="1124767"/>
          </a:xfrm>
        </p:grpSpPr>
        <p:sp>
          <p:nvSpPr>
            <p:cNvPr id="19" name="Freeform 6">
              <a:extLst>
                <a:ext uri="{FF2B5EF4-FFF2-40B4-BE49-F238E27FC236}">
                  <a16:creationId xmlns:a16="http://schemas.microsoft.com/office/drawing/2014/main" id="{DA684031-8C9D-C62A-3502-DA40A4E9C750}"/>
                </a:ext>
              </a:extLst>
            </p:cNvPr>
            <p:cNvSpPr/>
            <p:nvPr/>
          </p:nvSpPr>
          <p:spPr>
            <a:xfrm>
              <a:off x="0" y="0"/>
              <a:ext cx="1699955" cy="1124767"/>
            </a:xfrm>
            <a:custGeom>
              <a:avLst/>
              <a:gdLst/>
              <a:ahLst/>
              <a:cxnLst/>
              <a:rect l="l" t="t" r="r" b="b"/>
              <a:pathLst>
                <a:path w="1699955" h="1124767">
                  <a:moveTo>
                    <a:pt x="61172" y="0"/>
                  </a:moveTo>
                  <a:lnTo>
                    <a:pt x="1638782" y="0"/>
                  </a:lnTo>
                  <a:cubicBezTo>
                    <a:pt x="1672567" y="0"/>
                    <a:pt x="1699955" y="27388"/>
                    <a:pt x="1699955" y="61172"/>
                  </a:cubicBezTo>
                  <a:lnTo>
                    <a:pt x="1699955" y="1063594"/>
                  </a:lnTo>
                  <a:cubicBezTo>
                    <a:pt x="1699955" y="1079818"/>
                    <a:pt x="1693510" y="1095378"/>
                    <a:pt x="1682038" y="1106850"/>
                  </a:cubicBezTo>
                  <a:cubicBezTo>
                    <a:pt x="1670566" y="1118322"/>
                    <a:pt x="1655006" y="1124767"/>
                    <a:pt x="1638782" y="1124767"/>
                  </a:cubicBezTo>
                  <a:lnTo>
                    <a:pt x="61172" y="1124767"/>
                  </a:lnTo>
                  <a:cubicBezTo>
                    <a:pt x="27388" y="1124767"/>
                    <a:pt x="0" y="1097379"/>
                    <a:pt x="0" y="1063594"/>
                  </a:cubicBezTo>
                  <a:lnTo>
                    <a:pt x="0" y="61172"/>
                  </a:lnTo>
                  <a:cubicBezTo>
                    <a:pt x="0" y="27388"/>
                    <a:pt x="27388" y="0"/>
                    <a:pt x="61172" y="0"/>
                  </a:cubicBezTo>
                  <a:close/>
                </a:path>
              </a:pathLst>
            </a:custGeom>
            <a:solidFill>
              <a:srgbClr val="FBF6EB"/>
            </a:solidFill>
          </p:spPr>
          <p:txBody>
            <a:bodyPr/>
            <a:lstStyle/>
            <a:p>
              <a:endParaRPr lang="en-US"/>
            </a:p>
          </p:txBody>
        </p:sp>
        <p:sp>
          <p:nvSpPr>
            <p:cNvPr id="20" name="TextBox 7">
              <a:extLst>
                <a:ext uri="{FF2B5EF4-FFF2-40B4-BE49-F238E27FC236}">
                  <a16:creationId xmlns:a16="http://schemas.microsoft.com/office/drawing/2014/main" id="{79E3D0E8-1267-8D60-0A81-72A8E4A507C1}"/>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21" name="TextBox 24">
            <a:extLst>
              <a:ext uri="{FF2B5EF4-FFF2-40B4-BE49-F238E27FC236}">
                <a16:creationId xmlns:a16="http://schemas.microsoft.com/office/drawing/2014/main" id="{5788027A-F61E-28A5-BA9A-D3EB9D613F2F}"/>
              </a:ext>
            </a:extLst>
          </p:cNvPr>
          <p:cNvSpPr txBox="1"/>
          <p:nvPr/>
        </p:nvSpPr>
        <p:spPr>
          <a:xfrm>
            <a:off x="1432833" y="2930268"/>
            <a:ext cx="4360127" cy="1144224"/>
          </a:xfrm>
          <a:prstGeom prst="rect">
            <a:avLst/>
          </a:prstGeom>
        </p:spPr>
        <p:txBody>
          <a:bodyPr wrap="square" lIns="0" tIns="0" rIns="0" bIns="0" rtlCol="0" anchor="t">
            <a:spAutoFit/>
          </a:bodyPr>
          <a:lstStyle/>
          <a:p>
            <a:pPr marL="0" marR="0" lvl="0" indent="0" algn="ctr" defTabSz="609630" eaLnBrk="1" fontAlgn="auto" latinLnBrk="0" hangingPunct="1">
              <a:lnSpc>
                <a:spcPct val="150000"/>
              </a:lnSpc>
              <a:spcBef>
                <a:spcPct val="0"/>
              </a:spcBef>
              <a:spcAft>
                <a:spcPts val="0"/>
              </a:spcAft>
              <a:buClrTx/>
              <a:buSzTx/>
              <a:buFontTx/>
              <a:buNone/>
              <a:tabLst/>
              <a:defRPr/>
            </a:pPr>
            <a:r>
              <a:rPr lang="en-US" sz="2667" kern="0">
                <a:solidFill>
                  <a:prstClr val="black"/>
                </a:solidFill>
                <a:latin typeface="UTM Avo" panose="02040603050506020204" pitchFamily="18"/>
              </a:rPr>
              <a:t>Ôn tập những kiến thức đã học trong bài hôm nay</a:t>
            </a:r>
            <a:endParaRPr kumimoji="0" lang="en-US" sz="4800" b="0" i="0" u="none" strike="noStrike" kern="0" cap="none" spc="0" normalizeH="0" baseline="0" noProof="0" dirty="0">
              <a:ln>
                <a:noFill/>
              </a:ln>
              <a:solidFill>
                <a:srgbClr val="5B96A9"/>
              </a:solidFill>
              <a:effectLst/>
              <a:uLnTx/>
              <a:uFillTx/>
              <a:latin typeface="UTM Avo" panose="02040603050506020204" pitchFamily="18"/>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Freeform 3">
            <a:extLst>
              <a:ext uri="{FF2B5EF4-FFF2-40B4-BE49-F238E27FC236}">
                <a16:creationId xmlns:a16="http://schemas.microsoft.com/office/drawing/2014/main" id="{6E6FE5A5-5244-BCC1-F23E-ACE791F30052}"/>
              </a:ext>
            </a:extLst>
          </p:cNvPr>
          <p:cNvSpPr/>
          <p:nvPr/>
        </p:nvSpPr>
        <p:spPr>
          <a:xfrm>
            <a:off x="742902" y="2620022"/>
            <a:ext cx="7176677" cy="2851157"/>
          </a:xfrm>
          <a:custGeom>
            <a:avLst/>
            <a:gdLst/>
            <a:ahLst/>
            <a:cxnLst/>
            <a:rect l="l" t="t" r="r" b="b"/>
            <a:pathLst>
              <a:path w="3018556" h="1199215">
                <a:moveTo>
                  <a:pt x="36678" y="0"/>
                </a:moveTo>
                <a:lnTo>
                  <a:pt x="2981878" y="0"/>
                </a:lnTo>
                <a:cubicBezTo>
                  <a:pt x="2991606" y="0"/>
                  <a:pt x="3000935" y="3864"/>
                  <a:pt x="3007813" y="10743"/>
                </a:cubicBezTo>
                <a:cubicBezTo>
                  <a:pt x="3014692" y="17621"/>
                  <a:pt x="3018556" y="26950"/>
                  <a:pt x="3018556" y="36678"/>
                </a:cubicBezTo>
                <a:lnTo>
                  <a:pt x="3018556" y="1162537"/>
                </a:lnTo>
                <a:cubicBezTo>
                  <a:pt x="3018556" y="1172264"/>
                  <a:pt x="3014692" y="1181593"/>
                  <a:pt x="3007813" y="1188472"/>
                </a:cubicBezTo>
                <a:cubicBezTo>
                  <a:pt x="3000935" y="1195350"/>
                  <a:pt x="2991606" y="1199215"/>
                  <a:pt x="2981878" y="1199215"/>
                </a:cubicBezTo>
                <a:lnTo>
                  <a:pt x="36678" y="1199215"/>
                </a:lnTo>
                <a:cubicBezTo>
                  <a:pt x="26950" y="1199215"/>
                  <a:pt x="17621" y="1195350"/>
                  <a:pt x="10743" y="1188472"/>
                </a:cubicBezTo>
                <a:cubicBezTo>
                  <a:pt x="3864" y="1181593"/>
                  <a:pt x="0" y="1172264"/>
                  <a:pt x="0" y="1162537"/>
                </a:cubicBezTo>
                <a:lnTo>
                  <a:pt x="0" y="36678"/>
                </a:lnTo>
                <a:cubicBezTo>
                  <a:pt x="0" y="26950"/>
                  <a:pt x="3864" y="17621"/>
                  <a:pt x="10743" y="10743"/>
                </a:cubicBezTo>
                <a:cubicBezTo>
                  <a:pt x="17621" y="3864"/>
                  <a:pt x="26950" y="0"/>
                  <a:pt x="36678" y="0"/>
                </a:cubicBezTo>
                <a:close/>
              </a:path>
            </a:pathLst>
          </a:custGeom>
          <a:solidFill>
            <a:srgbClr val="5B96A9"/>
          </a:solidFill>
        </p:spPr>
        <p:txBody>
          <a:bodyPr/>
          <a:lstStyle/>
          <a:p>
            <a:endParaRPr lang="en-US"/>
          </a:p>
        </p:txBody>
      </p:sp>
      <p:grpSp>
        <p:nvGrpSpPr>
          <p:cNvPr id="22" name="Group 5">
            <a:extLst>
              <a:ext uri="{FF2B5EF4-FFF2-40B4-BE49-F238E27FC236}">
                <a16:creationId xmlns:a16="http://schemas.microsoft.com/office/drawing/2014/main" id="{F04F08EE-B034-1D9C-087A-9E2750F7437D}"/>
              </a:ext>
            </a:extLst>
          </p:cNvPr>
          <p:cNvGrpSpPr/>
          <p:nvPr/>
        </p:nvGrpSpPr>
        <p:grpSpPr>
          <a:xfrm>
            <a:off x="854949" y="2584047"/>
            <a:ext cx="6952582" cy="2798630"/>
            <a:chOff x="-11928" y="-38100"/>
            <a:chExt cx="2924300" cy="1177122"/>
          </a:xfrm>
        </p:grpSpPr>
        <p:sp>
          <p:nvSpPr>
            <p:cNvPr id="23" name="Freeform 6">
              <a:extLst>
                <a:ext uri="{FF2B5EF4-FFF2-40B4-BE49-F238E27FC236}">
                  <a16:creationId xmlns:a16="http://schemas.microsoft.com/office/drawing/2014/main" id="{5A3345C5-3172-9C0A-92E1-29B624A0BE2D}"/>
                </a:ext>
              </a:extLst>
            </p:cNvPr>
            <p:cNvSpPr/>
            <p:nvPr/>
          </p:nvSpPr>
          <p:spPr>
            <a:xfrm>
              <a:off x="-11928" y="14255"/>
              <a:ext cx="2924300" cy="1124767"/>
            </a:xfrm>
            <a:custGeom>
              <a:avLst/>
              <a:gdLst/>
              <a:ahLst/>
              <a:cxnLst/>
              <a:rect l="l" t="t" r="r" b="b"/>
              <a:pathLst>
                <a:path w="2924300" h="1124767">
                  <a:moveTo>
                    <a:pt x="37860" y="0"/>
                  </a:moveTo>
                  <a:lnTo>
                    <a:pt x="2886440" y="0"/>
                  </a:lnTo>
                  <a:cubicBezTo>
                    <a:pt x="2907349" y="0"/>
                    <a:pt x="2924300" y="16951"/>
                    <a:pt x="2924300" y="37860"/>
                  </a:cubicBezTo>
                  <a:lnTo>
                    <a:pt x="2924300" y="1086906"/>
                  </a:lnTo>
                  <a:cubicBezTo>
                    <a:pt x="2924300" y="1107816"/>
                    <a:pt x="2907349" y="1124767"/>
                    <a:pt x="2886440" y="1124767"/>
                  </a:cubicBezTo>
                  <a:lnTo>
                    <a:pt x="37860" y="1124767"/>
                  </a:lnTo>
                  <a:cubicBezTo>
                    <a:pt x="16951" y="1124767"/>
                    <a:pt x="0" y="1107816"/>
                    <a:pt x="0" y="1086906"/>
                  </a:cubicBezTo>
                  <a:lnTo>
                    <a:pt x="0" y="37860"/>
                  </a:lnTo>
                  <a:cubicBezTo>
                    <a:pt x="0" y="16951"/>
                    <a:pt x="16951" y="0"/>
                    <a:pt x="37860" y="0"/>
                  </a:cubicBezTo>
                  <a:close/>
                </a:path>
              </a:pathLst>
            </a:custGeom>
            <a:solidFill>
              <a:srgbClr val="FBF6EB"/>
            </a:solidFill>
          </p:spPr>
          <p:txBody>
            <a:bodyPr/>
            <a:lstStyle/>
            <a:p>
              <a:endParaRPr lang="en-US"/>
            </a:p>
          </p:txBody>
        </p:sp>
        <p:sp>
          <p:nvSpPr>
            <p:cNvPr id="24" name="TextBox 7">
              <a:extLst>
                <a:ext uri="{FF2B5EF4-FFF2-40B4-BE49-F238E27FC236}">
                  <a16:creationId xmlns:a16="http://schemas.microsoft.com/office/drawing/2014/main" id="{2F2F61CD-61ED-387F-D446-B92FB62736A2}"/>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700" b="0" i="0" u="none" strike="noStrike" kern="0" cap="none" spc="0" normalizeH="0" baseline="0" noProof="0">
                <a:ln>
                  <a:noFill/>
                </a:ln>
                <a:solidFill>
                  <a:prstClr val="black"/>
                </a:solidFill>
                <a:effectLst/>
                <a:uLnTx/>
                <a:uFillTx/>
                <a:latin typeface="UTM Avo" panose="02040603050506020204" pitchFamily="18"/>
              </a:endParaRPr>
            </a:p>
          </p:txBody>
        </p:sp>
      </p:grpSp>
      <p:sp>
        <p:nvSpPr>
          <p:cNvPr id="25" name="TextBox 12">
            <a:extLst>
              <a:ext uri="{FF2B5EF4-FFF2-40B4-BE49-F238E27FC236}">
                <a16:creationId xmlns:a16="http://schemas.microsoft.com/office/drawing/2014/main" id="{D37EDD3E-484B-2DFB-C1E8-78CA1C125E7D}"/>
              </a:ext>
            </a:extLst>
          </p:cNvPr>
          <p:cNvSpPr txBox="1"/>
          <p:nvPr/>
        </p:nvSpPr>
        <p:spPr>
          <a:xfrm>
            <a:off x="1123701" y="3201450"/>
            <a:ext cx="6907925" cy="482055"/>
          </a:xfrm>
          <a:prstGeom prst="rect">
            <a:avLst/>
          </a:prstGeom>
        </p:spPr>
        <p:txBody>
          <a:bodyPr lIns="0" tIns="0" rIns="0" bIns="0" rtlCol="0" anchor="t">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Em </a:t>
            </a:r>
            <a:r>
              <a:rPr kumimoji="0" lang="vi-VN" sz="2400" b="1"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hãy</a:t>
            </a:r>
            <a:r>
              <a:rPr kumimoji="0" lang="vi-VN" sz="2400" b="1"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nêu </a:t>
            </a:r>
            <a:r>
              <a:rPr kumimoji="0" lang="vi-VN" sz="2400" b="1"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nội</a:t>
            </a:r>
            <a:r>
              <a:rPr kumimoji="0" lang="vi-VN" sz="2400" b="1"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dung </a:t>
            </a:r>
            <a:r>
              <a:rPr kumimoji="0" lang="vi-VN" sz="2400" b="1"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của</a:t>
            </a:r>
            <a:r>
              <a:rPr kumimoji="0" lang="vi-VN" sz="2400" b="1"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1" i="0" u="none" strike="noStrike" kern="0" cap="none" spc="0" normalizeH="0" baseline="0" noProof="0" dirty="0" err="1">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bài</a:t>
            </a:r>
            <a:r>
              <a:rPr kumimoji="0" lang="vi-VN" sz="2400" b="1"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 thơ </a:t>
            </a:r>
            <a:r>
              <a:rPr kumimoji="0" lang="vi-VN" sz="2400" b="1" i="1"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rPr>
              <a:t>Cau.</a:t>
            </a:r>
            <a:endParaRPr kumimoji="0" lang="en-US" sz="2400" b="1" i="0" u="none" strike="noStrike" kern="0" cap="none" spc="200" normalizeH="0" baseline="0" noProof="0" dirty="0">
              <a:ln>
                <a:noFill/>
              </a:ln>
              <a:solidFill>
                <a:srgbClr val="5B96A9"/>
              </a:solidFill>
              <a:effectLst/>
              <a:uLnTx/>
              <a:uFillTx/>
              <a:latin typeface="UTM Avo" panose="02040603050506020204" pitchFamily="18"/>
            </a:endParaRPr>
          </a:p>
        </p:txBody>
      </p:sp>
      <p:sp>
        <p:nvSpPr>
          <p:cNvPr id="26" name="TextBox 13">
            <a:extLst>
              <a:ext uri="{FF2B5EF4-FFF2-40B4-BE49-F238E27FC236}">
                <a16:creationId xmlns:a16="http://schemas.microsoft.com/office/drawing/2014/main" id="{C979495D-3E5E-8C7E-8BEA-D6719CD8B391}"/>
              </a:ext>
            </a:extLst>
          </p:cNvPr>
          <p:cNvSpPr txBox="1"/>
          <p:nvPr/>
        </p:nvSpPr>
        <p:spPr>
          <a:xfrm>
            <a:off x="1793537" y="4469559"/>
            <a:ext cx="6154400" cy="475515"/>
          </a:xfrm>
          <a:prstGeom prst="rect">
            <a:avLst/>
          </a:prstGeom>
        </p:spPr>
        <p:txBody>
          <a:bodyPr wrap="square" lIns="0" tIns="0" rIns="0" bIns="0" rtlCol="0" anchor="t">
            <a:spAutoFit/>
          </a:bodyPr>
          <a:lstStyle/>
          <a:p>
            <a:pPr marL="0" marR="0" lvl="0" indent="0" defTabSz="609630" eaLnBrk="1" fontAlgn="auto" latinLnBrk="0" hangingPunct="1">
              <a:lnSpc>
                <a:spcPct val="150000"/>
              </a:lnSpc>
              <a:spcBef>
                <a:spcPct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rPr>
              <a:t>Miêu </a:t>
            </a:r>
            <a:r>
              <a:rPr kumimoji="0" lang="vi-VN"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rPr>
              <a:t>tả</a:t>
            </a: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rPr>
              <a:t>hình</a:t>
            </a: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rPr>
              <a:t>dáng</a:t>
            </a: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rPr>
              <a:t>ích</a:t>
            </a: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rPr>
              <a:t>lợi</a:t>
            </a: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rPr>
              <a:t>của</a:t>
            </a: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Times New Roman" panose="02020603050405020304" pitchFamily="18" charset="0"/>
              </a:rPr>
              <a:t> cây cau.</a:t>
            </a:r>
            <a:endParaRPr kumimoji="0" lang="en-US" sz="2400" b="0" i="0" u="none" strike="noStrike" kern="0" cap="none" spc="0" normalizeH="0" baseline="0" noProof="0" dirty="0">
              <a:ln>
                <a:noFill/>
              </a:ln>
              <a:solidFill>
                <a:srgbClr val="5B96A9"/>
              </a:solidFill>
              <a:effectLst/>
              <a:uLnTx/>
              <a:uFillTx/>
              <a:latin typeface="UTM Avo" panose="02040603050506020204" pitchFamily="18"/>
            </a:endParaRPr>
          </a:p>
        </p:txBody>
      </p:sp>
      <p:sp>
        <p:nvSpPr>
          <p:cNvPr id="27" name="Freeform 16">
            <a:extLst>
              <a:ext uri="{FF2B5EF4-FFF2-40B4-BE49-F238E27FC236}">
                <a16:creationId xmlns:a16="http://schemas.microsoft.com/office/drawing/2014/main" id="{4289575F-8720-BE05-5477-B6E91A233426}"/>
              </a:ext>
            </a:extLst>
          </p:cNvPr>
          <p:cNvSpPr/>
          <p:nvPr/>
        </p:nvSpPr>
        <p:spPr>
          <a:xfrm flipH="1">
            <a:off x="7761942" y="5525171"/>
            <a:ext cx="443539" cy="532067"/>
          </a:xfrm>
          <a:custGeom>
            <a:avLst/>
            <a:gdLst/>
            <a:ahLst/>
            <a:cxnLst/>
            <a:rect l="l" t="t" r="r" b="b"/>
            <a:pathLst>
              <a:path w="665309" h="798100">
                <a:moveTo>
                  <a:pt x="665310" y="0"/>
                </a:moveTo>
                <a:lnTo>
                  <a:pt x="0" y="0"/>
                </a:lnTo>
                <a:lnTo>
                  <a:pt x="0" y="798101"/>
                </a:lnTo>
                <a:lnTo>
                  <a:pt x="665310" y="798101"/>
                </a:lnTo>
                <a:lnTo>
                  <a:pt x="66531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17">
            <a:extLst>
              <a:ext uri="{FF2B5EF4-FFF2-40B4-BE49-F238E27FC236}">
                <a16:creationId xmlns:a16="http://schemas.microsoft.com/office/drawing/2014/main" id="{5FA8336A-8FD3-8FCC-8896-D1691CD3B0A3}"/>
              </a:ext>
            </a:extLst>
          </p:cNvPr>
          <p:cNvSpPr/>
          <p:nvPr/>
        </p:nvSpPr>
        <p:spPr>
          <a:xfrm>
            <a:off x="549491" y="1929527"/>
            <a:ext cx="443539" cy="532067"/>
          </a:xfrm>
          <a:custGeom>
            <a:avLst/>
            <a:gdLst/>
            <a:ahLst/>
            <a:cxnLst/>
            <a:rect l="l" t="t" r="r" b="b"/>
            <a:pathLst>
              <a:path w="665309" h="798100">
                <a:moveTo>
                  <a:pt x="0" y="0"/>
                </a:moveTo>
                <a:lnTo>
                  <a:pt x="665310" y="0"/>
                </a:lnTo>
                <a:lnTo>
                  <a:pt x="665310" y="798100"/>
                </a:lnTo>
                <a:lnTo>
                  <a:pt x="0" y="798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21">
            <a:extLst>
              <a:ext uri="{FF2B5EF4-FFF2-40B4-BE49-F238E27FC236}">
                <a16:creationId xmlns:a16="http://schemas.microsoft.com/office/drawing/2014/main" id="{72F51A87-1C5F-6B9B-AFB1-2AA497EB5875}"/>
              </a:ext>
            </a:extLst>
          </p:cNvPr>
          <p:cNvSpPr/>
          <p:nvPr/>
        </p:nvSpPr>
        <p:spPr>
          <a:xfrm>
            <a:off x="3093694" y="5640486"/>
            <a:ext cx="548767" cy="610024"/>
          </a:xfrm>
          <a:custGeom>
            <a:avLst/>
            <a:gdLst/>
            <a:ahLst/>
            <a:cxnLst/>
            <a:rect l="l" t="t" r="r" b="b"/>
            <a:pathLst>
              <a:path w="823151" h="915036">
                <a:moveTo>
                  <a:pt x="0" y="0"/>
                </a:moveTo>
                <a:lnTo>
                  <a:pt x="823151" y="0"/>
                </a:lnTo>
                <a:lnTo>
                  <a:pt x="823151" y="915036"/>
                </a:lnTo>
                <a:lnTo>
                  <a:pt x="0" y="9150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22">
            <a:extLst>
              <a:ext uri="{FF2B5EF4-FFF2-40B4-BE49-F238E27FC236}">
                <a16:creationId xmlns:a16="http://schemas.microsoft.com/office/drawing/2014/main" id="{C0947057-A88A-6205-D084-0D26958D3604}"/>
              </a:ext>
            </a:extLst>
          </p:cNvPr>
          <p:cNvSpPr/>
          <p:nvPr/>
        </p:nvSpPr>
        <p:spPr>
          <a:xfrm>
            <a:off x="3744978" y="5640486"/>
            <a:ext cx="331065" cy="368021"/>
          </a:xfrm>
          <a:custGeom>
            <a:avLst/>
            <a:gdLst/>
            <a:ahLst/>
            <a:cxnLst/>
            <a:rect l="l" t="t" r="r" b="b"/>
            <a:pathLst>
              <a:path w="496598" h="552031">
                <a:moveTo>
                  <a:pt x="0" y="0"/>
                </a:moveTo>
                <a:lnTo>
                  <a:pt x="496598" y="0"/>
                </a:lnTo>
                <a:lnTo>
                  <a:pt x="496598" y="552031"/>
                </a:lnTo>
                <a:lnTo>
                  <a:pt x="0" y="5520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31" name="Picture 30">
            <a:extLst>
              <a:ext uri="{FF2B5EF4-FFF2-40B4-BE49-F238E27FC236}">
                <a16:creationId xmlns:a16="http://schemas.microsoft.com/office/drawing/2014/main" id="{118C9424-7C44-6C0B-6A6B-B839A744D821}"/>
              </a:ext>
            </a:extLst>
          </p:cNvPr>
          <p:cNvPicPr>
            <a:picLocks noChangeAspect="1"/>
          </p:cNvPicPr>
          <p:nvPr/>
        </p:nvPicPr>
        <p:blipFill rotWithShape="1">
          <a:blip r:embed="rId11">
            <a:extLst>
              <a:ext uri="{28A0092B-C50C-407E-A947-70E740481C1C}">
                <a14:useLocalDpi xmlns:a14="http://schemas.microsoft.com/office/drawing/2010/main" val="0"/>
              </a:ext>
            </a:extLst>
          </a:blip>
          <a:srcRect l="52107" b="38889"/>
          <a:stretch/>
        </p:blipFill>
        <p:spPr>
          <a:xfrm>
            <a:off x="8402479" y="2236481"/>
            <a:ext cx="3087403" cy="3618241"/>
          </a:xfrm>
          <a:prstGeom prst="rect">
            <a:avLst/>
          </a:prstGeom>
        </p:spPr>
      </p:pic>
      <p:pic>
        <p:nvPicPr>
          <p:cNvPr id="32" name="Picture 20">
            <a:extLst>
              <a:ext uri="{FF2B5EF4-FFF2-40B4-BE49-F238E27FC236}">
                <a16:creationId xmlns:a16="http://schemas.microsoft.com/office/drawing/2014/main" id="{641B82B3-4407-91A2-0FAA-88AC096C80E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76264">
            <a:off x="1210467" y="3926781"/>
            <a:ext cx="683238" cy="629821"/>
          </a:xfrm>
          <a:prstGeom prst="rect">
            <a:avLst/>
          </a:prstGeom>
        </p:spPr>
      </p:pic>
      <p:pic>
        <p:nvPicPr>
          <p:cNvPr id="33" name="Picture 19">
            <a:extLst>
              <a:ext uri="{FF2B5EF4-FFF2-40B4-BE49-F238E27FC236}">
                <a16:creationId xmlns:a16="http://schemas.microsoft.com/office/drawing/2014/main" id="{D6B37A10-258F-3A07-1FC3-3D1855BB87EC}"/>
              </a:ext>
            </a:extLst>
          </p:cNvPr>
          <p:cNvPicPr>
            <a:picLocks noChangeAspect="1"/>
          </p:cNvPicPr>
          <p:nvPr/>
        </p:nvPicPr>
        <p:blipFill>
          <a:blip r:embed="rId14"/>
          <a:srcRect/>
          <a:stretch>
            <a:fillRect/>
          </a:stretch>
        </p:blipFill>
        <p:spPr>
          <a:xfrm>
            <a:off x="7036338" y="2205010"/>
            <a:ext cx="1009639" cy="1009639"/>
          </a:xfrm>
          <a:prstGeom prst="rect">
            <a:avLst/>
          </a:prstGeom>
        </p:spPr>
      </p:pic>
    </p:spTree>
    <p:extLst>
      <p:ext uri="{BB962C8B-B14F-4D97-AF65-F5344CB8AC3E}">
        <p14:creationId xmlns:p14="http://schemas.microsoft.com/office/powerpoint/2010/main" val="37038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A230B61-E7B1-1D5E-F358-7B9057FBBE50}"/>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47384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CB9BBE-B54A-0FED-5769-F5A225E4B8B3}"/>
              </a:ext>
            </a:extLst>
          </p:cNvPr>
          <p:cNvSpPr txBox="1"/>
          <p:nvPr/>
        </p:nvSpPr>
        <p:spPr>
          <a:xfrm>
            <a:off x="1038732" y="1532902"/>
            <a:ext cx="10114536" cy="574388"/>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u="none" strike="noStrike" kern="0" cap="none" spc="0" normalizeH="0" baseline="0" noProof="0" dirty="0">
                <a:ln>
                  <a:noFill/>
                </a:ln>
                <a:solidFill>
                  <a:schemeClr val="bg1"/>
                </a:solidFill>
                <a:effectLst/>
                <a:uLnTx/>
                <a:uFillTx/>
                <a:latin typeface="UTM Avo" panose="02040603050506020204" pitchFamily="18"/>
              </a:rPr>
              <a:t>HOẠT ĐỘNG 1.</a:t>
            </a:r>
            <a:r>
              <a:rPr kumimoji="0" lang="vi-VN" sz="2400" b="1" u="none" strike="noStrike" kern="0" cap="none" spc="0" normalizeH="0" noProof="0" dirty="0">
                <a:ln>
                  <a:noFill/>
                </a:ln>
                <a:solidFill>
                  <a:schemeClr val="bg1"/>
                </a:solidFill>
                <a:effectLst/>
                <a:uLnTx/>
                <a:uFillTx/>
                <a:latin typeface="UTM Avo" panose="02040603050506020204" pitchFamily="18"/>
              </a:rPr>
              <a:t> ĐỌC THÀNH TIẾNG</a:t>
            </a:r>
            <a:endParaRPr kumimoji="0" lang="vi-VN" sz="2400" b="1" u="none" strike="noStrike" kern="0" cap="none" spc="0" normalizeH="0" baseline="0" noProof="0" dirty="0">
              <a:ln>
                <a:noFill/>
              </a:ln>
              <a:solidFill>
                <a:schemeClr val="bg1"/>
              </a:solidFill>
              <a:effectLst/>
              <a:uLnTx/>
              <a:uFillTx/>
              <a:latin typeface="UTM Avo" panose="02040603050506020204" pitchFamily="18"/>
            </a:endParaRPr>
          </a:p>
        </p:txBody>
      </p:sp>
      <p:grpSp>
        <p:nvGrpSpPr>
          <p:cNvPr id="9" name="Group 8">
            <a:extLst>
              <a:ext uri="{FF2B5EF4-FFF2-40B4-BE49-F238E27FC236}">
                <a16:creationId xmlns:a16="http://schemas.microsoft.com/office/drawing/2014/main" id="{97108B0F-02C6-6412-F956-28D5C6CEB7B2}"/>
              </a:ext>
            </a:extLst>
          </p:cNvPr>
          <p:cNvGrpSpPr/>
          <p:nvPr/>
        </p:nvGrpSpPr>
        <p:grpSpPr>
          <a:xfrm>
            <a:off x="794" y="2141156"/>
            <a:ext cx="5450086" cy="4716844"/>
            <a:chOff x="-1" y="0"/>
            <a:chExt cx="8175129" cy="10287000"/>
          </a:xfrm>
        </p:grpSpPr>
        <p:sp>
          <p:nvSpPr>
            <p:cNvPr id="10" name="Rectangle 9">
              <a:extLst>
                <a:ext uri="{FF2B5EF4-FFF2-40B4-BE49-F238E27FC236}">
                  <a16:creationId xmlns:a16="http://schemas.microsoft.com/office/drawing/2014/main" id="{91106832-C622-DDEA-1C9D-E1E163B3AC96}"/>
                </a:ext>
              </a:extLst>
            </p:cNvPr>
            <p:cNvSpPr/>
            <p:nvPr/>
          </p:nvSpPr>
          <p:spPr>
            <a:xfrm>
              <a:off x="-1" y="0"/>
              <a:ext cx="8175129" cy="10287000"/>
            </a:xfrm>
            <a:prstGeom prst="rect">
              <a:avLst/>
            </a:prstGeom>
            <a:solidFill>
              <a:srgbClr val="9BBB59">
                <a:lumMod val="40000"/>
                <a:lumOff val="6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vi-VN" sz="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CB88F9D-760F-6CB4-B48F-A2AF99D0AE50}"/>
                </a:ext>
              </a:extLst>
            </p:cNvPr>
            <p:cNvSpPr txBox="1"/>
            <p:nvPr/>
          </p:nvSpPr>
          <p:spPr>
            <a:xfrm>
              <a:off x="304801" y="3009900"/>
              <a:ext cx="6934200" cy="323166"/>
            </a:xfrm>
            <a:prstGeom prst="rect">
              <a:avLst/>
            </a:prstGeom>
            <a:noFill/>
          </p:spPr>
          <p:txBody>
            <a:bodyPr wrap="square" rtlCol="0">
              <a:sp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vi-VN" sz="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F9203748-AB75-C9E6-7947-E2DAD14207C2}"/>
                </a:ext>
              </a:extLst>
            </p:cNvPr>
            <p:cNvSpPr txBox="1"/>
            <p:nvPr/>
          </p:nvSpPr>
          <p:spPr>
            <a:xfrm>
              <a:off x="544264" y="1768258"/>
              <a:ext cx="7086600" cy="2080819"/>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C00000"/>
                  </a:solidFill>
                  <a:effectLst/>
                  <a:uLnTx/>
                  <a:uFillTx/>
                  <a:latin typeface="UTM Avo" panose="02040603050506020204" pitchFamily="18"/>
                </a:rPr>
                <a:t>LUYỆN ĐỌC </a:t>
              </a:r>
              <a:br>
                <a:rPr kumimoji="0" lang="vi-VN" sz="2800" b="1" i="0" u="none" strike="noStrike" kern="0" cap="none" spc="0" normalizeH="0" baseline="0" noProof="0" dirty="0">
                  <a:ln>
                    <a:noFill/>
                  </a:ln>
                  <a:solidFill>
                    <a:srgbClr val="C00000"/>
                  </a:solidFill>
                  <a:effectLst/>
                  <a:uLnTx/>
                  <a:uFillTx/>
                  <a:latin typeface="UTM Avo" panose="02040603050506020204" pitchFamily="18"/>
                </a:rPr>
              </a:br>
              <a:r>
                <a:rPr kumimoji="0" lang="vi-VN" sz="2800" b="1" i="0" u="none" strike="noStrike" kern="0" cap="none" spc="0" normalizeH="0" baseline="0" noProof="0" dirty="0">
                  <a:ln>
                    <a:noFill/>
                  </a:ln>
                  <a:solidFill>
                    <a:srgbClr val="C00000"/>
                  </a:solidFill>
                  <a:effectLst/>
                  <a:uLnTx/>
                  <a:uFillTx/>
                  <a:latin typeface="UTM Avo" panose="02040603050506020204" pitchFamily="18"/>
                </a:rPr>
                <a:t>THEO NHÓM</a:t>
              </a:r>
            </a:p>
          </p:txBody>
        </p:sp>
      </p:grpSp>
      <p:pic>
        <p:nvPicPr>
          <p:cNvPr id="13" name="Picture 16">
            <a:extLst>
              <a:ext uri="{FF2B5EF4-FFF2-40B4-BE49-F238E27FC236}">
                <a16:creationId xmlns:a16="http://schemas.microsoft.com/office/drawing/2014/main" id="{6B9811E6-55BA-E835-30CA-620DC49C0A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002" y="4864951"/>
            <a:ext cx="5227669" cy="1993049"/>
          </a:xfrm>
          <a:prstGeom prst="rect">
            <a:avLst/>
          </a:prstGeom>
        </p:spPr>
      </p:pic>
      <p:sp>
        <p:nvSpPr>
          <p:cNvPr id="14" name="TextBox 13">
            <a:extLst>
              <a:ext uri="{FF2B5EF4-FFF2-40B4-BE49-F238E27FC236}">
                <a16:creationId xmlns:a16="http://schemas.microsoft.com/office/drawing/2014/main" id="{E07B7D1A-C1F5-7464-5A61-408BB4127404}"/>
              </a:ext>
            </a:extLst>
          </p:cNvPr>
          <p:cNvSpPr txBox="1"/>
          <p:nvPr/>
        </p:nvSpPr>
        <p:spPr>
          <a:xfrm>
            <a:off x="5654081" y="2225365"/>
            <a:ext cx="6174282" cy="4548425"/>
          </a:xfrm>
          <a:prstGeom prst="rect">
            <a:avLst/>
          </a:prstGeom>
          <a:noFill/>
        </p:spPr>
        <p:txBody>
          <a:bodyPr wrap="square" rtlCol="0">
            <a:spAutoFit/>
          </a:bodyPr>
          <a:lstStyle/>
          <a:p>
            <a:pPr marL="381019" indent="-381019" algn="just" defTabSz="609630">
              <a:lnSpc>
                <a:spcPct val="150000"/>
              </a:lnSpc>
              <a:spcBef>
                <a:spcPts val="160"/>
              </a:spcBef>
              <a:spcAft>
                <a:spcPts val="160"/>
              </a:spcAft>
              <a:buFontTx/>
              <a:buChar char="-"/>
            </a:pP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Giọng</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thong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thả</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rõ</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ràng</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Giọng</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đọc</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chậm</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rãi</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ở câu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cuối</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a:t>
            </a:r>
            <a:r>
              <a:rPr lang="vi-VN" sz="2400" dirty="0">
                <a:solidFill>
                  <a:prstClr val="black"/>
                </a:solidFill>
                <a:latin typeface="UTM Avo" panose="02040603050506020204" pitchFamily="18"/>
                <a:ea typeface="Calibri" panose="020F0502020204030204" pitchFamily="34" charset="0"/>
                <a:cs typeface="Times New Roman" panose="02020603050405020304" pitchFamily="18" charset="0"/>
              </a:rPr>
              <a:t> </a:t>
            </a:r>
          </a:p>
          <a:p>
            <a:pPr marL="381019" indent="-381019" algn="just" defTabSz="609630">
              <a:lnSpc>
                <a:spcPct val="150000"/>
              </a:lnSpc>
              <a:spcBef>
                <a:spcPts val="160"/>
              </a:spcBef>
              <a:spcAft>
                <a:spcPts val="160"/>
              </a:spcAft>
              <a:buFontTx/>
              <a:buChar char="-"/>
            </a:pP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Đọc</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rõ</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tên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các</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vị</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vua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và</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các</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chức</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vụ</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trong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triều</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đình</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a:t>
            </a:r>
            <a:r>
              <a:rPr lang="vi-VN" sz="2400" dirty="0">
                <a:solidFill>
                  <a:prstClr val="black"/>
                </a:solidFill>
                <a:latin typeface="UTM Avo" panose="02040603050506020204" pitchFamily="18"/>
                <a:ea typeface="Calibri" panose="020F0502020204030204" pitchFamily="34" charset="0"/>
                <a:cs typeface="Times New Roman" panose="02020603050405020304" pitchFamily="18" charset="0"/>
              </a:rPr>
              <a:t>  </a:t>
            </a:r>
          </a:p>
          <a:p>
            <a:pPr marL="381019" indent="-381019" algn="just" defTabSz="609630">
              <a:lnSpc>
                <a:spcPct val="150000"/>
              </a:lnSpc>
              <a:spcBef>
                <a:spcPts val="160"/>
              </a:spcBef>
              <a:spcAft>
                <a:spcPts val="160"/>
              </a:spcAft>
              <a:buFontTx/>
              <a:buChar char="-"/>
            </a:pP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Nhấn</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giọng</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gây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ấn</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tượng</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ở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những</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từ</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ngữ</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quan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trọng</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hoặc</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mới</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dirty="0" err="1">
                <a:solidFill>
                  <a:srgbClr val="000000"/>
                </a:solidFill>
                <a:latin typeface="UTM Avo" panose="02040603050506020204" pitchFamily="18"/>
                <a:ea typeface="Calibri" panose="020F0502020204030204" pitchFamily="34" charset="0"/>
                <a:cs typeface="Times New Roman" panose="02020603050405020304" pitchFamily="18" charset="0"/>
              </a:rPr>
              <a:t>lạ</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chính</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trực</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 di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chiếu</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phò</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tá</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thái</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hậu</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 tham tri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chính</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sự</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gián</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nghị</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đại</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 phu,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tiến</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 </a:t>
            </a:r>
            <a:r>
              <a:rPr lang="vi-VN" sz="2400" i="1" dirty="0" err="1">
                <a:solidFill>
                  <a:srgbClr val="000000"/>
                </a:solidFill>
                <a:latin typeface="UTM Avo" panose="02040603050506020204" pitchFamily="18"/>
                <a:ea typeface="Calibri" panose="020F0502020204030204" pitchFamily="34" charset="0"/>
                <a:cs typeface="Times New Roman" panose="02020603050405020304" pitchFamily="18" charset="0"/>
              </a:rPr>
              <a:t>cử</a:t>
            </a:r>
            <a:r>
              <a:rPr lang="vi-VN" sz="2400" i="1" dirty="0">
                <a:solidFill>
                  <a:srgbClr val="000000"/>
                </a:solidFill>
                <a:latin typeface="UTM Avo" panose="02040603050506020204" pitchFamily="18"/>
                <a:ea typeface="Calibri" panose="020F0502020204030204" pitchFamily="34" charset="0"/>
                <a:cs typeface="Times New Roman" panose="02020603050405020304" pitchFamily="18" charset="0"/>
              </a:rPr>
              <a:t>.</a:t>
            </a:r>
            <a:endParaRPr lang="vi-VN" sz="2400" i="1" dirty="0">
              <a:solidFill>
                <a:prstClr val="black"/>
              </a:solidFill>
              <a:latin typeface="UTM Avo" panose="02040603050506020204" pitchFamily="18"/>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353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CB9BBE-B54A-0FED-5769-F5A225E4B8B3}"/>
              </a:ext>
            </a:extLst>
          </p:cNvPr>
          <p:cNvSpPr txBox="1"/>
          <p:nvPr/>
        </p:nvSpPr>
        <p:spPr>
          <a:xfrm>
            <a:off x="1038732" y="1532902"/>
            <a:ext cx="10114536" cy="574388"/>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u="none" strike="noStrike" kern="0" cap="none" spc="0" normalizeH="0" baseline="0" noProof="0" dirty="0">
                <a:ln>
                  <a:noFill/>
                </a:ln>
                <a:solidFill>
                  <a:schemeClr val="bg1"/>
                </a:solidFill>
                <a:effectLst/>
                <a:uLnTx/>
                <a:uFillTx/>
                <a:latin typeface="UTM Avo" panose="02040603050506020204" pitchFamily="18"/>
              </a:rPr>
              <a:t>HOẠT ĐỘNG 2.</a:t>
            </a:r>
            <a:r>
              <a:rPr kumimoji="0" lang="vi-VN" sz="2400" b="1" u="none" strike="noStrike" kern="0" cap="none" spc="0" normalizeH="0" noProof="0" dirty="0">
                <a:ln>
                  <a:noFill/>
                </a:ln>
                <a:solidFill>
                  <a:schemeClr val="bg1"/>
                </a:solidFill>
                <a:effectLst/>
                <a:uLnTx/>
                <a:uFillTx/>
                <a:latin typeface="UTM Avo" panose="02040603050506020204" pitchFamily="18"/>
              </a:rPr>
              <a:t> ĐỌC HIỂU</a:t>
            </a:r>
            <a:endParaRPr kumimoji="0" lang="vi-VN" sz="2400" b="1" u="none" strike="noStrike" kern="0" cap="none" spc="0" normalizeH="0" baseline="0" noProof="0" dirty="0">
              <a:ln>
                <a:noFill/>
              </a:ln>
              <a:solidFill>
                <a:schemeClr val="bg1"/>
              </a:solidFill>
              <a:effectLst/>
              <a:uLnTx/>
              <a:uFillTx/>
              <a:latin typeface="UTM Avo" panose="02040603050506020204" pitchFamily="18"/>
            </a:endParaRPr>
          </a:p>
        </p:txBody>
      </p:sp>
      <p:sp>
        <p:nvSpPr>
          <p:cNvPr id="61" name="Freeform 3">
            <a:extLst>
              <a:ext uri="{FF2B5EF4-FFF2-40B4-BE49-F238E27FC236}">
                <a16:creationId xmlns:a16="http://schemas.microsoft.com/office/drawing/2014/main" id="{4E38D5CA-28B6-D7B1-A511-A0F1FE1CEDAD}"/>
              </a:ext>
            </a:extLst>
          </p:cNvPr>
          <p:cNvSpPr/>
          <p:nvPr/>
        </p:nvSpPr>
        <p:spPr>
          <a:xfrm rot="-5400000" flipV="1">
            <a:off x="2098002" y="1794956"/>
            <a:ext cx="1161422" cy="3433959"/>
          </a:xfrm>
          <a:custGeom>
            <a:avLst/>
            <a:gdLst/>
            <a:ahLst/>
            <a:cxnLst/>
            <a:rect l="l" t="t" r="r" b="b"/>
            <a:pathLst>
              <a:path w="4931950" h="7347411">
                <a:moveTo>
                  <a:pt x="0" y="7347411"/>
                </a:moveTo>
                <a:lnTo>
                  <a:pt x="4931949" y="7347411"/>
                </a:lnTo>
                <a:lnTo>
                  <a:pt x="4931949" y="0"/>
                </a:lnTo>
                <a:lnTo>
                  <a:pt x="0" y="0"/>
                </a:lnTo>
                <a:lnTo>
                  <a:pt x="0" y="734741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2" name="Freeform 4">
            <a:extLst>
              <a:ext uri="{FF2B5EF4-FFF2-40B4-BE49-F238E27FC236}">
                <a16:creationId xmlns:a16="http://schemas.microsoft.com/office/drawing/2014/main" id="{660CF9E5-ADE9-DED4-7404-0D2BDB5476A7}"/>
              </a:ext>
            </a:extLst>
          </p:cNvPr>
          <p:cNvSpPr/>
          <p:nvPr/>
        </p:nvSpPr>
        <p:spPr>
          <a:xfrm rot="-5400000" flipV="1">
            <a:off x="2138472" y="1862622"/>
            <a:ext cx="1125619" cy="3328103"/>
          </a:xfrm>
          <a:custGeom>
            <a:avLst/>
            <a:gdLst/>
            <a:ahLst/>
            <a:cxnLst/>
            <a:rect l="l" t="t" r="r" b="b"/>
            <a:pathLst>
              <a:path w="4779916" h="7120918">
                <a:moveTo>
                  <a:pt x="0" y="7120918"/>
                </a:moveTo>
                <a:lnTo>
                  <a:pt x="4779917" y="7120918"/>
                </a:lnTo>
                <a:lnTo>
                  <a:pt x="4779917" y="0"/>
                </a:lnTo>
                <a:lnTo>
                  <a:pt x="0" y="0"/>
                </a:lnTo>
                <a:lnTo>
                  <a:pt x="0" y="712091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3" name="TextBox 6">
            <a:extLst>
              <a:ext uri="{FF2B5EF4-FFF2-40B4-BE49-F238E27FC236}">
                <a16:creationId xmlns:a16="http://schemas.microsoft.com/office/drawing/2014/main" id="{52DDA603-0562-04AF-0187-192636F24495}"/>
              </a:ext>
            </a:extLst>
          </p:cNvPr>
          <p:cNvSpPr txBox="1"/>
          <p:nvPr/>
        </p:nvSpPr>
        <p:spPr>
          <a:xfrm>
            <a:off x="1604059" y="3232195"/>
            <a:ext cx="2183487" cy="482055"/>
          </a:xfrm>
          <a:prstGeom prst="rect">
            <a:avLst/>
          </a:prstGeom>
        </p:spPr>
        <p:txBody>
          <a:bodyPr wrap="square" lIns="0" tIns="0" rIns="0" bIns="0" rtlCol="0" anchor="t">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err="1">
                <a:ln>
                  <a:noFill/>
                </a:ln>
                <a:solidFill>
                  <a:prstClr val="black"/>
                </a:solidFill>
                <a:effectLst/>
                <a:uLnTx/>
                <a:uFillTx/>
                <a:latin typeface="UTM Avo" panose="02040603050506020204" pitchFamily="18"/>
              </a:rPr>
              <a:t>Chính</a:t>
            </a:r>
            <a:r>
              <a:rPr kumimoji="0" lang="vi-VN" sz="2400" b="1"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trực</a:t>
            </a:r>
            <a:endParaRPr kumimoji="0" lang="en-US" sz="2400" b="1" i="0" u="none" strike="noStrike" kern="0" cap="none" spc="0" normalizeH="0" baseline="0" noProof="0" dirty="0">
              <a:ln>
                <a:noFill/>
              </a:ln>
              <a:solidFill>
                <a:prstClr val="black"/>
              </a:solidFill>
              <a:effectLst/>
              <a:uLnTx/>
              <a:uFillTx/>
              <a:latin typeface="UTM Avo" panose="02040603050506020204" pitchFamily="18"/>
            </a:endParaRPr>
          </a:p>
        </p:txBody>
      </p:sp>
      <p:sp>
        <p:nvSpPr>
          <p:cNvPr id="64" name="Freeform 7">
            <a:extLst>
              <a:ext uri="{FF2B5EF4-FFF2-40B4-BE49-F238E27FC236}">
                <a16:creationId xmlns:a16="http://schemas.microsoft.com/office/drawing/2014/main" id="{81CCF479-CA2F-9DA6-426B-96DA2D2DC011}"/>
              </a:ext>
            </a:extLst>
          </p:cNvPr>
          <p:cNvSpPr/>
          <p:nvPr/>
        </p:nvSpPr>
        <p:spPr>
          <a:xfrm rot="-5400000">
            <a:off x="5728749" y="1744278"/>
            <a:ext cx="1161422" cy="3433960"/>
          </a:xfrm>
          <a:custGeom>
            <a:avLst/>
            <a:gdLst/>
            <a:ahLst/>
            <a:cxnLst/>
            <a:rect l="l" t="t" r="r" b="b"/>
            <a:pathLst>
              <a:path w="4931950" h="7347411">
                <a:moveTo>
                  <a:pt x="0" y="0"/>
                </a:moveTo>
                <a:lnTo>
                  <a:pt x="4931949" y="0"/>
                </a:lnTo>
                <a:lnTo>
                  <a:pt x="4931949" y="7347411"/>
                </a:lnTo>
                <a:lnTo>
                  <a:pt x="0" y="73474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5" name="Freeform 8">
            <a:extLst>
              <a:ext uri="{FF2B5EF4-FFF2-40B4-BE49-F238E27FC236}">
                <a16:creationId xmlns:a16="http://schemas.microsoft.com/office/drawing/2014/main" id="{AED47597-C36E-AFA4-ABCD-EF065831021B}"/>
              </a:ext>
            </a:extLst>
          </p:cNvPr>
          <p:cNvSpPr/>
          <p:nvPr/>
        </p:nvSpPr>
        <p:spPr>
          <a:xfrm rot="-5400000">
            <a:off x="5769218" y="1811944"/>
            <a:ext cx="1125619" cy="3328103"/>
          </a:xfrm>
          <a:custGeom>
            <a:avLst/>
            <a:gdLst/>
            <a:ahLst/>
            <a:cxnLst/>
            <a:rect l="l" t="t" r="r" b="b"/>
            <a:pathLst>
              <a:path w="4779916" h="7120918">
                <a:moveTo>
                  <a:pt x="0" y="0"/>
                </a:moveTo>
                <a:lnTo>
                  <a:pt x="4779917" y="0"/>
                </a:lnTo>
                <a:lnTo>
                  <a:pt x="4779917" y="7120918"/>
                </a:lnTo>
                <a:lnTo>
                  <a:pt x="0" y="71209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6" name="TextBox 10">
            <a:extLst>
              <a:ext uri="{FF2B5EF4-FFF2-40B4-BE49-F238E27FC236}">
                <a16:creationId xmlns:a16="http://schemas.microsoft.com/office/drawing/2014/main" id="{BCF65571-6306-904C-813B-68815085DF78}"/>
              </a:ext>
            </a:extLst>
          </p:cNvPr>
          <p:cNvSpPr txBox="1"/>
          <p:nvPr/>
        </p:nvSpPr>
        <p:spPr>
          <a:xfrm>
            <a:off x="5234806" y="3213907"/>
            <a:ext cx="2183487" cy="482055"/>
          </a:xfrm>
          <a:prstGeom prst="rect">
            <a:avLst/>
          </a:prstGeom>
        </p:spPr>
        <p:txBody>
          <a:bodyPr wrap="square" lIns="0" tIns="0" rIns="0" bIns="0" rtlCol="0" anchor="t">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a:rPr>
              <a:t>Di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chiếu</a:t>
            </a:r>
            <a:endParaRPr kumimoji="0" lang="en-US" sz="2400" b="1" i="0" u="none" strike="noStrike" kern="0" cap="none" spc="0" normalizeH="0" baseline="0" noProof="0" dirty="0">
              <a:ln>
                <a:noFill/>
              </a:ln>
              <a:solidFill>
                <a:prstClr val="black"/>
              </a:solidFill>
              <a:effectLst/>
              <a:uLnTx/>
              <a:uFillTx/>
              <a:latin typeface="UTM Avo" panose="02040603050506020204" pitchFamily="18"/>
            </a:endParaRPr>
          </a:p>
        </p:txBody>
      </p:sp>
      <p:sp>
        <p:nvSpPr>
          <p:cNvPr id="67" name="TextBox 23">
            <a:extLst>
              <a:ext uri="{FF2B5EF4-FFF2-40B4-BE49-F238E27FC236}">
                <a16:creationId xmlns:a16="http://schemas.microsoft.com/office/drawing/2014/main" id="{BD16F9D0-1BD6-A576-5614-ADE461FA7B7B}"/>
              </a:ext>
            </a:extLst>
          </p:cNvPr>
          <p:cNvSpPr txBox="1"/>
          <p:nvPr/>
        </p:nvSpPr>
        <p:spPr>
          <a:xfrm>
            <a:off x="1431265" y="2147622"/>
            <a:ext cx="9804819" cy="482055"/>
          </a:xfrm>
          <a:prstGeom prst="rect">
            <a:avLst/>
          </a:prstGeom>
        </p:spPr>
        <p:txBody>
          <a:bodyPr wrap="square" lIns="0" tIns="0" rIns="0" bIns="0" rtlCol="0" anchor="t">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err="1">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Dựa</a:t>
            </a:r>
            <a:r>
              <a:rPr kumimoji="0" lang="vi-VN" sz="2400" b="1" i="0" u="none" strike="noStrike" kern="0" cap="none" spc="0" normalizeH="0" baseline="0" noProof="0" dirty="0">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1" i="0" u="none" strike="noStrike" kern="0" cap="none" spc="0" normalizeH="0" baseline="0" noProof="0" dirty="0" err="1">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vào</a:t>
            </a:r>
            <a:r>
              <a:rPr kumimoji="0" lang="vi-VN" sz="2400" b="1" i="0" u="none" strike="noStrike" kern="0" cap="none" spc="0" normalizeH="0" baseline="0" noProof="0" dirty="0">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 SGK, em </a:t>
            </a:r>
            <a:r>
              <a:rPr kumimoji="0" lang="vi-VN" sz="2400" b="1" i="0" u="none" strike="noStrike" kern="0" cap="none" spc="0" normalizeH="0" baseline="0" noProof="0" dirty="0" err="1">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hãy</a:t>
            </a:r>
            <a:r>
              <a:rPr kumimoji="0" lang="vi-VN" sz="2400" b="1" i="0" u="none" strike="noStrike" kern="0" cap="none" spc="0" normalizeH="0" baseline="0" noProof="0" dirty="0">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1" i="0" u="none" strike="noStrike" kern="0" cap="none" spc="0" normalizeH="0" baseline="0" noProof="0" dirty="0" err="1">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đọc</a:t>
            </a:r>
            <a:r>
              <a:rPr kumimoji="0" lang="vi-VN" sz="2400" b="1" i="0" u="none" strike="noStrike" kern="0" cap="none" spc="0" normalizeH="0" baseline="0" noProof="0" dirty="0">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 to, </a:t>
            </a:r>
            <a:r>
              <a:rPr kumimoji="0" lang="vi-VN" sz="2400" b="1" i="0" u="none" strike="noStrike" kern="0" cap="none" spc="0" normalizeH="0" baseline="0" noProof="0" dirty="0" err="1">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rõ</a:t>
            </a:r>
            <a:r>
              <a:rPr kumimoji="0" lang="vi-VN" sz="2400" b="1" i="0" u="none" strike="noStrike" kern="0" cap="none" spc="0" normalizeH="0" baseline="0" noProof="0" dirty="0">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1" i="0" u="none" strike="noStrike" kern="0" cap="none" spc="0" normalizeH="0" baseline="0" noProof="0" dirty="0" err="1">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nghĩa</a:t>
            </a:r>
            <a:r>
              <a:rPr kumimoji="0" lang="vi-VN" sz="2400" b="1" i="0" u="none" strike="noStrike" kern="0" cap="none" spc="0" normalizeH="0" baseline="0" noProof="0" dirty="0">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1" i="0" u="none" strike="noStrike" kern="0" cap="none" spc="0" normalizeH="0" baseline="0" noProof="0" dirty="0" err="1">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những</a:t>
            </a:r>
            <a:r>
              <a:rPr kumimoji="0" lang="vi-VN" sz="2400" b="1" i="0" u="none" strike="noStrike" kern="0" cap="none" spc="0" normalizeH="0" baseline="0" noProof="0" dirty="0">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 </a:t>
            </a:r>
            <a:r>
              <a:rPr kumimoji="0" lang="vi-VN" sz="2400" b="1" i="0" u="none" strike="noStrike" kern="0" cap="none" spc="0" normalizeH="0" baseline="0" noProof="0" dirty="0" err="1">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từ</a:t>
            </a:r>
            <a:r>
              <a:rPr kumimoji="0" lang="vi-VN" sz="2400" b="1" i="0" u="none" strike="noStrike" kern="0" cap="none" spc="0" normalizeH="0" baseline="0" noProof="0" dirty="0">
                <a:ln>
                  <a:noFill/>
                </a:ln>
                <a:solidFill>
                  <a:srgbClr val="C00000"/>
                </a:solidFill>
                <a:effectLst/>
                <a:uLnTx/>
                <a:uFillTx/>
                <a:latin typeface="UTM Avo" panose="02040603050506020204" pitchFamily="18"/>
                <a:ea typeface="Calibri" panose="020F0502020204030204" pitchFamily="34" charset="0"/>
                <a:cs typeface="Times New Roman" panose="02020603050405020304" pitchFamily="18" charset="0"/>
              </a:rPr>
              <a:t> sau</a:t>
            </a:r>
            <a:endParaRPr kumimoji="0" lang="vi-VN" sz="2400" b="1" i="0" u="none" strike="noStrike" kern="0" cap="none" spc="0" normalizeH="0" baseline="0" noProof="0" dirty="0">
              <a:ln>
                <a:noFill/>
              </a:ln>
              <a:solidFill>
                <a:srgbClr val="C00000"/>
              </a:solidFill>
              <a:effectLst/>
              <a:uLnTx/>
              <a:uFillTx/>
              <a:latin typeface="UTM Avo" panose="02040603050506020204" pitchFamily="18"/>
            </a:endParaRPr>
          </a:p>
        </p:txBody>
      </p:sp>
      <p:sp>
        <p:nvSpPr>
          <p:cNvPr id="68" name="Freeform 7">
            <a:extLst>
              <a:ext uri="{FF2B5EF4-FFF2-40B4-BE49-F238E27FC236}">
                <a16:creationId xmlns:a16="http://schemas.microsoft.com/office/drawing/2014/main" id="{D12ABCD7-23E3-B4BF-CA67-8C275AAEA279}"/>
              </a:ext>
            </a:extLst>
          </p:cNvPr>
          <p:cNvSpPr/>
          <p:nvPr/>
        </p:nvSpPr>
        <p:spPr>
          <a:xfrm rot="-5400000">
            <a:off x="9474305" y="1794814"/>
            <a:ext cx="1161422" cy="3433960"/>
          </a:xfrm>
          <a:custGeom>
            <a:avLst/>
            <a:gdLst/>
            <a:ahLst/>
            <a:cxnLst/>
            <a:rect l="l" t="t" r="r" b="b"/>
            <a:pathLst>
              <a:path w="4931950" h="7347411">
                <a:moveTo>
                  <a:pt x="0" y="0"/>
                </a:moveTo>
                <a:lnTo>
                  <a:pt x="4931949" y="0"/>
                </a:lnTo>
                <a:lnTo>
                  <a:pt x="4931949" y="7347411"/>
                </a:lnTo>
                <a:lnTo>
                  <a:pt x="0" y="73474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9" name="Freeform 8">
            <a:extLst>
              <a:ext uri="{FF2B5EF4-FFF2-40B4-BE49-F238E27FC236}">
                <a16:creationId xmlns:a16="http://schemas.microsoft.com/office/drawing/2014/main" id="{A30F02DE-FA59-131E-80DC-65A9630DDADE}"/>
              </a:ext>
            </a:extLst>
          </p:cNvPr>
          <p:cNvSpPr/>
          <p:nvPr/>
        </p:nvSpPr>
        <p:spPr>
          <a:xfrm rot="-5400000">
            <a:off x="9514773" y="1862480"/>
            <a:ext cx="1125619" cy="3328103"/>
          </a:xfrm>
          <a:custGeom>
            <a:avLst/>
            <a:gdLst/>
            <a:ahLst/>
            <a:cxnLst/>
            <a:rect l="l" t="t" r="r" b="b"/>
            <a:pathLst>
              <a:path w="4779916" h="7120918">
                <a:moveTo>
                  <a:pt x="0" y="0"/>
                </a:moveTo>
                <a:lnTo>
                  <a:pt x="4779917" y="0"/>
                </a:lnTo>
                <a:lnTo>
                  <a:pt x="4779917" y="7120918"/>
                </a:lnTo>
                <a:lnTo>
                  <a:pt x="0" y="71209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0" name="TextBox 10">
            <a:extLst>
              <a:ext uri="{FF2B5EF4-FFF2-40B4-BE49-F238E27FC236}">
                <a16:creationId xmlns:a16="http://schemas.microsoft.com/office/drawing/2014/main" id="{CCD4B1EA-F473-6308-5DAC-287FD75E1C57}"/>
              </a:ext>
            </a:extLst>
          </p:cNvPr>
          <p:cNvSpPr txBox="1"/>
          <p:nvPr/>
        </p:nvSpPr>
        <p:spPr>
          <a:xfrm>
            <a:off x="8986054" y="3232195"/>
            <a:ext cx="2183487" cy="482055"/>
          </a:xfrm>
          <a:prstGeom prst="rect">
            <a:avLst/>
          </a:prstGeom>
        </p:spPr>
        <p:txBody>
          <a:bodyPr wrap="square" lIns="0" tIns="0" rIns="0" bIns="0" rtlCol="0" anchor="t">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err="1">
                <a:ln>
                  <a:noFill/>
                </a:ln>
                <a:solidFill>
                  <a:prstClr val="black"/>
                </a:solidFill>
                <a:effectLst/>
                <a:uLnTx/>
                <a:uFillTx/>
                <a:latin typeface="UTM Avo" panose="02040603050506020204" pitchFamily="18"/>
              </a:rPr>
              <a:t>Thái</a:t>
            </a:r>
            <a:r>
              <a:rPr kumimoji="0" lang="vi-VN" sz="2400" b="1"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hậu</a:t>
            </a:r>
            <a:endParaRPr kumimoji="0" lang="en-US" sz="2400" b="1" i="0" u="none" strike="noStrike" kern="0" cap="none" spc="0" normalizeH="0" baseline="0" noProof="0" dirty="0">
              <a:ln>
                <a:noFill/>
              </a:ln>
              <a:solidFill>
                <a:prstClr val="black"/>
              </a:solidFill>
              <a:effectLst/>
              <a:uLnTx/>
              <a:uFillTx/>
              <a:latin typeface="UTM Avo" panose="02040603050506020204" pitchFamily="18"/>
            </a:endParaRPr>
          </a:p>
        </p:txBody>
      </p:sp>
      <p:sp>
        <p:nvSpPr>
          <p:cNvPr id="71" name="Freeform 7">
            <a:extLst>
              <a:ext uri="{FF2B5EF4-FFF2-40B4-BE49-F238E27FC236}">
                <a16:creationId xmlns:a16="http://schemas.microsoft.com/office/drawing/2014/main" id="{B1821633-B02D-8E82-B8F5-0FB124D107E0}"/>
              </a:ext>
            </a:extLst>
          </p:cNvPr>
          <p:cNvSpPr/>
          <p:nvPr/>
        </p:nvSpPr>
        <p:spPr>
          <a:xfrm rot="-5400000">
            <a:off x="2031459" y="3018740"/>
            <a:ext cx="1161422" cy="3433960"/>
          </a:xfrm>
          <a:custGeom>
            <a:avLst/>
            <a:gdLst/>
            <a:ahLst/>
            <a:cxnLst/>
            <a:rect l="l" t="t" r="r" b="b"/>
            <a:pathLst>
              <a:path w="4931950" h="7347411">
                <a:moveTo>
                  <a:pt x="0" y="0"/>
                </a:moveTo>
                <a:lnTo>
                  <a:pt x="4931949" y="0"/>
                </a:lnTo>
                <a:lnTo>
                  <a:pt x="4931949" y="7347411"/>
                </a:lnTo>
                <a:lnTo>
                  <a:pt x="0" y="73474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2" name="Freeform 8">
            <a:extLst>
              <a:ext uri="{FF2B5EF4-FFF2-40B4-BE49-F238E27FC236}">
                <a16:creationId xmlns:a16="http://schemas.microsoft.com/office/drawing/2014/main" id="{2D580C93-3AB1-CE1E-B1D6-4163AAA47DB9}"/>
              </a:ext>
            </a:extLst>
          </p:cNvPr>
          <p:cNvSpPr/>
          <p:nvPr/>
        </p:nvSpPr>
        <p:spPr>
          <a:xfrm rot="-5400000">
            <a:off x="2071927" y="3086406"/>
            <a:ext cx="1125619" cy="3328103"/>
          </a:xfrm>
          <a:custGeom>
            <a:avLst/>
            <a:gdLst/>
            <a:ahLst/>
            <a:cxnLst/>
            <a:rect l="l" t="t" r="r" b="b"/>
            <a:pathLst>
              <a:path w="4779916" h="7120918">
                <a:moveTo>
                  <a:pt x="0" y="0"/>
                </a:moveTo>
                <a:lnTo>
                  <a:pt x="4779917" y="0"/>
                </a:lnTo>
                <a:lnTo>
                  <a:pt x="4779917" y="7120918"/>
                </a:lnTo>
                <a:lnTo>
                  <a:pt x="0" y="71209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3" name="TextBox 10">
            <a:extLst>
              <a:ext uri="{FF2B5EF4-FFF2-40B4-BE49-F238E27FC236}">
                <a16:creationId xmlns:a16="http://schemas.microsoft.com/office/drawing/2014/main" id="{01FBE1E1-81A0-D2E2-94FB-0CC2B4CCFD29}"/>
              </a:ext>
            </a:extLst>
          </p:cNvPr>
          <p:cNvSpPr txBox="1"/>
          <p:nvPr/>
        </p:nvSpPr>
        <p:spPr>
          <a:xfrm>
            <a:off x="1542992" y="4447372"/>
            <a:ext cx="2183487" cy="482055"/>
          </a:xfrm>
          <a:prstGeom prst="rect">
            <a:avLst/>
          </a:prstGeom>
        </p:spPr>
        <p:txBody>
          <a:bodyPr wrap="square" lIns="0" tIns="0" rIns="0" bIns="0" rtlCol="0" anchor="t">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err="1">
                <a:ln>
                  <a:noFill/>
                </a:ln>
                <a:solidFill>
                  <a:prstClr val="black"/>
                </a:solidFill>
                <a:effectLst/>
                <a:uLnTx/>
                <a:uFillTx/>
                <a:latin typeface="UTM Avo" panose="02040603050506020204" pitchFamily="18"/>
              </a:rPr>
              <a:t>Phò</a:t>
            </a:r>
            <a:r>
              <a:rPr kumimoji="0" lang="vi-VN" sz="2400" b="1"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tá</a:t>
            </a:r>
            <a:endParaRPr kumimoji="0" lang="en-US" sz="2400" b="1" i="0" u="none" strike="noStrike" kern="0" cap="none" spc="0" normalizeH="0" baseline="0" noProof="0" dirty="0">
              <a:ln>
                <a:noFill/>
              </a:ln>
              <a:solidFill>
                <a:prstClr val="black"/>
              </a:solidFill>
              <a:effectLst/>
              <a:uLnTx/>
              <a:uFillTx/>
              <a:latin typeface="UTM Avo" panose="02040603050506020204" pitchFamily="18"/>
            </a:endParaRPr>
          </a:p>
        </p:txBody>
      </p:sp>
      <p:sp>
        <p:nvSpPr>
          <p:cNvPr id="74" name="Freeform 7">
            <a:extLst>
              <a:ext uri="{FF2B5EF4-FFF2-40B4-BE49-F238E27FC236}">
                <a16:creationId xmlns:a16="http://schemas.microsoft.com/office/drawing/2014/main" id="{B8657230-BDCC-9411-7F2C-071BF75D074D}"/>
              </a:ext>
            </a:extLst>
          </p:cNvPr>
          <p:cNvSpPr/>
          <p:nvPr/>
        </p:nvSpPr>
        <p:spPr>
          <a:xfrm rot="-5400000">
            <a:off x="5768063" y="3053468"/>
            <a:ext cx="1161422" cy="3433960"/>
          </a:xfrm>
          <a:custGeom>
            <a:avLst/>
            <a:gdLst/>
            <a:ahLst/>
            <a:cxnLst/>
            <a:rect l="l" t="t" r="r" b="b"/>
            <a:pathLst>
              <a:path w="4931950" h="7347411">
                <a:moveTo>
                  <a:pt x="0" y="0"/>
                </a:moveTo>
                <a:lnTo>
                  <a:pt x="4931949" y="0"/>
                </a:lnTo>
                <a:lnTo>
                  <a:pt x="4931949" y="7347411"/>
                </a:lnTo>
                <a:lnTo>
                  <a:pt x="0" y="73474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5" name="Freeform 8">
            <a:extLst>
              <a:ext uri="{FF2B5EF4-FFF2-40B4-BE49-F238E27FC236}">
                <a16:creationId xmlns:a16="http://schemas.microsoft.com/office/drawing/2014/main" id="{3D55C5BF-EE88-FFE0-5661-80EF428124E2}"/>
              </a:ext>
            </a:extLst>
          </p:cNvPr>
          <p:cNvSpPr/>
          <p:nvPr/>
        </p:nvSpPr>
        <p:spPr>
          <a:xfrm rot="-5400000">
            <a:off x="5808531" y="3121134"/>
            <a:ext cx="1125619" cy="3328103"/>
          </a:xfrm>
          <a:custGeom>
            <a:avLst/>
            <a:gdLst/>
            <a:ahLst/>
            <a:cxnLst/>
            <a:rect l="l" t="t" r="r" b="b"/>
            <a:pathLst>
              <a:path w="4779916" h="7120918">
                <a:moveTo>
                  <a:pt x="0" y="0"/>
                </a:moveTo>
                <a:lnTo>
                  <a:pt x="4779917" y="0"/>
                </a:lnTo>
                <a:lnTo>
                  <a:pt x="4779917" y="7120918"/>
                </a:lnTo>
                <a:lnTo>
                  <a:pt x="0" y="71209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6" name="TextBox 10">
            <a:extLst>
              <a:ext uri="{FF2B5EF4-FFF2-40B4-BE49-F238E27FC236}">
                <a16:creationId xmlns:a16="http://schemas.microsoft.com/office/drawing/2014/main" id="{C22A3816-E953-E8F1-7ACE-07A8AB378F91}"/>
              </a:ext>
            </a:extLst>
          </p:cNvPr>
          <p:cNvSpPr txBox="1"/>
          <p:nvPr/>
        </p:nvSpPr>
        <p:spPr>
          <a:xfrm>
            <a:off x="5278440" y="4214166"/>
            <a:ext cx="2183487" cy="1036053"/>
          </a:xfrm>
          <a:prstGeom prst="rect">
            <a:avLst/>
          </a:prstGeom>
        </p:spPr>
        <p:txBody>
          <a:bodyPr wrap="square" lIns="0" tIns="0" rIns="0" bIns="0" rtlCol="0" anchor="t">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a:rPr>
              <a:t>Tham </a:t>
            </a:r>
            <a:r>
              <a:rPr kumimoji="0" lang="vi-VN" sz="2400" b="1" i="0" u="none" strike="noStrike" kern="0" cap="none" spc="0" normalizeH="0" baseline="0" noProof="0">
                <a:ln>
                  <a:noFill/>
                </a:ln>
                <a:solidFill>
                  <a:prstClr val="black"/>
                </a:solidFill>
                <a:effectLst/>
                <a:uLnTx/>
                <a:uFillTx/>
                <a:latin typeface="UTM Avo" panose="02040603050506020204" pitchFamily="18"/>
              </a:rPr>
              <a:t>tri ch</a:t>
            </a:r>
            <a:r>
              <a:rPr lang="en-US" sz="2400" b="1" kern="0">
                <a:solidFill>
                  <a:prstClr val="black"/>
                </a:solidFill>
                <a:latin typeface="UTM Avo" panose="02040603050506020204" pitchFamily="18"/>
              </a:rPr>
              <a:t>í</a:t>
            </a:r>
            <a:r>
              <a:rPr kumimoji="0" lang="vi-VN" sz="2400" b="1" i="0" u="none" strike="noStrike" kern="0" cap="none" spc="0" normalizeH="0" baseline="0" noProof="0">
                <a:ln>
                  <a:noFill/>
                </a:ln>
                <a:solidFill>
                  <a:prstClr val="black"/>
                </a:solidFill>
                <a:effectLst/>
                <a:uLnTx/>
                <a:uFillTx/>
                <a:latin typeface="UTM Avo" panose="02040603050506020204" pitchFamily="18"/>
              </a:rPr>
              <a:t>nh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sự</a:t>
            </a:r>
            <a:endParaRPr kumimoji="0" lang="en-US" sz="2400" b="1" i="0" u="none" strike="noStrike" kern="0" cap="none" spc="0" normalizeH="0" baseline="0" noProof="0" dirty="0">
              <a:ln>
                <a:noFill/>
              </a:ln>
              <a:solidFill>
                <a:prstClr val="black"/>
              </a:solidFill>
              <a:effectLst/>
              <a:uLnTx/>
              <a:uFillTx/>
              <a:latin typeface="UTM Avo" panose="02040603050506020204" pitchFamily="18"/>
            </a:endParaRPr>
          </a:p>
        </p:txBody>
      </p:sp>
      <p:sp>
        <p:nvSpPr>
          <p:cNvPr id="77" name="Freeform 7">
            <a:extLst>
              <a:ext uri="{FF2B5EF4-FFF2-40B4-BE49-F238E27FC236}">
                <a16:creationId xmlns:a16="http://schemas.microsoft.com/office/drawing/2014/main" id="{1F06DC47-31CE-BC34-F3C3-430C7C89580D}"/>
              </a:ext>
            </a:extLst>
          </p:cNvPr>
          <p:cNvSpPr/>
          <p:nvPr/>
        </p:nvSpPr>
        <p:spPr>
          <a:xfrm rot="-5400000">
            <a:off x="9504667" y="3088197"/>
            <a:ext cx="1161422" cy="3433960"/>
          </a:xfrm>
          <a:custGeom>
            <a:avLst/>
            <a:gdLst/>
            <a:ahLst/>
            <a:cxnLst/>
            <a:rect l="l" t="t" r="r" b="b"/>
            <a:pathLst>
              <a:path w="4931950" h="7347411">
                <a:moveTo>
                  <a:pt x="0" y="0"/>
                </a:moveTo>
                <a:lnTo>
                  <a:pt x="4931949" y="0"/>
                </a:lnTo>
                <a:lnTo>
                  <a:pt x="4931949" y="7347411"/>
                </a:lnTo>
                <a:lnTo>
                  <a:pt x="0" y="73474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8" name="Freeform 8">
            <a:extLst>
              <a:ext uri="{FF2B5EF4-FFF2-40B4-BE49-F238E27FC236}">
                <a16:creationId xmlns:a16="http://schemas.microsoft.com/office/drawing/2014/main" id="{D901E469-B7AE-C271-80FC-33E8DB4AE1A4}"/>
              </a:ext>
            </a:extLst>
          </p:cNvPr>
          <p:cNvSpPr/>
          <p:nvPr/>
        </p:nvSpPr>
        <p:spPr>
          <a:xfrm rot="-5400000">
            <a:off x="9545135" y="3155863"/>
            <a:ext cx="1125619" cy="3328103"/>
          </a:xfrm>
          <a:custGeom>
            <a:avLst/>
            <a:gdLst/>
            <a:ahLst/>
            <a:cxnLst/>
            <a:rect l="l" t="t" r="r" b="b"/>
            <a:pathLst>
              <a:path w="4779916" h="7120918">
                <a:moveTo>
                  <a:pt x="0" y="0"/>
                </a:moveTo>
                <a:lnTo>
                  <a:pt x="4779917" y="0"/>
                </a:lnTo>
                <a:lnTo>
                  <a:pt x="4779917" y="7120918"/>
                </a:lnTo>
                <a:lnTo>
                  <a:pt x="0" y="71209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9" name="TextBox 10">
            <a:extLst>
              <a:ext uri="{FF2B5EF4-FFF2-40B4-BE49-F238E27FC236}">
                <a16:creationId xmlns:a16="http://schemas.microsoft.com/office/drawing/2014/main" id="{0BBEC996-1E59-7553-16BE-7AE7BD559669}"/>
              </a:ext>
            </a:extLst>
          </p:cNvPr>
          <p:cNvSpPr txBox="1"/>
          <p:nvPr/>
        </p:nvSpPr>
        <p:spPr>
          <a:xfrm>
            <a:off x="9052597" y="4232430"/>
            <a:ext cx="2183487" cy="1036053"/>
          </a:xfrm>
          <a:prstGeom prst="rect">
            <a:avLst/>
          </a:prstGeom>
        </p:spPr>
        <p:txBody>
          <a:bodyPr wrap="square" lIns="0" tIns="0" rIns="0" bIns="0" rtlCol="0" anchor="t">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a:rPr>
              <a:t>Gián nghị </a:t>
            </a:r>
            <a:br>
              <a:rPr kumimoji="0" lang="vi-VN" sz="2400" b="1" i="0" u="none" strike="noStrike" kern="0" cap="none" spc="0" normalizeH="0" baseline="0" noProof="0" dirty="0">
                <a:ln>
                  <a:noFill/>
                </a:ln>
                <a:solidFill>
                  <a:prstClr val="black"/>
                </a:solidFill>
                <a:effectLst/>
                <a:uLnTx/>
                <a:uFillTx/>
                <a:latin typeface="UTM Avo" panose="02040603050506020204" pitchFamily="18"/>
              </a:rPr>
            </a:br>
            <a:r>
              <a:rPr kumimoji="0" lang="vi-VN" sz="2400" b="1" i="0" u="none" strike="noStrike" kern="0" cap="none" spc="0" normalizeH="0" baseline="0" noProof="0" dirty="0">
                <a:ln>
                  <a:noFill/>
                </a:ln>
                <a:solidFill>
                  <a:prstClr val="black"/>
                </a:solidFill>
                <a:effectLst/>
                <a:uLnTx/>
                <a:uFillTx/>
                <a:latin typeface="UTM Avo" panose="02040603050506020204" pitchFamily="18"/>
              </a:rPr>
              <a:t>đại phu</a:t>
            </a:r>
            <a:endParaRPr kumimoji="0" lang="en-US" sz="2400" b="1" i="0" u="none" strike="noStrike" kern="0" cap="none" spc="0" normalizeH="0" baseline="0" noProof="0" dirty="0">
              <a:ln>
                <a:noFill/>
              </a:ln>
              <a:solidFill>
                <a:prstClr val="black"/>
              </a:solidFill>
              <a:effectLst/>
              <a:uLnTx/>
              <a:uFillTx/>
              <a:latin typeface="UTM Avo" panose="02040603050506020204" pitchFamily="18"/>
            </a:endParaRPr>
          </a:p>
        </p:txBody>
      </p:sp>
      <p:sp>
        <p:nvSpPr>
          <p:cNvPr id="80" name="Freeform 7">
            <a:extLst>
              <a:ext uri="{FF2B5EF4-FFF2-40B4-BE49-F238E27FC236}">
                <a16:creationId xmlns:a16="http://schemas.microsoft.com/office/drawing/2014/main" id="{C292CE62-6DBE-28A2-743F-4B8877BE40F3}"/>
              </a:ext>
            </a:extLst>
          </p:cNvPr>
          <p:cNvSpPr/>
          <p:nvPr/>
        </p:nvSpPr>
        <p:spPr>
          <a:xfrm rot="-5400000">
            <a:off x="5819836" y="4428947"/>
            <a:ext cx="1161422" cy="3433960"/>
          </a:xfrm>
          <a:custGeom>
            <a:avLst/>
            <a:gdLst/>
            <a:ahLst/>
            <a:cxnLst/>
            <a:rect l="l" t="t" r="r" b="b"/>
            <a:pathLst>
              <a:path w="4931950" h="7347411">
                <a:moveTo>
                  <a:pt x="0" y="0"/>
                </a:moveTo>
                <a:lnTo>
                  <a:pt x="4931949" y="0"/>
                </a:lnTo>
                <a:lnTo>
                  <a:pt x="4931949" y="7347411"/>
                </a:lnTo>
                <a:lnTo>
                  <a:pt x="0" y="73474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1" name="Freeform 8">
            <a:extLst>
              <a:ext uri="{FF2B5EF4-FFF2-40B4-BE49-F238E27FC236}">
                <a16:creationId xmlns:a16="http://schemas.microsoft.com/office/drawing/2014/main" id="{01EFE899-2A7A-5DCA-B15C-78B6ACC2E5C0}"/>
              </a:ext>
            </a:extLst>
          </p:cNvPr>
          <p:cNvSpPr/>
          <p:nvPr/>
        </p:nvSpPr>
        <p:spPr>
          <a:xfrm rot="-5400000">
            <a:off x="5860304" y="4496613"/>
            <a:ext cx="1125619" cy="3328103"/>
          </a:xfrm>
          <a:custGeom>
            <a:avLst/>
            <a:gdLst/>
            <a:ahLst/>
            <a:cxnLst/>
            <a:rect l="l" t="t" r="r" b="b"/>
            <a:pathLst>
              <a:path w="4779916" h="7120918">
                <a:moveTo>
                  <a:pt x="0" y="0"/>
                </a:moveTo>
                <a:lnTo>
                  <a:pt x="4779917" y="0"/>
                </a:lnTo>
                <a:lnTo>
                  <a:pt x="4779917" y="7120918"/>
                </a:lnTo>
                <a:lnTo>
                  <a:pt x="0" y="71209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2" name="TextBox 10">
            <a:extLst>
              <a:ext uri="{FF2B5EF4-FFF2-40B4-BE49-F238E27FC236}">
                <a16:creationId xmlns:a16="http://schemas.microsoft.com/office/drawing/2014/main" id="{8F3ABC4A-9997-15E1-D1BC-C3B180475786}"/>
              </a:ext>
            </a:extLst>
          </p:cNvPr>
          <p:cNvSpPr txBox="1"/>
          <p:nvPr/>
        </p:nvSpPr>
        <p:spPr>
          <a:xfrm>
            <a:off x="5331369" y="5857579"/>
            <a:ext cx="2183487" cy="482055"/>
          </a:xfrm>
          <a:prstGeom prst="rect">
            <a:avLst/>
          </a:prstGeom>
        </p:spPr>
        <p:txBody>
          <a:bodyPr wrap="square" lIns="0" tIns="0" rIns="0" bIns="0" rtlCol="0" anchor="t">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err="1">
                <a:ln>
                  <a:noFill/>
                </a:ln>
                <a:solidFill>
                  <a:prstClr val="black"/>
                </a:solidFill>
                <a:effectLst/>
                <a:uLnTx/>
                <a:uFillTx/>
                <a:latin typeface="UTM Avo" panose="02040603050506020204" pitchFamily="18"/>
              </a:rPr>
              <a:t>Tiến</a:t>
            </a:r>
            <a:r>
              <a:rPr kumimoji="0" lang="vi-VN" sz="2400" b="1" i="0" u="none" strike="noStrike" kern="0" cap="none" spc="0" normalizeH="0" baseline="0" noProof="0" dirty="0">
                <a:ln>
                  <a:noFill/>
                </a:ln>
                <a:solidFill>
                  <a:prstClr val="black"/>
                </a:solidFill>
                <a:effectLst/>
                <a:uLnTx/>
                <a:uFillTx/>
                <a:latin typeface="UTM Avo" panose="02040603050506020204" pitchFamily="18"/>
              </a:rPr>
              <a:t> </a:t>
            </a:r>
            <a:r>
              <a:rPr kumimoji="0" lang="vi-VN" sz="2400" b="1" i="0" u="none" strike="noStrike" kern="0" cap="none" spc="0" normalizeH="0" baseline="0" noProof="0" dirty="0" err="1">
                <a:ln>
                  <a:noFill/>
                </a:ln>
                <a:solidFill>
                  <a:prstClr val="black"/>
                </a:solidFill>
                <a:effectLst/>
                <a:uLnTx/>
                <a:uFillTx/>
                <a:latin typeface="UTM Avo" panose="02040603050506020204" pitchFamily="18"/>
              </a:rPr>
              <a:t>cử</a:t>
            </a:r>
            <a:endParaRPr kumimoji="0" lang="en-US" sz="2400" b="1" i="0" u="none" strike="noStrike" kern="0" cap="none" spc="0" normalizeH="0" baseline="0" noProof="0" dirty="0">
              <a:ln>
                <a:noFill/>
              </a:ln>
              <a:solidFill>
                <a:prstClr val="black"/>
              </a:solidFill>
              <a:effectLst/>
              <a:uLnTx/>
              <a:uFillTx/>
              <a:latin typeface="UTM Avo" panose="02040603050506020204" pitchFamily="18"/>
            </a:endParaRPr>
          </a:p>
        </p:txBody>
      </p:sp>
    </p:spTree>
    <p:extLst>
      <p:ext uri="{BB962C8B-B14F-4D97-AF65-F5344CB8AC3E}">
        <p14:creationId xmlns:p14="http://schemas.microsoft.com/office/powerpoint/2010/main" val="379151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heel(1)">
                                      <p:cBhvr>
                                        <p:cTn id="15" dur="1000"/>
                                        <p:tgtEl>
                                          <p:spTgt spid="61"/>
                                        </p:tgtEl>
                                      </p:cBhvr>
                                    </p:animEffect>
                                  </p:childTnLst>
                                </p:cTn>
                              </p:par>
                              <p:par>
                                <p:cTn id="16" presetID="21" presetClass="entr" presetSubtype="1"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heel(1)">
                                      <p:cBhvr>
                                        <p:cTn id="18" dur="1000"/>
                                        <p:tgtEl>
                                          <p:spTgt spid="6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heel(1)">
                                      <p:cBhvr>
                                        <p:cTn id="21" dur="1000"/>
                                        <p:tgtEl>
                                          <p:spTgt spid="63"/>
                                        </p:tgtEl>
                                      </p:cBhvr>
                                    </p:animEffect>
                                  </p:childTnLst>
                                </p:cTn>
                              </p:par>
                              <p:par>
                                <p:cTn id="22" presetID="21" presetClass="entr" presetSubtype="1"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heel(1)">
                                      <p:cBhvr>
                                        <p:cTn id="24" dur="1000"/>
                                        <p:tgtEl>
                                          <p:spTgt spid="64"/>
                                        </p:tgtEl>
                                      </p:cBhvr>
                                    </p:animEffect>
                                  </p:childTnLst>
                                </p:cTn>
                              </p:par>
                              <p:par>
                                <p:cTn id="25" presetID="21" presetClass="entr" presetSubtype="1"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heel(1)">
                                      <p:cBhvr>
                                        <p:cTn id="27" dur="1000"/>
                                        <p:tgtEl>
                                          <p:spTgt spid="65"/>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heel(1)">
                                      <p:cBhvr>
                                        <p:cTn id="30" dur="1000"/>
                                        <p:tgtEl>
                                          <p:spTgt spid="66"/>
                                        </p:tgtEl>
                                      </p:cBhvr>
                                    </p:animEffect>
                                  </p:childTnLst>
                                </p:cTn>
                              </p:par>
                              <p:par>
                                <p:cTn id="31" presetID="21" presetClass="entr" presetSubtype="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wheel(1)">
                                      <p:cBhvr>
                                        <p:cTn id="33" dur="1000"/>
                                        <p:tgtEl>
                                          <p:spTgt spid="68"/>
                                        </p:tgtEl>
                                      </p:cBhvr>
                                    </p:animEffect>
                                  </p:childTnLst>
                                </p:cTn>
                              </p:par>
                              <p:par>
                                <p:cTn id="34" presetID="21" presetClass="entr" presetSubtype="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wheel(1)">
                                      <p:cBhvr>
                                        <p:cTn id="36" dur="1000"/>
                                        <p:tgtEl>
                                          <p:spTgt spid="69"/>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heel(1)">
                                      <p:cBhvr>
                                        <p:cTn id="39" dur="1000"/>
                                        <p:tgtEl>
                                          <p:spTgt spid="70"/>
                                        </p:tgtEl>
                                      </p:cBhvr>
                                    </p:animEffect>
                                  </p:childTnLst>
                                </p:cTn>
                              </p:par>
                              <p:par>
                                <p:cTn id="40" presetID="21" presetClass="entr" presetSubtype="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heel(1)">
                                      <p:cBhvr>
                                        <p:cTn id="42" dur="1000"/>
                                        <p:tgtEl>
                                          <p:spTgt spid="71"/>
                                        </p:tgtEl>
                                      </p:cBhvr>
                                    </p:animEffect>
                                  </p:childTnLst>
                                </p:cTn>
                              </p:par>
                              <p:par>
                                <p:cTn id="43" presetID="21" presetClass="entr" presetSubtype="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wheel(1)">
                                      <p:cBhvr>
                                        <p:cTn id="45" dur="1000"/>
                                        <p:tgtEl>
                                          <p:spTgt spid="72"/>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wheel(1)">
                                      <p:cBhvr>
                                        <p:cTn id="48" dur="1000"/>
                                        <p:tgtEl>
                                          <p:spTgt spid="73"/>
                                        </p:tgtEl>
                                      </p:cBhvr>
                                    </p:animEffect>
                                  </p:childTnLst>
                                </p:cTn>
                              </p:par>
                              <p:par>
                                <p:cTn id="49" presetID="21" presetClass="entr" presetSubtype="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wheel(1)">
                                      <p:cBhvr>
                                        <p:cTn id="51" dur="1000"/>
                                        <p:tgtEl>
                                          <p:spTgt spid="74"/>
                                        </p:tgtEl>
                                      </p:cBhvr>
                                    </p:animEffect>
                                  </p:childTnLst>
                                </p:cTn>
                              </p:par>
                              <p:par>
                                <p:cTn id="52" presetID="21" presetClass="entr" presetSubtype="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heel(1)">
                                      <p:cBhvr>
                                        <p:cTn id="54" dur="1000"/>
                                        <p:tgtEl>
                                          <p:spTgt spid="75"/>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wheel(1)">
                                      <p:cBhvr>
                                        <p:cTn id="57" dur="1000"/>
                                        <p:tgtEl>
                                          <p:spTgt spid="76"/>
                                        </p:tgtEl>
                                      </p:cBhvr>
                                    </p:animEffect>
                                  </p:childTnLst>
                                </p:cTn>
                              </p:par>
                              <p:par>
                                <p:cTn id="58" presetID="21" presetClass="entr" presetSubtype="1" fill="hold" nodeType="with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wheel(1)">
                                      <p:cBhvr>
                                        <p:cTn id="60" dur="1000"/>
                                        <p:tgtEl>
                                          <p:spTgt spid="77"/>
                                        </p:tgtEl>
                                      </p:cBhvr>
                                    </p:animEffect>
                                  </p:childTnLst>
                                </p:cTn>
                              </p:par>
                              <p:par>
                                <p:cTn id="61" presetID="21" presetClass="entr" presetSubtype="1" fill="hold" nodeType="withEffect">
                                  <p:stCondLst>
                                    <p:cond delay="0"/>
                                  </p:stCondLst>
                                  <p:childTnLst>
                                    <p:set>
                                      <p:cBhvr>
                                        <p:cTn id="62" dur="1" fill="hold">
                                          <p:stCondLst>
                                            <p:cond delay="0"/>
                                          </p:stCondLst>
                                        </p:cTn>
                                        <p:tgtEl>
                                          <p:spTgt spid="78"/>
                                        </p:tgtEl>
                                        <p:attrNameLst>
                                          <p:attrName>style.visibility</p:attrName>
                                        </p:attrNameLst>
                                      </p:cBhvr>
                                      <p:to>
                                        <p:strVal val="visible"/>
                                      </p:to>
                                    </p:set>
                                    <p:animEffect transition="in" filter="wheel(1)">
                                      <p:cBhvr>
                                        <p:cTn id="63" dur="1000"/>
                                        <p:tgtEl>
                                          <p:spTgt spid="78"/>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wheel(1)">
                                      <p:cBhvr>
                                        <p:cTn id="66" dur="1000"/>
                                        <p:tgtEl>
                                          <p:spTgt spid="79"/>
                                        </p:tgtEl>
                                      </p:cBhvr>
                                    </p:animEffect>
                                  </p:childTnLst>
                                </p:cTn>
                              </p:par>
                              <p:par>
                                <p:cTn id="67" presetID="21" presetClass="entr" presetSubtype="1" fill="hold" nodeType="withEffect">
                                  <p:stCondLst>
                                    <p:cond delay="0"/>
                                  </p:stCondLst>
                                  <p:childTnLst>
                                    <p:set>
                                      <p:cBhvr>
                                        <p:cTn id="68" dur="1" fill="hold">
                                          <p:stCondLst>
                                            <p:cond delay="0"/>
                                          </p:stCondLst>
                                        </p:cTn>
                                        <p:tgtEl>
                                          <p:spTgt spid="80"/>
                                        </p:tgtEl>
                                        <p:attrNameLst>
                                          <p:attrName>style.visibility</p:attrName>
                                        </p:attrNameLst>
                                      </p:cBhvr>
                                      <p:to>
                                        <p:strVal val="visible"/>
                                      </p:to>
                                    </p:set>
                                    <p:animEffect transition="in" filter="wheel(1)">
                                      <p:cBhvr>
                                        <p:cTn id="69" dur="1000"/>
                                        <p:tgtEl>
                                          <p:spTgt spid="80"/>
                                        </p:tgtEl>
                                      </p:cBhvr>
                                    </p:animEffect>
                                  </p:childTnLst>
                                </p:cTn>
                              </p:par>
                              <p:par>
                                <p:cTn id="70" presetID="21" presetClass="entr" presetSubtype="1" fill="hold" nodeType="with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wheel(1)">
                                      <p:cBhvr>
                                        <p:cTn id="72" dur="1000"/>
                                        <p:tgtEl>
                                          <p:spTgt spid="81"/>
                                        </p:tgtEl>
                                      </p:cBhvr>
                                    </p:animEffect>
                                  </p:childTnLst>
                                </p:cTn>
                              </p:par>
                              <p:par>
                                <p:cTn id="73" presetID="21" presetClass="entr" presetSubtype="1" fill="hold" grpId="0" nodeType="with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wheel(1)">
                                      <p:cBhvr>
                                        <p:cTn id="75"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3" grpId="0"/>
      <p:bldP spid="66" grpId="0"/>
      <p:bldP spid="67" grpId="0"/>
      <p:bldP spid="70" grpId="0"/>
      <p:bldP spid="73" grpId="0"/>
      <p:bldP spid="76" grpId="0"/>
      <p:bldP spid="79" grpId="0"/>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131d3148657a26e1bfe386e7ba65811.png"/>
          <p:cNvPicPr>
            <a:picLocks noChangeAspect="1"/>
          </p:cNvPicPr>
          <p:nvPr/>
        </p:nvPicPr>
        <p:blipFill>
          <a:blip r:embed="rId4" cstate="print"/>
          <a:stretch>
            <a:fillRect/>
          </a:stretch>
        </p:blipFill>
        <p:spPr>
          <a:xfrm>
            <a:off x="-4198611" y="3165766"/>
            <a:ext cx="3589003" cy="5080001"/>
          </a:xfrm>
          <a:prstGeom prst="rect">
            <a:avLst/>
          </a:prstGeom>
        </p:spPr>
      </p:pic>
      <p:sp>
        <p:nvSpPr>
          <p:cNvPr id="6" name="Cloud 5"/>
          <p:cNvSpPr/>
          <p:nvPr/>
        </p:nvSpPr>
        <p:spPr>
          <a:xfrm>
            <a:off x="-5785272" y="-397565"/>
            <a:ext cx="5139253" cy="338972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Chào</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Các</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bạn</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mình</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là</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thỏ</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con,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Hôm</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nay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các</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bạn</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giúp</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mình</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lấy</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những</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củ</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cà</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rốt</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ngon</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a:ea typeface="+mn-ea"/>
                <a:cs typeface="+mn-cs"/>
                <a:sym typeface="Arial"/>
              </a:rPr>
              <a:t>nhé</a:t>
            </a:r>
            <a:r>
              <a:rPr kumimoji="0" lang="en-US" sz="2400" b="0" i="0" u="none" strike="noStrike" kern="1200" cap="none" spc="0" normalizeH="0" baseline="0" noProof="0" dirty="0">
                <a:ln>
                  <a:noFill/>
                </a:ln>
                <a:solidFill>
                  <a:prstClr val="black"/>
                </a:solidFill>
                <a:effectLst/>
                <a:uLnTx/>
                <a:uFillTx/>
                <a:latin typeface="UTM Avo" panose="02040603050506020204" pitchFamily="18"/>
                <a:ea typeface="+mn-ea"/>
                <a:cs typeface="+mn-cs"/>
                <a:sym typeface="Arial"/>
              </a:rPr>
              <a:t> ^^</a:t>
            </a:r>
          </a:p>
        </p:txBody>
      </p:sp>
      <p:pic>
        <p:nvPicPr>
          <p:cNvPr id="7" name="Picture 6" descr="4a28406e86abb27c8f54aaa4fce82474.png">
            <a:hlinkClick r:id="rId5" action="ppaction://hlinksldjump"/>
          </p:cNvPr>
          <p:cNvPicPr>
            <a:picLocks noChangeAspect="1"/>
          </p:cNvPicPr>
          <p:nvPr/>
        </p:nvPicPr>
        <p:blipFill>
          <a:blip r:embed="rId6" cstate="print"/>
          <a:stretch>
            <a:fillRect/>
          </a:stretch>
        </p:blipFill>
        <p:spPr>
          <a:xfrm>
            <a:off x="11887201" y="5168387"/>
            <a:ext cx="3048007" cy="2832613"/>
          </a:xfrm>
          <a:prstGeom prst="rect">
            <a:avLst/>
          </a:prstGeom>
        </p:spPr>
      </p:pic>
      <p:sp>
        <p:nvSpPr>
          <p:cNvPr id="8" name="TextBox 7">
            <a:hlinkClick r:id="rId5" action="ppaction://hlinksldjump"/>
          </p:cNvPr>
          <p:cNvSpPr txBox="1"/>
          <p:nvPr/>
        </p:nvSpPr>
        <p:spPr>
          <a:xfrm>
            <a:off x="12496800" y="5664201"/>
            <a:ext cx="1828800" cy="831017"/>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 typeface="Arial"/>
              <a:buNone/>
              <a:tabLst/>
              <a:defRPr/>
            </a:pPr>
            <a:r>
              <a:rPr kumimoji="0" lang="en-US" sz="4801" b="1" i="0" u="none" strike="noStrike" kern="1200" cap="none" spc="0" normalizeH="0" baseline="0" noProof="0" dirty="0">
                <a:ln>
                  <a:noFill/>
                </a:ln>
                <a:solidFill>
                  <a:srgbClr val="1F497D"/>
                </a:solidFill>
                <a:effectLst/>
                <a:uLnTx/>
                <a:uFillTx/>
                <a:latin typeface="UTM Avo" panose="02040603050506020204" pitchFamily="18"/>
                <a:ea typeface="+mn-ea"/>
                <a:cs typeface="Arial"/>
                <a:sym typeface="Arial"/>
              </a:rPr>
              <a:t>PLAY</a:t>
            </a:r>
          </a:p>
        </p:txBody>
      </p:sp>
      <p:pic>
        <p:nvPicPr>
          <p:cNvPr id="9" name="Picture 8" descr="1.png"/>
          <p:cNvPicPr>
            <a:picLocks noChangeAspect="1"/>
          </p:cNvPicPr>
          <p:nvPr/>
        </p:nvPicPr>
        <p:blipFill>
          <a:blip r:embed="rId7" cstate="print"/>
          <a:stretch>
            <a:fillRect/>
          </a:stretch>
        </p:blipFill>
        <p:spPr>
          <a:xfrm>
            <a:off x="0" y="6781801"/>
            <a:ext cx="12192000" cy="1422400"/>
          </a:xfrm>
          <a:prstGeom prst="rect">
            <a:avLst/>
          </a:prstGeom>
        </p:spPr>
      </p:pic>
      <p:pic>
        <p:nvPicPr>
          <p:cNvPr id="10" name="Sand_Castles.mp3">
            <a:hlinkClick r:id="" action="ppaction://media"/>
          </p:cNvPr>
          <p:cNvPicPr>
            <a:picLocks noRot="1" noChangeAspect="1"/>
          </p:cNvPicPr>
          <p:nvPr>
            <a:audioFile r:link="rId1"/>
          </p:nvPr>
        </p:nvPicPr>
        <p:blipFill>
          <a:blip r:embed="rId8" cstate="print"/>
          <a:stretch>
            <a:fillRect/>
          </a:stretch>
        </p:blipFill>
        <p:spPr>
          <a:xfrm>
            <a:off x="-812800" y="1803400"/>
            <a:ext cx="812800" cy="812800"/>
          </a:xfrm>
          <a:prstGeom prst="rect">
            <a:avLst/>
          </a:prstGeom>
        </p:spPr>
      </p:pic>
      <p:pic>
        <p:nvPicPr>
          <p:cNvPr id="2" name="Picture 1">
            <a:extLst>
              <a:ext uri="{FF2B5EF4-FFF2-40B4-BE49-F238E27FC236}">
                <a16:creationId xmlns:a16="http://schemas.microsoft.com/office/drawing/2014/main" id="{13376A8F-8390-E014-C29B-E84B80F42365}"/>
              </a:ext>
            </a:extLst>
          </p:cNvPr>
          <p:cNvPicPr>
            <a:picLocks noChangeAspect="1"/>
          </p:cNvPicPr>
          <p:nvPr/>
        </p:nvPicPr>
        <p:blipFill>
          <a:blip r:embed="rId9"/>
          <a:stretch>
            <a:fillRect/>
          </a:stretch>
        </p:blipFill>
        <p:spPr>
          <a:xfrm>
            <a:off x="-4257" y="-4495"/>
            <a:ext cx="1126598" cy="12583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63" presetClass="path" presetSubtype="0" accel="50000" decel="50000" fill="hold" nodeType="withEffect">
                                  <p:stCondLst>
                                    <p:cond delay="0"/>
                                  </p:stCondLst>
                                  <p:childTnLst>
                                    <p:animMotion origin="layout" path="M -4.58333E-6 -4.44444E-6 L 0.72357 0.00556 " pathEditMode="relative" rAng="0" ptsTypes="AA">
                                      <p:cBhvr>
                                        <p:cTn id="8" dur="2000" fill="hold"/>
                                        <p:tgtEl>
                                          <p:spTgt spid="4"/>
                                        </p:tgtEl>
                                        <p:attrNameLst>
                                          <p:attrName>ppt_x</p:attrName>
                                          <p:attrName>ppt_y</p:attrName>
                                        </p:attrNameLst>
                                      </p:cBhvr>
                                      <p:rCtr x="36172" y="278"/>
                                    </p:animMotion>
                                  </p:childTnLst>
                                </p:cTn>
                              </p:par>
                              <p:par>
                                <p:cTn id="9" presetID="63" presetClass="path" presetSubtype="0" accel="50000" decel="50000" fill="hold" grpId="0" nodeType="withEffect">
                                  <p:stCondLst>
                                    <p:cond delay="0"/>
                                  </p:stCondLst>
                                  <p:childTnLst>
                                    <p:animMotion origin="layout" path="M 1.875E-6 -3.7037E-7 L 0.7375 -0.00556 " pathEditMode="relative" rAng="0" ptsTypes="AA">
                                      <p:cBhvr>
                                        <p:cTn id="10" dur="2000" fill="hold"/>
                                        <p:tgtEl>
                                          <p:spTgt spid="6"/>
                                        </p:tgtEl>
                                        <p:attrNameLst>
                                          <p:attrName>ppt_x</p:attrName>
                                          <p:attrName>ppt_y</p:attrName>
                                        </p:attrNameLst>
                                      </p:cBhvr>
                                      <p:rCtr x="36875" y="-278"/>
                                    </p:animMotion>
                                  </p:childTnLst>
                                </p:cTn>
                              </p:par>
                            </p:childTnLst>
                          </p:cTn>
                        </p:par>
                        <p:par>
                          <p:cTn id="11" fill="hold">
                            <p:stCondLst>
                              <p:cond delay="2000"/>
                            </p:stCondLst>
                            <p:childTnLst>
                              <p:par>
                                <p:cTn id="12" presetID="35" presetClass="path" presetSubtype="0" accel="50000" decel="50000" fill="hold" nodeType="afterEffect">
                                  <p:stCondLst>
                                    <p:cond delay="0"/>
                                  </p:stCondLst>
                                  <p:childTnLst>
                                    <p:animMotion origin="layout" path="M 0 0  L -0.25 0  E" pathEditMode="relative" ptsTypes="">
                                      <p:cBhvr>
                                        <p:cTn id="13" dur="2000" fill="hold"/>
                                        <p:tgtEl>
                                          <p:spTgt spid="7"/>
                                        </p:tgtEl>
                                        <p:attrNameLst>
                                          <p:attrName>ppt_x</p:attrName>
                                          <p:attrName>ppt_y</p:attrName>
                                        </p:attrNameLst>
                                      </p:cBhvr>
                                    </p:animMotion>
                                  </p:childTnLst>
                                </p:cTn>
                              </p:par>
                              <p:par>
                                <p:cTn id="14" presetID="35" presetClass="path" presetSubtype="0" accel="50000" decel="50000" fill="hold" grpId="0" nodeType="withEffect">
                                  <p:stCondLst>
                                    <p:cond delay="0"/>
                                  </p:stCondLst>
                                  <p:childTnLst>
                                    <p:animMotion origin="layout" path="M 0 0  L -0.25 0  E" pathEditMode="relative" ptsTypes="">
                                      <p:cBhvr>
                                        <p:cTn id="15"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10">
                <p:cTn id="16"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d81bbb18139c6b7a3c3be45a0b5eaa8.png">
            <a:hlinkClick r:id="rId3" action="ppaction://hlinksldjump"/>
          </p:cNvPr>
          <p:cNvPicPr>
            <a:picLocks noChangeAspect="1"/>
          </p:cNvPicPr>
          <p:nvPr/>
        </p:nvPicPr>
        <p:blipFill>
          <a:blip r:embed="rId4" cstate="print"/>
          <a:stretch>
            <a:fillRect/>
          </a:stretch>
        </p:blipFill>
        <p:spPr>
          <a:xfrm>
            <a:off x="2840545" y="4905935"/>
            <a:ext cx="1727200" cy="1727200"/>
          </a:xfrm>
          <a:prstGeom prst="rect">
            <a:avLst/>
          </a:prstGeom>
        </p:spPr>
      </p:pic>
      <p:pic>
        <p:nvPicPr>
          <p:cNvPr id="8" name="Picture 7" descr="bd81bbb18139c6b7a3c3be45a0b5eaa8.png">
            <a:hlinkClick r:id="rId5" action="ppaction://hlinksldjump"/>
          </p:cNvPr>
          <p:cNvPicPr>
            <a:picLocks noChangeAspect="1"/>
          </p:cNvPicPr>
          <p:nvPr/>
        </p:nvPicPr>
        <p:blipFill>
          <a:blip r:embed="rId4" cstate="print"/>
          <a:stretch>
            <a:fillRect/>
          </a:stretch>
        </p:blipFill>
        <p:spPr>
          <a:xfrm>
            <a:off x="3953657" y="4976848"/>
            <a:ext cx="1727200" cy="1727200"/>
          </a:xfrm>
          <a:prstGeom prst="rect">
            <a:avLst/>
          </a:prstGeom>
        </p:spPr>
      </p:pic>
      <p:pic>
        <p:nvPicPr>
          <p:cNvPr id="9" name="Picture 8" descr="bd81bbb18139c6b7a3c3be45a0b5eaa8.png">
            <a:hlinkClick r:id="rId6" action="ppaction://hlinksldjump"/>
          </p:cNvPr>
          <p:cNvPicPr>
            <a:picLocks noChangeAspect="1"/>
          </p:cNvPicPr>
          <p:nvPr/>
        </p:nvPicPr>
        <p:blipFill>
          <a:blip r:embed="rId4" cstate="print"/>
          <a:stretch>
            <a:fillRect/>
          </a:stretch>
        </p:blipFill>
        <p:spPr>
          <a:xfrm>
            <a:off x="5107286" y="5068111"/>
            <a:ext cx="1727200" cy="1727200"/>
          </a:xfrm>
          <a:prstGeom prst="rect">
            <a:avLst/>
          </a:prstGeom>
        </p:spPr>
      </p:pic>
      <p:pic>
        <p:nvPicPr>
          <p:cNvPr id="10" name="Picture 9" descr="bd81bbb18139c6b7a3c3be45a0b5eaa8.png">
            <a:hlinkClick r:id="rId7" action="ppaction://hlinksldjump"/>
          </p:cNvPr>
          <p:cNvPicPr>
            <a:picLocks noChangeAspect="1"/>
          </p:cNvPicPr>
          <p:nvPr/>
        </p:nvPicPr>
        <p:blipFill>
          <a:blip r:embed="rId4" cstate="print"/>
          <a:stretch>
            <a:fillRect/>
          </a:stretch>
        </p:blipFill>
        <p:spPr>
          <a:xfrm>
            <a:off x="6307541" y="4966510"/>
            <a:ext cx="1727200" cy="1727200"/>
          </a:xfrm>
          <a:prstGeom prst="rect">
            <a:avLst/>
          </a:prstGeom>
        </p:spPr>
      </p:pic>
      <p:pic>
        <p:nvPicPr>
          <p:cNvPr id="11" name="Picture 10" descr="bd81bbb18139c6b7a3c3be45a0b5eaa8.png">
            <a:hlinkClick r:id="rId8" action="ppaction://hlinksldjump"/>
          </p:cNvPr>
          <p:cNvPicPr>
            <a:picLocks noChangeAspect="1"/>
          </p:cNvPicPr>
          <p:nvPr/>
        </p:nvPicPr>
        <p:blipFill>
          <a:blip r:embed="rId4" cstate="print"/>
          <a:stretch>
            <a:fillRect/>
          </a:stretch>
        </p:blipFill>
        <p:spPr>
          <a:xfrm>
            <a:off x="7869120" y="5001591"/>
            <a:ext cx="1727200" cy="1727200"/>
          </a:xfrm>
          <a:prstGeom prst="rect">
            <a:avLst/>
          </a:prstGeom>
        </p:spPr>
      </p:pic>
      <p:pic>
        <p:nvPicPr>
          <p:cNvPr id="5" name="Picture 4" descr="2ddded3c47508e0775bea75a55625106.png"/>
          <p:cNvPicPr>
            <a:picLocks noChangeAspect="1"/>
          </p:cNvPicPr>
          <p:nvPr/>
        </p:nvPicPr>
        <p:blipFill>
          <a:blip r:embed="rId9" cstate="print"/>
          <a:stretch>
            <a:fillRect/>
          </a:stretch>
        </p:blipFill>
        <p:spPr>
          <a:xfrm>
            <a:off x="-4257" y="6091951"/>
            <a:ext cx="12192000" cy="711200"/>
          </a:xfrm>
          <a:prstGeom prst="rect">
            <a:avLst/>
          </a:prstGeom>
        </p:spPr>
      </p:pic>
      <p:pic>
        <p:nvPicPr>
          <p:cNvPr id="16" name="Picture 15" descr="sun-309027_1280.png"/>
          <p:cNvPicPr>
            <a:picLocks noChangeAspect="1"/>
          </p:cNvPicPr>
          <p:nvPr/>
        </p:nvPicPr>
        <p:blipFill>
          <a:blip r:embed="rId10" cstate="print"/>
          <a:stretch>
            <a:fillRect/>
          </a:stretch>
        </p:blipFill>
        <p:spPr>
          <a:xfrm>
            <a:off x="0" y="-1143000"/>
            <a:ext cx="2032000" cy="2032000"/>
          </a:xfrm>
          <a:prstGeom prst="rect">
            <a:avLst/>
          </a:prstGeom>
        </p:spPr>
      </p:pic>
      <p:pic>
        <p:nvPicPr>
          <p:cNvPr id="17" name="Picture 16" descr="cloud-303181_1280.png"/>
          <p:cNvPicPr>
            <a:picLocks noChangeAspect="1"/>
          </p:cNvPicPr>
          <p:nvPr/>
        </p:nvPicPr>
        <p:blipFill>
          <a:blip r:embed="rId11" cstate="print"/>
          <a:stretch>
            <a:fillRect/>
          </a:stretch>
        </p:blipFill>
        <p:spPr>
          <a:xfrm>
            <a:off x="-508000" y="-736599"/>
            <a:ext cx="3657600" cy="1422400"/>
          </a:xfrm>
          <a:prstGeom prst="rect">
            <a:avLst/>
          </a:prstGeom>
        </p:spPr>
      </p:pic>
      <p:pic>
        <p:nvPicPr>
          <p:cNvPr id="19" name="Picture 18" descr="cloud-303181_1280.png"/>
          <p:cNvPicPr>
            <a:picLocks noChangeAspect="1"/>
          </p:cNvPicPr>
          <p:nvPr/>
        </p:nvPicPr>
        <p:blipFill>
          <a:blip r:embed="rId12" cstate="print"/>
          <a:stretch>
            <a:fillRect/>
          </a:stretch>
        </p:blipFill>
        <p:spPr>
          <a:xfrm>
            <a:off x="5892801" y="-838200"/>
            <a:ext cx="3759200" cy="1524000"/>
          </a:xfrm>
          <a:prstGeom prst="rect">
            <a:avLst/>
          </a:prstGeom>
        </p:spPr>
      </p:pic>
      <p:pic>
        <p:nvPicPr>
          <p:cNvPr id="20" name="Picture 19" descr="6131d3148657a26e1bfe386e7ba65811.png"/>
          <p:cNvPicPr>
            <a:picLocks noChangeAspect="1"/>
          </p:cNvPicPr>
          <p:nvPr/>
        </p:nvPicPr>
        <p:blipFill>
          <a:blip r:embed="rId13" cstate="print"/>
          <a:stretch>
            <a:fillRect/>
          </a:stretch>
        </p:blipFill>
        <p:spPr>
          <a:xfrm>
            <a:off x="402144" y="3573149"/>
            <a:ext cx="2032000" cy="3229556"/>
          </a:xfrm>
          <a:prstGeom prst="rect">
            <a:avLst/>
          </a:prstGeom>
        </p:spPr>
      </p:pic>
      <p:pic>
        <p:nvPicPr>
          <p:cNvPr id="12" name="Picture 11" descr="1.png"/>
          <p:cNvPicPr>
            <a:picLocks noChangeAspect="1"/>
          </p:cNvPicPr>
          <p:nvPr/>
        </p:nvPicPr>
        <p:blipFill>
          <a:blip r:embed="rId14" cstate="print"/>
          <a:stretch>
            <a:fillRect/>
          </a:stretch>
        </p:blipFill>
        <p:spPr>
          <a:xfrm>
            <a:off x="-4257" y="5990350"/>
            <a:ext cx="12192000" cy="812800"/>
          </a:xfrm>
          <a:prstGeom prst="rect">
            <a:avLst/>
          </a:prstGeom>
        </p:spPr>
      </p:pic>
      <p:pic>
        <p:nvPicPr>
          <p:cNvPr id="15" name="Picture 14" descr="3f7e749c750b79cbde134e7bcf00a140.png">
            <a:hlinkClick r:id="rId15" action="ppaction://hlinksldjump"/>
          </p:cNvPr>
          <p:cNvPicPr>
            <a:picLocks noChangeAspect="1"/>
          </p:cNvPicPr>
          <p:nvPr/>
        </p:nvPicPr>
        <p:blipFill>
          <a:blip r:embed="rId16" cstate="print"/>
          <a:stretch>
            <a:fillRect/>
          </a:stretch>
        </p:blipFill>
        <p:spPr>
          <a:xfrm>
            <a:off x="9129651" y="1418351"/>
            <a:ext cx="3657600" cy="6604000"/>
          </a:xfrm>
          <a:prstGeom prst="rect">
            <a:avLst/>
          </a:prstGeom>
        </p:spPr>
      </p:pic>
      <p:pic>
        <p:nvPicPr>
          <p:cNvPr id="22" name="Picture 21" descr="trai tim nay.png"/>
          <p:cNvPicPr>
            <a:picLocks noChangeAspect="1"/>
          </p:cNvPicPr>
          <p:nvPr/>
        </p:nvPicPr>
        <p:blipFill>
          <a:blip r:embed="rId17" cstate="print"/>
          <a:stretch>
            <a:fillRect/>
          </a:stretch>
        </p:blipFill>
        <p:spPr>
          <a:xfrm flipH="1">
            <a:off x="-1574275" y="787401"/>
            <a:ext cx="1574276" cy="1048796"/>
          </a:xfrm>
          <a:prstGeom prst="rect">
            <a:avLst/>
          </a:prstGeom>
        </p:spPr>
      </p:pic>
      <p:sp>
        <p:nvSpPr>
          <p:cNvPr id="4" name="TextBox 3">
            <a:hlinkClick r:id="rId3" action="ppaction://hlinksldjump"/>
            <a:extLst>
              <a:ext uri="{FF2B5EF4-FFF2-40B4-BE49-F238E27FC236}">
                <a16:creationId xmlns:a16="http://schemas.microsoft.com/office/drawing/2014/main" id="{4F1762FE-D21A-F61B-564A-C78C6403F28F}"/>
              </a:ext>
            </a:extLst>
          </p:cNvPr>
          <p:cNvSpPr txBox="1"/>
          <p:nvPr/>
        </p:nvSpPr>
        <p:spPr>
          <a:xfrm>
            <a:off x="3521265" y="5437103"/>
            <a:ext cx="365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rPr>
              <a:t>1</a:t>
            </a:r>
          </a:p>
        </p:txBody>
      </p:sp>
      <p:sp>
        <p:nvSpPr>
          <p:cNvPr id="6" name="TextBox 5">
            <a:hlinkClick r:id="rId5" action="ppaction://hlinksldjump"/>
            <a:extLst>
              <a:ext uri="{FF2B5EF4-FFF2-40B4-BE49-F238E27FC236}">
                <a16:creationId xmlns:a16="http://schemas.microsoft.com/office/drawing/2014/main" id="{FA57E24C-72A3-ADC8-0DBA-E2A9B3A02AB4}"/>
              </a:ext>
            </a:extLst>
          </p:cNvPr>
          <p:cNvSpPr txBox="1"/>
          <p:nvPr/>
        </p:nvSpPr>
        <p:spPr>
          <a:xfrm>
            <a:off x="4628572" y="5449133"/>
            <a:ext cx="365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rPr>
              <a:t>2</a:t>
            </a:r>
          </a:p>
        </p:txBody>
      </p:sp>
      <p:sp>
        <p:nvSpPr>
          <p:cNvPr id="13" name="TextBox 12">
            <a:hlinkClick r:id="rId6" action="ppaction://hlinksldjump"/>
            <a:extLst>
              <a:ext uri="{FF2B5EF4-FFF2-40B4-BE49-F238E27FC236}">
                <a16:creationId xmlns:a16="http://schemas.microsoft.com/office/drawing/2014/main" id="{A82F34D0-45AF-FBCD-A170-C6F876B52D77}"/>
              </a:ext>
            </a:extLst>
          </p:cNvPr>
          <p:cNvSpPr txBox="1"/>
          <p:nvPr/>
        </p:nvSpPr>
        <p:spPr>
          <a:xfrm>
            <a:off x="5788006" y="5540395"/>
            <a:ext cx="365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rPr>
              <a:t>3</a:t>
            </a:r>
          </a:p>
        </p:txBody>
      </p:sp>
      <p:sp>
        <p:nvSpPr>
          <p:cNvPr id="14" name="TextBox 13">
            <a:hlinkClick r:id="rId7" action="ppaction://hlinksldjump"/>
            <a:extLst>
              <a:ext uri="{FF2B5EF4-FFF2-40B4-BE49-F238E27FC236}">
                <a16:creationId xmlns:a16="http://schemas.microsoft.com/office/drawing/2014/main" id="{4DE0A5D6-FA67-DB8E-42AE-915C0079A052}"/>
              </a:ext>
            </a:extLst>
          </p:cNvPr>
          <p:cNvSpPr txBox="1"/>
          <p:nvPr/>
        </p:nvSpPr>
        <p:spPr>
          <a:xfrm>
            <a:off x="6972733" y="5474310"/>
            <a:ext cx="365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rPr>
              <a:t>4</a:t>
            </a:r>
          </a:p>
        </p:txBody>
      </p:sp>
      <p:sp>
        <p:nvSpPr>
          <p:cNvPr id="18" name="TextBox 17">
            <a:hlinkClick r:id="rId8" action="ppaction://hlinksldjump"/>
            <a:extLst>
              <a:ext uri="{FF2B5EF4-FFF2-40B4-BE49-F238E27FC236}">
                <a16:creationId xmlns:a16="http://schemas.microsoft.com/office/drawing/2014/main" id="{D488E5BE-C41D-2533-3C79-98823875CF90}"/>
              </a:ext>
            </a:extLst>
          </p:cNvPr>
          <p:cNvSpPr txBox="1"/>
          <p:nvPr/>
        </p:nvSpPr>
        <p:spPr>
          <a:xfrm>
            <a:off x="8549840" y="5519968"/>
            <a:ext cx="365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rPr>
              <a:t>5</a:t>
            </a:r>
          </a:p>
        </p:txBody>
      </p:sp>
      <p:pic>
        <p:nvPicPr>
          <p:cNvPr id="24" name="Picture 23">
            <a:extLst>
              <a:ext uri="{FF2B5EF4-FFF2-40B4-BE49-F238E27FC236}">
                <a16:creationId xmlns:a16="http://schemas.microsoft.com/office/drawing/2014/main" id="{FB11CF0D-3571-C219-E840-989D54FD4A15}"/>
              </a:ext>
            </a:extLst>
          </p:cNvPr>
          <p:cNvPicPr>
            <a:picLocks noChangeAspect="1"/>
          </p:cNvPicPr>
          <p:nvPr/>
        </p:nvPicPr>
        <p:blipFill>
          <a:blip r:embed="rId18"/>
          <a:stretch>
            <a:fillRect/>
          </a:stretch>
        </p:blipFill>
        <p:spPr>
          <a:xfrm>
            <a:off x="-4257" y="-4495"/>
            <a:ext cx="1126598" cy="1258329"/>
          </a:xfrm>
          <a:prstGeom prst="rect">
            <a:avLst/>
          </a:prstGeom>
        </p:spPr>
      </p:pic>
      <p:sp>
        <p:nvSpPr>
          <p:cNvPr id="25" name="TextBox 24">
            <a:hlinkClick r:id="rId15" action="ppaction://hlinksldjump"/>
            <a:extLst>
              <a:ext uri="{FF2B5EF4-FFF2-40B4-BE49-F238E27FC236}">
                <a16:creationId xmlns:a16="http://schemas.microsoft.com/office/drawing/2014/main" id="{EA455927-1276-E804-D668-F71DB66D92A0}"/>
              </a:ext>
            </a:extLst>
          </p:cNvPr>
          <p:cNvSpPr txBox="1"/>
          <p:nvPr/>
        </p:nvSpPr>
        <p:spPr>
          <a:xfrm>
            <a:off x="10422225" y="5624124"/>
            <a:ext cx="12282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rPr>
              <a:t>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5.55112E-17 -0.01111 L 0.25 -0.01111 " pathEditMode="relative" rAng="0" ptsTypes="AA">
                                      <p:cBhvr>
                                        <p:cTn id="6" dur="2000" fill="hold"/>
                                        <p:tgtEl>
                                          <p:spTgt spid="17"/>
                                        </p:tgtEl>
                                        <p:attrNameLst>
                                          <p:attrName>ppt_x</p:attrName>
                                          <p:attrName>ppt_y</p:attrName>
                                        </p:attrNameLst>
                                      </p:cBhvr>
                                      <p:rCtr x="125" y="0"/>
                                    </p:animMotion>
                                  </p:childTnLst>
                                </p:cTn>
                              </p:par>
                              <p:par>
                                <p:cTn id="7" presetID="63" presetClass="path" presetSubtype="0" accel="50000" decel="50000" fill="hold" nodeType="withEffect">
                                  <p:stCondLst>
                                    <p:cond delay="0"/>
                                  </p:stCondLst>
                                  <p:childTnLst>
                                    <p:animMotion origin="layout" path="M 0 3.33333E-6 L 0.14583 0.00555 " pathEditMode="relative" rAng="0" ptsTypes="AA">
                                      <p:cBhvr>
                                        <p:cTn id="8" dur="2000" fill="hold"/>
                                        <p:tgtEl>
                                          <p:spTgt spid="19"/>
                                        </p:tgtEl>
                                        <p:attrNameLst>
                                          <p:attrName>ppt_x</p:attrName>
                                          <p:attrName>ppt_y</p:attrName>
                                        </p:attrNameLst>
                                      </p:cBhvr>
                                      <p:rCtr x="73" y="3"/>
                                    </p:animMotion>
                                  </p:childTnLst>
                                </p:cTn>
                              </p:par>
                              <p:par>
                                <p:cTn id="9" presetID="63" presetClass="path" presetSubtype="0" accel="50000" decel="50000" fill="hold" nodeType="withEffect">
                                  <p:stCondLst>
                                    <p:cond delay="0"/>
                                  </p:stCondLst>
                                  <p:childTnLst>
                                    <p:animMotion origin="layout" path="M -3.33333E-6 -1.48148E-6 L 1.21875 -0.00162 " pathEditMode="relative" rAng="0" ptsTypes="AA">
                                      <p:cBhvr>
                                        <p:cTn id="10" dur="12000" fill="hold"/>
                                        <p:tgtEl>
                                          <p:spTgt spid="22"/>
                                        </p:tgtEl>
                                        <p:attrNameLst>
                                          <p:attrName>ppt_x</p:attrName>
                                          <p:attrName>ppt_y</p:attrName>
                                        </p:attrNameLst>
                                      </p:cBhvr>
                                      <p:rCtr x="609" y="-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63" presetClass="path" presetSubtype="0" accel="50000" decel="50000" fill="hold" nodeType="clickEffect">
                                  <p:stCondLst>
                                    <p:cond delay="0"/>
                                  </p:stCondLst>
                                  <p:childTnLst>
                                    <p:animMotion origin="layout" path="M 0.03333 -0.00116 L 0.16666 -0.00116 " pathEditMode="relative" rAng="0" ptsTypes="AA">
                                      <p:cBhvr>
                                        <p:cTn id="15" dur="500" fill="hold"/>
                                        <p:tgtEl>
                                          <p:spTgt spid="20"/>
                                        </p:tgtEl>
                                        <p:attrNameLst>
                                          <p:attrName>ppt_x</p:attrName>
                                          <p:attrName>ppt_y</p:attrName>
                                        </p:attrNameLst>
                                      </p:cBhvr>
                                      <p:rCtr x="6667" y="0"/>
                                    </p:animMotion>
                                  </p:childTnLst>
                                </p:cTn>
                              </p:par>
                              <p:par>
                                <p:cTn id="16" presetID="10" presetClass="exit" presetSubtype="0" fill="hold" grpId="0"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47" presetClass="exit" presetSubtype="0" fill="hold" nodeType="withEffect">
                                  <p:stCondLst>
                                    <p:cond delay="0"/>
                                  </p:stCondLst>
                                  <p:childTnLst>
                                    <p:animEffect transition="out" filter="fade">
                                      <p:cBhvr>
                                        <p:cTn id="20" dur="3000"/>
                                        <p:tgtEl>
                                          <p:spTgt spid="7"/>
                                        </p:tgtEl>
                                      </p:cBhvr>
                                    </p:animEffect>
                                    <p:anim calcmode="lin" valueType="num">
                                      <p:cBhvr>
                                        <p:cTn id="21" dur="3000"/>
                                        <p:tgtEl>
                                          <p:spTgt spid="7"/>
                                        </p:tgtEl>
                                        <p:attrNameLst>
                                          <p:attrName>ppt_x</p:attrName>
                                        </p:attrNameLst>
                                      </p:cBhvr>
                                      <p:tavLst>
                                        <p:tav tm="0">
                                          <p:val>
                                            <p:strVal val="ppt_x"/>
                                          </p:val>
                                        </p:tav>
                                        <p:tav tm="100000">
                                          <p:val>
                                            <p:strVal val="ppt_x"/>
                                          </p:val>
                                        </p:tav>
                                      </p:tavLst>
                                    </p:anim>
                                    <p:anim calcmode="lin" valueType="num">
                                      <p:cBhvr>
                                        <p:cTn id="22" dur="3000"/>
                                        <p:tgtEl>
                                          <p:spTgt spid="7"/>
                                        </p:tgtEl>
                                        <p:attrNameLst>
                                          <p:attrName>ppt_y</p:attrName>
                                        </p:attrNameLst>
                                      </p:cBhvr>
                                      <p:tavLst>
                                        <p:tav tm="0">
                                          <p:val>
                                            <p:strVal val="ppt_y"/>
                                          </p:val>
                                        </p:tav>
                                        <p:tav tm="100000">
                                          <p:val>
                                            <p:strVal val="ppt_y-.1"/>
                                          </p:val>
                                        </p:tav>
                                      </p:tavLst>
                                    </p:anim>
                                    <p:set>
                                      <p:cBhvr>
                                        <p:cTn id="23" dur="1" fill="hold">
                                          <p:stCondLst>
                                            <p:cond delay="2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16666 -0.00116 L 0.25833 -1.48148E-6 " pathEditMode="relative" rAng="0" ptsTypes="AA">
                                      <p:cBhvr>
                                        <p:cTn id="28" dur="500" fill="hold"/>
                                        <p:tgtEl>
                                          <p:spTgt spid="20"/>
                                        </p:tgtEl>
                                        <p:attrNameLst>
                                          <p:attrName>ppt_x</p:attrName>
                                          <p:attrName>ppt_y</p:attrName>
                                        </p:attrNameLst>
                                      </p:cBhvr>
                                      <p:rCtr x="4583" y="46"/>
                                    </p:animMotion>
                                  </p:childTnLst>
                                </p:cTn>
                              </p:par>
                              <p:par>
                                <p:cTn id="29" presetID="47" presetClass="exit" presetSubtype="0" fill="hold" nodeType="withEffect">
                                  <p:stCondLst>
                                    <p:cond delay="0"/>
                                  </p:stCondLst>
                                  <p:childTnLst>
                                    <p:animEffect transition="out" filter="fade">
                                      <p:cBhvr>
                                        <p:cTn id="30" dur="1000"/>
                                        <p:tgtEl>
                                          <p:spTgt spid="8"/>
                                        </p:tgtEl>
                                      </p:cBhvr>
                                    </p:animEffect>
                                    <p:anim calcmode="lin" valueType="num">
                                      <p:cBhvr>
                                        <p:cTn id="31" dur="1000"/>
                                        <p:tgtEl>
                                          <p:spTgt spid="8"/>
                                        </p:tgtEl>
                                        <p:attrNameLst>
                                          <p:attrName>ppt_x</p:attrName>
                                        </p:attrNameLst>
                                      </p:cBhvr>
                                      <p:tavLst>
                                        <p:tav tm="0">
                                          <p:val>
                                            <p:strVal val="ppt_x"/>
                                          </p:val>
                                        </p:tav>
                                        <p:tav tm="100000">
                                          <p:val>
                                            <p:strVal val="ppt_x"/>
                                          </p:val>
                                        </p:tav>
                                      </p:tavLst>
                                    </p:anim>
                                    <p:anim calcmode="lin" valueType="num">
                                      <p:cBhvr>
                                        <p:cTn id="32" dur="1000"/>
                                        <p:tgtEl>
                                          <p:spTgt spid="8"/>
                                        </p:tgtEl>
                                        <p:attrNameLst>
                                          <p:attrName>ppt_y</p:attrName>
                                        </p:attrNameLst>
                                      </p:cBhvr>
                                      <p:tavLst>
                                        <p:tav tm="0">
                                          <p:val>
                                            <p:strVal val="ppt_y"/>
                                          </p:val>
                                        </p:tav>
                                        <p:tav tm="100000">
                                          <p:val>
                                            <p:strVal val="ppt_y-.1"/>
                                          </p:val>
                                        </p:tav>
                                      </p:tavLst>
                                    </p:anim>
                                    <p:set>
                                      <p:cBhvr>
                                        <p:cTn id="33" dur="1" fill="hold">
                                          <p:stCondLst>
                                            <p:cond delay="999"/>
                                          </p:stCondLst>
                                        </p:cTn>
                                        <p:tgtEl>
                                          <p:spTgt spid="8"/>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0.25833 -1.48148E-6 L 0.375 -0.00116 " pathEditMode="relative" rAng="0" ptsTypes="AA">
                                      <p:cBhvr>
                                        <p:cTn id="41" dur="500" fill="hold"/>
                                        <p:tgtEl>
                                          <p:spTgt spid="20"/>
                                        </p:tgtEl>
                                        <p:attrNameLst>
                                          <p:attrName>ppt_x</p:attrName>
                                          <p:attrName>ppt_y</p:attrName>
                                        </p:attrNameLst>
                                      </p:cBhvr>
                                      <p:rCtr x="5833" y="-69"/>
                                    </p:animMotion>
                                  </p:childTnLst>
                                </p:cTn>
                              </p:par>
                              <p:par>
                                <p:cTn id="42" presetID="47" presetClass="exit" presetSubtype="0" fill="hold" nodeType="withEffect">
                                  <p:stCondLst>
                                    <p:cond delay="0"/>
                                  </p:stCondLst>
                                  <p:childTnLst>
                                    <p:animEffect transition="out" filter="fade">
                                      <p:cBhvr>
                                        <p:cTn id="43" dur="1000"/>
                                        <p:tgtEl>
                                          <p:spTgt spid="9"/>
                                        </p:tgtEl>
                                      </p:cBhvr>
                                    </p:animEffect>
                                    <p:anim calcmode="lin" valueType="num">
                                      <p:cBhvr>
                                        <p:cTn id="44" dur="1000"/>
                                        <p:tgtEl>
                                          <p:spTgt spid="9"/>
                                        </p:tgtEl>
                                        <p:attrNameLst>
                                          <p:attrName>ppt_x</p:attrName>
                                        </p:attrNameLst>
                                      </p:cBhvr>
                                      <p:tavLst>
                                        <p:tav tm="0">
                                          <p:val>
                                            <p:strVal val="ppt_x"/>
                                          </p:val>
                                        </p:tav>
                                        <p:tav tm="100000">
                                          <p:val>
                                            <p:strVal val="ppt_x"/>
                                          </p:val>
                                        </p:tav>
                                      </p:tavLst>
                                    </p:anim>
                                    <p:anim calcmode="lin" valueType="num">
                                      <p:cBhvr>
                                        <p:cTn id="45" dur="1000"/>
                                        <p:tgtEl>
                                          <p:spTgt spid="9"/>
                                        </p:tgtEl>
                                        <p:attrNameLst>
                                          <p:attrName>ppt_y</p:attrName>
                                        </p:attrNameLst>
                                      </p:cBhvr>
                                      <p:tavLst>
                                        <p:tav tm="0">
                                          <p:val>
                                            <p:strVal val="ppt_y"/>
                                          </p:val>
                                        </p:tav>
                                        <p:tav tm="100000">
                                          <p:val>
                                            <p:strVal val="ppt_y-.1"/>
                                          </p:val>
                                        </p:tav>
                                      </p:tavLst>
                                    </p:anim>
                                    <p:set>
                                      <p:cBhvr>
                                        <p:cTn id="46" dur="1" fill="hold">
                                          <p:stCondLst>
                                            <p:cond delay="999"/>
                                          </p:stCondLst>
                                        </p:cTn>
                                        <p:tgtEl>
                                          <p:spTgt spid="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63" presetClass="path" presetSubtype="0" accel="50000" decel="50000" fill="hold" nodeType="clickEffect">
                                  <p:stCondLst>
                                    <p:cond delay="0"/>
                                  </p:stCondLst>
                                  <p:childTnLst>
                                    <p:animMotion origin="layout" path="M 0.375 -0.00116 L 0.49166 -0.00116 " pathEditMode="relative" rAng="0" ptsTypes="AA">
                                      <p:cBhvr>
                                        <p:cTn id="54" dur="500" fill="hold"/>
                                        <p:tgtEl>
                                          <p:spTgt spid="20"/>
                                        </p:tgtEl>
                                        <p:attrNameLst>
                                          <p:attrName>ppt_x</p:attrName>
                                          <p:attrName>ppt_y</p:attrName>
                                        </p:attrNameLst>
                                      </p:cBhvr>
                                      <p:rCtr x="5833" y="0"/>
                                    </p:animMotion>
                                  </p:childTnLst>
                                </p:cTn>
                              </p:par>
                              <p:par>
                                <p:cTn id="55" presetID="10" presetClass="exit" presetSubtype="0" fill="hold" grpId="0"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47" presetClass="exit" presetSubtype="0" fill="hold" nodeType="withEffect">
                                  <p:stCondLst>
                                    <p:cond delay="0"/>
                                  </p:stCondLst>
                                  <p:childTnLst>
                                    <p:animEffect transition="out" filter="fade">
                                      <p:cBhvr>
                                        <p:cTn id="59" dur="1000"/>
                                        <p:tgtEl>
                                          <p:spTgt spid="10"/>
                                        </p:tgtEl>
                                      </p:cBhvr>
                                    </p:animEffect>
                                    <p:anim calcmode="lin" valueType="num">
                                      <p:cBhvr>
                                        <p:cTn id="60" dur="1000"/>
                                        <p:tgtEl>
                                          <p:spTgt spid="10"/>
                                        </p:tgtEl>
                                        <p:attrNameLst>
                                          <p:attrName>ppt_x</p:attrName>
                                        </p:attrNameLst>
                                      </p:cBhvr>
                                      <p:tavLst>
                                        <p:tav tm="0">
                                          <p:val>
                                            <p:strVal val="ppt_x"/>
                                          </p:val>
                                        </p:tav>
                                        <p:tav tm="100000">
                                          <p:val>
                                            <p:strVal val="ppt_x"/>
                                          </p:val>
                                        </p:tav>
                                      </p:tavLst>
                                    </p:anim>
                                    <p:anim calcmode="lin" valueType="num">
                                      <p:cBhvr>
                                        <p:cTn id="61" dur="1000"/>
                                        <p:tgtEl>
                                          <p:spTgt spid="10"/>
                                        </p:tgtEl>
                                        <p:attrNameLst>
                                          <p:attrName>ppt_y</p:attrName>
                                        </p:attrNameLst>
                                      </p:cBhvr>
                                      <p:tavLst>
                                        <p:tav tm="0">
                                          <p:val>
                                            <p:strVal val="ppt_y"/>
                                          </p:val>
                                        </p:tav>
                                        <p:tav tm="100000">
                                          <p:val>
                                            <p:strVal val="ppt_y-.1"/>
                                          </p:val>
                                        </p:tav>
                                      </p:tavLst>
                                    </p:anim>
                                    <p:set>
                                      <p:cBhvr>
                                        <p:cTn id="62"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0.49166 -0.00116 L 0.6 -0.00116 " pathEditMode="relative" rAng="0" ptsTypes="AA">
                                      <p:cBhvr>
                                        <p:cTn id="67" dur="500" fill="hold"/>
                                        <p:tgtEl>
                                          <p:spTgt spid="20"/>
                                        </p:tgtEl>
                                        <p:attrNameLst>
                                          <p:attrName>ppt_x</p:attrName>
                                          <p:attrName>ppt_y</p:attrName>
                                        </p:attrNameLst>
                                      </p:cBhvr>
                                      <p:rCtr x="5417" y="0"/>
                                    </p:animMotion>
                                  </p:childTnLst>
                                </p:cTn>
                              </p:par>
                              <p:par>
                                <p:cTn id="68" presetID="10" presetClass="exit" presetSubtype="0" fill="hold" grpId="0" nodeType="withEffect">
                                  <p:stCondLst>
                                    <p:cond delay="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par>
                                <p:cTn id="71" presetID="47" presetClass="exit" presetSubtype="0" fill="hold" nodeType="withEffect">
                                  <p:stCondLst>
                                    <p:cond delay="0"/>
                                  </p:stCondLst>
                                  <p:childTnLst>
                                    <p:animEffect transition="out" filter="fade">
                                      <p:cBhvr>
                                        <p:cTn id="72" dur="1000"/>
                                        <p:tgtEl>
                                          <p:spTgt spid="11"/>
                                        </p:tgtEl>
                                      </p:cBhvr>
                                    </p:animEffect>
                                    <p:anim calcmode="lin" valueType="num">
                                      <p:cBhvr>
                                        <p:cTn id="73" dur="1000"/>
                                        <p:tgtEl>
                                          <p:spTgt spid="11"/>
                                        </p:tgtEl>
                                        <p:attrNameLst>
                                          <p:attrName>ppt_x</p:attrName>
                                        </p:attrNameLst>
                                      </p:cBhvr>
                                      <p:tavLst>
                                        <p:tav tm="0">
                                          <p:val>
                                            <p:strVal val="ppt_x"/>
                                          </p:val>
                                        </p:tav>
                                        <p:tav tm="100000">
                                          <p:val>
                                            <p:strVal val="ppt_x"/>
                                          </p:val>
                                        </p:tav>
                                      </p:tavLst>
                                    </p:anim>
                                    <p:anim calcmode="lin" valueType="num">
                                      <p:cBhvr>
                                        <p:cTn id="74" dur="1000"/>
                                        <p:tgtEl>
                                          <p:spTgt spid="11"/>
                                        </p:tgtEl>
                                        <p:attrNameLst>
                                          <p:attrName>ppt_y</p:attrName>
                                        </p:attrNameLst>
                                      </p:cBhvr>
                                      <p:tavLst>
                                        <p:tav tm="0">
                                          <p:val>
                                            <p:strVal val="ppt_y"/>
                                          </p:val>
                                        </p:tav>
                                        <p:tav tm="100000">
                                          <p:val>
                                            <p:strVal val="ppt_y-.1"/>
                                          </p:val>
                                        </p:tav>
                                      </p:tavLst>
                                    </p:anim>
                                    <p:set>
                                      <p:cBhvr>
                                        <p:cTn id="7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 grpId="0"/>
      <p:bldP spid="6" grpId="0"/>
      <p:bldP spid="13" grpId="0"/>
      <p:bldP spid="14"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3" cstate="print"/>
          <a:stretch>
            <a:fillRect/>
          </a:stretch>
        </p:blipFill>
        <p:spPr>
          <a:xfrm>
            <a:off x="-1930400" y="1295400"/>
            <a:ext cx="8331200" cy="8940800"/>
          </a:xfrm>
          <a:prstGeom prst="rect">
            <a:avLst/>
          </a:prstGeom>
        </p:spPr>
      </p:pic>
      <p:sp>
        <p:nvSpPr>
          <p:cNvPr id="9" name="Rectangle 8"/>
          <p:cNvSpPr/>
          <p:nvPr/>
        </p:nvSpPr>
        <p:spPr>
          <a:xfrm>
            <a:off x="1148079" y="147790"/>
            <a:ext cx="10314432" cy="152400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10" name="TextBox 9"/>
          <p:cNvSpPr txBox="1"/>
          <p:nvPr/>
        </p:nvSpPr>
        <p:spPr>
          <a:xfrm>
            <a:off x="1148079" y="146855"/>
            <a:ext cx="10314432" cy="1293496"/>
          </a:xfrm>
          <a:prstGeom prst="rect">
            <a:avLst/>
          </a:prstGeom>
          <a:noFill/>
        </p:spPr>
        <p:txBody>
          <a:bodyPr wrap="square" rtlCol="0">
            <a:spAutoFit/>
          </a:bodyPr>
          <a:lstStyle/>
          <a:p>
            <a:pPr algn="just">
              <a:lnSpc>
                <a:spcPct val="150000"/>
              </a:lnSpc>
              <a:spcBef>
                <a:spcPts val="160"/>
              </a:spcBef>
              <a:spcAft>
                <a:spcPts val="160"/>
              </a:spcAft>
            </a:pPr>
            <a:r>
              <a:rPr lang="vi-VN" sz="2800" b="1" dirty="0">
                <a:solidFill>
                  <a:srgbClr val="000000"/>
                </a:solidFill>
                <a:latin typeface="UTM Avo" panose="02040603050506020204" pitchFamily="18"/>
                <a:ea typeface="Calibri" panose="020F0502020204030204" pitchFamily="34" charset="0"/>
                <a:cs typeface="Times New Roman" panose="02020603050405020304" pitchFamily="18" charset="0"/>
              </a:rPr>
              <a:t>Câu 1: </a:t>
            </a:r>
            <a:r>
              <a:rPr lang="vi-VN" sz="2800" dirty="0">
                <a:solidFill>
                  <a:srgbClr val="000000"/>
                </a:solidFill>
                <a:latin typeface="UTM Avo" panose="02040603050506020204" pitchFamily="18"/>
                <a:ea typeface="Calibri" panose="020F0502020204030204" pitchFamily="34" charset="0"/>
                <a:cs typeface="Times New Roman" panose="02020603050405020304" pitchFamily="18" charset="0"/>
              </a:rPr>
              <a:t>Tô Hiến Thành đã thể hiện sự chính trực như thế nào trong việc thực hiện di chiếu của vua Lý Anh Tông?</a:t>
            </a:r>
            <a:endParaRPr lang="vi-VN" sz="2800" dirty="0">
              <a:latin typeface="UTM Avo" panose="02040603050506020204" pitchFamily="18"/>
              <a:ea typeface="Calibri" panose="020F0502020204030204" pitchFamily="34" charset="0"/>
              <a:cs typeface="Times New Roman" panose="02020603050405020304" pitchFamily="18" charset="0"/>
            </a:endParaRPr>
          </a:p>
        </p:txBody>
      </p:sp>
      <p:sp>
        <p:nvSpPr>
          <p:cNvPr id="11" name="Rectangle 10"/>
          <p:cNvSpPr/>
          <p:nvPr/>
        </p:nvSpPr>
        <p:spPr>
          <a:xfrm>
            <a:off x="2590799" y="1902941"/>
            <a:ext cx="7010400" cy="38918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TextBox 11"/>
          <p:cNvSpPr txBox="1"/>
          <p:nvPr/>
        </p:nvSpPr>
        <p:spPr>
          <a:xfrm>
            <a:off x="2667001" y="1902941"/>
            <a:ext cx="5735594" cy="3891835"/>
          </a:xfrm>
          <a:prstGeom prst="rect">
            <a:avLst/>
          </a:prstGeom>
          <a:noFill/>
        </p:spPr>
        <p:txBody>
          <a:bodyPr wrap="square" rtlCol="0">
            <a:spAutoFit/>
          </a:bodyPr>
          <a:lstStyle/>
          <a:p>
            <a:pPr algn="just">
              <a:lnSpc>
                <a:spcPct val="150000"/>
              </a:lnSpc>
            </a:pPr>
            <a:r>
              <a:rPr lang="vi-VN" sz="2400" dirty="0">
                <a:latin typeface="UTM Avo" panose="02040603050506020204" pitchFamily="18"/>
              </a:rPr>
              <a:t>Bà Chiêu Linh thái hậu muốn lập con mình là Long Xưởng lên ngôi nên cho người đem vàng bạc đút lót vợ Tô Hiến Thành để nhờ ông giúp đỡ. Nhưng Tô Hiến Thành nhất định không nghe, cứ theo di chiếu lập thái tử Long Cán làm vua.</a:t>
            </a:r>
            <a:endParaRPr lang="en-US" sz="2400" dirty="0">
              <a:solidFill>
                <a:srgbClr val="5B96A9"/>
              </a:solidFill>
              <a:latin typeface="UTM Avo" panose="02040603050506020204" pitchFamily="18"/>
            </a:endParaRPr>
          </a:p>
        </p:txBody>
      </p:sp>
      <p:pic>
        <p:nvPicPr>
          <p:cNvPr id="6" name="Picture 5" descr="6131d3148657a26e1bfe386e7ba65811.png">
            <a:hlinkClick r:id="rId4" action="ppaction://hlinksldjump"/>
          </p:cNvPr>
          <p:cNvPicPr>
            <a:picLocks noChangeAspect="1"/>
          </p:cNvPicPr>
          <p:nvPr/>
        </p:nvPicPr>
        <p:blipFill>
          <a:blip r:embed="rId5" cstate="print"/>
          <a:stretch>
            <a:fillRect/>
          </a:stretch>
        </p:blipFill>
        <p:spPr>
          <a:xfrm>
            <a:off x="8008111" y="3020608"/>
            <a:ext cx="3454400" cy="5490384"/>
          </a:xfrm>
          <a:prstGeom prst="rect">
            <a:avLst/>
          </a:prstGeom>
        </p:spPr>
      </p:pic>
      <p:pic>
        <p:nvPicPr>
          <p:cNvPr id="5" name="Picture 4" descr="1.png"/>
          <p:cNvPicPr>
            <a:picLocks noChangeAspect="1"/>
          </p:cNvPicPr>
          <p:nvPr/>
        </p:nvPicPr>
        <p:blipFill>
          <a:blip r:embed="rId6" cstate="print"/>
          <a:stretch>
            <a:fillRect/>
          </a:stretch>
        </p:blipFill>
        <p:spPr>
          <a:xfrm>
            <a:off x="0" y="6680200"/>
            <a:ext cx="12192000" cy="1524000"/>
          </a:xfrm>
          <a:prstGeom prst="rect">
            <a:avLst/>
          </a:prstGeom>
        </p:spPr>
      </p:pic>
      <p:pic>
        <p:nvPicPr>
          <p:cNvPr id="2" name="Picture 1">
            <a:extLst>
              <a:ext uri="{FF2B5EF4-FFF2-40B4-BE49-F238E27FC236}">
                <a16:creationId xmlns:a16="http://schemas.microsoft.com/office/drawing/2014/main" id="{F00A4BE2-97D7-1E2B-B627-6850F0C77552}"/>
              </a:ext>
            </a:extLst>
          </p:cNvPr>
          <p:cNvPicPr>
            <a:picLocks noChangeAspect="1"/>
          </p:cNvPicPr>
          <p:nvPr/>
        </p:nvPicPr>
        <p:blipFill>
          <a:blip r:embed="rId7"/>
          <a:stretch>
            <a:fillRect/>
          </a:stretch>
        </p:blipFill>
        <p:spPr>
          <a:xfrm>
            <a:off x="-4257" y="-4495"/>
            <a:ext cx="1126598" cy="12583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1043</Words>
  <Application>Microsoft Office PowerPoint</Application>
  <PresentationFormat>Widescreen</PresentationFormat>
  <Paragraphs>76</Paragraphs>
  <Slides>22</Slides>
  <Notes>7</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Arial</vt:lpstr>
      <vt:lpstr>Calibri Light</vt:lpstr>
      <vt:lpstr>UTM Avo</vt:lpstr>
      <vt:lpstr>Calibri</vt:lpstr>
      <vt:lpstr>Office Theme</vt:lpstr>
      <vt:lpstr>2_Office Theme</vt:lpstr>
      <vt:lpstr>1_Office Theme</vt:lpstr>
      <vt:lpstr>3_Office Theme</vt:lpstr>
      <vt:lpstr>Tuần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OnePercent</cp:lastModifiedBy>
  <cp:revision>29</cp:revision>
  <dcterms:created xsi:type="dcterms:W3CDTF">2023-10-19T01:39:18Z</dcterms:created>
  <dcterms:modified xsi:type="dcterms:W3CDTF">2024-01-24T01:28:37Z</dcterms:modified>
</cp:coreProperties>
</file>