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90" r:id="rId5"/>
    <p:sldId id="259" r:id="rId6"/>
    <p:sldId id="26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61" r:id="rId15"/>
    <p:sldId id="262" r:id="rId16"/>
    <p:sldId id="298" r:id="rId17"/>
    <p:sldId id="299" r:id="rId18"/>
    <p:sldId id="300" r:id="rId19"/>
    <p:sldId id="302" r:id="rId20"/>
    <p:sldId id="303" r:id="rId21"/>
    <p:sldId id="304" r:id="rId22"/>
    <p:sldId id="267" r:id="rId23"/>
    <p:sldId id="263" r:id="rId24"/>
    <p:sldId id="305" r:id="rId25"/>
    <p:sldId id="306" r:id="rId26"/>
    <p:sldId id="264" r:id="rId27"/>
    <p:sldId id="307" r:id="rId28"/>
    <p:sldId id="266" r:id="rId29"/>
    <p:sldId id="289" r:id="rId30"/>
    <p:sldId id="265" r:id="rId31"/>
    <p:sldId id="268" r:id="rId32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121"/>
    <a:srgbClr val="FF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82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4/1/392/16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4/1/392/13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6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4/1/392/17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4/1/392/17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3.png"/><Relationship Id="rId7" Type="http://schemas.openxmlformats.org/officeDocument/2006/relationships/image" Target="../media/image23.png"/><Relationship Id="rId12" Type="http://schemas.openxmlformats.org/officeDocument/2006/relationships/image" Target="../media/image60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c10fb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microsoft.com/office/2007/relationships/hdphoto" Target="../media/hdphoto2.wdp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4/1/392/14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A39B2CF-B7A9-FA6B-2246-9FEF4B37F452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Đạo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đức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4D1C7E-3C28-D31B-5D31-FB3871E38065}"/>
              </a:ext>
            </a:extLst>
          </p:cNvPr>
          <p:cNvSpPr txBox="1"/>
          <p:nvPr/>
        </p:nvSpPr>
        <p:spPr>
          <a:xfrm>
            <a:off x="886877" y="2264189"/>
            <a:ext cx="104182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Chủ 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ề: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thông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đỡ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người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khó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khăn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DA648E-F6AC-637B-9B42-E56D2740219A}"/>
              </a:ext>
            </a:extLst>
          </p:cNvPr>
          <p:cNvSpPr txBox="1">
            <a:spLocks/>
          </p:cNvSpPr>
          <p:nvPr/>
        </p:nvSpPr>
        <p:spPr>
          <a:xfrm>
            <a:off x="0" y="4018019"/>
            <a:ext cx="12362620" cy="1883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Bài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3: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Em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nhận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biết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sự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cảm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thông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đỡ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người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khó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khăn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72FCE7-0A68-5BBB-5029-55FAD8B6905C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Đạo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đức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84C915-7579-8C46-205C-B91BBD09A273}"/>
              </a:ext>
            </a:extLst>
          </p:cNvPr>
          <p:cNvGrpSpPr/>
          <p:nvPr/>
        </p:nvGrpSpPr>
        <p:grpSpPr>
          <a:xfrm>
            <a:off x="980484" y="2570302"/>
            <a:ext cx="9990922" cy="3334828"/>
            <a:chOff x="1698558" y="2199443"/>
            <a:chExt cx="14986383" cy="5002242"/>
          </a:xfrm>
        </p:grpSpPr>
        <p:grpSp>
          <p:nvGrpSpPr>
            <p:cNvPr id="4" name="Group 26">
              <a:extLst>
                <a:ext uri="{FF2B5EF4-FFF2-40B4-BE49-F238E27FC236}">
                  <a16:creationId xmlns:a16="http://schemas.microsoft.com/office/drawing/2014/main" id="{2E1C9022-301B-23DC-27CF-76D7572039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98558" y="2341430"/>
              <a:ext cx="14282605" cy="4860255"/>
              <a:chOff x="0" y="-7619"/>
              <a:chExt cx="4833620" cy="3433607"/>
            </a:xfrm>
            <a:solidFill>
              <a:srgbClr val="F2F6DB"/>
            </a:solidFill>
          </p:grpSpPr>
          <p:sp>
            <p:nvSpPr>
              <p:cNvPr id="14" name="Freeform 27">
                <a:extLst>
                  <a:ext uri="{FF2B5EF4-FFF2-40B4-BE49-F238E27FC236}">
                    <a16:creationId xmlns:a16="http://schemas.microsoft.com/office/drawing/2014/main" id="{A355EC13-DDC6-BE1F-B98F-C571651C1CB1}"/>
                  </a:ext>
                </a:extLst>
              </p:cNvPr>
              <p:cNvSpPr/>
              <p:nvPr/>
            </p:nvSpPr>
            <p:spPr>
              <a:xfrm>
                <a:off x="0" y="-7619"/>
                <a:ext cx="4833620" cy="3433607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</p:grp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A77A88D-C051-3632-8CE1-60D443256A52}"/>
                </a:ext>
              </a:extLst>
            </p:cNvPr>
            <p:cNvSpPr/>
            <p:nvPr/>
          </p:nvSpPr>
          <p:spPr>
            <a:xfrm>
              <a:off x="14779941" y="2199443"/>
              <a:ext cx="1905000" cy="1688306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4" y="0"/>
                  </a:lnTo>
                  <a:lnTo>
                    <a:pt x="46429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451C07-C427-48C7-6687-46A5BD1CAB0B}"/>
                </a:ext>
              </a:extLst>
            </p:cNvPr>
            <p:cNvSpPr txBox="1"/>
            <p:nvPr/>
          </p:nvSpPr>
          <p:spPr>
            <a:xfrm>
              <a:off x="2467100" y="2639935"/>
              <a:ext cx="12496800" cy="4175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11" indent="-228611" algn="just">
                <a:lnSpc>
                  <a:spcPct val="150000"/>
                </a:lnSpc>
                <a:buAutoNum type="alphaLcPeriod"/>
              </a:pP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cụ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gặp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khăn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</a:p>
            <a:p>
              <a:pPr marL="228611" indent="-228611" algn="just">
                <a:lnSpc>
                  <a:spcPct val="150000"/>
                </a:lnSpc>
                <a:buAutoNum type="alphaLcPeriod"/>
              </a:pP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nhỏ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đỡ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cụ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</a:p>
            <a:p>
              <a:pPr marL="228611" indent="-228611" algn="just">
                <a:lnSpc>
                  <a:spcPct val="150000"/>
                </a:lnSpc>
                <a:buAutoNum type="alphaLcPeriod"/>
              </a:pP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Sự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đỡ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nhỏ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điều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cụ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87F49AC-31A9-5B1E-CD92-48896004EABE}"/>
              </a:ext>
            </a:extLst>
          </p:cNvPr>
          <p:cNvSpPr txBox="1"/>
          <p:nvPr/>
        </p:nvSpPr>
        <p:spPr>
          <a:xfrm>
            <a:off x="2946399" y="1498016"/>
            <a:ext cx="629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ĐỌC CÂU CHUYỆN </a:t>
            </a:r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5849539A-C7F6-F21C-7538-5E0352B4C92C}"/>
              </a:ext>
            </a:extLst>
          </p:cNvPr>
          <p:cNvSpPr/>
          <p:nvPr/>
        </p:nvSpPr>
        <p:spPr>
          <a:xfrm>
            <a:off x="-329350" y="5189747"/>
            <a:ext cx="2160762" cy="1688095"/>
          </a:xfrm>
          <a:custGeom>
            <a:avLst/>
            <a:gdLst/>
            <a:ahLst/>
            <a:cxnLst/>
            <a:rect l="l" t="t" r="r" b="b"/>
            <a:pathLst>
              <a:path w="3977985" h="3107801">
                <a:moveTo>
                  <a:pt x="0" y="0"/>
                </a:moveTo>
                <a:lnTo>
                  <a:pt x="3977986" y="0"/>
                </a:lnTo>
                <a:lnTo>
                  <a:pt x="3977986" y="3107801"/>
                </a:lnTo>
                <a:lnTo>
                  <a:pt x="0" y="31078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BB1D57-5157-B057-5396-5CCC83B886EA}"/>
              </a:ext>
            </a:extLst>
          </p:cNvPr>
          <p:cNvSpPr txBox="1"/>
          <p:nvPr/>
        </p:nvSpPr>
        <p:spPr>
          <a:xfrm>
            <a:off x="400975" y="210441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24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cs typeface="Arial" panose="020B0604020202020204" pitchFamily="34" charset="0"/>
              </a:rPr>
              <a:t>ông</a:t>
            </a:r>
            <a:r>
              <a:rPr lang="en-US" sz="24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cs typeface="Arial" panose="020B0604020202020204" pitchFamily="34" charset="0"/>
              </a:rPr>
              <a:t>cụ</a:t>
            </a:r>
            <a:r>
              <a:rPr lang="en-US" sz="2400" i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SHS tr.14, 15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83368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>
            <a:extLst>
              <a:ext uri="{FF2B5EF4-FFF2-40B4-BE49-F238E27FC236}">
                <a16:creationId xmlns:a16="http://schemas.microsoft.com/office/drawing/2014/main" id="{2A4BFE01-0F5D-A687-92AD-1F2DBDB226BD}"/>
              </a:ext>
            </a:extLst>
          </p:cNvPr>
          <p:cNvGrpSpPr/>
          <p:nvPr/>
        </p:nvGrpSpPr>
        <p:grpSpPr>
          <a:xfrm>
            <a:off x="-1046240" y="6609330"/>
            <a:ext cx="14192551" cy="698984"/>
            <a:chOff x="0" y="0"/>
            <a:chExt cx="5606934" cy="276142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79FE1B94-119C-DBE0-748F-5D6952F3CF57}"/>
                </a:ext>
              </a:extLst>
            </p:cNvPr>
            <p:cNvSpPr/>
            <p:nvPr/>
          </p:nvSpPr>
          <p:spPr>
            <a:xfrm>
              <a:off x="0" y="0"/>
              <a:ext cx="5606934" cy="276142"/>
            </a:xfrm>
            <a:custGeom>
              <a:avLst/>
              <a:gdLst/>
              <a:ahLst/>
              <a:cxnLst/>
              <a:rect l="l" t="t" r="r" b="b"/>
              <a:pathLst>
                <a:path w="5606934" h="276142">
                  <a:moveTo>
                    <a:pt x="0" y="0"/>
                  </a:moveTo>
                  <a:lnTo>
                    <a:pt x="5606934" y="0"/>
                  </a:lnTo>
                  <a:lnTo>
                    <a:pt x="5606934" y="276142"/>
                  </a:lnTo>
                  <a:lnTo>
                    <a:pt x="0" y="276142"/>
                  </a:lnTo>
                  <a:close/>
                </a:path>
              </a:pathLst>
            </a:custGeom>
            <a:solidFill>
              <a:srgbClr val="2B391E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C7626161-AB0D-6D90-A285-5F6205A257A6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2626D29-8614-3AB3-91D9-E9D38EAE6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37" y="2505605"/>
            <a:ext cx="5559575" cy="39107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690C182-7B7F-93DE-E387-5FFBAC008FF8}"/>
              </a:ext>
            </a:extLst>
          </p:cNvPr>
          <p:cNvGrpSpPr/>
          <p:nvPr/>
        </p:nvGrpSpPr>
        <p:grpSpPr>
          <a:xfrm>
            <a:off x="609599" y="1540503"/>
            <a:ext cx="10880875" cy="833477"/>
            <a:chOff x="914399" y="585193"/>
            <a:chExt cx="16321313" cy="1250216"/>
          </a:xfrm>
        </p:grpSpPr>
        <p:sp>
          <p:nvSpPr>
            <p:cNvPr id="10" name="Rectangle: Rounded Corners 21">
              <a:extLst>
                <a:ext uri="{FF2B5EF4-FFF2-40B4-BE49-F238E27FC236}">
                  <a16:creationId xmlns:a16="http://schemas.microsoft.com/office/drawing/2014/main" id="{E71618C0-68F7-9915-4980-BA530CFAB254}"/>
                </a:ext>
              </a:extLst>
            </p:cNvPr>
            <p:cNvSpPr/>
            <p:nvPr/>
          </p:nvSpPr>
          <p:spPr>
            <a:xfrm>
              <a:off x="914399" y="585193"/>
              <a:ext cx="16321313" cy="12502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1" name="Rectangle: Rounded Corners 22">
              <a:extLst>
                <a:ext uri="{FF2B5EF4-FFF2-40B4-BE49-F238E27FC236}">
                  <a16:creationId xmlns:a16="http://schemas.microsoft.com/office/drawing/2014/main" id="{65894765-765C-6564-F9C3-9B1C391BB819}"/>
                </a:ext>
              </a:extLst>
            </p:cNvPr>
            <p:cNvSpPr/>
            <p:nvPr/>
          </p:nvSpPr>
          <p:spPr>
            <a:xfrm>
              <a:off x="1066801" y="760047"/>
              <a:ext cx="16168911" cy="9822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C9928B-EF06-29BA-24C0-FB5511DE49DC}"/>
                </a:ext>
              </a:extLst>
            </p:cNvPr>
            <p:cNvSpPr txBox="1"/>
            <p:nvPr/>
          </p:nvSpPr>
          <p:spPr>
            <a:xfrm>
              <a:off x="2573986" y="858765"/>
              <a:ext cx="13563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a.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Ông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cụ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gặp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khăn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2B81A7-E9F4-FAA3-C42D-6E87111021FD}"/>
              </a:ext>
            </a:extLst>
          </p:cNvPr>
          <p:cNvGrpSpPr/>
          <p:nvPr/>
        </p:nvGrpSpPr>
        <p:grpSpPr>
          <a:xfrm>
            <a:off x="6237190" y="2612985"/>
            <a:ext cx="5384800" cy="3138363"/>
            <a:chOff x="9372600" y="3231089"/>
            <a:chExt cx="8077200" cy="4707544"/>
          </a:xfrm>
        </p:grpSpPr>
        <p:sp>
          <p:nvSpPr>
            <p:cNvPr id="20" name="Rectangle: Rounded Corners 25">
              <a:extLst>
                <a:ext uri="{FF2B5EF4-FFF2-40B4-BE49-F238E27FC236}">
                  <a16:creationId xmlns:a16="http://schemas.microsoft.com/office/drawing/2014/main" id="{E3D774D3-66FC-EA5C-524C-FF4CC5C2E191}"/>
                </a:ext>
              </a:extLst>
            </p:cNvPr>
            <p:cNvSpPr/>
            <p:nvPr/>
          </p:nvSpPr>
          <p:spPr>
            <a:xfrm>
              <a:off x="9372600" y="4117359"/>
              <a:ext cx="8077200" cy="382127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Ông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cụ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đang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buồn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vì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ông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đang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ốm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nặng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qua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khỏi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80D19CB0-21B4-51AA-2320-60CDCAD5D045}"/>
                </a:ext>
              </a:extLst>
            </p:cNvPr>
            <p:cNvSpPr/>
            <p:nvPr/>
          </p:nvSpPr>
          <p:spPr>
            <a:xfrm>
              <a:off x="12725400" y="3231089"/>
              <a:ext cx="1663105" cy="1567476"/>
            </a:xfrm>
            <a:custGeom>
              <a:avLst/>
              <a:gdLst/>
              <a:ahLst/>
              <a:cxnLst/>
              <a:rect l="l" t="t" r="r" b="b"/>
              <a:pathLst>
                <a:path w="4365836" h="4114800">
                  <a:moveTo>
                    <a:pt x="0" y="0"/>
                  </a:moveTo>
                  <a:lnTo>
                    <a:pt x="4365835" y="0"/>
                  </a:lnTo>
                  <a:lnTo>
                    <a:pt x="436583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1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E31787EA-7FE9-8B40-718A-69BECB9DBE55}"/>
              </a:ext>
            </a:extLst>
          </p:cNvPr>
          <p:cNvGrpSpPr/>
          <p:nvPr/>
        </p:nvGrpSpPr>
        <p:grpSpPr>
          <a:xfrm>
            <a:off x="-974876" y="6705539"/>
            <a:ext cx="14192551" cy="698984"/>
            <a:chOff x="0" y="0"/>
            <a:chExt cx="5606934" cy="276142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861E0A6F-2937-C2AF-55BD-72E2C7DA317B}"/>
                </a:ext>
              </a:extLst>
            </p:cNvPr>
            <p:cNvSpPr/>
            <p:nvPr/>
          </p:nvSpPr>
          <p:spPr>
            <a:xfrm>
              <a:off x="0" y="0"/>
              <a:ext cx="5606934" cy="276142"/>
            </a:xfrm>
            <a:custGeom>
              <a:avLst/>
              <a:gdLst/>
              <a:ahLst/>
              <a:cxnLst/>
              <a:rect l="l" t="t" r="r" b="b"/>
              <a:pathLst>
                <a:path w="5606934" h="276142">
                  <a:moveTo>
                    <a:pt x="0" y="0"/>
                  </a:moveTo>
                  <a:lnTo>
                    <a:pt x="5606934" y="0"/>
                  </a:lnTo>
                  <a:lnTo>
                    <a:pt x="5606934" y="276142"/>
                  </a:lnTo>
                  <a:lnTo>
                    <a:pt x="0" y="276142"/>
                  </a:lnTo>
                  <a:close/>
                </a:path>
              </a:pathLst>
            </a:custGeom>
            <a:solidFill>
              <a:srgbClr val="2B391E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DA183FDC-AFAC-31D4-3211-1054C8CF272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C2E821-CA3B-8A97-6AD5-48E7538D9B83}"/>
              </a:ext>
            </a:extLst>
          </p:cNvPr>
          <p:cNvGrpSpPr/>
          <p:nvPr/>
        </p:nvGrpSpPr>
        <p:grpSpPr>
          <a:xfrm>
            <a:off x="655563" y="1558528"/>
            <a:ext cx="10880875" cy="1443213"/>
            <a:chOff x="914399" y="585192"/>
            <a:chExt cx="16321313" cy="2164819"/>
          </a:xfrm>
        </p:grpSpPr>
        <p:sp>
          <p:nvSpPr>
            <p:cNvPr id="13" name="Rectangle: Rounded Corners 21">
              <a:extLst>
                <a:ext uri="{FF2B5EF4-FFF2-40B4-BE49-F238E27FC236}">
                  <a16:creationId xmlns:a16="http://schemas.microsoft.com/office/drawing/2014/main" id="{60357F92-D33D-DF3C-B747-22B097B138F3}"/>
                </a:ext>
              </a:extLst>
            </p:cNvPr>
            <p:cNvSpPr/>
            <p:nvPr/>
          </p:nvSpPr>
          <p:spPr>
            <a:xfrm>
              <a:off x="914399" y="585192"/>
              <a:ext cx="16321313" cy="216481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4" name="Rectangle: Rounded Corners 22">
              <a:extLst>
                <a:ext uri="{FF2B5EF4-FFF2-40B4-BE49-F238E27FC236}">
                  <a16:creationId xmlns:a16="http://schemas.microsoft.com/office/drawing/2014/main" id="{C5FA62BC-6368-2D0B-FE74-900B93530DB9}"/>
                </a:ext>
              </a:extLst>
            </p:cNvPr>
            <p:cNvSpPr/>
            <p:nvPr/>
          </p:nvSpPr>
          <p:spPr>
            <a:xfrm>
              <a:off x="1066800" y="760047"/>
              <a:ext cx="16168912" cy="19899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10948E-3B65-AEBA-A1AA-5FBD1D6879C3}"/>
                </a:ext>
              </a:extLst>
            </p:cNvPr>
            <p:cNvSpPr txBox="1"/>
            <p:nvPr/>
          </p:nvSpPr>
          <p:spPr>
            <a:xfrm>
              <a:off x="1340756" y="706638"/>
              <a:ext cx="15621000" cy="1940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b. </a:t>
              </a:r>
              <a:r>
                <a:rPr lang="vi-VN" sz="2800" dirty="0">
                  <a:latin typeface="UTM Avo" panose="02040603050506020204" pitchFamily="18"/>
                  <a:cs typeface="Arial" panose="020B0604020202020204" pitchFamily="34" charset="0"/>
                </a:rPr>
                <a:t>Các em nhỏ đã thể hiện sự cảm thông, giúp đỡ ông cụ như thế nào? 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84B2DDE-1611-079F-3320-E0D64BFE20C7}"/>
              </a:ext>
            </a:extLst>
          </p:cNvPr>
          <p:cNvSpPr/>
          <p:nvPr/>
        </p:nvSpPr>
        <p:spPr>
          <a:xfrm>
            <a:off x="3052837" y="3174890"/>
            <a:ext cx="5943600" cy="5907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thăm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BAE06A-E97E-61EA-7B6D-954786EC6E80}"/>
              </a:ext>
            </a:extLst>
          </p:cNvPr>
          <p:cNvSpPr/>
          <p:nvPr/>
        </p:nvSpPr>
        <p:spPr>
          <a:xfrm>
            <a:off x="254000" y="4462789"/>
            <a:ext cx="3454400" cy="12449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Sẵn sàng chia sẻ sự buồn tủi cùng ông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4C26EF-581D-15C8-59F2-041585E27531}"/>
              </a:ext>
            </a:extLst>
          </p:cNvPr>
          <p:cNvSpPr/>
          <p:nvPr/>
        </p:nvSpPr>
        <p:spPr>
          <a:xfrm>
            <a:off x="4394200" y="4606693"/>
            <a:ext cx="3454400" cy="12449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Hỏi thăm tình hình của ông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585002-F24A-94AF-1FF0-476BBD2E1594}"/>
              </a:ext>
            </a:extLst>
          </p:cNvPr>
          <p:cNvSpPr/>
          <p:nvPr/>
        </p:nvSpPr>
        <p:spPr>
          <a:xfrm>
            <a:off x="8483602" y="4462789"/>
            <a:ext cx="3454400" cy="12449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Giúp đỡ ông 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đi lên xe buýt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F077C1-78E7-84DA-CA32-221FF22A178C}"/>
              </a:ext>
            </a:extLst>
          </p:cNvPr>
          <p:cNvCxnSpPr>
            <a:cxnSpLocks/>
          </p:cNvCxnSpPr>
          <p:nvPr/>
        </p:nvCxnSpPr>
        <p:spPr>
          <a:xfrm>
            <a:off x="1879600" y="4026166"/>
            <a:ext cx="0" cy="44165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129FB2-ED5A-4406-7FF6-125C0A48046D}"/>
              </a:ext>
            </a:extLst>
          </p:cNvPr>
          <p:cNvCxnSpPr>
            <a:cxnSpLocks/>
          </p:cNvCxnSpPr>
          <p:nvPr/>
        </p:nvCxnSpPr>
        <p:spPr>
          <a:xfrm>
            <a:off x="10312400" y="4026166"/>
            <a:ext cx="0" cy="44165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CC4880B-31C7-17A4-5D40-2776E5BADC08}"/>
              </a:ext>
            </a:extLst>
          </p:cNvPr>
          <p:cNvCxnSpPr>
            <a:cxnSpLocks/>
          </p:cNvCxnSpPr>
          <p:nvPr/>
        </p:nvCxnSpPr>
        <p:spPr>
          <a:xfrm>
            <a:off x="6121400" y="3765593"/>
            <a:ext cx="0" cy="83834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51AE44-7E5A-567C-A8B1-382A8F90DEF0}"/>
              </a:ext>
            </a:extLst>
          </p:cNvPr>
          <p:cNvCxnSpPr>
            <a:cxnSpLocks/>
          </p:cNvCxnSpPr>
          <p:nvPr/>
        </p:nvCxnSpPr>
        <p:spPr>
          <a:xfrm>
            <a:off x="1879600" y="4026166"/>
            <a:ext cx="84328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11">
            <a:extLst>
              <a:ext uri="{FF2B5EF4-FFF2-40B4-BE49-F238E27FC236}">
                <a16:creationId xmlns:a16="http://schemas.microsoft.com/office/drawing/2014/main" id="{E7F1E3F7-1208-DBC7-8862-84EB8C2E5955}"/>
              </a:ext>
            </a:extLst>
          </p:cNvPr>
          <p:cNvSpPr/>
          <p:nvPr/>
        </p:nvSpPr>
        <p:spPr>
          <a:xfrm>
            <a:off x="925587" y="5851675"/>
            <a:ext cx="865413" cy="1100684"/>
          </a:xfrm>
          <a:custGeom>
            <a:avLst/>
            <a:gdLst/>
            <a:ahLst/>
            <a:cxnLst/>
            <a:rect l="l" t="t" r="r" b="b"/>
            <a:pathLst>
              <a:path w="3235262" h="4114800">
                <a:moveTo>
                  <a:pt x="0" y="0"/>
                </a:moveTo>
                <a:lnTo>
                  <a:pt x="3235262" y="0"/>
                </a:lnTo>
                <a:lnTo>
                  <a:pt x="32352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A9601291-0CD7-C653-5289-2CEF661BEFA7}"/>
              </a:ext>
            </a:extLst>
          </p:cNvPr>
          <p:cNvSpPr/>
          <p:nvPr/>
        </p:nvSpPr>
        <p:spPr>
          <a:xfrm flipH="1">
            <a:off x="2733823" y="5892530"/>
            <a:ext cx="865413" cy="1100684"/>
          </a:xfrm>
          <a:custGeom>
            <a:avLst/>
            <a:gdLst/>
            <a:ahLst/>
            <a:cxnLst/>
            <a:rect l="l" t="t" r="r" b="b"/>
            <a:pathLst>
              <a:path w="3235262" h="4114800">
                <a:moveTo>
                  <a:pt x="0" y="0"/>
                </a:moveTo>
                <a:lnTo>
                  <a:pt x="3235262" y="0"/>
                </a:lnTo>
                <a:lnTo>
                  <a:pt x="32352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C430BF21-51D4-4A2D-E8E1-E843C2460CF4}"/>
              </a:ext>
            </a:extLst>
          </p:cNvPr>
          <p:cNvSpPr/>
          <p:nvPr/>
        </p:nvSpPr>
        <p:spPr>
          <a:xfrm>
            <a:off x="4645781" y="5896349"/>
            <a:ext cx="865413" cy="1100684"/>
          </a:xfrm>
          <a:custGeom>
            <a:avLst/>
            <a:gdLst/>
            <a:ahLst/>
            <a:cxnLst/>
            <a:rect l="l" t="t" r="r" b="b"/>
            <a:pathLst>
              <a:path w="3235262" h="4114800">
                <a:moveTo>
                  <a:pt x="0" y="0"/>
                </a:moveTo>
                <a:lnTo>
                  <a:pt x="3235262" y="0"/>
                </a:lnTo>
                <a:lnTo>
                  <a:pt x="32352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4E070F51-626F-D1A5-C4A2-D02626F48F29}"/>
              </a:ext>
            </a:extLst>
          </p:cNvPr>
          <p:cNvSpPr/>
          <p:nvPr/>
        </p:nvSpPr>
        <p:spPr>
          <a:xfrm flipH="1">
            <a:off x="6454018" y="5937204"/>
            <a:ext cx="865413" cy="1100684"/>
          </a:xfrm>
          <a:custGeom>
            <a:avLst/>
            <a:gdLst/>
            <a:ahLst/>
            <a:cxnLst/>
            <a:rect l="l" t="t" r="r" b="b"/>
            <a:pathLst>
              <a:path w="3235262" h="4114800">
                <a:moveTo>
                  <a:pt x="0" y="0"/>
                </a:moveTo>
                <a:lnTo>
                  <a:pt x="3235262" y="0"/>
                </a:lnTo>
                <a:lnTo>
                  <a:pt x="32352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8393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>
            <a:extLst>
              <a:ext uri="{FF2B5EF4-FFF2-40B4-BE49-F238E27FC236}">
                <a16:creationId xmlns:a16="http://schemas.microsoft.com/office/drawing/2014/main" id="{77239C29-56F3-D299-6D3C-CCACA1D7166B}"/>
              </a:ext>
            </a:extLst>
          </p:cNvPr>
          <p:cNvGrpSpPr/>
          <p:nvPr/>
        </p:nvGrpSpPr>
        <p:grpSpPr>
          <a:xfrm>
            <a:off x="-1000276" y="6649013"/>
            <a:ext cx="14192551" cy="698984"/>
            <a:chOff x="0" y="0"/>
            <a:chExt cx="5606934" cy="276142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E5E1C12D-213A-00E3-3395-B2A8B0D07264}"/>
                </a:ext>
              </a:extLst>
            </p:cNvPr>
            <p:cNvSpPr/>
            <p:nvPr/>
          </p:nvSpPr>
          <p:spPr>
            <a:xfrm>
              <a:off x="0" y="0"/>
              <a:ext cx="5606934" cy="276142"/>
            </a:xfrm>
            <a:custGeom>
              <a:avLst/>
              <a:gdLst/>
              <a:ahLst/>
              <a:cxnLst/>
              <a:rect l="l" t="t" r="r" b="b"/>
              <a:pathLst>
                <a:path w="5606934" h="276142">
                  <a:moveTo>
                    <a:pt x="0" y="0"/>
                  </a:moveTo>
                  <a:lnTo>
                    <a:pt x="5606934" y="0"/>
                  </a:lnTo>
                  <a:lnTo>
                    <a:pt x="5606934" y="276142"/>
                  </a:lnTo>
                  <a:lnTo>
                    <a:pt x="0" y="276142"/>
                  </a:lnTo>
                  <a:close/>
                </a:path>
              </a:pathLst>
            </a:custGeom>
            <a:solidFill>
              <a:srgbClr val="2B391E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1C09338E-FDDA-5B09-D9EF-1D1F3FB7A7B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>
                <a:latin typeface="UTM Avo" panose="02040603050506020204" pitchFamily="18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AC9AEA-B073-1F5A-1A45-5F3FE7C18A90}"/>
              </a:ext>
            </a:extLst>
          </p:cNvPr>
          <p:cNvGrpSpPr/>
          <p:nvPr/>
        </p:nvGrpSpPr>
        <p:grpSpPr>
          <a:xfrm>
            <a:off x="609599" y="1533128"/>
            <a:ext cx="10880875" cy="1443213"/>
            <a:chOff x="914399" y="585192"/>
            <a:chExt cx="16321313" cy="2164819"/>
          </a:xfrm>
        </p:grpSpPr>
        <p:sp>
          <p:nvSpPr>
            <p:cNvPr id="9" name="Rectangle: Rounded Corners 21">
              <a:extLst>
                <a:ext uri="{FF2B5EF4-FFF2-40B4-BE49-F238E27FC236}">
                  <a16:creationId xmlns:a16="http://schemas.microsoft.com/office/drawing/2014/main" id="{4CFDD50E-B678-2225-3DD7-E2D5D82A86E3}"/>
                </a:ext>
              </a:extLst>
            </p:cNvPr>
            <p:cNvSpPr/>
            <p:nvPr/>
          </p:nvSpPr>
          <p:spPr>
            <a:xfrm>
              <a:off x="914399" y="585192"/>
              <a:ext cx="16321313" cy="216481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0" name="Rectangle: Rounded Corners 22">
              <a:extLst>
                <a:ext uri="{FF2B5EF4-FFF2-40B4-BE49-F238E27FC236}">
                  <a16:creationId xmlns:a16="http://schemas.microsoft.com/office/drawing/2014/main" id="{86F0D8A1-49C8-CD0B-6500-A1B17178053E}"/>
                </a:ext>
              </a:extLst>
            </p:cNvPr>
            <p:cNvSpPr/>
            <p:nvPr/>
          </p:nvSpPr>
          <p:spPr>
            <a:xfrm>
              <a:off x="1066800" y="760047"/>
              <a:ext cx="16168912" cy="19899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0B28F0-5DBE-C384-F24D-1094D38D7974}"/>
                </a:ext>
              </a:extLst>
            </p:cNvPr>
            <p:cNvSpPr txBox="1"/>
            <p:nvPr/>
          </p:nvSpPr>
          <p:spPr>
            <a:xfrm>
              <a:off x="1340756" y="706638"/>
              <a:ext cx="15621000" cy="1940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latin typeface="UTM Avo" panose="02040603050506020204" pitchFamily="18"/>
                  <a:cs typeface="Arial" panose="020B0604020202020204" pitchFamily="34" charset="0"/>
                </a:rPr>
                <a:t>c. </a:t>
              </a:r>
              <a:r>
                <a:rPr lang="vi-VN" sz="2800" dirty="0">
                  <a:latin typeface="UTM Avo" panose="02040603050506020204" pitchFamily="18"/>
                  <a:cs typeface="Arial" panose="020B0604020202020204" pitchFamily="34" charset="0"/>
                </a:rPr>
                <a:t>Sự cảm thông, giúp đỡ của các em nhỏ mang lại điều gì cho ông cụ?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5DE83D-4803-FEA3-DE04-1EEDC4EC5A41}"/>
              </a:ext>
            </a:extLst>
          </p:cNvPr>
          <p:cNvGrpSpPr/>
          <p:nvPr/>
        </p:nvGrpSpPr>
        <p:grpSpPr>
          <a:xfrm>
            <a:off x="330275" y="3119971"/>
            <a:ext cx="7235975" cy="3452842"/>
            <a:chOff x="42637" y="3314700"/>
            <a:chExt cx="10853963" cy="5179263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C1C64C08-C080-A155-11D9-7E27CF875F61}"/>
                </a:ext>
              </a:extLst>
            </p:cNvPr>
            <p:cNvSpPr/>
            <p:nvPr/>
          </p:nvSpPr>
          <p:spPr>
            <a:xfrm>
              <a:off x="42637" y="3314700"/>
              <a:ext cx="10853963" cy="5179263"/>
            </a:xfrm>
            <a:custGeom>
              <a:avLst/>
              <a:gdLst/>
              <a:ahLst/>
              <a:cxnLst/>
              <a:rect l="l" t="t" r="r" b="b"/>
              <a:pathLst>
                <a:path w="12584755" h="7735168">
                  <a:moveTo>
                    <a:pt x="0" y="0"/>
                  </a:moveTo>
                  <a:lnTo>
                    <a:pt x="12584755" y="0"/>
                  </a:lnTo>
                  <a:lnTo>
                    <a:pt x="12584755" y="7735167"/>
                  </a:lnTo>
                  <a:lnTo>
                    <a:pt x="0" y="7735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7B6613-0A48-7B99-959B-7B2AD8E1E70D}"/>
                </a:ext>
              </a:extLst>
            </p:cNvPr>
            <p:cNvSpPr txBox="1"/>
            <p:nvPr/>
          </p:nvSpPr>
          <p:spPr>
            <a:xfrm>
              <a:off x="1071448" y="4693322"/>
              <a:ext cx="8796338" cy="2513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</a:rPr>
                <a:t>Sự cảm thông, giúp đỡ của các em nhỏ giúp cho ông cụ cảm thấy nhẹ lòng hơn và được quan tâm hơn.</a:t>
              </a:r>
              <a:endParaRPr lang="en-US" sz="2400" dirty="0">
                <a:latin typeface="UTM Avo" panose="02040603050506020204" pitchFamily="18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23F077A-EEEB-D4CE-1017-059C95656FDF}"/>
                </a:ext>
              </a:extLst>
            </p:cNvPr>
            <p:cNvSpPr/>
            <p:nvPr/>
          </p:nvSpPr>
          <p:spPr>
            <a:xfrm>
              <a:off x="862011" y="3946185"/>
              <a:ext cx="799130" cy="1149827"/>
            </a:xfrm>
            <a:custGeom>
              <a:avLst/>
              <a:gdLst/>
              <a:ahLst/>
              <a:cxnLst/>
              <a:rect l="l" t="t" r="r" b="b"/>
              <a:pathLst>
                <a:path w="799130" h="1149827">
                  <a:moveTo>
                    <a:pt x="0" y="0"/>
                  </a:moveTo>
                  <a:lnTo>
                    <a:pt x="799130" y="0"/>
                  </a:lnTo>
                  <a:lnTo>
                    <a:pt x="799130" y="1149827"/>
                  </a:lnTo>
                  <a:lnTo>
                    <a:pt x="0" y="1149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A047D04F-74B3-CCBE-046A-6080BED4FE61}"/>
                </a:ext>
              </a:extLst>
            </p:cNvPr>
            <p:cNvSpPr/>
            <p:nvPr/>
          </p:nvSpPr>
          <p:spPr>
            <a:xfrm>
              <a:off x="9896475" y="5632344"/>
              <a:ext cx="799130" cy="1149827"/>
            </a:xfrm>
            <a:custGeom>
              <a:avLst/>
              <a:gdLst/>
              <a:ahLst/>
              <a:cxnLst/>
              <a:rect l="l" t="t" r="r" b="b"/>
              <a:pathLst>
                <a:path w="799130" h="1149827">
                  <a:moveTo>
                    <a:pt x="0" y="0"/>
                  </a:moveTo>
                  <a:lnTo>
                    <a:pt x="799130" y="0"/>
                  </a:lnTo>
                  <a:lnTo>
                    <a:pt x="799130" y="1149827"/>
                  </a:lnTo>
                  <a:lnTo>
                    <a:pt x="0" y="1149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sp>
        <p:nvSpPr>
          <p:cNvPr id="33" name="Freeform 3">
            <a:extLst>
              <a:ext uri="{FF2B5EF4-FFF2-40B4-BE49-F238E27FC236}">
                <a16:creationId xmlns:a16="http://schemas.microsoft.com/office/drawing/2014/main" id="{E0E394FF-F516-0492-7C3A-F5E25E6CE3A0}"/>
              </a:ext>
            </a:extLst>
          </p:cNvPr>
          <p:cNvSpPr/>
          <p:nvPr/>
        </p:nvSpPr>
        <p:spPr>
          <a:xfrm>
            <a:off x="8243738" y="3287503"/>
            <a:ext cx="2940499" cy="3570497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7665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80B2E2AF-EA84-8426-537A-D9B605E3B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832" y="3429000"/>
            <a:ext cx="2610336" cy="1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1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ABF1311-3442-9FA7-CBC3-8F67F347FDEA}"/>
              </a:ext>
            </a:extLst>
          </p:cNvPr>
          <p:cNvSpPr txBox="1"/>
          <p:nvPr/>
        </p:nvSpPr>
        <p:spPr>
          <a:xfrm>
            <a:off x="558800" y="1498353"/>
            <a:ext cx="1107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ĐỌC CÁC Ý KIẾN DƯỚI ĐÂY VÀ THỰC HIỆN YÊU CẦU </a:t>
            </a:r>
          </a:p>
        </p:txBody>
      </p:sp>
      <p:sp>
        <p:nvSpPr>
          <p:cNvPr id="20" name="Rectangle: Rounded Corners 4">
            <a:extLst>
              <a:ext uri="{FF2B5EF4-FFF2-40B4-BE49-F238E27FC236}">
                <a16:creationId xmlns:a16="http://schemas.microsoft.com/office/drawing/2014/main" id="{EA48B54B-0682-5AC7-D09D-2226D0CB0894}"/>
              </a:ext>
            </a:extLst>
          </p:cNvPr>
          <p:cNvSpPr/>
          <p:nvPr/>
        </p:nvSpPr>
        <p:spPr>
          <a:xfrm>
            <a:off x="264319" y="2175265"/>
            <a:ext cx="3817709" cy="2330450"/>
          </a:xfrm>
          <a:prstGeom prst="roundRect">
            <a:avLst/>
          </a:prstGeom>
          <a:solidFill>
            <a:srgbClr val="8064A2">
              <a:lumMod val="20000"/>
              <a:lumOff val="80000"/>
            </a:srgbClr>
          </a:solidFill>
          <a:ln w="38100" cap="flat" cmpd="sng" algn="ctr">
            <a:solidFill>
              <a:srgbClr val="8064A2">
                <a:lumMod val="60000"/>
                <a:lumOff val="4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a.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giúp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đỡ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gặp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khăn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họ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thêm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sức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mạnh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niềm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tin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cuộc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sống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DD0A8949-40CE-772E-4308-3584A0FEDCB4}"/>
              </a:ext>
            </a:extLst>
          </p:cNvPr>
          <p:cNvSpPr/>
          <p:nvPr/>
        </p:nvSpPr>
        <p:spPr>
          <a:xfrm>
            <a:off x="4187712" y="2175265"/>
            <a:ext cx="4622799" cy="2330450"/>
          </a:xfrm>
          <a:prstGeom prst="roundRect">
            <a:avLst/>
          </a:prstGeom>
          <a:solidFill>
            <a:srgbClr val="8064A2">
              <a:lumMod val="20000"/>
              <a:lumOff val="80000"/>
            </a:srgbClr>
          </a:solidFill>
          <a:ln w="38100" cap="flat" cmpd="sng" algn="ctr">
            <a:solidFill>
              <a:srgbClr val="8064A2">
                <a:lumMod val="60000"/>
                <a:lumOff val="4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b.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phải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ai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cũng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luôn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gặp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điều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may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mắn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giúp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đỡ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gặp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khăn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B2408355-9BC8-9249-EE47-795985D66F8A}"/>
              </a:ext>
            </a:extLst>
          </p:cNvPr>
          <p:cNvSpPr/>
          <p:nvPr/>
        </p:nvSpPr>
        <p:spPr>
          <a:xfrm>
            <a:off x="8916195" y="2175265"/>
            <a:ext cx="3063875" cy="2330450"/>
          </a:xfrm>
          <a:prstGeom prst="roundRect">
            <a:avLst/>
          </a:prstGeom>
          <a:solidFill>
            <a:srgbClr val="8064A2">
              <a:lumMod val="20000"/>
              <a:lumOff val="80000"/>
            </a:srgbClr>
          </a:solidFill>
          <a:ln w="38100" cap="flat" cmpd="sng" algn="ctr">
            <a:solidFill>
              <a:srgbClr val="8064A2">
                <a:lumMod val="60000"/>
                <a:lumOff val="4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just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c.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giúp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đỡ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gặp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khăn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tử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tế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451CF06-E456-2583-3408-7AC805A28CC2}"/>
              </a:ext>
            </a:extLst>
          </p:cNvPr>
          <p:cNvGrpSpPr/>
          <p:nvPr/>
        </p:nvGrpSpPr>
        <p:grpSpPr>
          <a:xfrm>
            <a:off x="558800" y="4659407"/>
            <a:ext cx="10769600" cy="1887312"/>
            <a:chOff x="1066800" y="6435639"/>
            <a:chExt cx="16154400" cy="283096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1A13879-E77E-44B1-E8E5-CD83ED29B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9922" y="6435639"/>
              <a:ext cx="1112043" cy="111204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1B516B3-6F0C-D053-65E7-BDC711C3F24A}"/>
                </a:ext>
              </a:extLst>
            </p:cNvPr>
            <p:cNvSpPr txBox="1"/>
            <p:nvPr/>
          </p:nvSpPr>
          <p:spPr>
            <a:xfrm>
              <a:off x="2391965" y="6774363"/>
              <a:ext cx="8001000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Trả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lời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câu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hỏi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latin typeface="UTM Avo" panose="02040603050506020204" pitchFamily="18"/>
                  <a:cs typeface="Arial" panose="020B0604020202020204" pitchFamily="34" charset="0"/>
                </a:rPr>
                <a:t>đây</a:t>
              </a:r>
              <a:r>
                <a:rPr lang="en-US" sz="2400" b="1" i="1" dirty="0"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818ACD-7740-D080-E7D5-462431BE0D06}"/>
                </a:ext>
              </a:extLst>
            </p:cNvPr>
            <p:cNvSpPr txBox="1"/>
            <p:nvPr/>
          </p:nvSpPr>
          <p:spPr>
            <a:xfrm>
              <a:off x="1066800" y="7583838"/>
              <a:ext cx="16154400" cy="1682769"/>
            </a:xfrm>
            <a:prstGeom prst="rect">
              <a:avLst/>
            </a:prstGeom>
            <a:solidFill>
              <a:srgbClr val="FFF9F7"/>
            </a:solidFill>
            <a:ln>
              <a:solidFill>
                <a:srgbClr val="FFF9F7"/>
              </a:solidFill>
            </a:ln>
          </p:spPr>
          <p:txBody>
            <a:bodyPr wrap="square" rtlCol="0">
              <a:spAutoFit/>
            </a:bodyPr>
            <a:lstStyle/>
            <a:p>
              <a:pPr marL="228611" indent="-228611" algn="just" defTabSz="609630">
                <a:lnSpc>
                  <a:spcPct val="150000"/>
                </a:lnSpc>
                <a:buFontTx/>
                <a:buAutoNum type="alphaLcPeriod"/>
              </a:pP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nhất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kiến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Vì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sao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</a:p>
            <a:p>
              <a:pPr marL="228611" indent="-228611" algn="just" defTabSz="609630">
                <a:lnSpc>
                  <a:spcPct val="150000"/>
                </a:lnSpc>
                <a:buFontTx/>
                <a:buAutoNum type="alphaLcPeriod"/>
              </a:pP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Theo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tại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sao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phải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đỡ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gặp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khăn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0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B7CA841-9A5B-4775-B922-8FB572770D91}"/>
              </a:ext>
            </a:extLst>
          </p:cNvPr>
          <p:cNvSpPr txBox="1"/>
          <p:nvPr/>
        </p:nvSpPr>
        <p:spPr>
          <a:xfrm>
            <a:off x="2514597" y="1769461"/>
            <a:ext cx="716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KẾT LUẬN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612F6-0CC4-5F2A-7689-DE585B3E1936}"/>
              </a:ext>
            </a:extLst>
          </p:cNvPr>
          <p:cNvSpPr txBox="1"/>
          <p:nvPr/>
        </p:nvSpPr>
        <p:spPr>
          <a:xfrm>
            <a:off x="1136649" y="2292681"/>
            <a:ext cx="9918700" cy="2835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</a:pP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nl-NL" sz="24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nl-NL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nl-NL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nl-NL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nl-NL" sz="24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nl-NL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nl-NL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ái,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nl-NL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1906C7A-49F1-390B-CB25-1554EBEEC741}"/>
              </a:ext>
            </a:extLst>
          </p:cNvPr>
          <p:cNvSpPr txBox="1"/>
          <p:nvPr/>
        </p:nvSpPr>
        <p:spPr>
          <a:xfrm>
            <a:off x="279400" y="1597872"/>
            <a:ext cx="1163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1.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huống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AC6816-55B4-EB60-B9A3-54A86C0686A0}"/>
              </a:ext>
            </a:extLst>
          </p:cNvPr>
          <p:cNvGrpSpPr/>
          <p:nvPr/>
        </p:nvGrpSpPr>
        <p:grpSpPr>
          <a:xfrm>
            <a:off x="609600" y="2344077"/>
            <a:ext cx="6299200" cy="4013200"/>
            <a:chOff x="990600" y="3390900"/>
            <a:chExt cx="9448800" cy="6019800"/>
          </a:xfrm>
        </p:grpSpPr>
        <p:sp>
          <p:nvSpPr>
            <p:cNvPr id="26" name="Rectangle: Rounded Corners 5">
              <a:extLst>
                <a:ext uri="{FF2B5EF4-FFF2-40B4-BE49-F238E27FC236}">
                  <a16:creationId xmlns:a16="http://schemas.microsoft.com/office/drawing/2014/main" id="{B1276D20-E0C8-6E9B-4DDC-C0AEA80EDDF5}"/>
                </a:ext>
              </a:extLst>
            </p:cNvPr>
            <p:cNvSpPr/>
            <p:nvPr/>
          </p:nvSpPr>
          <p:spPr>
            <a:xfrm>
              <a:off x="990600" y="3848100"/>
              <a:ext cx="9448800" cy="5562600"/>
            </a:xfrm>
            <a:prstGeom prst="round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An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ở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chân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 An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thấy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chịu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không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muốn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cùng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An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nói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: “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phiền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phức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!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thấy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tiện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nhóm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”. An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thỏa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thuận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nhau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sẽ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không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cùng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27" name="Rectangle: Rounded Corners 6">
              <a:extLst>
                <a:ext uri="{FF2B5EF4-FFF2-40B4-BE49-F238E27FC236}">
                  <a16:creationId xmlns:a16="http://schemas.microsoft.com/office/drawing/2014/main" id="{A7767712-469A-CA1A-C06A-F76F1404C469}"/>
                </a:ext>
              </a:extLst>
            </p:cNvPr>
            <p:cNvSpPr/>
            <p:nvPr/>
          </p:nvSpPr>
          <p:spPr>
            <a:xfrm>
              <a:off x="990600" y="3390900"/>
              <a:ext cx="3695700" cy="784830"/>
            </a:xfrm>
            <a:prstGeom prst="roundRect">
              <a:avLst>
                <a:gd name="adj" fmla="val 50000"/>
              </a:avLst>
            </a:prstGeom>
            <a:solidFill>
              <a:srgbClr val="FCE6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33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Tình</a:t>
              </a:r>
              <a:r>
                <a:rPr kumimoji="0" lang="en-US" sz="233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333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huống</a:t>
              </a:r>
              <a:r>
                <a:rPr kumimoji="0" lang="en-US" sz="233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1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BF9CBF5-10FA-813B-AAAD-8B4C69CAE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7" t="5769" r="6251" b="7157"/>
          <a:stretch/>
        </p:blipFill>
        <p:spPr>
          <a:xfrm>
            <a:off x="6832600" y="2182647"/>
            <a:ext cx="5080000" cy="4166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165E4-4BDB-B84B-2F19-F10418AE4BE7}"/>
              </a:ext>
            </a:extLst>
          </p:cNvPr>
          <p:cNvSpPr txBox="1"/>
          <p:nvPr/>
        </p:nvSpPr>
        <p:spPr>
          <a:xfrm>
            <a:off x="3073400" y="961673"/>
            <a:ext cx="60452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THẢO LUẬN NHÓM </a:t>
            </a:r>
          </a:p>
        </p:txBody>
      </p:sp>
    </p:spTree>
    <p:extLst>
      <p:ext uri="{BB962C8B-B14F-4D97-AF65-F5344CB8AC3E}">
        <p14:creationId xmlns:p14="http://schemas.microsoft.com/office/powerpoint/2010/main" val="16643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41570D-ED25-8248-F722-8798A4B307A1}"/>
              </a:ext>
            </a:extLst>
          </p:cNvPr>
          <p:cNvGrpSpPr/>
          <p:nvPr/>
        </p:nvGrpSpPr>
        <p:grpSpPr>
          <a:xfrm>
            <a:off x="534194" y="1654175"/>
            <a:ext cx="6299200" cy="2155825"/>
            <a:chOff x="990600" y="3390900"/>
            <a:chExt cx="9448800" cy="3233738"/>
          </a:xfrm>
        </p:grpSpPr>
        <p:sp>
          <p:nvSpPr>
            <p:cNvPr id="11" name="Rectangle: Rounded Corners 5">
              <a:extLst>
                <a:ext uri="{FF2B5EF4-FFF2-40B4-BE49-F238E27FC236}">
                  <a16:creationId xmlns:a16="http://schemas.microsoft.com/office/drawing/2014/main" id="{6230207A-F967-F245-842E-7068681D1F48}"/>
                </a:ext>
              </a:extLst>
            </p:cNvPr>
            <p:cNvSpPr/>
            <p:nvPr/>
          </p:nvSpPr>
          <p:spPr>
            <a:xfrm>
              <a:off x="990600" y="3848100"/>
              <a:ext cx="9448800" cy="2776538"/>
            </a:xfrm>
            <a:prstGeom prst="round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Thấy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Tâm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ngã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giữa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sân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trường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, Lan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tỏ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ra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thích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thú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: “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Không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cẩn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thận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thì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chịu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thôi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”.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Nói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, Lan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chạy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chỗ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khác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0F27BB30-AC5F-8D75-3808-2E9336768255}"/>
                </a:ext>
              </a:extLst>
            </p:cNvPr>
            <p:cNvSpPr/>
            <p:nvPr/>
          </p:nvSpPr>
          <p:spPr>
            <a:xfrm>
              <a:off x="990600" y="3390900"/>
              <a:ext cx="3429000" cy="833438"/>
            </a:xfrm>
            <a:prstGeom prst="roundRect">
              <a:avLst>
                <a:gd name="adj" fmla="val 50000"/>
              </a:avLst>
            </a:prstGeom>
            <a:solidFill>
              <a:srgbClr val="FCE6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33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Tình</a:t>
              </a:r>
              <a:r>
                <a:rPr kumimoji="0" lang="en-US" sz="233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333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huống</a:t>
              </a:r>
              <a:r>
                <a:rPr kumimoji="0" lang="en-US" sz="233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2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3DF2B96-39C2-1CB9-AF8A-650C83647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791" y="1571773"/>
            <a:ext cx="3301206" cy="2489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A4260-0B56-FCA2-6273-D6B3D509D9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55" r="4038"/>
          <a:stretch/>
        </p:blipFill>
        <p:spPr>
          <a:xfrm>
            <a:off x="7976791" y="4219476"/>
            <a:ext cx="3301206" cy="245714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F03F50B-E1E7-EF09-889D-375D24D1B9E5}"/>
              </a:ext>
            </a:extLst>
          </p:cNvPr>
          <p:cNvGrpSpPr/>
          <p:nvPr/>
        </p:nvGrpSpPr>
        <p:grpSpPr>
          <a:xfrm>
            <a:off x="534194" y="4371975"/>
            <a:ext cx="6299200" cy="2155825"/>
            <a:chOff x="990600" y="3390900"/>
            <a:chExt cx="9448800" cy="3233738"/>
          </a:xfrm>
        </p:grpSpPr>
        <p:sp>
          <p:nvSpPr>
            <p:cNvPr id="16" name="Rectangle: Rounded Corners 17">
              <a:extLst>
                <a:ext uri="{FF2B5EF4-FFF2-40B4-BE49-F238E27FC236}">
                  <a16:creationId xmlns:a16="http://schemas.microsoft.com/office/drawing/2014/main" id="{A7C2CD72-8BBC-773D-B918-CE25DE22B94D}"/>
                </a:ext>
              </a:extLst>
            </p:cNvPr>
            <p:cNvSpPr/>
            <p:nvPr/>
          </p:nvSpPr>
          <p:spPr>
            <a:xfrm>
              <a:off x="990600" y="3848100"/>
              <a:ext cx="9448800" cy="2776538"/>
            </a:xfrm>
            <a:prstGeom prst="roundRect">
              <a:avLst/>
            </a:prstGeom>
            <a:solidFill>
              <a:srgbClr val="9BBB5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Sáng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nay,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thấy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Toàn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buồn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vì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bố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mắng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Đức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liền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han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, chia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sẻ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động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viên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2BE3872D-B2D0-4A2D-3249-CBE1753B7EC3}"/>
                </a:ext>
              </a:extLst>
            </p:cNvPr>
            <p:cNvSpPr/>
            <p:nvPr/>
          </p:nvSpPr>
          <p:spPr>
            <a:xfrm>
              <a:off x="990600" y="3390900"/>
              <a:ext cx="3429000" cy="833438"/>
            </a:xfrm>
            <a:prstGeom prst="roundRect">
              <a:avLst>
                <a:gd name="adj" fmla="val 50000"/>
              </a:avLst>
            </a:prstGeom>
            <a:solidFill>
              <a:srgbClr val="FCE68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33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Tình</a:t>
              </a:r>
              <a:r>
                <a:rPr kumimoji="0" lang="en-US" sz="233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333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huống</a:t>
              </a:r>
              <a:r>
                <a:rPr kumimoji="0" lang="en-US" sz="2333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891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089D60-403E-8A5B-4A26-9A8D507AE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7" t="5769" r="6251" b="7157"/>
          <a:stretch/>
        </p:blipFill>
        <p:spPr>
          <a:xfrm>
            <a:off x="406402" y="2111650"/>
            <a:ext cx="3606799" cy="2958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60B6C7-FD69-6646-1D0A-375DFCDA6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99" y="2197304"/>
            <a:ext cx="3810001" cy="28727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CAC3C9-5946-FD76-A6CD-BEDEFAAB8A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55" r="4038"/>
          <a:stretch/>
        </p:blipFill>
        <p:spPr>
          <a:xfrm>
            <a:off x="7997826" y="2125067"/>
            <a:ext cx="3956599" cy="29449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00E95F-73BB-C537-5C57-9304AF7A6D62}"/>
              </a:ext>
            </a:extLst>
          </p:cNvPr>
          <p:cNvSpPr txBox="1"/>
          <p:nvPr/>
        </p:nvSpPr>
        <p:spPr>
          <a:xfrm>
            <a:off x="3325812" y="1490282"/>
            <a:ext cx="5889626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HƯỚNG DẪN TRẢ LỜI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DC5FDB-F87E-7FD4-8ECE-CB5FB7B50DE6}"/>
              </a:ext>
            </a:extLst>
          </p:cNvPr>
          <p:cNvSpPr/>
          <p:nvPr/>
        </p:nvSpPr>
        <p:spPr>
          <a:xfrm>
            <a:off x="400052" y="5314351"/>
            <a:ext cx="3606799" cy="11795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nên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xa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lánh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vì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khiếm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khuyết</a:t>
            </a:r>
            <a:endParaRPr lang="en-US" sz="23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FC1332-FF05-9A4C-BF6F-F0E36A84EDFA}"/>
              </a:ext>
            </a:extLst>
          </p:cNvPr>
          <p:cNvSpPr/>
          <p:nvPr/>
        </p:nvSpPr>
        <p:spPr>
          <a:xfrm>
            <a:off x="4292599" y="5314351"/>
            <a:ext cx="3606799" cy="11795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Nên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giúp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đỡ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gặp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phải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sự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cố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3B1ADE-B4C4-C95D-E1E9-F20A97658AE5}"/>
              </a:ext>
            </a:extLst>
          </p:cNvPr>
          <p:cNvSpPr/>
          <p:nvPr/>
        </p:nvSpPr>
        <p:spPr>
          <a:xfrm>
            <a:off x="8185149" y="5314351"/>
            <a:ext cx="3606799" cy="11795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Nên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chia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chuyện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vui</a:t>
            </a:r>
            <a:r>
              <a:rPr lang="en-US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51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A3317AF-45AE-9238-F71F-577B1B555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832" y="3429000"/>
            <a:ext cx="2610336" cy="1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7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4F86C4-5662-94C7-C30D-4512FAB863D9}"/>
              </a:ext>
            </a:extLst>
          </p:cNvPr>
          <p:cNvSpPr txBox="1"/>
          <p:nvPr/>
        </p:nvSpPr>
        <p:spPr>
          <a:xfrm>
            <a:off x="1219200" y="152400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2.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Đưa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khuyên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huống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1F87A133-C003-439A-0FA8-B5A75C9F6B68}"/>
              </a:ext>
            </a:extLst>
          </p:cNvPr>
          <p:cNvSpPr/>
          <p:nvPr/>
        </p:nvSpPr>
        <p:spPr>
          <a:xfrm>
            <a:off x="546100" y="2338841"/>
            <a:ext cx="11099800" cy="2311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Sau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trách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tặng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mồ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côi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Hoàng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quen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quyên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góp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chẳng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ích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!”.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760B5C-BD7D-C43F-C3E3-D28B3AABA1A8}"/>
              </a:ext>
            </a:extLst>
          </p:cNvPr>
          <p:cNvGrpSpPr/>
          <p:nvPr/>
        </p:nvGrpSpPr>
        <p:grpSpPr>
          <a:xfrm>
            <a:off x="342901" y="4764062"/>
            <a:ext cx="9867899" cy="1121846"/>
            <a:chOff x="533401" y="5846179"/>
            <a:chExt cx="14801849" cy="16827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075C67-5B8E-892A-B0F6-560AAD48F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1" y="6204347"/>
              <a:ext cx="1295399" cy="1295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BD87A2-0022-08E8-3884-E28C44262C5B}"/>
                </a:ext>
              </a:extLst>
            </p:cNvPr>
            <p:cNvSpPr txBox="1"/>
            <p:nvPr/>
          </p:nvSpPr>
          <p:spPr>
            <a:xfrm>
              <a:off x="2195512" y="5846179"/>
              <a:ext cx="13139738" cy="1682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sẽ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khuyên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bạn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thế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nào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bạn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hiểu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được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nghĩa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giúp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đỡ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gặp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latin typeface="UTM Avo" panose="02040603050506020204" pitchFamily="18"/>
                  <a:cs typeface="Arial" panose="020B0604020202020204" pitchFamily="34" charset="0"/>
                </a:rPr>
                <a:t>khăn</a:t>
              </a:r>
              <a:r>
                <a:rPr lang="en-US" sz="2400" i="1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11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47A8B185-3650-8975-D22E-80C043D63F50}"/>
              </a:ext>
            </a:extLst>
          </p:cNvPr>
          <p:cNvSpPr/>
          <p:nvPr/>
        </p:nvSpPr>
        <p:spPr>
          <a:xfrm>
            <a:off x="512260" y="2182765"/>
            <a:ext cx="2328873" cy="4663499"/>
          </a:xfrm>
          <a:custGeom>
            <a:avLst/>
            <a:gdLst/>
            <a:ahLst/>
            <a:cxnLst/>
            <a:rect l="l" t="t" r="r" b="b"/>
            <a:pathLst>
              <a:path w="3785616" h="8229600">
                <a:moveTo>
                  <a:pt x="0" y="0"/>
                </a:moveTo>
                <a:lnTo>
                  <a:pt x="3785616" y="0"/>
                </a:lnTo>
                <a:lnTo>
                  <a:pt x="37856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7493BE-9E18-0DD2-C5D1-06F6A1E499D9}"/>
              </a:ext>
            </a:extLst>
          </p:cNvPr>
          <p:cNvGrpSpPr/>
          <p:nvPr/>
        </p:nvGrpSpPr>
        <p:grpSpPr>
          <a:xfrm>
            <a:off x="4241799" y="1630413"/>
            <a:ext cx="7467602" cy="1777237"/>
            <a:chOff x="6167436" y="1409700"/>
            <a:chExt cx="10100911" cy="2665855"/>
          </a:xfrm>
        </p:grpSpPr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EAB70C5E-C8B4-C8EE-52FD-01385155B9E3}"/>
                </a:ext>
              </a:extLst>
            </p:cNvPr>
            <p:cNvSpPr/>
            <p:nvPr/>
          </p:nvSpPr>
          <p:spPr>
            <a:xfrm>
              <a:off x="6167436" y="1409700"/>
              <a:ext cx="10100911" cy="2665855"/>
            </a:xfrm>
            <a:prstGeom prst="roundRect">
              <a:avLst/>
            </a:prstGeom>
            <a:solidFill>
              <a:srgbClr val="F2F6DB"/>
            </a:solidFill>
            <a:ln w="38100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FD88FB39-667D-C8A4-E503-A0A4E39707CE}"/>
                </a:ext>
              </a:extLst>
            </p:cNvPr>
            <p:cNvSpPr/>
            <p:nvPr/>
          </p:nvSpPr>
          <p:spPr>
            <a:xfrm>
              <a:off x="13999921" y="1528524"/>
              <a:ext cx="2101300" cy="2501550"/>
            </a:xfrm>
            <a:custGeom>
              <a:avLst/>
              <a:gdLst/>
              <a:ahLst/>
              <a:cxnLst/>
              <a:rect l="l" t="t" r="r" b="b"/>
              <a:pathLst>
                <a:path w="3456432" h="4114800">
                  <a:moveTo>
                    <a:pt x="0" y="0"/>
                  </a:moveTo>
                  <a:lnTo>
                    <a:pt x="3456432" y="0"/>
                  </a:lnTo>
                  <a:lnTo>
                    <a:pt x="345643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D80471-462D-9B68-695C-9ABE04227EF0}"/>
                </a:ext>
              </a:extLst>
            </p:cNvPr>
            <p:cNvSpPr txBox="1"/>
            <p:nvPr/>
          </p:nvSpPr>
          <p:spPr>
            <a:xfrm>
              <a:off x="6402115" y="1933141"/>
              <a:ext cx="7625317" cy="1425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bạn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nhỏ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mồ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côi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rất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khăn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thiếu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thốn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tình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gia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đình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vật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chất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87D7B6-340A-E0E4-F4B2-166959E3C6F8}"/>
              </a:ext>
            </a:extLst>
          </p:cNvPr>
          <p:cNvGrpSpPr/>
          <p:nvPr/>
        </p:nvGrpSpPr>
        <p:grpSpPr>
          <a:xfrm>
            <a:off x="4241799" y="3614095"/>
            <a:ext cx="7467601" cy="1244821"/>
            <a:chOff x="6167436" y="1409700"/>
            <a:chExt cx="9992870" cy="1867231"/>
          </a:xfrm>
        </p:grpSpPr>
        <p:sp>
          <p:nvSpPr>
            <p:cNvPr id="16" name="Rectangle: Rounded Corners 11">
              <a:extLst>
                <a:ext uri="{FF2B5EF4-FFF2-40B4-BE49-F238E27FC236}">
                  <a16:creationId xmlns:a16="http://schemas.microsoft.com/office/drawing/2014/main" id="{B6B5C807-F88B-8A3C-42CF-17B0DAE2887B}"/>
                </a:ext>
              </a:extLst>
            </p:cNvPr>
            <p:cNvSpPr/>
            <p:nvPr/>
          </p:nvSpPr>
          <p:spPr>
            <a:xfrm>
              <a:off x="6167436" y="1409700"/>
              <a:ext cx="9992870" cy="1867231"/>
            </a:xfrm>
            <a:prstGeom prst="roundRect">
              <a:avLst/>
            </a:prstGeom>
            <a:solidFill>
              <a:srgbClr val="F2F6DB"/>
            </a:solidFill>
            <a:ln w="38100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9B0689-7D85-11DA-B8A9-E54059AA6ADD}"/>
                </a:ext>
              </a:extLst>
            </p:cNvPr>
            <p:cNvSpPr txBox="1"/>
            <p:nvPr/>
          </p:nvSpPr>
          <p:spPr>
            <a:xfrm>
              <a:off x="6271018" y="1562491"/>
              <a:ext cx="9785704" cy="1425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Giúp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đỡ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bạn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nhỏ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mồ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côi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trong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khả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năng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mình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một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nghĩa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chúng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ta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nên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94D359-A2A2-C299-C133-42FF2F908503}"/>
              </a:ext>
            </a:extLst>
          </p:cNvPr>
          <p:cNvGrpSpPr/>
          <p:nvPr/>
        </p:nvGrpSpPr>
        <p:grpSpPr>
          <a:xfrm>
            <a:off x="4241797" y="5065361"/>
            <a:ext cx="7467601" cy="1556587"/>
            <a:chOff x="6167436" y="1409700"/>
            <a:chExt cx="9992870" cy="2334880"/>
          </a:xfrm>
        </p:grpSpPr>
        <p:sp>
          <p:nvSpPr>
            <p:cNvPr id="19" name="Rectangle: Rounded Corners 15">
              <a:extLst>
                <a:ext uri="{FF2B5EF4-FFF2-40B4-BE49-F238E27FC236}">
                  <a16:creationId xmlns:a16="http://schemas.microsoft.com/office/drawing/2014/main" id="{5B620520-4278-30D8-A48D-F1927FACDC90}"/>
                </a:ext>
              </a:extLst>
            </p:cNvPr>
            <p:cNvSpPr/>
            <p:nvPr/>
          </p:nvSpPr>
          <p:spPr>
            <a:xfrm>
              <a:off x="6167436" y="1409702"/>
              <a:ext cx="9992870" cy="2334878"/>
            </a:xfrm>
            <a:prstGeom prst="roundRect">
              <a:avLst/>
            </a:prstGeom>
            <a:solidFill>
              <a:srgbClr val="F2F6DB"/>
            </a:solidFill>
            <a:ln w="38100">
              <a:solidFill>
                <a:schemeClr val="accent3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8F285D-1B7E-0B18-0014-B9891A81F7E0}"/>
                </a:ext>
              </a:extLst>
            </p:cNvPr>
            <p:cNvSpPr txBox="1"/>
            <p:nvPr/>
          </p:nvSpPr>
          <p:spPr>
            <a:xfrm>
              <a:off x="6374604" y="1409700"/>
              <a:ext cx="9785702" cy="2117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Hoàng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nên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tham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gia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thấy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rằng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Hoàng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một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tấm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lòng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nhân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ái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biết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chia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sẻ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khăn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khác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21" name="Freeform 25">
            <a:extLst>
              <a:ext uri="{FF2B5EF4-FFF2-40B4-BE49-F238E27FC236}">
                <a16:creationId xmlns:a16="http://schemas.microsoft.com/office/drawing/2014/main" id="{4BF9A0D6-B410-1FFB-C40A-A8C1923AD14C}"/>
              </a:ext>
            </a:extLst>
          </p:cNvPr>
          <p:cNvSpPr/>
          <p:nvPr/>
        </p:nvSpPr>
        <p:spPr>
          <a:xfrm rot="4797782">
            <a:off x="3466618" y="3275330"/>
            <a:ext cx="974383" cy="307338"/>
          </a:xfrm>
          <a:custGeom>
            <a:avLst/>
            <a:gdLst/>
            <a:ahLst/>
            <a:cxnLst/>
            <a:rect l="l" t="t" r="r" b="b"/>
            <a:pathLst>
              <a:path w="1210680" h="342017">
                <a:moveTo>
                  <a:pt x="0" y="0"/>
                </a:moveTo>
                <a:lnTo>
                  <a:pt x="1210680" y="0"/>
                </a:lnTo>
                <a:lnTo>
                  <a:pt x="1210680" y="342018"/>
                </a:lnTo>
                <a:lnTo>
                  <a:pt x="0" y="3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93212355-7088-1F86-438F-91330757E61E}"/>
              </a:ext>
            </a:extLst>
          </p:cNvPr>
          <p:cNvSpPr/>
          <p:nvPr/>
        </p:nvSpPr>
        <p:spPr>
          <a:xfrm rot="4797782">
            <a:off x="3518380" y="4904909"/>
            <a:ext cx="974383" cy="307338"/>
          </a:xfrm>
          <a:custGeom>
            <a:avLst/>
            <a:gdLst/>
            <a:ahLst/>
            <a:cxnLst/>
            <a:rect l="l" t="t" r="r" b="b"/>
            <a:pathLst>
              <a:path w="1210680" h="342017">
                <a:moveTo>
                  <a:pt x="0" y="0"/>
                </a:moveTo>
                <a:lnTo>
                  <a:pt x="1210680" y="0"/>
                </a:lnTo>
                <a:lnTo>
                  <a:pt x="1210680" y="342018"/>
                </a:lnTo>
                <a:lnTo>
                  <a:pt x="0" y="3420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09398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A7611A3E-C7B7-D1CC-B4BF-B382124CE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832" y="3429000"/>
            <a:ext cx="2610336" cy="1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33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2C0613-DC18-32DE-5EEC-1E971E7FF24D}"/>
              </a:ext>
            </a:extLst>
          </p:cNvPr>
          <p:cNvSpPr txBox="1"/>
          <p:nvPr/>
        </p:nvSpPr>
        <p:spPr>
          <a:xfrm>
            <a:off x="580139" y="1473200"/>
            <a:ext cx="904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3. </a:t>
            </a:r>
            <a:r>
              <a:rPr lang="en-US" sz="3000">
                <a:latin typeface="UTM Avo" panose="02040603050506020204" pitchFamily="18"/>
                <a:cs typeface="Arial" panose="020B0604020202020204" pitchFamily="34" charset="0"/>
              </a:rPr>
              <a:t>Đọc tình huống và trả lời câu hỏi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B0696B-5378-01D3-19F4-95C3A0074A70}"/>
              </a:ext>
            </a:extLst>
          </p:cNvPr>
          <p:cNvGrpSpPr/>
          <p:nvPr/>
        </p:nvGrpSpPr>
        <p:grpSpPr>
          <a:xfrm>
            <a:off x="482599" y="2121526"/>
            <a:ext cx="11226800" cy="2338474"/>
            <a:chOff x="723900" y="1986733"/>
            <a:chExt cx="16840200" cy="35077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124D69C-B8DA-4AFA-D841-F25F352BE8C4}"/>
                </a:ext>
              </a:extLst>
            </p:cNvPr>
            <p:cNvSpPr/>
            <p:nvPr/>
          </p:nvSpPr>
          <p:spPr>
            <a:xfrm>
              <a:off x="723900" y="2713144"/>
              <a:ext cx="16840200" cy="2781300"/>
            </a:xfrm>
            <a:prstGeom prst="roundRect">
              <a:avLst/>
            </a:prstGeom>
            <a:solidFill>
              <a:srgbClr val="F2F6DB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Thấy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Hạnh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buồn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vì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bố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vừa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viện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tối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 qua, An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đến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thăm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nhưng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khoe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 “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Bố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khỏe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lắm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hồi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trước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còn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đạt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huy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chương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thao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”.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Hạnh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nhe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vậy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thì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càng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buồn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257B92-8E1D-9FE0-863B-81865B326D14}"/>
                </a:ext>
              </a:extLst>
            </p:cNvPr>
            <p:cNvSpPr/>
            <p:nvPr/>
          </p:nvSpPr>
          <p:spPr>
            <a:xfrm>
              <a:off x="723900" y="1986733"/>
              <a:ext cx="4229100" cy="784830"/>
            </a:xfrm>
            <a:prstGeom prst="roundRect">
              <a:avLst>
                <a:gd name="adj" fmla="val 50000"/>
              </a:avLst>
            </a:prstGeom>
            <a:solidFill>
              <a:srgbClr val="FCE680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33" b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Tình huống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35C4D8-4AF4-700A-4992-60606744BC69}"/>
              </a:ext>
            </a:extLst>
          </p:cNvPr>
          <p:cNvGrpSpPr/>
          <p:nvPr/>
        </p:nvGrpSpPr>
        <p:grpSpPr>
          <a:xfrm>
            <a:off x="431799" y="4747176"/>
            <a:ext cx="11277600" cy="1675843"/>
            <a:chOff x="533400" y="6207773"/>
            <a:chExt cx="16916400" cy="25137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39D753-2B75-2559-7D17-CE37CAD4951E}"/>
                </a:ext>
              </a:extLst>
            </p:cNvPr>
            <p:cNvSpPr txBox="1"/>
            <p:nvPr/>
          </p:nvSpPr>
          <p:spPr>
            <a:xfrm>
              <a:off x="2133600" y="6207773"/>
              <a:ext cx="15316200" cy="2513765"/>
            </a:xfrm>
            <a:prstGeom prst="rect">
              <a:avLst/>
            </a:prstGeom>
            <a:solidFill>
              <a:srgbClr val="FFF9F7"/>
            </a:solidFill>
          </p:spPr>
          <p:txBody>
            <a:bodyPr wrap="square" rtlCol="0">
              <a:spAutoFit/>
            </a:bodyPr>
            <a:lstStyle/>
            <a:p>
              <a:pPr marL="228611" indent="-228611" algn="just">
                <a:lnSpc>
                  <a:spcPct val="150000"/>
                </a:lnSpc>
                <a:buAutoNum type="alphaLcPeriod"/>
              </a:pP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nhận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xét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lời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nói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hành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động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An? </a:t>
              </a:r>
            </a:p>
            <a:p>
              <a:pPr marL="228611" indent="-228611" algn="just">
                <a:lnSpc>
                  <a:spcPct val="150000"/>
                </a:lnSpc>
                <a:buAutoNum type="alphaLcPeriod"/>
              </a:pP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Nếu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An,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sẽ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mình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đỡ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gặp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khăn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9FC5257-4BB8-672F-3879-A6FA8658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7063285"/>
              <a:ext cx="1295399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8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0A87C4AE-C674-93C8-E1E2-98A264481BBA}"/>
              </a:ext>
            </a:extLst>
          </p:cNvPr>
          <p:cNvSpPr/>
          <p:nvPr/>
        </p:nvSpPr>
        <p:spPr>
          <a:xfrm>
            <a:off x="0" y="2770644"/>
            <a:ext cx="3556000" cy="4087356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191B6-B9B0-A8CC-447C-74CECE806CDD}"/>
              </a:ext>
            </a:extLst>
          </p:cNvPr>
          <p:cNvSpPr txBox="1"/>
          <p:nvPr/>
        </p:nvSpPr>
        <p:spPr>
          <a:xfrm>
            <a:off x="3022600" y="1447800"/>
            <a:ext cx="61468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b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HƯỚNG DẪN TRẢ LỜI </a:t>
            </a: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61DE5E1-2C0A-B65F-C0FF-DAACF67E88BC}"/>
              </a:ext>
            </a:extLst>
          </p:cNvPr>
          <p:cNvSpPr/>
          <p:nvPr/>
        </p:nvSpPr>
        <p:spPr>
          <a:xfrm>
            <a:off x="3911601" y="2428041"/>
            <a:ext cx="7848599" cy="1868747"/>
          </a:xfrm>
          <a:prstGeom prst="wedgeRoundRectCallout">
            <a:avLst>
              <a:gd name="adj1" fmla="val -53491"/>
              <a:gd name="adj2" fmla="val 3973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Việc An đến thăm hỏi Hạnh là điều phù hợp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Việc nói câu “Bố mình khoẻ lắm, hồi trước còn đạt huy chương thể thao” là chưa phù hợp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.</a:t>
            </a:r>
          </a:p>
        </p:txBody>
      </p:sp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1E2F3A0C-3B11-337A-23C1-8908808E5F1E}"/>
              </a:ext>
            </a:extLst>
          </p:cNvPr>
          <p:cNvSpPr/>
          <p:nvPr/>
        </p:nvSpPr>
        <p:spPr>
          <a:xfrm>
            <a:off x="3911600" y="4671607"/>
            <a:ext cx="7848599" cy="1868747"/>
          </a:xfrm>
          <a:prstGeom prst="wedgeRoundRectCallout">
            <a:avLst>
              <a:gd name="adj1" fmla="val -52990"/>
              <a:gd name="adj2" fmla="val -4565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Nếu là An, em sẽ động viên Hạnh về sức khỏe của bố Hạnh, chia sẻ những khó khăn mà Hạnh và gia đình Hạnh đang gặp phải.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85906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BB5381-E2C6-4A92-7368-35D1FBF2711F}"/>
              </a:ext>
            </a:extLst>
          </p:cNvPr>
          <p:cNvSpPr txBox="1"/>
          <p:nvPr/>
        </p:nvSpPr>
        <p:spPr>
          <a:xfrm>
            <a:off x="3987800" y="1498600"/>
            <a:ext cx="421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458D2D6B-3F41-1621-1F91-EAE0B891F270}"/>
              </a:ext>
            </a:extLst>
          </p:cNvPr>
          <p:cNvSpPr/>
          <p:nvPr/>
        </p:nvSpPr>
        <p:spPr>
          <a:xfrm>
            <a:off x="457200" y="2356542"/>
            <a:ext cx="11277600" cy="1244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Nhiệm</a:t>
            </a:r>
            <a:r>
              <a:rPr lang="en-US" sz="22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sưu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tầm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chuyện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hoặc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tấm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gương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giúp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đỡ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gặp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khăn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chia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lớp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6BAC567-77CD-1BAF-EE8B-77A5DD7DCDE3}"/>
              </a:ext>
            </a:extLst>
          </p:cNvPr>
          <p:cNvSpPr/>
          <p:nvPr/>
        </p:nvSpPr>
        <p:spPr>
          <a:xfrm>
            <a:off x="254000" y="3754310"/>
            <a:ext cx="2692400" cy="3106615"/>
          </a:xfrm>
          <a:custGeom>
            <a:avLst/>
            <a:gdLst/>
            <a:ahLst/>
            <a:cxnLst/>
            <a:rect l="l" t="t" r="r" b="b"/>
            <a:pathLst>
              <a:path w="3566160" h="4114800">
                <a:moveTo>
                  <a:pt x="0" y="0"/>
                </a:moveTo>
                <a:lnTo>
                  <a:pt x="3566160" y="0"/>
                </a:lnTo>
                <a:lnTo>
                  <a:pt x="35661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21D4F2-0040-8744-3B71-02628208C1BE}"/>
              </a:ext>
            </a:extLst>
          </p:cNvPr>
          <p:cNvGrpSpPr/>
          <p:nvPr/>
        </p:nvGrpSpPr>
        <p:grpSpPr>
          <a:xfrm>
            <a:off x="3149600" y="3873735"/>
            <a:ext cx="8585200" cy="2713657"/>
            <a:chOff x="4876800" y="5448300"/>
            <a:chExt cx="12877800" cy="407048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FB9625F-C904-F81E-626B-166B013323F3}"/>
                </a:ext>
              </a:extLst>
            </p:cNvPr>
            <p:cNvSpPr/>
            <p:nvPr/>
          </p:nvSpPr>
          <p:spPr>
            <a:xfrm>
              <a:off x="4876800" y="5448300"/>
              <a:ext cx="12725400" cy="407048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753BEA2-67BC-C322-CA24-89D2D1D7C035}"/>
                </a:ext>
              </a:extLst>
            </p:cNvPr>
            <p:cNvSpPr/>
            <p:nvPr/>
          </p:nvSpPr>
          <p:spPr>
            <a:xfrm>
              <a:off x="5029200" y="5600700"/>
              <a:ext cx="12725400" cy="391808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A55967-ECE8-3CF9-B160-CBD71AD47723}"/>
                </a:ext>
              </a:extLst>
            </p:cNvPr>
            <p:cNvSpPr txBox="1"/>
            <p:nvPr/>
          </p:nvSpPr>
          <p:spPr>
            <a:xfrm>
              <a:off x="5181600" y="5679464"/>
              <a:ext cx="12115800" cy="38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Quan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xung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quanh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thêm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sách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báo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tìm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kiếm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tin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tấm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gương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biết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giúp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đỡ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gặp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khăn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  <a:p>
              <a:pPr marL="381019" indent="-381019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Tổng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hợp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tin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thu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nhận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được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trình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bày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chúng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trước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lớp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2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21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A94B7A18-D708-4BA1-D019-9FD08E01C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832" y="3246120"/>
            <a:ext cx="2610336" cy="1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18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FF6378-B2B0-AE92-5989-238FA8CFE382}"/>
              </a:ext>
            </a:extLst>
          </p:cNvPr>
          <p:cNvSpPr/>
          <p:nvPr/>
        </p:nvSpPr>
        <p:spPr>
          <a:xfrm>
            <a:off x="1079500" y="2362775"/>
            <a:ext cx="10033000" cy="3323922"/>
          </a:xfrm>
          <a:custGeom>
            <a:avLst/>
            <a:gdLst>
              <a:gd name="connsiteX0" fmla="*/ 0 w 10033000"/>
              <a:gd name="connsiteY0" fmla="*/ 0 h 3323922"/>
              <a:gd name="connsiteX1" fmla="*/ 10033000 w 10033000"/>
              <a:gd name="connsiteY1" fmla="*/ 0 h 3323922"/>
              <a:gd name="connsiteX2" fmla="*/ 10033000 w 10033000"/>
              <a:gd name="connsiteY2" fmla="*/ 3323922 h 3323922"/>
              <a:gd name="connsiteX3" fmla="*/ 0 w 10033000"/>
              <a:gd name="connsiteY3" fmla="*/ 3323922 h 3323922"/>
              <a:gd name="connsiteX4" fmla="*/ 0 w 10033000"/>
              <a:gd name="connsiteY4" fmla="*/ 0 h 332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000" h="3323922" fill="none" extrusionOk="0">
                <a:moveTo>
                  <a:pt x="0" y="0"/>
                </a:moveTo>
                <a:cubicBezTo>
                  <a:pt x="2507633" y="-49533"/>
                  <a:pt x="8978964" y="-14809"/>
                  <a:pt x="10033000" y="0"/>
                </a:cubicBezTo>
                <a:cubicBezTo>
                  <a:pt x="10120639" y="499415"/>
                  <a:pt x="9960321" y="2549387"/>
                  <a:pt x="10033000" y="3323922"/>
                </a:cubicBezTo>
                <a:cubicBezTo>
                  <a:pt x="7974037" y="3275691"/>
                  <a:pt x="4911657" y="3408377"/>
                  <a:pt x="0" y="3323922"/>
                </a:cubicBezTo>
                <a:cubicBezTo>
                  <a:pt x="-38581" y="2677023"/>
                  <a:pt x="63341" y="1232734"/>
                  <a:pt x="0" y="0"/>
                </a:cubicBezTo>
                <a:close/>
              </a:path>
              <a:path w="10033000" h="3323922" stroke="0" extrusionOk="0">
                <a:moveTo>
                  <a:pt x="0" y="0"/>
                </a:moveTo>
                <a:cubicBezTo>
                  <a:pt x="4277369" y="118645"/>
                  <a:pt x="7027719" y="116012"/>
                  <a:pt x="10033000" y="0"/>
                </a:cubicBezTo>
                <a:cubicBezTo>
                  <a:pt x="9900118" y="1418450"/>
                  <a:pt x="10117951" y="2250995"/>
                  <a:pt x="10033000" y="3323922"/>
                </a:cubicBezTo>
                <a:cubicBezTo>
                  <a:pt x="7353878" y="3458522"/>
                  <a:pt x="1210924" y="3166726"/>
                  <a:pt x="0" y="3323922"/>
                </a:cubicBezTo>
                <a:cubicBezTo>
                  <a:pt x="-20187" y="1914343"/>
                  <a:pt x="-152480" y="92536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FB352-47E4-96E0-E7FE-EB266254ADE7}"/>
              </a:ext>
            </a:extLst>
          </p:cNvPr>
          <p:cNvSpPr txBox="1"/>
          <p:nvPr/>
        </p:nvSpPr>
        <p:spPr>
          <a:xfrm>
            <a:off x="3987800" y="1498600"/>
            <a:ext cx="421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F95ED-85A2-D271-80BD-64719B6B1938}"/>
              </a:ext>
            </a:extLst>
          </p:cNvPr>
          <p:cNvSpPr txBox="1"/>
          <p:nvPr/>
        </p:nvSpPr>
        <p:spPr>
          <a:xfrm>
            <a:off x="1689100" y="2738904"/>
            <a:ext cx="8940800" cy="278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Phải cảm thông, giúp đỡ người gặp khó khăn.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Với người gặp khó khăn: giúp họ cảm thấy được yêu thương và nhẹ lòng hơn. </a:t>
            </a:r>
            <a:endParaRPr lang="vi-VN" sz="2400" dirty="0">
              <a:solidFill>
                <a:srgbClr val="000000"/>
              </a:solidFill>
              <a:latin typeface="UTM Avo" panose="02040603050506020204" pitchFamily="18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Với bản thân: thể hiện tinh thần nhân ái, là biểu hiện của người tử tế.</a:t>
            </a:r>
            <a:endParaRPr lang="en-VN" sz="2400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8166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E4E561-1B8C-F8B5-E65E-FF8538294B2E}"/>
              </a:ext>
            </a:extLst>
          </p:cNvPr>
          <p:cNvSpPr txBox="1"/>
          <p:nvPr/>
        </p:nvSpPr>
        <p:spPr>
          <a:xfrm>
            <a:off x="3045995" y="3198166"/>
            <a:ext cx="6525126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UTM Avo" panose="02040603050506020204" pitchFamily="18"/>
              </a:rPr>
              <a:t>Một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UTM Avo" panose="02040603050506020204" pitchFamily="18"/>
              </a:rPr>
              <a:t>miếng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UTM Avo" panose="02040603050506020204" pitchFamily="18"/>
              </a:rPr>
              <a:t>khi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UTM Avo" panose="02040603050506020204" pitchFamily="18"/>
              </a:rPr>
              <a:t>đói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UTM Avo" panose="02040603050506020204" pitchFamily="18"/>
              </a:rPr>
              <a:t>bằng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UTM Avo" panose="02040603050506020204" pitchFamily="18"/>
              </a:rPr>
              <a:t>một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UTM Avo" panose="02040603050506020204" pitchFamily="18"/>
              </a:rPr>
              <a:t>gói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UTM Avo" panose="02040603050506020204" pitchFamily="18"/>
              </a:rPr>
              <a:t>khi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UTM Avo" panose="02040603050506020204" pitchFamily="18"/>
              </a:rPr>
              <a:t> no.</a:t>
            </a:r>
          </a:p>
          <a:p>
            <a:pPr algn="r">
              <a:lnSpc>
                <a:spcPct val="150000"/>
              </a:lnSpc>
            </a:pP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</a:rPr>
              <a:t>Tục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</a:rPr>
              <a:t>ngữ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</a:rPr>
              <a:t>)</a:t>
            </a:r>
            <a:endParaRPr lang="en-VN" sz="2400" i="1" dirty="0">
              <a:latin typeface="UTM Avo" panose="02040603050506020204" pitchFamily="18"/>
            </a:endParaRPr>
          </a:p>
        </p:txBody>
      </p:sp>
      <p:pic>
        <p:nvPicPr>
          <p:cNvPr id="4" name="Picture 2" descr="Hình ảnh đồ họa Giáo viên PNG, 37000+ nguồn tải về miễn phí.">
            <a:extLst>
              <a:ext uri="{FF2B5EF4-FFF2-40B4-BE49-F238E27FC236}">
                <a16:creationId xmlns:a16="http://schemas.microsoft.com/office/drawing/2014/main" id="{2350AAE0-2201-98B8-98FF-1D9A358D5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11" b="90000" l="10000" r="90000">
                        <a14:foregroundMark x1="34167" y1="8611" x2="34167" y2="8611"/>
                        <a14:foregroundMark x1="29722" y1="46111" x2="29722" y2="46111"/>
                        <a14:foregroundMark x1="43056" y1="48056" x2="43056" y2="48056"/>
                        <a14:foregroundMark x1="40833" y1="63889" x2="40833" y2="63889"/>
                        <a14:foregroundMark x1="39167" y1="61944" x2="39167" y2="61944"/>
                        <a14:foregroundMark x1="39722" y1="57222" x2="41389" y2="8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945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E9991E24-21ED-A49A-F93E-B596FA4F8884}"/>
              </a:ext>
            </a:extLst>
          </p:cNvPr>
          <p:cNvSpPr txBox="1"/>
          <p:nvPr/>
        </p:nvSpPr>
        <p:spPr>
          <a:xfrm>
            <a:off x="957864" y="2384082"/>
            <a:ext cx="10701387" cy="562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LỜI KHUYÊN</a:t>
            </a:r>
          </a:p>
        </p:txBody>
      </p:sp>
    </p:spTree>
    <p:extLst>
      <p:ext uri="{BB962C8B-B14F-4D97-AF65-F5344CB8AC3E}">
        <p14:creationId xmlns:p14="http://schemas.microsoft.com/office/powerpoint/2010/main" val="3115844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2">
            <a:extLst>
              <a:ext uri="{FF2B5EF4-FFF2-40B4-BE49-F238E27FC236}">
                <a16:creationId xmlns:a16="http://schemas.microsoft.com/office/drawing/2014/main" id="{EC50C0BA-D1A8-3820-B8F3-DF663300146D}"/>
              </a:ext>
            </a:extLst>
          </p:cNvPr>
          <p:cNvSpPr/>
          <p:nvPr/>
        </p:nvSpPr>
        <p:spPr>
          <a:xfrm>
            <a:off x="-436229" y="2375409"/>
            <a:ext cx="1809243" cy="3788991"/>
          </a:xfrm>
          <a:custGeom>
            <a:avLst/>
            <a:gdLst/>
            <a:ahLst/>
            <a:cxnLst/>
            <a:rect l="l" t="t" r="r" b="b"/>
            <a:pathLst>
              <a:path w="2713864" h="5683486">
                <a:moveTo>
                  <a:pt x="0" y="0"/>
                </a:moveTo>
                <a:lnTo>
                  <a:pt x="2713864" y="0"/>
                </a:lnTo>
                <a:lnTo>
                  <a:pt x="2713864" y="5683486"/>
                </a:lnTo>
                <a:lnTo>
                  <a:pt x="0" y="56834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2" name="TextBox 289">
            <a:extLst>
              <a:ext uri="{FF2B5EF4-FFF2-40B4-BE49-F238E27FC236}">
                <a16:creationId xmlns:a16="http://schemas.microsoft.com/office/drawing/2014/main" id="{8EE5DACB-12A2-F0FD-78A0-73EFCACFEBAB}"/>
              </a:ext>
            </a:extLst>
          </p:cNvPr>
          <p:cNvSpPr txBox="1"/>
          <p:nvPr/>
        </p:nvSpPr>
        <p:spPr>
          <a:xfrm>
            <a:off x="2824648" y="856425"/>
            <a:ext cx="6542703" cy="693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00"/>
              </a:lnSpc>
            </a:pPr>
            <a:r>
              <a:rPr lang="en-US" sz="4000" b="1" dirty="0">
                <a:latin typeface="UTM Avo" panose="02040603050506020204" pitchFamily="18"/>
                <a:cs typeface="Arial" panose="020B0604020202020204" pitchFamily="34" charset="0"/>
              </a:rPr>
              <a:t>HƯỚNG DẪN VỀ NHÀ </a:t>
            </a:r>
          </a:p>
        </p:txBody>
      </p:sp>
      <p:grpSp>
        <p:nvGrpSpPr>
          <p:cNvPr id="33" name="Group 290">
            <a:extLst>
              <a:ext uri="{FF2B5EF4-FFF2-40B4-BE49-F238E27FC236}">
                <a16:creationId xmlns:a16="http://schemas.microsoft.com/office/drawing/2014/main" id="{8C9C2F0D-8C7F-C7B1-018C-BA28A9C1145C}"/>
              </a:ext>
            </a:extLst>
          </p:cNvPr>
          <p:cNvGrpSpPr/>
          <p:nvPr/>
        </p:nvGrpSpPr>
        <p:grpSpPr>
          <a:xfrm>
            <a:off x="-999481" y="6445559"/>
            <a:ext cx="14192551" cy="698984"/>
            <a:chOff x="0" y="0"/>
            <a:chExt cx="5606934" cy="276142"/>
          </a:xfrm>
        </p:grpSpPr>
        <p:sp>
          <p:nvSpPr>
            <p:cNvPr id="34" name="Freeform 291">
              <a:extLst>
                <a:ext uri="{FF2B5EF4-FFF2-40B4-BE49-F238E27FC236}">
                  <a16:creationId xmlns:a16="http://schemas.microsoft.com/office/drawing/2014/main" id="{A51716A8-21A1-C210-6CB5-5487474ECE23}"/>
                </a:ext>
              </a:extLst>
            </p:cNvPr>
            <p:cNvSpPr/>
            <p:nvPr/>
          </p:nvSpPr>
          <p:spPr>
            <a:xfrm>
              <a:off x="0" y="0"/>
              <a:ext cx="5606934" cy="276142"/>
            </a:xfrm>
            <a:custGeom>
              <a:avLst/>
              <a:gdLst/>
              <a:ahLst/>
              <a:cxnLst/>
              <a:rect l="l" t="t" r="r" b="b"/>
              <a:pathLst>
                <a:path w="5606934" h="276142">
                  <a:moveTo>
                    <a:pt x="0" y="0"/>
                  </a:moveTo>
                  <a:lnTo>
                    <a:pt x="5606934" y="0"/>
                  </a:lnTo>
                  <a:lnTo>
                    <a:pt x="5606934" y="276142"/>
                  </a:lnTo>
                  <a:lnTo>
                    <a:pt x="0" y="276142"/>
                  </a:lnTo>
                  <a:close/>
                </a:path>
              </a:pathLst>
            </a:custGeom>
            <a:solidFill>
              <a:srgbClr val="2B391E"/>
            </a:solid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5" name="TextBox 292">
              <a:extLst>
                <a:ext uri="{FF2B5EF4-FFF2-40B4-BE49-F238E27FC236}">
                  <a16:creationId xmlns:a16="http://schemas.microsoft.com/office/drawing/2014/main" id="{ACFCF1B0-DD80-ED16-7C7F-3F83E04D4552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  <p:sp>
        <p:nvSpPr>
          <p:cNvPr id="36" name="Freeform 293">
            <a:extLst>
              <a:ext uri="{FF2B5EF4-FFF2-40B4-BE49-F238E27FC236}">
                <a16:creationId xmlns:a16="http://schemas.microsoft.com/office/drawing/2014/main" id="{15AFD7D0-B90E-80E9-41E5-740FBFA6B693}"/>
              </a:ext>
            </a:extLst>
          </p:cNvPr>
          <p:cNvSpPr/>
          <p:nvPr/>
        </p:nvSpPr>
        <p:spPr>
          <a:xfrm flipH="1">
            <a:off x="-999481" y="5214240"/>
            <a:ext cx="4148650" cy="1915922"/>
          </a:xfrm>
          <a:custGeom>
            <a:avLst/>
            <a:gdLst/>
            <a:ahLst/>
            <a:cxnLst/>
            <a:rect l="l" t="t" r="r" b="b"/>
            <a:pathLst>
              <a:path w="6222975" h="2873883">
                <a:moveTo>
                  <a:pt x="6222974" y="0"/>
                </a:moveTo>
                <a:lnTo>
                  <a:pt x="0" y="0"/>
                </a:lnTo>
                <a:lnTo>
                  <a:pt x="0" y="2873882"/>
                </a:lnTo>
                <a:lnTo>
                  <a:pt x="6222974" y="2873882"/>
                </a:lnTo>
                <a:lnTo>
                  <a:pt x="62229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7" name="Freeform 295">
            <a:extLst>
              <a:ext uri="{FF2B5EF4-FFF2-40B4-BE49-F238E27FC236}">
                <a16:creationId xmlns:a16="http://schemas.microsoft.com/office/drawing/2014/main" id="{7C83DF0F-A9C5-D928-5D8B-245E087964D1}"/>
              </a:ext>
            </a:extLst>
          </p:cNvPr>
          <p:cNvSpPr/>
          <p:nvPr/>
        </p:nvSpPr>
        <p:spPr>
          <a:xfrm>
            <a:off x="9011841" y="5338737"/>
            <a:ext cx="4181228" cy="1930967"/>
          </a:xfrm>
          <a:custGeom>
            <a:avLst/>
            <a:gdLst/>
            <a:ahLst/>
            <a:cxnLst/>
            <a:rect l="l" t="t" r="r" b="b"/>
            <a:pathLst>
              <a:path w="6271842" h="2896451">
                <a:moveTo>
                  <a:pt x="0" y="0"/>
                </a:moveTo>
                <a:lnTo>
                  <a:pt x="6271842" y="0"/>
                </a:lnTo>
                <a:lnTo>
                  <a:pt x="6271842" y="2896450"/>
                </a:lnTo>
                <a:lnTo>
                  <a:pt x="0" y="2896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8" name="Freeform 296">
            <a:extLst>
              <a:ext uri="{FF2B5EF4-FFF2-40B4-BE49-F238E27FC236}">
                <a16:creationId xmlns:a16="http://schemas.microsoft.com/office/drawing/2014/main" id="{9F675B76-B016-C77E-B5EF-D11FA1801AD2}"/>
              </a:ext>
            </a:extLst>
          </p:cNvPr>
          <p:cNvSpPr/>
          <p:nvPr/>
        </p:nvSpPr>
        <p:spPr>
          <a:xfrm>
            <a:off x="9784889" y="5338737"/>
            <a:ext cx="2273740" cy="1776359"/>
          </a:xfrm>
          <a:custGeom>
            <a:avLst/>
            <a:gdLst/>
            <a:ahLst/>
            <a:cxnLst/>
            <a:rect l="l" t="t" r="r" b="b"/>
            <a:pathLst>
              <a:path w="3410610" h="2664539">
                <a:moveTo>
                  <a:pt x="0" y="0"/>
                </a:moveTo>
                <a:lnTo>
                  <a:pt x="3410610" y="0"/>
                </a:lnTo>
                <a:lnTo>
                  <a:pt x="3410610" y="2664539"/>
                </a:lnTo>
                <a:lnTo>
                  <a:pt x="0" y="2664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9" name="Freeform 297">
            <a:extLst>
              <a:ext uri="{FF2B5EF4-FFF2-40B4-BE49-F238E27FC236}">
                <a16:creationId xmlns:a16="http://schemas.microsoft.com/office/drawing/2014/main" id="{C347D0B1-A064-6D71-2728-2799A35045D8}"/>
              </a:ext>
            </a:extLst>
          </p:cNvPr>
          <p:cNvSpPr/>
          <p:nvPr/>
        </p:nvSpPr>
        <p:spPr>
          <a:xfrm flipH="1">
            <a:off x="2227043" y="5901769"/>
            <a:ext cx="776403" cy="1123187"/>
          </a:xfrm>
          <a:custGeom>
            <a:avLst/>
            <a:gdLst/>
            <a:ahLst/>
            <a:cxnLst/>
            <a:rect l="l" t="t" r="r" b="b"/>
            <a:pathLst>
              <a:path w="1164605" h="1684781">
                <a:moveTo>
                  <a:pt x="1164605" y="0"/>
                </a:moveTo>
                <a:lnTo>
                  <a:pt x="0" y="0"/>
                </a:lnTo>
                <a:lnTo>
                  <a:pt x="0" y="1684781"/>
                </a:lnTo>
                <a:lnTo>
                  <a:pt x="1164605" y="1684781"/>
                </a:lnTo>
                <a:lnTo>
                  <a:pt x="116460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2" name="Freeform 300">
            <a:extLst>
              <a:ext uri="{FF2B5EF4-FFF2-40B4-BE49-F238E27FC236}">
                <a16:creationId xmlns:a16="http://schemas.microsoft.com/office/drawing/2014/main" id="{F03D93E2-C68B-E070-21F1-C35460647FC5}"/>
              </a:ext>
            </a:extLst>
          </p:cNvPr>
          <p:cNvSpPr/>
          <p:nvPr/>
        </p:nvSpPr>
        <p:spPr>
          <a:xfrm rot="-1073667">
            <a:off x="10997664" y="1780431"/>
            <a:ext cx="898583" cy="635543"/>
          </a:xfrm>
          <a:custGeom>
            <a:avLst/>
            <a:gdLst/>
            <a:ahLst/>
            <a:cxnLst/>
            <a:rect l="l" t="t" r="r" b="b"/>
            <a:pathLst>
              <a:path w="1347874" h="953315">
                <a:moveTo>
                  <a:pt x="0" y="0"/>
                </a:moveTo>
                <a:lnTo>
                  <a:pt x="1347874" y="0"/>
                </a:lnTo>
                <a:lnTo>
                  <a:pt x="1347874" y="953314"/>
                </a:lnTo>
                <a:lnTo>
                  <a:pt x="0" y="953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176E669-1DA2-BD02-D88E-DA5B572D58B9}"/>
              </a:ext>
            </a:extLst>
          </p:cNvPr>
          <p:cNvGrpSpPr/>
          <p:nvPr/>
        </p:nvGrpSpPr>
        <p:grpSpPr>
          <a:xfrm>
            <a:off x="1867341" y="1788845"/>
            <a:ext cx="8458907" cy="3635771"/>
            <a:chOff x="2799820" y="2683266"/>
            <a:chExt cx="12688360" cy="5453657"/>
          </a:xfrm>
          <a:noFill/>
        </p:grpSpPr>
        <p:sp>
          <p:nvSpPr>
            <p:cNvPr id="44" name="Rectangle: Rounded Corners 300">
              <a:extLst>
                <a:ext uri="{FF2B5EF4-FFF2-40B4-BE49-F238E27FC236}">
                  <a16:creationId xmlns:a16="http://schemas.microsoft.com/office/drawing/2014/main" id="{AF2F904E-7266-77E4-4CC0-2254791D6069}"/>
                </a:ext>
              </a:extLst>
            </p:cNvPr>
            <p:cNvSpPr/>
            <p:nvPr/>
          </p:nvSpPr>
          <p:spPr>
            <a:xfrm>
              <a:off x="2799820" y="2683266"/>
              <a:ext cx="12688360" cy="5453657"/>
            </a:xfrm>
            <a:prstGeom prst="round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04B20B-0A52-3640-27C3-750C7C7C0522}"/>
                </a:ext>
              </a:extLst>
            </p:cNvPr>
            <p:cNvSpPr txBox="1"/>
            <p:nvPr/>
          </p:nvSpPr>
          <p:spPr>
            <a:xfrm>
              <a:off x="3444821" y="3112638"/>
              <a:ext cx="11349489" cy="41855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81019" marR="0" lvl="0" indent="-381019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Ôn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nội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dung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chính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ngày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hôm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nay. </a:t>
              </a:r>
            </a:p>
            <a:p>
              <a:pPr marL="381019" marR="0" lvl="0" indent="-381019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Hoàn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nhiệm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vụ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được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giao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  <a:p>
              <a:pPr marL="381019" marR="0" lvl="0" indent="-381019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Chuẩn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mới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4.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sự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cảm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thông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giúp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đỡ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khó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khăn</a:t>
              </a:r>
              <a:r>
                <a:rPr kumimoji="0" lang="en-US" sz="24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25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299BC9D-E0D2-C8CE-1894-F9F7DD0E9D5B}"/>
              </a:ext>
            </a:extLst>
          </p:cNvPr>
          <p:cNvSpPr txBox="1"/>
          <p:nvPr/>
        </p:nvSpPr>
        <p:spPr>
          <a:xfrm>
            <a:off x="2184400" y="1423819"/>
            <a:ext cx="782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Chơi trò chơi “Bịt mắt tìm đồ vật”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5D2C3F-5CBB-E791-C5F4-749CFE8AA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2362292"/>
            <a:ext cx="5204163" cy="3071889"/>
          </a:xfrm>
          <a:prstGeom prst="rect">
            <a:avLst/>
          </a:prstGeom>
        </p:spPr>
      </p:pic>
      <p:sp>
        <p:nvSpPr>
          <p:cNvPr id="20" name="Speech Bubble: Rectangle with Corners Rounded 7">
            <a:extLst>
              <a:ext uri="{FF2B5EF4-FFF2-40B4-BE49-F238E27FC236}">
                <a16:creationId xmlns:a16="http://schemas.microsoft.com/office/drawing/2014/main" id="{31A362AE-B3DD-194B-AE26-B3C5741DACA6}"/>
              </a:ext>
            </a:extLst>
          </p:cNvPr>
          <p:cNvSpPr/>
          <p:nvPr/>
        </p:nvSpPr>
        <p:spPr>
          <a:xfrm>
            <a:off x="5904411" y="2362292"/>
            <a:ext cx="6147889" cy="1122160"/>
          </a:xfrm>
          <a:prstGeom prst="wedgeRoundRectCallout">
            <a:avLst>
              <a:gd name="adj1" fmla="val -55641"/>
              <a:gd name="adj2" fmla="val 3641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cảm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giác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nhìn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mọi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thứ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xung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quanh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1" name="Speech Bubble: Rectangle with Corners Rounded 11">
            <a:extLst>
              <a:ext uri="{FF2B5EF4-FFF2-40B4-BE49-F238E27FC236}">
                <a16:creationId xmlns:a16="http://schemas.microsoft.com/office/drawing/2014/main" id="{F8779874-7782-19BA-66E4-9E2882F5E7E9}"/>
              </a:ext>
            </a:extLst>
          </p:cNvPr>
          <p:cNvSpPr/>
          <p:nvPr/>
        </p:nvSpPr>
        <p:spPr>
          <a:xfrm>
            <a:off x="5904411" y="3685644"/>
            <a:ext cx="6147889" cy="1122160"/>
          </a:xfrm>
          <a:prstGeom prst="wedgeRoundRectCallout">
            <a:avLst>
              <a:gd name="adj1" fmla="val -54590"/>
              <a:gd name="adj2" fmla="val -3828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liên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tưởng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ai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trò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chơi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vừa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rồi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2" name="Speech Bubble: Rectangle with Corners Rounded 12">
            <a:extLst>
              <a:ext uri="{FF2B5EF4-FFF2-40B4-BE49-F238E27FC236}">
                <a16:creationId xmlns:a16="http://schemas.microsoft.com/office/drawing/2014/main" id="{C2474282-0C30-51FE-1443-4943917A11E8}"/>
              </a:ext>
            </a:extLst>
          </p:cNvPr>
          <p:cNvSpPr/>
          <p:nvPr/>
        </p:nvSpPr>
        <p:spPr>
          <a:xfrm>
            <a:off x="5904411" y="5073300"/>
            <a:ext cx="6147889" cy="1473109"/>
          </a:xfrm>
          <a:prstGeom prst="wedgeRoundRectCallout">
            <a:avLst>
              <a:gd name="adj1" fmla="val -55992"/>
              <a:gd name="adj2" fmla="val -3794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nhìn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thấy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mọi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thứ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xung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quanh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sẽ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gặp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khăn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16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F45E8C-51C5-54AE-1CF8-689C4BC05E8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29F91-E2E3-630A-355D-3DF9F5EACAF1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Like fanpage Hoc10 - Học 1 biết 10 để nhận thêm nhiều tài liệu giảng dạy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587467-346B-A975-4795-B438FC8FB5DE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8FB714E6-E5EF-7C25-CEBE-058D23F1D53A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Học 1 biết 10</a:t>
            </a:r>
            <a:endParaRPr lang="en-US" sz="2400" b="1" u="sng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9D4D2-27AF-FE28-90D2-8ED140C986D6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88324D86-6420-36B0-2794-5BA9C1D1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66D7F4-C171-D469-940A-21A31A607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3D9514C-CD10-504A-D741-0F3FA0C8E57F}"/>
              </a:ext>
            </a:extLst>
          </p:cNvPr>
          <p:cNvSpPr/>
          <p:nvPr/>
        </p:nvSpPr>
        <p:spPr>
          <a:xfrm>
            <a:off x="4502741" y="5162600"/>
            <a:ext cx="3186516" cy="1682780"/>
          </a:xfrm>
          <a:custGeom>
            <a:avLst/>
            <a:gdLst/>
            <a:ahLst/>
            <a:cxnLst/>
            <a:rect l="l" t="t" r="r" b="b"/>
            <a:pathLst>
              <a:path w="10732296" h="6358886">
                <a:moveTo>
                  <a:pt x="0" y="0"/>
                </a:moveTo>
                <a:lnTo>
                  <a:pt x="10732297" y="0"/>
                </a:lnTo>
                <a:lnTo>
                  <a:pt x="10732297" y="6358886"/>
                </a:lnTo>
                <a:lnTo>
                  <a:pt x="0" y="6358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0433705F-24D4-176B-5E6B-A7324497219C}"/>
              </a:ext>
            </a:extLst>
          </p:cNvPr>
          <p:cNvSpPr/>
          <p:nvPr/>
        </p:nvSpPr>
        <p:spPr>
          <a:xfrm>
            <a:off x="4749800" y="1554678"/>
            <a:ext cx="2794000" cy="71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bịt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mắt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CFAAAC65-AE47-5784-F1BE-7311BA8EC4B6}"/>
              </a:ext>
            </a:extLst>
          </p:cNvPr>
          <p:cNvSpPr/>
          <p:nvPr/>
        </p:nvSpPr>
        <p:spPr>
          <a:xfrm>
            <a:off x="352425" y="3167440"/>
            <a:ext cx="3378200" cy="1859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hãi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mất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xung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66AB8E4F-45C3-A24E-6F1C-1B9ECBDFE69E}"/>
              </a:ext>
            </a:extLst>
          </p:cNvPr>
          <p:cNvSpPr/>
          <p:nvPr/>
        </p:nvSpPr>
        <p:spPr>
          <a:xfrm>
            <a:off x="4406899" y="3167440"/>
            <a:ext cx="3378200" cy="1859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khiếm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A215BBE-EE23-6C2E-7931-DCB03BCDA8B8}"/>
              </a:ext>
            </a:extLst>
          </p:cNvPr>
          <p:cNvSpPr/>
          <p:nvPr/>
        </p:nvSpPr>
        <p:spPr>
          <a:xfrm>
            <a:off x="8497568" y="3188705"/>
            <a:ext cx="3563619" cy="1859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mọi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4AD02D-D9EA-D1E6-3467-3A67345B1BEA}"/>
              </a:ext>
            </a:extLst>
          </p:cNvPr>
          <p:cNvCxnSpPr/>
          <p:nvPr/>
        </p:nvCxnSpPr>
        <p:spPr>
          <a:xfrm>
            <a:off x="1955800" y="2477505"/>
            <a:ext cx="0" cy="7112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AA5A3C-929E-4219-E1F6-1D2CEE440FA6}"/>
              </a:ext>
            </a:extLst>
          </p:cNvPr>
          <p:cNvCxnSpPr>
            <a:cxnSpLocks/>
          </p:cNvCxnSpPr>
          <p:nvPr/>
        </p:nvCxnSpPr>
        <p:spPr>
          <a:xfrm>
            <a:off x="6095999" y="2265878"/>
            <a:ext cx="0" cy="901562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12A27D-4D74-4092-66BE-302F11C6C3BE}"/>
              </a:ext>
            </a:extLst>
          </p:cNvPr>
          <p:cNvCxnSpPr/>
          <p:nvPr/>
        </p:nvCxnSpPr>
        <p:spPr>
          <a:xfrm>
            <a:off x="10236200" y="2479212"/>
            <a:ext cx="0" cy="7112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EB80FE-26C3-7874-95F2-7A8BB88A0AC7}"/>
              </a:ext>
            </a:extLst>
          </p:cNvPr>
          <p:cNvCxnSpPr>
            <a:cxnSpLocks/>
          </p:cNvCxnSpPr>
          <p:nvPr/>
        </p:nvCxnSpPr>
        <p:spPr>
          <a:xfrm>
            <a:off x="1955799" y="2486660"/>
            <a:ext cx="82804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9">
            <a:extLst>
              <a:ext uri="{FF2B5EF4-FFF2-40B4-BE49-F238E27FC236}">
                <a16:creationId xmlns:a16="http://schemas.microsoft.com/office/drawing/2014/main" id="{D68F2D5E-A030-DFCE-314B-7E9795603B1C}"/>
              </a:ext>
            </a:extLst>
          </p:cNvPr>
          <p:cNvSpPr/>
          <p:nvPr/>
        </p:nvSpPr>
        <p:spPr>
          <a:xfrm>
            <a:off x="10070196" y="6288363"/>
            <a:ext cx="1067704" cy="688076"/>
          </a:xfrm>
          <a:custGeom>
            <a:avLst/>
            <a:gdLst/>
            <a:ahLst/>
            <a:cxnLst/>
            <a:rect l="l" t="t" r="r" b="b"/>
            <a:pathLst>
              <a:path w="4891293" h="4114800">
                <a:moveTo>
                  <a:pt x="0" y="0"/>
                </a:moveTo>
                <a:lnTo>
                  <a:pt x="4891292" y="0"/>
                </a:lnTo>
                <a:lnTo>
                  <a:pt x="4891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" r="-42644" b="-86206"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03826E-6938-5CB6-EB37-705F66C5D2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22" t="46301" b="-1"/>
          <a:stretch/>
        </p:blipFill>
        <p:spPr>
          <a:xfrm>
            <a:off x="1054100" y="5707631"/>
            <a:ext cx="1168400" cy="7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4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13F7738C-A01A-8290-CE4C-064CDF5F5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832" y="3429000"/>
            <a:ext cx="2610336" cy="1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C5B72DB-8170-0BB1-80AF-52242EC951B0}"/>
              </a:ext>
            </a:extLst>
          </p:cNvPr>
          <p:cNvSpPr txBox="1"/>
          <p:nvPr/>
        </p:nvSpPr>
        <p:spPr>
          <a:xfrm>
            <a:off x="1016000" y="1335208"/>
            <a:ext cx="10160000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tranh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SHS tr.14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8C58FF-F16B-8EF0-30F6-8E17E647D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36" r="48993"/>
          <a:stretch/>
        </p:blipFill>
        <p:spPr>
          <a:xfrm>
            <a:off x="474183" y="2066872"/>
            <a:ext cx="3252919" cy="2226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7BF59-DEB8-AA5A-43A2-0B866A771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18" t="7402" r="799" b="2334"/>
          <a:stretch/>
        </p:blipFill>
        <p:spPr>
          <a:xfrm>
            <a:off x="3981183" y="2066872"/>
            <a:ext cx="3015426" cy="2226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86273E-3B99-418D-FC0C-48526A10A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5" t="3200" r="49174"/>
          <a:stretch/>
        </p:blipFill>
        <p:spPr>
          <a:xfrm>
            <a:off x="474183" y="4534550"/>
            <a:ext cx="3294623" cy="2214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6CB24D-BE7A-CEB3-DEFC-07999AECC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51" t="6476" r="3075" b="-3276"/>
          <a:stretch/>
        </p:blipFill>
        <p:spPr>
          <a:xfrm>
            <a:off x="3981183" y="4534549"/>
            <a:ext cx="3086102" cy="2214837"/>
          </a:xfrm>
          <a:prstGeom prst="rect">
            <a:avLst/>
          </a:prstGeom>
        </p:spPr>
      </p:pic>
      <p:sp>
        <p:nvSpPr>
          <p:cNvPr id="19" name="Speech Bubble: Rectangle with Corners Rounded 13">
            <a:extLst>
              <a:ext uri="{FF2B5EF4-FFF2-40B4-BE49-F238E27FC236}">
                <a16:creationId xmlns:a16="http://schemas.microsoft.com/office/drawing/2014/main" id="{A5B73ED3-5475-6372-FA21-299171724BF7}"/>
              </a:ext>
            </a:extLst>
          </p:cNvPr>
          <p:cNvSpPr/>
          <p:nvPr/>
        </p:nvSpPr>
        <p:spPr>
          <a:xfrm>
            <a:off x="7577617" y="2227357"/>
            <a:ext cx="4038600" cy="1854473"/>
          </a:xfrm>
          <a:prstGeom prst="wedgeRoundRectCallout">
            <a:avLst>
              <a:gd name="adj1" fmla="val -54968"/>
              <a:gd name="adj2" fmla="val 3926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Các bạn đã làm gì để cảm thông, giúp đỡ người gặp khó khăn.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20" name="Speech Bubble: Rectangle with Corners Rounded 14">
            <a:extLst>
              <a:ext uri="{FF2B5EF4-FFF2-40B4-BE49-F238E27FC236}">
                <a16:creationId xmlns:a16="http://schemas.microsoft.com/office/drawing/2014/main" id="{97FC05EE-24FE-30F7-825C-E1EB7F0E6BDA}"/>
              </a:ext>
            </a:extLst>
          </p:cNvPr>
          <p:cNvSpPr/>
          <p:nvPr/>
        </p:nvSpPr>
        <p:spPr>
          <a:xfrm>
            <a:off x="7539517" y="4231211"/>
            <a:ext cx="4114800" cy="2518175"/>
          </a:xfrm>
          <a:prstGeom prst="wedgeRoundRectCallout">
            <a:avLst>
              <a:gd name="adj1" fmla="val -54728"/>
              <a:gd name="adj2" fmla="val -3775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b.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Em hãy kể thêm những biểu hiện khác của sự cảm thông, giúp đỡ người gặp khó khăn.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9880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52EECC-17D9-7D3E-2458-99184B9F5AD2}"/>
              </a:ext>
            </a:extLst>
          </p:cNvPr>
          <p:cNvGrpSpPr/>
          <p:nvPr/>
        </p:nvGrpSpPr>
        <p:grpSpPr>
          <a:xfrm>
            <a:off x="1066800" y="1551550"/>
            <a:ext cx="10058400" cy="657999"/>
            <a:chOff x="1595437" y="575100"/>
            <a:chExt cx="15087600" cy="986999"/>
          </a:xfrm>
        </p:grpSpPr>
        <p:sp>
          <p:nvSpPr>
            <p:cNvPr id="3" name="Rectangle: Rounded Corners 1">
              <a:extLst>
                <a:ext uri="{FF2B5EF4-FFF2-40B4-BE49-F238E27FC236}">
                  <a16:creationId xmlns:a16="http://schemas.microsoft.com/office/drawing/2014/main" id="{06BBD236-3C01-DDEA-009C-F7050B6B6784}"/>
                </a:ext>
              </a:extLst>
            </p:cNvPr>
            <p:cNvSpPr/>
            <p:nvPr/>
          </p:nvSpPr>
          <p:spPr>
            <a:xfrm>
              <a:off x="1595437" y="575100"/>
              <a:ext cx="15087600" cy="986999"/>
            </a:xfrm>
            <a:prstGeom prst="roundRect">
              <a:avLst/>
            </a:prstGeom>
            <a:solidFill>
              <a:srgbClr val="F2F6DB"/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85D90F-B2A7-F0D3-A114-21E2894480A6}"/>
                </a:ext>
              </a:extLst>
            </p:cNvPr>
            <p:cNvSpPr txBox="1"/>
            <p:nvPr/>
          </p:nvSpPr>
          <p:spPr>
            <a:xfrm>
              <a:off x="1595437" y="668784"/>
              <a:ext cx="15087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giúp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đỡ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30149CC-B308-2607-B85E-CBD253D10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36" r="48993"/>
          <a:stretch/>
        </p:blipFill>
        <p:spPr>
          <a:xfrm>
            <a:off x="1066800" y="2366517"/>
            <a:ext cx="4296205" cy="2939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107112-374F-DAE5-8C08-C48E73074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18" t="7402" r="799" b="2334"/>
          <a:stretch/>
        </p:blipFill>
        <p:spPr>
          <a:xfrm>
            <a:off x="6828997" y="2366516"/>
            <a:ext cx="3982545" cy="2939933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8CC197B4-C2C1-3630-599A-0A3D3484C580}"/>
              </a:ext>
            </a:extLst>
          </p:cNvPr>
          <p:cNvSpPr/>
          <p:nvPr/>
        </p:nvSpPr>
        <p:spPr>
          <a:xfrm rot="3758172">
            <a:off x="579609" y="5309748"/>
            <a:ext cx="974383" cy="307338"/>
          </a:xfrm>
          <a:custGeom>
            <a:avLst/>
            <a:gdLst/>
            <a:ahLst/>
            <a:cxnLst/>
            <a:rect l="l" t="t" r="r" b="b"/>
            <a:pathLst>
              <a:path w="1210680" h="342017">
                <a:moveTo>
                  <a:pt x="0" y="0"/>
                </a:moveTo>
                <a:lnTo>
                  <a:pt x="1210680" y="0"/>
                </a:lnTo>
                <a:lnTo>
                  <a:pt x="1210680" y="342018"/>
                </a:lnTo>
                <a:lnTo>
                  <a:pt x="0" y="342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1E53072A-5221-8AA8-6C6A-E53EC364B24E}"/>
              </a:ext>
            </a:extLst>
          </p:cNvPr>
          <p:cNvSpPr/>
          <p:nvPr/>
        </p:nvSpPr>
        <p:spPr>
          <a:xfrm>
            <a:off x="1427207" y="5734959"/>
            <a:ext cx="3805194" cy="7968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Giúp đỡ người lớn tuổi </a:t>
            </a:r>
          </a:p>
        </p:txBody>
      </p:sp>
      <p:sp>
        <p:nvSpPr>
          <p:cNvPr id="9" name="Freeform 25">
            <a:extLst>
              <a:ext uri="{FF2B5EF4-FFF2-40B4-BE49-F238E27FC236}">
                <a16:creationId xmlns:a16="http://schemas.microsoft.com/office/drawing/2014/main" id="{DD09E7C3-A463-AAA9-76BF-39AA1190B21E}"/>
              </a:ext>
            </a:extLst>
          </p:cNvPr>
          <p:cNvSpPr/>
          <p:nvPr/>
        </p:nvSpPr>
        <p:spPr>
          <a:xfrm rot="3758172">
            <a:off x="6341806" y="5309747"/>
            <a:ext cx="974383" cy="307338"/>
          </a:xfrm>
          <a:custGeom>
            <a:avLst/>
            <a:gdLst/>
            <a:ahLst/>
            <a:cxnLst/>
            <a:rect l="l" t="t" r="r" b="b"/>
            <a:pathLst>
              <a:path w="1210680" h="342017">
                <a:moveTo>
                  <a:pt x="0" y="0"/>
                </a:moveTo>
                <a:lnTo>
                  <a:pt x="1210680" y="0"/>
                </a:lnTo>
                <a:lnTo>
                  <a:pt x="1210680" y="342018"/>
                </a:lnTo>
                <a:lnTo>
                  <a:pt x="0" y="342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B4B04F56-F758-8DBF-7307-0F0E5AF64C1A}"/>
              </a:ext>
            </a:extLst>
          </p:cNvPr>
          <p:cNvSpPr/>
          <p:nvPr/>
        </p:nvSpPr>
        <p:spPr>
          <a:xfrm>
            <a:off x="7189404" y="5580377"/>
            <a:ext cx="3805194" cy="11059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khăn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52EECC-17D9-7D3E-2458-99184B9F5AD2}"/>
              </a:ext>
            </a:extLst>
          </p:cNvPr>
          <p:cNvGrpSpPr/>
          <p:nvPr/>
        </p:nvGrpSpPr>
        <p:grpSpPr>
          <a:xfrm>
            <a:off x="1066800" y="1551550"/>
            <a:ext cx="10058400" cy="657999"/>
            <a:chOff x="1595437" y="575100"/>
            <a:chExt cx="15087600" cy="986999"/>
          </a:xfrm>
        </p:grpSpPr>
        <p:sp>
          <p:nvSpPr>
            <p:cNvPr id="3" name="Rectangle: Rounded Corners 1">
              <a:extLst>
                <a:ext uri="{FF2B5EF4-FFF2-40B4-BE49-F238E27FC236}">
                  <a16:creationId xmlns:a16="http://schemas.microsoft.com/office/drawing/2014/main" id="{06BBD236-3C01-DDEA-009C-F7050B6B6784}"/>
                </a:ext>
              </a:extLst>
            </p:cNvPr>
            <p:cNvSpPr/>
            <p:nvPr/>
          </p:nvSpPr>
          <p:spPr>
            <a:xfrm>
              <a:off x="1595437" y="575100"/>
              <a:ext cx="15087600" cy="986999"/>
            </a:xfrm>
            <a:prstGeom prst="roundRect">
              <a:avLst/>
            </a:prstGeom>
            <a:solidFill>
              <a:srgbClr val="F2F6DB"/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85D90F-B2A7-F0D3-A114-21E2894480A6}"/>
                </a:ext>
              </a:extLst>
            </p:cNvPr>
            <p:cNvSpPr txBox="1"/>
            <p:nvPr/>
          </p:nvSpPr>
          <p:spPr>
            <a:xfrm>
              <a:off x="1595437" y="668784"/>
              <a:ext cx="15087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giúp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đỡ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F1912D4-042D-DAFA-6573-2069FCA2E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5" t="3200" r="49174"/>
          <a:stretch/>
        </p:blipFill>
        <p:spPr>
          <a:xfrm>
            <a:off x="1066800" y="2405925"/>
            <a:ext cx="4472675" cy="3006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7EBF1-7815-B833-C725-9D9055E46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51" t="6476" r="3075" b="-3276"/>
          <a:stretch/>
        </p:blipFill>
        <p:spPr>
          <a:xfrm>
            <a:off x="6652527" y="2409043"/>
            <a:ext cx="4265052" cy="3060947"/>
          </a:xfrm>
          <a:prstGeom prst="rect">
            <a:avLst/>
          </a:prstGeom>
        </p:spPr>
      </p:pic>
      <p:sp>
        <p:nvSpPr>
          <p:cNvPr id="14" name="Freeform 25">
            <a:extLst>
              <a:ext uri="{FF2B5EF4-FFF2-40B4-BE49-F238E27FC236}">
                <a16:creationId xmlns:a16="http://schemas.microsoft.com/office/drawing/2014/main" id="{C7A1BB82-CE80-FE2E-07D0-F6357483483E}"/>
              </a:ext>
            </a:extLst>
          </p:cNvPr>
          <p:cNvSpPr/>
          <p:nvPr/>
        </p:nvSpPr>
        <p:spPr>
          <a:xfrm rot="3758172">
            <a:off x="579609" y="5383578"/>
            <a:ext cx="974383" cy="307338"/>
          </a:xfrm>
          <a:custGeom>
            <a:avLst/>
            <a:gdLst/>
            <a:ahLst/>
            <a:cxnLst/>
            <a:rect l="l" t="t" r="r" b="b"/>
            <a:pathLst>
              <a:path w="1210680" h="342017">
                <a:moveTo>
                  <a:pt x="0" y="0"/>
                </a:moveTo>
                <a:lnTo>
                  <a:pt x="1210680" y="0"/>
                </a:lnTo>
                <a:lnTo>
                  <a:pt x="1210680" y="342018"/>
                </a:lnTo>
                <a:lnTo>
                  <a:pt x="0" y="342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9E4E57AA-8A33-573E-8691-583DF722E153}"/>
              </a:ext>
            </a:extLst>
          </p:cNvPr>
          <p:cNvSpPr/>
          <p:nvPr/>
        </p:nvSpPr>
        <p:spPr>
          <a:xfrm>
            <a:off x="1484934" y="5609091"/>
            <a:ext cx="3805194" cy="11059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dỡ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khiếm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khuyết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sức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AEF5460D-02DE-EC7A-A5CA-08B662F641C4}"/>
              </a:ext>
            </a:extLst>
          </p:cNvPr>
          <p:cNvSpPr/>
          <p:nvPr/>
        </p:nvSpPr>
        <p:spPr>
          <a:xfrm rot="3758172">
            <a:off x="6186039" y="5383578"/>
            <a:ext cx="974383" cy="307338"/>
          </a:xfrm>
          <a:custGeom>
            <a:avLst/>
            <a:gdLst/>
            <a:ahLst/>
            <a:cxnLst/>
            <a:rect l="l" t="t" r="r" b="b"/>
            <a:pathLst>
              <a:path w="1210680" h="342017">
                <a:moveTo>
                  <a:pt x="0" y="0"/>
                </a:moveTo>
                <a:lnTo>
                  <a:pt x="1210680" y="0"/>
                </a:lnTo>
                <a:lnTo>
                  <a:pt x="1210680" y="342018"/>
                </a:lnTo>
                <a:lnTo>
                  <a:pt x="0" y="342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  <p:sp>
        <p:nvSpPr>
          <p:cNvPr id="17" name="Rectangle: Rounded Corners 12">
            <a:extLst>
              <a:ext uri="{FF2B5EF4-FFF2-40B4-BE49-F238E27FC236}">
                <a16:creationId xmlns:a16="http://schemas.microsoft.com/office/drawing/2014/main" id="{5620E89A-3E46-4D97-84DA-487F88A5CFD3}"/>
              </a:ext>
            </a:extLst>
          </p:cNvPr>
          <p:cNvSpPr/>
          <p:nvPr/>
        </p:nvSpPr>
        <p:spPr>
          <a:xfrm>
            <a:off x="7073011" y="5609091"/>
            <a:ext cx="3805194" cy="11059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Động viên bạn khi gặp chuyện buồn</a:t>
            </a:r>
          </a:p>
        </p:txBody>
      </p:sp>
    </p:spTree>
    <p:extLst>
      <p:ext uri="{BB962C8B-B14F-4D97-AF65-F5344CB8AC3E}">
        <p14:creationId xmlns:p14="http://schemas.microsoft.com/office/powerpoint/2010/main" val="306124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8562CB2-4A35-4E24-5651-9E7222D57905}"/>
              </a:ext>
            </a:extLst>
          </p:cNvPr>
          <p:cNvGrpSpPr/>
          <p:nvPr/>
        </p:nvGrpSpPr>
        <p:grpSpPr>
          <a:xfrm>
            <a:off x="1066800" y="1534042"/>
            <a:ext cx="10226140" cy="660269"/>
            <a:chOff x="1343827" y="419100"/>
            <a:chExt cx="15339210" cy="990404"/>
          </a:xfrm>
        </p:grpSpPr>
        <p:sp>
          <p:nvSpPr>
            <p:cNvPr id="6" name="Rectangle: Rounded Corners 1">
              <a:extLst>
                <a:ext uri="{FF2B5EF4-FFF2-40B4-BE49-F238E27FC236}">
                  <a16:creationId xmlns:a16="http://schemas.microsoft.com/office/drawing/2014/main" id="{5A6441CD-ADF1-ECA6-2468-2B1F0AB6E12B}"/>
                </a:ext>
              </a:extLst>
            </p:cNvPr>
            <p:cNvSpPr/>
            <p:nvPr/>
          </p:nvSpPr>
          <p:spPr>
            <a:xfrm>
              <a:off x="1595437" y="419100"/>
              <a:ext cx="15087600" cy="990404"/>
            </a:xfrm>
            <a:prstGeom prst="roundRect">
              <a:avLst/>
            </a:prstGeom>
            <a:solidFill>
              <a:srgbClr val="F2F6DB"/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2B67BC-53A0-6AFD-3AED-31FC2C18650D}"/>
                </a:ext>
              </a:extLst>
            </p:cNvPr>
            <p:cNvSpPr txBox="1"/>
            <p:nvPr/>
          </p:nvSpPr>
          <p:spPr>
            <a:xfrm>
              <a:off x="1343827" y="521886"/>
              <a:ext cx="15087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2800" b="1" dirty="0" err="1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khác</a:t>
              </a:r>
              <a:r>
                <a:rPr lang="nl-NL" sz="2800" b="1" dirty="0">
                  <a:solidFill>
                    <a:srgbClr val="00206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BD16FE3B-7512-4B0A-07F3-AF687B564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66781" y="5553514"/>
            <a:ext cx="13261042" cy="1646073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6B781CCE-0021-C53A-088B-E90139EDF01A}"/>
              </a:ext>
            </a:extLst>
          </p:cNvPr>
          <p:cNvSpPr/>
          <p:nvPr/>
        </p:nvSpPr>
        <p:spPr>
          <a:xfrm>
            <a:off x="8291729" y="3072283"/>
            <a:ext cx="3708400" cy="3383915"/>
          </a:xfrm>
          <a:custGeom>
            <a:avLst/>
            <a:gdLst/>
            <a:ahLst/>
            <a:cxnLst/>
            <a:rect l="l" t="t" r="r" b="b"/>
            <a:pathLst>
              <a:path w="4509370" h="4114800">
                <a:moveTo>
                  <a:pt x="0" y="0"/>
                </a:moveTo>
                <a:lnTo>
                  <a:pt x="4509370" y="0"/>
                </a:lnTo>
                <a:lnTo>
                  <a:pt x="450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A10DBD-7A18-A971-A1BF-0ED562EEE74A}"/>
              </a:ext>
            </a:extLst>
          </p:cNvPr>
          <p:cNvGrpSpPr/>
          <p:nvPr/>
        </p:nvGrpSpPr>
        <p:grpSpPr>
          <a:xfrm>
            <a:off x="628115" y="2535104"/>
            <a:ext cx="7366000" cy="1000780"/>
            <a:chOff x="685800" y="2346930"/>
            <a:chExt cx="11430000" cy="15011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618D0E-8527-5282-D38F-0CE046FCD9EB}"/>
                </a:ext>
              </a:extLst>
            </p:cNvPr>
            <p:cNvSpPr/>
            <p:nvPr/>
          </p:nvSpPr>
          <p:spPr>
            <a:xfrm>
              <a:off x="685800" y="2346930"/>
              <a:ext cx="11277600" cy="134877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229BE7-6C10-6A4A-68E9-E35D0B8AB404}"/>
                </a:ext>
              </a:extLst>
            </p:cNvPr>
            <p:cNvSpPr/>
            <p:nvPr/>
          </p:nvSpPr>
          <p:spPr>
            <a:xfrm>
              <a:off x="838200" y="2499330"/>
              <a:ext cx="11277600" cy="13487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BE605E-CA1E-474D-0F84-E31C7FD6A1DD}"/>
                </a:ext>
              </a:extLst>
            </p:cNvPr>
            <p:cNvSpPr txBox="1"/>
            <p:nvPr/>
          </p:nvSpPr>
          <p:spPr>
            <a:xfrm>
              <a:off x="2886077" y="2806450"/>
              <a:ext cx="7181849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>
                  <a:latin typeface="UTM Avo" panose="02040603050506020204" pitchFamily="18"/>
                </a:rPr>
                <a:t>Tìm giúp đồ cho người bị mất</a:t>
              </a:r>
              <a:endParaRPr lang="en-US" sz="2400">
                <a:latin typeface="UTM Avo" panose="02040603050506020204" pitchFamily="1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19211E-06F4-6814-36C5-C4B3F5950BC3}"/>
              </a:ext>
            </a:extLst>
          </p:cNvPr>
          <p:cNvGrpSpPr/>
          <p:nvPr/>
        </p:nvGrpSpPr>
        <p:grpSpPr>
          <a:xfrm>
            <a:off x="628115" y="4065406"/>
            <a:ext cx="7366001" cy="1385918"/>
            <a:chOff x="685800" y="2346930"/>
            <a:chExt cx="11430000" cy="150117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97DADCE-E611-0454-75AD-50E68F374453}"/>
                </a:ext>
              </a:extLst>
            </p:cNvPr>
            <p:cNvSpPr/>
            <p:nvPr/>
          </p:nvSpPr>
          <p:spPr>
            <a:xfrm>
              <a:off x="685800" y="2346930"/>
              <a:ext cx="11277600" cy="134877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475EC6-1F95-07F0-7EC5-54CEEA5FEBB3}"/>
                </a:ext>
              </a:extLst>
            </p:cNvPr>
            <p:cNvSpPr/>
            <p:nvPr/>
          </p:nvSpPr>
          <p:spPr>
            <a:xfrm>
              <a:off x="838200" y="2499330"/>
              <a:ext cx="11277600" cy="13487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2B4E92-5699-248A-C21A-44104BABAA1F}"/>
                </a:ext>
              </a:extLst>
            </p:cNvPr>
            <p:cNvSpPr txBox="1"/>
            <p:nvPr/>
          </p:nvSpPr>
          <p:spPr>
            <a:xfrm>
              <a:off x="1487934" y="2471818"/>
              <a:ext cx="10062214" cy="1215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>
                  <a:latin typeface="UTM Avo" panose="02040603050506020204" pitchFamily="18"/>
                </a:rPr>
                <a:t>T</a:t>
              </a:r>
              <a:r>
                <a:rPr lang="vi-VN" sz="2400">
                  <a:latin typeface="UTM Avo" panose="02040603050506020204" pitchFamily="18"/>
                </a:rPr>
                <a:t>ặng quà cho những người có hoàn cảnh khó khăn.</a:t>
              </a:r>
              <a:endParaRPr lang="en-US" sz="24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33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730</TotalTime>
  <Words>1346</Words>
  <Application>Microsoft Office PowerPoint</Application>
  <PresentationFormat>Widescreen</PresentationFormat>
  <Paragraphs>97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UTM Avo</vt:lpstr>
      <vt:lpstr>Wingdings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Huy Nguyễn</cp:lastModifiedBy>
  <cp:revision>15</cp:revision>
  <dcterms:created xsi:type="dcterms:W3CDTF">2023-10-17T08:44:51Z</dcterms:created>
  <dcterms:modified xsi:type="dcterms:W3CDTF">2023-12-05T09:12:23Z</dcterms:modified>
</cp:coreProperties>
</file>