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69" r:id="rId4"/>
    <p:sldId id="272" r:id="rId5"/>
    <p:sldId id="270" r:id="rId6"/>
    <p:sldId id="275" r:id="rId7"/>
    <p:sldId id="277" r:id="rId8"/>
    <p:sldId id="373" r:id="rId9"/>
    <p:sldId id="374" r:id="rId10"/>
    <p:sldId id="375" r:id="rId11"/>
    <p:sldId id="376" r:id="rId12"/>
    <p:sldId id="377" r:id="rId13"/>
    <p:sldId id="378" r:id="rId14"/>
    <p:sldId id="276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271" r:id="rId24"/>
    <p:sldId id="292" r:id="rId25"/>
    <p:sldId id="388" r:id="rId26"/>
    <p:sldId id="301" r:id="rId27"/>
    <p:sldId id="303" r:id="rId28"/>
    <p:sldId id="305" r:id="rId29"/>
    <p:sldId id="302" r:id="rId30"/>
    <p:sldId id="278" r:id="rId31"/>
    <p:sldId id="280" r:id="rId32"/>
    <p:sldId id="279" r:id="rId33"/>
    <p:sldId id="389" r:id="rId34"/>
    <p:sldId id="265" r:id="rId35"/>
    <p:sldId id="268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9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6" autoAdjust="0"/>
    <p:restoredTop sz="94643"/>
  </p:normalViewPr>
  <p:slideViewPr>
    <p:cSldViewPr snapToGrid="0">
      <p:cViewPr varScale="1">
        <p:scale>
          <a:sx n="104" d="100"/>
          <a:sy n="104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24:17.432" idx="9">
    <p:pos x="4070" y="1519"/>
    <p:text>GAME ĐƯỢC CHIA SẺ MIỄN PHÍ BỞI NK POWERSKILLS
GAME MIỄN PHÍ TẠI: https://www.facebook.com/nkpowerskills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9D6CF-F876-5C45-9CB2-7B8C4FC97638}" type="datetimeFigureOut">
              <a:rPr lang="en-VN" smtClean="0"/>
              <a:t>12/14/2023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3326C-0F2C-524E-BF02-48F032A30B6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754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bắt đầu trò chơi</a:t>
            </a:r>
          </a:p>
        </p:txBody>
      </p:sp>
    </p:spTree>
    <p:extLst>
      <p:ext uri="{BB962C8B-B14F-4D97-AF65-F5344CB8AC3E}">
        <p14:creationId xmlns:p14="http://schemas.microsoft.com/office/powerpoint/2010/main" val="15951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số thứ tự 1-2-3-4-5 để đi đến các câu hỏi.</a:t>
            </a:r>
          </a:p>
          <a:p>
            <a:r>
              <a:rPr lang="en-VN" dirty="0"/>
              <a:t>Trả lời hết các câu hỏi, hiện lên chữ “WIN”. Bấm vào chữ “WIN” để tiếp tục bài giảng.</a:t>
            </a:r>
          </a:p>
        </p:txBody>
      </p:sp>
    </p:spTree>
    <p:extLst>
      <p:ext uri="{BB962C8B-B14F-4D97-AF65-F5344CB8AC3E}">
        <p14:creationId xmlns:p14="http://schemas.microsoft.com/office/powerpoint/2010/main" val="113427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137599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7506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4266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7048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70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5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8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5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9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15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7.png"/><Relationship Id="rId7" Type="http://schemas.openxmlformats.org/officeDocument/2006/relationships/image" Target="../media/image6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28.xml"/><Relationship Id="rId1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12" Type="http://schemas.openxmlformats.org/officeDocument/2006/relationships/image" Target="../media/image73.png"/><Relationship Id="rId17" Type="http://schemas.openxmlformats.org/officeDocument/2006/relationships/slide" Target="slide2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gif"/><Relationship Id="rId20" Type="http://schemas.openxmlformats.org/officeDocument/2006/relationships/comments" Target="../comments/commen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gif"/><Relationship Id="rId11" Type="http://schemas.openxmlformats.org/officeDocument/2006/relationships/slide" Target="slide27.xml"/><Relationship Id="rId5" Type="http://schemas.openxmlformats.org/officeDocument/2006/relationships/image" Target="../media/image70.png"/><Relationship Id="rId15" Type="http://schemas.openxmlformats.org/officeDocument/2006/relationships/slide" Target="slide29.xml"/><Relationship Id="rId10" Type="http://schemas.openxmlformats.org/officeDocument/2006/relationships/image" Target="../media/image72.png"/><Relationship Id="rId19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slide" Target="slide26.xml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3.wav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79.png"/><Relationship Id="rId4" Type="http://schemas.openxmlformats.org/officeDocument/2006/relationships/audio" Target="../media/audio4.wav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audio3.wav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gif"/><Relationship Id="rId11" Type="http://schemas.openxmlformats.org/officeDocument/2006/relationships/image" Target="../media/image79.png"/><Relationship Id="rId5" Type="http://schemas.openxmlformats.org/officeDocument/2006/relationships/image" Target="../media/image66.png"/><Relationship Id="rId10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audio3.wav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gif"/><Relationship Id="rId11" Type="http://schemas.openxmlformats.org/officeDocument/2006/relationships/image" Target="../media/image79.png"/><Relationship Id="rId5" Type="http://schemas.openxmlformats.org/officeDocument/2006/relationships/image" Target="../media/image66.png"/><Relationship Id="rId10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audio3.wav"/><Relationship Id="rId7" Type="http://schemas.openxmlformats.org/officeDocument/2006/relationships/image" Target="../media/image7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66.png"/><Relationship Id="rId10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microsoft.com/office/2007/relationships/hdphoto" Target="../media/hdphoto1.wdp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14C01-485C-A59F-FD8F-B834FEAFFDF5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83A2BD-5D56-E3DA-76E4-FE24A97A8925}"/>
              </a:ext>
            </a:extLst>
          </p:cNvPr>
          <p:cNvSpPr txBox="1">
            <a:spLocks/>
          </p:cNvSpPr>
          <p:nvPr/>
        </p:nvSpPr>
        <p:spPr>
          <a:xfrm>
            <a:off x="1103350" y="2614801"/>
            <a:ext cx="10451342" cy="258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3: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Bắc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bộ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1, 2)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87D4F-8706-5F5C-DDA1-B8E633324AA5}"/>
              </a:ext>
            </a:extLst>
          </p:cNvPr>
          <p:cNvSpPr txBox="1"/>
          <p:nvPr/>
        </p:nvSpPr>
        <p:spPr>
          <a:xfrm>
            <a:off x="-129309" y="1562243"/>
            <a:ext cx="12450618" cy="918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Bắc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bộ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1E688-EFDA-33CC-8F17-8203C586CB03}"/>
              </a:ext>
            </a:extLst>
          </p:cNvPr>
          <p:cNvGrpSpPr/>
          <p:nvPr/>
        </p:nvGrpSpPr>
        <p:grpSpPr>
          <a:xfrm>
            <a:off x="0" y="1849356"/>
            <a:ext cx="3908757" cy="2321216"/>
            <a:chOff x="-294586" y="190593"/>
            <a:chExt cx="9144000" cy="54301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EDD8DD-5851-1854-6A18-44FB2AF7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4"/>
            <a:stretch/>
          </p:blipFill>
          <p:spPr>
            <a:xfrm>
              <a:off x="609597" y="190593"/>
              <a:ext cx="7335631" cy="43472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D51EAC-C500-E4CC-64D1-7313DE17D0F3}"/>
                </a:ext>
              </a:extLst>
            </p:cNvPr>
            <p:cNvSpPr txBox="1"/>
            <p:nvPr/>
          </p:nvSpPr>
          <p:spPr>
            <a:xfrm>
              <a:off x="-294586" y="4477607"/>
              <a:ext cx="9144000" cy="114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Dãy Hoàng Liên Sơn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677509-A307-7A23-31DB-B42A937FDCF0}"/>
              </a:ext>
            </a:extLst>
          </p:cNvPr>
          <p:cNvGrpSpPr/>
          <p:nvPr/>
        </p:nvGrpSpPr>
        <p:grpSpPr>
          <a:xfrm>
            <a:off x="3393649" y="2916075"/>
            <a:ext cx="3892505" cy="2776271"/>
            <a:chOff x="-419069" y="5219700"/>
            <a:chExt cx="9268483" cy="66106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21A3B-CA44-A094-2BB0-D2DC3E3F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5219700"/>
              <a:ext cx="7335631" cy="45447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B82AAB-BE57-6C3F-9769-E50CFBE7443E}"/>
                </a:ext>
              </a:extLst>
            </p:cNvPr>
            <p:cNvSpPr txBox="1"/>
            <p:nvPr/>
          </p:nvSpPr>
          <p:spPr>
            <a:xfrm>
              <a:off x="-419069" y="9548087"/>
              <a:ext cx="9268483" cy="2282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Trung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du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cao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–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Hà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Giang</a:t>
              </a:r>
              <a:endParaRPr lang="en-US" sz="2000" i="1" dirty="0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678130-A15B-5EE3-7C05-E98DD6AF7DFE}"/>
              </a:ext>
            </a:extLst>
          </p:cNvPr>
          <p:cNvGrpSpPr/>
          <p:nvPr/>
        </p:nvGrpSpPr>
        <p:grpSpPr>
          <a:xfrm>
            <a:off x="7238380" y="1849356"/>
            <a:ext cx="4669334" cy="4733747"/>
            <a:chOff x="8305800" y="495300"/>
            <a:chExt cx="9829800" cy="99654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C65661-C7DF-ADCD-F4C7-C5AB9438D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54"/>
            <a:stretch/>
          </p:blipFill>
          <p:spPr>
            <a:xfrm>
              <a:off x="8305800" y="495300"/>
              <a:ext cx="9829800" cy="90297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A06C2-EBDD-6BA7-E0E2-439D7E486F48}"/>
                </a:ext>
              </a:extLst>
            </p:cNvPr>
            <p:cNvSpPr txBox="1"/>
            <p:nvPr/>
          </p:nvSpPr>
          <p:spPr>
            <a:xfrm>
              <a:off x="8648701" y="9414840"/>
              <a:ext cx="9144001" cy="1045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Cao nguyên Mộc Châu – Sơn 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9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79BA1B-0DEC-496B-4930-EC0695DCF26D}"/>
              </a:ext>
            </a:extLst>
          </p:cNvPr>
          <p:cNvSpPr/>
          <p:nvPr/>
        </p:nvSpPr>
        <p:spPr>
          <a:xfrm>
            <a:off x="-101600" y="1719531"/>
            <a:ext cx="2641599" cy="681703"/>
          </a:xfrm>
          <a:prstGeom prst="homePlate">
            <a:avLst/>
          </a:prstGeom>
          <a:solidFill>
            <a:srgbClr val="F7D18D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D5F30-BE01-EA99-1617-15CA3A4FB5DF}"/>
              </a:ext>
            </a:extLst>
          </p:cNvPr>
          <p:cNvSpPr txBox="1"/>
          <p:nvPr/>
        </p:nvSpPr>
        <p:spPr>
          <a:xfrm>
            <a:off x="499104" y="2415214"/>
            <a:ext cx="7434932" cy="408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dạng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đồi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dãy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thấp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cánh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cung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dãy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Hoàng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Liên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Sơn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sộ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ta.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dạng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bát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úp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nổi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Giang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),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Mộc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Châu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tỉnh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Sơn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La),…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2D7B9-C54F-846F-38B5-E7DD57C78B60}"/>
              </a:ext>
            </a:extLst>
          </p:cNvPr>
          <p:cNvGrpSpPr/>
          <p:nvPr/>
        </p:nvGrpSpPr>
        <p:grpSpPr>
          <a:xfrm>
            <a:off x="8488809" y="1607564"/>
            <a:ext cx="3555069" cy="5210915"/>
            <a:chOff x="11430000" y="117372"/>
            <a:chExt cx="6858000" cy="100522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A75111-8CCA-3A25-0D1D-B72059168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5"/>
            <a:stretch/>
          </p:blipFill>
          <p:spPr>
            <a:xfrm>
              <a:off x="11658600" y="234745"/>
              <a:ext cx="6407217" cy="9817510"/>
            </a:xfrm>
            <a:prstGeom prst="roundRect">
              <a:avLst/>
            </a:prstGeom>
          </p:spPr>
        </p:pic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B86629DB-D9BE-F16A-EB67-BDC76CE9EE4E}"/>
                </a:ext>
              </a:extLst>
            </p:cNvPr>
            <p:cNvSpPr/>
            <p:nvPr/>
          </p:nvSpPr>
          <p:spPr>
            <a:xfrm>
              <a:off x="11430000" y="117372"/>
              <a:ext cx="6858000" cy="10052255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5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àng Liên Sơn được bình chọn vào top 10 điểm đến ngoạn mục nhất năm 2019">
            <a:extLst>
              <a:ext uri="{FF2B5EF4-FFF2-40B4-BE49-F238E27FC236}">
                <a16:creationId xmlns:a16="http://schemas.microsoft.com/office/drawing/2014/main" id="{6A53C26A-EB4B-35DC-CB4A-9AE869097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"/>
          <a:stretch/>
        </p:blipFill>
        <p:spPr bwMode="auto">
          <a:xfrm>
            <a:off x="8709933" y="3823945"/>
            <a:ext cx="3142388" cy="18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A7D75-0DCA-58CA-7674-B9D1101FA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9" y="3973174"/>
            <a:ext cx="3161459" cy="1908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DDB00-B19C-6372-A323-888C2CCE8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81" y="1734676"/>
            <a:ext cx="4589508" cy="30581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23E1F4-1FA6-3869-8D63-C54EFE603CB5}"/>
              </a:ext>
            </a:extLst>
          </p:cNvPr>
          <p:cNvGrpSpPr/>
          <p:nvPr/>
        </p:nvGrpSpPr>
        <p:grpSpPr>
          <a:xfrm>
            <a:off x="3810781" y="3997475"/>
            <a:ext cx="8041540" cy="2618004"/>
            <a:chOff x="5987565" y="5936526"/>
            <a:chExt cx="12062310" cy="392700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FD3225-AE3E-D382-6EC8-C864D01201AD}"/>
                </a:ext>
              </a:extLst>
            </p:cNvPr>
            <p:cNvGrpSpPr/>
            <p:nvPr/>
          </p:nvGrpSpPr>
          <p:grpSpPr>
            <a:xfrm>
              <a:off x="5987565" y="6743700"/>
              <a:ext cx="12062310" cy="3119833"/>
              <a:chOff x="5844690" y="6515100"/>
              <a:chExt cx="12062310" cy="311983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6F5AEAD-D1E8-2CF7-7767-D3468953F289}"/>
                  </a:ext>
                </a:extLst>
              </p:cNvPr>
              <p:cNvSpPr/>
              <p:nvPr/>
            </p:nvSpPr>
            <p:spPr>
              <a:xfrm>
                <a:off x="5844690" y="6515100"/>
                <a:ext cx="12062310" cy="3119833"/>
              </a:xfrm>
              <a:prstGeom prst="roundRect">
                <a:avLst/>
              </a:prstGeom>
              <a:solidFill>
                <a:srgbClr val="FBE5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63B5D2-75A1-8147-02BE-9D6A96F431ED}"/>
                  </a:ext>
                </a:extLst>
              </p:cNvPr>
              <p:cNvSpPr txBox="1"/>
              <p:nvPr/>
            </p:nvSpPr>
            <p:spPr>
              <a:xfrm>
                <a:off x="6220038" y="6891167"/>
                <a:ext cx="11420262" cy="2513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b="1" i="1" dirty="0">
                    <a:latin typeface="UTM Avo" panose="02040603050506020204" pitchFamily="18"/>
                  </a:rPr>
                  <a:t>Dãy Hoàng Liên Sơn </a:t>
                </a:r>
                <a:r>
                  <a:rPr lang="vi-VN" sz="2400" dirty="0">
                    <a:latin typeface="UTM Avo" panose="02040603050506020204" pitchFamily="18"/>
                  </a:rPr>
                  <a:t>dài khoảng 180 km. Trên dãy núi này có nhiều cây hoàng liên nên được gọi là dãy Hoàng Liên Sơn.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p:grpSp>
        <p:pic>
          <p:nvPicPr>
            <p:cNvPr id="12" name="Picture 2" descr="Information ">
              <a:extLst>
                <a:ext uri="{FF2B5EF4-FFF2-40B4-BE49-F238E27FC236}">
                  <a16:creationId xmlns:a16="http://schemas.microsoft.com/office/drawing/2014/main" id="{FED9FF69-62CE-FA09-1B86-78DB19D8C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5659" y="5936526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AF66F-728F-92E9-7AA2-CB5FC4662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9" y="1194142"/>
            <a:ext cx="3161459" cy="3161459"/>
          </a:xfrm>
          <a:prstGeom prst="rect">
            <a:avLst/>
          </a:prstGeom>
        </p:spPr>
      </p:pic>
      <p:pic>
        <p:nvPicPr>
          <p:cNvPr id="1026" name="Picture 2" descr="Hoàng Liên Sơn - điểm du lịch đáng đến 2019 của National Geographic - Binh  Phuoc, Tin tuc Binh Phuoc, Tin mới tỉnh Bình Phước">
            <a:extLst>
              <a:ext uri="{FF2B5EF4-FFF2-40B4-BE49-F238E27FC236}">
                <a16:creationId xmlns:a16="http://schemas.microsoft.com/office/drawing/2014/main" id="{09733D74-1657-B5A5-B2A2-ED9F68FB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33" y="1734676"/>
            <a:ext cx="3142388" cy="18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056DB-CACD-2306-E753-8080D2D9F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07" y="1940338"/>
            <a:ext cx="5842000" cy="40945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0739AB-57B7-E27F-24CE-E3A5CAFA5C24}"/>
              </a:ext>
            </a:extLst>
          </p:cNvPr>
          <p:cNvGrpSpPr/>
          <p:nvPr/>
        </p:nvGrpSpPr>
        <p:grpSpPr>
          <a:xfrm>
            <a:off x="474195" y="1809313"/>
            <a:ext cx="3928409" cy="723713"/>
            <a:chOff x="809345" y="633146"/>
            <a:chExt cx="5892613" cy="10855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660D619-5D2F-791C-7286-D0946B6C3C1F}"/>
                </a:ext>
              </a:extLst>
            </p:cNvPr>
            <p:cNvSpPr/>
            <p:nvPr/>
          </p:nvSpPr>
          <p:spPr>
            <a:xfrm>
              <a:off x="809345" y="633146"/>
              <a:ext cx="1120589" cy="108557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AED524-8BA1-6EAD-4AC9-EB74A70D5AC4}"/>
                </a:ext>
              </a:extLst>
            </p:cNvPr>
            <p:cNvSpPr txBox="1"/>
            <p:nvPr/>
          </p:nvSpPr>
          <p:spPr>
            <a:xfrm>
              <a:off x="2053758" y="829684"/>
              <a:ext cx="4648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F632A6-8AE0-A2D0-23EA-E22B40C5F819}"/>
              </a:ext>
            </a:extLst>
          </p:cNvPr>
          <p:cNvSpPr txBox="1"/>
          <p:nvPr/>
        </p:nvSpPr>
        <p:spPr>
          <a:xfrm>
            <a:off x="474195" y="2675177"/>
            <a:ext cx="5384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tin,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2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8FEF5C-0C45-03E5-8158-7CF2A1B162D5}"/>
              </a:ext>
            </a:extLst>
          </p:cNvPr>
          <p:cNvGrpSpPr/>
          <p:nvPr/>
        </p:nvGrpSpPr>
        <p:grpSpPr>
          <a:xfrm>
            <a:off x="474195" y="3772845"/>
            <a:ext cx="5841999" cy="2107376"/>
            <a:chOff x="533399" y="3844223"/>
            <a:chExt cx="8762999" cy="31610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901574-9DD7-BA65-7D93-B2DC66648CEE}"/>
                </a:ext>
              </a:extLst>
            </p:cNvPr>
            <p:cNvSpPr txBox="1"/>
            <p:nvPr/>
          </p:nvSpPr>
          <p:spPr>
            <a:xfrm>
              <a:off x="533399" y="5143500"/>
              <a:ext cx="8762999" cy="18617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đặc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Trung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du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miền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núi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Bắc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 </a:t>
              </a:r>
            </a:p>
          </p:txBody>
        </p:sp>
        <p:pic>
          <p:nvPicPr>
            <p:cNvPr id="9" name="Picture 2" descr="Question ">
              <a:extLst>
                <a:ext uri="{FF2B5EF4-FFF2-40B4-BE49-F238E27FC236}">
                  <a16:creationId xmlns:a16="http://schemas.microsoft.com/office/drawing/2014/main" id="{B5E32089-E4DD-1085-13D7-20A7866E5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75" y="38442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49F51-B541-C3D3-C7CA-2F6452649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60" y="1855782"/>
            <a:ext cx="5374840" cy="4162352"/>
          </a:xfrm>
          <a:prstGeom prst="rect">
            <a:avLst/>
          </a:prstGeom>
        </p:spPr>
      </p:pic>
      <p:sp>
        <p:nvSpPr>
          <p:cNvPr id="3" name="Arrow: Pentagon 8">
            <a:extLst>
              <a:ext uri="{FF2B5EF4-FFF2-40B4-BE49-F238E27FC236}">
                <a16:creationId xmlns:a16="http://schemas.microsoft.com/office/drawing/2014/main" id="{417E1968-F23B-CFFC-34F1-DB21CA66A575}"/>
              </a:ext>
            </a:extLst>
          </p:cNvPr>
          <p:cNvSpPr/>
          <p:nvPr/>
        </p:nvSpPr>
        <p:spPr>
          <a:xfrm>
            <a:off x="0" y="1719531"/>
            <a:ext cx="2641599" cy="681703"/>
          </a:xfrm>
          <a:prstGeom prst="homePlate">
            <a:avLst/>
          </a:prstGeom>
          <a:solidFill>
            <a:srgbClr val="F7D18D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0C866-991C-46F3-037A-8658E83697A4}"/>
              </a:ext>
            </a:extLst>
          </p:cNvPr>
          <p:cNvSpPr txBox="1"/>
          <p:nvPr/>
        </p:nvSpPr>
        <p:spPr>
          <a:xfrm>
            <a:off x="122870" y="2432962"/>
            <a:ext cx="6523776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Khí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hậu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biệt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ràng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giữa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hạ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1A2524-A97F-6926-92D4-A2A6E78227C4}"/>
              </a:ext>
            </a:extLst>
          </p:cNvPr>
          <p:cNvGrpSpPr/>
          <p:nvPr/>
        </p:nvGrpSpPr>
        <p:grpSpPr>
          <a:xfrm>
            <a:off x="3609726" y="3207927"/>
            <a:ext cx="2302935" cy="2638692"/>
            <a:chOff x="4965077" y="3881551"/>
            <a:chExt cx="3454402" cy="4233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CEBF7D-3C66-27FE-9E99-CC0692E7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2177" y="3881551"/>
              <a:ext cx="1600201" cy="1600201"/>
            </a:xfrm>
            <a:prstGeom prst="rect">
              <a:avLst/>
            </a:prstGeom>
          </p:spPr>
        </p:pic>
        <p:sp>
          <p:nvSpPr>
            <p:cNvPr id="7" name="Rectangle: Rounded Corners 15">
              <a:extLst>
                <a:ext uri="{FF2B5EF4-FFF2-40B4-BE49-F238E27FC236}">
                  <a16:creationId xmlns:a16="http://schemas.microsoft.com/office/drawing/2014/main" id="{D0D3A08D-E1A4-9DFD-01AD-26840E966DB7}"/>
                </a:ext>
              </a:extLst>
            </p:cNvPr>
            <p:cNvSpPr/>
            <p:nvPr/>
          </p:nvSpPr>
          <p:spPr>
            <a:xfrm>
              <a:off x="5130178" y="5529345"/>
              <a:ext cx="3124200" cy="25859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7BA62C-C9D3-E95D-09D4-387B659B9F68}"/>
                </a:ext>
              </a:extLst>
            </p:cNvPr>
            <p:cNvSpPr txBox="1"/>
            <p:nvPr/>
          </p:nvSpPr>
          <p:spPr>
            <a:xfrm>
              <a:off x="4965077" y="5624531"/>
              <a:ext cx="3454402" cy="211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Mùa</a:t>
              </a:r>
              <a:r>
                <a:rPr lang="en-US" sz="2000" b="1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đông</a:t>
              </a:r>
              <a:endParaRPr lang="en-US" sz="20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Lạnh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Ít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mưa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5F6586-71CC-6F3D-3DAC-60BA053FCB25}"/>
              </a:ext>
            </a:extLst>
          </p:cNvPr>
          <p:cNvGrpSpPr/>
          <p:nvPr/>
        </p:nvGrpSpPr>
        <p:grpSpPr>
          <a:xfrm>
            <a:off x="825626" y="3188855"/>
            <a:ext cx="2302935" cy="2657763"/>
            <a:chOff x="684864" y="3852944"/>
            <a:chExt cx="3454402" cy="4262355"/>
          </a:xfrm>
        </p:grpSpPr>
        <p:pic>
          <p:nvPicPr>
            <p:cNvPr id="18" name="Picture 2" descr="Cloudy ">
              <a:extLst>
                <a:ext uri="{FF2B5EF4-FFF2-40B4-BE49-F238E27FC236}">
                  <a16:creationId xmlns:a16="http://schemas.microsoft.com/office/drawing/2014/main" id="{D8BEC17A-CFE0-861F-ACA7-3A9A7CD3D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865" y="3852944"/>
              <a:ext cx="16764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4">
              <a:extLst>
                <a:ext uri="{FF2B5EF4-FFF2-40B4-BE49-F238E27FC236}">
                  <a16:creationId xmlns:a16="http://schemas.microsoft.com/office/drawing/2014/main" id="{7E6DBDFE-7959-B787-D70C-F06EF7BCE278}"/>
                </a:ext>
              </a:extLst>
            </p:cNvPr>
            <p:cNvSpPr/>
            <p:nvPr/>
          </p:nvSpPr>
          <p:spPr>
            <a:xfrm>
              <a:off x="876300" y="5529344"/>
              <a:ext cx="3124200" cy="2585955"/>
            </a:xfrm>
            <a:prstGeom prst="roundRect">
              <a:avLst/>
            </a:prstGeom>
            <a:solidFill>
              <a:srgbClr val="F0AE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F881D3-17BE-1478-7C34-D9BC5A714F96}"/>
                </a:ext>
              </a:extLst>
            </p:cNvPr>
            <p:cNvSpPr txBox="1"/>
            <p:nvPr/>
          </p:nvSpPr>
          <p:spPr>
            <a:xfrm>
              <a:off x="684864" y="5662210"/>
              <a:ext cx="3454402" cy="2117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Mùa</a:t>
              </a:r>
              <a:r>
                <a:rPr lang="en-US" sz="2000" b="1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hè</a:t>
              </a:r>
              <a:endParaRPr lang="en-US" sz="20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Nóng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 </a:t>
              </a: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Mưa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nhiều</a:t>
              </a:r>
              <a:endParaRPr lang="en-US" sz="20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B9EF05-81B1-82D3-261A-716C857E1695}"/>
              </a:ext>
            </a:extLst>
          </p:cNvPr>
          <p:cNvSpPr txBox="1"/>
          <p:nvPr/>
        </p:nvSpPr>
        <p:spPr>
          <a:xfrm>
            <a:off x="122870" y="6100982"/>
            <a:ext cx="9559012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duy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tuyết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rơi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39753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440B6A8C-360E-AB80-7E29-380A4830B249}"/>
              </a:ext>
            </a:extLst>
          </p:cNvPr>
          <p:cNvSpPr/>
          <p:nvPr/>
        </p:nvSpPr>
        <p:spPr>
          <a:xfrm>
            <a:off x="9171394" y="3144604"/>
            <a:ext cx="2988417" cy="3747231"/>
          </a:xfrm>
          <a:custGeom>
            <a:avLst/>
            <a:gdLst/>
            <a:ahLst/>
            <a:cxnLst/>
            <a:rect l="l" t="t" r="r" b="b"/>
            <a:pathLst>
              <a:path w="6563106" h="8229600">
                <a:moveTo>
                  <a:pt x="0" y="0"/>
                </a:moveTo>
                <a:lnTo>
                  <a:pt x="6563106" y="0"/>
                </a:lnTo>
                <a:lnTo>
                  <a:pt x="6563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A62B7-16DE-170E-82C2-60221DEE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085" y="1941306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5FEBB-FBBA-3A71-25C1-8D3661BCD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553" y="595159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698D7-9212-0728-1C55-F0A40444D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623" y="3144604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15C002-24FE-A40D-4F6E-755AB2C56D4E}"/>
              </a:ext>
            </a:extLst>
          </p:cNvPr>
          <p:cNvSpPr txBox="1"/>
          <p:nvPr/>
        </p:nvSpPr>
        <p:spPr>
          <a:xfrm>
            <a:off x="1166901" y="1679696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Tuyết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438DE4-A782-22AE-19AE-A825A8797CA2}"/>
              </a:ext>
            </a:extLst>
          </p:cNvPr>
          <p:cNvGrpSpPr/>
          <p:nvPr/>
        </p:nvGrpSpPr>
        <p:grpSpPr>
          <a:xfrm>
            <a:off x="492377" y="2401322"/>
            <a:ext cx="3808502" cy="4224472"/>
            <a:chOff x="171435" y="1494671"/>
            <a:chExt cx="6320942" cy="70113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3B53D6-F28D-3E42-5668-B2A876D8EA9B}"/>
                </a:ext>
              </a:extLst>
            </p:cNvPr>
            <p:cNvGrpSpPr/>
            <p:nvPr/>
          </p:nvGrpSpPr>
          <p:grpSpPr>
            <a:xfrm>
              <a:off x="171435" y="1494671"/>
              <a:ext cx="6320942" cy="6013272"/>
              <a:chOff x="171435" y="1494671"/>
              <a:chExt cx="6320942" cy="6013272"/>
            </a:xfrm>
          </p:grpSpPr>
          <p:pic>
            <p:nvPicPr>
              <p:cNvPr id="23" name="Picture 2" descr="6 địa điểm săn tuyết Sapa trong dịp nghỉ lễ Tết dương lịch 2021 - Vivu">
                <a:extLst>
                  <a:ext uri="{FF2B5EF4-FFF2-40B4-BE49-F238E27FC236}">
                    <a16:creationId xmlns:a16="http://schemas.microsoft.com/office/drawing/2014/main" id="{CBE23A3B-E174-1DD0-E466-C30405285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79" r="15503"/>
              <a:stretch/>
            </p:blipFill>
            <p:spPr bwMode="auto">
              <a:xfrm>
                <a:off x="457200" y="1866900"/>
                <a:ext cx="5791201" cy="53721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B5A5577-D530-4594-A45B-C4A1AD4F09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1996"/>
              <a:stretch/>
            </p:blipFill>
            <p:spPr>
              <a:xfrm>
                <a:off x="171435" y="1508959"/>
                <a:ext cx="3028965" cy="599898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C5F2D6E-71FA-3624-EDFD-1E1BBB99D2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7585"/>
              <a:stretch/>
            </p:blipFill>
            <p:spPr>
              <a:xfrm>
                <a:off x="3185024" y="1494671"/>
                <a:ext cx="3307353" cy="5998984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773F77-9B58-EC84-FB59-A4FE5724FE31}"/>
                </a:ext>
              </a:extLst>
            </p:cNvPr>
            <p:cNvSpPr txBox="1"/>
            <p:nvPr/>
          </p:nvSpPr>
          <p:spPr>
            <a:xfrm>
              <a:off x="400751" y="7813498"/>
              <a:ext cx="571275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Sa Pa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8FFCA9-0E2B-DF61-49C7-DCF8C493CA74}"/>
              </a:ext>
            </a:extLst>
          </p:cNvPr>
          <p:cNvGrpSpPr/>
          <p:nvPr/>
        </p:nvGrpSpPr>
        <p:grpSpPr>
          <a:xfrm>
            <a:off x="4824503" y="2382212"/>
            <a:ext cx="3817618" cy="4243582"/>
            <a:chOff x="6931952" y="1636940"/>
            <a:chExt cx="6216967" cy="691064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3734415-B288-E001-3FCF-E0E08E14679B}"/>
                </a:ext>
              </a:extLst>
            </p:cNvPr>
            <p:cNvGrpSpPr/>
            <p:nvPr/>
          </p:nvGrpSpPr>
          <p:grpSpPr>
            <a:xfrm>
              <a:off x="6931952" y="1636940"/>
              <a:ext cx="6216967" cy="5998984"/>
              <a:chOff x="6931952" y="1636940"/>
              <a:chExt cx="6216967" cy="5998984"/>
            </a:xfrm>
          </p:grpSpPr>
          <p:pic>
            <p:nvPicPr>
              <p:cNvPr id="29" name="Picture 4" descr="Tuyết phủ trắng khi đỉnh Mẫu Sơn - 3,4 độ C, hàng loạt địa phương phải cho  học sinh nghỉ học - Báo Người lao động">
                <a:extLst>
                  <a:ext uri="{FF2B5EF4-FFF2-40B4-BE49-F238E27FC236}">
                    <a16:creationId xmlns:a16="http://schemas.microsoft.com/office/drawing/2014/main" id="{D74A0269-2199-C3B8-368C-77447C226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25"/>
              <a:stretch/>
            </p:blipFill>
            <p:spPr bwMode="auto">
              <a:xfrm>
                <a:off x="7162800" y="1866900"/>
                <a:ext cx="5791201" cy="54864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5620B20-6B38-9EEA-3434-AF03BF075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7585"/>
              <a:stretch/>
            </p:blipFill>
            <p:spPr>
              <a:xfrm>
                <a:off x="9841566" y="1636940"/>
                <a:ext cx="3307353" cy="599898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91CE905-D06D-2BF2-2BD2-C7A354930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1996"/>
              <a:stretch/>
            </p:blipFill>
            <p:spPr>
              <a:xfrm>
                <a:off x="6931952" y="1636940"/>
                <a:ext cx="3028965" cy="5998984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48571F-5F5F-90BC-359C-55C628430B9D}"/>
                </a:ext>
              </a:extLst>
            </p:cNvPr>
            <p:cNvSpPr txBox="1"/>
            <p:nvPr/>
          </p:nvSpPr>
          <p:spPr>
            <a:xfrm>
              <a:off x="6984717" y="7855090"/>
              <a:ext cx="57127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Đỉnh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Mẫu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endParaRPr lang="en-US" sz="2400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8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187D5170-1739-A70B-2579-7B2028988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57" y="2070100"/>
            <a:ext cx="1209421" cy="1358900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9BC52B70-48CB-D96A-CAEE-2B4DB9AC6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836622" y="5382925"/>
            <a:ext cx="1141099" cy="128213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3CAB715-647E-74D0-E841-FBEAB1295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658836">
            <a:off x="-390819" y="5106576"/>
            <a:ext cx="3492395" cy="3116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CDA43-C881-F748-1492-49D958B05B6A}"/>
              </a:ext>
            </a:extLst>
          </p:cNvPr>
          <p:cNvSpPr txBox="1"/>
          <p:nvPr/>
        </p:nvSpPr>
        <p:spPr>
          <a:xfrm>
            <a:off x="881063" y="1464339"/>
            <a:ext cx="1042987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>
                <a:latin typeface="UTM Avo" panose="02040603050506020204" pitchFamily="18"/>
                <a:cs typeface="Arial" panose="020B0604020202020204" pitchFamily="34" charset="0"/>
              </a:rPr>
              <a:t>Các em hãy theo dõi video về sự kiện tuyết rơi ở Ba Vì, Hà Nội</a:t>
            </a:r>
          </a:p>
        </p:txBody>
      </p:sp>
      <p:pic>
        <p:nvPicPr>
          <p:cNvPr id="6" name="Lần đầu tiên trong lịch sử TUYẾT RƠI Ở HÀ NỘI">
            <a:hlinkClick r:id="" action="ppaction://media"/>
            <a:extLst>
              <a:ext uri="{FF2B5EF4-FFF2-40B4-BE49-F238E27FC236}">
                <a16:creationId xmlns:a16="http://schemas.microsoft.com/office/drawing/2014/main" id="{C5E4158F-A7BF-645A-F58A-29A34CBD0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7966" y="2253621"/>
            <a:ext cx="6276068" cy="35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5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4AFBF-5A37-2074-2EDC-FA3629E52BA7}"/>
              </a:ext>
            </a:extLst>
          </p:cNvPr>
          <p:cNvSpPr txBox="1"/>
          <p:nvPr/>
        </p:nvSpPr>
        <p:spPr>
          <a:xfrm>
            <a:off x="3352800" y="1662325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THẢO LUẬN CẶP ĐÔI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2CCFE-89D3-267A-0E71-C6EAF50FF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9" y="2429576"/>
            <a:ext cx="5486401" cy="41755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DCFD65F-B882-9532-6DD6-7F4E794C7713}"/>
              </a:ext>
            </a:extLst>
          </p:cNvPr>
          <p:cNvGrpSpPr/>
          <p:nvPr/>
        </p:nvGrpSpPr>
        <p:grpSpPr>
          <a:xfrm>
            <a:off x="6172200" y="2647430"/>
            <a:ext cx="5715000" cy="1749076"/>
            <a:chOff x="10744200" y="4152900"/>
            <a:chExt cx="7086600" cy="3810000"/>
          </a:xfrm>
        </p:grpSpPr>
        <p:sp>
          <p:nvSpPr>
            <p:cNvPr id="10" name="Rectangle: Rounded Corners 12">
              <a:extLst>
                <a:ext uri="{FF2B5EF4-FFF2-40B4-BE49-F238E27FC236}">
                  <a16:creationId xmlns:a16="http://schemas.microsoft.com/office/drawing/2014/main" id="{CEA1A87B-AC8C-2C26-7412-22EF1B877384}"/>
                </a:ext>
              </a:extLst>
            </p:cNvPr>
            <p:cNvSpPr/>
            <p:nvPr/>
          </p:nvSpPr>
          <p:spPr>
            <a:xfrm>
              <a:off x="10744200" y="4152900"/>
              <a:ext cx="7086600" cy="3810000"/>
            </a:xfrm>
            <a:prstGeom prst="roundRect">
              <a:avLst/>
            </a:prstGeom>
            <a:noFill/>
            <a:ln w="38100">
              <a:solidFill>
                <a:srgbClr val="5E302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EC2811-29CB-6D5B-5BA0-B96AE14F13F1}"/>
                </a:ext>
              </a:extLst>
            </p:cNvPr>
            <p:cNvSpPr txBox="1"/>
            <p:nvPr/>
          </p:nvSpPr>
          <p:spPr>
            <a:xfrm>
              <a:off x="10972800" y="4517799"/>
              <a:ext cx="6553200" cy="316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Xác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Hồng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Lô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1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2" name="Picture 19">
            <a:extLst>
              <a:ext uri="{FF2B5EF4-FFF2-40B4-BE49-F238E27FC236}">
                <a16:creationId xmlns:a16="http://schemas.microsoft.com/office/drawing/2014/main" id="{F120E44A-8FFD-4574-3639-51A6D3F1D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636" y="4580084"/>
            <a:ext cx="2115127" cy="20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E119AC-BC2B-A1C9-0366-97B1FCFD0FC7}"/>
              </a:ext>
            </a:extLst>
          </p:cNvPr>
          <p:cNvGrpSpPr/>
          <p:nvPr/>
        </p:nvGrpSpPr>
        <p:grpSpPr>
          <a:xfrm>
            <a:off x="776474" y="1933404"/>
            <a:ext cx="3996952" cy="749767"/>
            <a:chOff x="906555" y="669150"/>
            <a:chExt cx="5995428" cy="112465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12C04C5-7E28-E2A5-6C75-90637CC8EE14}"/>
                </a:ext>
              </a:extLst>
            </p:cNvPr>
            <p:cNvSpPr/>
            <p:nvPr/>
          </p:nvSpPr>
          <p:spPr>
            <a:xfrm>
              <a:off x="906555" y="669150"/>
              <a:ext cx="1160930" cy="1124651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5B6389-E260-D91D-3285-DDF6DC07A753}"/>
                </a:ext>
              </a:extLst>
            </p:cNvPr>
            <p:cNvSpPr txBox="1"/>
            <p:nvPr/>
          </p:nvSpPr>
          <p:spPr>
            <a:xfrm>
              <a:off x="2253783" y="885229"/>
              <a:ext cx="4648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C885F7B-496F-42BC-E4B9-702F7BE85339}"/>
              </a:ext>
            </a:extLst>
          </p:cNvPr>
          <p:cNvSpPr txBox="1"/>
          <p:nvPr/>
        </p:nvSpPr>
        <p:spPr>
          <a:xfrm>
            <a:off x="531626" y="2801616"/>
            <a:ext cx="5384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tin,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77B9F6-A026-D016-BF43-450E2D12C622}"/>
              </a:ext>
            </a:extLst>
          </p:cNvPr>
          <p:cNvGrpSpPr/>
          <p:nvPr/>
        </p:nvGrpSpPr>
        <p:grpSpPr>
          <a:xfrm>
            <a:off x="531627" y="4111791"/>
            <a:ext cx="6218798" cy="2060341"/>
            <a:chOff x="381001" y="3844223"/>
            <a:chExt cx="9328197" cy="30905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319D17-45F8-5B9E-D973-9FBCBFCAB8F5}"/>
                </a:ext>
              </a:extLst>
            </p:cNvPr>
            <p:cNvSpPr txBox="1"/>
            <p:nvPr/>
          </p:nvSpPr>
          <p:spPr>
            <a:xfrm>
              <a:off x="381001" y="5072948"/>
              <a:ext cx="9328197" cy="186178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đặc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ngòi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Trung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du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miền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núi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Bắc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2" descr="Question ">
              <a:extLst>
                <a:ext uri="{FF2B5EF4-FFF2-40B4-BE49-F238E27FC236}">
                  <a16:creationId xmlns:a16="http://schemas.microsoft.com/office/drawing/2014/main" id="{492EEBB0-445B-4E4C-EE50-B3351294A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75" y="38442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BD57A1EF-8F6D-2039-94F2-9555D590F9CE}"/>
              </a:ext>
            </a:extLst>
          </p:cNvPr>
          <p:cNvSpPr/>
          <p:nvPr/>
        </p:nvSpPr>
        <p:spPr>
          <a:xfrm>
            <a:off x="7313053" y="5035296"/>
            <a:ext cx="4876800" cy="1822704"/>
          </a:xfrm>
          <a:custGeom>
            <a:avLst/>
            <a:gdLst/>
            <a:ahLst/>
            <a:cxnLst/>
            <a:rect l="l" t="t" r="r" b="b"/>
            <a:pathLst>
              <a:path w="7315200" h="2734056">
                <a:moveTo>
                  <a:pt x="0" y="0"/>
                </a:moveTo>
                <a:lnTo>
                  <a:pt x="7315200" y="0"/>
                </a:lnTo>
                <a:lnTo>
                  <a:pt x="7315200" y="2734056"/>
                </a:lnTo>
                <a:lnTo>
                  <a:pt x="0" y="2734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41742A-52F8-E684-3ACC-8035BB807B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600" y="1700835"/>
            <a:ext cx="5105774" cy="31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FCDC9-E89C-BC8C-9887-5482894D3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7"/>
          <a:stretch/>
        </p:blipFill>
        <p:spPr>
          <a:xfrm>
            <a:off x="3025588" y="1733429"/>
            <a:ext cx="9036424" cy="51183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3C55D-2ACC-B277-28E4-B2DE1300354D}"/>
              </a:ext>
            </a:extLst>
          </p:cNvPr>
          <p:cNvGrpSpPr/>
          <p:nvPr/>
        </p:nvGrpSpPr>
        <p:grpSpPr>
          <a:xfrm>
            <a:off x="400921" y="5110517"/>
            <a:ext cx="5808133" cy="468299"/>
            <a:chOff x="1295400" y="6161157"/>
            <a:chExt cx="8712200" cy="70244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D2D99E-40B3-BB2F-515B-A2D3055598C2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3581400" y="6161157"/>
              <a:ext cx="6426200" cy="356201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B41512-27C7-E781-1D54-D7A1C2CB5E6E}"/>
                </a:ext>
              </a:extLst>
            </p:cNvPr>
            <p:cNvSpPr txBox="1"/>
            <p:nvPr/>
          </p:nvSpPr>
          <p:spPr>
            <a:xfrm>
              <a:off x="1295400" y="6171108"/>
              <a:ext cx="2286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Đà</a:t>
              </a:r>
              <a:endParaRPr lang="en-US" sz="2400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5890A9-7046-C86B-B776-853173288F7C}"/>
              </a:ext>
            </a:extLst>
          </p:cNvPr>
          <p:cNvGrpSpPr/>
          <p:nvPr/>
        </p:nvGrpSpPr>
        <p:grpSpPr>
          <a:xfrm>
            <a:off x="400921" y="3996600"/>
            <a:ext cx="6118412" cy="476394"/>
            <a:chOff x="601382" y="3937506"/>
            <a:chExt cx="9177618" cy="7145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0D29C7-A3A7-7DC3-48C8-8CB1A0EB011B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496982" y="3937506"/>
              <a:ext cx="6282018" cy="368344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461260-3600-2A6E-6B9A-19C633000F01}"/>
                </a:ext>
              </a:extLst>
            </p:cNvPr>
            <p:cNvSpPr txBox="1"/>
            <p:nvPr/>
          </p:nvSpPr>
          <p:spPr>
            <a:xfrm>
              <a:off x="601382" y="3959600"/>
              <a:ext cx="2895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Hồng</a:t>
              </a:r>
              <a:endParaRPr lang="en-US" sz="2400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6307CE-5177-75DC-9CC8-888B35D20A21}"/>
              </a:ext>
            </a:extLst>
          </p:cNvPr>
          <p:cNvGrpSpPr/>
          <p:nvPr/>
        </p:nvGrpSpPr>
        <p:grpSpPr>
          <a:xfrm>
            <a:off x="400921" y="2112038"/>
            <a:ext cx="6763808" cy="1747526"/>
            <a:chOff x="601381" y="1110656"/>
            <a:chExt cx="10145713" cy="262129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BC24DA7-48C3-E65B-F75B-F4B9E75F9DB2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2887381" y="1456906"/>
              <a:ext cx="7859713" cy="227504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46F2F8-C338-1CB8-50DB-2CEF70DDC946}"/>
                </a:ext>
              </a:extLst>
            </p:cNvPr>
            <p:cNvSpPr txBox="1"/>
            <p:nvPr/>
          </p:nvSpPr>
          <p:spPr>
            <a:xfrm>
              <a:off x="601381" y="1110656"/>
              <a:ext cx="2286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Lô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F89209-641A-B49A-22AC-61A105163473}"/>
              </a:ext>
            </a:extLst>
          </p:cNvPr>
          <p:cNvGrpSpPr/>
          <p:nvPr/>
        </p:nvGrpSpPr>
        <p:grpSpPr>
          <a:xfrm>
            <a:off x="5539129" y="3760646"/>
            <a:ext cx="6299200" cy="2937208"/>
            <a:chOff x="4695498" y="1900249"/>
            <a:chExt cx="9448800" cy="44058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C714A7-C40B-0F85-9217-7DAB565A5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95498" y="1900249"/>
              <a:ext cx="9448800" cy="4405812"/>
            </a:xfrm>
            <a:prstGeom prst="rect">
              <a:avLst/>
            </a:prstGeom>
          </p:spPr>
        </p:pic>
        <p:pic>
          <p:nvPicPr>
            <p:cNvPr id="23" name="Picture 2" descr="Megaphone ">
              <a:extLst>
                <a:ext uri="{FF2B5EF4-FFF2-40B4-BE49-F238E27FC236}">
                  <a16:creationId xmlns:a16="http://schemas.microsoft.com/office/drawing/2014/main" id="{2C909752-0F91-C2E1-03FB-DAF551DE3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237924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137998-46C5-098F-A090-4154BB0130EC}"/>
                </a:ext>
              </a:extLst>
            </p:cNvPr>
            <p:cNvSpPr txBox="1"/>
            <p:nvPr/>
          </p:nvSpPr>
          <p:spPr>
            <a:xfrm>
              <a:off x="6172200" y="2713387"/>
              <a:ext cx="7543800" cy="33447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LƯU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Khi chỉ một dòng sông trên bản đồ thì cần phải chỉ từ nơi bắt nguồn đến nơi dòng sông đổ ra.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2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570B3-3174-0410-9A2A-A45F52088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65"/>
          <a:stretch/>
        </p:blipFill>
        <p:spPr>
          <a:xfrm>
            <a:off x="7663538" y="2160018"/>
            <a:ext cx="4047878" cy="4192186"/>
          </a:xfrm>
          <a:prstGeom prst="roundRect">
            <a:avLst>
              <a:gd name="adj" fmla="val 12026"/>
            </a:avLst>
          </a:prstGeom>
        </p:spPr>
      </p:pic>
      <p:sp>
        <p:nvSpPr>
          <p:cNvPr id="4" name="Arrow: Pentagon 16">
            <a:extLst>
              <a:ext uri="{FF2B5EF4-FFF2-40B4-BE49-F238E27FC236}">
                <a16:creationId xmlns:a16="http://schemas.microsoft.com/office/drawing/2014/main" id="{84334311-93E9-1F1D-6706-56EEAA32AEC3}"/>
              </a:ext>
            </a:extLst>
          </p:cNvPr>
          <p:cNvSpPr/>
          <p:nvPr/>
        </p:nvSpPr>
        <p:spPr>
          <a:xfrm>
            <a:off x="0" y="1819167"/>
            <a:ext cx="2641599" cy="681703"/>
          </a:xfrm>
          <a:prstGeom prst="homePlate">
            <a:avLst/>
          </a:prstGeom>
          <a:solidFill>
            <a:srgbClr val="F7D18D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ngòi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1E78D-53E4-7D1D-BBDC-7856B2924CBB}"/>
              </a:ext>
            </a:extLst>
          </p:cNvPr>
          <p:cNvSpPr txBox="1"/>
          <p:nvPr/>
        </p:nvSpPr>
        <p:spPr>
          <a:xfrm>
            <a:off x="304800" y="2837359"/>
            <a:ext cx="6693339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suối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Lô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2 con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đổ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Hồng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Do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dốc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nhiều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thác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ghềnh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chảy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mạnh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8E9C3-4C68-E611-2172-0BD82EC5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5"/>
          <a:stretch/>
        </p:blipFill>
        <p:spPr>
          <a:xfrm>
            <a:off x="-56356" y="2536826"/>
            <a:ext cx="12249150" cy="43370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E84D6E-DB77-D800-5F7C-3C32C1670609}"/>
              </a:ext>
            </a:extLst>
          </p:cNvPr>
          <p:cNvGrpSpPr/>
          <p:nvPr/>
        </p:nvGrpSpPr>
        <p:grpSpPr>
          <a:xfrm>
            <a:off x="200819" y="1487504"/>
            <a:ext cx="11734800" cy="1618352"/>
            <a:chOff x="342900" y="817342"/>
            <a:chExt cx="17602200" cy="24275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5567DE-A944-FB81-26B7-3B3E1713284E}"/>
                </a:ext>
              </a:extLst>
            </p:cNvPr>
            <p:cNvGrpSpPr/>
            <p:nvPr/>
          </p:nvGrpSpPr>
          <p:grpSpPr>
            <a:xfrm>
              <a:off x="342900" y="1562100"/>
              <a:ext cx="17602200" cy="1682771"/>
              <a:chOff x="342900" y="571500"/>
              <a:chExt cx="17602200" cy="1682771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3DE67AEA-79A9-F3D0-CB44-97D8F225A8CD}"/>
                  </a:ext>
                </a:extLst>
              </p:cNvPr>
              <p:cNvSpPr/>
              <p:nvPr/>
            </p:nvSpPr>
            <p:spPr>
              <a:xfrm>
                <a:off x="342900" y="571502"/>
                <a:ext cx="17602200" cy="168276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0CFC8A-E247-8C9A-3D53-2AA65B8CD671}"/>
                  </a:ext>
                </a:extLst>
              </p:cNvPr>
              <p:cNvSpPr txBox="1"/>
              <p:nvPr/>
            </p:nvSpPr>
            <p:spPr>
              <a:xfrm>
                <a:off x="765572" y="571500"/>
                <a:ext cx="16840200" cy="1682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/>
                  </a:rPr>
                  <a:t>Vùng Trung du và miền núi Bắc Bộ có nhiều sông và sông có nhiều thác ghềnh, nước chảy mạnh.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p:grpSp>
        <p:pic>
          <p:nvPicPr>
            <p:cNvPr id="8" name="Picture 2" descr="Information ">
              <a:extLst>
                <a:ext uri="{FF2B5EF4-FFF2-40B4-BE49-F238E27FC236}">
                  <a16:creationId xmlns:a16="http://schemas.microsoft.com/office/drawing/2014/main" id="{6738EFD0-A9E8-0A5B-AC84-BC1421558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8694" y="817342"/>
              <a:ext cx="1033956" cy="103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0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NUÔI CÁ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0555F-D282-8B2E-840B-F8114B459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 ĐƯỢC CHIA SẺ MIỄN PHÍ BỞI NK POWERSKILLS"/>
          <p:cNvPicPr>
            <a:picLocks noChangeAspect="1"/>
          </p:cNvPicPr>
          <p:nvPr/>
        </p:nvPicPr>
        <p:blipFill rotWithShape="1">
          <a:blip r:embed="rId5"/>
          <a:srcRect b="24634"/>
          <a:stretch/>
        </p:blipFill>
        <p:spPr>
          <a:xfrm>
            <a:off x="0" y="1"/>
            <a:ext cx="12290601" cy="7438768"/>
          </a:xfrm>
          <a:prstGeom prst="rect">
            <a:avLst/>
          </a:prstGeom>
        </p:spPr>
      </p:pic>
      <p:pic>
        <p:nvPicPr>
          <p:cNvPr id="10" name="CẤM BUÔN BÁN, CẤM REUP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AME MIỄN PHÍ TẠI: https://www.facebook.com/nk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64" y="194950"/>
            <a:ext cx="885919" cy="854956"/>
          </a:xfrm>
          <a:prstGeom prst="rect">
            <a:avLst/>
          </a:prstGeom>
        </p:spPr>
      </p:pic>
      <p:pic>
        <p:nvPicPr>
          <p:cNvPr id="22" name="GAME ĐƯỢC CHIA SẺ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5569" y="150648"/>
            <a:ext cx="930003" cy="930003"/>
          </a:xfrm>
          <a:prstGeom prst="rect">
            <a:avLst/>
          </a:prstGeom>
        </p:spPr>
      </p:pic>
      <p:pic>
        <p:nvPicPr>
          <p:cNvPr id="23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7794" y="174440"/>
            <a:ext cx="910841" cy="889700"/>
          </a:xfrm>
          <a:prstGeom prst="rect">
            <a:avLst/>
          </a:prstGeom>
        </p:spPr>
      </p:pic>
      <p:pic>
        <p:nvPicPr>
          <p:cNvPr id="24" name="GAME MIỄN PHÍ TẠI: https://www.facebook.com/nk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4320" y="161472"/>
            <a:ext cx="933951" cy="911670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88" y="59745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GAME MIỄN PHÍ TẠI: https://www.facebook.com/nkpowerskills" descr="Cookie monster clip art 1 3 - WikiClipArt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AME ĐƯỢC CHIA SẺ MIỄN PHÍ BỞI NK POWERSKILLS" descr="Cookie monster clip art 1 3 - WikiClip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ẤM BUÔN BÁN, CẤM REUP" descr="Cookie monster clip art 1 3 - Wiki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AME MIỄN PHÍ TẠI: https://www.facebook.com/nkpowerskills" descr="Cookie monster clip art 1 3 - WikiClipAr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FEF8C-51EB-6E83-E25A-0A6010B8BE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Câu 1: 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Tỉnh nào dưới đây thuộc vùng Trung du và miền núi Bắc Bộ</a:t>
            </a:r>
            <a:r>
              <a:rPr lang="en-US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599" y="41885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Quang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Thanh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Hoá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599" y="5191006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Vĩnh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Phúc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A. </a:t>
            </a:r>
            <a:r>
              <a:rPr lang="en-US" sz="24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 Nam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9302" y="49295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31239" y="3891686"/>
            <a:ext cx="1048326" cy="92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799" y="1073142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CE4BF-0300-936B-06B2-C3753D1DFB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-3948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2: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Trung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miền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núi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gồm</a:t>
            </a:r>
            <a:r>
              <a:rPr lang="en-US" sz="2800" kern="0" dirty="0">
                <a:solidFill>
                  <a:prstClr val="white"/>
                </a:solidFill>
                <a:latin typeface="UTM Avo" panose="02040603050506020204" pitchFamily="18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799" y="1073142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C7B011-0859-A6BE-7A00-2F7843909436}"/>
              </a:ext>
            </a:extLst>
          </p:cNvPr>
          <p:cNvSpPr/>
          <p:nvPr/>
        </p:nvSpPr>
        <p:spPr>
          <a:xfrm>
            <a:off x="876773" y="5055015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448650-BB0A-2B8B-2C1C-ADB32ED39296}"/>
              </a:ext>
            </a:extLst>
          </p:cNvPr>
          <p:cNvSpPr/>
          <p:nvPr/>
        </p:nvSpPr>
        <p:spPr>
          <a:xfrm>
            <a:off x="854552" y="4134458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12 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B696-FEAA-9CA5-9051-3C60B7B268DF}"/>
              </a:ext>
            </a:extLst>
          </p:cNvPr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13 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917555F-2A55-D351-5B2A-028C55F3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7248599-3A0B-5813-E31A-827FA3249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8838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F72A4-B64A-A8AC-D1BD-22897D180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C135808-CA1D-9554-5E3E-8B0E25E77568}"/>
              </a:ext>
            </a:extLst>
          </p:cNvPr>
          <p:cNvSpPr/>
          <p:nvPr/>
        </p:nvSpPr>
        <p:spPr>
          <a:xfrm>
            <a:off x="6671598" y="5046192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 15 tỉnh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476A2E2-3119-792E-CAB8-2DC00198B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92882" y="4894490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B2E7A3-2AC4-D551-22AE-380439BFE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2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A1CF7DCB-3E57-E004-9B6E-41D6373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3: 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 Trung du và miền núi Bắc Bộ xảy ra hiện tượng thời tiết gì đặc biệt so với những vùng khác?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799" y="1073142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E76FD37-0A2F-0FD9-B5F7-C1E2BD452D8E}"/>
              </a:ext>
            </a:extLst>
          </p:cNvPr>
          <p:cNvSpPr/>
          <p:nvPr/>
        </p:nvSpPr>
        <p:spPr>
          <a:xfrm>
            <a:off x="854551" y="4067927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Bão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59F54-FA76-0103-B88E-11BA4AC9800E}"/>
              </a:ext>
            </a:extLst>
          </p:cNvPr>
          <p:cNvSpPr/>
          <p:nvPr/>
        </p:nvSpPr>
        <p:spPr>
          <a:xfrm>
            <a:off x="6671600" y="5055016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Lốc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E164B3-8BA3-4EE7-DDBC-FE6E3666D3EA}"/>
              </a:ext>
            </a:extLst>
          </p:cNvPr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Hạn hán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AEF5581-6249-CCF4-2731-70B5A313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CAB246F-4C01-7081-6FF9-8C836AD54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5035" y="4870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58E14B-C731-5D68-111B-15B56F21E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4301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D72555A-F7CA-A728-9256-1708AF9F2CF7}"/>
              </a:ext>
            </a:extLst>
          </p:cNvPr>
          <p:cNvSpPr/>
          <p:nvPr/>
        </p:nvSpPr>
        <p:spPr>
          <a:xfrm>
            <a:off x="854551" y="5059674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Tuyết</a:t>
            </a:r>
            <a:r>
              <a:rPr kumimoji="0" lang="vi-VN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rơi vào mùa đông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593202-A6EB-BA26-1AA5-0AC22DD23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61860" y="4920002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A9CA5-9CD1-2DDF-4ED4-30B151579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2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BD56658B-FC7C-A671-6DC0-92A072B6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-4574" y="-24538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4: 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Hai nhà máy thủy điện có công suất lớn thuộc vùng Trung du và miền núi Bắc Bộ là?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055015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Hàm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Thuận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Sông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Hinh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055016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Trị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An,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Yaly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Tuyên Quang, Thác Bà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5035" y="4870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799" y="1073142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6772" y="4048048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Hoà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Sơn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La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08803" y="3881241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C40AD-943E-DC3A-E450-679DD7412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4EEA6B33-E5E2-6A33-FCF7-F5240131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17636D-A142-19EC-29AD-E3B7750E55BD}"/>
              </a:ext>
            </a:extLst>
          </p:cNvPr>
          <p:cNvCxnSpPr>
            <a:cxnSpLocks/>
          </p:cNvCxnSpPr>
          <p:nvPr/>
        </p:nvCxnSpPr>
        <p:spPr>
          <a:xfrm>
            <a:off x="49961" y="5968964"/>
            <a:ext cx="9040757" cy="0"/>
          </a:xfrm>
          <a:prstGeom prst="line">
            <a:avLst/>
          </a:prstGeom>
          <a:ln w="38100">
            <a:solidFill>
              <a:srgbClr val="5E302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9EB99CEB-71D6-964A-D9E8-5B2C30B5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84384" y="6036218"/>
            <a:ext cx="3738216" cy="83642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D6D303A-083D-0802-CBE9-B5F2BE8DE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61" y="2326217"/>
            <a:ext cx="711913" cy="727792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59794BB4-A3FA-0BE8-4E86-5B3AD47DE338}"/>
              </a:ext>
            </a:extLst>
          </p:cNvPr>
          <p:cNvSpPr txBox="1"/>
          <p:nvPr/>
        </p:nvSpPr>
        <p:spPr>
          <a:xfrm>
            <a:off x="3582705" y="1611675"/>
            <a:ext cx="5026590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200" b="1" spc="-53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5ED2C4-A336-E514-5FDD-FDB57F119AC0}"/>
              </a:ext>
            </a:extLst>
          </p:cNvPr>
          <p:cNvGrpSpPr/>
          <p:nvPr/>
        </p:nvGrpSpPr>
        <p:grpSpPr>
          <a:xfrm>
            <a:off x="1003486" y="3250025"/>
            <a:ext cx="9245600" cy="1173142"/>
            <a:chOff x="1597925" y="1808896"/>
            <a:chExt cx="13868400" cy="17597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D3A91F-DA62-0748-B16F-FF1193C4DDA4}"/>
                </a:ext>
              </a:extLst>
            </p:cNvPr>
            <p:cNvSpPr txBox="1"/>
            <p:nvPr/>
          </p:nvSpPr>
          <p:spPr>
            <a:xfrm>
              <a:off x="3612356" y="1808896"/>
              <a:ext cx="11853969" cy="1759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Arial" panose="020B0604020202020204" pitchFamily="34" charset="0"/>
                <a:buChar char="•"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Em hãy cho biết đỉnh núi nào cao nhất nước ta.</a:t>
              </a:r>
            </a:p>
            <a:p>
              <a:pPr marL="381019" indent="-381019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Arial" panose="020B0604020202020204" pitchFamily="34" charset="0"/>
                <a:buChar char="•"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Đỉnh núi đó thuộc vùng nào của Việt Nam?</a:t>
              </a: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EB6055B-0D60-81E2-4E6E-B96BE7A581BC}"/>
                </a:ext>
              </a:extLst>
            </p:cNvPr>
            <p:cNvSpPr/>
            <p:nvPr/>
          </p:nvSpPr>
          <p:spPr>
            <a:xfrm>
              <a:off x="1597925" y="1841309"/>
              <a:ext cx="1600200" cy="146449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A0F19709-05FF-7AF2-C83E-325A3D1168C0}"/>
              </a:ext>
            </a:extLst>
          </p:cNvPr>
          <p:cNvSpPr/>
          <p:nvPr/>
        </p:nvSpPr>
        <p:spPr>
          <a:xfrm>
            <a:off x="8035758" y="3188447"/>
            <a:ext cx="4162382" cy="3694114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0B2C3-B1E8-8D1E-BB0E-BD8EF2565AAC}"/>
              </a:ext>
            </a:extLst>
          </p:cNvPr>
          <p:cNvSpPr txBox="1"/>
          <p:nvPr/>
        </p:nvSpPr>
        <p:spPr>
          <a:xfrm>
            <a:off x="1033700" y="2585161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vốn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50CF5-D485-9ADA-C322-655D88DAAD9D}"/>
              </a:ext>
            </a:extLst>
          </p:cNvPr>
          <p:cNvSpPr txBox="1"/>
          <p:nvPr/>
        </p:nvSpPr>
        <p:spPr>
          <a:xfrm>
            <a:off x="552725" y="2541494"/>
            <a:ext cx="4597400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nghỉ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Lan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ở Sa Pa (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tỉnh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Cai). Theo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Lan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Picture 2" descr="Cẩm nang du lịch Sapa - Kinh nghiệm du lịch A-Z">
            <a:extLst>
              <a:ext uri="{FF2B5EF4-FFF2-40B4-BE49-F238E27FC236}">
                <a16:creationId xmlns:a16="http://schemas.microsoft.com/office/drawing/2014/main" id="{AE226D70-1E90-B37D-CF87-9BF2EFFE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64" y="2136808"/>
            <a:ext cx="6220811" cy="41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98A09-A0AE-5301-0467-7CC76FB04A48}"/>
              </a:ext>
            </a:extLst>
          </p:cNvPr>
          <p:cNvSpPr txBox="1"/>
          <p:nvPr/>
        </p:nvSpPr>
        <p:spPr>
          <a:xfrm>
            <a:off x="2222500" y="1691563"/>
            <a:ext cx="7747000" cy="605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endParaRPr lang="en-US" sz="32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22101-6A7A-D9EB-071F-2F64035CE3D9}"/>
              </a:ext>
            </a:extLst>
          </p:cNvPr>
          <p:cNvSpPr txBox="1"/>
          <p:nvPr/>
        </p:nvSpPr>
        <p:spPr>
          <a:xfrm>
            <a:off x="2107070" y="2441531"/>
            <a:ext cx="797786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Lan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giữ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ấm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chuyến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Sa Pa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lạnh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F5175-C99F-6C38-D867-9DC913071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35" y="4271923"/>
            <a:ext cx="3546995" cy="2299826"/>
          </a:xfrm>
          <a:prstGeom prst="rect">
            <a:avLst/>
          </a:prstGeom>
        </p:spPr>
      </p:pic>
      <p:pic>
        <p:nvPicPr>
          <p:cNvPr id="5" name="Picture 2" descr="Y Tý những ngày mùa đông tuyết phủ trắng xóa năm 2023">
            <a:extLst>
              <a:ext uri="{FF2B5EF4-FFF2-40B4-BE49-F238E27FC236}">
                <a16:creationId xmlns:a16="http://schemas.microsoft.com/office/drawing/2014/main" id="{D8791D79-B01F-86E1-B73E-8C2C0A5C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789" y="4271923"/>
            <a:ext cx="3407149" cy="22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B14586-E47D-4A0F-FAD6-513FDCE79986}"/>
              </a:ext>
            </a:extLst>
          </p:cNvPr>
          <p:cNvGrpSpPr/>
          <p:nvPr/>
        </p:nvGrpSpPr>
        <p:grpSpPr>
          <a:xfrm>
            <a:off x="2431085" y="2459860"/>
            <a:ext cx="3466793" cy="3606800"/>
            <a:chOff x="1513851" y="4000500"/>
            <a:chExt cx="4456781" cy="5410200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03B72371-D29F-31C6-7451-98CEDB698A15}"/>
                </a:ext>
              </a:extLst>
            </p:cNvPr>
            <p:cNvGrpSpPr/>
            <p:nvPr/>
          </p:nvGrpSpPr>
          <p:grpSpPr>
            <a:xfrm>
              <a:off x="1513851" y="4576115"/>
              <a:ext cx="4456781" cy="4834585"/>
              <a:chOff x="0" y="0"/>
              <a:chExt cx="1375484" cy="149208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16AB43CF-2A4D-F7C1-A265-EF464F1CE8A7}"/>
                  </a:ext>
                </a:extLst>
              </p:cNvPr>
              <p:cNvSpPr/>
              <p:nvPr/>
            </p:nvSpPr>
            <p:spPr>
              <a:xfrm>
                <a:off x="0" y="0"/>
                <a:ext cx="1375484" cy="1492085"/>
              </a:xfrm>
              <a:custGeom>
                <a:avLst/>
                <a:gdLst/>
                <a:ahLst/>
                <a:cxnLst/>
                <a:rect l="l" t="t" r="r" b="b"/>
                <a:pathLst>
                  <a:path w="1375484" h="1352987">
                    <a:moveTo>
                      <a:pt x="1251024" y="1352987"/>
                    </a:moveTo>
                    <a:lnTo>
                      <a:pt x="124460" y="1352987"/>
                    </a:lnTo>
                    <a:cubicBezTo>
                      <a:pt x="55880" y="1352987"/>
                      <a:pt x="0" y="1297107"/>
                      <a:pt x="0" y="12285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51024" y="0"/>
                    </a:lnTo>
                    <a:cubicBezTo>
                      <a:pt x="1319604" y="0"/>
                      <a:pt x="1375484" y="55880"/>
                      <a:pt x="1375484" y="124460"/>
                    </a:cubicBezTo>
                    <a:lnTo>
                      <a:pt x="1375484" y="1228527"/>
                    </a:lnTo>
                    <a:cubicBezTo>
                      <a:pt x="1375484" y="1297107"/>
                      <a:pt x="1319604" y="1352987"/>
                      <a:pt x="1251024" y="1352987"/>
                    </a:cubicBezTo>
                    <a:close/>
                  </a:path>
                </a:pathLst>
              </a:custGeom>
              <a:solidFill>
                <a:srgbClr val="FBE5B3"/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64128599-0FBF-EB60-7B84-31AC5A0E3A7C}"/>
                </a:ext>
              </a:extLst>
            </p:cNvPr>
            <p:cNvGrpSpPr/>
            <p:nvPr/>
          </p:nvGrpSpPr>
          <p:grpSpPr>
            <a:xfrm>
              <a:off x="2222004" y="4000500"/>
              <a:ext cx="3040475" cy="1151230"/>
              <a:chOff x="0" y="0"/>
              <a:chExt cx="17855626" cy="6760766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D74711E6-8A40-72D1-7405-81CA79148017}"/>
                  </a:ext>
                </a:extLst>
              </p:cNvPr>
              <p:cNvSpPr/>
              <p:nvPr/>
            </p:nvSpPr>
            <p:spPr>
              <a:xfrm>
                <a:off x="0" y="0"/>
                <a:ext cx="17855626" cy="6760766"/>
              </a:xfrm>
              <a:custGeom>
                <a:avLst/>
                <a:gdLst/>
                <a:ahLst/>
                <a:cxnLst/>
                <a:rect l="l" t="t" r="r" b="b"/>
                <a:pathLst>
                  <a:path w="17855626" h="6760766">
                    <a:moveTo>
                      <a:pt x="17855626" y="3380382"/>
                    </a:moveTo>
                    <a:lnTo>
                      <a:pt x="17855626" y="3380382"/>
                    </a:lnTo>
                    <a:cubicBezTo>
                      <a:pt x="17855626" y="6332267"/>
                      <a:pt x="17427256" y="6760766"/>
                      <a:pt x="16898682" y="6760766"/>
                    </a:cubicBezTo>
                    <a:lnTo>
                      <a:pt x="956945" y="6760766"/>
                    </a:lnTo>
                    <a:cubicBezTo>
                      <a:pt x="428371" y="6760766"/>
                      <a:pt x="0" y="6332267"/>
                      <a:pt x="0" y="3380382"/>
                    </a:cubicBezTo>
                    <a:lnTo>
                      <a:pt x="0" y="3380382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6898682" y="0"/>
                    </a:lnTo>
                    <a:cubicBezTo>
                      <a:pt x="17427129" y="0"/>
                      <a:pt x="17855626" y="428371"/>
                      <a:pt x="17855626" y="3380382"/>
                    </a:cubicBezTo>
                    <a:close/>
                  </a:path>
                </a:pathLst>
              </a:custGeom>
              <a:solidFill>
                <a:srgbClr val="F7C860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/>
                </a:endParaRPr>
              </a:p>
            </p:txBody>
          </p:sp>
        </p:grp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BF203141-EC1E-FCAE-9D04-802B34682905}"/>
                </a:ext>
              </a:extLst>
            </p:cNvPr>
            <p:cNvSpPr txBox="1"/>
            <p:nvPr/>
          </p:nvSpPr>
          <p:spPr>
            <a:xfrm>
              <a:off x="1981422" y="6040971"/>
              <a:ext cx="3586079" cy="1559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I, II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endParaRPr lang="en-US" sz="8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75227292-4918-E5D4-2F46-52C248D99ED9}"/>
                </a:ext>
              </a:extLst>
            </p:cNvPr>
            <p:cNvSpPr txBox="1"/>
            <p:nvPr/>
          </p:nvSpPr>
          <p:spPr>
            <a:xfrm>
              <a:off x="2352588" y="4438166"/>
              <a:ext cx="2779308" cy="471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7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75970BA0-9728-359E-6AAD-9691A9175FEE}"/>
              </a:ext>
            </a:extLst>
          </p:cNvPr>
          <p:cNvSpPr txBox="1"/>
          <p:nvPr/>
        </p:nvSpPr>
        <p:spPr>
          <a:xfrm>
            <a:off x="1222544" y="1316031"/>
            <a:ext cx="9746911" cy="59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000" b="1" dirty="0"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BAC8D-51C1-D41A-A39F-49E075A83DD3}"/>
              </a:ext>
            </a:extLst>
          </p:cNvPr>
          <p:cNvGrpSpPr/>
          <p:nvPr/>
        </p:nvGrpSpPr>
        <p:grpSpPr>
          <a:xfrm>
            <a:off x="6378592" y="2459860"/>
            <a:ext cx="3466793" cy="3606800"/>
            <a:chOff x="6919830" y="4000500"/>
            <a:chExt cx="4456781" cy="5410200"/>
          </a:xfrm>
        </p:grpSpPr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078EA4BE-F460-C894-9CE5-4A4E80BD784A}"/>
                </a:ext>
              </a:extLst>
            </p:cNvPr>
            <p:cNvGrpSpPr/>
            <p:nvPr/>
          </p:nvGrpSpPr>
          <p:grpSpPr>
            <a:xfrm>
              <a:off x="6919830" y="4576115"/>
              <a:ext cx="4456781" cy="4834585"/>
              <a:chOff x="0" y="0"/>
              <a:chExt cx="1375484" cy="1492085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BCB3CFF7-0AC6-DCF5-446B-E45268B6F400}"/>
                  </a:ext>
                </a:extLst>
              </p:cNvPr>
              <p:cNvSpPr/>
              <p:nvPr/>
            </p:nvSpPr>
            <p:spPr>
              <a:xfrm>
                <a:off x="0" y="0"/>
                <a:ext cx="1375484" cy="1492085"/>
              </a:xfrm>
              <a:custGeom>
                <a:avLst/>
                <a:gdLst/>
                <a:ahLst/>
                <a:cxnLst/>
                <a:rect l="l" t="t" r="r" b="b"/>
                <a:pathLst>
                  <a:path w="1375484" h="1352987">
                    <a:moveTo>
                      <a:pt x="1251024" y="1352987"/>
                    </a:moveTo>
                    <a:lnTo>
                      <a:pt x="124460" y="1352987"/>
                    </a:lnTo>
                    <a:cubicBezTo>
                      <a:pt x="55880" y="1352987"/>
                      <a:pt x="0" y="1297107"/>
                      <a:pt x="0" y="12285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51024" y="0"/>
                    </a:lnTo>
                    <a:cubicBezTo>
                      <a:pt x="1319604" y="0"/>
                      <a:pt x="1375484" y="55880"/>
                      <a:pt x="1375484" y="124460"/>
                    </a:cubicBezTo>
                    <a:lnTo>
                      <a:pt x="1375484" y="1228527"/>
                    </a:lnTo>
                    <a:cubicBezTo>
                      <a:pt x="1375484" y="1297107"/>
                      <a:pt x="1319604" y="1352987"/>
                      <a:pt x="1251024" y="1352987"/>
                    </a:cubicBezTo>
                    <a:close/>
                  </a:path>
                </a:pathLst>
              </a:custGeom>
              <a:solidFill>
                <a:srgbClr val="FBE5B3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/>
                </a:endParaRPr>
              </a:p>
            </p:txBody>
          </p:sp>
        </p:grpSp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D34EDCA6-4807-A33E-CAD7-353085E84D62}"/>
                </a:ext>
              </a:extLst>
            </p:cNvPr>
            <p:cNvGrpSpPr/>
            <p:nvPr/>
          </p:nvGrpSpPr>
          <p:grpSpPr>
            <a:xfrm>
              <a:off x="7627983" y="4000500"/>
              <a:ext cx="3040475" cy="1151230"/>
              <a:chOff x="0" y="0"/>
              <a:chExt cx="17855626" cy="6760766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2F9E7AB8-6BDD-DF32-00AA-FB8F182E6BC0}"/>
                  </a:ext>
                </a:extLst>
              </p:cNvPr>
              <p:cNvSpPr/>
              <p:nvPr/>
            </p:nvSpPr>
            <p:spPr>
              <a:xfrm>
                <a:off x="0" y="0"/>
                <a:ext cx="17855626" cy="6760766"/>
              </a:xfrm>
              <a:custGeom>
                <a:avLst/>
                <a:gdLst/>
                <a:ahLst/>
                <a:cxnLst/>
                <a:rect l="l" t="t" r="r" b="b"/>
                <a:pathLst>
                  <a:path w="17855626" h="6760766">
                    <a:moveTo>
                      <a:pt x="17855626" y="3380382"/>
                    </a:moveTo>
                    <a:lnTo>
                      <a:pt x="17855626" y="3380382"/>
                    </a:lnTo>
                    <a:cubicBezTo>
                      <a:pt x="17855626" y="6332267"/>
                      <a:pt x="17427256" y="6760766"/>
                      <a:pt x="16898682" y="6760766"/>
                    </a:cubicBezTo>
                    <a:lnTo>
                      <a:pt x="956945" y="6760766"/>
                    </a:lnTo>
                    <a:cubicBezTo>
                      <a:pt x="428371" y="6760766"/>
                      <a:pt x="0" y="6332267"/>
                      <a:pt x="0" y="3380382"/>
                    </a:cubicBezTo>
                    <a:lnTo>
                      <a:pt x="0" y="3380382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6898682" y="0"/>
                    </a:lnTo>
                    <a:cubicBezTo>
                      <a:pt x="17427129" y="0"/>
                      <a:pt x="17855626" y="428371"/>
                      <a:pt x="17855626" y="3380382"/>
                    </a:cubicBezTo>
                    <a:close/>
                  </a:path>
                </a:pathLst>
              </a:custGeom>
              <a:solidFill>
                <a:srgbClr val="F7C860"/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869C1F5-190F-C0E6-612A-3A0E2211F09F}"/>
                </a:ext>
              </a:extLst>
            </p:cNvPr>
            <p:cNvSpPr txBox="1"/>
            <p:nvPr/>
          </p:nvSpPr>
          <p:spPr>
            <a:xfrm>
              <a:off x="7080565" y="6040971"/>
              <a:ext cx="4135308" cy="23752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III, IV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vi-VN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4F790F9F-DCA4-32CA-C864-C1F9626DE37D}"/>
                </a:ext>
              </a:extLst>
            </p:cNvPr>
            <p:cNvSpPr txBox="1"/>
            <p:nvPr/>
          </p:nvSpPr>
          <p:spPr>
            <a:xfrm>
              <a:off x="7758567" y="4438166"/>
              <a:ext cx="2779308" cy="471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7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1" name="Picture 23">
            <a:extLst>
              <a:ext uri="{FF2B5EF4-FFF2-40B4-BE49-F238E27FC236}">
                <a16:creationId xmlns:a16="http://schemas.microsoft.com/office/drawing/2014/main" id="{AA0FE041-EAB9-3AD2-9D1F-77CCA0963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100000">
            <a:off x="11322024" y="2429406"/>
            <a:ext cx="394631" cy="1160679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FFA86D9A-ACD0-1160-7990-43168DD20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0345" y="1611944"/>
            <a:ext cx="611043" cy="624672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B938F0F6-1042-51AD-2DF9-568EFB0EE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743" y="1049544"/>
            <a:ext cx="1124801" cy="1124801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4FC66FE0-2400-202A-5AF2-23E92F23F1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4323" y="2751637"/>
            <a:ext cx="535197" cy="5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FB714E6-E5EF-7C25-CEBE-058D23F1D53A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lang="en-US" sz="2400" b="1" u="sng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8C1DE-A035-2D28-AE9E-A4FEE8FC8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62500"/>
          <a:stretch/>
        </p:blipFill>
        <p:spPr>
          <a:xfrm>
            <a:off x="891288" y="1872130"/>
            <a:ext cx="2510862" cy="4413624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31CD2-362C-8B01-1E32-8DA155730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169" r="34000" b="498"/>
          <a:stretch/>
        </p:blipFill>
        <p:spPr>
          <a:xfrm>
            <a:off x="4641492" y="2522817"/>
            <a:ext cx="2579653" cy="441362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AC674E-1162-472A-0230-BCD532C2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0" t="-889" r="9500" b="889"/>
          <a:stretch/>
        </p:blipFill>
        <p:spPr>
          <a:xfrm>
            <a:off x="8789849" y="1798914"/>
            <a:ext cx="2510863" cy="4413626"/>
          </a:xfrm>
          <a:prstGeom prst="roundRect">
            <a:avLst/>
          </a:prstGeom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AD6A0E5-5123-2FD7-D983-BA4C05F75C47}"/>
              </a:ext>
            </a:extLst>
          </p:cNvPr>
          <p:cNvSpPr/>
          <p:nvPr/>
        </p:nvSpPr>
        <p:spPr>
          <a:xfrm>
            <a:off x="835912" y="4729629"/>
            <a:ext cx="10464800" cy="193488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0"/>
                  <a:lumOff val="100000"/>
                  <a:alpha val="79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kern="1700" spc="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FANSIPAN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3.143m.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2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15431-2B43-B222-C2A1-2C14B5FC3ED5}"/>
              </a:ext>
            </a:extLst>
          </p:cNvPr>
          <p:cNvSpPr txBox="1"/>
          <p:nvPr/>
        </p:nvSpPr>
        <p:spPr>
          <a:xfrm>
            <a:off x="4805420" y="1285574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1. Vị trí địa lý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36A41-68CF-827E-6D8B-756B35C70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7" y="2726166"/>
            <a:ext cx="5007763" cy="3811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E73321-4AE8-8629-7AA5-9D9E0AA89B40}"/>
              </a:ext>
            </a:extLst>
          </p:cNvPr>
          <p:cNvSpPr txBox="1"/>
          <p:nvPr/>
        </p:nvSpPr>
        <p:spPr>
          <a:xfrm>
            <a:off x="1023848" y="1897025"/>
            <a:ext cx="10621677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lược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1 SGK tr.15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E1E88D-8400-BF53-6907-F1C6F5899858}"/>
              </a:ext>
            </a:extLst>
          </p:cNvPr>
          <p:cNvGrpSpPr/>
          <p:nvPr/>
        </p:nvGrpSpPr>
        <p:grpSpPr>
          <a:xfrm>
            <a:off x="6719794" y="2820114"/>
            <a:ext cx="4543612" cy="660125"/>
            <a:chOff x="10050527" y="2049606"/>
            <a:chExt cx="6815418" cy="9901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4F8021-DE85-EC18-B052-6765ADE8D364}"/>
                </a:ext>
              </a:extLst>
            </p:cNvPr>
            <p:cNvSpPr txBox="1"/>
            <p:nvPr/>
          </p:nvSpPr>
          <p:spPr>
            <a:xfrm>
              <a:off x="11074745" y="2342876"/>
              <a:ext cx="5791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đôi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E341CB-82A9-9233-582D-519EBCD47A61}"/>
                </a:ext>
              </a:extLst>
            </p:cNvPr>
            <p:cNvSpPr/>
            <p:nvPr/>
          </p:nvSpPr>
          <p:spPr>
            <a:xfrm>
              <a:off x="10050527" y="2049606"/>
              <a:ext cx="1024218" cy="990188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2764CA-4558-779C-B74F-F822B191EF0E}"/>
              </a:ext>
            </a:extLst>
          </p:cNvPr>
          <p:cNvSpPr txBox="1"/>
          <p:nvPr/>
        </p:nvSpPr>
        <p:spPr>
          <a:xfrm>
            <a:off x="6096000" y="3640438"/>
            <a:ext cx="5356285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ranh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Trung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Cho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giáp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22E7F648-3F7D-4B49-9377-7BA640BBC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74740">
            <a:off x="11067431" y="5553347"/>
            <a:ext cx="1156188" cy="13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3B5F66-4D13-3968-2001-C46A9DFB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4" y="2487825"/>
            <a:ext cx="6813176" cy="38548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079F2B-832E-79FC-584A-6EE2D0E65825}"/>
              </a:ext>
            </a:extLst>
          </p:cNvPr>
          <p:cNvGrpSpPr/>
          <p:nvPr/>
        </p:nvGrpSpPr>
        <p:grpSpPr>
          <a:xfrm>
            <a:off x="326459" y="1929098"/>
            <a:ext cx="5993659" cy="3261467"/>
            <a:chOff x="609600" y="2933700"/>
            <a:chExt cx="9296400" cy="48928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27903B-3329-339B-7769-C434B64D8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933700"/>
              <a:ext cx="9296400" cy="4892837"/>
            </a:xfrm>
            <a:prstGeom prst="rect">
              <a:avLst/>
            </a:prstGeom>
          </p:spPr>
        </p:pic>
        <p:pic>
          <p:nvPicPr>
            <p:cNvPr id="13" name="Picture 2" descr="Megaphone ">
              <a:extLst>
                <a:ext uri="{FF2B5EF4-FFF2-40B4-BE49-F238E27FC236}">
                  <a16:creationId xmlns:a16="http://schemas.microsoft.com/office/drawing/2014/main" id="{68B16FB9-C650-22B2-0242-EE8136645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1623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C8E7EE-A7C4-A44F-0363-09C8CE3A0FD6}"/>
                </a:ext>
              </a:extLst>
            </p:cNvPr>
            <p:cNvSpPr txBox="1"/>
            <p:nvPr/>
          </p:nvSpPr>
          <p:spPr>
            <a:xfrm>
              <a:off x="1142999" y="3771900"/>
              <a:ext cx="7543800" cy="3345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LƯU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just" defTabSz="609569">
                <a:lnSpc>
                  <a:spcPct val="15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Khi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phạm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thì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khoanh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kín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ranh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58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88DCC7B-FCAF-4EFB-829C-9C9D0AA66D07}"/>
              </a:ext>
            </a:extLst>
          </p:cNvPr>
          <p:cNvGrpSpPr/>
          <p:nvPr/>
        </p:nvGrpSpPr>
        <p:grpSpPr>
          <a:xfrm>
            <a:off x="330998" y="2311914"/>
            <a:ext cx="6268220" cy="4480521"/>
            <a:chOff x="1752600" y="832366"/>
            <a:chExt cx="10972800" cy="81269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53118B-8EBE-609B-0ADA-86EF3BFFC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" t="806" r="2174" b="1610"/>
            <a:stretch/>
          </p:blipFill>
          <p:spPr>
            <a:xfrm>
              <a:off x="1752600" y="832366"/>
              <a:ext cx="10210800" cy="7696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9D8C0A-17A5-7F5B-AD2E-8DFC80516DEB}"/>
                </a:ext>
              </a:extLst>
            </p:cNvPr>
            <p:cNvSpPr/>
            <p:nvPr/>
          </p:nvSpPr>
          <p:spPr>
            <a:xfrm>
              <a:off x="8077200" y="6438900"/>
              <a:ext cx="4648200" cy="2520434"/>
            </a:xfrm>
            <a:prstGeom prst="rect">
              <a:avLst/>
            </a:prstGeom>
            <a:solidFill>
              <a:srgbClr val="FDF7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4CE138-5C48-AAB5-6163-74A827AA23CC}"/>
              </a:ext>
            </a:extLst>
          </p:cNvPr>
          <p:cNvSpPr txBox="1"/>
          <p:nvPr/>
        </p:nvSpPr>
        <p:spPr>
          <a:xfrm>
            <a:off x="360761" y="1651069"/>
            <a:ext cx="761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B8F59C-8558-0FC3-24B1-3802C0AFE245}"/>
              </a:ext>
            </a:extLst>
          </p:cNvPr>
          <p:cNvGrpSpPr/>
          <p:nvPr/>
        </p:nvGrpSpPr>
        <p:grpSpPr>
          <a:xfrm>
            <a:off x="1444734" y="5903216"/>
            <a:ext cx="2946400" cy="889219"/>
            <a:chOff x="3352800" y="8711129"/>
            <a:chExt cx="4419600" cy="13338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A301CC-CAEA-2636-98B2-D3CFDFEA4685}"/>
                </a:ext>
              </a:extLst>
            </p:cNvPr>
            <p:cNvSpPr/>
            <p:nvPr/>
          </p:nvSpPr>
          <p:spPr>
            <a:xfrm>
              <a:off x="3352800" y="8711129"/>
              <a:ext cx="4267200" cy="117145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26BCBC-6C20-88DF-E4C6-228C5CFA7BB7}"/>
                </a:ext>
              </a:extLst>
            </p:cNvPr>
            <p:cNvSpPr/>
            <p:nvPr/>
          </p:nvSpPr>
          <p:spPr>
            <a:xfrm>
              <a:off x="3505200" y="8873506"/>
              <a:ext cx="4267200" cy="1171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PHÍA BẮC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56183A-D135-0755-FA0B-85D5ADEA5732}"/>
              </a:ext>
            </a:extLst>
          </p:cNvPr>
          <p:cNvGrpSpPr/>
          <p:nvPr/>
        </p:nvGrpSpPr>
        <p:grpSpPr>
          <a:xfrm>
            <a:off x="6265525" y="2758500"/>
            <a:ext cx="5472512" cy="3445407"/>
            <a:chOff x="9372600" y="5143500"/>
            <a:chExt cx="8208768" cy="51681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961736-3E2B-B3A7-4D4C-D59FF95714C4}"/>
                </a:ext>
              </a:extLst>
            </p:cNvPr>
            <p:cNvSpPr txBox="1"/>
            <p:nvPr/>
          </p:nvSpPr>
          <p:spPr>
            <a:xfrm>
              <a:off x="9525000" y="5207303"/>
              <a:ext cx="7460237" cy="5006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duy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Nam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giáp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Trung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Quốc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Bên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liền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này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còn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đảo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phía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nam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C5A18BFE-651A-EF0D-C5D5-0B19DEE09460}"/>
                </a:ext>
              </a:extLst>
            </p:cNvPr>
            <p:cNvSpPr/>
            <p:nvPr/>
          </p:nvSpPr>
          <p:spPr>
            <a:xfrm>
              <a:off x="9372600" y="5143500"/>
              <a:ext cx="8208768" cy="5168112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26" name="Picture 2" descr="Business ">
            <a:extLst>
              <a:ext uri="{FF2B5EF4-FFF2-40B4-BE49-F238E27FC236}">
                <a16:creationId xmlns:a16="http://schemas.microsoft.com/office/drawing/2014/main" id="{D05433D1-4280-8E91-60F6-B33AECAD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25" y="2311914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nfo ">
            <a:extLst>
              <a:ext uri="{FF2B5EF4-FFF2-40B4-BE49-F238E27FC236}">
                <a16:creationId xmlns:a16="http://schemas.microsoft.com/office/drawing/2014/main" id="{8C032104-B9B2-9740-6B55-7955CABA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432" y="5627601"/>
            <a:ext cx="705544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7D680-A48B-32BF-6DDE-334E23381876}"/>
              </a:ext>
            </a:extLst>
          </p:cNvPr>
          <p:cNvSpPr txBox="1"/>
          <p:nvPr/>
        </p:nvSpPr>
        <p:spPr>
          <a:xfrm>
            <a:off x="3662485" y="159678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2. ĐẶC ĐIỂM THIÊN NHIÊN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3EB37-3CC4-2F5D-8A24-B9767C5FC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7" y="2873948"/>
            <a:ext cx="5007763" cy="3811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BACA2-A323-64C9-2CD3-E6D64A33C394}"/>
              </a:ext>
            </a:extLst>
          </p:cNvPr>
          <p:cNvSpPr txBox="1"/>
          <p:nvPr/>
        </p:nvSpPr>
        <p:spPr>
          <a:xfrm>
            <a:off x="1023849" y="2120008"/>
            <a:ext cx="10621677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tin,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91CC2D-EB51-52B2-B946-11A9E69D7740}"/>
              </a:ext>
            </a:extLst>
          </p:cNvPr>
          <p:cNvGrpSpPr/>
          <p:nvPr/>
        </p:nvGrpSpPr>
        <p:grpSpPr>
          <a:xfrm>
            <a:off x="5795353" y="3155988"/>
            <a:ext cx="6008860" cy="3247177"/>
            <a:chOff x="9044830" y="2382162"/>
            <a:chExt cx="9013291" cy="48707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570480-5A77-5E6E-DD49-59EBC354A1CF}"/>
                </a:ext>
              </a:extLst>
            </p:cNvPr>
            <p:cNvSpPr txBox="1"/>
            <p:nvPr/>
          </p:nvSpPr>
          <p:spPr>
            <a:xfrm>
              <a:off x="10023693" y="3077169"/>
              <a:ext cx="8034428" cy="4175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Xác định vị trí dãy Hoàng Liên Sơn, đỉnh Phan-xi-păng, cao nguyên Mộc Châu.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Mô tả địa hình vùng Trung du và miền núi Bắc Bộ.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D36982-8E4D-F752-FF1D-4CA66A022D80}"/>
                </a:ext>
              </a:extLst>
            </p:cNvPr>
            <p:cNvSpPr/>
            <p:nvPr/>
          </p:nvSpPr>
          <p:spPr>
            <a:xfrm>
              <a:off x="9044830" y="2382162"/>
              <a:ext cx="1329144" cy="132914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5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147</TotalTime>
  <Words>1171</Words>
  <Application>Microsoft Office PowerPoint</Application>
  <PresentationFormat>Widescreen</PresentationFormat>
  <Paragraphs>110</Paragraphs>
  <Slides>34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UTM Avo</vt:lpstr>
      <vt:lpstr>Calibri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14</cp:revision>
  <dcterms:created xsi:type="dcterms:W3CDTF">2023-10-17T08:44:51Z</dcterms:created>
  <dcterms:modified xsi:type="dcterms:W3CDTF">2023-12-14T10:32:06Z</dcterms:modified>
</cp:coreProperties>
</file>