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9" r:id="rId3"/>
    <p:sldId id="270" r:id="rId4"/>
    <p:sldId id="275" r:id="rId5"/>
    <p:sldId id="277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76" r:id="rId17"/>
    <p:sldId id="291" r:id="rId18"/>
    <p:sldId id="271" r:id="rId19"/>
    <p:sldId id="273" r:id="rId20"/>
    <p:sldId id="274" r:id="rId21"/>
    <p:sldId id="292" r:id="rId22"/>
    <p:sldId id="278" r:id="rId23"/>
    <p:sldId id="280" r:id="rId24"/>
    <p:sldId id="279" r:id="rId25"/>
    <p:sldId id="293" r:id="rId26"/>
    <p:sldId id="294" r:id="rId27"/>
    <p:sldId id="295" r:id="rId28"/>
    <p:sldId id="265" r:id="rId29"/>
    <p:sldId id="268" r:id="rId30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UTM Avo" panose="02040603050506020204" pitchFamily="18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 autoAdjust="0"/>
    <p:restoredTop sz="95770" autoAdjust="0"/>
  </p:normalViewPr>
  <p:slideViewPr>
    <p:cSldViewPr snapToGrid="0">
      <p:cViewPr varScale="1">
        <p:scale>
          <a:sx n="105" d="100"/>
          <a:sy n="105" d="100"/>
        </p:scale>
        <p:origin x="68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95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33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12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19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45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77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5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94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06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68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66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9.png"/><Relationship Id="rId7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33.png"/><Relationship Id="rId4" Type="http://schemas.openxmlformats.org/officeDocument/2006/relationships/image" Target="../media/image10.sv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9.png"/><Relationship Id="rId7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35.png"/><Relationship Id="rId4" Type="http://schemas.openxmlformats.org/officeDocument/2006/relationships/image" Target="../media/image10.sv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9.png"/><Relationship Id="rId7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40.png"/><Relationship Id="rId4" Type="http://schemas.openxmlformats.org/officeDocument/2006/relationships/image" Target="../media/image10.svg"/><Relationship Id="rId9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9.png"/><Relationship Id="rId7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42.png"/><Relationship Id="rId4" Type="http://schemas.openxmlformats.org/officeDocument/2006/relationships/image" Target="../media/image10.sv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44.png"/><Relationship Id="rId4" Type="http://schemas.openxmlformats.org/officeDocument/2006/relationships/image" Target="../media/image8.svg"/><Relationship Id="rId9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lich-su-va-dia-li-4/1/332/5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lich-su-va-dia-li-4/1/332/5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7.png"/><Relationship Id="rId7" Type="http://schemas.openxmlformats.org/officeDocument/2006/relationships/image" Target="../media/image60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9.jpeg"/><Relationship Id="rId4" Type="http://schemas.openxmlformats.org/officeDocument/2006/relationships/image" Target="../media/image5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7.png"/><Relationship Id="rId7" Type="http://schemas.openxmlformats.org/officeDocument/2006/relationships/image" Target="../media/image62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svg"/><Relationship Id="rId5" Type="http://schemas.openxmlformats.org/officeDocument/2006/relationships/image" Target="../media/image14.png"/><Relationship Id="rId4" Type="http://schemas.openxmlformats.org/officeDocument/2006/relationships/image" Target="../media/image58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67.png"/><Relationship Id="rId18" Type="http://schemas.openxmlformats.org/officeDocument/2006/relationships/image" Target="../media/image71.svg"/><Relationship Id="rId3" Type="http://schemas.openxmlformats.org/officeDocument/2006/relationships/image" Target="../media/image57.png"/><Relationship Id="rId7" Type="http://schemas.openxmlformats.org/officeDocument/2006/relationships/image" Target="../media/image9.png"/><Relationship Id="rId12" Type="http://schemas.openxmlformats.org/officeDocument/2006/relationships/image" Target="../media/image66.svg"/><Relationship Id="rId17" Type="http://schemas.openxmlformats.org/officeDocument/2006/relationships/image" Target="../media/image23.png"/><Relationship Id="rId2" Type="http://schemas.openxmlformats.org/officeDocument/2006/relationships/image" Target="../media/image64.jpg"/><Relationship Id="rId16" Type="http://schemas.openxmlformats.org/officeDocument/2006/relationships/image" Target="../media/image70.svg"/><Relationship Id="rId20" Type="http://schemas.openxmlformats.org/officeDocument/2006/relationships/image" Target="../media/image7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svg"/><Relationship Id="rId11" Type="http://schemas.openxmlformats.org/officeDocument/2006/relationships/image" Target="../media/image65.png"/><Relationship Id="rId5" Type="http://schemas.openxmlformats.org/officeDocument/2006/relationships/image" Target="../media/image14.png"/><Relationship Id="rId15" Type="http://schemas.openxmlformats.org/officeDocument/2006/relationships/image" Target="../media/image69.png"/><Relationship Id="rId10" Type="http://schemas.openxmlformats.org/officeDocument/2006/relationships/image" Target="../media/image8.svg"/><Relationship Id="rId19" Type="http://schemas.openxmlformats.org/officeDocument/2006/relationships/image" Target="../media/image72.png"/><Relationship Id="rId4" Type="http://schemas.openxmlformats.org/officeDocument/2006/relationships/image" Target="../media/image58.svg"/><Relationship Id="rId9" Type="http://schemas.openxmlformats.org/officeDocument/2006/relationships/image" Target="../media/image7.png"/><Relationship Id="rId14" Type="http://schemas.openxmlformats.org/officeDocument/2006/relationships/image" Target="../media/image68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oc10fb/" TargetMode="External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microsoft.com/office/2007/relationships/hdphoto" Target="../media/hdphoto1.wdp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lich-su-va-dia-li-4/1/332/10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jpe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20.png"/><Relationship Id="rId5" Type="http://schemas.openxmlformats.org/officeDocument/2006/relationships/image" Target="../media/image9.png"/><Relationship Id="rId10" Type="http://schemas.openxmlformats.org/officeDocument/2006/relationships/image" Target="../media/image19.svg"/><Relationship Id="rId4" Type="http://schemas.openxmlformats.org/officeDocument/2006/relationships/image" Target="../media/image15.sv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12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openxmlformats.org/officeDocument/2006/relationships/image" Target="../media/image27.jpeg"/><Relationship Id="rId5" Type="http://schemas.openxmlformats.org/officeDocument/2006/relationships/image" Target="../media/image23.png"/><Relationship Id="rId10" Type="http://schemas.openxmlformats.org/officeDocument/2006/relationships/image" Target="../media/image26.svg"/><Relationship Id="rId4" Type="http://schemas.openxmlformats.org/officeDocument/2006/relationships/image" Target="../media/image16.sv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4.png"/><Relationship Id="rId7" Type="http://schemas.openxmlformats.org/officeDocument/2006/relationships/image" Target="../media/image25.png"/><Relationship Id="rId12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openxmlformats.org/officeDocument/2006/relationships/image" Target="../media/image6.svg"/><Relationship Id="rId5" Type="http://schemas.openxmlformats.org/officeDocument/2006/relationships/image" Target="../media/image23.png"/><Relationship Id="rId10" Type="http://schemas.openxmlformats.org/officeDocument/2006/relationships/image" Target="../media/image5.png"/><Relationship Id="rId4" Type="http://schemas.openxmlformats.org/officeDocument/2006/relationships/image" Target="../media/image15.sv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6214ECD-D77C-DE38-58AA-FC4CF68596C0}"/>
              </a:ext>
            </a:extLst>
          </p:cNvPr>
          <p:cNvSpPr txBox="1">
            <a:spLocks/>
          </p:cNvSpPr>
          <p:nvPr/>
        </p:nvSpPr>
        <p:spPr>
          <a:xfrm>
            <a:off x="8079699" y="17686"/>
            <a:ext cx="4005683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Lịch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sử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Địa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lí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601626-4D1E-E8E7-4938-8B8C75FB9B68}"/>
              </a:ext>
            </a:extLst>
          </p:cNvPr>
          <p:cNvSpPr txBox="1"/>
          <p:nvPr/>
        </p:nvSpPr>
        <p:spPr>
          <a:xfrm>
            <a:off x="1768839" y="1700789"/>
            <a:ext cx="8994098" cy="1021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ts val="0"/>
              </a:spcBef>
            </a:pP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nói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đầu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27CC14F-0AFC-2959-1E4A-64C836D1B36E}"/>
              </a:ext>
            </a:extLst>
          </p:cNvPr>
          <p:cNvSpPr txBox="1">
            <a:spLocks/>
          </p:cNvSpPr>
          <p:nvPr/>
        </p:nvSpPr>
        <p:spPr>
          <a:xfrm>
            <a:off x="41167" y="2583420"/>
            <a:ext cx="12150833" cy="2583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Bài 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2:</a:t>
            </a: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Địa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phương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(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Tỉnh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thành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phố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trực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thuộc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Trung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ương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Phần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3, 4)</a:t>
            </a: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2">
            <a:extLst>
              <a:ext uri="{FF2B5EF4-FFF2-40B4-BE49-F238E27FC236}">
                <a16:creationId xmlns:a16="http://schemas.microsoft.com/office/drawing/2014/main" id="{BDE3F834-DE91-5AD8-C5A9-5B2013D3E4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663" y="1673204"/>
            <a:ext cx="814315" cy="814315"/>
          </a:xfrm>
          <a:prstGeom prst="rect">
            <a:avLst/>
          </a:prstGeom>
        </p:spPr>
      </p:pic>
      <p:pic>
        <p:nvPicPr>
          <p:cNvPr id="9" name="Picture 23">
            <a:extLst>
              <a:ext uri="{FF2B5EF4-FFF2-40B4-BE49-F238E27FC236}">
                <a16:creationId xmlns:a16="http://schemas.microsoft.com/office/drawing/2014/main" id="{2ABB3C83-4CF5-D6F7-C61D-2147AB70F8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1591418" y="3370794"/>
            <a:ext cx="1508496" cy="784418"/>
          </a:xfrm>
          <a:prstGeom prst="rect">
            <a:avLst/>
          </a:prstGeom>
        </p:spPr>
      </p:pic>
      <p:pic>
        <p:nvPicPr>
          <p:cNvPr id="10" name="Picture 24">
            <a:extLst>
              <a:ext uri="{FF2B5EF4-FFF2-40B4-BE49-F238E27FC236}">
                <a16:creationId xmlns:a16="http://schemas.microsoft.com/office/drawing/2014/main" id="{21888626-F431-53FA-1B88-F62A9BBF88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53553" y="1925762"/>
            <a:ext cx="1312679" cy="682593"/>
          </a:xfrm>
          <a:prstGeom prst="rect">
            <a:avLst/>
          </a:prstGeom>
        </p:spPr>
      </p:pic>
      <p:pic>
        <p:nvPicPr>
          <p:cNvPr id="11" name="Picture 25">
            <a:extLst>
              <a:ext uri="{FF2B5EF4-FFF2-40B4-BE49-F238E27FC236}">
                <a16:creationId xmlns:a16="http://schemas.microsoft.com/office/drawing/2014/main" id="{EA16495B-34D0-698D-1FD7-E7CE47E2C3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84266" y="5952413"/>
            <a:ext cx="228297" cy="240312"/>
          </a:xfrm>
          <a:prstGeom prst="rect">
            <a:avLst/>
          </a:prstGeom>
        </p:spPr>
      </p:pic>
      <p:pic>
        <p:nvPicPr>
          <p:cNvPr id="12" name="Picture 26">
            <a:extLst>
              <a:ext uri="{FF2B5EF4-FFF2-40B4-BE49-F238E27FC236}">
                <a16:creationId xmlns:a16="http://schemas.microsoft.com/office/drawing/2014/main" id="{51D2F84D-13E8-E79E-EB8B-130BA32B33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578247" y="3520229"/>
            <a:ext cx="306259" cy="3223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A18B41-806B-5783-5C52-793BCB171602}"/>
              </a:ext>
            </a:extLst>
          </p:cNvPr>
          <p:cNvSpPr txBox="1"/>
          <p:nvPr/>
        </p:nvSpPr>
        <p:spPr>
          <a:xfrm>
            <a:off x="2717005" y="1433826"/>
            <a:ext cx="6757989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MỘT SỐ MÓN ĂN PHỔ BIẾN 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10F5DDF-7216-180C-588A-5102F4A42BC9}"/>
              </a:ext>
            </a:extLst>
          </p:cNvPr>
          <p:cNvGrpSpPr/>
          <p:nvPr/>
        </p:nvGrpSpPr>
        <p:grpSpPr>
          <a:xfrm>
            <a:off x="253884" y="2234961"/>
            <a:ext cx="6271445" cy="3714528"/>
            <a:chOff x="176232" y="2029652"/>
            <a:chExt cx="9407167" cy="557179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9D4CA86-F3FF-0CBD-156D-85A5AB91BEC5}"/>
                </a:ext>
              </a:extLst>
            </p:cNvPr>
            <p:cNvSpPr txBox="1"/>
            <p:nvPr/>
          </p:nvSpPr>
          <p:spPr>
            <a:xfrm>
              <a:off x="176232" y="6868552"/>
              <a:ext cx="9407167" cy="7328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Bánh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mỳ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-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món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ăn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đường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phố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nổi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tiếng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55CBC7E-9952-AA88-CC20-2276009F7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5605" y="2029652"/>
              <a:ext cx="8188422" cy="460598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E1804CC-53BE-60F6-51CB-70EE302351FE}"/>
              </a:ext>
            </a:extLst>
          </p:cNvPr>
          <p:cNvGrpSpPr/>
          <p:nvPr/>
        </p:nvGrpSpPr>
        <p:grpSpPr>
          <a:xfrm>
            <a:off x="6271463" y="2221428"/>
            <a:ext cx="5319955" cy="4208821"/>
            <a:chOff x="9202600" y="2009354"/>
            <a:chExt cx="7979933" cy="631323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E1DC78A-3809-1189-8DD8-1244D6E6C821}"/>
                </a:ext>
              </a:extLst>
            </p:cNvPr>
            <p:cNvSpPr txBox="1"/>
            <p:nvPr/>
          </p:nvSpPr>
          <p:spPr>
            <a:xfrm>
              <a:off x="9202600" y="6884692"/>
              <a:ext cx="7979933" cy="14378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Canh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chua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cá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lóc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món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ăn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quen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thuộc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trong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bữa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cơm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của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người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Việt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60CAB69-2CE0-30DC-C9A7-8FFB6E49D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82232" y="2009354"/>
              <a:ext cx="6937090" cy="46247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935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2">
            <a:extLst>
              <a:ext uri="{FF2B5EF4-FFF2-40B4-BE49-F238E27FC236}">
                <a16:creationId xmlns:a16="http://schemas.microsoft.com/office/drawing/2014/main" id="{BDE3F834-DE91-5AD8-C5A9-5B2013D3E4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663" y="1673204"/>
            <a:ext cx="814315" cy="814315"/>
          </a:xfrm>
          <a:prstGeom prst="rect">
            <a:avLst/>
          </a:prstGeom>
        </p:spPr>
      </p:pic>
      <p:pic>
        <p:nvPicPr>
          <p:cNvPr id="9" name="Picture 23">
            <a:extLst>
              <a:ext uri="{FF2B5EF4-FFF2-40B4-BE49-F238E27FC236}">
                <a16:creationId xmlns:a16="http://schemas.microsoft.com/office/drawing/2014/main" id="{2ABB3C83-4CF5-D6F7-C61D-2147AB70F8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1591418" y="3370794"/>
            <a:ext cx="1508496" cy="784418"/>
          </a:xfrm>
          <a:prstGeom prst="rect">
            <a:avLst/>
          </a:prstGeom>
        </p:spPr>
      </p:pic>
      <p:pic>
        <p:nvPicPr>
          <p:cNvPr id="10" name="Picture 24">
            <a:extLst>
              <a:ext uri="{FF2B5EF4-FFF2-40B4-BE49-F238E27FC236}">
                <a16:creationId xmlns:a16="http://schemas.microsoft.com/office/drawing/2014/main" id="{21888626-F431-53FA-1B88-F62A9BBF88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53553" y="1925762"/>
            <a:ext cx="1312679" cy="682593"/>
          </a:xfrm>
          <a:prstGeom prst="rect">
            <a:avLst/>
          </a:prstGeom>
        </p:spPr>
      </p:pic>
      <p:pic>
        <p:nvPicPr>
          <p:cNvPr id="12" name="Picture 26">
            <a:extLst>
              <a:ext uri="{FF2B5EF4-FFF2-40B4-BE49-F238E27FC236}">
                <a16:creationId xmlns:a16="http://schemas.microsoft.com/office/drawing/2014/main" id="{51D2F84D-13E8-E79E-EB8B-130BA32B33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578247" y="3520229"/>
            <a:ext cx="306259" cy="322379"/>
          </a:xfrm>
          <a:prstGeom prst="rect">
            <a:avLst/>
          </a:prstGeom>
        </p:spPr>
      </p:pic>
      <p:pic>
        <p:nvPicPr>
          <p:cNvPr id="22" name="Picture 25">
            <a:extLst>
              <a:ext uri="{FF2B5EF4-FFF2-40B4-BE49-F238E27FC236}">
                <a16:creationId xmlns:a16="http://schemas.microsoft.com/office/drawing/2014/main" id="{CB64AD03-F33A-514A-697C-E21914D0B4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21634" y="5858424"/>
            <a:ext cx="228297" cy="24031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50D6F94-8F23-9D0C-1256-C8FBDEC3BE7E}"/>
              </a:ext>
            </a:extLst>
          </p:cNvPr>
          <p:cNvGrpSpPr/>
          <p:nvPr/>
        </p:nvGrpSpPr>
        <p:grpSpPr>
          <a:xfrm>
            <a:off x="518873" y="2131720"/>
            <a:ext cx="5527749" cy="4194028"/>
            <a:chOff x="667663" y="2015774"/>
            <a:chExt cx="8291623" cy="629104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B6BCB9-C7AB-8366-2D69-70BA19C5222F}"/>
                </a:ext>
              </a:extLst>
            </p:cNvPr>
            <p:cNvSpPr txBox="1"/>
            <p:nvPr/>
          </p:nvSpPr>
          <p:spPr>
            <a:xfrm>
              <a:off x="667663" y="6881426"/>
              <a:ext cx="8291623" cy="14253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>
                  <a:latin typeface="UTM Avo" panose="02040603050506020204" pitchFamily="18"/>
                  <a:cs typeface="Arial" panose="020B0604020202020204" pitchFamily="34" charset="0"/>
                </a:rPr>
                <a:t>Gỏi cuốn – không chỉ hấp dẫn bởi màu sắc mà còn cả ở mùi vị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BA576A8-A4AB-F159-D4E0-ED03D60DC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3899" y="2015774"/>
              <a:ext cx="8138799" cy="486806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3044EFF-F69F-38C0-325E-B87290EA8701}"/>
              </a:ext>
            </a:extLst>
          </p:cNvPr>
          <p:cNvGrpSpPr/>
          <p:nvPr/>
        </p:nvGrpSpPr>
        <p:grpSpPr>
          <a:xfrm>
            <a:off x="6203627" y="2130112"/>
            <a:ext cx="5527749" cy="4195636"/>
            <a:chOff x="9194794" y="2013363"/>
            <a:chExt cx="8291623" cy="629345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0500158-D4D5-81AA-CF17-359F3E19DF3E}"/>
                </a:ext>
              </a:extLst>
            </p:cNvPr>
            <p:cNvSpPr txBox="1"/>
            <p:nvPr/>
          </p:nvSpPr>
          <p:spPr>
            <a:xfrm>
              <a:off x="9194794" y="6881427"/>
              <a:ext cx="8291623" cy="14253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Xôi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ngũ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sắc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- </a:t>
              </a:r>
              <a:r>
                <a:rPr lang="en-US" sz="2000" dirty="0" err="1">
                  <a:solidFill>
                    <a:srgbClr val="262626"/>
                  </a:solidFill>
                  <a:latin typeface="UTM Avo" panose="02040603050506020204" pitchFamily="18"/>
                </a:rPr>
                <a:t>nét</a:t>
              </a:r>
              <a:r>
                <a:rPr lang="en-US" sz="2000" dirty="0">
                  <a:solidFill>
                    <a:srgbClr val="262626"/>
                  </a:solidFill>
                  <a:latin typeface="UTM Avo" panose="02040603050506020204" pitchFamily="18"/>
                </a:rPr>
                <a:t> </a:t>
              </a:r>
              <a:r>
                <a:rPr lang="en-US" sz="2000" dirty="0" err="1">
                  <a:solidFill>
                    <a:srgbClr val="262626"/>
                  </a:solidFill>
                  <a:latin typeface="UTM Avo" panose="02040603050506020204" pitchFamily="18"/>
                </a:rPr>
                <a:t>ẩm</a:t>
              </a:r>
              <a:r>
                <a:rPr lang="en-US" sz="2000" dirty="0">
                  <a:solidFill>
                    <a:srgbClr val="262626"/>
                  </a:solidFill>
                  <a:latin typeface="UTM Avo" panose="02040603050506020204" pitchFamily="18"/>
                </a:rPr>
                <a:t> </a:t>
              </a:r>
              <a:r>
                <a:rPr lang="en-US" sz="2000" dirty="0" err="1">
                  <a:solidFill>
                    <a:srgbClr val="262626"/>
                  </a:solidFill>
                  <a:latin typeface="UTM Avo" panose="02040603050506020204" pitchFamily="18"/>
                </a:rPr>
                <a:t>thực</a:t>
              </a:r>
              <a:r>
                <a:rPr lang="en-US" sz="2000" dirty="0">
                  <a:solidFill>
                    <a:srgbClr val="262626"/>
                  </a:solidFill>
                  <a:latin typeface="UTM Avo" panose="02040603050506020204" pitchFamily="18"/>
                </a:rPr>
                <a:t> </a:t>
              </a:r>
              <a:r>
                <a:rPr lang="en-US" sz="2000" dirty="0" err="1">
                  <a:solidFill>
                    <a:srgbClr val="262626"/>
                  </a:solidFill>
                  <a:latin typeface="UTM Avo" panose="02040603050506020204" pitchFamily="18"/>
                </a:rPr>
                <a:t>truyền</a:t>
              </a:r>
              <a:r>
                <a:rPr lang="en-US" sz="2000" dirty="0">
                  <a:solidFill>
                    <a:srgbClr val="262626"/>
                  </a:solidFill>
                  <a:latin typeface="UTM Avo" panose="02040603050506020204" pitchFamily="18"/>
                </a:rPr>
                <a:t> </a:t>
              </a:r>
              <a:r>
                <a:rPr lang="en-US" sz="2000" dirty="0" err="1">
                  <a:solidFill>
                    <a:srgbClr val="262626"/>
                  </a:solidFill>
                  <a:latin typeface="UTM Avo" panose="02040603050506020204" pitchFamily="18"/>
                </a:rPr>
                <a:t>thống</a:t>
              </a:r>
              <a:r>
                <a:rPr lang="en-US" sz="2000" dirty="0">
                  <a:solidFill>
                    <a:srgbClr val="262626"/>
                  </a:solidFill>
                  <a:latin typeface="UTM Avo" panose="02040603050506020204" pitchFamily="18"/>
                </a:rPr>
                <a:t> </a:t>
              </a:r>
              <a:r>
                <a:rPr lang="en-US" sz="2000" dirty="0" err="1">
                  <a:solidFill>
                    <a:srgbClr val="262626"/>
                  </a:solidFill>
                  <a:latin typeface="UTM Avo" panose="02040603050506020204" pitchFamily="18"/>
                </a:rPr>
                <a:t>đầy</a:t>
              </a:r>
              <a:r>
                <a:rPr lang="en-US" sz="2000" dirty="0">
                  <a:solidFill>
                    <a:srgbClr val="262626"/>
                  </a:solidFill>
                  <a:latin typeface="UTM Avo" panose="02040603050506020204" pitchFamily="18"/>
                </a:rPr>
                <a:t> </a:t>
              </a:r>
              <a:r>
                <a:rPr lang="en-US" sz="2000" dirty="0" err="1">
                  <a:solidFill>
                    <a:srgbClr val="262626"/>
                  </a:solidFill>
                  <a:latin typeface="UTM Avo" panose="02040603050506020204" pitchFamily="18"/>
                </a:rPr>
                <a:t>độc</a:t>
              </a:r>
              <a:r>
                <a:rPr lang="en-US" sz="2000" dirty="0">
                  <a:solidFill>
                    <a:srgbClr val="262626"/>
                  </a:solidFill>
                  <a:latin typeface="UTM Avo" panose="02040603050506020204" pitchFamily="18"/>
                </a:rPr>
                <a:t> </a:t>
              </a:r>
              <a:r>
                <a:rPr lang="en-US" sz="2000" dirty="0" err="1">
                  <a:solidFill>
                    <a:srgbClr val="262626"/>
                  </a:solidFill>
                  <a:latin typeface="UTM Avo" panose="02040603050506020204" pitchFamily="18"/>
                </a:rPr>
                <a:t>đáo</a:t>
              </a:r>
              <a:r>
                <a:rPr lang="en-US" sz="2000" dirty="0">
                  <a:solidFill>
                    <a:srgbClr val="262626"/>
                  </a:solidFill>
                  <a:latin typeface="UTM Avo" panose="02040603050506020204" pitchFamily="18"/>
                </a:rPr>
                <a:t> </a:t>
              </a:r>
              <a:r>
                <a:rPr lang="en-US" sz="2000" dirty="0" err="1">
                  <a:solidFill>
                    <a:srgbClr val="262626"/>
                  </a:solidFill>
                  <a:latin typeface="UTM Avo" panose="02040603050506020204" pitchFamily="18"/>
                </a:rPr>
                <a:t>của</a:t>
              </a:r>
              <a:r>
                <a:rPr lang="en-US" sz="2000" dirty="0">
                  <a:solidFill>
                    <a:srgbClr val="262626"/>
                  </a:solidFill>
                  <a:latin typeface="UTM Avo" panose="02040603050506020204" pitchFamily="18"/>
                </a:rPr>
                <a:t> </a:t>
              </a:r>
              <a:r>
                <a:rPr lang="en-US" sz="2000" dirty="0" err="1">
                  <a:solidFill>
                    <a:srgbClr val="262626"/>
                  </a:solidFill>
                  <a:latin typeface="UTM Avo" panose="02040603050506020204" pitchFamily="18"/>
                </a:rPr>
                <a:t>miền</a:t>
              </a:r>
              <a:r>
                <a:rPr lang="en-US" sz="2000" dirty="0">
                  <a:solidFill>
                    <a:srgbClr val="262626"/>
                  </a:solidFill>
                  <a:latin typeface="UTM Avo" panose="02040603050506020204" pitchFamily="18"/>
                </a:rPr>
                <a:t> </a:t>
              </a:r>
              <a:r>
                <a:rPr lang="en-US" sz="2000" dirty="0" err="1">
                  <a:solidFill>
                    <a:srgbClr val="262626"/>
                  </a:solidFill>
                  <a:latin typeface="UTM Avo" panose="02040603050506020204" pitchFamily="18"/>
                </a:rPr>
                <a:t>núi</a:t>
              </a:r>
              <a:r>
                <a:rPr lang="en-US" sz="2000" dirty="0">
                  <a:solidFill>
                    <a:srgbClr val="262626"/>
                  </a:solidFill>
                  <a:latin typeface="UTM Avo" panose="02040603050506020204" pitchFamily="18"/>
                </a:rPr>
                <a:t> </a:t>
              </a:r>
              <a:r>
                <a:rPr lang="en-US" sz="2000" dirty="0" err="1">
                  <a:solidFill>
                    <a:srgbClr val="262626"/>
                  </a:solidFill>
                  <a:latin typeface="UTM Avo" panose="02040603050506020204" pitchFamily="18"/>
                </a:rPr>
                <a:t>Tây</a:t>
              </a:r>
              <a:r>
                <a:rPr lang="en-US" sz="2000" dirty="0">
                  <a:solidFill>
                    <a:srgbClr val="262626"/>
                  </a:solidFill>
                  <a:latin typeface="UTM Avo" panose="02040603050506020204" pitchFamily="18"/>
                </a:rPr>
                <a:t> </a:t>
              </a:r>
              <a:r>
                <a:rPr lang="en-US" sz="2000" dirty="0" err="1">
                  <a:solidFill>
                    <a:srgbClr val="262626"/>
                  </a:solidFill>
                  <a:latin typeface="UTM Avo" panose="02040603050506020204" pitchFamily="18"/>
                </a:rPr>
                <a:t>Bắc</a:t>
              </a:r>
              <a:endParaRPr lang="en-US" sz="2000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1C35810-E08C-578B-634F-F783A2780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740809" y="2013363"/>
              <a:ext cx="7302096" cy="4868064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A66BCF1-041C-D419-9A09-AC8293859F41}"/>
              </a:ext>
            </a:extLst>
          </p:cNvPr>
          <p:cNvSpPr txBox="1"/>
          <p:nvPr/>
        </p:nvSpPr>
        <p:spPr>
          <a:xfrm>
            <a:off x="2717005" y="1433826"/>
            <a:ext cx="6757989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MỘT SỐ MÓN ĂN PHỔ BIẾN 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51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8D6AFE-604A-2842-B1A9-EFB73AB88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751" y="1986253"/>
            <a:ext cx="3149601" cy="4541547"/>
          </a:xfrm>
          <a:prstGeom prst="roundRect">
            <a:avLst>
              <a:gd name="adj" fmla="val 13359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9F1DB9-EB0C-AC54-9820-A87BBD0B9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05" y="2401838"/>
            <a:ext cx="3023623" cy="4456162"/>
          </a:xfrm>
          <a:prstGeom prst="roundRect">
            <a:avLst>
              <a:gd name="adj" fmla="val 11019"/>
            </a:avLst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0388FA-851D-7752-1E81-E20C6B0FD1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00"/>
          <a:stretch/>
        </p:blipFill>
        <p:spPr>
          <a:xfrm>
            <a:off x="8468175" y="1572986"/>
            <a:ext cx="2996520" cy="4523014"/>
          </a:xfrm>
          <a:prstGeom prst="roundRect">
            <a:avLst>
              <a:gd name="adj" fmla="val 12397"/>
            </a:avLst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C087608-C280-D1CE-97E7-0DE86E9A83CC}"/>
              </a:ext>
            </a:extLst>
          </p:cNvPr>
          <p:cNvSpPr/>
          <p:nvPr/>
        </p:nvSpPr>
        <p:spPr>
          <a:xfrm>
            <a:off x="-330200" y="5664199"/>
            <a:ext cx="12852400" cy="863601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77000"/>
                  <a:lumMod val="0"/>
                  <a:lumOff val="100000"/>
                </a:schemeClr>
              </a:gs>
            </a:gsLst>
            <a:lin ang="5400000" scaled="1"/>
          </a:gra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400" dirty="0">
                <a:solidFill>
                  <a:srgbClr val="002060"/>
                </a:solidFill>
                <a:latin typeface="UTM Avo" panose="02040603050506020204" pitchFamily="18"/>
                <a:cs typeface="Arial" panose="020B0604020202020204" pitchFamily="34" charset="0"/>
              </a:rPr>
              <a:t>TRANG PHỤC TRUYỀN THỐNG </a:t>
            </a:r>
          </a:p>
        </p:txBody>
      </p:sp>
    </p:spTree>
    <p:extLst>
      <p:ext uri="{BB962C8B-B14F-4D97-AF65-F5344CB8AC3E}">
        <p14:creationId xmlns:p14="http://schemas.microsoft.com/office/powerpoint/2010/main" val="251784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2">
            <a:extLst>
              <a:ext uri="{FF2B5EF4-FFF2-40B4-BE49-F238E27FC236}">
                <a16:creationId xmlns:a16="http://schemas.microsoft.com/office/drawing/2014/main" id="{BDE3F834-DE91-5AD8-C5A9-5B2013D3E4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663" y="1673204"/>
            <a:ext cx="814315" cy="814315"/>
          </a:xfrm>
          <a:prstGeom prst="rect">
            <a:avLst/>
          </a:prstGeom>
        </p:spPr>
      </p:pic>
      <p:pic>
        <p:nvPicPr>
          <p:cNvPr id="9" name="Picture 23">
            <a:extLst>
              <a:ext uri="{FF2B5EF4-FFF2-40B4-BE49-F238E27FC236}">
                <a16:creationId xmlns:a16="http://schemas.microsoft.com/office/drawing/2014/main" id="{2ABB3C83-4CF5-D6F7-C61D-2147AB70F8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1591418" y="3370794"/>
            <a:ext cx="1508496" cy="784418"/>
          </a:xfrm>
          <a:prstGeom prst="rect">
            <a:avLst/>
          </a:prstGeom>
        </p:spPr>
      </p:pic>
      <p:pic>
        <p:nvPicPr>
          <p:cNvPr id="10" name="Picture 24">
            <a:extLst>
              <a:ext uri="{FF2B5EF4-FFF2-40B4-BE49-F238E27FC236}">
                <a16:creationId xmlns:a16="http://schemas.microsoft.com/office/drawing/2014/main" id="{21888626-F431-53FA-1B88-F62A9BBF88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53553" y="1925762"/>
            <a:ext cx="1312679" cy="682593"/>
          </a:xfrm>
          <a:prstGeom prst="rect">
            <a:avLst/>
          </a:prstGeom>
        </p:spPr>
      </p:pic>
      <p:pic>
        <p:nvPicPr>
          <p:cNvPr id="12" name="Picture 26">
            <a:extLst>
              <a:ext uri="{FF2B5EF4-FFF2-40B4-BE49-F238E27FC236}">
                <a16:creationId xmlns:a16="http://schemas.microsoft.com/office/drawing/2014/main" id="{51D2F84D-13E8-E79E-EB8B-130BA32B33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578247" y="3520229"/>
            <a:ext cx="306259" cy="322379"/>
          </a:xfrm>
          <a:prstGeom prst="rect">
            <a:avLst/>
          </a:prstGeom>
        </p:spPr>
      </p:pic>
      <p:pic>
        <p:nvPicPr>
          <p:cNvPr id="2" name="Picture 25">
            <a:extLst>
              <a:ext uri="{FF2B5EF4-FFF2-40B4-BE49-F238E27FC236}">
                <a16:creationId xmlns:a16="http://schemas.microsoft.com/office/drawing/2014/main" id="{6F849DCA-F6C8-AAEC-0DEE-CC974E2691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07494" y="5850725"/>
            <a:ext cx="228297" cy="24031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D6B2AC7-B23E-0EBE-72B5-0C4BFFD52836}"/>
              </a:ext>
            </a:extLst>
          </p:cNvPr>
          <p:cNvGrpSpPr/>
          <p:nvPr/>
        </p:nvGrpSpPr>
        <p:grpSpPr>
          <a:xfrm>
            <a:off x="570132" y="2409174"/>
            <a:ext cx="5527749" cy="3735302"/>
            <a:chOff x="667663" y="2420967"/>
            <a:chExt cx="8291623" cy="560295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B10A722-7CFA-D126-135E-E8ACC5E2B272}"/>
                </a:ext>
              </a:extLst>
            </p:cNvPr>
            <p:cNvSpPr txBox="1"/>
            <p:nvPr/>
          </p:nvSpPr>
          <p:spPr>
            <a:xfrm>
              <a:off x="667663" y="7278812"/>
              <a:ext cx="8291623" cy="745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>
                  <a:latin typeface="UTM Avo" panose="02040603050506020204" pitchFamily="18"/>
                  <a:cs typeface="Arial" panose="020B0604020202020204" pitchFamily="34" charset="0"/>
                </a:rPr>
                <a:t>Lễ hội chọi trâu Đồ Sơn – Hải Phòng</a:t>
              </a:r>
            </a:p>
          </p:txBody>
        </p:sp>
        <p:pic>
          <p:nvPicPr>
            <p:cNvPr id="22" name="Picture 2" descr="Chọi trâu Đồ Sơn vẫn được diễn ra">
              <a:extLst>
                <a:ext uri="{FF2B5EF4-FFF2-40B4-BE49-F238E27FC236}">
                  <a16:creationId xmlns:a16="http://schemas.microsoft.com/office/drawing/2014/main" id="{CF9B63F6-A638-A99F-9BF2-5F23B4A36C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8161" y="2420967"/>
              <a:ext cx="6900250" cy="4657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A907E1-2757-5EAE-A41D-06E2C7F581E9}"/>
              </a:ext>
            </a:extLst>
          </p:cNvPr>
          <p:cNvGrpSpPr/>
          <p:nvPr/>
        </p:nvGrpSpPr>
        <p:grpSpPr>
          <a:xfrm>
            <a:off x="6308024" y="2419967"/>
            <a:ext cx="5527749" cy="3779699"/>
            <a:chOff x="9328716" y="2420966"/>
            <a:chExt cx="8291623" cy="566954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F15A0E3-829D-C7C0-B5C5-59CD736C209D}"/>
                </a:ext>
              </a:extLst>
            </p:cNvPr>
            <p:cNvSpPr txBox="1"/>
            <p:nvPr/>
          </p:nvSpPr>
          <p:spPr>
            <a:xfrm>
              <a:off x="9328716" y="7345406"/>
              <a:ext cx="8291623" cy="745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>
                  <a:latin typeface="UTM Avo" panose="02040603050506020204" pitchFamily="18"/>
                  <a:cs typeface="Arial" panose="020B0604020202020204" pitchFamily="34" charset="0"/>
                </a:rPr>
                <a:t>Tết Nguyên Đán – ngày lễ truyền thống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F008041-4774-8D2B-B3FA-D9DE05F49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581394" y="2420966"/>
              <a:ext cx="7620926" cy="465767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0F28FB2-F6AE-BB73-2AA1-108A8FFE22BD}"/>
              </a:ext>
            </a:extLst>
          </p:cNvPr>
          <p:cNvSpPr txBox="1"/>
          <p:nvPr/>
        </p:nvSpPr>
        <p:spPr>
          <a:xfrm>
            <a:off x="2717005" y="1433826"/>
            <a:ext cx="6757989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MỘT SỐ LỄ HỘI TRUYỀN THỐNG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00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2">
            <a:extLst>
              <a:ext uri="{FF2B5EF4-FFF2-40B4-BE49-F238E27FC236}">
                <a16:creationId xmlns:a16="http://schemas.microsoft.com/office/drawing/2014/main" id="{BDE3F834-DE91-5AD8-C5A9-5B2013D3E4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663" y="1673204"/>
            <a:ext cx="814315" cy="814315"/>
          </a:xfrm>
          <a:prstGeom prst="rect">
            <a:avLst/>
          </a:prstGeom>
        </p:spPr>
      </p:pic>
      <p:pic>
        <p:nvPicPr>
          <p:cNvPr id="9" name="Picture 23">
            <a:extLst>
              <a:ext uri="{FF2B5EF4-FFF2-40B4-BE49-F238E27FC236}">
                <a16:creationId xmlns:a16="http://schemas.microsoft.com/office/drawing/2014/main" id="{2ABB3C83-4CF5-D6F7-C61D-2147AB70F8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1591418" y="3370794"/>
            <a:ext cx="1508496" cy="784418"/>
          </a:xfrm>
          <a:prstGeom prst="rect">
            <a:avLst/>
          </a:prstGeom>
        </p:spPr>
      </p:pic>
      <p:pic>
        <p:nvPicPr>
          <p:cNvPr id="10" name="Picture 24">
            <a:extLst>
              <a:ext uri="{FF2B5EF4-FFF2-40B4-BE49-F238E27FC236}">
                <a16:creationId xmlns:a16="http://schemas.microsoft.com/office/drawing/2014/main" id="{21888626-F431-53FA-1B88-F62A9BBF88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53553" y="1925762"/>
            <a:ext cx="1312679" cy="682593"/>
          </a:xfrm>
          <a:prstGeom prst="rect">
            <a:avLst/>
          </a:prstGeom>
        </p:spPr>
      </p:pic>
      <p:pic>
        <p:nvPicPr>
          <p:cNvPr id="12" name="Picture 26">
            <a:extLst>
              <a:ext uri="{FF2B5EF4-FFF2-40B4-BE49-F238E27FC236}">
                <a16:creationId xmlns:a16="http://schemas.microsoft.com/office/drawing/2014/main" id="{51D2F84D-13E8-E79E-EB8B-130BA32B33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578247" y="3520229"/>
            <a:ext cx="306259" cy="322379"/>
          </a:xfrm>
          <a:prstGeom prst="rect">
            <a:avLst/>
          </a:prstGeom>
        </p:spPr>
      </p:pic>
      <p:pic>
        <p:nvPicPr>
          <p:cNvPr id="14" name="Picture 25">
            <a:extLst>
              <a:ext uri="{FF2B5EF4-FFF2-40B4-BE49-F238E27FC236}">
                <a16:creationId xmlns:a16="http://schemas.microsoft.com/office/drawing/2014/main" id="{A070F967-ECD1-81D4-7E4E-76E74D1B7F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47872" y="5822029"/>
            <a:ext cx="228297" cy="24031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8FD3507-42A7-26E6-7850-879F43A2AAE0}"/>
              </a:ext>
            </a:extLst>
          </p:cNvPr>
          <p:cNvGrpSpPr/>
          <p:nvPr/>
        </p:nvGrpSpPr>
        <p:grpSpPr>
          <a:xfrm>
            <a:off x="230878" y="2280342"/>
            <a:ext cx="5532587" cy="3801641"/>
            <a:chOff x="346314" y="2293299"/>
            <a:chExt cx="8298880" cy="570246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D10B811-17E9-4538-6F21-02A1A73F11D5}"/>
                </a:ext>
              </a:extLst>
            </p:cNvPr>
            <p:cNvSpPr txBox="1"/>
            <p:nvPr/>
          </p:nvSpPr>
          <p:spPr>
            <a:xfrm>
              <a:off x="346314" y="7250652"/>
              <a:ext cx="8291623" cy="745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>
                  <a:latin typeface="UTM Avo" panose="02040603050506020204" pitchFamily="18"/>
                  <a:cs typeface="Arial" panose="020B0604020202020204" pitchFamily="34" charset="0"/>
                </a:rPr>
                <a:t>Lễ hội đền Gióng – Sóc Sơn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5A9A8F4-CEB9-5F34-7F3C-F1E617027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1248" y="2293299"/>
              <a:ext cx="7893946" cy="4794727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7E98BF2-B62D-E546-E097-27E24F69B9CF}"/>
              </a:ext>
            </a:extLst>
          </p:cNvPr>
          <p:cNvGrpSpPr/>
          <p:nvPr/>
        </p:nvGrpSpPr>
        <p:grpSpPr>
          <a:xfrm>
            <a:off x="6203627" y="2280342"/>
            <a:ext cx="5527749" cy="3790056"/>
            <a:chOff x="9305438" y="2293300"/>
            <a:chExt cx="8291623" cy="568508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FE1734A-8580-CEA2-8962-73CCC414D0F4}"/>
                </a:ext>
              </a:extLst>
            </p:cNvPr>
            <p:cNvSpPr txBox="1"/>
            <p:nvPr/>
          </p:nvSpPr>
          <p:spPr>
            <a:xfrm>
              <a:off x="9305438" y="7233277"/>
              <a:ext cx="8291623" cy="745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>
                  <a:latin typeface="UTM Avo" panose="02040603050506020204" pitchFamily="18"/>
                  <a:cs typeface="Arial" panose="020B0604020202020204" pitchFamily="34" charset="0"/>
                </a:rPr>
                <a:t>Lễ hội Gò Đống Đa – Hà Nội 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BA7126B-54A2-44EC-8C8E-59714F3CC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26775" y="2293300"/>
              <a:ext cx="7335570" cy="4883393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F0CFBCA-7EDD-ADA0-2FC5-134221609CE4}"/>
              </a:ext>
            </a:extLst>
          </p:cNvPr>
          <p:cNvSpPr txBox="1"/>
          <p:nvPr/>
        </p:nvSpPr>
        <p:spPr>
          <a:xfrm>
            <a:off x="2717005" y="1433826"/>
            <a:ext cx="6757989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MỘT SỐ LỄ HỘI TRUYỀN THỐNG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80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3">
            <a:extLst>
              <a:ext uri="{FF2B5EF4-FFF2-40B4-BE49-F238E27FC236}">
                <a16:creationId xmlns:a16="http://schemas.microsoft.com/office/drawing/2014/main" id="{6EF5176D-277E-D12C-D807-BEC99AA5C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1400703" y="2128482"/>
            <a:ext cx="1508496" cy="784418"/>
          </a:xfrm>
          <a:prstGeom prst="rect">
            <a:avLst/>
          </a:prstGeom>
        </p:spPr>
      </p:pic>
      <p:pic>
        <p:nvPicPr>
          <p:cNvPr id="24" name="Picture 26">
            <a:extLst>
              <a:ext uri="{FF2B5EF4-FFF2-40B4-BE49-F238E27FC236}">
                <a16:creationId xmlns:a16="http://schemas.microsoft.com/office/drawing/2014/main" id="{A97C8452-44E9-C2C4-D2A8-983B35232D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349904" y="2631771"/>
            <a:ext cx="306259" cy="32237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332BBCD-1E69-7EE3-C3BD-27209800BA3F}"/>
              </a:ext>
            </a:extLst>
          </p:cNvPr>
          <p:cNvSpPr txBox="1"/>
          <p:nvPr/>
        </p:nvSpPr>
        <p:spPr>
          <a:xfrm>
            <a:off x="3309005" y="1484663"/>
            <a:ext cx="5854703" cy="65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0116"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Danh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03EEDBD-62BD-158F-C12D-1ED3BE8E1604}"/>
              </a:ext>
            </a:extLst>
          </p:cNvPr>
          <p:cNvGrpSpPr/>
          <p:nvPr/>
        </p:nvGrpSpPr>
        <p:grpSpPr>
          <a:xfrm>
            <a:off x="861412" y="2092735"/>
            <a:ext cx="4844388" cy="700225"/>
            <a:chOff x="1829483" y="3186682"/>
            <a:chExt cx="7266582" cy="105033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94E6483-B4AD-CB6F-2BBB-6120A812DFED}"/>
                </a:ext>
              </a:extLst>
            </p:cNvPr>
            <p:cNvSpPr txBox="1"/>
            <p:nvPr/>
          </p:nvSpPr>
          <p:spPr>
            <a:xfrm>
              <a:off x="3201740" y="3400676"/>
              <a:ext cx="5894325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Thảo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luận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nhóm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đôi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3CBC6BBA-C062-D730-BE64-1693C7AD5CDE}"/>
                </a:ext>
              </a:extLst>
            </p:cNvPr>
            <p:cNvSpPr/>
            <p:nvPr/>
          </p:nvSpPr>
          <p:spPr>
            <a:xfrm>
              <a:off x="1829483" y="3186682"/>
              <a:ext cx="1084220" cy="1050338"/>
            </a:xfrm>
            <a:custGeom>
              <a:avLst/>
              <a:gdLst/>
              <a:ahLst/>
              <a:cxnLst/>
              <a:rect l="l" t="t" r="r" b="b"/>
              <a:pathLst>
                <a:path w="4247535" h="4114800">
                  <a:moveTo>
                    <a:pt x="0" y="0"/>
                  </a:moveTo>
                  <a:lnTo>
                    <a:pt x="4247535" y="0"/>
                  </a:lnTo>
                  <a:lnTo>
                    <a:pt x="424753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85DB143B-B10C-8EAE-1699-81E73C147FE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" t="3001" r="5627"/>
          <a:stretch/>
        </p:blipFill>
        <p:spPr>
          <a:xfrm>
            <a:off x="445818" y="2973750"/>
            <a:ext cx="6150235" cy="338851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29540647-3AE9-734D-C7E2-7B3C24C4F2D6}"/>
              </a:ext>
            </a:extLst>
          </p:cNvPr>
          <p:cNvGrpSpPr/>
          <p:nvPr/>
        </p:nvGrpSpPr>
        <p:grpSpPr>
          <a:xfrm>
            <a:off x="7413239" y="2529410"/>
            <a:ext cx="3952775" cy="3332548"/>
            <a:chOff x="10911038" y="2287137"/>
            <a:chExt cx="5929162" cy="4998822"/>
          </a:xfrm>
        </p:grpSpPr>
        <p:sp>
          <p:nvSpPr>
            <p:cNvPr id="32" name="Rectangle: Rounded Corners 12">
              <a:extLst>
                <a:ext uri="{FF2B5EF4-FFF2-40B4-BE49-F238E27FC236}">
                  <a16:creationId xmlns:a16="http://schemas.microsoft.com/office/drawing/2014/main" id="{ACA4557B-8C8B-C28C-2E25-09E920211ECA}"/>
                </a:ext>
              </a:extLst>
            </p:cNvPr>
            <p:cNvSpPr/>
            <p:nvPr/>
          </p:nvSpPr>
          <p:spPr>
            <a:xfrm>
              <a:off x="11340645" y="3162300"/>
              <a:ext cx="5499555" cy="41236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1127A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UTM Avo" panose="02040603050506020204" pitchFamily="18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F0B1459-7C25-17EB-0C52-D41CFBBDC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911038" y="2287137"/>
              <a:ext cx="2053755" cy="205375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DA9BBD6-11F1-7E0D-22A2-7D7635FC8085}"/>
                </a:ext>
              </a:extLst>
            </p:cNvPr>
            <p:cNvSpPr txBox="1"/>
            <p:nvPr/>
          </p:nvSpPr>
          <p:spPr>
            <a:xfrm>
              <a:off x="11503602" y="4340892"/>
              <a:ext cx="5173639" cy="25137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latin typeface="UTM Avo" panose="02040603050506020204" pitchFamily="18"/>
                </a:rPr>
                <a:t>Kể lại câu chuyện về một danh nhân địa phương.</a:t>
              </a:r>
              <a:endParaRPr lang="en-US" sz="2400" dirty="0">
                <a:latin typeface="UTM Avo" panose="02040603050506020204" pitchFamily="1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581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3">
            <a:extLst>
              <a:ext uri="{FF2B5EF4-FFF2-40B4-BE49-F238E27FC236}">
                <a16:creationId xmlns:a16="http://schemas.microsoft.com/office/drawing/2014/main" id="{8E630E36-D2C9-6964-FAC7-1CDC109D7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916950" y="5308331"/>
            <a:ext cx="1508496" cy="7844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CEAAFF1-136B-4BD2-36C0-E6CE9AC37D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21868" y="5544083"/>
            <a:ext cx="228297" cy="24031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264AEB3-7AF6-527A-5225-70A1167475DE}"/>
              </a:ext>
            </a:extLst>
          </p:cNvPr>
          <p:cNvGrpSpPr/>
          <p:nvPr/>
        </p:nvGrpSpPr>
        <p:grpSpPr>
          <a:xfrm>
            <a:off x="2011942" y="1798754"/>
            <a:ext cx="8168115" cy="556819"/>
            <a:chOff x="2790967" y="1066965"/>
            <a:chExt cx="12252172" cy="83522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F8CA00D-1A1F-2772-CF09-E0777D9F1651}"/>
                </a:ext>
              </a:extLst>
            </p:cNvPr>
            <p:cNvSpPr/>
            <p:nvPr/>
          </p:nvSpPr>
          <p:spPr>
            <a:xfrm>
              <a:off x="2790967" y="1066965"/>
              <a:ext cx="12252172" cy="83522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UTM Avo" panose="02040603050506020204" pitchFamily="18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5F11FF5-DCB5-D3A2-903D-451764036C9F}"/>
                </a:ext>
              </a:extLst>
            </p:cNvPr>
            <p:cNvSpPr txBox="1"/>
            <p:nvPr/>
          </p:nvSpPr>
          <p:spPr>
            <a:xfrm>
              <a:off x="4764152" y="1117364"/>
              <a:ext cx="83058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UTM Avo" panose="02040603050506020204" pitchFamily="18"/>
                  <a:cs typeface="Arial" panose="020B0604020202020204" pitchFamily="34" charset="0"/>
                </a:rPr>
                <a:t>Gợi ý kể chuyện </a:t>
              </a:r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CDF1170-E48F-D74C-7113-047982F2EB18}"/>
              </a:ext>
            </a:extLst>
          </p:cNvPr>
          <p:cNvCxnSpPr/>
          <p:nvPr/>
        </p:nvCxnSpPr>
        <p:spPr>
          <a:xfrm>
            <a:off x="-381602" y="3902712"/>
            <a:ext cx="13055600" cy="0"/>
          </a:xfrm>
          <a:prstGeom prst="line">
            <a:avLst/>
          </a:prstGeom>
          <a:ln w="38100">
            <a:solidFill>
              <a:srgbClr val="5C5C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657DD8E-B268-C44D-7B54-CCB805B70DB7}"/>
              </a:ext>
            </a:extLst>
          </p:cNvPr>
          <p:cNvGrpSpPr/>
          <p:nvPr/>
        </p:nvGrpSpPr>
        <p:grpSpPr>
          <a:xfrm>
            <a:off x="78879" y="2574346"/>
            <a:ext cx="3898711" cy="2460099"/>
            <a:chOff x="233522" y="2769950"/>
            <a:chExt cx="5848066" cy="369014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A88F520-7C07-7E60-09C3-1157F27B7B66}"/>
                </a:ext>
              </a:extLst>
            </p:cNvPr>
            <p:cNvGrpSpPr/>
            <p:nvPr/>
          </p:nvGrpSpPr>
          <p:grpSpPr>
            <a:xfrm>
              <a:off x="338822" y="3259700"/>
              <a:ext cx="5638800" cy="3200398"/>
              <a:chOff x="838200" y="3238501"/>
              <a:chExt cx="5638800" cy="3200398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BCA0E87-DF2D-79FE-9725-D5367E5AF484}"/>
                  </a:ext>
                </a:extLst>
              </p:cNvPr>
              <p:cNvSpPr/>
              <p:nvPr/>
            </p:nvSpPr>
            <p:spPr>
              <a:xfrm>
                <a:off x="838200" y="3238501"/>
                <a:ext cx="5486400" cy="3047998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latin typeface="UTM Avo" panose="02040603050506020204" pitchFamily="18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7302F54-6EE0-4E40-643F-D9592FD25560}"/>
                  </a:ext>
                </a:extLst>
              </p:cNvPr>
              <p:cNvSpPr/>
              <p:nvPr/>
            </p:nvSpPr>
            <p:spPr>
              <a:xfrm>
                <a:off x="990600" y="3390901"/>
                <a:ext cx="5486400" cy="304799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latin typeface="UTM Avo" panose="02040603050506020204" pitchFamily="18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502F769-A222-C70C-8F46-014BBCD18EEB}"/>
                </a:ext>
              </a:extLst>
            </p:cNvPr>
            <p:cNvSpPr txBox="1"/>
            <p:nvPr/>
          </p:nvSpPr>
          <p:spPr>
            <a:xfrm>
              <a:off x="233522" y="4551378"/>
              <a:ext cx="5848066" cy="692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Mở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đầu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câu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chuyện</a:t>
              </a:r>
              <a:endParaRPr lang="en-US" sz="2400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64EDC5E-3B20-F002-CD51-61E2620F240B}"/>
                </a:ext>
              </a:extLst>
            </p:cNvPr>
            <p:cNvSpPr/>
            <p:nvPr/>
          </p:nvSpPr>
          <p:spPr>
            <a:xfrm>
              <a:off x="2451333" y="2769950"/>
              <a:ext cx="1261378" cy="126137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5C5C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34" b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597120C-191C-F40F-5D80-E203B91CAD41}"/>
              </a:ext>
            </a:extLst>
          </p:cNvPr>
          <p:cNvGrpSpPr/>
          <p:nvPr/>
        </p:nvGrpSpPr>
        <p:grpSpPr>
          <a:xfrm>
            <a:off x="4165600" y="2560087"/>
            <a:ext cx="3759201" cy="2525157"/>
            <a:chOff x="6363602" y="2748562"/>
            <a:chExt cx="5638800" cy="378773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F54E8B7-1135-B80B-5B1A-865489110BE5}"/>
                </a:ext>
              </a:extLst>
            </p:cNvPr>
            <p:cNvGrpSpPr/>
            <p:nvPr/>
          </p:nvGrpSpPr>
          <p:grpSpPr>
            <a:xfrm>
              <a:off x="6363602" y="3335900"/>
              <a:ext cx="5638800" cy="3200398"/>
              <a:chOff x="7086600" y="3318180"/>
              <a:chExt cx="5638800" cy="3200398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343CE57-7B81-9E6F-E7B9-5CF9BA6F5CC9}"/>
                  </a:ext>
                </a:extLst>
              </p:cNvPr>
              <p:cNvSpPr/>
              <p:nvPr/>
            </p:nvSpPr>
            <p:spPr>
              <a:xfrm>
                <a:off x="7086600" y="3318180"/>
                <a:ext cx="5486400" cy="3047998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latin typeface="UTM Avo" panose="02040603050506020204" pitchFamily="18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1CAD739-0ACF-F99B-D587-E046910A0123}"/>
                  </a:ext>
                </a:extLst>
              </p:cNvPr>
              <p:cNvSpPr/>
              <p:nvPr/>
            </p:nvSpPr>
            <p:spPr>
              <a:xfrm>
                <a:off x="7239000" y="3470580"/>
                <a:ext cx="5486400" cy="304799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latin typeface="UTM Avo" panose="02040603050506020204" pitchFamily="18"/>
                </a:endParaRP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EEEF876-D92A-CACB-020A-698FD9375171}"/>
                </a:ext>
              </a:extLst>
            </p:cNvPr>
            <p:cNvSpPr txBox="1"/>
            <p:nvPr/>
          </p:nvSpPr>
          <p:spPr>
            <a:xfrm>
              <a:off x="6400795" y="4215589"/>
              <a:ext cx="5486401" cy="1682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Tình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tiết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/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tình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huống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cao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trào</a:t>
              </a:r>
              <a:endParaRPr lang="en-US" sz="2400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069131E-CD0F-7C1B-21E7-28C42003D711}"/>
                </a:ext>
              </a:extLst>
            </p:cNvPr>
            <p:cNvSpPr/>
            <p:nvPr/>
          </p:nvSpPr>
          <p:spPr>
            <a:xfrm>
              <a:off x="8513308" y="2748562"/>
              <a:ext cx="1261378" cy="126137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5C5C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34" b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8015677-E008-27A7-2A04-A3D3CB679742}"/>
              </a:ext>
            </a:extLst>
          </p:cNvPr>
          <p:cNvGrpSpPr/>
          <p:nvPr/>
        </p:nvGrpSpPr>
        <p:grpSpPr>
          <a:xfrm>
            <a:off x="8182119" y="2574346"/>
            <a:ext cx="3759200" cy="2510899"/>
            <a:chOff x="12388382" y="2769950"/>
            <a:chExt cx="5638801" cy="376634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672E07D-9232-6857-6DEB-D2AFF781F722}"/>
                </a:ext>
              </a:extLst>
            </p:cNvPr>
            <p:cNvGrpSpPr/>
            <p:nvPr/>
          </p:nvGrpSpPr>
          <p:grpSpPr>
            <a:xfrm>
              <a:off x="12388382" y="3335900"/>
              <a:ext cx="5638800" cy="3200398"/>
              <a:chOff x="13030200" y="3396080"/>
              <a:chExt cx="5638800" cy="3200398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66F7E58-A5C6-65EF-542B-306FE2CFEE97}"/>
                  </a:ext>
                </a:extLst>
              </p:cNvPr>
              <p:cNvSpPr/>
              <p:nvPr/>
            </p:nvSpPr>
            <p:spPr>
              <a:xfrm>
                <a:off x="13030200" y="3396080"/>
                <a:ext cx="5486400" cy="3047998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latin typeface="UTM Avo" panose="02040603050506020204" pitchFamily="18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AC1C75C-3543-9A2B-C0D8-4573C96CEA14}"/>
                  </a:ext>
                </a:extLst>
              </p:cNvPr>
              <p:cNvSpPr/>
              <p:nvPr/>
            </p:nvSpPr>
            <p:spPr>
              <a:xfrm>
                <a:off x="13182600" y="3548480"/>
                <a:ext cx="5486400" cy="304799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latin typeface="UTM Avo" panose="02040603050506020204" pitchFamily="18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66C515B-5A7A-A3B1-D495-2905C46DB316}"/>
                </a:ext>
              </a:extLst>
            </p:cNvPr>
            <p:cNvSpPr txBox="1"/>
            <p:nvPr/>
          </p:nvSpPr>
          <p:spPr>
            <a:xfrm>
              <a:off x="12593530" y="4170914"/>
              <a:ext cx="5433653" cy="1682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Giải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quyết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tình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huống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;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kết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chuyện</a:t>
              </a:r>
              <a:endParaRPr lang="en-US" sz="2400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A91601E-B284-48DC-BD2D-62E6A90811DF}"/>
                </a:ext>
              </a:extLst>
            </p:cNvPr>
            <p:cNvSpPr/>
            <p:nvPr/>
          </p:nvSpPr>
          <p:spPr>
            <a:xfrm>
              <a:off x="14550976" y="2769950"/>
              <a:ext cx="1261378" cy="126137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5C5C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34" b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34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>
            <a:extLst>
              <a:ext uri="{FF2B5EF4-FFF2-40B4-BE49-F238E27FC236}">
                <a16:creationId xmlns:a16="http://schemas.microsoft.com/office/drawing/2014/main" id="{6B590E6D-3C3B-FBF0-9859-F02259DA07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1502963" y="3282878"/>
            <a:ext cx="1508496" cy="784418"/>
          </a:xfrm>
          <a:prstGeom prst="rect">
            <a:avLst/>
          </a:prstGeom>
        </p:spPr>
      </p:pic>
      <p:pic>
        <p:nvPicPr>
          <p:cNvPr id="3" name="Picture 25">
            <a:extLst>
              <a:ext uri="{FF2B5EF4-FFF2-40B4-BE49-F238E27FC236}">
                <a16:creationId xmlns:a16="http://schemas.microsoft.com/office/drawing/2014/main" id="{63CFE39E-4F52-F9CA-CEC8-6C61E90B9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45558" y="5573886"/>
            <a:ext cx="228297" cy="240312"/>
          </a:xfrm>
          <a:prstGeom prst="rect">
            <a:avLst/>
          </a:prstGeom>
        </p:spPr>
      </p:pic>
      <p:pic>
        <p:nvPicPr>
          <p:cNvPr id="4" name="Picture 26">
            <a:extLst>
              <a:ext uri="{FF2B5EF4-FFF2-40B4-BE49-F238E27FC236}">
                <a16:creationId xmlns:a16="http://schemas.microsoft.com/office/drawing/2014/main" id="{2BCC0C70-DFEE-8AB1-E986-4E78A86E7C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044219" y="2147566"/>
            <a:ext cx="306259" cy="32237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23D16C-CBA6-5AA1-EE97-AB5EC2EC0E1E}"/>
              </a:ext>
            </a:extLst>
          </p:cNvPr>
          <p:cNvGrpSpPr/>
          <p:nvPr/>
        </p:nvGrpSpPr>
        <p:grpSpPr>
          <a:xfrm>
            <a:off x="232336" y="1644277"/>
            <a:ext cx="11372227" cy="1784724"/>
            <a:chOff x="543026" y="273766"/>
            <a:chExt cx="17058341" cy="267708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FD99D00-AD61-0F10-9B10-7118A9F65374}"/>
                </a:ext>
              </a:extLst>
            </p:cNvPr>
            <p:cNvGrpSpPr/>
            <p:nvPr/>
          </p:nvGrpSpPr>
          <p:grpSpPr>
            <a:xfrm>
              <a:off x="920956" y="600324"/>
              <a:ext cx="16680411" cy="2350527"/>
              <a:chOff x="879991" y="600324"/>
              <a:chExt cx="16680411" cy="2350527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0A41F2BD-3BF1-A7C0-8F4F-4B227D5EBB93}"/>
                  </a:ext>
                </a:extLst>
              </p:cNvPr>
              <p:cNvSpPr/>
              <p:nvPr/>
            </p:nvSpPr>
            <p:spPr>
              <a:xfrm>
                <a:off x="879991" y="600324"/>
                <a:ext cx="16528011" cy="2198126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latin typeface="UTM Avo" panose="02040603050506020204" pitchFamily="18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7F187BC9-9568-2917-BD0F-5517688F9D11}"/>
                  </a:ext>
                </a:extLst>
              </p:cNvPr>
              <p:cNvSpPr/>
              <p:nvPr/>
            </p:nvSpPr>
            <p:spPr>
              <a:xfrm>
                <a:off x="1032391" y="752725"/>
                <a:ext cx="16528011" cy="2198126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latin typeface="UTM Avo" panose="02040603050506020204" pitchFamily="18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0D029D9-DDEA-1EA4-74F2-90C94C990295}"/>
                  </a:ext>
                </a:extLst>
              </p:cNvPr>
              <p:cNvSpPr txBox="1"/>
              <p:nvPr/>
            </p:nvSpPr>
            <p:spPr>
              <a:xfrm>
                <a:off x="1419388" y="1013647"/>
                <a:ext cx="15759887" cy="16827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dirty="0" err="1">
                    <a:latin typeface="UTM Avo" panose="02040603050506020204" pitchFamily="18"/>
                    <a:cs typeface="Arial" panose="020B0604020202020204" pitchFamily="34" charset="0"/>
                  </a:rPr>
                  <a:t>Nhiệm</a:t>
                </a:r>
                <a:r>
                  <a:rPr lang="en-US" sz="2400" b="1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/>
                    <a:cs typeface="Arial" panose="020B0604020202020204" pitchFamily="34" charset="0"/>
                  </a:rPr>
                  <a:t>vụ</a:t>
                </a:r>
                <a:r>
                  <a:rPr lang="en-US" sz="2400" b="1" dirty="0">
                    <a:latin typeface="UTM Avo" panose="02040603050506020204" pitchFamily="18"/>
                    <a:cs typeface="Arial" panose="020B0604020202020204" pitchFamily="34" charset="0"/>
                  </a:rPr>
                  <a:t>: </a:t>
                </a:r>
                <a:r>
                  <a:rPr lang="vi-VN" sz="2400" dirty="0">
                    <a:latin typeface="UTM Avo" panose="02040603050506020204" pitchFamily="18"/>
                  </a:rPr>
                  <a:t>Em hãy ghi những đóng góp của danh nhân với địa phương và điều em học được từ câu chuyện về danh nhân đó.</a:t>
                </a:r>
                <a:endParaRPr lang="en-US" sz="2400" dirty="0">
                  <a:latin typeface="UTM Avo" panose="02040603050506020204" pitchFamily="18"/>
                </a:endParaRPr>
              </a:p>
            </p:txBody>
          </p:sp>
        </p:grpSp>
        <p:pic>
          <p:nvPicPr>
            <p:cNvPr id="7" name="Picture 2" descr="Task ">
              <a:extLst>
                <a:ext uri="{FF2B5EF4-FFF2-40B4-BE49-F238E27FC236}">
                  <a16:creationId xmlns:a16="http://schemas.microsoft.com/office/drawing/2014/main" id="{1E77FA3D-AB12-8CED-26C1-8CA1B73375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026" y="273766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E54BEA1-6FCA-2E75-82ED-0BCAEE5CD73F}"/>
              </a:ext>
            </a:extLst>
          </p:cNvPr>
          <p:cNvSpPr txBox="1"/>
          <p:nvPr/>
        </p:nvSpPr>
        <p:spPr>
          <a:xfrm>
            <a:off x="585889" y="3582054"/>
            <a:ext cx="5826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Một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số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điều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thể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học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tập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2" name="Rectangle: Rounded Corners 17">
            <a:extLst>
              <a:ext uri="{FF2B5EF4-FFF2-40B4-BE49-F238E27FC236}">
                <a16:creationId xmlns:a16="http://schemas.microsoft.com/office/drawing/2014/main" id="{EC05B17A-7693-98AE-95A0-13A5AB4D02E7}"/>
              </a:ext>
            </a:extLst>
          </p:cNvPr>
          <p:cNvSpPr/>
          <p:nvPr/>
        </p:nvSpPr>
        <p:spPr>
          <a:xfrm>
            <a:off x="484289" y="4199128"/>
            <a:ext cx="5334000" cy="8449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Học tập về phẩm chất, đạo đức</a:t>
            </a:r>
          </a:p>
        </p:txBody>
      </p:sp>
      <p:sp>
        <p:nvSpPr>
          <p:cNvPr id="13" name="Rectangle: Rounded Corners 31">
            <a:extLst>
              <a:ext uri="{FF2B5EF4-FFF2-40B4-BE49-F238E27FC236}">
                <a16:creationId xmlns:a16="http://schemas.microsoft.com/office/drawing/2014/main" id="{AA2FC6A1-EAF0-1C0A-8C83-CAE493AA9820}"/>
              </a:ext>
            </a:extLst>
          </p:cNvPr>
          <p:cNvSpPr/>
          <p:nvPr/>
        </p:nvSpPr>
        <p:spPr>
          <a:xfrm>
            <a:off x="6272577" y="4196772"/>
            <a:ext cx="5334000" cy="8449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Học tập về hành động, việc làm.</a:t>
            </a:r>
          </a:p>
        </p:txBody>
      </p:sp>
      <p:sp>
        <p:nvSpPr>
          <p:cNvPr id="14" name="Rectangle: Rounded Corners 34">
            <a:extLst>
              <a:ext uri="{FF2B5EF4-FFF2-40B4-BE49-F238E27FC236}">
                <a16:creationId xmlns:a16="http://schemas.microsoft.com/office/drawing/2014/main" id="{E95922AB-179C-683A-1A03-E16E1D8AEC88}"/>
              </a:ext>
            </a:extLst>
          </p:cNvPr>
          <p:cNvSpPr/>
          <p:nvPr/>
        </p:nvSpPr>
        <p:spPr>
          <a:xfrm>
            <a:off x="3417899" y="5347822"/>
            <a:ext cx="5035336" cy="8449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Học tập về tri thức.</a:t>
            </a:r>
          </a:p>
        </p:txBody>
      </p:sp>
    </p:spTree>
    <p:extLst>
      <p:ext uri="{BB962C8B-B14F-4D97-AF65-F5344CB8AC3E}">
        <p14:creationId xmlns:p14="http://schemas.microsoft.com/office/powerpoint/2010/main" val="192990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1F156869-ACD3-5D7C-D70C-4FEA68F65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911" y="3025736"/>
            <a:ext cx="3559592" cy="19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0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>
            <a:extLst>
              <a:ext uri="{FF2B5EF4-FFF2-40B4-BE49-F238E27FC236}">
                <a16:creationId xmlns:a16="http://schemas.microsoft.com/office/drawing/2014/main" id="{03889DBC-51D6-2CDB-7A0E-87331C94B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87457" y="5652526"/>
            <a:ext cx="228297" cy="24031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9AF461F-A5E3-781A-4216-351D8BBE2F75}"/>
              </a:ext>
            </a:extLst>
          </p:cNvPr>
          <p:cNvGrpSpPr/>
          <p:nvPr/>
        </p:nvGrpSpPr>
        <p:grpSpPr>
          <a:xfrm>
            <a:off x="401606" y="3183696"/>
            <a:ext cx="11388787" cy="2194900"/>
            <a:chOff x="602406" y="3360857"/>
            <a:chExt cx="17083181" cy="3292350"/>
          </a:xfrm>
        </p:grpSpPr>
        <p:sp>
          <p:nvSpPr>
            <p:cNvPr id="4" name="Rectangle: Rounded Corners 26">
              <a:extLst>
                <a:ext uri="{FF2B5EF4-FFF2-40B4-BE49-F238E27FC236}">
                  <a16:creationId xmlns:a16="http://schemas.microsoft.com/office/drawing/2014/main" id="{E8A66B3C-C68C-436D-EFE0-24A9502D39C4}"/>
                </a:ext>
              </a:extLst>
            </p:cNvPr>
            <p:cNvSpPr/>
            <p:nvPr/>
          </p:nvSpPr>
          <p:spPr>
            <a:xfrm>
              <a:off x="602406" y="3360857"/>
              <a:ext cx="17083181" cy="3292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UTM Avo" panose="02040603050506020204" pitchFamily="18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EAA4764-AE92-338E-C93A-95728E68B1A1}"/>
                </a:ext>
              </a:extLst>
            </p:cNvPr>
            <p:cNvSpPr txBox="1"/>
            <p:nvPr/>
          </p:nvSpPr>
          <p:spPr>
            <a:xfrm>
              <a:off x="990596" y="3750149"/>
              <a:ext cx="16306799" cy="2513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95325" indent="-495325" algn="just">
                <a:lnSpc>
                  <a:spcPct val="150000"/>
                </a:lnSpc>
                <a:buFont typeface="+mj-lt"/>
                <a:buAutoNum type="arabicPeriod"/>
              </a:pP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Hãy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thiệu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nêu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cảm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nghĩ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về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địa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phương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mình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. </a:t>
              </a:r>
            </a:p>
            <a:p>
              <a:pPr marL="495325" indent="-495325" algn="just">
                <a:lnSpc>
                  <a:spcPct val="150000"/>
                </a:lnSpc>
                <a:buFont typeface="+mj-lt"/>
                <a:buAutoNum type="arabicPeriod"/>
              </a:pP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Kể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những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việc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đã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làm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hoặc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sẽ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làm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để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góp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phần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bảo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vệ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môi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trường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nơi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đang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sinh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sống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.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F06134A-0A88-B94B-ACC0-E91579A0F625}"/>
              </a:ext>
            </a:extLst>
          </p:cNvPr>
          <p:cNvGrpSpPr/>
          <p:nvPr/>
        </p:nvGrpSpPr>
        <p:grpSpPr>
          <a:xfrm>
            <a:off x="401606" y="1885529"/>
            <a:ext cx="4729258" cy="904081"/>
            <a:chOff x="809934" y="2505071"/>
            <a:chExt cx="7093887" cy="135612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2CAC7FB-308C-2DD3-2ECF-C838CBD52AEA}"/>
                </a:ext>
              </a:extLst>
            </p:cNvPr>
            <p:cNvSpPr txBox="1"/>
            <p:nvPr/>
          </p:nvSpPr>
          <p:spPr>
            <a:xfrm>
              <a:off x="2209800" y="3027344"/>
              <a:ext cx="5694021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đôi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456987FD-4252-26C1-BC38-887C8B36670F}"/>
                </a:ext>
              </a:extLst>
            </p:cNvPr>
            <p:cNvSpPr/>
            <p:nvPr/>
          </p:nvSpPr>
          <p:spPr>
            <a:xfrm>
              <a:off x="809934" y="2505071"/>
              <a:ext cx="1399866" cy="1356121"/>
            </a:xfrm>
            <a:custGeom>
              <a:avLst/>
              <a:gdLst/>
              <a:ahLst/>
              <a:cxnLst/>
              <a:rect l="l" t="t" r="r" b="b"/>
              <a:pathLst>
                <a:path w="4247535" h="4114800">
                  <a:moveTo>
                    <a:pt x="0" y="0"/>
                  </a:moveTo>
                  <a:lnTo>
                    <a:pt x="4247535" y="0"/>
                  </a:lnTo>
                  <a:lnTo>
                    <a:pt x="424753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1018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B16EC5-239E-6A0A-97E2-29B891B5D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911" y="3025736"/>
            <a:ext cx="3559592" cy="19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62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597947B0-E0A4-640B-B664-01E7D5B94AF5}"/>
              </a:ext>
            </a:extLst>
          </p:cNvPr>
          <p:cNvSpPr/>
          <p:nvPr/>
        </p:nvSpPr>
        <p:spPr>
          <a:xfrm>
            <a:off x="532380" y="1885043"/>
            <a:ext cx="10769600" cy="4814910"/>
          </a:xfrm>
          <a:prstGeom prst="roundRect">
            <a:avLst>
              <a:gd name="adj" fmla="val 9302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0"/>
                  <a:lumOff val="100000"/>
                  <a:alpha val="7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UTM Avo" panose="02040603050506020204" pitchFamily="18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7859B46-0FDA-354D-05DB-DDDD2477E95F}"/>
              </a:ext>
            </a:extLst>
          </p:cNvPr>
          <p:cNvSpPr/>
          <p:nvPr/>
        </p:nvSpPr>
        <p:spPr>
          <a:xfrm>
            <a:off x="8038444" y="3171719"/>
            <a:ext cx="4153556" cy="3686281"/>
          </a:xfrm>
          <a:custGeom>
            <a:avLst/>
            <a:gdLst/>
            <a:ahLst/>
            <a:cxnLst/>
            <a:rect l="l" t="t" r="r" b="b"/>
            <a:pathLst>
              <a:path w="9272789" h="8229600">
                <a:moveTo>
                  <a:pt x="0" y="0"/>
                </a:moveTo>
                <a:lnTo>
                  <a:pt x="9272788" y="0"/>
                </a:lnTo>
                <a:lnTo>
                  <a:pt x="92727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0C14A5-F712-C47C-C3B6-46F3C3183E77}"/>
              </a:ext>
            </a:extLst>
          </p:cNvPr>
          <p:cNvSpPr txBox="1"/>
          <p:nvPr/>
        </p:nvSpPr>
        <p:spPr>
          <a:xfrm>
            <a:off x="1985677" y="2175701"/>
            <a:ext cx="614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UTM Avo" panose="02040603050506020204" pitchFamily="18"/>
                <a:cs typeface="Arial" panose="020B0604020202020204" pitchFamily="34" charset="0"/>
              </a:rPr>
              <a:t>GỢI Ý LÀM BÀI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9E8CEE-77A1-9A81-D005-35B72FD06B52}"/>
              </a:ext>
            </a:extLst>
          </p:cNvPr>
          <p:cNvSpPr txBox="1"/>
          <p:nvPr/>
        </p:nvSpPr>
        <p:spPr>
          <a:xfrm>
            <a:off x="989580" y="2806151"/>
            <a:ext cx="8138994" cy="3337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Giới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thiệu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địa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nét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địa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kiện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kinh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tế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nổi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bật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nét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trưng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hoá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danh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ở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địa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,...</a:t>
            </a:r>
            <a:endParaRPr lang="en-US" sz="2400" dirty="0"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Chia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nghĩ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hào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thương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,...)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địa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91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0C14A5-F712-C47C-C3B6-46F3C3183E77}"/>
              </a:ext>
            </a:extLst>
          </p:cNvPr>
          <p:cNvSpPr txBox="1"/>
          <p:nvPr/>
        </p:nvSpPr>
        <p:spPr>
          <a:xfrm>
            <a:off x="3135209" y="1705020"/>
            <a:ext cx="614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/>
                <a:cs typeface="Arial" panose="020B0604020202020204" pitchFamily="34" charset="0"/>
              </a:rPr>
              <a:t>GỢI Ý LÀM BÀI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384B13-12BB-BF70-D05E-09567B657F4E}"/>
              </a:ext>
            </a:extLst>
          </p:cNvPr>
          <p:cNvSpPr txBox="1"/>
          <p:nvPr/>
        </p:nvSpPr>
        <p:spPr>
          <a:xfrm>
            <a:off x="758417" y="2369285"/>
            <a:ext cx="10361593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Những việc làm góp phần bảo vệ môi trường nơi mình đang sinh sống phù hợp với lứa tuổi:</a:t>
            </a:r>
            <a:endParaRPr lang="en-US" sz="2400" dirty="0"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8DB6346C-FA2E-EE1B-B322-B9717E13EFCE}"/>
              </a:ext>
            </a:extLst>
          </p:cNvPr>
          <p:cNvSpPr/>
          <p:nvPr/>
        </p:nvSpPr>
        <p:spPr>
          <a:xfrm>
            <a:off x="9997458" y="4912700"/>
            <a:ext cx="2103981" cy="1862023"/>
          </a:xfrm>
          <a:custGeom>
            <a:avLst/>
            <a:gdLst/>
            <a:ahLst/>
            <a:cxnLst/>
            <a:rect l="l" t="t" r="r" b="b"/>
            <a:pathLst>
              <a:path w="4649492" h="4114800">
                <a:moveTo>
                  <a:pt x="0" y="0"/>
                </a:moveTo>
                <a:lnTo>
                  <a:pt x="4649492" y="0"/>
                </a:lnTo>
                <a:lnTo>
                  <a:pt x="46494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71EAA22-7C48-3846-0EF7-B6535C4583CD}"/>
              </a:ext>
            </a:extLst>
          </p:cNvPr>
          <p:cNvGrpSpPr/>
          <p:nvPr/>
        </p:nvGrpSpPr>
        <p:grpSpPr>
          <a:xfrm>
            <a:off x="686443" y="3632176"/>
            <a:ext cx="4572000" cy="767823"/>
            <a:chOff x="1484056" y="5143500"/>
            <a:chExt cx="6858000" cy="1151735"/>
          </a:xfrm>
        </p:grpSpPr>
        <p:sp>
          <p:nvSpPr>
            <p:cNvPr id="9" name="Rectangle: Rounded Corners 2">
              <a:extLst>
                <a:ext uri="{FF2B5EF4-FFF2-40B4-BE49-F238E27FC236}">
                  <a16:creationId xmlns:a16="http://schemas.microsoft.com/office/drawing/2014/main" id="{FC3A5C1E-3AA0-BC56-A2DF-7FD206FD01FA}"/>
                </a:ext>
              </a:extLst>
            </p:cNvPr>
            <p:cNvSpPr/>
            <p:nvPr/>
          </p:nvSpPr>
          <p:spPr>
            <a:xfrm>
              <a:off x="1672714" y="5143500"/>
              <a:ext cx="6480685" cy="1151735"/>
            </a:xfrm>
            <a:prstGeom prst="roundRect">
              <a:avLst/>
            </a:prstGeom>
            <a:solidFill>
              <a:srgbClr val="F6D3A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200">
                <a:solidFill>
                  <a:schemeClr val="tx1"/>
                </a:solidFill>
                <a:latin typeface="UTM Avo" panose="02040603050506020204" pitchFamily="18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900FB34-E27A-A029-6E41-E5CB1DB8A504}"/>
                </a:ext>
              </a:extLst>
            </p:cNvPr>
            <p:cNvSpPr txBox="1"/>
            <p:nvPr/>
          </p:nvSpPr>
          <p:spPr>
            <a:xfrm>
              <a:off x="1484056" y="5268329"/>
              <a:ext cx="6858000" cy="7923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sz="2200" dirty="0">
                  <a:solidFill>
                    <a:prstClr val="black"/>
                  </a:solidFill>
                  <a:latin typeface="UTM Avo" panose="02040603050506020204" pitchFamily="18"/>
                </a:rPr>
                <a:t>V</a:t>
              </a:r>
              <a:r>
                <a:rPr lang="vi-VN" sz="2200" dirty="0">
                  <a:solidFill>
                    <a:prstClr val="black"/>
                  </a:solidFill>
                  <a:latin typeface="UTM Avo" panose="02040603050506020204" pitchFamily="18"/>
                </a:rPr>
                <a:t>ứt rác đúng nơi quy định</a:t>
              </a:r>
              <a:endParaRPr lang="en-US" sz="2200" dirty="0">
                <a:solidFill>
                  <a:prstClr val="black"/>
                </a:solidFill>
                <a:latin typeface="UTM Avo" panose="02040603050506020204" pitchFamily="18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7502B3-9D3C-4166-5786-7DD7F5C07107}"/>
              </a:ext>
            </a:extLst>
          </p:cNvPr>
          <p:cNvGrpSpPr/>
          <p:nvPr/>
        </p:nvGrpSpPr>
        <p:grpSpPr>
          <a:xfrm>
            <a:off x="2916266" y="4764321"/>
            <a:ext cx="4320457" cy="1167486"/>
            <a:chOff x="1672714" y="5240688"/>
            <a:chExt cx="6480685" cy="175122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6494B98-7866-A5D8-D5DE-151F78392DA1}"/>
                </a:ext>
              </a:extLst>
            </p:cNvPr>
            <p:cNvSpPr/>
            <p:nvPr/>
          </p:nvSpPr>
          <p:spPr>
            <a:xfrm>
              <a:off x="1672714" y="5240688"/>
              <a:ext cx="6480685" cy="1751229"/>
            </a:xfrm>
            <a:prstGeom prst="roundRect">
              <a:avLst/>
            </a:prstGeom>
            <a:solidFill>
              <a:srgbClr val="F6D3A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200">
                <a:solidFill>
                  <a:schemeClr val="tx1"/>
                </a:solidFill>
                <a:latin typeface="UTM Avo" panose="02040603050506020204" pitchFamily="18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69A9C57-1571-D28B-4A42-0F022F4D515D}"/>
                </a:ext>
              </a:extLst>
            </p:cNvPr>
            <p:cNvSpPr txBox="1"/>
            <p:nvPr/>
          </p:nvSpPr>
          <p:spPr>
            <a:xfrm>
              <a:off x="1815443" y="5305695"/>
              <a:ext cx="6195223" cy="15540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sz="2200" dirty="0">
                  <a:solidFill>
                    <a:prstClr val="black"/>
                  </a:solidFill>
                  <a:latin typeface="UTM Avo" panose="02040603050506020204" pitchFamily="18"/>
                </a:rPr>
                <a:t>T</a:t>
              </a:r>
              <a:r>
                <a:rPr lang="vi-VN" sz="2200" dirty="0">
                  <a:solidFill>
                    <a:prstClr val="black"/>
                  </a:solidFill>
                  <a:latin typeface="UTM Avo" panose="02040603050506020204" pitchFamily="18"/>
                </a:rPr>
                <a:t>ham gia các hoạt động vệ sinh môi trường</a:t>
              </a:r>
              <a:endParaRPr lang="en-US" sz="2200" dirty="0">
                <a:solidFill>
                  <a:prstClr val="black"/>
                </a:solidFill>
                <a:latin typeface="UTM Avo" panose="02040603050506020204" pitchFamily="18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D7C06F5-B8D1-61BD-EBF9-F5AFA13D5799}"/>
              </a:ext>
            </a:extLst>
          </p:cNvPr>
          <p:cNvGrpSpPr/>
          <p:nvPr/>
        </p:nvGrpSpPr>
        <p:grpSpPr>
          <a:xfrm>
            <a:off x="5332060" y="3627613"/>
            <a:ext cx="5787950" cy="1106170"/>
            <a:chOff x="1672714" y="5271581"/>
            <a:chExt cx="6015478" cy="165925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A11177E-794E-BD9D-BE51-3B4BBD23A431}"/>
                </a:ext>
              </a:extLst>
            </p:cNvPr>
            <p:cNvSpPr/>
            <p:nvPr/>
          </p:nvSpPr>
          <p:spPr>
            <a:xfrm>
              <a:off x="1672714" y="5271581"/>
              <a:ext cx="6015478" cy="1151734"/>
            </a:xfrm>
            <a:prstGeom prst="roundRect">
              <a:avLst/>
            </a:prstGeom>
            <a:solidFill>
              <a:srgbClr val="F6D3A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200">
                <a:solidFill>
                  <a:schemeClr val="tx1"/>
                </a:solidFill>
                <a:latin typeface="UTM Avo" panose="02040603050506020204" pitchFamily="18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4A995D-430C-EB24-18E5-F9F59B7E2102}"/>
                </a:ext>
              </a:extLst>
            </p:cNvPr>
            <p:cNvSpPr txBox="1"/>
            <p:nvPr/>
          </p:nvSpPr>
          <p:spPr>
            <a:xfrm>
              <a:off x="1810394" y="5376756"/>
              <a:ext cx="5877798" cy="15540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defRPr/>
              </a:pPr>
              <a:r>
                <a:rPr lang="en-US" sz="2200" dirty="0">
                  <a:solidFill>
                    <a:prstClr val="black"/>
                  </a:solidFill>
                  <a:latin typeface="UTM Avo" panose="02040603050506020204" pitchFamily="18"/>
                </a:rPr>
                <a:t>K</a:t>
              </a:r>
              <a:r>
                <a:rPr lang="vi-VN" sz="2200" dirty="0">
                  <a:solidFill>
                    <a:prstClr val="black"/>
                  </a:solidFill>
                  <a:latin typeface="UTM Avo" panose="02040603050506020204" pitchFamily="18"/>
                </a:rPr>
                <a:t>hông bẻ cây, hái hoa nơi công cộng.</a:t>
              </a:r>
              <a:endParaRPr lang="en-US" sz="2200" dirty="0">
                <a:solidFill>
                  <a:prstClr val="black"/>
                </a:solidFill>
                <a:latin typeface="UTM Avo" panose="02040603050506020204" pitchFamily="1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381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ED5983E4-819D-FCE9-4F2A-DC1CF0F47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911" y="3025736"/>
            <a:ext cx="3559592" cy="19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334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8F677C4-EEB1-5E65-13F3-FBA40479A4B1}"/>
              </a:ext>
            </a:extLst>
          </p:cNvPr>
          <p:cNvGrpSpPr/>
          <p:nvPr/>
        </p:nvGrpSpPr>
        <p:grpSpPr>
          <a:xfrm>
            <a:off x="609600" y="2386341"/>
            <a:ext cx="10972800" cy="2085318"/>
            <a:chOff x="762000" y="2171700"/>
            <a:chExt cx="16459200" cy="3127977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38AABBCD-0791-239F-0750-76D69692AD5A}"/>
                </a:ext>
              </a:extLst>
            </p:cNvPr>
            <p:cNvSpPr/>
            <p:nvPr/>
          </p:nvSpPr>
          <p:spPr>
            <a:xfrm>
              <a:off x="762000" y="2171700"/>
              <a:ext cx="16459200" cy="3127977"/>
            </a:xfrm>
            <a:prstGeom prst="roundRect">
              <a:avLst>
                <a:gd name="adj" fmla="val 11761"/>
              </a:avLst>
            </a:prstGeom>
            <a:solidFill>
              <a:srgbClr val="F6F9E3"/>
            </a:solidFill>
            <a:ln w="38100">
              <a:solidFill>
                <a:srgbClr val="00612D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A1B2E55-90BB-5F33-A224-37E93F4064F9}"/>
                </a:ext>
              </a:extLst>
            </p:cNvPr>
            <p:cNvSpPr txBox="1"/>
            <p:nvPr/>
          </p:nvSpPr>
          <p:spPr>
            <a:xfrm>
              <a:off x="2570388" y="3250314"/>
              <a:ext cx="12842423" cy="970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latin typeface="UTM Avo" panose="02040603050506020204" pitchFamily="18"/>
                  <a:cs typeface="Arial" panose="020B0604020202020204" pitchFamily="34" charset="0"/>
                </a:rPr>
                <a:t>Vẽ</a:t>
              </a:r>
              <a:r>
                <a:rPr lang="en-US" sz="28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/>
                  <a:cs typeface="Arial" panose="020B0604020202020204" pitchFamily="34" charset="0"/>
                </a:rPr>
                <a:t>một</a:t>
              </a:r>
              <a:r>
                <a:rPr lang="en-US" sz="28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/>
                  <a:cs typeface="Arial" panose="020B0604020202020204" pitchFamily="34" charset="0"/>
                </a:rPr>
                <a:t>bức</a:t>
              </a:r>
              <a:r>
                <a:rPr lang="en-US" sz="28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/>
                  <a:cs typeface="Arial" panose="020B0604020202020204" pitchFamily="34" charset="0"/>
                </a:rPr>
                <a:t>tranh</a:t>
              </a:r>
              <a:r>
                <a:rPr lang="en-US" sz="28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/>
                  <a:cs typeface="Arial" panose="020B0604020202020204" pitchFamily="34" charset="0"/>
                </a:rPr>
                <a:t>phong</a:t>
              </a:r>
              <a:r>
                <a:rPr lang="en-US" sz="28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/>
                  <a:cs typeface="Arial" panose="020B0604020202020204" pitchFamily="34" charset="0"/>
                </a:rPr>
                <a:t>cảnh</a:t>
              </a:r>
              <a:r>
                <a:rPr lang="en-US" sz="28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/>
                  <a:cs typeface="Arial" panose="020B0604020202020204" pitchFamily="34" charset="0"/>
                </a:rPr>
                <a:t>nơi</a:t>
              </a:r>
              <a:r>
                <a:rPr lang="en-US" sz="28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/>
                  <a:cs typeface="Arial" panose="020B0604020202020204" pitchFamily="34" charset="0"/>
                </a:rPr>
                <a:t>sống</a:t>
              </a:r>
              <a:r>
                <a:rPr lang="en-US" sz="2800" dirty="0">
                  <a:latin typeface="UTM Avo" panose="02040603050506020204" pitchFamily="18"/>
                  <a:cs typeface="Arial" panose="020B0604020202020204" pitchFamily="34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300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A0E1FD7-3BB8-1E44-60C3-77AB1AE738E4}"/>
              </a:ext>
            </a:extLst>
          </p:cNvPr>
          <p:cNvSpPr/>
          <p:nvPr/>
        </p:nvSpPr>
        <p:spPr>
          <a:xfrm>
            <a:off x="711200" y="1753219"/>
            <a:ext cx="10769600" cy="4558371"/>
          </a:xfrm>
          <a:prstGeom prst="roundRect">
            <a:avLst>
              <a:gd name="adj" fmla="val 9302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0"/>
                  <a:lumOff val="100000"/>
                  <a:alpha val="7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UTM Avo" panose="02040603050506020204" pitchFamily="1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F0190-F5DE-AE77-3918-AE6D61372BFF}"/>
              </a:ext>
            </a:extLst>
          </p:cNvPr>
          <p:cNvSpPr txBox="1"/>
          <p:nvPr/>
        </p:nvSpPr>
        <p:spPr>
          <a:xfrm>
            <a:off x="1605775" y="2131699"/>
            <a:ext cx="614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UTM Avo" panose="02040603050506020204" pitchFamily="18"/>
                <a:cs typeface="Arial" panose="020B0604020202020204" pitchFamily="34" charset="0"/>
              </a:rPr>
              <a:t>GỢI Ý LÀM BÀI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D13E53-1C88-90BB-A419-DAC5AFF29277}"/>
              </a:ext>
            </a:extLst>
          </p:cNvPr>
          <p:cNvSpPr txBox="1"/>
          <p:nvPr/>
        </p:nvSpPr>
        <p:spPr>
          <a:xfrm>
            <a:off x="965199" y="3033399"/>
            <a:ext cx="7416801" cy="2229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Vẽ một bức tranh về một phong cảnh cụ thể của địa phương như: dòng sông, ngọn núi, ngôi làng, con đường, toà nhà, ngôi chùa, trường học,...</a:t>
            </a:r>
            <a:endParaRPr lang="en-US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B2888AF-B5C4-BF32-A7D0-BCE18738E41A}"/>
              </a:ext>
            </a:extLst>
          </p:cNvPr>
          <p:cNvSpPr/>
          <p:nvPr/>
        </p:nvSpPr>
        <p:spPr>
          <a:xfrm>
            <a:off x="8382000" y="3479800"/>
            <a:ext cx="3302001" cy="3378200"/>
          </a:xfrm>
          <a:custGeom>
            <a:avLst/>
            <a:gdLst/>
            <a:ahLst/>
            <a:cxnLst/>
            <a:rect l="l" t="t" r="r" b="b"/>
            <a:pathLst>
              <a:path w="7979283" h="8229600">
                <a:moveTo>
                  <a:pt x="0" y="0"/>
                </a:moveTo>
                <a:lnTo>
                  <a:pt x="7979283" y="0"/>
                </a:lnTo>
                <a:lnTo>
                  <a:pt x="79792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32515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109368F8-7941-D81E-6C46-3700AD5089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1" t="76002" r="10571"/>
          <a:stretch/>
        </p:blipFill>
        <p:spPr>
          <a:xfrm rot="-10800000">
            <a:off x="1" y="5603082"/>
            <a:ext cx="12191999" cy="1254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2F0AE1-3E15-C775-8FEC-141BA1521175}"/>
              </a:ext>
            </a:extLst>
          </p:cNvPr>
          <p:cNvSpPr txBox="1"/>
          <p:nvPr/>
        </p:nvSpPr>
        <p:spPr>
          <a:xfrm>
            <a:off x="1600200" y="1676414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Một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số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sản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phẩm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mĩ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thuật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vẽ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về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quê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hương</a:t>
            </a:r>
            <a:endParaRPr lang="en-US" sz="2800" b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5CD3D8-90AD-A033-F542-48E23F3AD2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3429">
            <a:off x="837128" y="2735333"/>
            <a:ext cx="4734555" cy="26617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2392BBFC-B45A-3B49-3507-F8E8E04E49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6864" y="6092092"/>
            <a:ext cx="553431" cy="350737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035A206B-A0C0-A522-72B0-AAFC258B66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47717" y="6007417"/>
            <a:ext cx="687039" cy="435411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D43F050B-02F5-BD71-CDBB-B60B30051A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65107" y="6018272"/>
            <a:ext cx="438572" cy="277945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E43A5C92-E67C-445D-E3E3-77D4F0742D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512220" y="6157244"/>
            <a:ext cx="633109" cy="401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3875CB-910E-DF1D-6D40-64EC381243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914">
            <a:off x="6576837" y="3182735"/>
            <a:ext cx="4680648" cy="26328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0657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109368F8-7941-D81E-6C46-3700AD5089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1" t="76002" r="10571"/>
          <a:stretch/>
        </p:blipFill>
        <p:spPr>
          <a:xfrm rot="-10800000">
            <a:off x="1" y="5603082"/>
            <a:ext cx="12191999" cy="1254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2F0AE1-3E15-C775-8FEC-141BA1521175}"/>
              </a:ext>
            </a:extLst>
          </p:cNvPr>
          <p:cNvSpPr txBox="1"/>
          <p:nvPr/>
        </p:nvSpPr>
        <p:spPr>
          <a:xfrm>
            <a:off x="1600200" y="1676414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Một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số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sản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phẩm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mĩ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thuật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vẽ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về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quê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hương</a:t>
            </a:r>
            <a:endParaRPr lang="en-US" sz="2800" b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92BBFC-B45A-3B49-3507-F8E8E04E49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6864" y="6092092"/>
            <a:ext cx="553431" cy="350737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035A206B-A0C0-A522-72B0-AAFC258B66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047717" y="6007417"/>
            <a:ext cx="687039" cy="435411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D43F050B-02F5-BD71-CDBB-B60B30051A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65107" y="6018272"/>
            <a:ext cx="438572" cy="277945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E43A5C92-E67C-445D-E3E3-77D4F0742D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512220" y="6157244"/>
            <a:ext cx="633109" cy="4012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480915-B87E-2A8F-55E1-8470873A44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68" y="3117647"/>
            <a:ext cx="4757142" cy="29744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C926BC-7E5A-C866-E217-61F84BBEAC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199">
            <a:off x="6395633" y="2677999"/>
            <a:ext cx="4837843" cy="25533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933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B64FCA2-2DB7-1BC5-1364-9F77331AA8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119" t="74908" r="10152"/>
          <a:stretch/>
        </p:blipFill>
        <p:spPr>
          <a:xfrm rot="-10800000">
            <a:off x="0" y="5722583"/>
            <a:ext cx="12192000" cy="1312099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9F57BDA-6A13-660D-2870-7B87A11A5E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09101" y="6276064"/>
            <a:ext cx="553431" cy="350737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2090B29B-9A4F-1151-16DF-373199FC77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419974" y="6276064"/>
            <a:ext cx="687039" cy="435411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147AE489-5DF7-B4E3-AC95-57F59153F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879933" y="6070938"/>
            <a:ext cx="438572" cy="277945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4759F492-B617-8513-F1D1-2AD9E57363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71693" y="6092536"/>
            <a:ext cx="633109" cy="401233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3481D50D-4990-A5C2-0C1A-EF41C214CE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25803" y="805995"/>
            <a:ext cx="918455" cy="918455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E0DCE2E5-C71E-BC1C-952E-8E55172B50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31157">
            <a:off x="-546848" y="2983208"/>
            <a:ext cx="1462211" cy="760350"/>
          </a:xfrm>
          <a:prstGeom prst="rect">
            <a:avLst/>
          </a:prstGeom>
        </p:spPr>
      </p:pic>
      <p:grpSp>
        <p:nvGrpSpPr>
          <p:cNvPr id="17" name="Group 9">
            <a:extLst>
              <a:ext uri="{FF2B5EF4-FFF2-40B4-BE49-F238E27FC236}">
                <a16:creationId xmlns:a16="http://schemas.microsoft.com/office/drawing/2014/main" id="{895CE12A-460D-89AC-5EB5-A403F961439A}"/>
              </a:ext>
            </a:extLst>
          </p:cNvPr>
          <p:cNvGrpSpPr/>
          <p:nvPr/>
        </p:nvGrpSpPr>
        <p:grpSpPr>
          <a:xfrm>
            <a:off x="1568169" y="1419029"/>
            <a:ext cx="9538843" cy="4916994"/>
            <a:chOff x="0" y="0"/>
            <a:chExt cx="16554834" cy="8381725"/>
          </a:xfrm>
        </p:grpSpPr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8A06FAE9-7231-0D13-BE4F-E322B5F1E5DD}"/>
                </a:ext>
              </a:extLst>
            </p:cNvPr>
            <p:cNvSpPr/>
            <p:nvPr/>
          </p:nvSpPr>
          <p:spPr>
            <a:xfrm>
              <a:off x="0" y="-4073"/>
              <a:ext cx="16561225" cy="8388328"/>
            </a:xfrm>
            <a:custGeom>
              <a:avLst/>
              <a:gdLst/>
              <a:ahLst/>
              <a:cxnLst/>
              <a:rect l="l" t="t" r="r" b="b"/>
              <a:pathLst>
                <a:path w="16561225" h="8388328">
                  <a:moveTo>
                    <a:pt x="15933448" y="8333851"/>
                  </a:moveTo>
                  <a:cubicBezTo>
                    <a:pt x="15933448" y="8333851"/>
                    <a:pt x="15202573" y="8388328"/>
                    <a:pt x="12925001" y="8385707"/>
                  </a:cubicBezTo>
                  <a:cubicBezTo>
                    <a:pt x="5964191" y="8383544"/>
                    <a:pt x="1057074" y="8375719"/>
                    <a:pt x="1057074" y="8375719"/>
                  </a:cubicBezTo>
                  <a:cubicBezTo>
                    <a:pt x="812932" y="8366886"/>
                    <a:pt x="449110" y="8345655"/>
                    <a:pt x="282371" y="8287477"/>
                  </a:cubicBezTo>
                  <a:cubicBezTo>
                    <a:pt x="4469" y="8190514"/>
                    <a:pt x="0" y="8017235"/>
                    <a:pt x="0" y="6550231"/>
                  </a:cubicBezTo>
                  <a:lnTo>
                    <a:pt x="0" y="6550158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3043505" y="15681"/>
                    <a:pt x="10358317" y="7673"/>
                  </a:cubicBezTo>
                  <a:cubicBezTo>
                    <a:pt x="14983645" y="0"/>
                    <a:pt x="15700378" y="6979"/>
                    <a:pt x="15700378" y="6979"/>
                  </a:cubicBezTo>
                  <a:cubicBezTo>
                    <a:pt x="16068686" y="14458"/>
                    <a:pt x="16206946" y="42638"/>
                    <a:pt x="16404685" y="165219"/>
                  </a:cubicBezTo>
                  <a:cubicBezTo>
                    <a:pt x="16555703" y="258836"/>
                    <a:pt x="16561225" y="476157"/>
                    <a:pt x="16552084" y="6550157"/>
                  </a:cubicBezTo>
                  <a:lnTo>
                    <a:pt x="16552084" y="6550230"/>
                  </a:lnTo>
                  <a:cubicBezTo>
                    <a:pt x="16552084" y="8135201"/>
                    <a:pt x="16509299" y="8283788"/>
                    <a:pt x="15933448" y="8333851"/>
                  </a:cubicBezTo>
                  <a:close/>
                </a:path>
              </a:pathLst>
            </a:custGeom>
            <a:solidFill>
              <a:srgbClr val="F1BCB6"/>
            </a:solid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</p:grpSp>
      <p:grpSp>
        <p:nvGrpSpPr>
          <p:cNvPr id="19" name="Group 11">
            <a:extLst>
              <a:ext uri="{FF2B5EF4-FFF2-40B4-BE49-F238E27FC236}">
                <a16:creationId xmlns:a16="http://schemas.microsoft.com/office/drawing/2014/main" id="{BB89099D-EE8A-2D90-74BC-AB6EB74DA23B}"/>
              </a:ext>
            </a:extLst>
          </p:cNvPr>
          <p:cNvGrpSpPr/>
          <p:nvPr/>
        </p:nvGrpSpPr>
        <p:grpSpPr>
          <a:xfrm>
            <a:off x="1345262" y="1143000"/>
            <a:ext cx="9633269" cy="5098895"/>
            <a:chOff x="0" y="0"/>
            <a:chExt cx="16718711" cy="8691802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75F14F79-0045-46D2-1DAF-4F932E0655DC}"/>
                </a:ext>
              </a:extLst>
            </p:cNvPr>
            <p:cNvSpPr/>
            <p:nvPr/>
          </p:nvSpPr>
          <p:spPr>
            <a:xfrm>
              <a:off x="0" y="-4073"/>
              <a:ext cx="16725102" cy="8698405"/>
            </a:xfrm>
            <a:custGeom>
              <a:avLst/>
              <a:gdLst/>
              <a:ahLst/>
              <a:cxnLst/>
              <a:rect l="l" t="t" r="r" b="b"/>
              <a:pathLst>
                <a:path w="16725102" h="8698405">
                  <a:moveTo>
                    <a:pt x="16097324" y="8643927"/>
                  </a:moveTo>
                  <a:cubicBezTo>
                    <a:pt x="16097324" y="8643927"/>
                    <a:pt x="15366450" y="8698405"/>
                    <a:pt x="13065359" y="8695784"/>
                  </a:cubicBezTo>
                  <a:cubicBezTo>
                    <a:pt x="6019295" y="8693621"/>
                    <a:pt x="1057074" y="8685797"/>
                    <a:pt x="1057074" y="8685797"/>
                  </a:cubicBezTo>
                  <a:cubicBezTo>
                    <a:pt x="812932" y="8676962"/>
                    <a:pt x="449110" y="8655732"/>
                    <a:pt x="282371" y="8597554"/>
                  </a:cubicBezTo>
                  <a:cubicBezTo>
                    <a:pt x="4469" y="8500591"/>
                    <a:pt x="0" y="8327312"/>
                    <a:pt x="0" y="6805540"/>
                  </a:cubicBezTo>
                  <a:lnTo>
                    <a:pt x="0" y="680546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3062836" y="15681"/>
                    <a:pt x="10467239" y="7673"/>
                  </a:cubicBezTo>
                  <a:cubicBezTo>
                    <a:pt x="15147522" y="0"/>
                    <a:pt x="15864255" y="6979"/>
                    <a:pt x="15864255" y="6979"/>
                  </a:cubicBezTo>
                  <a:cubicBezTo>
                    <a:pt x="16232563" y="14458"/>
                    <a:pt x="16370822" y="42638"/>
                    <a:pt x="16568562" y="165219"/>
                  </a:cubicBezTo>
                  <a:cubicBezTo>
                    <a:pt x="16719579" y="258836"/>
                    <a:pt x="16725102" y="476157"/>
                    <a:pt x="16715961" y="6805463"/>
                  </a:cubicBezTo>
                  <a:lnTo>
                    <a:pt x="16715961" y="6805539"/>
                  </a:lnTo>
                  <a:cubicBezTo>
                    <a:pt x="16715961" y="8445277"/>
                    <a:pt x="16673176" y="8593865"/>
                    <a:pt x="16097324" y="8643927"/>
                  </a:cubicBezTo>
                  <a:close/>
                </a:path>
              </a:pathLst>
            </a:custGeom>
            <a:solidFill>
              <a:srgbClr val="FFD4CF"/>
            </a:solid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</p:grpSp>
      <p:pic>
        <p:nvPicPr>
          <p:cNvPr id="21" name="Picture 15">
            <a:extLst>
              <a:ext uri="{FF2B5EF4-FFF2-40B4-BE49-F238E27FC236}">
                <a16:creationId xmlns:a16="http://schemas.microsoft.com/office/drawing/2014/main" id="{B48EF05D-CF39-5978-D272-275E3602CE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1021" flipH="1">
            <a:off x="10613779" y="1289463"/>
            <a:ext cx="2060959" cy="1071699"/>
          </a:xfrm>
          <a:prstGeom prst="rect">
            <a:avLst/>
          </a:prstGeom>
        </p:spPr>
      </p:pic>
      <p:pic>
        <p:nvPicPr>
          <p:cNvPr id="22" name="Picture 16">
            <a:extLst>
              <a:ext uri="{FF2B5EF4-FFF2-40B4-BE49-F238E27FC236}">
                <a16:creationId xmlns:a16="http://schemas.microsoft.com/office/drawing/2014/main" id="{BCF29317-70A9-BDF6-F4E0-15E66675ED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200002" y="4432299"/>
            <a:ext cx="1796035" cy="2414027"/>
          </a:xfrm>
          <a:prstGeom prst="rect">
            <a:avLst/>
          </a:prstGeom>
        </p:spPr>
      </p:pic>
      <p:pic>
        <p:nvPicPr>
          <p:cNvPr id="23" name="Picture 24">
            <a:extLst>
              <a:ext uri="{FF2B5EF4-FFF2-40B4-BE49-F238E27FC236}">
                <a16:creationId xmlns:a16="http://schemas.microsoft.com/office/drawing/2014/main" id="{B986B31C-4084-9FC3-0BF9-4C3F8F64AD0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473709">
            <a:off x="999729" y="1330899"/>
            <a:ext cx="1970933" cy="387019"/>
          </a:xfrm>
          <a:prstGeom prst="rect">
            <a:avLst/>
          </a:prstGeom>
        </p:spPr>
      </p:pic>
      <p:pic>
        <p:nvPicPr>
          <p:cNvPr id="24" name="Picture 26">
            <a:extLst>
              <a:ext uri="{FF2B5EF4-FFF2-40B4-BE49-F238E27FC236}">
                <a16:creationId xmlns:a16="http://schemas.microsoft.com/office/drawing/2014/main" id="{743006BD-465F-8FFA-163D-CF161EE1671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2878484">
            <a:off x="11442868" y="4193576"/>
            <a:ext cx="415323" cy="878989"/>
          </a:xfrm>
          <a:prstGeom prst="rect">
            <a:avLst/>
          </a:prstGeom>
        </p:spPr>
      </p:pic>
      <p:pic>
        <p:nvPicPr>
          <p:cNvPr id="25" name="Picture 27">
            <a:extLst>
              <a:ext uri="{FF2B5EF4-FFF2-40B4-BE49-F238E27FC236}">
                <a16:creationId xmlns:a16="http://schemas.microsoft.com/office/drawing/2014/main" id="{5678B74E-57CC-D19E-AED2-2A58AC6B95A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65716" y="2316373"/>
            <a:ext cx="252001" cy="265264"/>
          </a:xfrm>
          <a:prstGeom prst="rect">
            <a:avLst/>
          </a:prstGeom>
        </p:spPr>
      </p:pic>
      <p:pic>
        <p:nvPicPr>
          <p:cNvPr id="26" name="Picture 28">
            <a:extLst>
              <a:ext uri="{FF2B5EF4-FFF2-40B4-BE49-F238E27FC236}">
                <a16:creationId xmlns:a16="http://schemas.microsoft.com/office/drawing/2014/main" id="{75214D6E-1C98-3C28-455F-825E5DBBCB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669648" y="992208"/>
            <a:ext cx="286506" cy="301585"/>
          </a:xfrm>
          <a:prstGeom prst="rect">
            <a:avLst/>
          </a:prstGeom>
        </p:spPr>
      </p:pic>
      <p:pic>
        <p:nvPicPr>
          <p:cNvPr id="27" name="Picture 29">
            <a:extLst>
              <a:ext uri="{FF2B5EF4-FFF2-40B4-BE49-F238E27FC236}">
                <a16:creationId xmlns:a16="http://schemas.microsoft.com/office/drawing/2014/main" id="{D27A90BE-CBC9-48BE-1D13-D8D3EC617A4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2225285" y="5850757"/>
            <a:ext cx="887495" cy="887495"/>
          </a:xfrm>
          <a:prstGeom prst="rect">
            <a:avLst/>
          </a:prstGeom>
        </p:spPr>
      </p:pic>
      <p:pic>
        <p:nvPicPr>
          <p:cNvPr id="28" name="Picture 30">
            <a:extLst>
              <a:ext uri="{FF2B5EF4-FFF2-40B4-BE49-F238E27FC236}">
                <a16:creationId xmlns:a16="http://schemas.microsoft.com/office/drawing/2014/main" id="{CF81E81A-680B-8557-2C89-05ADCAE6FF0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9191148" y="6116498"/>
            <a:ext cx="621753" cy="62175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68C7B96-12D5-0FC1-FB11-E9E319A6747D}"/>
              </a:ext>
            </a:extLst>
          </p:cNvPr>
          <p:cNvGrpSpPr/>
          <p:nvPr/>
        </p:nvGrpSpPr>
        <p:grpSpPr>
          <a:xfrm>
            <a:off x="6889148" y="2644930"/>
            <a:ext cx="3778852" cy="3070012"/>
            <a:chOff x="9907028" y="3076813"/>
            <a:chExt cx="5668278" cy="4605018"/>
          </a:xfrm>
        </p:grpSpPr>
        <p:grpSp>
          <p:nvGrpSpPr>
            <p:cNvPr id="30" name="Group 13">
              <a:extLst>
                <a:ext uri="{FF2B5EF4-FFF2-40B4-BE49-F238E27FC236}">
                  <a16:creationId xmlns:a16="http://schemas.microsoft.com/office/drawing/2014/main" id="{A32FBF4F-7572-9416-F331-F0E860E3B6FD}"/>
                </a:ext>
              </a:extLst>
            </p:cNvPr>
            <p:cNvGrpSpPr/>
            <p:nvPr/>
          </p:nvGrpSpPr>
          <p:grpSpPr>
            <a:xfrm>
              <a:off x="9907028" y="3076813"/>
              <a:ext cx="5668278" cy="4605018"/>
              <a:chOff x="1051304" y="-4073"/>
              <a:chExt cx="14648930" cy="6266756"/>
            </a:xfrm>
          </p:grpSpPr>
          <p:sp>
            <p:nvSpPr>
              <p:cNvPr id="32" name="Freeform 14">
                <a:extLst>
                  <a:ext uri="{FF2B5EF4-FFF2-40B4-BE49-F238E27FC236}">
                    <a16:creationId xmlns:a16="http://schemas.microsoft.com/office/drawing/2014/main" id="{46267549-F76A-9953-5CA3-7D0FBA6D45EF}"/>
                  </a:ext>
                </a:extLst>
              </p:cNvPr>
              <p:cNvSpPr/>
              <p:nvPr/>
            </p:nvSpPr>
            <p:spPr>
              <a:xfrm>
                <a:off x="1051304" y="-4073"/>
                <a:ext cx="14648930" cy="6266756"/>
              </a:xfrm>
              <a:custGeom>
                <a:avLst/>
                <a:gdLst/>
                <a:ahLst/>
                <a:cxnLst/>
                <a:rect l="l" t="t" r="r" b="b"/>
                <a:pathLst>
                  <a:path w="15700234" h="6266756">
                    <a:moveTo>
                      <a:pt x="15072457" y="6212278"/>
                    </a:moveTo>
                    <a:cubicBezTo>
                      <a:pt x="15072457" y="6212278"/>
                      <a:pt x="14341582" y="6266756"/>
                      <a:pt x="12187579" y="6264135"/>
                    </a:cubicBezTo>
                    <a:cubicBezTo>
                      <a:pt x="5674686" y="6261972"/>
                      <a:pt x="1057074" y="6254147"/>
                      <a:pt x="1057074" y="6254147"/>
                    </a:cubicBezTo>
                    <a:cubicBezTo>
                      <a:pt x="812932" y="6245313"/>
                      <a:pt x="449110" y="6224082"/>
                      <a:pt x="282371" y="6165905"/>
                    </a:cubicBezTo>
                    <a:cubicBezTo>
                      <a:pt x="4469" y="6068942"/>
                      <a:pt x="0" y="5895663"/>
                      <a:pt x="0" y="4803384"/>
                    </a:cubicBezTo>
                    <a:lnTo>
                      <a:pt x="0" y="4803332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941940" y="15681"/>
                      <a:pt x="9786056" y="7673"/>
                    </a:cubicBezTo>
                    <a:cubicBezTo>
                      <a:pt x="14122654" y="0"/>
                      <a:pt x="14839387" y="6979"/>
                      <a:pt x="14839387" y="6979"/>
                    </a:cubicBezTo>
                    <a:cubicBezTo>
                      <a:pt x="15207695" y="14458"/>
                      <a:pt x="15345955" y="42638"/>
                      <a:pt x="15543695" y="165219"/>
                    </a:cubicBezTo>
                    <a:cubicBezTo>
                      <a:pt x="15694712" y="258836"/>
                      <a:pt x="15700234" y="476157"/>
                      <a:pt x="15691093" y="4803332"/>
                    </a:cubicBezTo>
                    <a:lnTo>
                      <a:pt x="15691093" y="4803384"/>
                    </a:lnTo>
                    <a:cubicBezTo>
                      <a:pt x="15691093" y="6013628"/>
                      <a:pt x="15648308" y="6162216"/>
                      <a:pt x="15072457" y="6212278"/>
                    </a:cubicBezTo>
                    <a:close/>
                  </a:path>
                </a:pathLst>
              </a:custGeom>
              <a:solidFill>
                <a:srgbClr val="FAFAF7"/>
              </a:solidFill>
            </p:spPr>
            <p:txBody>
              <a:bodyPr/>
              <a:lstStyle/>
              <a:p>
                <a:endParaRPr lang="en-US" sz="800">
                  <a:latin typeface="UTM Avo" panose="02040603050506020204" pitchFamily="18"/>
                </a:endParaRPr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A9C1D81-B8F3-2F87-7E5E-A419D3D484A3}"/>
                </a:ext>
              </a:extLst>
            </p:cNvPr>
            <p:cNvSpPr/>
            <p:nvPr/>
          </p:nvSpPr>
          <p:spPr>
            <a:xfrm>
              <a:off x="10024635" y="4407352"/>
              <a:ext cx="5506865" cy="1697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667"/>
                </a:spcAft>
                <a:defRPr/>
              </a:pPr>
              <a:r>
                <a:rPr lang="vi-VN" sz="2400" dirty="0">
                  <a:latin typeface="UTM Avo" panose="02040603050506020204" pitchFamily="18"/>
                  <a:cs typeface="Arial" panose="020B0604020202020204" pitchFamily="34" charset="0"/>
                </a:rPr>
                <a:t>Hoàn thành bức tranh phần </a:t>
              </a:r>
              <a:r>
                <a:rPr lang="vi-VN" sz="2400" b="1" dirty="0">
                  <a:latin typeface="UTM Avo" panose="02040603050506020204" pitchFamily="18"/>
                  <a:cs typeface="Arial" panose="020B0604020202020204" pitchFamily="34" charset="0"/>
                </a:rPr>
                <a:t>Vận dụng</a:t>
              </a:r>
              <a:endParaRPr lang="vi-VN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D0C31EA-74D8-7C32-EDCF-65FD28D5FF9C}"/>
              </a:ext>
            </a:extLst>
          </p:cNvPr>
          <p:cNvSpPr txBox="1"/>
          <p:nvPr/>
        </p:nvSpPr>
        <p:spPr>
          <a:xfrm>
            <a:off x="3198909" y="1618166"/>
            <a:ext cx="61766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</a:rPr>
              <a:t>HƯỚNG DẪN VỀ NHÀ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1FDEF3C-57BB-C454-6B8E-DF968D635AB8}"/>
              </a:ext>
            </a:extLst>
          </p:cNvPr>
          <p:cNvGrpSpPr/>
          <p:nvPr/>
        </p:nvGrpSpPr>
        <p:grpSpPr>
          <a:xfrm>
            <a:off x="1690397" y="2648223"/>
            <a:ext cx="5058334" cy="3066776"/>
            <a:chOff x="2608734" y="3421565"/>
            <a:chExt cx="7587501" cy="4600166"/>
          </a:xfrm>
        </p:grpSpPr>
        <p:grpSp>
          <p:nvGrpSpPr>
            <p:cNvPr id="35" name="Group 13">
              <a:extLst>
                <a:ext uri="{FF2B5EF4-FFF2-40B4-BE49-F238E27FC236}">
                  <a16:creationId xmlns:a16="http://schemas.microsoft.com/office/drawing/2014/main" id="{76571707-A4A6-EE62-45F4-A3F6FA39430D}"/>
                </a:ext>
              </a:extLst>
            </p:cNvPr>
            <p:cNvGrpSpPr/>
            <p:nvPr/>
          </p:nvGrpSpPr>
          <p:grpSpPr>
            <a:xfrm>
              <a:off x="2608734" y="3421565"/>
              <a:ext cx="7587501" cy="4600166"/>
              <a:chOff x="-3" y="-4073"/>
              <a:chExt cx="19608914" cy="6266756"/>
            </a:xfrm>
          </p:grpSpPr>
          <p:sp>
            <p:nvSpPr>
              <p:cNvPr id="37" name="Freeform 14">
                <a:extLst>
                  <a:ext uri="{FF2B5EF4-FFF2-40B4-BE49-F238E27FC236}">
                    <a16:creationId xmlns:a16="http://schemas.microsoft.com/office/drawing/2014/main" id="{2B0C3C46-A064-2086-43E0-11F2CED9646D}"/>
                  </a:ext>
                </a:extLst>
              </p:cNvPr>
              <p:cNvSpPr/>
              <p:nvPr/>
            </p:nvSpPr>
            <p:spPr>
              <a:xfrm>
                <a:off x="-3" y="-4073"/>
                <a:ext cx="19608914" cy="6266756"/>
              </a:xfrm>
              <a:custGeom>
                <a:avLst/>
                <a:gdLst/>
                <a:ahLst/>
                <a:cxnLst/>
                <a:rect l="l" t="t" r="r" b="b"/>
                <a:pathLst>
                  <a:path w="15700234" h="6266756">
                    <a:moveTo>
                      <a:pt x="15072457" y="6212278"/>
                    </a:moveTo>
                    <a:cubicBezTo>
                      <a:pt x="15072457" y="6212278"/>
                      <a:pt x="14341582" y="6266756"/>
                      <a:pt x="12187579" y="6264135"/>
                    </a:cubicBezTo>
                    <a:cubicBezTo>
                      <a:pt x="5674686" y="6261972"/>
                      <a:pt x="1057074" y="6254147"/>
                      <a:pt x="1057074" y="6254147"/>
                    </a:cubicBezTo>
                    <a:cubicBezTo>
                      <a:pt x="812932" y="6245313"/>
                      <a:pt x="449110" y="6224082"/>
                      <a:pt x="282371" y="6165905"/>
                    </a:cubicBezTo>
                    <a:cubicBezTo>
                      <a:pt x="4469" y="6068942"/>
                      <a:pt x="0" y="5895663"/>
                      <a:pt x="0" y="4803384"/>
                    </a:cubicBezTo>
                    <a:lnTo>
                      <a:pt x="0" y="4803332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941940" y="15681"/>
                      <a:pt x="9786056" y="7673"/>
                    </a:cubicBezTo>
                    <a:cubicBezTo>
                      <a:pt x="14122654" y="0"/>
                      <a:pt x="14839387" y="6979"/>
                      <a:pt x="14839387" y="6979"/>
                    </a:cubicBezTo>
                    <a:cubicBezTo>
                      <a:pt x="15207695" y="14458"/>
                      <a:pt x="15345955" y="42638"/>
                      <a:pt x="15543695" y="165219"/>
                    </a:cubicBezTo>
                    <a:cubicBezTo>
                      <a:pt x="15694712" y="258836"/>
                      <a:pt x="15700234" y="476157"/>
                      <a:pt x="15691093" y="4803332"/>
                    </a:cubicBezTo>
                    <a:lnTo>
                      <a:pt x="15691093" y="4803384"/>
                    </a:lnTo>
                    <a:cubicBezTo>
                      <a:pt x="15691093" y="6013628"/>
                      <a:pt x="15648308" y="6162216"/>
                      <a:pt x="15072457" y="6212278"/>
                    </a:cubicBezTo>
                    <a:close/>
                  </a:path>
                </a:pathLst>
              </a:custGeom>
              <a:solidFill>
                <a:srgbClr val="FAFAF7"/>
              </a:solidFill>
            </p:spPr>
            <p:txBody>
              <a:bodyPr/>
              <a:lstStyle/>
              <a:p>
                <a:endParaRPr lang="en-US" sz="800">
                  <a:latin typeface="UTM Avo" panose="02040603050506020204" pitchFamily="18"/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BDF1441-0ECD-D66F-9CE2-7FBA9D7E84B9}"/>
                </a:ext>
              </a:extLst>
            </p:cNvPr>
            <p:cNvSpPr/>
            <p:nvPr/>
          </p:nvSpPr>
          <p:spPr>
            <a:xfrm>
              <a:off x="3374661" y="4132814"/>
              <a:ext cx="5944083" cy="3359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dirty="0">
                  <a:solidFill>
                    <a:prstClr val="black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Đọc trước </a:t>
              </a:r>
              <a:r>
                <a:rPr lang="en-US" sz="2400" dirty="0" err="1">
                  <a:solidFill>
                    <a:prstClr val="black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bị</a:t>
              </a: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b="1" dirty="0">
                  <a:solidFill>
                    <a:prstClr val="black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Bài 3 – Thiên nhiên vùng Trung du và miền núi Bắc Bộ </a:t>
              </a:r>
              <a:endParaRPr lang="vi-VN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81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F45E8C-51C5-54AE-1CF8-689C4BC05E8A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129F91-E2E3-630A-355D-3DF9F5EACAF1}"/>
              </a:ext>
            </a:extLst>
          </p:cNvPr>
          <p:cNvSpPr txBox="1"/>
          <p:nvPr/>
        </p:nvSpPr>
        <p:spPr>
          <a:xfrm>
            <a:off x="462105" y="912740"/>
            <a:ext cx="11367083" cy="95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Like fanpage Hoc10 - Học 1 biết 10 để nhận thêm nhiều tài liệu giảng dạy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theo đường link: 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0587467-346B-A975-4795-B438FC8FB5DE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hlinkClick r:id="rId3"/>
            <a:extLst>
              <a:ext uri="{FF2B5EF4-FFF2-40B4-BE49-F238E27FC236}">
                <a16:creationId xmlns:a16="http://schemas.microsoft.com/office/drawing/2014/main" id="{8FB714E6-E5EF-7C25-CEBE-058D23F1D53A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>
                <a:solidFill>
                  <a:srgbClr val="843C0C"/>
                </a:solidFill>
                <a:latin typeface="UTM Avo" panose="0204060305050602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Hoc10 – Học 1 biết 10</a:t>
            </a:r>
            <a:endParaRPr lang="en-US" sz="2400" b="1" u="sng">
              <a:solidFill>
                <a:srgbClr val="843C0C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59D4D2-27AF-FE28-90D2-8ED140C986D6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Hoặc truy cập qua QR code</a:t>
            </a:r>
          </a:p>
        </p:txBody>
      </p:sp>
      <p:pic>
        <p:nvPicPr>
          <p:cNvPr id="12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88324D86-6420-36B0-2794-5BA9C1D18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66D7F4-C171-D469-940A-21A31A6077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4443FA-4248-8427-C7E1-FB482E3581DE}"/>
              </a:ext>
            </a:extLst>
          </p:cNvPr>
          <p:cNvGrpSpPr/>
          <p:nvPr/>
        </p:nvGrpSpPr>
        <p:grpSpPr>
          <a:xfrm>
            <a:off x="266243" y="1884029"/>
            <a:ext cx="11659513" cy="2134661"/>
            <a:chOff x="1479627" y="5707458"/>
            <a:chExt cx="16377116" cy="3201992"/>
          </a:xfrm>
        </p:grpSpPr>
        <p:sp>
          <p:nvSpPr>
            <p:cNvPr id="3" name="Rectangle: Rounded Corners 19">
              <a:extLst>
                <a:ext uri="{FF2B5EF4-FFF2-40B4-BE49-F238E27FC236}">
                  <a16:creationId xmlns:a16="http://schemas.microsoft.com/office/drawing/2014/main" id="{C891B0C6-97D6-2701-2658-ED138AF3F74A}"/>
                </a:ext>
              </a:extLst>
            </p:cNvPr>
            <p:cNvSpPr/>
            <p:nvPr/>
          </p:nvSpPr>
          <p:spPr>
            <a:xfrm>
              <a:off x="1831310" y="6602744"/>
              <a:ext cx="16025433" cy="230670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7061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  <a:spcBef>
                  <a:spcPts val="67"/>
                </a:spcBef>
                <a:spcAft>
                  <a:spcPts val="67"/>
                </a:spcAft>
              </a:pPr>
              <a:r>
                <a:rPr lang="en-US" sz="2933" dirty="0" err="1">
                  <a:solidFill>
                    <a:schemeClr val="tx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2933" dirty="0">
                  <a:solidFill>
                    <a:schemeClr val="tx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933" dirty="0" err="1">
                  <a:solidFill>
                    <a:schemeClr val="tx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933" dirty="0">
                  <a:solidFill>
                    <a:schemeClr val="tx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933" dirty="0" err="1">
                  <a:solidFill>
                    <a:schemeClr val="tx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933" dirty="0">
                  <a:solidFill>
                    <a:schemeClr val="tx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933" dirty="0" err="1">
                  <a:solidFill>
                    <a:schemeClr val="tx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món</a:t>
              </a:r>
              <a:r>
                <a:rPr lang="en-US" sz="2933" dirty="0">
                  <a:solidFill>
                    <a:schemeClr val="tx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933" dirty="0" err="1">
                  <a:solidFill>
                    <a:schemeClr val="tx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2933" dirty="0">
                  <a:solidFill>
                    <a:schemeClr val="tx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933" dirty="0" err="1">
                  <a:solidFill>
                    <a:schemeClr val="tx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933" dirty="0">
                  <a:solidFill>
                    <a:schemeClr val="tx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933" dirty="0" err="1">
                  <a:solidFill>
                    <a:schemeClr val="tx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2933" dirty="0">
                  <a:solidFill>
                    <a:schemeClr val="tx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933" dirty="0" err="1">
                  <a:solidFill>
                    <a:schemeClr val="tx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933" dirty="0">
                  <a:solidFill>
                    <a:schemeClr val="tx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933" dirty="0" err="1">
                  <a:solidFill>
                    <a:schemeClr val="tx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933" dirty="0">
                  <a:solidFill>
                    <a:schemeClr val="tx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933" dirty="0" err="1">
                  <a:solidFill>
                    <a:schemeClr val="tx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vùng</a:t>
              </a:r>
              <a:r>
                <a:rPr lang="en-US" sz="2933" dirty="0">
                  <a:solidFill>
                    <a:schemeClr val="tx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933" dirty="0" err="1">
                  <a:solidFill>
                    <a:schemeClr val="tx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miền</a:t>
              </a:r>
              <a:r>
                <a:rPr lang="en-US" sz="2933" dirty="0">
                  <a:solidFill>
                    <a:schemeClr val="tx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933" dirty="0" err="1">
                  <a:solidFill>
                    <a:schemeClr val="tx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sz="2933" dirty="0">
                  <a:solidFill>
                    <a:schemeClr val="tx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933" dirty="0" err="1">
                  <a:solidFill>
                    <a:schemeClr val="tx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933" dirty="0">
                  <a:solidFill>
                    <a:schemeClr val="tx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933" dirty="0" err="1">
                  <a:solidFill>
                    <a:schemeClr val="tx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933" dirty="0">
                  <a:solidFill>
                    <a:schemeClr val="tx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70813456-F3BE-E14B-A779-DCD39A0F7D5D}"/>
                </a:ext>
              </a:extLst>
            </p:cNvPr>
            <p:cNvSpPr/>
            <p:nvPr/>
          </p:nvSpPr>
          <p:spPr>
            <a:xfrm>
              <a:off x="1479627" y="5707458"/>
              <a:ext cx="1432928" cy="1432928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ctr"/>
              <a:endParaRPr lang="en-US" sz="800">
                <a:latin typeface="UTM Avo" panose="02040603050506020204" pitchFamily="18"/>
              </a:endParaRPr>
            </a:p>
          </p:txBody>
        </p:sp>
      </p:grpSp>
      <p:pic>
        <p:nvPicPr>
          <p:cNvPr id="5" name="Picture 41">
            <a:extLst>
              <a:ext uri="{FF2B5EF4-FFF2-40B4-BE49-F238E27FC236}">
                <a16:creationId xmlns:a16="http://schemas.microsoft.com/office/drawing/2014/main" id="{070DA786-BE6A-054C-0D44-25A70F3F4C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272909" y="1730538"/>
            <a:ext cx="1738151" cy="903839"/>
          </a:xfrm>
          <a:prstGeom prst="rect">
            <a:avLst/>
          </a:prstGeom>
        </p:spPr>
      </p:pic>
      <p:pic>
        <p:nvPicPr>
          <p:cNvPr id="6" name="Picture 37">
            <a:extLst>
              <a:ext uri="{FF2B5EF4-FFF2-40B4-BE49-F238E27FC236}">
                <a16:creationId xmlns:a16="http://schemas.microsoft.com/office/drawing/2014/main" id="{C927549A-E920-EABF-9500-96F9398216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70561" y="1775760"/>
            <a:ext cx="884337" cy="88433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471581A-F687-AC80-E831-BA27045A1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853" y="3912870"/>
            <a:ext cx="3132364" cy="313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25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F2785F11-90F4-C7E7-DCB0-7CAFE28CE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911" y="3025736"/>
            <a:ext cx="3559592" cy="19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42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6F7CBE9B-C8BC-ED70-FAB6-B50110F90E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09086" y="7180857"/>
            <a:ext cx="553431" cy="350737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E0A1BCDE-A010-2217-F247-FACC1447B9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723981" y="7028304"/>
            <a:ext cx="633109" cy="401233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A2949CDA-2CF2-69D9-B23D-A7578EB3C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217043" y="1714875"/>
            <a:ext cx="1004523" cy="1004523"/>
          </a:xfrm>
          <a:prstGeom prst="rect">
            <a:avLst/>
          </a:prstGeom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EE33EF83-59B2-D214-D7EF-5A895B3B07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1009456" y="2011932"/>
            <a:ext cx="2204354" cy="11462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FD0121-59E9-C3BC-3EFA-6D8476C30775}"/>
              </a:ext>
            </a:extLst>
          </p:cNvPr>
          <p:cNvSpPr txBox="1"/>
          <p:nvPr/>
        </p:nvSpPr>
        <p:spPr>
          <a:xfrm>
            <a:off x="3168648" y="1492466"/>
            <a:ext cx="5854703" cy="65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0116"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E2D490-CAF6-CA9E-A600-E37FE684AAA2}"/>
              </a:ext>
            </a:extLst>
          </p:cNvPr>
          <p:cNvGrpSpPr/>
          <p:nvPr/>
        </p:nvGrpSpPr>
        <p:grpSpPr>
          <a:xfrm>
            <a:off x="409086" y="2217137"/>
            <a:ext cx="4550814" cy="1063171"/>
            <a:chOff x="204056" y="2147891"/>
            <a:chExt cx="6826221" cy="159475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4A7BC7-BC62-F326-9F9C-B1D4DE7B1D08}"/>
                </a:ext>
              </a:extLst>
            </p:cNvPr>
            <p:cNvSpPr txBox="1"/>
            <p:nvPr/>
          </p:nvSpPr>
          <p:spPr>
            <a:xfrm>
              <a:off x="1824413" y="2699781"/>
              <a:ext cx="5205864" cy="815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33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Thảo</a:t>
              </a:r>
              <a:r>
                <a:rPr lang="en-US" sz="2933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933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luận</a:t>
              </a:r>
              <a:r>
                <a:rPr lang="en-US" sz="2933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933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nhóm</a:t>
              </a:r>
              <a:r>
                <a:rPr lang="en-US" sz="2933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363C3E25-DD17-FA80-2601-DD685AE98EDA}"/>
                </a:ext>
              </a:extLst>
            </p:cNvPr>
            <p:cNvSpPr/>
            <p:nvPr/>
          </p:nvSpPr>
          <p:spPr>
            <a:xfrm>
              <a:off x="204056" y="2147891"/>
              <a:ext cx="1649288" cy="1594756"/>
            </a:xfrm>
            <a:custGeom>
              <a:avLst/>
              <a:gdLst/>
              <a:ahLst/>
              <a:cxnLst/>
              <a:rect l="l" t="t" r="r" b="b"/>
              <a:pathLst>
                <a:path w="4247535" h="4114800">
                  <a:moveTo>
                    <a:pt x="0" y="0"/>
                  </a:moveTo>
                  <a:lnTo>
                    <a:pt x="4247535" y="0"/>
                  </a:lnTo>
                  <a:lnTo>
                    <a:pt x="424753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8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06FEECF-2C18-AC50-9785-F2420DABD0E6}"/>
              </a:ext>
            </a:extLst>
          </p:cNvPr>
          <p:cNvGrpSpPr/>
          <p:nvPr/>
        </p:nvGrpSpPr>
        <p:grpSpPr>
          <a:xfrm>
            <a:off x="124919" y="3484148"/>
            <a:ext cx="5971080" cy="2714729"/>
            <a:chOff x="187379" y="2779992"/>
            <a:chExt cx="8956619" cy="407209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6EAF35A-F648-B015-861E-10393E904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575" y="3320820"/>
              <a:ext cx="8328423" cy="292691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BFDB184-8D46-2865-A023-3B6825E8FFFD}"/>
                </a:ext>
              </a:extLst>
            </p:cNvPr>
            <p:cNvSpPr txBox="1"/>
            <p:nvPr/>
          </p:nvSpPr>
          <p:spPr>
            <a:xfrm>
              <a:off x="856794" y="4003488"/>
              <a:ext cx="7474035" cy="1561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200" dirty="0">
                  <a:latin typeface="UTM Avo" panose="02040603050506020204" pitchFamily="18"/>
                </a:rPr>
                <a:t>Mô tả một số nét văn hoá ở địa phương em theo gợi ý </a:t>
              </a:r>
              <a:r>
                <a:rPr lang="vi-VN" sz="2200" b="1" dirty="0">
                  <a:latin typeface="UTM Avo" panose="02040603050506020204" pitchFamily="18"/>
                </a:rPr>
                <a:t>Hình 3</a:t>
              </a:r>
              <a:r>
                <a:rPr lang="en-US" sz="2200" dirty="0">
                  <a:latin typeface="UTM Avo" panose="02040603050506020204" pitchFamily="18"/>
                </a:rPr>
                <a:t>.</a:t>
              </a:r>
              <a:r>
                <a:rPr lang="vi-VN" sz="2200" dirty="0">
                  <a:latin typeface="UTM Avo" panose="02040603050506020204" pitchFamily="18"/>
                </a:rPr>
                <a:t> </a:t>
              </a:r>
              <a:endParaRPr lang="en-US" sz="2200" dirty="0">
                <a:latin typeface="UTM Avo" panose="02040603050506020204" pitchFamily="18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84FA2E4-8B55-F048-D6CE-89F7F5D4B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7379" y="2779992"/>
              <a:ext cx="1256394" cy="146579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6594D39-0F1E-F208-5EA9-C4E8727A2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3286712">
              <a:off x="6811650" y="5490993"/>
              <a:ext cx="1256394" cy="1465792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1F228CA-D33F-759E-4F7D-31F20CF094E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454" y="2585064"/>
            <a:ext cx="6036589" cy="364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5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4">
            <a:extLst>
              <a:ext uri="{FF2B5EF4-FFF2-40B4-BE49-F238E27FC236}">
                <a16:creationId xmlns:a16="http://schemas.microsoft.com/office/drawing/2014/main" id="{F957FDDD-EC4A-1D72-F49B-5E862987C1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93617" y="1773955"/>
            <a:ext cx="1004523" cy="1004523"/>
          </a:xfrm>
          <a:prstGeom prst="rect">
            <a:avLst/>
          </a:prstGeom>
        </p:spPr>
      </p:pic>
      <p:pic>
        <p:nvPicPr>
          <p:cNvPr id="25" name="Picture 19">
            <a:extLst>
              <a:ext uri="{FF2B5EF4-FFF2-40B4-BE49-F238E27FC236}">
                <a16:creationId xmlns:a16="http://schemas.microsoft.com/office/drawing/2014/main" id="{FCF391C3-5881-9D0F-8B96-C300145B61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9388" y="1977956"/>
            <a:ext cx="341325" cy="359289"/>
          </a:xfrm>
          <a:prstGeom prst="rect">
            <a:avLst/>
          </a:prstGeom>
        </p:spPr>
      </p:pic>
      <p:pic>
        <p:nvPicPr>
          <p:cNvPr id="26" name="Picture 20">
            <a:extLst>
              <a:ext uri="{FF2B5EF4-FFF2-40B4-BE49-F238E27FC236}">
                <a16:creationId xmlns:a16="http://schemas.microsoft.com/office/drawing/2014/main" id="{FC66CF9E-B8E5-16D6-113E-3308E68DCF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090435" y="2012304"/>
            <a:ext cx="2204354" cy="1146264"/>
          </a:xfrm>
          <a:prstGeom prst="rect">
            <a:avLst/>
          </a:prstGeom>
        </p:spPr>
      </p:pic>
      <p:pic>
        <p:nvPicPr>
          <p:cNvPr id="27" name="Picture 21">
            <a:extLst>
              <a:ext uri="{FF2B5EF4-FFF2-40B4-BE49-F238E27FC236}">
                <a16:creationId xmlns:a16="http://schemas.microsoft.com/office/drawing/2014/main" id="{F65BD9A1-0C64-48FB-D813-736E10C9056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39557" y="1918285"/>
            <a:ext cx="818844" cy="8229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20F2357-760A-DCE4-3D2A-2A5728363DF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2"/>
          <a:stretch/>
        </p:blipFill>
        <p:spPr>
          <a:xfrm>
            <a:off x="2258302" y="1526233"/>
            <a:ext cx="7438666" cy="345666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21D2952-E8DB-15AC-8656-45249804EA07}"/>
              </a:ext>
            </a:extLst>
          </p:cNvPr>
          <p:cNvGrpSpPr/>
          <p:nvPr/>
        </p:nvGrpSpPr>
        <p:grpSpPr>
          <a:xfrm>
            <a:off x="1886044" y="4407846"/>
            <a:ext cx="8804834" cy="1822202"/>
            <a:chOff x="3008830" y="5260880"/>
            <a:chExt cx="13207252" cy="2733303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05F6FEC-E8F4-7BA8-7874-F43087000E1A}"/>
                </a:ext>
              </a:extLst>
            </p:cNvPr>
            <p:cNvSpPr txBox="1"/>
            <p:nvPr/>
          </p:nvSpPr>
          <p:spPr>
            <a:xfrm>
              <a:off x="3416998" y="6123458"/>
              <a:ext cx="11813531" cy="187072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dirty="0">
                  <a:latin typeface="UTM Avo" panose="02040603050506020204" pitchFamily="18"/>
                </a:rPr>
                <a:t>Lựa chọn và giới thiệu về một món ăn tiêu biểu ở địa phương em theo gợi ý của </a:t>
              </a:r>
              <a:r>
                <a:rPr lang="vi-VN" sz="2400" b="1" dirty="0">
                  <a:latin typeface="UTM Avo" panose="02040603050506020204" pitchFamily="18"/>
                </a:rPr>
                <a:t>Hình 4 </a:t>
              </a:r>
              <a:endParaRPr lang="en-US" sz="2400" b="1" dirty="0">
                <a:latin typeface="UTM Avo" panose="02040603050506020204" pitchFamily="18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88C31B3-60C4-172E-8702-A3CEF3A9A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377966">
              <a:off x="3008830" y="5260880"/>
              <a:ext cx="1256394" cy="1465794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36C4D62-A94C-727F-9404-F17859603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3405702">
              <a:off x="14854989" y="6188021"/>
              <a:ext cx="1256394" cy="1465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300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F8F559-CD6C-EE90-9281-5CF0AAD4FD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" t="1828" r="-102" b="2108"/>
          <a:stretch/>
        </p:blipFill>
        <p:spPr>
          <a:xfrm>
            <a:off x="439772" y="1712450"/>
            <a:ext cx="7525553" cy="468835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BDA1E6B-77CC-D6CF-4C03-81220883A0BE}"/>
              </a:ext>
            </a:extLst>
          </p:cNvPr>
          <p:cNvGrpSpPr/>
          <p:nvPr/>
        </p:nvGrpSpPr>
        <p:grpSpPr>
          <a:xfrm>
            <a:off x="8031027" y="1839407"/>
            <a:ext cx="3626935" cy="3789475"/>
            <a:chOff x="8031027" y="1839407"/>
            <a:chExt cx="3626935" cy="3789475"/>
          </a:xfrm>
        </p:grpSpPr>
        <p:sp>
          <p:nvSpPr>
            <p:cNvPr id="9" name="Rectangle: Rounded Corners 6">
              <a:extLst>
                <a:ext uri="{FF2B5EF4-FFF2-40B4-BE49-F238E27FC236}">
                  <a16:creationId xmlns:a16="http://schemas.microsoft.com/office/drawing/2014/main" id="{605A9F3F-E6C2-D599-0033-FBDA0172A998}"/>
                </a:ext>
              </a:extLst>
            </p:cNvPr>
            <p:cNvSpPr/>
            <p:nvPr/>
          </p:nvSpPr>
          <p:spPr>
            <a:xfrm>
              <a:off x="8031027" y="1839407"/>
              <a:ext cx="3626935" cy="346857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</a:rPr>
                <a:t>Lựa chọn và giới thiệu về một trang phục tiêu biểu ở địa phương em theo gợi ý của </a:t>
              </a:r>
              <a:r>
                <a:rPr lang="vi-VN" sz="2400" b="1" dirty="0">
                  <a:solidFill>
                    <a:schemeClr val="tx1"/>
                  </a:solidFill>
                  <a:latin typeface="UTM Avo" panose="02040603050506020204" pitchFamily="18"/>
                </a:rPr>
                <a:t>Hình 5 </a:t>
              </a:r>
              <a:endParaRPr lang="en-US" sz="2400" b="1" dirty="0">
                <a:solidFill>
                  <a:schemeClr val="tx1"/>
                </a:solidFill>
                <a:latin typeface="UTM Avo" panose="02040603050506020204" pitchFamily="18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3163FA4-5C31-9D6A-5EEB-AD20D9E51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860679">
              <a:off x="10769283" y="4651686"/>
              <a:ext cx="837596" cy="977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613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DF988976-69B9-CFD2-238F-BA2EAFD574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09087" y="7296260"/>
            <a:ext cx="553431" cy="350737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382D16F4-0711-0F51-6B3D-9E8BB1F213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723982" y="7143707"/>
            <a:ext cx="633109" cy="401233"/>
          </a:xfrm>
          <a:prstGeom prst="rect">
            <a:avLst/>
          </a:prstGeom>
        </p:spPr>
      </p:pic>
      <p:pic>
        <p:nvPicPr>
          <p:cNvPr id="15" name="Picture 19">
            <a:extLst>
              <a:ext uri="{FF2B5EF4-FFF2-40B4-BE49-F238E27FC236}">
                <a16:creationId xmlns:a16="http://schemas.microsoft.com/office/drawing/2014/main" id="{75F93261-FC01-05DB-2D7B-8499A7F980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08502" y="2278526"/>
            <a:ext cx="341325" cy="359289"/>
          </a:xfrm>
          <a:prstGeom prst="rect">
            <a:avLst/>
          </a:prstGeom>
        </p:spPr>
      </p:pic>
      <p:pic>
        <p:nvPicPr>
          <p:cNvPr id="17" name="Picture 21">
            <a:extLst>
              <a:ext uri="{FF2B5EF4-FFF2-40B4-BE49-F238E27FC236}">
                <a16:creationId xmlns:a16="http://schemas.microsoft.com/office/drawing/2014/main" id="{E1135F3F-EEC8-6ECA-AB84-D17E73DACA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3284" y="2294621"/>
            <a:ext cx="818844" cy="8229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5109BD-104E-7CB8-139C-CA2CA5FDC41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r="5138"/>
          <a:stretch/>
        </p:blipFill>
        <p:spPr>
          <a:xfrm>
            <a:off x="2135821" y="1304689"/>
            <a:ext cx="7577577" cy="408780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0D5F83C-95AA-FE87-48A7-F2108F5B1A93}"/>
              </a:ext>
            </a:extLst>
          </p:cNvPr>
          <p:cNvGrpSpPr/>
          <p:nvPr/>
        </p:nvGrpSpPr>
        <p:grpSpPr>
          <a:xfrm>
            <a:off x="1754319" y="5128459"/>
            <a:ext cx="9102160" cy="1391271"/>
            <a:chOff x="1754319" y="5128459"/>
            <a:chExt cx="9102160" cy="139127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28B132F-E4A9-E49E-D893-C0FB05990779}"/>
                </a:ext>
              </a:extLst>
            </p:cNvPr>
            <p:cNvGrpSpPr/>
            <p:nvPr/>
          </p:nvGrpSpPr>
          <p:grpSpPr>
            <a:xfrm>
              <a:off x="1754319" y="5392498"/>
              <a:ext cx="8366705" cy="1127232"/>
              <a:chOff x="538039" y="6286292"/>
              <a:chExt cx="12550058" cy="1690848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4B058DD-41CE-182C-D359-9392A6D0E7C9}"/>
                  </a:ext>
                </a:extLst>
              </p:cNvPr>
              <p:cNvSpPr txBox="1"/>
              <p:nvPr/>
            </p:nvSpPr>
            <p:spPr>
              <a:xfrm>
                <a:off x="2108289" y="6286292"/>
                <a:ext cx="10979808" cy="16908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400" dirty="0">
                    <a:latin typeface="UTM Avo" panose="02040603050506020204" pitchFamily="18"/>
                  </a:rPr>
                  <a:t>Lựa chọn và giới thiệu về một lễ hội tiêu biểu ở địa phương em theo gợi ý của </a:t>
                </a:r>
                <a:r>
                  <a:rPr lang="vi-VN" sz="2400" b="1" dirty="0">
                    <a:latin typeface="UTM Avo" panose="02040603050506020204" pitchFamily="18"/>
                  </a:rPr>
                  <a:t>Hình 6</a:t>
                </a:r>
                <a:r>
                  <a:rPr lang="vi-VN" sz="2400" dirty="0">
                    <a:latin typeface="UTM Avo" panose="02040603050506020204" pitchFamily="18"/>
                  </a:rPr>
                  <a:t> </a:t>
                </a:r>
                <a:endParaRPr lang="en-US" sz="2400" dirty="0">
                  <a:latin typeface="UTM Avo" panose="02040603050506020204" pitchFamily="18"/>
                </a:endParaRPr>
              </a:p>
            </p:txBody>
          </p:sp>
          <p:sp>
            <p:nvSpPr>
              <p:cNvPr id="21" name="Freeform 5">
                <a:extLst>
                  <a:ext uri="{FF2B5EF4-FFF2-40B4-BE49-F238E27FC236}">
                    <a16:creationId xmlns:a16="http://schemas.microsoft.com/office/drawing/2014/main" id="{5F272CB8-5B97-B054-0625-2BF5918405B2}"/>
                  </a:ext>
                </a:extLst>
              </p:cNvPr>
              <p:cNvSpPr/>
              <p:nvPr/>
            </p:nvSpPr>
            <p:spPr>
              <a:xfrm>
                <a:off x="538039" y="6623130"/>
                <a:ext cx="1234439" cy="1234438"/>
              </a:xfrm>
              <a:custGeom>
                <a:avLst/>
                <a:gdLst/>
                <a:ahLst/>
                <a:cxnLst/>
                <a:rect l="l" t="t" r="r" b="b"/>
                <a:pathLst>
                  <a:path w="4114800" h="4114800">
                    <a:moveTo>
                      <a:pt x="0" y="0"/>
                    </a:moveTo>
                    <a:lnTo>
                      <a:pt x="4114800" y="0"/>
                    </a:lnTo>
                    <a:lnTo>
                      <a:pt x="4114800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2400">
                  <a:latin typeface="UTM Avo" panose="02040603050506020204" pitchFamily="18"/>
                </a:endParaRP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AF4E45F-1E01-A8B9-CCA6-EAD2DE04B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401056">
              <a:off x="10018883" y="5128459"/>
              <a:ext cx="837596" cy="977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192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54BC68E-B81D-33A6-2AF4-3DDCE6B7CB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195682"/>
              </p:ext>
            </p:extLst>
          </p:nvPr>
        </p:nvGraphicFramePr>
        <p:xfrm>
          <a:off x="686889" y="850629"/>
          <a:ext cx="10407832" cy="5746619"/>
        </p:xfrm>
        <a:graphic>
          <a:graphicData uri="http://schemas.openxmlformats.org/drawingml/2006/table">
            <a:tbl>
              <a:tblPr firstRow="1" firstCol="1" bandRow="1"/>
              <a:tblGrid>
                <a:gridCol w="7313554">
                  <a:extLst>
                    <a:ext uri="{9D8B030D-6E8A-4147-A177-3AD203B41FA5}">
                      <a16:colId xmlns:a16="http://schemas.microsoft.com/office/drawing/2014/main" val="3621362891"/>
                    </a:ext>
                  </a:extLst>
                </a:gridCol>
                <a:gridCol w="3094278">
                  <a:extLst>
                    <a:ext uri="{9D8B030D-6E8A-4147-A177-3AD203B41FA5}">
                      <a16:colId xmlns:a16="http://schemas.microsoft.com/office/drawing/2014/main" val="688694266"/>
                    </a:ext>
                  </a:extLst>
                </a:gridCol>
              </a:tblGrid>
              <a:tr h="462236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PHIẾU ĐÁNH GIÁ BÀI THUYẾT TRÌNH</a:t>
                      </a:r>
                      <a:endParaRPr lang="en-US" sz="1600" dirty="0">
                        <a:effectLst/>
                        <a:latin typeface="UTM Avo" panose="02040603050506020204" pitchFamily="18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36" marR="30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0510099"/>
                  </a:ext>
                </a:extLst>
              </a:tr>
              <a:tr h="61631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</a:t>
                      </a:r>
                      <a:endParaRPr lang="en-US" sz="1600" dirty="0">
                        <a:effectLst/>
                        <a:latin typeface="UTM Avo" panose="02040603050506020204" pitchFamily="18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…………………………………………………………………………………….</a:t>
                      </a:r>
                      <a:endParaRPr lang="en-US" sz="1600" dirty="0">
                        <a:effectLst/>
                        <a:latin typeface="UTM Avo" panose="02040603050506020204" pitchFamily="18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36" marR="30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Người đánh giá:</a:t>
                      </a:r>
                      <a:endParaRPr lang="en-US" sz="1600">
                        <a:effectLst/>
                        <a:latin typeface="UTM Avo" panose="02040603050506020204" pitchFamily="18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……………….................................</a:t>
                      </a:r>
                      <a:endParaRPr lang="en-US" sz="1600">
                        <a:effectLst/>
                        <a:latin typeface="UTM Avo" panose="02040603050506020204" pitchFamily="18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36" marR="30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886977"/>
                  </a:ext>
                </a:extLst>
              </a:tr>
              <a:tr h="3235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chí</a:t>
                      </a:r>
                      <a:endParaRPr lang="en-US" sz="1600" dirty="0">
                        <a:effectLst/>
                        <a:latin typeface="UTM Avo" panose="02040603050506020204" pitchFamily="18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36" marR="30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1600" dirty="0">
                        <a:effectLst/>
                        <a:latin typeface="UTM Avo" panose="02040603050506020204" pitchFamily="18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36" marR="30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263366"/>
                  </a:ext>
                </a:extLst>
              </a:tr>
              <a:tr h="32356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thức</a:t>
                      </a:r>
                      <a:endParaRPr lang="en-US" sz="1600" dirty="0">
                        <a:effectLst/>
                        <a:latin typeface="UTM Avo" panose="02040603050506020204" pitchFamily="18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36" marR="30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2,0</a:t>
                      </a:r>
                      <a:endParaRPr lang="en-US" sz="1600">
                        <a:effectLst/>
                        <a:latin typeface="UTM Avo" panose="02040603050506020204" pitchFamily="18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36" marR="30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6363209"/>
                  </a:ext>
                </a:extLst>
              </a:tr>
              <a:tr h="32356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Bố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cục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gồm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3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phần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mở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dung,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kết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luận</a:t>
                      </a:r>
                      <a:endParaRPr lang="en-US" sz="1600" dirty="0">
                        <a:effectLst/>
                        <a:latin typeface="UTM Avo" panose="02040603050506020204" pitchFamily="18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36" marR="30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2,0</a:t>
                      </a:r>
                      <a:endParaRPr lang="en-US" sz="1600">
                        <a:effectLst/>
                        <a:latin typeface="UTM Avo" panose="02040603050506020204" pitchFamily="18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36" marR="30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873245"/>
                  </a:ext>
                </a:extLst>
              </a:tr>
              <a:tr h="32356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dung</a:t>
                      </a:r>
                      <a:endParaRPr lang="en-US" sz="1600" dirty="0">
                        <a:effectLst/>
                        <a:latin typeface="UTM Avo" panose="02040603050506020204" pitchFamily="18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36" marR="30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5,0</a:t>
                      </a:r>
                      <a:endParaRPr lang="en-US" sz="1600">
                        <a:effectLst/>
                        <a:latin typeface="UTM Avo" panose="02040603050506020204" pitchFamily="18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36" marR="30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157237"/>
                  </a:ext>
                </a:extLst>
              </a:tr>
              <a:tr h="32356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Lựa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chọn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tin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xác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khoa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học</a:t>
                      </a:r>
                      <a:endParaRPr lang="en-US" sz="1600" dirty="0">
                        <a:effectLst/>
                        <a:latin typeface="UTM Avo" panose="02040603050506020204" pitchFamily="18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36" marR="30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1,0</a:t>
                      </a:r>
                      <a:endParaRPr lang="en-US" sz="1600">
                        <a:effectLst/>
                        <a:latin typeface="UTM Avo" panose="02040603050506020204" pitchFamily="18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36" marR="30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426384"/>
                  </a:ext>
                </a:extLst>
              </a:tr>
              <a:tr h="61631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dung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thuyết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đảm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ý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bản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theo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gợi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ý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SGK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Lịch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4 tr.11,12</a:t>
                      </a:r>
                      <a:endParaRPr lang="en-US" sz="1600" dirty="0">
                        <a:effectLst/>
                        <a:latin typeface="UTM Avo" panose="02040603050506020204" pitchFamily="18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36" marR="30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3,0</a:t>
                      </a:r>
                      <a:endParaRPr lang="en-US" sz="1600" dirty="0">
                        <a:effectLst/>
                        <a:latin typeface="UTM Avo" panose="02040603050506020204" pitchFamily="18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36" marR="30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370191"/>
                  </a:ext>
                </a:extLst>
              </a:tr>
              <a:tr h="32356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viên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rõ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ràng</a:t>
                      </a:r>
                      <a:endParaRPr lang="en-US" sz="1600" dirty="0">
                        <a:effectLst/>
                        <a:latin typeface="UTM Avo" panose="02040603050506020204" pitchFamily="18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36" marR="30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1,0</a:t>
                      </a:r>
                      <a:endParaRPr lang="en-US" sz="1600" dirty="0">
                        <a:effectLst/>
                        <a:latin typeface="UTM Avo" panose="02040603050506020204" pitchFamily="18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36" marR="30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737127"/>
                  </a:ext>
                </a:extLst>
              </a:tr>
              <a:tr h="3235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</a:pP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Kĩ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thuyết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trình</a:t>
                      </a:r>
                      <a:endParaRPr lang="en-US" sz="1600" dirty="0">
                        <a:effectLst/>
                        <a:latin typeface="UTM Avo" panose="02040603050506020204" pitchFamily="18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36" marR="30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3,0</a:t>
                      </a:r>
                      <a:endParaRPr lang="en-US" sz="1600" dirty="0">
                        <a:effectLst/>
                        <a:latin typeface="UTM Avo" panose="02040603050506020204" pitchFamily="18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36" marR="30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965634"/>
                  </a:ext>
                </a:extLst>
              </a:tr>
              <a:tr h="32356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Lời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nói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rõ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ràng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xác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nghe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hiểu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đầy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đủ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dung</a:t>
                      </a:r>
                      <a:endParaRPr lang="en-US" sz="1600" dirty="0">
                        <a:effectLst/>
                        <a:latin typeface="UTM Avo" panose="02040603050506020204" pitchFamily="18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36" marR="30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1,0</a:t>
                      </a:r>
                      <a:endParaRPr lang="en-US" sz="1600" dirty="0">
                        <a:effectLst/>
                        <a:latin typeface="UTM Avo" panose="02040603050506020204" pitchFamily="18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36" marR="30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88693"/>
                  </a:ext>
                </a:extLst>
              </a:tr>
              <a:tr h="32356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Nhấn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mạnh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dung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cốt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lõi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thuyết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trình</a:t>
                      </a:r>
                      <a:endParaRPr lang="en-US" sz="1600" dirty="0">
                        <a:effectLst/>
                        <a:latin typeface="UTM Avo" panose="02040603050506020204" pitchFamily="18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36" marR="30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1,0</a:t>
                      </a:r>
                      <a:endParaRPr lang="en-US" sz="1600" dirty="0">
                        <a:effectLst/>
                        <a:latin typeface="UTM Avo" panose="02040603050506020204" pitchFamily="18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36" marR="30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347886"/>
                  </a:ext>
                </a:extLst>
              </a:tr>
              <a:tr h="32356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lắng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nghe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phản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hồi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hỏi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GV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hoặc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HS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khác</a:t>
                      </a:r>
                      <a:endParaRPr lang="en-US" sz="1600" dirty="0">
                        <a:effectLst/>
                        <a:latin typeface="UTM Avo" panose="02040603050506020204" pitchFamily="18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36" marR="30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0,5</a:t>
                      </a:r>
                      <a:endParaRPr lang="en-US" sz="1600" dirty="0">
                        <a:effectLst/>
                        <a:latin typeface="UTM Avo" panose="02040603050506020204" pitchFamily="18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36" marR="30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916422"/>
                  </a:ext>
                </a:extLst>
              </a:tr>
              <a:tr h="32356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hiệu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tiện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hỗ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trợ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thuyết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trình</a:t>
                      </a:r>
                      <a:endParaRPr lang="en-US" sz="1600" dirty="0">
                        <a:effectLst/>
                        <a:latin typeface="UTM Avo" panose="02040603050506020204" pitchFamily="18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36" marR="30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0,5</a:t>
                      </a:r>
                      <a:endParaRPr lang="en-US" sz="1600" dirty="0">
                        <a:effectLst/>
                        <a:latin typeface="UTM Avo" panose="02040603050506020204" pitchFamily="18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36" marR="30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2856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1823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Template_Dao duc 4</Template>
  <TotalTime>205</TotalTime>
  <Words>802</Words>
  <Application>Microsoft Office PowerPoint</Application>
  <PresentationFormat>Widescreen</PresentationFormat>
  <Paragraphs>91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UTM Avo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Nguyễn</dc:creator>
  <cp:lastModifiedBy>Huy Nguyễn</cp:lastModifiedBy>
  <cp:revision>11</cp:revision>
  <dcterms:created xsi:type="dcterms:W3CDTF">2023-10-17T08:44:51Z</dcterms:created>
  <dcterms:modified xsi:type="dcterms:W3CDTF">2023-12-14T09:47:06Z</dcterms:modified>
</cp:coreProperties>
</file>