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9"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UTM Avo" panose="02040603050506020204" pitchFamily="18" charset="0"/>
      <p:regular r:id="rId39"/>
      <p:bold r:id="rId40"/>
      <p:italic r:id="rId41"/>
      <p:boldItalic r:id="rId42"/>
    </p:embeddedFont>
  </p:embeddedFontLst>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5ysyeERWjNt3+Rtfea+DxdNA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51" autoAdjust="0"/>
  </p:normalViewPr>
  <p:slideViewPr>
    <p:cSldViewPr>
      <p:cViewPr varScale="1">
        <p:scale>
          <a:sx n="81" d="100"/>
          <a:sy n="81" d="100"/>
        </p:scale>
        <p:origin x="115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225" name="Google Shape;2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235" name="Google Shape;2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latin typeface="UTM Avo" panose="02040603050506020204" pitchFamily="18" charset="0"/>
              </a:rPr>
              <a:t>Nhấp chuột trái để hiện thị đáp án đúng</a:t>
            </a:r>
            <a:endParaRPr>
              <a:latin typeface="UTM Avo" panose="020406030505060202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latin typeface="UTM Avo" panose="02040603050506020204" pitchFamily="18" charset="0"/>
              </a:rPr>
              <a:t>Nhấp chuột trái để hiện thị đáp án đúng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latin typeface="UTM Avo" panose="02040603050506020204" pitchFamily="18" charset="0"/>
              </a:rPr>
              <a:t>Nhấp chuột trái để hiện thị đáp án đúng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latin typeface="UTM Avo" panose="02040603050506020204" pitchFamily="18" charset="0"/>
              </a:rPr>
              <a:t>Nhấp chuột trái để hiện thị đáp án đúng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latin typeface="UTM Avo" panose="02040603050506020204" pitchFamily="18" charset="0"/>
              </a:rPr>
              <a:t>Nhấp chuột trái để hiện thị đáp án đúng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26" name="Google Shape;3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30" name="Google Shape;33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41" name="Google Shape;3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160" name="Google Shape;1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53" name="Google Shape;3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58" name="Google Shape;35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74" name="Google Shape;37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85" name="Google Shape;38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399" name="Google Shape;39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08" name="Google Shape;40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12" name="Google Shape;41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23" name="Google Shape;4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32" name="Google Shape;4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39" name="Google Shape;43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47" name="Google Shape;44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451" name="Google Shape;45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183" name="Google Shape;1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192" name="Google Shape;1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201" name="Google Shape;20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208" name="Google Shape;2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UTM Avo" panose="02040603050506020204" pitchFamily="18" charset="0"/>
            </a:endParaRPr>
          </a:p>
        </p:txBody>
      </p:sp>
      <p:sp>
        <p:nvSpPr>
          <p:cNvPr id="213" name="Google Shape;2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6" name="Google Shape;1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7" name="Google Shape;1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p36"/>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9"/>
              <a:buFont typeface="Calibri"/>
              <a:buNone/>
              <a:defRPr sz="5999">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6"/>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3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6" name="Google Shape;86;p3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7" name="Google Shape;87;p3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
        <p:cNvGrpSpPr/>
        <p:nvPr/>
      </p:nvGrpSpPr>
      <p:grpSpPr>
        <a:xfrm>
          <a:off x="0" y="0"/>
          <a:ext cx="0" cy="0"/>
          <a:chOff x="0" y="0"/>
          <a:chExt cx="0" cy="0"/>
        </a:xfrm>
      </p:grpSpPr>
      <p:sp>
        <p:nvSpPr>
          <p:cNvPr id="89" name="Google Shape;89;p3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2" name="Google Shape;92;p3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3" name="Google Shape;93;p3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46"/>
          <p:cNvSpPr txBox="1">
            <a:spLocks noGrp="1"/>
          </p:cNvSpPr>
          <p:nvPr>
            <p:ph type="title"/>
          </p:nvPr>
        </p:nvSpPr>
        <p:spPr>
          <a:xfrm>
            <a:off x="831850"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Calibri"/>
              <a:buNone/>
              <a:defRPr sz="5999">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6"/>
          <p:cNvSpPr txBox="1">
            <a:spLocks noGrp="1"/>
          </p:cNvSpPr>
          <p:nvPr>
            <p:ph type="body" idx="1"/>
          </p:nvPr>
        </p:nvSpPr>
        <p:spPr>
          <a:xfrm>
            <a:off x="831850"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7" name="Google Shape;97;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8" name="Google Shape;98;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9" name="Google Shape;99;p4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p4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7"/>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05" name="Google Shape;105;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06" name="Google Shape;106;p4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
        <p:cNvGrpSpPr/>
        <p:nvPr/>
      </p:nvGrpSpPr>
      <p:grpSpPr>
        <a:xfrm>
          <a:off x="0" y="0"/>
          <a:ext cx="0" cy="0"/>
          <a:chOff x="0" y="0"/>
          <a:chExt cx="0" cy="0"/>
        </a:xfrm>
      </p:grpSpPr>
      <p:sp>
        <p:nvSpPr>
          <p:cNvPr id="108" name="Google Shape;108;p4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4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4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4" name="Google Shape;114;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5" name="Google Shape;115;p4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4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9" name="Google Shape;119;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0" name="Google Shape;120;p4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3" name="Google Shape;123;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4" name="Google Shape;124;p5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51"/>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5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8" name="Google Shape;128;p51"/>
          <p:cNvSpPr txBox="1">
            <a:spLocks noGrp="1"/>
          </p:cNvSpPr>
          <p:nvPr>
            <p:ph type="body" idx="2"/>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0" name="Google Shape;130;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1" name="Google Shape;131;p5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2"/>
        <p:cNvGrpSpPr/>
        <p:nvPr/>
      </p:nvGrpSpPr>
      <p:grpSpPr>
        <a:xfrm>
          <a:off x="0" y="0"/>
          <a:ext cx="0" cy="0"/>
          <a:chOff x="0" y="0"/>
          <a:chExt cx="0" cy="0"/>
        </a:xfrm>
      </p:grpSpPr>
      <p:sp>
        <p:nvSpPr>
          <p:cNvPr id="133" name="Google Shape;133;p52"/>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52"/>
          <p:cNvSpPr>
            <a:spLocks noGrp="1"/>
          </p:cNvSpPr>
          <p:nvPr>
            <p:ph type="pic" idx="2"/>
          </p:nvPr>
        </p:nvSpPr>
        <p:spPr>
          <a:xfrm>
            <a:off x="5183188" y="987427"/>
            <a:ext cx="6172200" cy="4873625"/>
          </a:xfrm>
          <a:prstGeom prst="rect">
            <a:avLst/>
          </a:prstGeom>
          <a:noFill/>
          <a:ln>
            <a:noFill/>
          </a:ln>
        </p:spPr>
      </p:sp>
      <p:sp>
        <p:nvSpPr>
          <p:cNvPr id="135" name="Google Shape;135;p52"/>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6" name="Google Shape;136;p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7" name="Google Shape;137;p5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8" name="Google Shape;138;p5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20" name="Google Shape;2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21" name="Google Shape;2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9"/>
        <p:cNvGrpSpPr/>
        <p:nvPr/>
      </p:nvGrpSpPr>
      <p:grpSpPr>
        <a:xfrm>
          <a:off x="0" y="0"/>
          <a:ext cx="0" cy="0"/>
          <a:chOff x="0" y="0"/>
          <a:chExt cx="0" cy="0"/>
        </a:xfrm>
      </p:grpSpPr>
      <p:sp>
        <p:nvSpPr>
          <p:cNvPr id="140" name="Google Shape;140;p5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5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43" name="Google Shape;143;p5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44" name="Google Shape;144;p5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
        <p:cNvGrpSpPr/>
        <p:nvPr/>
      </p:nvGrpSpPr>
      <p:grpSpPr>
        <a:xfrm>
          <a:off x="0" y="0"/>
          <a:ext cx="0" cy="0"/>
          <a:chOff x="0" y="0"/>
          <a:chExt cx="0" cy="0"/>
        </a:xfrm>
      </p:grpSpPr>
      <p:sp>
        <p:nvSpPr>
          <p:cNvPr id="146" name="Google Shape;146;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49" name="Google Shape;149;p5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50" name="Google Shape;150;p5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 name="Google Shape;2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26" name="Google Shape;2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27" name="Google Shape;2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4" name="Google Shape;3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7" name="Google Shape;4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8" name="Google Shape;4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4" name="Google Shape;5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5" name="Google Shape;5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3"/>
          <p:cNvSpPr>
            <a:spLocks noGrp="1"/>
          </p:cNvSpPr>
          <p:nvPr>
            <p:ph type="pic" idx="2"/>
          </p:nvPr>
        </p:nvSpPr>
        <p:spPr>
          <a:xfrm>
            <a:off x="5183188" y="987425"/>
            <a:ext cx="6172200" cy="4873625"/>
          </a:xfrm>
          <a:prstGeom prst="rect">
            <a:avLst/>
          </a:prstGeom>
          <a:noFill/>
          <a:ln>
            <a:noFill/>
          </a:ln>
        </p:spPr>
      </p:sp>
      <p:sp>
        <p:nvSpPr>
          <p:cNvPr id="59" name="Google Shape;59;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1" name="Google Shape;6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2" name="Google Shape;6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7" name="Google Shape;6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8" name="Google Shape;6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3" name="9Slide.vn - 2019">
            <a:extLst>
              <a:ext uri="{FF2B5EF4-FFF2-40B4-BE49-F238E27FC236}">
                <a16:creationId xmlns:a16="http://schemas.microsoft.com/office/drawing/2014/main" id="{65224EF3-0149-0698-0722-6E9B9AC9247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32"/>
          <p:cNvSpPr txBox="1"/>
          <p:nvPr/>
        </p:nvSpPr>
        <p:spPr>
          <a:xfrm>
            <a:off x="0" y="-27349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CFCFCF"/>
                </a:solidFill>
                <a:latin typeface="UTM Avo" panose="02040603050506020204" pitchFamily="18" charset="0"/>
                <a:ea typeface="Arial"/>
                <a:cs typeface="Arial"/>
                <a:sym typeface="Arial"/>
              </a:rPr>
              <a:t>www.9slide.vn</a:t>
            </a:r>
            <a:endParaRPr>
              <a:latin typeface="UTM Avo" panose="02040603050506020204" pitchFamily="18" charset="0"/>
            </a:endParaRPr>
          </a:p>
        </p:txBody>
      </p:sp>
      <p:sp>
        <p:nvSpPr>
          <p:cNvPr id="7" name="Google Shape;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1" name="Google Shape;1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 name="9Slide.vn - 2019">
            <a:extLst>
              <a:ext uri="{FF2B5EF4-FFF2-40B4-BE49-F238E27FC236}">
                <a16:creationId xmlns:a16="http://schemas.microsoft.com/office/drawing/2014/main" id="{51E7F5D6-25BD-F6CE-82EC-E555E46EB7C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6" name="Google Shape;76;p3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n-US"/>
          </a:p>
        </p:txBody>
      </p:sp>
      <p:sp>
        <p:nvSpPr>
          <p:cNvPr id="79" name="Google Shape;79;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en-US"/>
          </a:p>
        </p:txBody>
      </p:sp>
      <p:sp>
        <p:nvSpPr>
          <p:cNvPr id="80" name="Google Shape;80;p3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81" name="Google Shape;81;p35"/>
          <p:cNvSpPr txBox="1"/>
          <p:nvPr/>
        </p:nvSpPr>
        <p:spPr>
          <a:xfrm>
            <a:off x="0" y="-3523508"/>
            <a:ext cx="12192000" cy="44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92" b="0" i="0" u="none" strike="noStrike" cap="none">
                <a:solidFill>
                  <a:srgbClr val="CFCFCF"/>
                </a:solidFill>
                <a:latin typeface="UTM Avo" panose="02040603050506020204" pitchFamily="18" charset="0"/>
                <a:ea typeface="Arial"/>
                <a:cs typeface="Arial"/>
                <a:sym typeface="Arial"/>
              </a:rPr>
              <a:t>www.9slide.vn</a:t>
            </a:r>
            <a:endParaRPr>
              <a:latin typeface="UTM Avo" panose="02040603050506020204" pitchFamily="18" charset="0"/>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png"/><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7.gif"/><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16.gif"/><Relationship Id="rId5" Type="http://schemas.openxmlformats.org/officeDocument/2006/relationships/image" Target="../media/image20.gi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3.xml"/><Relationship Id="rId7" Type="http://schemas.openxmlformats.org/officeDocument/2006/relationships/image" Target="../media/image17.gif"/><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16.gif"/><Relationship Id="rId5" Type="http://schemas.openxmlformats.org/officeDocument/2006/relationships/image" Target="../media/image20.gi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4.xml"/><Relationship Id="rId7" Type="http://schemas.openxmlformats.org/officeDocument/2006/relationships/image" Target="../media/image17.gif"/><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16.gif"/><Relationship Id="rId5" Type="http://schemas.openxmlformats.org/officeDocument/2006/relationships/image" Target="../media/image20.gi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5.xml"/><Relationship Id="rId7" Type="http://schemas.openxmlformats.org/officeDocument/2006/relationships/image" Target="../media/image17.gif"/><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16.gif"/><Relationship Id="rId5" Type="http://schemas.openxmlformats.org/officeDocument/2006/relationships/image" Target="../media/image20.gi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6.xml"/><Relationship Id="rId7" Type="http://schemas.openxmlformats.org/officeDocument/2006/relationships/image" Target="../media/image17.gif"/><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16.gif"/><Relationship Id="rId5" Type="http://schemas.openxmlformats.org/officeDocument/2006/relationships/image" Target="../media/image20.gi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hyperlink" Target="https://hoc10.vn/doc-sach/khoa-hoc-4/1/393/17/" TargetMode="Externa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khoa-hoc-4/1/393/17/"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hyperlink" Target="https://hoc10.vn/doc-sach/khoa-hoc-4/1/393/19/" TargetMode="Externa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hyperlink" Target="https://hoc10.vn/doc-sach/khoa-hoc-4/1/393/19/" TargetMode="Externa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jp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5.png"/><Relationship Id="rId5" Type="http://schemas.openxmlformats.org/officeDocument/2006/relationships/hyperlink" Target="https://www.facebook.com/groups/hoc10donghanhcunggiaovientieuhoc" TargetMode="Externa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hyperlink" Target="https://hoc10.vn/doc-sach/khoa-hoc-4/1/393/17/"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hyperlink" Target="https://hoc10.vn/doc-sach/khoa-hoc-4/1/393/17/"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54"/>
        <p:cNvGrpSpPr/>
        <p:nvPr/>
      </p:nvGrpSpPr>
      <p:grpSpPr>
        <a:xfrm>
          <a:off x="0" y="0"/>
          <a:ext cx="0" cy="0"/>
          <a:chOff x="0" y="0"/>
          <a:chExt cx="0" cy="0"/>
        </a:xfrm>
      </p:grpSpPr>
      <p:sp>
        <p:nvSpPr>
          <p:cNvPr id="155" name="Google Shape;155;p1"/>
          <p:cNvSpPr txBox="1"/>
          <p:nvPr/>
        </p:nvSpPr>
        <p:spPr>
          <a:xfrm>
            <a:off x="9048750" y="195308"/>
            <a:ext cx="31432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a:solidFill>
                  <a:schemeClr val="lt1"/>
                </a:solidFill>
                <a:latin typeface="UTM Avo" panose="02040603050506020204" pitchFamily="18" charset="0"/>
                <a:sym typeface="Arial"/>
              </a:rPr>
              <a:t>Khoa học 4</a:t>
            </a:r>
            <a:endParaRPr>
              <a:latin typeface="UTM Avo" panose="02040603050506020204" pitchFamily="18" charset="0"/>
            </a:endParaRPr>
          </a:p>
        </p:txBody>
      </p:sp>
      <p:sp>
        <p:nvSpPr>
          <p:cNvPr id="156" name="Google Shape;156;p1"/>
          <p:cNvSpPr txBox="1"/>
          <p:nvPr/>
        </p:nvSpPr>
        <p:spPr>
          <a:xfrm>
            <a:off x="-521891" y="3352800"/>
            <a:ext cx="13235781" cy="146035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4400"/>
              <a:buFont typeface="Calibri"/>
              <a:buNone/>
            </a:pPr>
            <a:r>
              <a:rPr lang="en-US" sz="5000" b="1" i="0" u="none" strike="noStrike" cap="none">
                <a:solidFill>
                  <a:srgbClr val="FF0000"/>
                </a:solidFill>
                <a:latin typeface="UTM Avo" panose="02040603050506020204" pitchFamily="18" charset="0"/>
                <a:sym typeface="Arial"/>
              </a:rPr>
              <a:t>Bài 4: Không khí xung quanh ta</a:t>
            </a:r>
            <a:endParaRPr>
              <a:latin typeface="UTM Avo" panose="02040603050506020204" pitchFamily="18" charset="0"/>
            </a:endParaRPr>
          </a:p>
          <a:p>
            <a:pPr marL="0" marR="0" lvl="0" indent="0" algn="ctr" rtl="0">
              <a:lnSpc>
                <a:spcPct val="150000"/>
              </a:lnSpc>
              <a:spcBef>
                <a:spcPts val="0"/>
              </a:spcBef>
              <a:spcAft>
                <a:spcPts val="0"/>
              </a:spcAft>
              <a:buClr>
                <a:schemeClr val="dk1"/>
              </a:buClr>
              <a:buSzPts val="4400"/>
              <a:buFont typeface="Calibri"/>
              <a:buNone/>
            </a:pPr>
            <a:r>
              <a:rPr lang="en-US" sz="5000" b="1" i="0" u="none" strike="noStrike" cap="none">
                <a:solidFill>
                  <a:srgbClr val="FF0000"/>
                </a:solidFill>
                <a:latin typeface="UTM Avo" panose="02040603050506020204" pitchFamily="18" charset="0"/>
                <a:sym typeface="Arial"/>
              </a:rPr>
              <a:t>(Tiết 1)</a:t>
            </a:r>
            <a:endParaRPr>
              <a:latin typeface="UTM Avo" panose="02040603050506020204" pitchFamily="18" charset="0"/>
            </a:endParaRPr>
          </a:p>
        </p:txBody>
      </p:sp>
      <p:sp>
        <p:nvSpPr>
          <p:cNvPr id="157" name="Google Shape;157;p1"/>
          <p:cNvSpPr txBox="1"/>
          <p:nvPr/>
        </p:nvSpPr>
        <p:spPr>
          <a:xfrm>
            <a:off x="-521891" y="1835634"/>
            <a:ext cx="13235781" cy="2467154"/>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990"/>
              <a:buFont typeface="Arial"/>
              <a:buNone/>
            </a:pPr>
            <a:r>
              <a:rPr lang="en-US" sz="5200" b="1" i="0" u="none" strike="noStrike" cap="none">
                <a:solidFill>
                  <a:srgbClr val="002060"/>
                </a:solidFill>
                <a:latin typeface="UTM Avo" panose="02040603050506020204" pitchFamily="18" charset="0"/>
                <a:sym typeface="Arial"/>
              </a:rPr>
              <a:t>Chủ đề 1: Chất</a:t>
            </a:r>
            <a:endParaRPr sz="5200" b="1" i="0" u="none" strike="noStrike" cap="none">
              <a:solidFill>
                <a:srgbClr val="002060"/>
              </a:solidFill>
              <a:latin typeface="UTM Avo" panose="02040603050506020204" pitchFamily="18" charset="0"/>
              <a:sym typeface="Arial"/>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26"/>
        <p:cNvGrpSpPr/>
        <p:nvPr/>
      </p:nvGrpSpPr>
      <p:grpSpPr>
        <a:xfrm>
          <a:off x="0" y="0"/>
          <a:ext cx="0" cy="0"/>
          <a:chOff x="0" y="0"/>
          <a:chExt cx="0" cy="0"/>
        </a:xfrm>
      </p:grpSpPr>
      <p:sp>
        <p:nvSpPr>
          <p:cNvPr id="227" name="Google Shape;227;p10"/>
          <p:cNvSpPr txBox="1"/>
          <p:nvPr/>
        </p:nvSpPr>
        <p:spPr>
          <a:xfrm>
            <a:off x="2366167" y="1661505"/>
            <a:ext cx="7988150" cy="5193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2" b="1" i="0" u="none" strike="noStrike" cap="none">
                <a:solidFill>
                  <a:srgbClr val="EC7E13"/>
                </a:solidFill>
                <a:latin typeface="UTM Avo" panose="02040603050506020204" pitchFamily="18" charset="0"/>
                <a:sym typeface="Arial"/>
              </a:rPr>
              <a:t>Nhận biết trong không khí có hơi nước</a:t>
            </a:r>
            <a:endParaRPr sz="2802" b="1" i="0" u="none" strike="noStrike" cap="none">
              <a:solidFill>
                <a:srgbClr val="EC7E13"/>
              </a:solidFill>
              <a:latin typeface="UTM Avo" panose="02040603050506020204" pitchFamily="18" charset="0"/>
              <a:sym typeface="Arial"/>
            </a:endParaRPr>
          </a:p>
        </p:txBody>
      </p:sp>
      <p:pic>
        <p:nvPicPr>
          <p:cNvPr id="228" name="Google Shape;228;p10"/>
          <p:cNvPicPr preferRelativeResize="0"/>
          <p:nvPr/>
        </p:nvPicPr>
        <p:blipFill rotWithShape="1">
          <a:blip r:embed="rId5">
            <a:alphaModFix/>
          </a:blip>
          <a:srcRect/>
          <a:stretch/>
        </p:blipFill>
        <p:spPr>
          <a:xfrm>
            <a:off x="1953678" y="1502685"/>
            <a:ext cx="824979" cy="824979"/>
          </a:xfrm>
          <a:prstGeom prst="rect">
            <a:avLst/>
          </a:prstGeom>
          <a:noFill/>
          <a:ln>
            <a:noFill/>
          </a:ln>
        </p:spPr>
      </p:pic>
      <p:pic>
        <p:nvPicPr>
          <p:cNvPr id="229" name="Google Shape;229;p10"/>
          <p:cNvPicPr preferRelativeResize="0"/>
          <p:nvPr/>
        </p:nvPicPr>
        <p:blipFill rotWithShape="1">
          <a:blip r:embed="rId6">
            <a:alphaModFix/>
          </a:blip>
          <a:srcRect/>
          <a:stretch/>
        </p:blipFill>
        <p:spPr>
          <a:xfrm>
            <a:off x="454694" y="2339667"/>
            <a:ext cx="4322023" cy="4153331"/>
          </a:xfrm>
          <a:prstGeom prst="rect">
            <a:avLst/>
          </a:prstGeom>
          <a:noFill/>
          <a:ln>
            <a:noFill/>
          </a:ln>
        </p:spPr>
      </p:pic>
      <p:sp>
        <p:nvSpPr>
          <p:cNvPr id="230" name="Google Shape;230;p10"/>
          <p:cNvSpPr/>
          <p:nvPr/>
        </p:nvSpPr>
        <p:spPr>
          <a:xfrm>
            <a:off x="4942113" y="2339667"/>
            <a:ext cx="6795193" cy="2308284"/>
          </a:xfrm>
          <a:prstGeom prst="rect">
            <a:avLst/>
          </a:prstGeom>
          <a:noFill/>
          <a:ln>
            <a:noFill/>
          </a:ln>
        </p:spPr>
        <p:txBody>
          <a:bodyPr spcFirstLastPara="1" wrap="square" lIns="91425" tIns="45700" rIns="91425" bIns="45700" anchor="t" anchorCtr="0">
            <a:spAutoFit/>
          </a:bodyPr>
          <a:lstStyle/>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Ban đầu, bên ngoài thành của hai cốc đều khô như nhau. Sau 3-5 phút khi thả đá, cốc B có chứa các viên đá thì thành bên ngoài ướt, xuất hiện các giọt nước.</a:t>
            </a:r>
            <a:endParaRPr sz="2400" b="0" i="0" u="none" strike="noStrike" cap="none">
              <a:solidFill>
                <a:srgbClr val="000000"/>
              </a:solidFill>
              <a:latin typeface="UTM Avo" panose="02040603050506020204" pitchFamily="18" charset="0"/>
              <a:sym typeface="Arial"/>
            </a:endParaRPr>
          </a:p>
        </p:txBody>
      </p:sp>
      <p:sp>
        <p:nvSpPr>
          <p:cNvPr id="231" name="Google Shape;231;p10"/>
          <p:cNvSpPr/>
          <p:nvPr/>
        </p:nvSpPr>
        <p:spPr>
          <a:xfrm>
            <a:off x="4942114" y="4716325"/>
            <a:ext cx="6795192" cy="1754286"/>
          </a:xfrm>
          <a:prstGeom prst="rect">
            <a:avLst/>
          </a:prstGeom>
          <a:noFill/>
          <a:ln>
            <a:noFill/>
          </a:ln>
        </p:spPr>
        <p:txBody>
          <a:bodyPr spcFirstLastPara="1" wrap="square" lIns="91425" tIns="45700" rIns="91425" bIns="45700" anchor="t" anchorCtr="0">
            <a:spAutoFit/>
          </a:bodyPr>
          <a:lstStyle/>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Do hơi nước trong không khí gặp thành cốc lạnh đã ngưng tụ thành những giọt nước nhỏ.</a:t>
            </a:r>
            <a:endParaRPr sz="2400" b="0" i="0" u="none" strike="noStrike" cap="none">
              <a:solidFill>
                <a:srgbClr val="000000"/>
              </a:solidFill>
              <a:latin typeface="UTM Avo" panose="02040603050506020204" pitchFamily="18" charset="0"/>
              <a:sym typeface="Arial"/>
            </a:endParaRPr>
          </a:p>
        </p:txBody>
      </p:sp>
      <p:pic>
        <p:nvPicPr>
          <p:cNvPr id="232" name="Google Shape;232;p10"/>
          <p:cNvPicPr preferRelativeResize="0"/>
          <p:nvPr/>
        </p:nvPicPr>
        <p:blipFill rotWithShape="1">
          <a:blip r:embed="rId7">
            <a:alphaModFix/>
          </a:blip>
          <a:srcRect/>
          <a:stretch/>
        </p:blipFill>
        <p:spPr>
          <a:xfrm rot="-1018635">
            <a:off x="10070361" y="1630216"/>
            <a:ext cx="567914" cy="628223"/>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500"/>
                                        <p:tgtEl>
                                          <p:spTgt spid="2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fade">
                                      <p:cBhvr>
                                        <p:cTn id="18" dur="500"/>
                                        <p:tgtEl>
                                          <p:spTgt spid="23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36"/>
        <p:cNvGrpSpPr/>
        <p:nvPr/>
      </p:nvGrpSpPr>
      <p:grpSpPr>
        <a:xfrm>
          <a:off x="0" y="0"/>
          <a:ext cx="0" cy="0"/>
          <a:chOff x="0" y="0"/>
          <a:chExt cx="0" cy="0"/>
        </a:xfrm>
      </p:grpSpPr>
      <p:pic>
        <p:nvPicPr>
          <p:cNvPr id="237" name="Google Shape;237;p11"/>
          <p:cNvPicPr preferRelativeResize="0"/>
          <p:nvPr/>
        </p:nvPicPr>
        <p:blipFill rotWithShape="1">
          <a:blip r:embed="rId5">
            <a:alphaModFix/>
          </a:blip>
          <a:srcRect/>
          <a:stretch/>
        </p:blipFill>
        <p:spPr>
          <a:xfrm>
            <a:off x="9005345" y="998684"/>
            <a:ext cx="2728647" cy="2728647"/>
          </a:xfrm>
          <a:prstGeom prst="rect">
            <a:avLst/>
          </a:prstGeom>
          <a:noFill/>
          <a:ln>
            <a:noFill/>
          </a:ln>
        </p:spPr>
      </p:pic>
      <p:sp>
        <p:nvSpPr>
          <p:cNvPr id="238" name="Google Shape;238;p11"/>
          <p:cNvSpPr/>
          <p:nvPr/>
        </p:nvSpPr>
        <p:spPr>
          <a:xfrm>
            <a:off x="576494" y="1471651"/>
            <a:ext cx="2616593" cy="2255683"/>
          </a:xfrm>
          <a:prstGeom prst="hexagon">
            <a:avLst>
              <a:gd name="adj" fmla="val 25000"/>
              <a:gd name="vf" fmla="val 115470"/>
            </a:avLst>
          </a:prstGeom>
          <a:solidFill>
            <a:srgbClr val="FFC62A"/>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UTM Avo" panose="02040603050506020204" pitchFamily="18" charset="0"/>
                <a:sym typeface="Arial"/>
              </a:rPr>
              <a:t>Ong</a:t>
            </a:r>
            <a:endParaRPr sz="5400" b="0" i="0" u="none" strike="noStrike" cap="none">
              <a:solidFill>
                <a:srgbClr val="FFFFFF"/>
              </a:solidFill>
              <a:latin typeface="UTM Avo" panose="02040603050506020204" pitchFamily="18" charset="0"/>
              <a:sym typeface="Arial"/>
            </a:endParaRPr>
          </a:p>
        </p:txBody>
      </p:sp>
      <p:sp>
        <p:nvSpPr>
          <p:cNvPr id="239" name="Google Shape;239;p11"/>
          <p:cNvSpPr/>
          <p:nvPr/>
        </p:nvSpPr>
        <p:spPr>
          <a:xfrm>
            <a:off x="2635347" y="343810"/>
            <a:ext cx="2616593" cy="2255683"/>
          </a:xfrm>
          <a:prstGeom prst="hexagon">
            <a:avLst>
              <a:gd name="adj" fmla="val 25000"/>
              <a:gd name="vf" fmla="val 115470"/>
            </a:avLst>
          </a:prstGeom>
          <a:solidFill>
            <a:srgbClr val="FFC62A"/>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UTM Avo" panose="02040603050506020204" pitchFamily="18" charset="0"/>
                <a:sym typeface="Arial"/>
              </a:rPr>
              <a:t>non</a:t>
            </a:r>
            <a:endParaRPr sz="5400" b="0" i="0" u="none" strike="noStrike" cap="none">
              <a:solidFill>
                <a:srgbClr val="FFFFFF"/>
              </a:solidFill>
              <a:latin typeface="UTM Avo" panose="02040603050506020204" pitchFamily="18" charset="0"/>
              <a:sym typeface="Arial"/>
            </a:endParaRPr>
          </a:p>
        </p:txBody>
      </p:sp>
      <p:sp>
        <p:nvSpPr>
          <p:cNvPr id="240" name="Google Shape;240;p11"/>
          <p:cNvSpPr/>
          <p:nvPr/>
        </p:nvSpPr>
        <p:spPr>
          <a:xfrm>
            <a:off x="6753055" y="2599492"/>
            <a:ext cx="2616593" cy="2255683"/>
          </a:xfrm>
          <a:prstGeom prst="hexagon">
            <a:avLst>
              <a:gd name="adj" fmla="val 25000"/>
              <a:gd name="vf" fmla="val 115470"/>
            </a:avLst>
          </a:prstGeom>
          <a:solidFill>
            <a:srgbClr val="FFC62A"/>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UTM Avo" panose="02040603050506020204" pitchFamily="18" charset="0"/>
                <a:sym typeface="Arial"/>
              </a:rPr>
              <a:t>việc</a:t>
            </a:r>
            <a:endParaRPr>
              <a:latin typeface="UTM Avo" panose="02040603050506020204" pitchFamily="18" charset="0"/>
            </a:endParaRPr>
          </a:p>
        </p:txBody>
      </p:sp>
      <p:sp>
        <p:nvSpPr>
          <p:cNvPr id="241" name="Google Shape;241;p11"/>
          <p:cNvSpPr/>
          <p:nvPr/>
        </p:nvSpPr>
        <p:spPr>
          <a:xfrm>
            <a:off x="4694201" y="1471651"/>
            <a:ext cx="2616593" cy="2255683"/>
          </a:xfrm>
          <a:prstGeom prst="hexagon">
            <a:avLst>
              <a:gd name="adj" fmla="val 25000"/>
              <a:gd name="vf" fmla="val 115470"/>
            </a:avLst>
          </a:prstGeom>
          <a:solidFill>
            <a:srgbClr val="FFC62A"/>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UTM Avo" panose="02040603050506020204" pitchFamily="18" charset="0"/>
                <a:sym typeface="Arial"/>
              </a:rPr>
              <a:t>học</a:t>
            </a:r>
            <a:endParaRPr sz="5400" b="0" i="0" u="none" strike="noStrike" cap="none">
              <a:solidFill>
                <a:srgbClr val="FFFFFF"/>
              </a:solidFill>
              <a:latin typeface="UTM Avo" panose="02040603050506020204" pitchFamily="18" charset="0"/>
              <a:sym typeface="Arial"/>
            </a:endParaRPr>
          </a:p>
        </p:txBody>
      </p:sp>
      <p:pic>
        <p:nvPicPr>
          <p:cNvPr id="242" name="Google Shape;242;p11"/>
          <p:cNvPicPr preferRelativeResize="0"/>
          <p:nvPr/>
        </p:nvPicPr>
        <p:blipFill rotWithShape="1">
          <a:blip r:embed="rId6">
            <a:alphaModFix/>
          </a:blip>
          <a:srcRect/>
          <a:stretch/>
        </p:blipFill>
        <p:spPr>
          <a:xfrm>
            <a:off x="2600995" y="3436280"/>
            <a:ext cx="2530542" cy="2541788"/>
          </a:xfrm>
          <a:prstGeom prst="rect">
            <a:avLst/>
          </a:prstGeom>
          <a:noFill/>
          <a:ln>
            <a:noFill/>
          </a:ln>
        </p:spPr>
      </p:pic>
      <p:pic>
        <p:nvPicPr>
          <p:cNvPr id="243" name="Google Shape;243;p11"/>
          <p:cNvPicPr preferRelativeResize="0"/>
          <p:nvPr/>
        </p:nvPicPr>
        <p:blipFill rotWithShape="1">
          <a:blip r:embed="rId7">
            <a:alphaModFix/>
          </a:blip>
          <a:srcRect/>
          <a:stretch/>
        </p:blipFill>
        <p:spPr>
          <a:xfrm>
            <a:off x="0" y="-5363"/>
            <a:ext cx="1322389" cy="147701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p:tgtEl>
                                          <p:spTgt spid="23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39"/>
                                        </p:tgtEl>
                                        <p:attrNameLst>
                                          <p:attrName>style.visibility</p:attrName>
                                        </p:attrNameLst>
                                      </p:cBhvr>
                                      <p:to>
                                        <p:strVal val="visible"/>
                                      </p:to>
                                    </p:set>
                                    <p:anim calcmode="lin" valueType="num">
                                      <p:cBhvr additive="base">
                                        <p:cTn id="11" dur="500"/>
                                        <p:tgtEl>
                                          <p:spTgt spid="239"/>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41"/>
                                        </p:tgtEl>
                                        <p:attrNameLst>
                                          <p:attrName>style.visibility</p:attrName>
                                        </p:attrNameLst>
                                      </p:cBhvr>
                                      <p:to>
                                        <p:strVal val="visible"/>
                                      </p:to>
                                    </p:set>
                                    <p:anim calcmode="lin" valueType="num">
                                      <p:cBhvr additive="base">
                                        <p:cTn id="15" dur="500"/>
                                        <p:tgtEl>
                                          <p:spTgt spid="24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40"/>
                                        </p:tgtEl>
                                        <p:attrNameLst>
                                          <p:attrName>style.visibility</p:attrName>
                                        </p:attrNameLst>
                                      </p:cBhvr>
                                      <p:to>
                                        <p:strVal val="visible"/>
                                      </p:to>
                                    </p:set>
                                    <p:anim calcmode="lin" valueType="num">
                                      <p:cBhvr additive="base">
                                        <p:cTn id="19" dur="500"/>
                                        <p:tgtEl>
                                          <p:spTgt spid="24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242"/>
                                        </p:tgtEl>
                                        <p:attrNameLst>
                                          <p:attrName>style.visibility</p:attrName>
                                        </p:attrNameLst>
                                      </p:cBhvr>
                                      <p:to>
                                        <p:strVal val="visible"/>
                                      </p:to>
                                    </p:set>
                                    <p:anim calcmode="lin" valueType="num">
                                      <p:cBhvr additive="base">
                                        <p:cTn id="23" dur="1000"/>
                                        <p:tgtEl>
                                          <p:spTgt spid="2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47"/>
        <p:cNvGrpSpPr/>
        <p:nvPr/>
      </p:nvGrpSpPr>
      <p:grpSpPr>
        <a:xfrm>
          <a:off x="0" y="0"/>
          <a:ext cx="0" cy="0"/>
          <a:chOff x="0" y="0"/>
          <a:chExt cx="0" cy="0"/>
        </a:xfrm>
      </p:grpSpPr>
      <p:pic>
        <p:nvPicPr>
          <p:cNvPr id="248" name="Google Shape;248;p12"/>
          <p:cNvPicPr preferRelativeResize="0"/>
          <p:nvPr/>
        </p:nvPicPr>
        <p:blipFill rotWithShape="1">
          <a:blip r:embed="rId5">
            <a:alphaModFix/>
          </a:blip>
          <a:srcRect/>
          <a:stretch/>
        </p:blipFill>
        <p:spPr>
          <a:xfrm>
            <a:off x="575559" y="2840520"/>
            <a:ext cx="2802018" cy="2802018"/>
          </a:xfrm>
          <a:prstGeom prst="rect">
            <a:avLst/>
          </a:prstGeom>
          <a:noFill/>
          <a:ln>
            <a:noFill/>
          </a:ln>
        </p:spPr>
      </p:pic>
      <p:pic>
        <p:nvPicPr>
          <p:cNvPr id="249" name="Google Shape;249;p12"/>
          <p:cNvPicPr preferRelativeResize="0"/>
          <p:nvPr/>
        </p:nvPicPr>
        <p:blipFill rotWithShape="1">
          <a:blip r:embed="rId6">
            <a:alphaModFix/>
          </a:blip>
          <a:srcRect/>
          <a:stretch/>
        </p:blipFill>
        <p:spPr>
          <a:xfrm>
            <a:off x="9296400" y="154624"/>
            <a:ext cx="2728647" cy="2728647"/>
          </a:xfrm>
          <a:prstGeom prst="rect">
            <a:avLst/>
          </a:prstGeom>
          <a:noFill/>
          <a:ln>
            <a:noFill/>
          </a:ln>
        </p:spPr>
      </p:pic>
      <p:sp>
        <p:nvSpPr>
          <p:cNvPr id="250" name="Google Shape;250;p12"/>
          <p:cNvSpPr/>
          <p:nvPr/>
        </p:nvSpPr>
        <p:spPr>
          <a:xfrm>
            <a:off x="1701668" y="616939"/>
            <a:ext cx="7486802" cy="1535318"/>
          </a:xfrm>
          <a:prstGeom prst="wedgeRoundRectCallout">
            <a:avLst>
              <a:gd name="adj1" fmla="val 62786"/>
              <a:gd name="adj2" fmla="val 8254"/>
              <a:gd name="adj3"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1" i="0" u="none" strike="noStrike" cap="none">
                <a:solidFill>
                  <a:schemeClr val="dk1"/>
                </a:solidFill>
                <a:latin typeface="UTM Avo" panose="02040603050506020204" pitchFamily="18" charset="0"/>
                <a:sym typeface="Arial"/>
              </a:rPr>
              <a:t>Câu 1: </a:t>
            </a:r>
            <a:r>
              <a:rPr lang="en-US" sz="2800" b="0" i="0" u="none" strike="noStrike" cap="none">
                <a:solidFill>
                  <a:schemeClr val="dk1"/>
                </a:solidFill>
                <a:latin typeface="UTM Avo" panose="02040603050506020204" pitchFamily="18" charset="0"/>
                <a:sym typeface="Arial"/>
              </a:rPr>
              <a:t>Không khí </a:t>
            </a:r>
            <a:r>
              <a:rPr lang="en-US" sz="2800" b="1" i="0" u="none" strike="noStrike" cap="none">
                <a:solidFill>
                  <a:schemeClr val="dk1"/>
                </a:solidFill>
                <a:latin typeface="UTM Avo" panose="02040603050506020204" pitchFamily="18" charset="0"/>
                <a:sym typeface="Arial"/>
              </a:rPr>
              <a:t>không</a:t>
            </a:r>
            <a:r>
              <a:rPr lang="en-US" sz="2800" b="0" i="0" u="none" strike="noStrike" cap="none">
                <a:solidFill>
                  <a:schemeClr val="dk1"/>
                </a:solidFill>
                <a:latin typeface="UTM Avo" panose="02040603050506020204" pitchFamily="18" charset="0"/>
                <a:sym typeface="Arial"/>
              </a:rPr>
              <a:t> chứa thành phần nào sau đây?</a:t>
            </a:r>
            <a:endParaRPr sz="2800" b="1" i="0" u="none" strike="noStrike" cap="none">
              <a:solidFill>
                <a:schemeClr val="dk1"/>
              </a:solidFill>
              <a:latin typeface="UTM Avo" panose="02040603050506020204" pitchFamily="18" charset="0"/>
              <a:sym typeface="Arial"/>
            </a:endParaRPr>
          </a:p>
        </p:txBody>
      </p:sp>
      <p:pic>
        <p:nvPicPr>
          <p:cNvPr id="251" name="Google Shape;251;p12"/>
          <p:cNvPicPr preferRelativeResize="0"/>
          <p:nvPr/>
        </p:nvPicPr>
        <p:blipFill rotWithShape="1">
          <a:blip r:embed="rId7">
            <a:alphaModFix/>
          </a:blip>
          <a:srcRect/>
          <a:stretch/>
        </p:blipFill>
        <p:spPr>
          <a:xfrm>
            <a:off x="304774" y="1685418"/>
            <a:ext cx="1528526" cy="1535318"/>
          </a:xfrm>
          <a:prstGeom prst="rect">
            <a:avLst/>
          </a:prstGeom>
          <a:noFill/>
          <a:ln>
            <a:noFill/>
          </a:ln>
        </p:spPr>
      </p:pic>
      <p:sp>
        <p:nvSpPr>
          <p:cNvPr id="252" name="Google Shape;252;p12"/>
          <p:cNvSpPr/>
          <p:nvPr/>
        </p:nvSpPr>
        <p:spPr>
          <a:xfrm>
            <a:off x="652026"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A. Ô-xi</a:t>
            </a:r>
            <a:endParaRPr sz="1600">
              <a:latin typeface="UTM Avo" panose="02040603050506020204" pitchFamily="18" charset="0"/>
            </a:endParaRPr>
          </a:p>
        </p:txBody>
      </p:sp>
      <p:pic>
        <p:nvPicPr>
          <p:cNvPr id="253" name="Google Shape;253;p12"/>
          <p:cNvPicPr preferRelativeResize="0"/>
          <p:nvPr/>
        </p:nvPicPr>
        <p:blipFill rotWithShape="1">
          <a:blip r:embed="rId5">
            <a:alphaModFix/>
          </a:blip>
          <a:srcRect/>
          <a:stretch/>
        </p:blipFill>
        <p:spPr>
          <a:xfrm>
            <a:off x="3280137" y="2840520"/>
            <a:ext cx="2802018" cy="2802018"/>
          </a:xfrm>
          <a:prstGeom prst="rect">
            <a:avLst/>
          </a:prstGeom>
          <a:noFill/>
          <a:ln>
            <a:noFill/>
          </a:ln>
        </p:spPr>
      </p:pic>
      <p:sp>
        <p:nvSpPr>
          <p:cNvPr id="254" name="Google Shape;254;p12"/>
          <p:cNvSpPr/>
          <p:nvPr/>
        </p:nvSpPr>
        <p:spPr>
          <a:xfrm>
            <a:off x="3356604"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B. Khói bụi</a:t>
            </a:r>
            <a:endParaRPr sz="1600">
              <a:latin typeface="UTM Avo" panose="02040603050506020204" pitchFamily="18" charset="0"/>
            </a:endParaRPr>
          </a:p>
        </p:txBody>
      </p:sp>
      <p:pic>
        <p:nvPicPr>
          <p:cNvPr id="255" name="Google Shape;255;p12"/>
          <p:cNvPicPr preferRelativeResize="0"/>
          <p:nvPr/>
        </p:nvPicPr>
        <p:blipFill rotWithShape="1">
          <a:blip r:embed="rId5">
            <a:alphaModFix/>
          </a:blip>
          <a:srcRect/>
          <a:stretch/>
        </p:blipFill>
        <p:spPr>
          <a:xfrm>
            <a:off x="5984716" y="2840520"/>
            <a:ext cx="2802018" cy="2802018"/>
          </a:xfrm>
          <a:prstGeom prst="rect">
            <a:avLst/>
          </a:prstGeom>
          <a:noFill/>
          <a:ln>
            <a:noFill/>
          </a:ln>
        </p:spPr>
      </p:pic>
      <p:sp>
        <p:nvSpPr>
          <p:cNvPr id="256" name="Google Shape;256;p12"/>
          <p:cNvSpPr/>
          <p:nvPr/>
        </p:nvSpPr>
        <p:spPr>
          <a:xfrm>
            <a:off x="6061183"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 Hơi nước</a:t>
            </a:r>
            <a:endParaRPr sz="1600">
              <a:latin typeface="UTM Avo" panose="02040603050506020204" pitchFamily="18" charset="0"/>
            </a:endParaRPr>
          </a:p>
        </p:txBody>
      </p:sp>
      <p:pic>
        <p:nvPicPr>
          <p:cNvPr id="257" name="Google Shape;257;p12"/>
          <p:cNvPicPr preferRelativeResize="0"/>
          <p:nvPr/>
        </p:nvPicPr>
        <p:blipFill rotWithShape="1">
          <a:blip r:embed="rId5">
            <a:alphaModFix/>
          </a:blip>
          <a:srcRect/>
          <a:stretch/>
        </p:blipFill>
        <p:spPr>
          <a:xfrm>
            <a:off x="8689294" y="2840520"/>
            <a:ext cx="2802018" cy="2802018"/>
          </a:xfrm>
          <a:prstGeom prst="rect">
            <a:avLst/>
          </a:prstGeom>
          <a:noFill/>
          <a:ln>
            <a:noFill/>
          </a:ln>
        </p:spPr>
      </p:pic>
      <p:sp>
        <p:nvSpPr>
          <p:cNvPr id="258" name="Google Shape;258;p12"/>
          <p:cNvSpPr/>
          <p:nvPr/>
        </p:nvSpPr>
        <p:spPr>
          <a:xfrm>
            <a:off x="8765761"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D. Rác thải</a:t>
            </a:r>
            <a:endParaRPr sz="1600">
              <a:latin typeface="UTM Avo" panose="02040603050506020204" pitchFamily="18" charset="0"/>
            </a:endParaRPr>
          </a:p>
        </p:txBody>
      </p:sp>
      <p:pic>
        <p:nvPicPr>
          <p:cNvPr id="259" name="Google Shape;259;p12"/>
          <p:cNvPicPr preferRelativeResize="0"/>
          <p:nvPr/>
        </p:nvPicPr>
        <p:blipFill rotWithShape="1">
          <a:blip r:embed="rId8">
            <a:alphaModFix/>
          </a:blip>
          <a:srcRect/>
          <a:stretch/>
        </p:blipFill>
        <p:spPr>
          <a:xfrm>
            <a:off x="0" y="-5363"/>
            <a:ext cx="1322389" cy="1477014"/>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additive="base">
                                        <p:cTn id="7" dur="1000"/>
                                        <p:tgtEl>
                                          <p:spTgt spid="25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fade">
                                      <p:cBhvr>
                                        <p:cTn id="11" dur="500"/>
                                        <p:tgtEl>
                                          <p:spTgt spid="25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500"/>
                                        <p:tgtEl>
                                          <p:spTgt spid="252"/>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56"/>
                                        </p:tgtEl>
                                        <p:attrNameLst>
                                          <p:attrName>style.visibility</p:attrName>
                                        </p:attrNameLst>
                                      </p:cBhvr>
                                      <p:to>
                                        <p:strVal val="visible"/>
                                      </p:to>
                                    </p:set>
                                    <p:animEffect transition="in" filter="fade">
                                      <p:cBhvr>
                                        <p:cTn id="23" dur="500"/>
                                        <p:tgtEl>
                                          <p:spTgt spid="256"/>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fade">
                                      <p:cBhvr>
                                        <p:cTn id="27" dur="500"/>
                                        <p:tgtEl>
                                          <p:spTgt spid="25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52"/>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254"/>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25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48"/>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5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254" grpId="0" animBg="1"/>
      <p:bldP spid="2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63"/>
        <p:cNvGrpSpPr/>
        <p:nvPr/>
      </p:nvGrpSpPr>
      <p:grpSpPr>
        <a:xfrm>
          <a:off x="0" y="0"/>
          <a:ext cx="0" cy="0"/>
          <a:chOff x="0" y="0"/>
          <a:chExt cx="0" cy="0"/>
        </a:xfrm>
      </p:grpSpPr>
      <p:pic>
        <p:nvPicPr>
          <p:cNvPr id="264" name="Google Shape;264;p13"/>
          <p:cNvPicPr preferRelativeResize="0"/>
          <p:nvPr/>
        </p:nvPicPr>
        <p:blipFill rotWithShape="1">
          <a:blip r:embed="rId5">
            <a:alphaModFix/>
          </a:blip>
          <a:srcRect/>
          <a:stretch/>
        </p:blipFill>
        <p:spPr>
          <a:xfrm>
            <a:off x="575559" y="2840520"/>
            <a:ext cx="2802018" cy="2802018"/>
          </a:xfrm>
          <a:prstGeom prst="rect">
            <a:avLst/>
          </a:prstGeom>
          <a:noFill/>
          <a:ln>
            <a:noFill/>
          </a:ln>
        </p:spPr>
      </p:pic>
      <p:pic>
        <p:nvPicPr>
          <p:cNvPr id="265" name="Google Shape;265;p13"/>
          <p:cNvPicPr preferRelativeResize="0"/>
          <p:nvPr/>
        </p:nvPicPr>
        <p:blipFill rotWithShape="1">
          <a:blip r:embed="rId6">
            <a:alphaModFix/>
          </a:blip>
          <a:srcRect/>
          <a:stretch/>
        </p:blipFill>
        <p:spPr>
          <a:xfrm>
            <a:off x="9296400" y="154624"/>
            <a:ext cx="2728647" cy="2728647"/>
          </a:xfrm>
          <a:prstGeom prst="rect">
            <a:avLst/>
          </a:prstGeom>
          <a:noFill/>
          <a:ln>
            <a:noFill/>
          </a:ln>
        </p:spPr>
      </p:pic>
      <p:sp>
        <p:nvSpPr>
          <p:cNvPr id="266" name="Google Shape;266;p13"/>
          <p:cNvSpPr/>
          <p:nvPr/>
        </p:nvSpPr>
        <p:spPr>
          <a:xfrm>
            <a:off x="1255806" y="523299"/>
            <a:ext cx="8269193" cy="1535318"/>
          </a:xfrm>
          <a:prstGeom prst="wedgeRoundRectCallout">
            <a:avLst>
              <a:gd name="adj1" fmla="val 59451"/>
              <a:gd name="adj2" fmla="val 11090"/>
              <a:gd name="adj3"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1" i="0" u="none" strike="noStrike" cap="none">
                <a:solidFill>
                  <a:schemeClr val="dk1"/>
                </a:solidFill>
                <a:latin typeface="UTM Avo" panose="02040603050506020204" pitchFamily="18" charset="0"/>
                <a:sym typeface="Arial"/>
              </a:rPr>
              <a:t>Câu 2: </a:t>
            </a:r>
            <a:r>
              <a:rPr lang="en-US" sz="2800" b="0" i="0" u="none" strike="noStrike" cap="none">
                <a:solidFill>
                  <a:schemeClr val="dk1"/>
                </a:solidFill>
                <a:latin typeface="UTM Avo" panose="02040603050506020204" pitchFamily="18" charset="0"/>
                <a:sym typeface="Arial"/>
              </a:rPr>
              <a:t>Thí nghiệm nước đọng bên ngoài cốc nước đá chứng tỏ trong không khí có chứa</a:t>
            </a:r>
            <a:endParaRPr sz="2800" b="0" i="0" u="none" strike="noStrike" cap="none">
              <a:solidFill>
                <a:schemeClr val="dk1"/>
              </a:solidFill>
              <a:latin typeface="UTM Avo" panose="02040603050506020204" pitchFamily="18" charset="0"/>
              <a:sym typeface="Arial"/>
            </a:endParaRPr>
          </a:p>
        </p:txBody>
      </p:sp>
      <p:pic>
        <p:nvPicPr>
          <p:cNvPr id="267" name="Google Shape;267;p13"/>
          <p:cNvPicPr preferRelativeResize="0"/>
          <p:nvPr/>
        </p:nvPicPr>
        <p:blipFill rotWithShape="1">
          <a:blip r:embed="rId7">
            <a:alphaModFix/>
          </a:blip>
          <a:srcRect/>
          <a:stretch/>
        </p:blipFill>
        <p:spPr>
          <a:xfrm>
            <a:off x="304774" y="1685418"/>
            <a:ext cx="1528526" cy="1535318"/>
          </a:xfrm>
          <a:prstGeom prst="rect">
            <a:avLst/>
          </a:prstGeom>
          <a:noFill/>
          <a:ln>
            <a:noFill/>
          </a:ln>
        </p:spPr>
      </p:pic>
      <p:sp>
        <p:nvSpPr>
          <p:cNvPr id="268" name="Google Shape;268;p13"/>
          <p:cNvSpPr/>
          <p:nvPr/>
        </p:nvSpPr>
        <p:spPr>
          <a:xfrm>
            <a:off x="652026"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A. </a:t>
            </a:r>
            <a:r>
              <a:rPr lang="en-US" sz="2800">
                <a:latin typeface="UTM Avo" panose="02040603050506020204" pitchFamily="18" charset="0"/>
              </a:rPr>
              <a:t>ô</a:t>
            </a:r>
            <a:r>
              <a:rPr lang="en-US" sz="2800" b="0" i="0" u="none" strike="noStrike" cap="none">
                <a:solidFill>
                  <a:srgbClr val="000000"/>
                </a:solidFill>
                <a:latin typeface="UTM Avo" panose="02040603050506020204" pitchFamily="18" charset="0"/>
                <a:sym typeface="Arial"/>
              </a:rPr>
              <a:t>-xi</a:t>
            </a:r>
            <a:endParaRPr sz="1600">
              <a:latin typeface="UTM Avo" panose="02040603050506020204" pitchFamily="18" charset="0"/>
            </a:endParaRPr>
          </a:p>
        </p:txBody>
      </p:sp>
      <p:pic>
        <p:nvPicPr>
          <p:cNvPr id="269" name="Google Shape;269;p13"/>
          <p:cNvPicPr preferRelativeResize="0"/>
          <p:nvPr/>
        </p:nvPicPr>
        <p:blipFill rotWithShape="1">
          <a:blip r:embed="rId5">
            <a:alphaModFix/>
          </a:blip>
          <a:srcRect/>
          <a:stretch/>
        </p:blipFill>
        <p:spPr>
          <a:xfrm>
            <a:off x="3280137" y="2840520"/>
            <a:ext cx="2802018" cy="2802018"/>
          </a:xfrm>
          <a:prstGeom prst="rect">
            <a:avLst/>
          </a:prstGeom>
          <a:noFill/>
          <a:ln>
            <a:noFill/>
          </a:ln>
        </p:spPr>
      </p:pic>
      <p:sp>
        <p:nvSpPr>
          <p:cNvPr id="270" name="Google Shape;270;p13"/>
          <p:cNvSpPr/>
          <p:nvPr/>
        </p:nvSpPr>
        <p:spPr>
          <a:xfrm>
            <a:off x="3356604"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B. khói bụi</a:t>
            </a:r>
            <a:endParaRPr sz="1600">
              <a:latin typeface="UTM Avo" panose="02040603050506020204" pitchFamily="18" charset="0"/>
            </a:endParaRPr>
          </a:p>
        </p:txBody>
      </p:sp>
      <p:pic>
        <p:nvPicPr>
          <p:cNvPr id="271" name="Google Shape;271;p13"/>
          <p:cNvPicPr preferRelativeResize="0"/>
          <p:nvPr/>
        </p:nvPicPr>
        <p:blipFill rotWithShape="1">
          <a:blip r:embed="rId5">
            <a:alphaModFix/>
          </a:blip>
          <a:srcRect/>
          <a:stretch/>
        </p:blipFill>
        <p:spPr>
          <a:xfrm>
            <a:off x="5984716" y="2840520"/>
            <a:ext cx="2802018" cy="2802018"/>
          </a:xfrm>
          <a:prstGeom prst="rect">
            <a:avLst/>
          </a:prstGeom>
          <a:noFill/>
          <a:ln>
            <a:noFill/>
          </a:ln>
        </p:spPr>
      </p:pic>
      <p:sp>
        <p:nvSpPr>
          <p:cNvPr id="272" name="Google Shape;272;p13"/>
          <p:cNvSpPr/>
          <p:nvPr/>
        </p:nvSpPr>
        <p:spPr>
          <a:xfrm>
            <a:off x="6061183"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 </a:t>
            </a:r>
            <a:r>
              <a:rPr lang="en-US" sz="2800">
                <a:latin typeface="UTM Avo" panose="02040603050506020204" pitchFamily="18" charset="0"/>
              </a:rPr>
              <a:t>h</a:t>
            </a:r>
            <a:r>
              <a:rPr lang="en-US" sz="2800" b="0" i="0" u="none" strike="noStrike" cap="none">
                <a:solidFill>
                  <a:srgbClr val="000000"/>
                </a:solidFill>
                <a:latin typeface="UTM Avo" panose="02040603050506020204" pitchFamily="18" charset="0"/>
                <a:sym typeface="Arial"/>
              </a:rPr>
              <a:t>ơi nước</a:t>
            </a:r>
            <a:endParaRPr sz="1600">
              <a:latin typeface="UTM Avo" panose="02040603050506020204" pitchFamily="18" charset="0"/>
            </a:endParaRPr>
          </a:p>
        </p:txBody>
      </p:sp>
      <p:pic>
        <p:nvPicPr>
          <p:cNvPr id="273" name="Google Shape;273;p13"/>
          <p:cNvPicPr preferRelativeResize="0"/>
          <p:nvPr/>
        </p:nvPicPr>
        <p:blipFill rotWithShape="1">
          <a:blip r:embed="rId5">
            <a:alphaModFix/>
          </a:blip>
          <a:srcRect/>
          <a:stretch/>
        </p:blipFill>
        <p:spPr>
          <a:xfrm>
            <a:off x="8689294" y="2840520"/>
            <a:ext cx="2802018" cy="2802018"/>
          </a:xfrm>
          <a:prstGeom prst="rect">
            <a:avLst/>
          </a:prstGeom>
          <a:noFill/>
          <a:ln>
            <a:noFill/>
          </a:ln>
        </p:spPr>
      </p:pic>
      <p:sp>
        <p:nvSpPr>
          <p:cNvPr id="274" name="Google Shape;274;p13"/>
          <p:cNvSpPr/>
          <p:nvPr/>
        </p:nvSpPr>
        <p:spPr>
          <a:xfrm>
            <a:off x="8765761"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D. ni-tơ</a:t>
            </a:r>
            <a:endParaRPr sz="1600">
              <a:latin typeface="UTM Avo" panose="02040603050506020204" pitchFamily="18" charset="0"/>
            </a:endParaRPr>
          </a:p>
        </p:txBody>
      </p:sp>
      <p:pic>
        <p:nvPicPr>
          <p:cNvPr id="275" name="Google Shape;275;p13"/>
          <p:cNvPicPr preferRelativeResize="0"/>
          <p:nvPr/>
        </p:nvPicPr>
        <p:blipFill rotWithShape="1">
          <a:blip r:embed="rId8">
            <a:alphaModFix/>
          </a:blip>
          <a:srcRect/>
          <a:stretch/>
        </p:blipFill>
        <p:spPr>
          <a:xfrm>
            <a:off x="0" y="-5363"/>
            <a:ext cx="1322389" cy="1477014"/>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1000"/>
                                        <p:tgtEl>
                                          <p:spTgt spid="26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6"/>
                                        </p:tgtEl>
                                        <p:attrNameLst>
                                          <p:attrName>style.visibility</p:attrName>
                                        </p:attrNameLst>
                                      </p:cBhvr>
                                      <p:to>
                                        <p:strVal val="visible"/>
                                      </p:to>
                                    </p:set>
                                    <p:animEffect transition="in" filter="fade">
                                      <p:cBhvr>
                                        <p:cTn id="11" dur="500"/>
                                        <p:tgtEl>
                                          <p:spTgt spid="26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fade">
                                      <p:cBhvr>
                                        <p:cTn id="15" dur="500"/>
                                        <p:tgtEl>
                                          <p:spTgt spid="26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70"/>
                                        </p:tgtEl>
                                        <p:attrNameLst>
                                          <p:attrName>style.visibility</p:attrName>
                                        </p:attrNameLst>
                                      </p:cBhvr>
                                      <p:to>
                                        <p:strVal val="visible"/>
                                      </p:to>
                                    </p:set>
                                    <p:animEffect transition="in" filter="fade">
                                      <p:cBhvr>
                                        <p:cTn id="19" dur="500"/>
                                        <p:tgtEl>
                                          <p:spTgt spid="270"/>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72"/>
                                        </p:tgtEl>
                                        <p:attrNameLst>
                                          <p:attrName>style.visibility</p:attrName>
                                        </p:attrNameLst>
                                      </p:cBhvr>
                                      <p:to>
                                        <p:strVal val="visible"/>
                                      </p:to>
                                    </p:set>
                                    <p:animEffect transition="in" filter="fade">
                                      <p:cBhvr>
                                        <p:cTn id="23" dur="500"/>
                                        <p:tgtEl>
                                          <p:spTgt spid="27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500"/>
                                        <p:tgtEl>
                                          <p:spTgt spid="27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68"/>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270"/>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274"/>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64"/>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6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P spid="270" grpId="0" animBg="1"/>
      <p:bldP spid="2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79"/>
        <p:cNvGrpSpPr/>
        <p:nvPr/>
      </p:nvGrpSpPr>
      <p:grpSpPr>
        <a:xfrm>
          <a:off x="0" y="0"/>
          <a:ext cx="0" cy="0"/>
          <a:chOff x="0" y="0"/>
          <a:chExt cx="0" cy="0"/>
        </a:xfrm>
      </p:grpSpPr>
      <p:pic>
        <p:nvPicPr>
          <p:cNvPr id="280" name="Google Shape;280;p14"/>
          <p:cNvPicPr preferRelativeResize="0"/>
          <p:nvPr/>
        </p:nvPicPr>
        <p:blipFill rotWithShape="1">
          <a:blip r:embed="rId5">
            <a:alphaModFix/>
          </a:blip>
          <a:srcRect/>
          <a:stretch/>
        </p:blipFill>
        <p:spPr>
          <a:xfrm>
            <a:off x="575559" y="2840520"/>
            <a:ext cx="2802018" cy="2802018"/>
          </a:xfrm>
          <a:prstGeom prst="rect">
            <a:avLst/>
          </a:prstGeom>
          <a:noFill/>
          <a:ln>
            <a:noFill/>
          </a:ln>
        </p:spPr>
      </p:pic>
      <p:pic>
        <p:nvPicPr>
          <p:cNvPr id="281" name="Google Shape;281;p14"/>
          <p:cNvPicPr preferRelativeResize="0"/>
          <p:nvPr/>
        </p:nvPicPr>
        <p:blipFill rotWithShape="1">
          <a:blip r:embed="rId6">
            <a:alphaModFix/>
          </a:blip>
          <a:srcRect/>
          <a:stretch/>
        </p:blipFill>
        <p:spPr>
          <a:xfrm>
            <a:off x="9296400" y="154624"/>
            <a:ext cx="2728647" cy="2728647"/>
          </a:xfrm>
          <a:prstGeom prst="rect">
            <a:avLst/>
          </a:prstGeom>
          <a:noFill/>
          <a:ln>
            <a:noFill/>
          </a:ln>
        </p:spPr>
      </p:pic>
      <p:sp>
        <p:nvSpPr>
          <p:cNvPr id="282" name="Google Shape;282;p14"/>
          <p:cNvSpPr/>
          <p:nvPr/>
        </p:nvSpPr>
        <p:spPr>
          <a:xfrm>
            <a:off x="1701668" y="616939"/>
            <a:ext cx="7486802" cy="1535318"/>
          </a:xfrm>
          <a:prstGeom prst="wedgeRoundRectCallout">
            <a:avLst>
              <a:gd name="adj1" fmla="val 62786"/>
              <a:gd name="adj2" fmla="val 8254"/>
              <a:gd name="adj3"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1" i="0" u="none" strike="noStrike" cap="none">
                <a:solidFill>
                  <a:schemeClr val="dk1"/>
                </a:solidFill>
                <a:latin typeface="UTM Avo" panose="02040603050506020204" pitchFamily="18" charset="0"/>
                <a:sym typeface="Arial"/>
              </a:rPr>
              <a:t>Câu 3: </a:t>
            </a:r>
            <a:r>
              <a:rPr lang="en-US" sz="2800" b="0" i="0" u="none" strike="noStrike" cap="none">
                <a:solidFill>
                  <a:schemeClr val="dk1"/>
                </a:solidFill>
                <a:latin typeface="UTM Avo" panose="02040603050506020204" pitchFamily="18" charset="0"/>
                <a:sym typeface="Arial"/>
              </a:rPr>
              <a:t>Không khí gồm hai thành phần chính là</a:t>
            </a:r>
            <a:endParaRPr sz="2800" b="1" i="0" u="none" strike="noStrike" cap="none">
              <a:solidFill>
                <a:schemeClr val="dk1"/>
              </a:solidFill>
              <a:latin typeface="UTM Avo" panose="02040603050506020204" pitchFamily="18" charset="0"/>
              <a:sym typeface="Arial"/>
            </a:endParaRPr>
          </a:p>
        </p:txBody>
      </p:sp>
      <p:pic>
        <p:nvPicPr>
          <p:cNvPr id="283" name="Google Shape;283;p14"/>
          <p:cNvPicPr preferRelativeResize="0"/>
          <p:nvPr/>
        </p:nvPicPr>
        <p:blipFill rotWithShape="1">
          <a:blip r:embed="rId7">
            <a:alphaModFix/>
          </a:blip>
          <a:srcRect/>
          <a:stretch/>
        </p:blipFill>
        <p:spPr>
          <a:xfrm>
            <a:off x="304774" y="1685418"/>
            <a:ext cx="1528526" cy="1535318"/>
          </a:xfrm>
          <a:prstGeom prst="rect">
            <a:avLst/>
          </a:prstGeom>
          <a:noFill/>
          <a:ln>
            <a:noFill/>
          </a:ln>
        </p:spPr>
      </p:pic>
      <p:sp>
        <p:nvSpPr>
          <p:cNvPr id="284" name="Google Shape;284;p14"/>
          <p:cNvSpPr/>
          <p:nvPr/>
        </p:nvSpPr>
        <p:spPr>
          <a:xfrm>
            <a:off x="631054" y="5569168"/>
            <a:ext cx="2649083" cy="101119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457200" marR="0" lvl="0" indent="-457200" algn="ctr" rtl="0">
              <a:lnSpc>
                <a:spcPct val="130000"/>
              </a:lnSpc>
              <a:spcBef>
                <a:spcPts val="0"/>
              </a:spcBef>
              <a:spcAft>
                <a:spcPts val="0"/>
              </a:spcAft>
              <a:buClr>
                <a:srgbClr val="000000"/>
              </a:buClr>
              <a:buSzPts val="2400"/>
              <a:buFont typeface="Arial"/>
              <a:buAutoNum type="alphaUcPeriod"/>
            </a:pPr>
            <a:r>
              <a:rPr lang="en-US" sz="2800">
                <a:latin typeface="UTM Avo" panose="02040603050506020204" pitchFamily="18" charset="0"/>
              </a:rPr>
              <a:t>ô</a:t>
            </a:r>
            <a:r>
              <a:rPr lang="en-US" sz="2800" b="0" i="0" u="none" strike="noStrike" cap="none">
                <a:solidFill>
                  <a:srgbClr val="000000"/>
                </a:solidFill>
                <a:latin typeface="UTM Avo" panose="02040603050506020204" pitchFamily="18" charset="0"/>
                <a:sym typeface="Arial"/>
              </a:rPr>
              <a:t>-xi và  </a:t>
            </a:r>
            <a:endParaRPr sz="2800">
              <a:latin typeface="UTM Avo" panose="02040603050506020204" pitchFamily="18" charset="0"/>
            </a:endParaRPr>
          </a:p>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các-bô-nic</a:t>
            </a:r>
            <a:endParaRPr sz="2800">
              <a:latin typeface="UTM Avo" panose="02040603050506020204" pitchFamily="18" charset="0"/>
            </a:endParaRPr>
          </a:p>
        </p:txBody>
      </p:sp>
      <p:pic>
        <p:nvPicPr>
          <p:cNvPr id="285" name="Google Shape;285;p14"/>
          <p:cNvPicPr preferRelativeResize="0"/>
          <p:nvPr/>
        </p:nvPicPr>
        <p:blipFill rotWithShape="1">
          <a:blip r:embed="rId5">
            <a:alphaModFix/>
          </a:blip>
          <a:srcRect/>
          <a:stretch/>
        </p:blipFill>
        <p:spPr>
          <a:xfrm>
            <a:off x="3280137" y="2840520"/>
            <a:ext cx="2802018" cy="2802018"/>
          </a:xfrm>
          <a:prstGeom prst="rect">
            <a:avLst/>
          </a:prstGeom>
          <a:noFill/>
          <a:ln>
            <a:noFill/>
          </a:ln>
        </p:spPr>
      </p:pic>
      <p:sp>
        <p:nvSpPr>
          <p:cNvPr id="286" name="Google Shape;286;p14"/>
          <p:cNvSpPr/>
          <p:nvPr/>
        </p:nvSpPr>
        <p:spPr>
          <a:xfrm>
            <a:off x="3335632" y="5569168"/>
            <a:ext cx="2649083" cy="101119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B. </a:t>
            </a:r>
            <a:r>
              <a:rPr lang="en-US" sz="2800">
                <a:latin typeface="UTM Avo" panose="02040603050506020204" pitchFamily="18" charset="0"/>
              </a:rPr>
              <a:t>ô</a:t>
            </a:r>
            <a:r>
              <a:rPr lang="en-US" sz="2800" b="0" i="0" u="none" strike="noStrike" cap="none">
                <a:solidFill>
                  <a:srgbClr val="000000"/>
                </a:solidFill>
                <a:latin typeface="UTM Avo" panose="02040603050506020204" pitchFamily="18" charset="0"/>
                <a:sym typeface="Arial"/>
              </a:rPr>
              <a:t>-xi và </a:t>
            </a:r>
            <a:endParaRPr sz="2800">
              <a:latin typeface="UTM Avo" panose="02040603050506020204" pitchFamily="18" charset="0"/>
            </a:endParaRPr>
          </a:p>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ni-tơ</a:t>
            </a:r>
            <a:endParaRPr sz="2800">
              <a:latin typeface="UTM Avo" panose="02040603050506020204" pitchFamily="18" charset="0"/>
            </a:endParaRPr>
          </a:p>
        </p:txBody>
      </p:sp>
      <p:pic>
        <p:nvPicPr>
          <p:cNvPr id="287" name="Google Shape;287;p14"/>
          <p:cNvPicPr preferRelativeResize="0"/>
          <p:nvPr/>
        </p:nvPicPr>
        <p:blipFill rotWithShape="1">
          <a:blip r:embed="rId5">
            <a:alphaModFix/>
          </a:blip>
          <a:srcRect/>
          <a:stretch/>
        </p:blipFill>
        <p:spPr>
          <a:xfrm>
            <a:off x="5984716" y="2840520"/>
            <a:ext cx="2802018" cy="2802018"/>
          </a:xfrm>
          <a:prstGeom prst="rect">
            <a:avLst/>
          </a:prstGeom>
          <a:noFill/>
          <a:ln>
            <a:noFill/>
          </a:ln>
        </p:spPr>
      </p:pic>
      <p:sp>
        <p:nvSpPr>
          <p:cNvPr id="288" name="Google Shape;288;p14"/>
          <p:cNvSpPr/>
          <p:nvPr/>
        </p:nvSpPr>
        <p:spPr>
          <a:xfrm>
            <a:off x="6040210" y="5569168"/>
            <a:ext cx="2649083" cy="101119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 ni-tơ và </a:t>
            </a:r>
            <a:endParaRPr sz="2800">
              <a:latin typeface="UTM Avo" panose="02040603050506020204" pitchFamily="18" charset="0"/>
            </a:endParaRPr>
          </a:p>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các-bô-nic</a:t>
            </a:r>
            <a:endParaRPr sz="2800">
              <a:latin typeface="UTM Avo" panose="02040603050506020204" pitchFamily="18" charset="0"/>
            </a:endParaRPr>
          </a:p>
        </p:txBody>
      </p:sp>
      <p:pic>
        <p:nvPicPr>
          <p:cNvPr id="289" name="Google Shape;289;p14"/>
          <p:cNvPicPr preferRelativeResize="0"/>
          <p:nvPr/>
        </p:nvPicPr>
        <p:blipFill rotWithShape="1">
          <a:blip r:embed="rId5">
            <a:alphaModFix/>
          </a:blip>
          <a:srcRect/>
          <a:stretch/>
        </p:blipFill>
        <p:spPr>
          <a:xfrm>
            <a:off x="8689294" y="2840520"/>
            <a:ext cx="2802018" cy="2802018"/>
          </a:xfrm>
          <a:prstGeom prst="rect">
            <a:avLst/>
          </a:prstGeom>
          <a:noFill/>
          <a:ln>
            <a:noFill/>
          </a:ln>
        </p:spPr>
      </p:pic>
      <p:sp>
        <p:nvSpPr>
          <p:cNvPr id="290" name="Google Shape;290;p14"/>
          <p:cNvSpPr/>
          <p:nvPr/>
        </p:nvSpPr>
        <p:spPr>
          <a:xfrm>
            <a:off x="8744789" y="5569168"/>
            <a:ext cx="2649083" cy="101119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D. </a:t>
            </a:r>
            <a:r>
              <a:rPr lang="en-US" sz="2800">
                <a:latin typeface="UTM Avo" panose="02040603050506020204" pitchFamily="18" charset="0"/>
              </a:rPr>
              <a:t>ô</a:t>
            </a:r>
            <a:r>
              <a:rPr lang="en-US" sz="2800" b="0" i="0" u="none" strike="noStrike" cap="none">
                <a:solidFill>
                  <a:srgbClr val="000000"/>
                </a:solidFill>
                <a:latin typeface="UTM Avo" panose="02040603050506020204" pitchFamily="18" charset="0"/>
                <a:sym typeface="Arial"/>
              </a:rPr>
              <a:t>-xi và    </a:t>
            </a:r>
            <a:endParaRPr sz="2800">
              <a:latin typeface="UTM Avo" panose="02040603050506020204" pitchFamily="18" charset="0"/>
            </a:endParaRPr>
          </a:p>
          <a:p>
            <a:pPr marL="0" marR="0" lvl="0" indent="0" algn="ctr" rtl="0">
              <a:lnSpc>
                <a:spcPct val="13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khí gas</a:t>
            </a:r>
            <a:endParaRPr sz="2800">
              <a:latin typeface="UTM Avo" panose="02040603050506020204" pitchFamily="18" charset="0"/>
            </a:endParaRPr>
          </a:p>
        </p:txBody>
      </p:sp>
      <p:pic>
        <p:nvPicPr>
          <p:cNvPr id="291" name="Google Shape;291;p14"/>
          <p:cNvPicPr preferRelativeResize="0"/>
          <p:nvPr/>
        </p:nvPicPr>
        <p:blipFill rotWithShape="1">
          <a:blip r:embed="rId8">
            <a:alphaModFix/>
          </a:blip>
          <a:srcRect/>
          <a:stretch/>
        </p:blipFill>
        <p:spPr>
          <a:xfrm>
            <a:off x="0" y="-5363"/>
            <a:ext cx="1322389" cy="1477014"/>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1000"/>
                                        <p:tgtEl>
                                          <p:spTgt spid="28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fade">
                                      <p:cBhvr>
                                        <p:cTn id="11" dur="500"/>
                                        <p:tgtEl>
                                          <p:spTgt spid="28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500"/>
                                        <p:tgtEl>
                                          <p:spTgt spid="28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88"/>
                                        </p:tgtEl>
                                        <p:attrNameLst>
                                          <p:attrName>style.visibility</p:attrName>
                                        </p:attrNameLst>
                                      </p:cBhvr>
                                      <p:to>
                                        <p:strVal val="visible"/>
                                      </p:to>
                                    </p:set>
                                    <p:animEffect transition="in" filter="fade">
                                      <p:cBhvr>
                                        <p:cTn id="23" dur="500"/>
                                        <p:tgtEl>
                                          <p:spTgt spid="28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90"/>
                                        </p:tgtEl>
                                        <p:attrNameLst>
                                          <p:attrName>style.visibility</p:attrName>
                                        </p:attrNameLst>
                                      </p:cBhvr>
                                      <p:to>
                                        <p:strVal val="visible"/>
                                      </p:to>
                                    </p:set>
                                    <p:animEffect transition="in" filter="fade">
                                      <p:cBhvr>
                                        <p:cTn id="27" dur="500"/>
                                        <p:tgtEl>
                                          <p:spTgt spid="29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84"/>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288"/>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29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8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8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8" grpId="0" animBg="1"/>
      <p:bldP spid="2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95"/>
        <p:cNvGrpSpPr/>
        <p:nvPr/>
      </p:nvGrpSpPr>
      <p:grpSpPr>
        <a:xfrm>
          <a:off x="0" y="0"/>
          <a:ext cx="0" cy="0"/>
          <a:chOff x="0" y="0"/>
          <a:chExt cx="0" cy="0"/>
        </a:xfrm>
      </p:grpSpPr>
      <p:pic>
        <p:nvPicPr>
          <p:cNvPr id="296" name="Google Shape;296;p15"/>
          <p:cNvPicPr preferRelativeResize="0"/>
          <p:nvPr/>
        </p:nvPicPr>
        <p:blipFill rotWithShape="1">
          <a:blip r:embed="rId5">
            <a:alphaModFix/>
          </a:blip>
          <a:srcRect/>
          <a:stretch/>
        </p:blipFill>
        <p:spPr>
          <a:xfrm>
            <a:off x="575559" y="2840520"/>
            <a:ext cx="2802018" cy="2802018"/>
          </a:xfrm>
          <a:prstGeom prst="rect">
            <a:avLst/>
          </a:prstGeom>
          <a:noFill/>
          <a:ln>
            <a:noFill/>
          </a:ln>
        </p:spPr>
      </p:pic>
      <p:pic>
        <p:nvPicPr>
          <p:cNvPr id="297" name="Google Shape;297;p15"/>
          <p:cNvPicPr preferRelativeResize="0"/>
          <p:nvPr/>
        </p:nvPicPr>
        <p:blipFill rotWithShape="1">
          <a:blip r:embed="rId6">
            <a:alphaModFix/>
          </a:blip>
          <a:srcRect/>
          <a:stretch/>
        </p:blipFill>
        <p:spPr>
          <a:xfrm>
            <a:off x="9296400" y="154624"/>
            <a:ext cx="2728647" cy="2728647"/>
          </a:xfrm>
          <a:prstGeom prst="rect">
            <a:avLst/>
          </a:prstGeom>
          <a:noFill/>
          <a:ln>
            <a:noFill/>
          </a:ln>
        </p:spPr>
      </p:pic>
      <p:sp>
        <p:nvSpPr>
          <p:cNvPr id="298" name="Google Shape;298;p15"/>
          <p:cNvSpPr/>
          <p:nvPr/>
        </p:nvSpPr>
        <p:spPr>
          <a:xfrm>
            <a:off x="1321212" y="418718"/>
            <a:ext cx="8203788" cy="1943482"/>
          </a:xfrm>
          <a:prstGeom prst="wedgeRoundRectCallout">
            <a:avLst>
              <a:gd name="adj1" fmla="val 55532"/>
              <a:gd name="adj2" fmla="val 15335"/>
              <a:gd name="adj3"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1" i="0" u="none" strike="noStrike" cap="none">
                <a:solidFill>
                  <a:schemeClr val="dk1"/>
                </a:solidFill>
                <a:latin typeface="UTM Avo" panose="02040603050506020204" pitchFamily="18" charset="0"/>
                <a:sym typeface="Arial"/>
              </a:rPr>
              <a:t>Câu 4: </a:t>
            </a:r>
            <a:r>
              <a:rPr lang="en-US" sz="2800" b="0" i="0" u="none" strike="noStrike" cap="none">
                <a:solidFill>
                  <a:schemeClr val="dk1"/>
                </a:solidFill>
                <a:latin typeface="UTM Avo" panose="02040603050506020204" pitchFamily="18" charset="0"/>
                <a:sym typeface="Arial"/>
              </a:rPr>
              <a:t>Hiện tượng bàn ghế để lâu ngày không lau sẽ bị bẩn chứng tỏ trong không khí có chứa</a:t>
            </a:r>
            <a:endParaRPr sz="2800" b="0" i="0" u="none" strike="noStrike" cap="none">
              <a:solidFill>
                <a:schemeClr val="dk1"/>
              </a:solidFill>
              <a:latin typeface="UTM Avo" panose="02040603050506020204" pitchFamily="18" charset="0"/>
              <a:sym typeface="Arial"/>
            </a:endParaRPr>
          </a:p>
        </p:txBody>
      </p:sp>
      <p:pic>
        <p:nvPicPr>
          <p:cNvPr id="299" name="Google Shape;299;p15"/>
          <p:cNvPicPr preferRelativeResize="0"/>
          <p:nvPr/>
        </p:nvPicPr>
        <p:blipFill rotWithShape="1">
          <a:blip r:embed="rId7">
            <a:alphaModFix/>
          </a:blip>
          <a:srcRect/>
          <a:stretch/>
        </p:blipFill>
        <p:spPr>
          <a:xfrm>
            <a:off x="304774" y="1685418"/>
            <a:ext cx="1528526" cy="1535318"/>
          </a:xfrm>
          <a:prstGeom prst="rect">
            <a:avLst/>
          </a:prstGeom>
          <a:noFill/>
          <a:ln>
            <a:noFill/>
          </a:ln>
        </p:spPr>
      </p:pic>
      <p:sp>
        <p:nvSpPr>
          <p:cNvPr id="300" name="Google Shape;300;p15"/>
          <p:cNvSpPr/>
          <p:nvPr/>
        </p:nvSpPr>
        <p:spPr>
          <a:xfrm>
            <a:off x="652026"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A. bụi</a:t>
            </a:r>
            <a:endParaRPr sz="2800">
              <a:latin typeface="UTM Avo" panose="02040603050506020204" pitchFamily="18" charset="0"/>
            </a:endParaRPr>
          </a:p>
        </p:txBody>
      </p:sp>
      <p:pic>
        <p:nvPicPr>
          <p:cNvPr id="301" name="Google Shape;301;p15"/>
          <p:cNvPicPr preferRelativeResize="0"/>
          <p:nvPr/>
        </p:nvPicPr>
        <p:blipFill rotWithShape="1">
          <a:blip r:embed="rId5">
            <a:alphaModFix/>
          </a:blip>
          <a:srcRect/>
          <a:stretch/>
        </p:blipFill>
        <p:spPr>
          <a:xfrm>
            <a:off x="3280137" y="2840520"/>
            <a:ext cx="2802018" cy="2802018"/>
          </a:xfrm>
          <a:prstGeom prst="rect">
            <a:avLst/>
          </a:prstGeom>
          <a:noFill/>
          <a:ln>
            <a:noFill/>
          </a:ln>
        </p:spPr>
      </p:pic>
      <p:sp>
        <p:nvSpPr>
          <p:cNvPr id="302" name="Google Shape;302;p15"/>
          <p:cNvSpPr/>
          <p:nvPr/>
        </p:nvSpPr>
        <p:spPr>
          <a:xfrm>
            <a:off x="3356604"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B. </a:t>
            </a:r>
            <a:r>
              <a:rPr lang="en-US" sz="2800">
                <a:latin typeface="UTM Avo" panose="02040603050506020204" pitchFamily="18" charset="0"/>
              </a:rPr>
              <a:t>ô</a:t>
            </a:r>
            <a:r>
              <a:rPr lang="en-US" sz="2800" b="0" i="0" u="none" strike="noStrike" cap="none">
                <a:solidFill>
                  <a:srgbClr val="000000"/>
                </a:solidFill>
                <a:latin typeface="UTM Avo" panose="02040603050506020204" pitchFamily="18" charset="0"/>
                <a:sym typeface="Arial"/>
              </a:rPr>
              <a:t>-xi</a:t>
            </a:r>
            <a:endParaRPr sz="2800">
              <a:latin typeface="UTM Avo" panose="02040603050506020204" pitchFamily="18" charset="0"/>
            </a:endParaRPr>
          </a:p>
        </p:txBody>
      </p:sp>
      <p:pic>
        <p:nvPicPr>
          <p:cNvPr id="303" name="Google Shape;303;p15"/>
          <p:cNvPicPr preferRelativeResize="0"/>
          <p:nvPr/>
        </p:nvPicPr>
        <p:blipFill rotWithShape="1">
          <a:blip r:embed="rId5">
            <a:alphaModFix/>
          </a:blip>
          <a:srcRect/>
          <a:stretch/>
        </p:blipFill>
        <p:spPr>
          <a:xfrm>
            <a:off x="5984716" y="2840520"/>
            <a:ext cx="2802018" cy="2802018"/>
          </a:xfrm>
          <a:prstGeom prst="rect">
            <a:avLst/>
          </a:prstGeom>
          <a:noFill/>
          <a:ln>
            <a:noFill/>
          </a:ln>
        </p:spPr>
      </p:pic>
      <p:sp>
        <p:nvSpPr>
          <p:cNvPr id="304" name="Google Shape;304;p15"/>
          <p:cNvSpPr/>
          <p:nvPr/>
        </p:nvSpPr>
        <p:spPr>
          <a:xfrm>
            <a:off x="6061183"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 ni-tơ</a:t>
            </a:r>
            <a:endParaRPr sz="2800">
              <a:latin typeface="UTM Avo" panose="02040603050506020204" pitchFamily="18" charset="0"/>
            </a:endParaRPr>
          </a:p>
        </p:txBody>
      </p:sp>
      <p:pic>
        <p:nvPicPr>
          <p:cNvPr id="305" name="Google Shape;305;p15"/>
          <p:cNvPicPr preferRelativeResize="0"/>
          <p:nvPr/>
        </p:nvPicPr>
        <p:blipFill rotWithShape="1">
          <a:blip r:embed="rId5">
            <a:alphaModFix/>
          </a:blip>
          <a:srcRect/>
          <a:stretch/>
        </p:blipFill>
        <p:spPr>
          <a:xfrm>
            <a:off x="8689294" y="2840520"/>
            <a:ext cx="2802018" cy="2802018"/>
          </a:xfrm>
          <a:prstGeom prst="rect">
            <a:avLst/>
          </a:prstGeom>
          <a:noFill/>
          <a:ln>
            <a:noFill/>
          </a:ln>
        </p:spPr>
      </p:pic>
      <p:sp>
        <p:nvSpPr>
          <p:cNvPr id="306" name="Google Shape;306;p15"/>
          <p:cNvSpPr/>
          <p:nvPr/>
        </p:nvSpPr>
        <p:spPr>
          <a:xfrm>
            <a:off x="8765761" y="5620574"/>
            <a:ext cx="2969039"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D. các-bô-níc</a:t>
            </a:r>
            <a:endParaRPr sz="2800">
              <a:latin typeface="UTM Avo" panose="02040603050506020204" pitchFamily="18" charset="0"/>
            </a:endParaRPr>
          </a:p>
        </p:txBody>
      </p:sp>
      <p:pic>
        <p:nvPicPr>
          <p:cNvPr id="307" name="Google Shape;307;p15"/>
          <p:cNvPicPr preferRelativeResize="0"/>
          <p:nvPr/>
        </p:nvPicPr>
        <p:blipFill rotWithShape="1">
          <a:blip r:embed="rId8">
            <a:alphaModFix/>
          </a:blip>
          <a:srcRect/>
          <a:stretch/>
        </p:blipFill>
        <p:spPr>
          <a:xfrm>
            <a:off x="0" y="-5363"/>
            <a:ext cx="1322389" cy="1477014"/>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1000"/>
                                        <p:tgtEl>
                                          <p:spTgt spid="29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8"/>
                                        </p:tgtEl>
                                        <p:attrNameLst>
                                          <p:attrName>style.visibility</p:attrName>
                                        </p:attrNameLst>
                                      </p:cBhvr>
                                      <p:to>
                                        <p:strVal val="visible"/>
                                      </p:to>
                                    </p:set>
                                    <p:animEffect transition="in" filter="fade">
                                      <p:cBhvr>
                                        <p:cTn id="11" dur="500"/>
                                        <p:tgtEl>
                                          <p:spTgt spid="29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00"/>
                                        </p:tgtEl>
                                        <p:attrNameLst>
                                          <p:attrName>style.visibility</p:attrName>
                                        </p:attrNameLst>
                                      </p:cBhvr>
                                      <p:to>
                                        <p:strVal val="visible"/>
                                      </p:to>
                                    </p:set>
                                    <p:animEffect transition="in" filter="fade">
                                      <p:cBhvr>
                                        <p:cTn id="15" dur="500"/>
                                        <p:tgtEl>
                                          <p:spTgt spid="30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02"/>
                                        </p:tgtEl>
                                        <p:attrNameLst>
                                          <p:attrName>style.visibility</p:attrName>
                                        </p:attrNameLst>
                                      </p:cBhvr>
                                      <p:to>
                                        <p:strVal val="visible"/>
                                      </p:to>
                                    </p:set>
                                    <p:animEffect transition="in" filter="fade">
                                      <p:cBhvr>
                                        <p:cTn id="19" dur="500"/>
                                        <p:tgtEl>
                                          <p:spTgt spid="30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04"/>
                                        </p:tgtEl>
                                        <p:attrNameLst>
                                          <p:attrName>style.visibility</p:attrName>
                                        </p:attrNameLst>
                                      </p:cBhvr>
                                      <p:to>
                                        <p:strVal val="visible"/>
                                      </p:to>
                                    </p:set>
                                    <p:animEffect transition="in" filter="fade">
                                      <p:cBhvr>
                                        <p:cTn id="23" dur="500"/>
                                        <p:tgtEl>
                                          <p:spTgt spid="304"/>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06"/>
                                        </p:tgtEl>
                                        <p:attrNameLst>
                                          <p:attrName>style.visibility</p:attrName>
                                        </p:attrNameLst>
                                      </p:cBhvr>
                                      <p:to>
                                        <p:strVal val="visible"/>
                                      </p:to>
                                    </p:set>
                                    <p:animEffect transition="in" filter="fade">
                                      <p:cBhvr>
                                        <p:cTn id="27" dur="500"/>
                                        <p:tgtEl>
                                          <p:spTgt spid="30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02"/>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304"/>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30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0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0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3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p:bldP spid="304" grpId="0" animBg="1"/>
      <p:bldP spid="3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11"/>
        <p:cNvGrpSpPr/>
        <p:nvPr/>
      </p:nvGrpSpPr>
      <p:grpSpPr>
        <a:xfrm>
          <a:off x="0" y="0"/>
          <a:ext cx="0" cy="0"/>
          <a:chOff x="0" y="0"/>
          <a:chExt cx="0" cy="0"/>
        </a:xfrm>
      </p:grpSpPr>
      <p:pic>
        <p:nvPicPr>
          <p:cNvPr id="312" name="Google Shape;312;p16"/>
          <p:cNvPicPr preferRelativeResize="0"/>
          <p:nvPr/>
        </p:nvPicPr>
        <p:blipFill rotWithShape="1">
          <a:blip r:embed="rId5">
            <a:alphaModFix/>
          </a:blip>
          <a:srcRect/>
          <a:stretch/>
        </p:blipFill>
        <p:spPr>
          <a:xfrm>
            <a:off x="575559" y="2840520"/>
            <a:ext cx="2802018" cy="2802018"/>
          </a:xfrm>
          <a:prstGeom prst="rect">
            <a:avLst/>
          </a:prstGeom>
          <a:noFill/>
          <a:ln>
            <a:noFill/>
          </a:ln>
        </p:spPr>
      </p:pic>
      <p:pic>
        <p:nvPicPr>
          <p:cNvPr id="313" name="Google Shape;313;p16"/>
          <p:cNvPicPr preferRelativeResize="0"/>
          <p:nvPr/>
        </p:nvPicPr>
        <p:blipFill rotWithShape="1">
          <a:blip r:embed="rId6">
            <a:alphaModFix/>
          </a:blip>
          <a:srcRect/>
          <a:stretch/>
        </p:blipFill>
        <p:spPr>
          <a:xfrm>
            <a:off x="9296400" y="154624"/>
            <a:ext cx="2728647" cy="2728647"/>
          </a:xfrm>
          <a:prstGeom prst="rect">
            <a:avLst/>
          </a:prstGeom>
          <a:noFill/>
          <a:ln>
            <a:noFill/>
          </a:ln>
        </p:spPr>
      </p:pic>
      <p:sp>
        <p:nvSpPr>
          <p:cNvPr id="314" name="Google Shape;314;p16"/>
          <p:cNvSpPr/>
          <p:nvPr/>
        </p:nvSpPr>
        <p:spPr>
          <a:xfrm>
            <a:off x="1321212" y="523299"/>
            <a:ext cx="7880171" cy="1535318"/>
          </a:xfrm>
          <a:prstGeom prst="wedgeRoundRectCallout">
            <a:avLst>
              <a:gd name="adj1" fmla="val 62786"/>
              <a:gd name="adj2" fmla="val 8254"/>
              <a:gd name="adj3"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1" i="0" u="none" strike="noStrike" cap="none">
                <a:solidFill>
                  <a:schemeClr val="dk1"/>
                </a:solidFill>
                <a:latin typeface="UTM Avo" panose="02040603050506020204" pitchFamily="18" charset="0"/>
                <a:sym typeface="Arial"/>
              </a:rPr>
              <a:t>Câu 5: </a:t>
            </a:r>
            <a:r>
              <a:rPr lang="en-US" sz="2800" b="0" i="0" u="none" strike="noStrike" cap="none">
                <a:solidFill>
                  <a:schemeClr val="dk1"/>
                </a:solidFill>
                <a:latin typeface="UTM Avo" panose="02040603050506020204" pitchFamily="18" charset="0"/>
                <a:sym typeface="Arial"/>
              </a:rPr>
              <a:t>Người ta nói </a:t>
            </a:r>
            <a:r>
              <a:rPr lang="en-US" sz="2800" b="1" i="0" u="none" strike="noStrike" cap="none">
                <a:solidFill>
                  <a:schemeClr val="dk1"/>
                </a:solidFill>
                <a:latin typeface="UTM Avo" panose="02040603050506020204" pitchFamily="18" charset="0"/>
                <a:sym typeface="Arial"/>
              </a:rPr>
              <a:t>không khí ẩm</a:t>
            </a:r>
            <a:r>
              <a:rPr lang="en-US" sz="2800" b="0" i="0" u="none" strike="noStrike" cap="none">
                <a:solidFill>
                  <a:schemeClr val="dk1"/>
                </a:solidFill>
                <a:latin typeface="UTM Avo" panose="02040603050506020204" pitchFamily="18" charset="0"/>
                <a:sym typeface="Arial"/>
              </a:rPr>
              <a:t>,</a:t>
            </a:r>
            <a:r>
              <a:rPr lang="en-US" sz="2800" b="1" i="0" u="none" strike="noStrike" cap="none">
                <a:solidFill>
                  <a:schemeClr val="dk1"/>
                </a:solidFill>
                <a:latin typeface="UTM Avo" panose="02040603050506020204" pitchFamily="18" charset="0"/>
                <a:sym typeface="Arial"/>
              </a:rPr>
              <a:t> </a:t>
            </a:r>
            <a:r>
              <a:rPr lang="en-US" sz="2800" b="0" i="0" u="none" strike="noStrike" cap="none">
                <a:solidFill>
                  <a:schemeClr val="dk1"/>
                </a:solidFill>
                <a:latin typeface="UTM Avo" panose="02040603050506020204" pitchFamily="18" charset="0"/>
                <a:sym typeface="Arial"/>
              </a:rPr>
              <a:t>tức là trong không khí có chứa</a:t>
            </a:r>
            <a:endParaRPr sz="2800" b="0" i="0" u="none" strike="noStrike" cap="none">
              <a:solidFill>
                <a:schemeClr val="dk1"/>
              </a:solidFill>
              <a:latin typeface="UTM Avo" panose="02040603050506020204" pitchFamily="18" charset="0"/>
              <a:sym typeface="Arial"/>
            </a:endParaRPr>
          </a:p>
        </p:txBody>
      </p:sp>
      <p:pic>
        <p:nvPicPr>
          <p:cNvPr id="315" name="Google Shape;315;p16"/>
          <p:cNvPicPr preferRelativeResize="0"/>
          <p:nvPr/>
        </p:nvPicPr>
        <p:blipFill rotWithShape="1">
          <a:blip r:embed="rId7">
            <a:alphaModFix/>
          </a:blip>
          <a:srcRect/>
          <a:stretch/>
        </p:blipFill>
        <p:spPr>
          <a:xfrm>
            <a:off x="304774" y="1685418"/>
            <a:ext cx="1528526" cy="1535318"/>
          </a:xfrm>
          <a:prstGeom prst="rect">
            <a:avLst/>
          </a:prstGeom>
          <a:noFill/>
          <a:ln>
            <a:noFill/>
          </a:ln>
        </p:spPr>
      </p:pic>
      <p:sp>
        <p:nvSpPr>
          <p:cNvPr id="316" name="Google Shape;316;p16"/>
          <p:cNvSpPr/>
          <p:nvPr/>
        </p:nvSpPr>
        <p:spPr>
          <a:xfrm>
            <a:off x="652026"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A. hơi nước</a:t>
            </a:r>
            <a:endParaRPr sz="2800">
              <a:latin typeface="UTM Avo" panose="02040603050506020204" pitchFamily="18" charset="0"/>
            </a:endParaRPr>
          </a:p>
        </p:txBody>
      </p:sp>
      <p:pic>
        <p:nvPicPr>
          <p:cNvPr id="317" name="Google Shape;317;p16"/>
          <p:cNvPicPr preferRelativeResize="0"/>
          <p:nvPr/>
        </p:nvPicPr>
        <p:blipFill rotWithShape="1">
          <a:blip r:embed="rId5">
            <a:alphaModFix/>
          </a:blip>
          <a:srcRect/>
          <a:stretch/>
        </p:blipFill>
        <p:spPr>
          <a:xfrm>
            <a:off x="3280137" y="2840520"/>
            <a:ext cx="2802018" cy="2802018"/>
          </a:xfrm>
          <a:prstGeom prst="rect">
            <a:avLst/>
          </a:prstGeom>
          <a:noFill/>
          <a:ln>
            <a:noFill/>
          </a:ln>
        </p:spPr>
      </p:pic>
      <p:sp>
        <p:nvSpPr>
          <p:cNvPr id="318" name="Google Shape;318;p16"/>
          <p:cNvSpPr/>
          <p:nvPr/>
        </p:nvSpPr>
        <p:spPr>
          <a:xfrm>
            <a:off x="3356604"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B. khói bụi</a:t>
            </a:r>
            <a:endParaRPr sz="2800">
              <a:latin typeface="UTM Avo" panose="02040603050506020204" pitchFamily="18" charset="0"/>
            </a:endParaRPr>
          </a:p>
        </p:txBody>
      </p:sp>
      <p:pic>
        <p:nvPicPr>
          <p:cNvPr id="319" name="Google Shape;319;p16"/>
          <p:cNvPicPr preferRelativeResize="0"/>
          <p:nvPr/>
        </p:nvPicPr>
        <p:blipFill rotWithShape="1">
          <a:blip r:embed="rId5">
            <a:alphaModFix/>
          </a:blip>
          <a:srcRect/>
          <a:stretch/>
        </p:blipFill>
        <p:spPr>
          <a:xfrm>
            <a:off x="5984716" y="2840520"/>
            <a:ext cx="2802018" cy="2802018"/>
          </a:xfrm>
          <a:prstGeom prst="rect">
            <a:avLst/>
          </a:prstGeom>
          <a:noFill/>
          <a:ln>
            <a:noFill/>
          </a:ln>
        </p:spPr>
      </p:pic>
      <p:sp>
        <p:nvSpPr>
          <p:cNvPr id="320" name="Google Shape;320;p16"/>
          <p:cNvSpPr/>
          <p:nvPr/>
        </p:nvSpPr>
        <p:spPr>
          <a:xfrm>
            <a:off x="6061183"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C. ni-tơ</a:t>
            </a:r>
            <a:endParaRPr sz="2800">
              <a:latin typeface="UTM Avo" panose="02040603050506020204" pitchFamily="18" charset="0"/>
            </a:endParaRPr>
          </a:p>
        </p:txBody>
      </p:sp>
      <p:pic>
        <p:nvPicPr>
          <p:cNvPr id="321" name="Google Shape;321;p16"/>
          <p:cNvPicPr preferRelativeResize="0"/>
          <p:nvPr/>
        </p:nvPicPr>
        <p:blipFill rotWithShape="1">
          <a:blip r:embed="rId5">
            <a:alphaModFix/>
          </a:blip>
          <a:srcRect/>
          <a:stretch/>
        </p:blipFill>
        <p:spPr>
          <a:xfrm>
            <a:off x="8689294" y="2840520"/>
            <a:ext cx="2802018" cy="2802018"/>
          </a:xfrm>
          <a:prstGeom prst="rect">
            <a:avLst/>
          </a:prstGeom>
          <a:noFill/>
          <a:ln>
            <a:noFill/>
          </a:ln>
        </p:spPr>
      </p:pic>
      <p:sp>
        <p:nvSpPr>
          <p:cNvPr id="322" name="Google Shape;322;p16"/>
          <p:cNvSpPr/>
          <p:nvPr/>
        </p:nvSpPr>
        <p:spPr>
          <a:xfrm>
            <a:off x="8765761" y="5620574"/>
            <a:ext cx="2649083" cy="8038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D. </a:t>
            </a:r>
            <a:r>
              <a:rPr lang="en-US" sz="2800">
                <a:latin typeface="UTM Avo" panose="02040603050506020204" pitchFamily="18" charset="0"/>
              </a:rPr>
              <a:t>ô</a:t>
            </a:r>
            <a:r>
              <a:rPr lang="en-US" sz="2800" b="0" i="0" u="none" strike="noStrike" cap="none">
                <a:solidFill>
                  <a:srgbClr val="000000"/>
                </a:solidFill>
                <a:latin typeface="UTM Avo" panose="02040603050506020204" pitchFamily="18" charset="0"/>
                <a:sym typeface="Arial"/>
              </a:rPr>
              <a:t>-xi</a:t>
            </a:r>
            <a:endParaRPr sz="2800">
              <a:latin typeface="UTM Avo" panose="02040603050506020204" pitchFamily="18" charset="0"/>
            </a:endParaRPr>
          </a:p>
        </p:txBody>
      </p:sp>
      <p:pic>
        <p:nvPicPr>
          <p:cNvPr id="323" name="Google Shape;323;p16"/>
          <p:cNvPicPr preferRelativeResize="0"/>
          <p:nvPr/>
        </p:nvPicPr>
        <p:blipFill rotWithShape="1">
          <a:blip r:embed="rId8">
            <a:alphaModFix/>
          </a:blip>
          <a:srcRect/>
          <a:stretch/>
        </p:blipFill>
        <p:spPr>
          <a:xfrm>
            <a:off x="0" y="-5363"/>
            <a:ext cx="1322389" cy="1477014"/>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5"/>
                                        </p:tgtEl>
                                        <p:attrNameLst>
                                          <p:attrName>style.visibility</p:attrName>
                                        </p:attrNameLst>
                                      </p:cBhvr>
                                      <p:to>
                                        <p:strVal val="visible"/>
                                      </p:to>
                                    </p:set>
                                    <p:anim calcmode="lin" valueType="num">
                                      <p:cBhvr additive="base">
                                        <p:cTn id="7" dur="1000"/>
                                        <p:tgtEl>
                                          <p:spTgt spid="31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4"/>
                                        </p:tgtEl>
                                        <p:attrNameLst>
                                          <p:attrName>style.visibility</p:attrName>
                                        </p:attrNameLst>
                                      </p:cBhvr>
                                      <p:to>
                                        <p:strVal val="visible"/>
                                      </p:to>
                                    </p:set>
                                    <p:animEffect transition="in" filter="fade">
                                      <p:cBhvr>
                                        <p:cTn id="11" dur="500"/>
                                        <p:tgtEl>
                                          <p:spTgt spid="31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500"/>
                                        <p:tgtEl>
                                          <p:spTgt spid="3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18"/>
                                        </p:tgtEl>
                                        <p:attrNameLst>
                                          <p:attrName>style.visibility</p:attrName>
                                        </p:attrNameLst>
                                      </p:cBhvr>
                                      <p:to>
                                        <p:strVal val="visible"/>
                                      </p:to>
                                    </p:set>
                                    <p:animEffect transition="in" filter="fade">
                                      <p:cBhvr>
                                        <p:cTn id="19" dur="500"/>
                                        <p:tgtEl>
                                          <p:spTgt spid="31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20"/>
                                        </p:tgtEl>
                                        <p:attrNameLst>
                                          <p:attrName>style.visibility</p:attrName>
                                        </p:attrNameLst>
                                      </p:cBhvr>
                                      <p:to>
                                        <p:strVal val="visible"/>
                                      </p:to>
                                    </p:set>
                                    <p:animEffect transition="in" filter="fade">
                                      <p:cBhvr>
                                        <p:cTn id="23" dur="500"/>
                                        <p:tgtEl>
                                          <p:spTgt spid="32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22"/>
                                        </p:tgtEl>
                                        <p:attrNameLst>
                                          <p:attrName>style.visibility</p:attrName>
                                        </p:attrNameLst>
                                      </p:cBhvr>
                                      <p:to>
                                        <p:strVal val="visible"/>
                                      </p:to>
                                    </p:set>
                                    <p:animEffect transition="in" filter="fade">
                                      <p:cBhvr>
                                        <p:cTn id="27" dur="500"/>
                                        <p:tgtEl>
                                          <p:spTgt spid="3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18"/>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320"/>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322"/>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1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21"/>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3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20" grpId="0" animBg="1"/>
      <p:bldP spid="3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27"/>
        <p:cNvGrpSpPr/>
        <p:nvPr/>
      </p:nvGrpSpPr>
      <p:grpSpPr>
        <a:xfrm>
          <a:off x="0" y="0"/>
          <a:ext cx="0" cy="0"/>
          <a:chOff x="0" y="0"/>
          <a:chExt cx="0" cy="0"/>
        </a:xfrm>
      </p:grpSpPr>
      <p:pic>
        <p:nvPicPr>
          <p:cNvPr id="2" name="Google Shape;210;p8">
            <a:hlinkClick r:id="rId5"/>
            <a:extLst>
              <a:ext uri="{FF2B5EF4-FFF2-40B4-BE49-F238E27FC236}">
                <a16:creationId xmlns:a16="http://schemas.microsoft.com/office/drawing/2014/main" id="{C72DD424-E9AB-F7EE-7C71-53A117E71D51}"/>
              </a:ext>
            </a:extLst>
          </p:cNvPr>
          <p:cNvPicPr preferRelativeResize="0"/>
          <p:nvPr/>
        </p:nvPicPr>
        <p:blipFill rotWithShape="1">
          <a:blip r:embed="rId6">
            <a:alphaModFix/>
          </a:blip>
          <a:srcRect/>
          <a:stretch/>
        </p:blipFill>
        <p:spPr>
          <a:xfrm>
            <a:off x="4501083" y="3015453"/>
            <a:ext cx="3189835" cy="1764777"/>
          </a:xfrm>
          <a:prstGeom prst="rect">
            <a:avLst/>
          </a:prstGeom>
          <a:noFill/>
          <a:ln>
            <a:noFill/>
          </a:ln>
        </p:spPr>
      </p:pic>
    </p:spTree>
    <p:custDataLst>
      <p:tags r:id="rId1"/>
    </p:custData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31"/>
        <p:cNvGrpSpPr/>
        <p:nvPr/>
      </p:nvGrpSpPr>
      <p:grpSpPr>
        <a:xfrm>
          <a:off x="0" y="0"/>
          <a:ext cx="0" cy="0"/>
          <a:chOff x="0" y="0"/>
          <a:chExt cx="0" cy="0"/>
        </a:xfrm>
      </p:grpSpPr>
      <p:pic>
        <p:nvPicPr>
          <p:cNvPr id="332" name="Google Shape;332;p18"/>
          <p:cNvPicPr preferRelativeResize="0"/>
          <p:nvPr/>
        </p:nvPicPr>
        <p:blipFill rotWithShape="1">
          <a:blip r:embed="rId5">
            <a:alphaModFix/>
          </a:blip>
          <a:srcRect/>
          <a:stretch/>
        </p:blipFill>
        <p:spPr>
          <a:xfrm rot="449594">
            <a:off x="10290255" y="1026354"/>
            <a:ext cx="1541853" cy="1483450"/>
          </a:xfrm>
          <a:prstGeom prst="rect">
            <a:avLst/>
          </a:prstGeom>
          <a:noFill/>
          <a:ln>
            <a:noFill/>
          </a:ln>
        </p:spPr>
      </p:pic>
      <p:grpSp>
        <p:nvGrpSpPr>
          <p:cNvPr id="333" name="Google Shape;333;p18"/>
          <p:cNvGrpSpPr/>
          <p:nvPr/>
        </p:nvGrpSpPr>
        <p:grpSpPr>
          <a:xfrm>
            <a:off x="1558669" y="1797497"/>
            <a:ext cx="9182236" cy="1006970"/>
            <a:chOff x="643943" y="1029746"/>
            <a:chExt cx="7210942" cy="790788"/>
          </a:xfrm>
        </p:grpSpPr>
        <p:sp>
          <p:nvSpPr>
            <p:cNvPr id="334" name="Google Shape;334;p18"/>
            <p:cNvSpPr/>
            <p:nvPr/>
          </p:nvSpPr>
          <p:spPr>
            <a:xfrm>
              <a:off x="1209105" y="1243865"/>
              <a:ext cx="6645780" cy="36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ysClr val="windowText" lastClr="000000"/>
                  </a:solidFill>
                  <a:latin typeface="UTM Avo" panose="02040603050506020204" pitchFamily="18" charset="0"/>
                  <a:sym typeface="Arial"/>
                </a:rPr>
                <a:t>Nêu ví dụ cho thấy không khí có chứa hơi nước, bụi.</a:t>
              </a:r>
              <a:endParaRPr sz="2400" b="1" i="0" u="none" strike="noStrike" cap="none">
                <a:solidFill>
                  <a:sysClr val="windowText" lastClr="000000"/>
                </a:solidFill>
                <a:latin typeface="UTM Avo" panose="02040603050506020204" pitchFamily="18" charset="0"/>
                <a:sym typeface="Arial"/>
              </a:endParaRPr>
            </a:p>
          </p:txBody>
        </p:sp>
        <p:pic>
          <p:nvPicPr>
            <p:cNvPr id="335" name="Google Shape;335;p18"/>
            <p:cNvPicPr preferRelativeResize="0"/>
            <p:nvPr/>
          </p:nvPicPr>
          <p:blipFill rotWithShape="1">
            <a:blip r:embed="rId6">
              <a:alphaModFix/>
            </a:blip>
            <a:srcRect/>
            <a:stretch/>
          </p:blipFill>
          <p:spPr>
            <a:xfrm>
              <a:off x="643943" y="1029746"/>
              <a:ext cx="565162" cy="790788"/>
            </a:xfrm>
            <a:prstGeom prst="rect">
              <a:avLst/>
            </a:prstGeom>
            <a:noFill/>
            <a:ln>
              <a:noFill/>
            </a:ln>
          </p:spPr>
        </p:pic>
      </p:grpSp>
      <p:sp>
        <p:nvSpPr>
          <p:cNvPr id="336" name="Google Shape;336;p18"/>
          <p:cNvSpPr/>
          <p:nvPr/>
        </p:nvSpPr>
        <p:spPr>
          <a:xfrm>
            <a:off x="762090" y="3196490"/>
            <a:ext cx="4149518" cy="2298495"/>
          </a:xfrm>
          <a:prstGeom prst="wedgeRoundRectCallout">
            <a:avLst>
              <a:gd name="adj1" fmla="val 45462"/>
              <a:gd name="adj2" fmla="val 69084"/>
              <a:gd name="adj3" fmla="val 16667"/>
            </a:avLst>
          </a:prstGeom>
          <a:solidFill>
            <a:srgbClr val="C7E8F3"/>
          </a:solidFill>
          <a:ln w="25400" cap="flat" cmpd="sng">
            <a:solidFill>
              <a:srgbClr val="7AC0EC"/>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Vào sáng sớm, đặc biệt là vào mùa đông, trời lạnh, ta sẽ thấy hiện tượng sương mù. </a:t>
            </a:r>
            <a:endParaRPr sz="2400" b="0" i="0" u="none" strike="noStrike" cap="none">
              <a:solidFill>
                <a:schemeClr val="dk1"/>
              </a:solidFill>
              <a:latin typeface="UTM Avo" panose="02040603050506020204" pitchFamily="18" charset="0"/>
              <a:sym typeface="Arial"/>
            </a:endParaRPr>
          </a:p>
        </p:txBody>
      </p:sp>
      <p:sp>
        <p:nvSpPr>
          <p:cNvPr id="337" name="Google Shape;337;p18"/>
          <p:cNvSpPr/>
          <p:nvPr/>
        </p:nvSpPr>
        <p:spPr>
          <a:xfrm>
            <a:off x="6149787" y="3196490"/>
            <a:ext cx="5348709" cy="2298495"/>
          </a:xfrm>
          <a:prstGeom prst="wedgeRoundRectCallout">
            <a:avLst>
              <a:gd name="adj1" fmla="val -47863"/>
              <a:gd name="adj2" fmla="val 68203"/>
              <a:gd name="adj3" fmla="val 16667"/>
            </a:avLst>
          </a:prstGeom>
          <a:solidFill>
            <a:srgbClr val="F0A501"/>
          </a:solidFill>
          <a:ln w="2540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Khi để đồ vật ở bên ngoài không khí, không có che chắn gì, sau một thời gian sẽ thấy bụi bẩn bám dính vào đồ vật. </a:t>
            </a:r>
            <a:endParaRPr>
              <a:latin typeface="UTM Avo" panose="02040603050506020204" pitchFamily="18" charset="0"/>
            </a:endParaRPr>
          </a:p>
        </p:txBody>
      </p:sp>
      <p:pic>
        <p:nvPicPr>
          <p:cNvPr id="338" name="Google Shape;338;p18"/>
          <p:cNvPicPr preferRelativeResize="0"/>
          <p:nvPr/>
        </p:nvPicPr>
        <p:blipFill rotWithShape="1">
          <a:blip r:embed="rId7">
            <a:alphaModFix/>
          </a:blip>
          <a:srcRect/>
          <a:stretch/>
        </p:blipFill>
        <p:spPr>
          <a:xfrm>
            <a:off x="4597621" y="4557018"/>
            <a:ext cx="1803343" cy="1875934"/>
          </a:xfrm>
          <a:prstGeom prst="rect">
            <a:avLst/>
          </a:prstGeom>
          <a:noFill/>
          <a:ln>
            <a:noFill/>
          </a:ln>
          <a:effectLst>
            <a:outerShdw blurRad="50800" dist="38100" dir="18900000" algn="bl" rotWithShape="0">
              <a:srgbClr val="000000">
                <a:alpha val="40000"/>
              </a:srgbClr>
            </a:outerShdw>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500"/>
                                        <p:tgtEl>
                                          <p:spTgt spid="338"/>
                                        </p:tgtEl>
                                      </p:cBhvr>
                                    </p:animEffect>
                                  </p:childTnLst>
                                </p:cTn>
                              </p:par>
                              <p:par>
                                <p:cTn id="13" presetID="10" presetClass="entr" presetSubtype="0" fill="hold" nodeType="with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fade">
                                      <p:cBhvr>
                                        <p:cTn id="15" dur="500"/>
                                        <p:tgtEl>
                                          <p:spTgt spid="3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7"/>
                                        </p:tgtEl>
                                        <p:attrNameLst>
                                          <p:attrName>style.visibility</p:attrName>
                                        </p:attrNameLst>
                                      </p:cBhvr>
                                      <p:to>
                                        <p:strVal val="visible"/>
                                      </p:to>
                                    </p:set>
                                    <p:animEffect transition="in" filter="fade">
                                      <p:cBhvr>
                                        <p:cTn id="20"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
        <p:cNvGrpSpPr/>
        <p:nvPr/>
      </p:nvGrpSpPr>
      <p:grpSpPr>
        <a:xfrm>
          <a:off x="0" y="0"/>
          <a:ext cx="0" cy="0"/>
          <a:chOff x="0" y="0"/>
          <a:chExt cx="0" cy="0"/>
        </a:xfrm>
      </p:grpSpPr>
      <p:grpSp>
        <p:nvGrpSpPr>
          <p:cNvPr id="343" name="Google Shape;343;p19"/>
          <p:cNvGrpSpPr/>
          <p:nvPr/>
        </p:nvGrpSpPr>
        <p:grpSpPr>
          <a:xfrm>
            <a:off x="480858" y="1734055"/>
            <a:ext cx="5298558" cy="4840258"/>
            <a:chOff x="133564" y="367711"/>
            <a:chExt cx="4161034" cy="3801125"/>
          </a:xfrm>
        </p:grpSpPr>
        <p:pic>
          <p:nvPicPr>
            <p:cNvPr id="344" name="Google Shape;344;p19"/>
            <p:cNvPicPr preferRelativeResize="0"/>
            <p:nvPr/>
          </p:nvPicPr>
          <p:blipFill rotWithShape="1">
            <a:blip r:embed="rId4">
              <a:alphaModFix/>
            </a:blip>
            <a:srcRect r="9982"/>
            <a:stretch/>
          </p:blipFill>
          <p:spPr>
            <a:xfrm>
              <a:off x="133564" y="552646"/>
              <a:ext cx="4161034" cy="3068703"/>
            </a:xfrm>
            <a:prstGeom prst="rect">
              <a:avLst/>
            </a:prstGeom>
            <a:noFill/>
            <a:ln w="3810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pic>
        <p:sp>
          <p:nvSpPr>
            <p:cNvPr id="345" name="Google Shape;345;p19"/>
            <p:cNvSpPr txBox="1"/>
            <p:nvPr/>
          </p:nvSpPr>
          <p:spPr>
            <a:xfrm>
              <a:off x="847618" y="3806284"/>
              <a:ext cx="2732926" cy="36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Hiện tượng sương mù</a:t>
              </a:r>
              <a:endParaRPr sz="2400" b="0" i="0" u="none" strike="noStrike" cap="none">
                <a:solidFill>
                  <a:srgbClr val="000000"/>
                </a:solidFill>
                <a:latin typeface="UTM Avo" panose="02040603050506020204" pitchFamily="18" charset="0"/>
                <a:sym typeface="Arial"/>
              </a:endParaRPr>
            </a:p>
          </p:txBody>
        </p:sp>
        <p:pic>
          <p:nvPicPr>
            <p:cNvPr id="346" name="Google Shape;346;p19"/>
            <p:cNvPicPr preferRelativeResize="0"/>
            <p:nvPr/>
          </p:nvPicPr>
          <p:blipFill rotWithShape="1">
            <a:blip r:embed="rId5">
              <a:alphaModFix/>
            </a:blip>
            <a:srcRect/>
            <a:stretch/>
          </p:blipFill>
          <p:spPr>
            <a:xfrm>
              <a:off x="1997824" y="367711"/>
              <a:ext cx="432514" cy="443896"/>
            </a:xfrm>
            <a:prstGeom prst="rect">
              <a:avLst/>
            </a:prstGeom>
            <a:noFill/>
            <a:ln>
              <a:noFill/>
            </a:ln>
          </p:spPr>
        </p:pic>
      </p:grpSp>
      <p:grpSp>
        <p:nvGrpSpPr>
          <p:cNvPr id="347" name="Google Shape;347;p19"/>
          <p:cNvGrpSpPr/>
          <p:nvPr/>
        </p:nvGrpSpPr>
        <p:grpSpPr>
          <a:xfrm>
            <a:off x="5949491" y="1734053"/>
            <a:ext cx="5867503" cy="4840261"/>
            <a:chOff x="4428159" y="367709"/>
            <a:chExt cx="4607835" cy="3801127"/>
          </a:xfrm>
        </p:grpSpPr>
        <p:pic>
          <p:nvPicPr>
            <p:cNvPr id="348" name="Google Shape;348;p19"/>
            <p:cNvPicPr preferRelativeResize="0"/>
            <p:nvPr/>
          </p:nvPicPr>
          <p:blipFill rotWithShape="1">
            <a:blip r:embed="rId6">
              <a:alphaModFix/>
            </a:blip>
            <a:srcRect/>
            <a:stretch/>
          </p:blipFill>
          <p:spPr>
            <a:xfrm>
              <a:off x="4428159" y="552645"/>
              <a:ext cx="4607835" cy="3068703"/>
            </a:xfrm>
            <a:prstGeom prst="rect">
              <a:avLst/>
            </a:prstGeom>
            <a:noFill/>
            <a:ln w="381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349" name="Google Shape;349;p19"/>
            <p:cNvSpPr txBox="1"/>
            <p:nvPr/>
          </p:nvSpPr>
          <p:spPr>
            <a:xfrm>
              <a:off x="5365613" y="3806284"/>
              <a:ext cx="2732926" cy="36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Bụi bám bẩn</a:t>
              </a:r>
              <a:endParaRPr sz="2400" b="0" i="0" u="none" strike="noStrike" cap="none">
                <a:solidFill>
                  <a:srgbClr val="000000"/>
                </a:solidFill>
                <a:latin typeface="UTM Avo" panose="02040603050506020204" pitchFamily="18" charset="0"/>
                <a:sym typeface="Arial"/>
              </a:endParaRPr>
            </a:p>
          </p:txBody>
        </p:sp>
        <p:pic>
          <p:nvPicPr>
            <p:cNvPr id="350" name="Google Shape;350;p19"/>
            <p:cNvPicPr preferRelativeResize="0"/>
            <p:nvPr/>
          </p:nvPicPr>
          <p:blipFill rotWithShape="1">
            <a:blip r:embed="rId5">
              <a:alphaModFix/>
            </a:blip>
            <a:srcRect/>
            <a:stretch/>
          </p:blipFill>
          <p:spPr>
            <a:xfrm>
              <a:off x="6515819" y="367709"/>
              <a:ext cx="432514" cy="443896"/>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
                                        </p:tgtEl>
                                        <p:attrNameLst>
                                          <p:attrName>style.visibility</p:attrName>
                                        </p:attrNameLst>
                                      </p:cBhvr>
                                      <p:to>
                                        <p:strVal val="visible"/>
                                      </p:to>
                                    </p:set>
                                    <p:animEffect transition="in" filter="fade">
                                      <p:cBhvr>
                                        <p:cTn id="12"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61"/>
        <p:cNvGrpSpPr/>
        <p:nvPr/>
      </p:nvGrpSpPr>
      <p:grpSpPr>
        <a:xfrm>
          <a:off x="0" y="0"/>
          <a:ext cx="0" cy="0"/>
          <a:chOff x="0" y="0"/>
          <a:chExt cx="0" cy="0"/>
        </a:xfrm>
      </p:grpSpPr>
      <p:pic>
        <p:nvPicPr>
          <p:cNvPr id="162" name="Google Shape;162;p2">
            <a:hlinkClick r:id="rId5"/>
          </p:cNvPr>
          <p:cNvPicPr preferRelativeResize="0"/>
          <p:nvPr/>
        </p:nvPicPr>
        <p:blipFill rotWithShape="1">
          <a:blip r:embed="rId6">
            <a:alphaModFix/>
          </a:blip>
          <a:srcRect/>
          <a:stretch/>
        </p:blipFill>
        <p:spPr>
          <a:xfrm>
            <a:off x="4501083" y="3015453"/>
            <a:ext cx="3189835" cy="1764777"/>
          </a:xfrm>
          <a:prstGeom prst="rect">
            <a:avLst/>
          </a:prstGeom>
          <a:noFill/>
          <a:ln>
            <a:noFill/>
          </a:ln>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p20">
            <a:hlinkClick r:id="rId5"/>
          </p:cNvPr>
          <p:cNvPicPr preferRelativeResize="0"/>
          <p:nvPr/>
        </p:nvPicPr>
        <p:blipFill rotWithShape="1">
          <a:blip r:embed="rId6">
            <a:alphaModFix/>
          </a:blip>
          <a:srcRect/>
          <a:stretch/>
        </p:blipFill>
        <p:spPr>
          <a:xfrm>
            <a:off x="4501083" y="3015453"/>
            <a:ext cx="3189835" cy="1764777"/>
          </a:xfrm>
          <a:prstGeom prst="rect">
            <a:avLst/>
          </a:prstGeom>
          <a:noFill/>
          <a:ln>
            <a:noFill/>
          </a:ln>
        </p:spPr>
      </p:pic>
    </p:spTree>
    <p:custDataLst>
      <p:tags r:id="rId1"/>
    </p:custData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59"/>
        <p:cNvGrpSpPr/>
        <p:nvPr/>
      </p:nvGrpSpPr>
      <p:grpSpPr>
        <a:xfrm>
          <a:off x="0" y="0"/>
          <a:ext cx="0" cy="0"/>
          <a:chOff x="0" y="0"/>
          <a:chExt cx="0" cy="0"/>
        </a:xfrm>
      </p:grpSpPr>
      <p:sp>
        <p:nvSpPr>
          <p:cNvPr id="360" name="Google Shape;360;p21"/>
          <p:cNvSpPr txBox="1"/>
          <p:nvPr/>
        </p:nvSpPr>
        <p:spPr>
          <a:xfrm>
            <a:off x="2756047" y="1364355"/>
            <a:ext cx="667990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EC7E13"/>
                </a:solidFill>
                <a:latin typeface="UTM Avo" panose="02040603050506020204" pitchFamily="18" charset="0"/>
                <a:sym typeface="Arial"/>
              </a:rPr>
              <a:t>2. KHÔNG KHÍ CÓ Ở KHẮP NƠI</a:t>
            </a:r>
            <a:endParaRPr sz="3200" b="1" i="0" u="none" strike="noStrike" cap="none">
              <a:solidFill>
                <a:srgbClr val="EC7E13"/>
              </a:solidFill>
              <a:latin typeface="UTM Avo" panose="02040603050506020204" pitchFamily="18" charset="0"/>
              <a:sym typeface="Arial"/>
            </a:endParaRPr>
          </a:p>
        </p:txBody>
      </p:sp>
      <p:sp>
        <p:nvSpPr>
          <p:cNvPr id="361" name="Google Shape;361;p21"/>
          <p:cNvSpPr/>
          <p:nvPr/>
        </p:nvSpPr>
        <p:spPr>
          <a:xfrm>
            <a:off x="2405094" y="2249548"/>
            <a:ext cx="8058616" cy="523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C0C0C"/>
                </a:solidFill>
                <a:latin typeface="UTM Avo" panose="02040603050506020204" pitchFamily="18" charset="0"/>
                <a:sym typeface="Arial"/>
              </a:rPr>
              <a:t>Thí nghiệm nhận biết không khí ở khắp nơi</a:t>
            </a:r>
            <a:endParaRPr sz="2800" b="1" i="0" u="none" strike="noStrike" cap="none">
              <a:solidFill>
                <a:srgbClr val="0C0C0C"/>
              </a:solidFill>
              <a:latin typeface="UTM Avo" panose="02040603050506020204" pitchFamily="18" charset="0"/>
              <a:sym typeface="Arial"/>
            </a:endParaRPr>
          </a:p>
        </p:txBody>
      </p:sp>
      <p:grpSp>
        <p:nvGrpSpPr>
          <p:cNvPr id="362" name="Google Shape;362;p21"/>
          <p:cNvGrpSpPr/>
          <p:nvPr/>
        </p:nvGrpSpPr>
        <p:grpSpPr>
          <a:xfrm>
            <a:off x="1198183" y="4041518"/>
            <a:ext cx="2956727" cy="2481460"/>
            <a:chOff x="612409" y="2390999"/>
            <a:chExt cx="2321960" cy="1948726"/>
          </a:xfrm>
        </p:grpSpPr>
        <p:pic>
          <p:nvPicPr>
            <p:cNvPr id="363" name="Google Shape;363;p21"/>
            <p:cNvPicPr preferRelativeResize="0"/>
            <p:nvPr/>
          </p:nvPicPr>
          <p:blipFill rotWithShape="1">
            <a:blip r:embed="rId5">
              <a:alphaModFix/>
            </a:blip>
            <a:srcRect/>
            <a:stretch/>
          </p:blipFill>
          <p:spPr>
            <a:xfrm>
              <a:off x="805206" y="2390999"/>
              <a:ext cx="1936366" cy="1416486"/>
            </a:xfrm>
            <a:prstGeom prst="rect">
              <a:avLst/>
            </a:prstGeom>
            <a:noFill/>
            <a:ln>
              <a:noFill/>
            </a:ln>
          </p:spPr>
        </p:pic>
        <p:sp>
          <p:nvSpPr>
            <p:cNvPr id="364" name="Google Shape;364;p21"/>
            <p:cNvSpPr txBox="1"/>
            <p:nvPr/>
          </p:nvSpPr>
          <p:spPr>
            <a:xfrm>
              <a:off x="612409" y="3977173"/>
              <a:ext cx="2321960" cy="36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C0C0C"/>
                  </a:solidFill>
                  <a:latin typeface="UTM Avo" panose="02040603050506020204" pitchFamily="18" charset="0"/>
                  <a:sym typeface="Arial"/>
                </a:rPr>
                <a:t>Chậu nước</a:t>
              </a:r>
              <a:endParaRPr sz="2400" b="0" i="0" u="none" strike="noStrike" cap="none">
                <a:solidFill>
                  <a:srgbClr val="0C0C0C"/>
                </a:solidFill>
                <a:latin typeface="UTM Avo" panose="02040603050506020204" pitchFamily="18" charset="0"/>
                <a:sym typeface="Arial"/>
              </a:endParaRPr>
            </a:p>
          </p:txBody>
        </p:sp>
      </p:grpSp>
      <p:grpSp>
        <p:nvGrpSpPr>
          <p:cNvPr id="365" name="Google Shape;365;p21"/>
          <p:cNvGrpSpPr/>
          <p:nvPr/>
        </p:nvGrpSpPr>
        <p:grpSpPr>
          <a:xfrm>
            <a:off x="4154911" y="3253634"/>
            <a:ext cx="3718054" cy="3269344"/>
            <a:chOff x="2934370" y="1772262"/>
            <a:chExt cx="2919842" cy="2567463"/>
          </a:xfrm>
        </p:grpSpPr>
        <p:pic>
          <p:nvPicPr>
            <p:cNvPr id="366" name="Google Shape;366;p21"/>
            <p:cNvPicPr preferRelativeResize="0"/>
            <p:nvPr/>
          </p:nvPicPr>
          <p:blipFill rotWithShape="1">
            <a:blip r:embed="rId6">
              <a:alphaModFix/>
            </a:blip>
            <a:srcRect/>
            <a:stretch/>
          </p:blipFill>
          <p:spPr>
            <a:xfrm rot="1949407">
              <a:off x="4359126" y="1785953"/>
              <a:ext cx="651756" cy="2061843"/>
            </a:xfrm>
            <a:prstGeom prst="rect">
              <a:avLst/>
            </a:prstGeom>
            <a:noFill/>
            <a:ln>
              <a:noFill/>
            </a:ln>
          </p:spPr>
        </p:pic>
        <p:sp>
          <p:nvSpPr>
            <p:cNvPr id="367" name="Google Shape;367;p21"/>
            <p:cNvSpPr txBox="1"/>
            <p:nvPr/>
          </p:nvSpPr>
          <p:spPr>
            <a:xfrm>
              <a:off x="2934370" y="3977173"/>
              <a:ext cx="2919842" cy="36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C0C0C"/>
                  </a:solidFill>
                  <a:latin typeface="UTM Avo" panose="02040603050506020204" pitchFamily="18" charset="0"/>
                  <a:sym typeface="Arial"/>
                </a:rPr>
                <a:t>Chai nước có nắp đậy</a:t>
              </a:r>
              <a:endParaRPr sz="2400" b="0" i="0" u="none" strike="noStrike" cap="none">
                <a:solidFill>
                  <a:srgbClr val="0C0C0C"/>
                </a:solidFill>
                <a:latin typeface="UTM Avo" panose="02040603050506020204" pitchFamily="18" charset="0"/>
                <a:sym typeface="Arial"/>
              </a:endParaRPr>
            </a:p>
          </p:txBody>
        </p:sp>
      </p:grpSp>
      <p:grpSp>
        <p:nvGrpSpPr>
          <p:cNvPr id="368" name="Google Shape;368;p21"/>
          <p:cNvGrpSpPr/>
          <p:nvPr/>
        </p:nvGrpSpPr>
        <p:grpSpPr>
          <a:xfrm>
            <a:off x="8263444" y="4187178"/>
            <a:ext cx="2878040" cy="2335799"/>
            <a:chOff x="6160859" y="2505388"/>
            <a:chExt cx="2260166" cy="1834337"/>
          </a:xfrm>
        </p:grpSpPr>
        <p:pic>
          <p:nvPicPr>
            <p:cNvPr id="369" name="Google Shape;369;p21"/>
            <p:cNvPicPr preferRelativeResize="0"/>
            <p:nvPr/>
          </p:nvPicPr>
          <p:blipFill rotWithShape="1">
            <a:blip r:embed="rId7">
              <a:alphaModFix/>
            </a:blip>
            <a:srcRect/>
            <a:stretch/>
          </p:blipFill>
          <p:spPr>
            <a:xfrm>
              <a:off x="6160859" y="2505388"/>
              <a:ext cx="2260166" cy="1356100"/>
            </a:xfrm>
            <a:prstGeom prst="rect">
              <a:avLst/>
            </a:prstGeom>
            <a:noFill/>
            <a:ln>
              <a:noFill/>
            </a:ln>
          </p:spPr>
        </p:pic>
        <p:sp>
          <p:nvSpPr>
            <p:cNvPr id="370" name="Google Shape;370;p21"/>
            <p:cNvSpPr txBox="1"/>
            <p:nvPr/>
          </p:nvSpPr>
          <p:spPr>
            <a:xfrm>
              <a:off x="6160859" y="3977173"/>
              <a:ext cx="2260166" cy="36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C0C0C"/>
                  </a:solidFill>
                  <a:latin typeface="UTM Avo" panose="02040603050506020204" pitchFamily="18" charset="0"/>
                  <a:sym typeface="Arial"/>
                </a:rPr>
                <a:t>Miếng mút xốp</a:t>
              </a:r>
              <a:endParaRPr sz="2400" b="0" i="0" u="none" strike="noStrike" cap="none">
                <a:solidFill>
                  <a:srgbClr val="0C0C0C"/>
                </a:solidFill>
                <a:latin typeface="UTM Avo" panose="02040603050506020204" pitchFamily="18" charset="0"/>
                <a:sym typeface="Arial"/>
              </a:endParaRPr>
            </a:p>
          </p:txBody>
        </p:sp>
      </p:grpSp>
      <p:sp>
        <p:nvSpPr>
          <p:cNvPr id="371" name="Google Shape;371;p21"/>
          <p:cNvSpPr/>
          <p:nvPr/>
        </p:nvSpPr>
        <p:spPr>
          <a:xfrm>
            <a:off x="360547" y="2993962"/>
            <a:ext cx="2166278" cy="519342"/>
          </a:xfrm>
          <a:prstGeom prst="homePlate">
            <a:avLst>
              <a:gd name="adj" fmla="val 50000"/>
            </a:avLst>
          </a:prstGeom>
          <a:solidFill>
            <a:srgbClr val="F0A501"/>
          </a:solidFill>
          <a:ln w="1905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0C0C0C"/>
                </a:solidFill>
                <a:latin typeface="UTM Avo" panose="02040603050506020204" pitchFamily="18" charset="0"/>
                <a:sym typeface="Arial"/>
              </a:rPr>
              <a:t>Chuẩn bị:</a:t>
            </a:r>
            <a:endParaRPr sz="2400" b="0" i="0" u="none" strike="noStrike" cap="none">
              <a:solidFill>
                <a:srgbClr val="0C0C0C"/>
              </a:solidFill>
              <a:latin typeface="UTM Avo" panose="02040603050506020204" pitchFamily="18" charset="0"/>
              <a:sym typeface="Aria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
                                        </p:tgtEl>
                                        <p:attrNameLst>
                                          <p:attrName>style.visibility</p:attrName>
                                        </p:attrNameLst>
                                      </p:cBhvr>
                                      <p:to>
                                        <p:strVal val="visible"/>
                                      </p:to>
                                    </p:set>
                                    <p:animEffect transition="in" filter="fade">
                                      <p:cBhvr>
                                        <p:cTn id="12" dur="500"/>
                                        <p:tgtEl>
                                          <p:spTgt spid="371"/>
                                        </p:tgtEl>
                                      </p:cBhvr>
                                    </p:animEffec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362"/>
                                        </p:tgtEl>
                                        <p:attrNameLst>
                                          <p:attrName>style.visibility</p:attrName>
                                        </p:attrNameLst>
                                      </p:cBhvr>
                                      <p:to>
                                        <p:strVal val="visible"/>
                                      </p:to>
                                    </p:set>
                                    <p:anim calcmode="lin" valueType="num">
                                      <p:cBhvr additive="base">
                                        <p:cTn id="16" dur="500"/>
                                        <p:tgtEl>
                                          <p:spTgt spid="362"/>
                                        </p:tgtEl>
                                        <p:attrNameLst>
                                          <p:attrName>ppt_w</p:attrName>
                                        </p:attrNameLst>
                                      </p:cBhvr>
                                      <p:tavLst>
                                        <p:tav tm="0">
                                          <p:val>
                                            <p:strVal val="0"/>
                                          </p:val>
                                        </p:tav>
                                        <p:tav tm="100000">
                                          <p:val>
                                            <p:strVal val="#ppt_w"/>
                                          </p:val>
                                        </p:tav>
                                      </p:tavLst>
                                    </p:anim>
                                    <p:anim calcmode="lin" valueType="num">
                                      <p:cBhvr additive="base">
                                        <p:cTn id="17" dur="500"/>
                                        <p:tgtEl>
                                          <p:spTgt spid="362"/>
                                        </p:tgtEl>
                                        <p:attrNameLst>
                                          <p:attrName>ppt_h</p:attrName>
                                        </p:attrNameLst>
                                      </p:cBhvr>
                                      <p:tavLst>
                                        <p:tav tm="0">
                                          <p:val>
                                            <p:str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65"/>
                                        </p:tgtEl>
                                        <p:attrNameLst>
                                          <p:attrName>style.visibility</p:attrName>
                                        </p:attrNameLst>
                                      </p:cBhvr>
                                      <p:to>
                                        <p:strVal val="visible"/>
                                      </p:to>
                                    </p:set>
                                    <p:anim calcmode="lin" valueType="num">
                                      <p:cBhvr additive="base">
                                        <p:cTn id="21" dur="500"/>
                                        <p:tgtEl>
                                          <p:spTgt spid="365"/>
                                        </p:tgtEl>
                                        <p:attrNameLst>
                                          <p:attrName>ppt_w</p:attrName>
                                        </p:attrNameLst>
                                      </p:cBhvr>
                                      <p:tavLst>
                                        <p:tav tm="0">
                                          <p:val>
                                            <p:strVal val="0"/>
                                          </p:val>
                                        </p:tav>
                                        <p:tav tm="100000">
                                          <p:val>
                                            <p:strVal val="#ppt_w"/>
                                          </p:val>
                                        </p:tav>
                                      </p:tavLst>
                                    </p:anim>
                                    <p:anim calcmode="lin" valueType="num">
                                      <p:cBhvr additive="base">
                                        <p:cTn id="22" dur="500"/>
                                        <p:tgtEl>
                                          <p:spTgt spid="365"/>
                                        </p:tgtEl>
                                        <p:attrNameLst>
                                          <p:attrName>ppt_h</p:attrName>
                                        </p:attrNameLst>
                                      </p:cBhvr>
                                      <p:tavLst>
                                        <p:tav tm="0">
                                          <p:val>
                                            <p:strVal val="0"/>
                                          </p:val>
                                        </p:tav>
                                        <p:tav tm="100000">
                                          <p:val>
                                            <p:strVal val="#ppt_h"/>
                                          </p:val>
                                        </p:tav>
                                      </p:tavLst>
                                    </p:anim>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368"/>
                                        </p:tgtEl>
                                        <p:attrNameLst>
                                          <p:attrName>style.visibility</p:attrName>
                                        </p:attrNameLst>
                                      </p:cBhvr>
                                      <p:to>
                                        <p:strVal val="visible"/>
                                      </p:to>
                                    </p:set>
                                    <p:anim calcmode="lin" valueType="num">
                                      <p:cBhvr additive="base">
                                        <p:cTn id="26" dur="500"/>
                                        <p:tgtEl>
                                          <p:spTgt spid="368"/>
                                        </p:tgtEl>
                                        <p:attrNameLst>
                                          <p:attrName>ppt_w</p:attrName>
                                        </p:attrNameLst>
                                      </p:cBhvr>
                                      <p:tavLst>
                                        <p:tav tm="0">
                                          <p:val>
                                            <p:strVal val="0"/>
                                          </p:val>
                                        </p:tav>
                                        <p:tav tm="100000">
                                          <p:val>
                                            <p:strVal val="#ppt_w"/>
                                          </p:val>
                                        </p:tav>
                                      </p:tavLst>
                                    </p:anim>
                                    <p:anim calcmode="lin" valueType="num">
                                      <p:cBhvr additive="base">
                                        <p:cTn id="27" dur="500"/>
                                        <p:tgtEl>
                                          <p:spTgt spid="3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2"/>
          <p:cNvSpPr txBox="1"/>
          <p:nvPr/>
        </p:nvSpPr>
        <p:spPr>
          <a:xfrm>
            <a:off x="2756047" y="1364355"/>
            <a:ext cx="667990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EC7E13"/>
                </a:solidFill>
                <a:latin typeface="UTM Avo" panose="02040603050506020204" pitchFamily="18" charset="0"/>
                <a:sym typeface="Arial"/>
              </a:rPr>
              <a:t>2. KHÔNG KHÍ CÓ Ở KHẮP NƠI</a:t>
            </a:r>
            <a:endParaRPr sz="2800" b="1" i="0" u="none" strike="noStrike" cap="none">
              <a:solidFill>
                <a:srgbClr val="EC7E13"/>
              </a:solidFill>
              <a:latin typeface="UTM Avo" panose="02040603050506020204" pitchFamily="18" charset="0"/>
              <a:sym typeface="Arial"/>
            </a:endParaRPr>
          </a:p>
        </p:txBody>
      </p:sp>
      <p:sp>
        <p:nvSpPr>
          <p:cNvPr id="377" name="Google Shape;377;p22"/>
          <p:cNvSpPr/>
          <p:nvPr/>
        </p:nvSpPr>
        <p:spPr>
          <a:xfrm>
            <a:off x="68489" y="2819470"/>
            <a:ext cx="8472417"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Mở nắp, để chai ở bất kì vị trí nào xung quanh em rồi đóng nắp lại. Dự đoán trong chai có chứa gì? Sau đó:</a:t>
            </a:r>
            <a:endParaRPr>
              <a:latin typeface="UTM Avo" panose="02040603050506020204" pitchFamily="18" charset="0"/>
            </a:endParaRPr>
          </a:p>
          <a:p>
            <a:pPr marL="436634" marR="0" lvl="2"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Những phần miệng chai đã được đậy kín ngập trong nước rồi mở nắp chai, em thấy có gì nổi lên mặt nước. Vậy bên trong chai "rỗng" đó có chứa gì?</a:t>
            </a:r>
            <a:endParaRPr>
              <a:latin typeface="UTM Avo" panose="02040603050506020204" pitchFamily="18" charset="0"/>
            </a:endParaRPr>
          </a:p>
          <a:p>
            <a:pPr marL="436634" marR="0" lvl="2"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So sánh kết quả thí nghiệm với dự đoán của em.</a:t>
            </a:r>
            <a:endParaRPr>
              <a:latin typeface="UTM Avo" panose="02040603050506020204" pitchFamily="18" charset="0"/>
            </a:endParaRPr>
          </a:p>
        </p:txBody>
      </p:sp>
      <p:grpSp>
        <p:nvGrpSpPr>
          <p:cNvPr id="378" name="Google Shape;378;p22"/>
          <p:cNvGrpSpPr/>
          <p:nvPr/>
        </p:nvGrpSpPr>
        <p:grpSpPr>
          <a:xfrm>
            <a:off x="8540906" y="2753776"/>
            <a:ext cx="3777134" cy="3469227"/>
            <a:chOff x="6539023" y="1431333"/>
            <a:chExt cx="2775098" cy="2534612"/>
          </a:xfrm>
        </p:grpSpPr>
        <p:sp>
          <p:nvSpPr>
            <p:cNvPr id="379" name="Google Shape;379;p22"/>
            <p:cNvSpPr/>
            <p:nvPr/>
          </p:nvSpPr>
          <p:spPr>
            <a:xfrm>
              <a:off x="6539023" y="1431333"/>
              <a:ext cx="2775098" cy="2534612"/>
            </a:xfrm>
            <a:prstGeom prst="wedgeEllipseCallout">
              <a:avLst>
                <a:gd name="adj1" fmla="val -51944"/>
                <a:gd name="adj2" fmla="val 57287"/>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dk1"/>
                </a:solidFill>
                <a:latin typeface="UTM Avo" panose="02040603050506020204" pitchFamily="18" charset="0"/>
                <a:sym typeface="Arial"/>
              </a:endParaRPr>
            </a:p>
          </p:txBody>
        </p:sp>
        <p:sp>
          <p:nvSpPr>
            <p:cNvPr id="380" name="Google Shape;380;p22"/>
            <p:cNvSpPr/>
            <p:nvPr/>
          </p:nvSpPr>
          <p:spPr>
            <a:xfrm>
              <a:off x="6618209" y="1866738"/>
              <a:ext cx="2616727" cy="16864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i="0" u="none" strike="noStrike" cap="none">
                  <a:solidFill>
                    <a:srgbClr val="FF0000"/>
                  </a:solidFill>
                  <a:latin typeface="UTM Avo" panose="02040603050506020204" pitchFamily="18" charset="0"/>
                  <a:sym typeface="Arial"/>
                </a:rPr>
                <a:t>Có bong bóng nổi lên mặt nước. Vậy bên trong chai rỗng đó chứa không khí.</a:t>
              </a:r>
              <a:endParaRPr sz="2400" b="1" i="0" u="none" strike="noStrike" cap="none">
                <a:solidFill>
                  <a:srgbClr val="FF0000"/>
                </a:solidFill>
                <a:latin typeface="UTM Avo" panose="02040603050506020204" pitchFamily="18" charset="0"/>
                <a:sym typeface="Arial"/>
              </a:endParaRPr>
            </a:p>
          </p:txBody>
        </p:sp>
      </p:grpSp>
      <p:pic>
        <p:nvPicPr>
          <p:cNvPr id="381" name="Google Shape;381;p22"/>
          <p:cNvPicPr preferRelativeResize="0"/>
          <p:nvPr/>
        </p:nvPicPr>
        <p:blipFill rotWithShape="1">
          <a:blip r:embed="rId4">
            <a:alphaModFix/>
          </a:blip>
          <a:srcRect/>
          <a:stretch/>
        </p:blipFill>
        <p:spPr>
          <a:xfrm>
            <a:off x="8979912" y="2078552"/>
            <a:ext cx="2880036" cy="1350448"/>
          </a:xfrm>
          <a:prstGeom prst="rect">
            <a:avLst/>
          </a:prstGeom>
          <a:noFill/>
          <a:ln>
            <a:noFill/>
          </a:ln>
        </p:spPr>
      </p:pic>
      <p:sp>
        <p:nvSpPr>
          <p:cNvPr id="382" name="Google Shape;382;p22"/>
          <p:cNvSpPr/>
          <p:nvPr/>
        </p:nvSpPr>
        <p:spPr>
          <a:xfrm>
            <a:off x="332052" y="2191125"/>
            <a:ext cx="2870495" cy="519342"/>
          </a:xfrm>
          <a:prstGeom prst="homePlate">
            <a:avLst>
              <a:gd name="adj" fmla="val 50000"/>
            </a:avLst>
          </a:prstGeom>
          <a:solidFill>
            <a:srgbClr val="F0A501"/>
          </a:solidFill>
          <a:ln w="1905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47" b="0" i="0" u="none" strike="noStrike" cap="none">
                <a:solidFill>
                  <a:schemeClr val="dk1"/>
                </a:solidFill>
                <a:latin typeface="UTM Avo" panose="02040603050506020204" pitchFamily="18" charset="0"/>
                <a:sym typeface="Arial"/>
              </a:rPr>
              <a:t>Cách tiến hành:</a:t>
            </a:r>
            <a:endParaRPr sz="2547" b="0" i="0" u="none" strike="noStrike" cap="none">
              <a:solidFill>
                <a:schemeClr val="dk1"/>
              </a:solidFill>
              <a:latin typeface="UTM Avo" panose="02040603050506020204" pitchFamily="18"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7">
                                            <p:txEl>
                                              <p:pRg st="0" end="0"/>
                                            </p:txEl>
                                          </p:spTgt>
                                        </p:tgtEl>
                                        <p:attrNameLst>
                                          <p:attrName>style.visibility</p:attrName>
                                        </p:attrNameLst>
                                      </p:cBhvr>
                                      <p:to>
                                        <p:strVal val="visible"/>
                                      </p:to>
                                    </p:set>
                                    <p:animEffect transition="in" filter="fade">
                                      <p:cBhvr>
                                        <p:cTn id="11" dur="500"/>
                                        <p:tgtEl>
                                          <p:spTgt spid="37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7">
                                            <p:txEl>
                                              <p:pRg st="1" end="1"/>
                                            </p:txEl>
                                          </p:spTgt>
                                        </p:tgtEl>
                                        <p:attrNameLst>
                                          <p:attrName>style.visibility</p:attrName>
                                        </p:attrNameLst>
                                      </p:cBhvr>
                                      <p:to>
                                        <p:strVal val="visible"/>
                                      </p:to>
                                    </p:set>
                                    <p:animEffect transition="in" filter="fade">
                                      <p:cBhvr>
                                        <p:cTn id="15" dur="500"/>
                                        <p:tgtEl>
                                          <p:spTgt spid="37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7">
                                            <p:txEl>
                                              <p:pRg st="2" end="2"/>
                                            </p:txEl>
                                          </p:spTgt>
                                        </p:tgtEl>
                                        <p:attrNameLst>
                                          <p:attrName>style.visibility</p:attrName>
                                        </p:attrNameLst>
                                      </p:cBhvr>
                                      <p:to>
                                        <p:strVal val="visible"/>
                                      </p:to>
                                    </p:set>
                                    <p:animEffect transition="in" filter="fade">
                                      <p:cBhvr>
                                        <p:cTn id="19" dur="500"/>
                                        <p:tgtEl>
                                          <p:spTgt spid="37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8"/>
                                        </p:tgtEl>
                                        <p:attrNameLst>
                                          <p:attrName>style.visibility</p:attrName>
                                        </p:attrNameLst>
                                      </p:cBhvr>
                                      <p:to>
                                        <p:strVal val="visible"/>
                                      </p:to>
                                    </p:set>
                                    <p:animEffect transition="in" filter="fade">
                                      <p:cBhvr>
                                        <p:cTn id="24" dur="500"/>
                                        <p:tgtEl>
                                          <p:spTgt spid="378"/>
                                        </p:tgtEl>
                                      </p:cBhvr>
                                    </p:animEffect>
                                  </p:childTnLst>
                                </p:cTn>
                              </p:par>
                              <p:par>
                                <p:cTn id="25" presetID="10" presetClass="entr" presetSubtype="0" fill="hold" nodeType="withEffect">
                                  <p:stCondLst>
                                    <p:cond delay="0"/>
                                  </p:stCondLst>
                                  <p:childTnLst>
                                    <p:set>
                                      <p:cBhvr>
                                        <p:cTn id="26" dur="1" fill="hold">
                                          <p:stCondLst>
                                            <p:cond delay="0"/>
                                          </p:stCondLst>
                                        </p:cTn>
                                        <p:tgtEl>
                                          <p:spTgt spid="381"/>
                                        </p:tgtEl>
                                        <p:attrNameLst>
                                          <p:attrName>style.visibility</p:attrName>
                                        </p:attrNameLst>
                                      </p:cBhvr>
                                      <p:to>
                                        <p:strVal val="visible"/>
                                      </p:to>
                                    </p:set>
                                    <p:animEffect transition="in" filter="fade">
                                      <p:cBhvr>
                                        <p:cTn id="27"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23"/>
          <p:cNvSpPr txBox="1"/>
          <p:nvPr/>
        </p:nvSpPr>
        <p:spPr>
          <a:xfrm>
            <a:off x="2756047" y="1364355"/>
            <a:ext cx="667990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EC7E13"/>
                </a:solidFill>
                <a:latin typeface="UTM Avo" panose="02040603050506020204" pitchFamily="18" charset="0"/>
                <a:sym typeface="Arial"/>
              </a:rPr>
              <a:t>2. KHÔNG KHÍ CÓ Ở KHẮP NƠI</a:t>
            </a:r>
            <a:endParaRPr sz="2800" b="1" i="0" u="none" strike="noStrike" cap="none">
              <a:solidFill>
                <a:srgbClr val="EC7E13"/>
              </a:solidFill>
              <a:latin typeface="UTM Avo" panose="02040603050506020204" pitchFamily="18" charset="0"/>
              <a:sym typeface="Arial"/>
            </a:endParaRPr>
          </a:p>
        </p:txBody>
      </p:sp>
      <p:sp>
        <p:nvSpPr>
          <p:cNvPr id="388" name="Google Shape;388;p23"/>
          <p:cNvSpPr/>
          <p:nvPr/>
        </p:nvSpPr>
        <p:spPr>
          <a:xfrm>
            <a:off x="332052" y="2191125"/>
            <a:ext cx="2870495" cy="519342"/>
          </a:xfrm>
          <a:prstGeom prst="homePlate">
            <a:avLst>
              <a:gd name="adj" fmla="val 50000"/>
            </a:avLst>
          </a:prstGeom>
          <a:solidFill>
            <a:srgbClr val="F0A501"/>
          </a:solidFill>
          <a:ln w="1905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47" b="0" i="0" u="none" strike="noStrike" cap="none">
                <a:solidFill>
                  <a:schemeClr val="dk1"/>
                </a:solidFill>
                <a:latin typeface="UTM Avo" panose="02040603050506020204" pitchFamily="18" charset="0"/>
                <a:sym typeface="Arial"/>
              </a:rPr>
              <a:t>Cách tiến hành:</a:t>
            </a:r>
            <a:endParaRPr sz="2547" b="0" i="0" u="none" strike="noStrike" cap="none">
              <a:solidFill>
                <a:schemeClr val="dk1"/>
              </a:solidFill>
              <a:latin typeface="UTM Avo" panose="02040603050506020204" pitchFamily="18" charset="0"/>
              <a:sym typeface="Arial"/>
            </a:endParaRPr>
          </a:p>
        </p:txBody>
      </p:sp>
      <p:grpSp>
        <p:nvGrpSpPr>
          <p:cNvPr id="389" name="Google Shape;389;p23"/>
          <p:cNvGrpSpPr/>
          <p:nvPr/>
        </p:nvGrpSpPr>
        <p:grpSpPr>
          <a:xfrm>
            <a:off x="332052" y="2747114"/>
            <a:ext cx="7636847" cy="2308284"/>
            <a:chOff x="216347" y="1117898"/>
            <a:chExt cx="7014351" cy="1812729"/>
          </a:xfrm>
        </p:grpSpPr>
        <p:sp>
          <p:nvSpPr>
            <p:cNvPr id="390" name="Google Shape;390;p23"/>
            <p:cNvSpPr/>
            <p:nvPr/>
          </p:nvSpPr>
          <p:spPr>
            <a:xfrm>
              <a:off x="956929" y="1117898"/>
              <a:ext cx="6273769" cy="181272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Hãy đưa ra cách làm để chứng minh bên trong những lỗ nhỏ li ti của miếng mút xốp khô (hình 5) có chứa không khí và thực hiện theo cách làm đó.</a:t>
              </a:r>
              <a:endParaRPr sz="2400" b="0" i="0" u="none" strike="noStrike" cap="none">
                <a:solidFill>
                  <a:srgbClr val="000000"/>
                </a:solidFill>
                <a:latin typeface="UTM Avo" panose="02040603050506020204" pitchFamily="18" charset="0"/>
                <a:sym typeface="Arial"/>
              </a:endParaRPr>
            </a:p>
          </p:txBody>
        </p:sp>
        <p:pic>
          <p:nvPicPr>
            <p:cNvPr id="391" name="Google Shape;391;p23"/>
            <p:cNvPicPr preferRelativeResize="0"/>
            <p:nvPr/>
          </p:nvPicPr>
          <p:blipFill rotWithShape="1">
            <a:blip r:embed="rId4">
              <a:alphaModFix/>
            </a:blip>
            <a:srcRect/>
            <a:stretch/>
          </p:blipFill>
          <p:spPr>
            <a:xfrm>
              <a:off x="216347" y="1643501"/>
              <a:ext cx="590997" cy="887786"/>
            </a:xfrm>
            <a:prstGeom prst="rect">
              <a:avLst/>
            </a:prstGeom>
            <a:noFill/>
            <a:ln>
              <a:noFill/>
            </a:ln>
          </p:spPr>
        </p:pic>
      </p:grpSp>
      <p:pic>
        <p:nvPicPr>
          <p:cNvPr id="392" name="Google Shape;392;p23"/>
          <p:cNvPicPr preferRelativeResize="0"/>
          <p:nvPr/>
        </p:nvPicPr>
        <p:blipFill rotWithShape="1">
          <a:blip r:embed="rId5">
            <a:alphaModFix/>
          </a:blip>
          <a:srcRect/>
          <a:stretch/>
        </p:blipFill>
        <p:spPr>
          <a:xfrm>
            <a:off x="7968899" y="2601331"/>
            <a:ext cx="4037082" cy="2091341"/>
          </a:xfrm>
          <a:prstGeom prst="rect">
            <a:avLst/>
          </a:prstGeom>
          <a:noFill/>
          <a:ln>
            <a:noFill/>
          </a:ln>
        </p:spPr>
      </p:pic>
      <p:sp>
        <p:nvSpPr>
          <p:cNvPr id="393" name="Google Shape;393;p23"/>
          <p:cNvSpPr/>
          <p:nvPr/>
        </p:nvSpPr>
        <p:spPr>
          <a:xfrm>
            <a:off x="3907021" y="5213871"/>
            <a:ext cx="6600378" cy="1212677"/>
          </a:xfrm>
          <a:prstGeom prst="wedgeRoundRectCallout">
            <a:avLst>
              <a:gd name="adj1" fmla="val -61038"/>
              <a:gd name="adj2" fmla="val 38341"/>
              <a:gd name="adj3" fmla="val 16667"/>
            </a:avLst>
          </a:prstGeom>
          <a:gradFill>
            <a:gsLst>
              <a:gs pos="0">
                <a:srgbClr val="FFAF82"/>
              </a:gs>
              <a:gs pos="35000">
                <a:srgbClr val="FFC5A7"/>
              </a:gs>
              <a:gs pos="100000">
                <a:srgbClr val="FFE8DA"/>
              </a:gs>
            </a:gsLst>
            <a:lin ang="16200000" scaled="0"/>
          </a:gradFill>
          <a:ln w="9525" cap="flat" cmpd="sng">
            <a:solidFill>
              <a:srgbClr val="EB792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Nhúng miếng mút xốp vào nước sẽ thấy có bong bóng khí nổi lên mặt nước. </a:t>
            </a:r>
            <a:endParaRPr sz="2400" b="0" i="0" u="none" strike="noStrike" cap="none">
              <a:solidFill>
                <a:srgbClr val="000000"/>
              </a:solidFill>
              <a:latin typeface="UTM Avo" panose="02040603050506020204" pitchFamily="18" charset="0"/>
              <a:sym typeface="Arial"/>
            </a:endParaRPr>
          </a:p>
        </p:txBody>
      </p:sp>
      <p:grpSp>
        <p:nvGrpSpPr>
          <p:cNvPr id="394" name="Google Shape;394;p23"/>
          <p:cNvGrpSpPr/>
          <p:nvPr/>
        </p:nvGrpSpPr>
        <p:grpSpPr>
          <a:xfrm rot="252394">
            <a:off x="1054714" y="5165140"/>
            <a:ext cx="2094541" cy="2018795"/>
            <a:chOff x="216347" y="3224769"/>
            <a:chExt cx="2441793" cy="2353488"/>
          </a:xfrm>
        </p:grpSpPr>
        <p:pic>
          <p:nvPicPr>
            <p:cNvPr id="395" name="Google Shape;395;p23"/>
            <p:cNvPicPr preferRelativeResize="0"/>
            <p:nvPr/>
          </p:nvPicPr>
          <p:blipFill rotWithShape="1">
            <a:blip r:embed="rId6">
              <a:alphaModFix/>
            </a:blip>
            <a:srcRect/>
            <a:stretch/>
          </p:blipFill>
          <p:spPr>
            <a:xfrm>
              <a:off x="1222119" y="3224769"/>
              <a:ext cx="1436021" cy="1428981"/>
            </a:xfrm>
            <a:prstGeom prst="rect">
              <a:avLst/>
            </a:prstGeom>
            <a:noFill/>
            <a:ln>
              <a:noFill/>
            </a:ln>
            <a:effectLst>
              <a:outerShdw blurRad="50800" dist="38100" dir="18900000" algn="bl" rotWithShape="0">
                <a:srgbClr val="000000">
                  <a:alpha val="40000"/>
                </a:srgbClr>
              </a:outerShdw>
            </a:effectLst>
          </p:spPr>
        </p:pic>
        <p:pic>
          <p:nvPicPr>
            <p:cNvPr id="396" name="Google Shape;396;p23"/>
            <p:cNvPicPr preferRelativeResize="0"/>
            <p:nvPr/>
          </p:nvPicPr>
          <p:blipFill rotWithShape="1">
            <a:blip r:embed="rId7">
              <a:alphaModFix/>
            </a:blip>
            <a:srcRect/>
            <a:stretch/>
          </p:blipFill>
          <p:spPr>
            <a:xfrm rot="-6763357">
              <a:off x="47602" y="4114122"/>
              <a:ext cx="1862285" cy="873225"/>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par>
                                <p:cTn id="8" presetID="10" presetClass="entr" presetSubtype="0" fill="hold" nodeType="withEffect">
                                  <p:stCondLst>
                                    <p:cond delay="0"/>
                                  </p:stCondLst>
                                  <p:childTnLst>
                                    <p:set>
                                      <p:cBhvr>
                                        <p:cTn id="9" dur="1" fill="hold">
                                          <p:stCondLst>
                                            <p:cond delay="0"/>
                                          </p:stCondLst>
                                        </p:cTn>
                                        <p:tgtEl>
                                          <p:spTgt spid="389"/>
                                        </p:tgtEl>
                                        <p:attrNameLst>
                                          <p:attrName>style.visibility</p:attrName>
                                        </p:attrNameLst>
                                      </p:cBhvr>
                                      <p:to>
                                        <p:strVal val="visible"/>
                                      </p:to>
                                    </p:set>
                                    <p:animEffect transition="in" filter="fade">
                                      <p:cBhvr>
                                        <p:cTn id="10" dur="500"/>
                                        <p:tgtEl>
                                          <p:spTgt spid="38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92"/>
                                        </p:tgtEl>
                                        <p:attrNameLst>
                                          <p:attrName>style.visibility</p:attrName>
                                        </p:attrNameLst>
                                      </p:cBhvr>
                                      <p:to>
                                        <p:strVal val="visible"/>
                                      </p:to>
                                    </p:set>
                                    <p:animEffect transition="in" filter="fade">
                                      <p:cBhvr>
                                        <p:cTn id="14" dur="500"/>
                                        <p:tgtEl>
                                          <p:spTgt spid="39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animEffect transition="in" filter="fade">
                                      <p:cBhvr>
                                        <p:cTn id="19" dur="500"/>
                                        <p:tgtEl>
                                          <p:spTgt spid="394"/>
                                        </p:tgtEl>
                                      </p:cBhvr>
                                    </p:animEffect>
                                  </p:childTnLst>
                                </p:cTn>
                              </p:par>
                              <p:par>
                                <p:cTn id="20" presetID="10" presetClass="entr" presetSubtype="0" fill="hold" nodeType="withEffect">
                                  <p:stCondLst>
                                    <p:cond delay="0"/>
                                  </p:stCondLst>
                                  <p:childTnLst>
                                    <p:set>
                                      <p:cBhvr>
                                        <p:cTn id="21" dur="1" fill="hold">
                                          <p:stCondLst>
                                            <p:cond delay="0"/>
                                          </p:stCondLst>
                                        </p:cTn>
                                        <p:tgtEl>
                                          <p:spTgt spid="393"/>
                                        </p:tgtEl>
                                        <p:attrNameLst>
                                          <p:attrName>style.visibility</p:attrName>
                                        </p:attrNameLst>
                                      </p:cBhvr>
                                      <p:to>
                                        <p:strVal val="visible"/>
                                      </p:to>
                                    </p:set>
                                    <p:animEffect transition="in" filter="fade">
                                      <p:cBhvr>
                                        <p:cTn id="22"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4"/>
          <p:cNvSpPr txBox="1"/>
          <p:nvPr/>
        </p:nvSpPr>
        <p:spPr>
          <a:xfrm>
            <a:off x="2756047" y="1435345"/>
            <a:ext cx="667990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EC7E13"/>
                </a:solidFill>
                <a:latin typeface="UTM Avo" panose="02040603050506020204" pitchFamily="18" charset="0"/>
                <a:sym typeface="Arial"/>
              </a:rPr>
              <a:t>2. KHÔNG KHÍ CÓ Ở KHẮP NƠI</a:t>
            </a:r>
            <a:endParaRPr sz="2800" b="1" i="0" u="none" strike="noStrike" cap="none">
              <a:solidFill>
                <a:srgbClr val="EC7E13"/>
              </a:solidFill>
              <a:latin typeface="UTM Avo" panose="02040603050506020204" pitchFamily="18" charset="0"/>
              <a:sym typeface="Arial"/>
            </a:endParaRPr>
          </a:p>
        </p:txBody>
      </p:sp>
      <p:pic>
        <p:nvPicPr>
          <p:cNvPr id="402" name="Google Shape;402;p24"/>
          <p:cNvPicPr preferRelativeResize="0"/>
          <p:nvPr/>
        </p:nvPicPr>
        <p:blipFill rotWithShape="1">
          <a:blip r:embed="rId4">
            <a:alphaModFix/>
          </a:blip>
          <a:srcRect/>
          <a:stretch/>
        </p:blipFill>
        <p:spPr>
          <a:xfrm flipH="1">
            <a:off x="7504873" y="2935207"/>
            <a:ext cx="4203033" cy="3665436"/>
          </a:xfrm>
          <a:prstGeom prst="rect">
            <a:avLst/>
          </a:prstGeom>
          <a:noFill/>
          <a:ln>
            <a:noFill/>
          </a:ln>
        </p:spPr>
      </p:pic>
      <p:sp>
        <p:nvSpPr>
          <p:cNvPr id="403" name="Google Shape;403;p24"/>
          <p:cNvSpPr/>
          <p:nvPr/>
        </p:nvSpPr>
        <p:spPr>
          <a:xfrm>
            <a:off x="1254931" y="2368292"/>
            <a:ext cx="6864393" cy="1598523"/>
          </a:xfrm>
          <a:prstGeom prst="wedgeRoundRectCallout">
            <a:avLst>
              <a:gd name="adj1" fmla="val 60626"/>
              <a:gd name="adj2" fmla="val 47159"/>
              <a:gd name="adj3" fmla="val 16667"/>
            </a:avLst>
          </a:prstGeom>
          <a:solidFill>
            <a:srgbClr val="F0A501"/>
          </a:solidFill>
          <a:ln w="19050" cap="flat" cmpd="sng">
            <a:solidFill>
              <a:srgbClr val="EC7E1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0" i="0" u="none" strike="noStrike" cap="none">
                <a:solidFill>
                  <a:srgbClr val="0C0C0C"/>
                </a:solidFill>
                <a:latin typeface="UTM Avo" panose="02040603050506020204" pitchFamily="18" charset="0"/>
                <a:sym typeface="Arial"/>
              </a:rPr>
              <a:t>Qua hai thí nghiệm trên, cho biết không khí có ở những đâu?</a:t>
            </a:r>
            <a:endParaRPr>
              <a:latin typeface="UTM Avo" panose="02040603050506020204" pitchFamily="18" charset="0"/>
            </a:endParaRPr>
          </a:p>
        </p:txBody>
      </p:sp>
      <p:pic>
        <p:nvPicPr>
          <p:cNvPr id="404" name="Google Shape;404;p24"/>
          <p:cNvPicPr preferRelativeResize="0"/>
          <p:nvPr/>
        </p:nvPicPr>
        <p:blipFill rotWithShape="1">
          <a:blip r:embed="rId5">
            <a:alphaModFix/>
          </a:blip>
          <a:srcRect/>
          <a:stretch/>
        </p:blipFill>
        <p:spPr>
          <a:xfrm rot="1115463">
            <a:off x="10904471" y="2156363"/>
            <a:ext cx="662792" cy="990773"/>
          </a:xfrm>
          <a:prstGeom prst="rect">
            <a:avLst/>
          </a:prstGeom>
          <a:noFill/>
          <a:ln>
            <a:noFill/>
          </a:ln>
        </p:spPr>
      </p:pic>
      <p:sp>
        <p:nvSpPr>
          <p:cNvPr id="405" name="Google Shape;405;p24"/>
          <p:cNvSpPr/>
          <p:nvPr/>
        </p:nvSpPr>
        <p:spPr>
          <a:xfrm>
            <a:off x="1254931" y="4419182"/>
            <a:ext cx="4937306" cy="1351945"/>
          </a:xfrm>
          <a:prstGeom prst="wedgeRoundRectCallout">
            <a:avLst>
              <a:gd name="adj1" fmla="val -64594"/>
              <a:gd name="adj2" fmla="val 42614"/>
              <a:gd name="adj3" fmla="val 16667"/>
            </a:avLst>
          </a:prstGeom>
          <a:solidFill>
            <a:srgbClr val="C7E8F3"/>
          </a:solidFill>
          <a:ln w="25400" cap="flat" cmpd="sng">
            <a:solidFill>
              <a:srgbClr val="7AC0EC"/>
            </a:solidFill>
            <a:prstDash val="solid"/>
            <a:round/>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0" i="0" u="none" strike="noStrike" cap="none">
                <a:solidFill>
                  <a:srgbClr val="0C0C0C"/>
                </a:solidFill>
                <a:latin typeface="UTM Avo" panose="02040603050506020204" pitchFamily="18" charset="0"/>
                <a:sym typeface="Arial"/>
              </a:rPr>
              <a:t>Không khí có ở khắp nơi</a:t>
            </a:r>
            <a:endParaRPr sz="2800" b="0" i="0" u="none" strike="noStrike" cap="none">
              <a:solidFill>
                <a:srgbClr val="0C0C0C"/>
              </a:solidFill>
              <a:latin typeface="UTM Avo" panose="02040603050506020204" pitchFamily="18"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09"/>
        <p:cNvGrpSpPr/>
        <p:nvPr/>
      </p:nvGrpSpPr>
      <p:grpSpPr>
        <a:xfrm>
          <a:off x="0" y="0"/>
          <a:ext cx="0" cy="0"/>
          <a:chOff x="0" y="0"/>
          <a:chExt cx="0" cy="0"/>
        </a:xfrm>
      </p:grpSpPr>
      <p:pic>
        <p:nvPicPr>
          <p:cNvPr id="2" name="Google Shape;355;p20">
            <a:hlinkClick r:id="rId5"/>
            <a:extLst>
              <a:ext uri="{FF2B5EF4-FFF2-40B4-BE49-F238E27FC236}">
                <a16:creationId xmlns:a16="http://schemas.microsoft.com/office/drawing/2014/main" id="{E0571626-3B45-435E-6B14-C39F7A84F9FE}"/>
              </a:ext>
            </a:extLst>
          </p:cNvPr>
          <p:cNvPicPr preferRelativeResize="0"/>
          <p:nvPr/>
        </p:nvPicPr>
        <p:blipFill rotWithShape="1">
          <a:blip r:embed="rId6">
            <a:alphaModFix/>
          </a:blip>
          <a:srcRect/>
          <a:stretch/>
        </p:blipFill>
        <p:spPr>
          <a:xfrm>
            <a:off x="4501083" y="3015453"/>
            <a:ext cx="3189835" cy="1764777"/>
          </a:xfrm>
          <a:prstGeom prst="rect">
            <a:avLst/>
          </a:prstGeom>
          <a:noFill/>
          <a:ln>
            <a:noFill/>
          </a:ln>
        </p:spPr>
      </p:pic>
    </p:spTree>
    <p:custDataLst>
      <p:tags r:id="rId1"/>
    </p:custData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26"/>
          <p:cNvGrpSpPr/>
          <p:nvPr/>
        </p:nvGrpSpPr>
        <p:grpSpPr>
          <a:xfrm>
            <a:off x="425668" y="1813691"/>
            <a:ext cx="11340663" cy="1077600"/>
            <a:chOff x="564632" y="977757"/>
            <a:chExt cx="8905986" cy="846255"/>
          </a:xfrm>
        </p:grpSpPr>
        <p:sp>
          <p:nvSpPr>
            <p:cNvPr id="415" name="Google Shape;415;p26"/>
            <p:cNvSpPr/>
            <p:nvPr/>
          </p:nvSpPr>
          <p:spPr>
            <a:xfrm>
              <a:off x="1169435" y="1195313"/>
              <a:ext cx="8301183" cy="4111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2" b="0" i="0" u="none" strike="noStrike" cap="none">
                  <a:solidFill>
                    <a:schemeClr val="dk1"/>
                  </a:solidFill>
                  <a:latin typeface="UTM Avo" panose="02040603050506020204" pitchFamily="18" charset="0"/>
                  <a:sym typeface="Arial"/>
                </a:rPr>
                <a:t>Kể thêm tên một số vật có chứa không khí xung quanh em.</a:t>
              </a:r>
              <a:endParaRPr sz="2802" b="0" i="0" u="none" strike="noStrike" cap="none">
                <a:solidFill>
                  <a:schemeClr val="dk1"/>
                </a:solidFill>
                <a:latin typeface="UTM Avo" panose="02040603050506020204" pitchFamily="18" charset="0"/>
                <a:sym typeface="Arial"/>
              </a:endParaRPr>
            </a:p>
          </p:txBody>
        </p:sp>
        <p:pic>
          <p:nvPicPr>
            <p:cNvPr id="416" name="Google Shape;416;p26"/>
            <p:cNvPicPr preferRelativeResize="0"/>
            <p:nvPr/>
          </p:nvPicPr>
          <p:blipFill rotWithShape="1">
            <a:blip r:embed="rId4">
              <a:alphaModFix/>
            </a:blip>
            <a:srcRect/>
            <a:stretch/>
          </p:blipFill>
          <p:spPr>
            <a:xfrm>
              <a:off x="564632" y="977757"/>
              <a:ext cx="604803" cy="846255"/>
            </a:xfrm>
            <a:prstGeom prst="rect">
              <a:avLst/>
            </a:prstGeom>
            <a:noFill/>
            <a:ln>
              <a:noFill/>
            </a:ln>
          </p:spPr>
        </p:pic>
      </p:grpSp>
      <p:pic>
        <p:nvPicPr>
          <p:cNvPr id="417" name="Google Shape;417;p26"/>
          <p:cNvPicPr preferRelativeResize="0"/>
          <p:nvPr/>
        </p:nvPicPr>
        <p:blipFill rotWithShape="1">
          <a:blip r:embed="rId5">
            <a:alphaModFix/>
          </a:blip>
          <a:srcRect/>
          <a:stretch/>
        </p:blipFill>
        <p:spPr>
          <a:xfrm>
            <a:off x="604846" y="3168321"/>
            <a:ext cx="3020381" cy="3002588"/>
          </a:xfrm>
          <a:prstGeom prst="rect">
            <a:avLst/>
          </a:prstGeom>
          <a:noFill/>
          <a:ln>
            <a:noFill/>
          </a:ln>
        </p:spPr>
      </p:pic>
      <p:pic>
        <p:nvPicPr>
          <p:cNvPr id="418" name="Google Shape;418;p26"/>
          <p:cNvPicPr preferRelativeResize="0"/>
          <p:nvPr/>
        </p:nvPicPr>
        <p:blipFill rotWithShape="1">
          <a:blip r:embed="rId6">
            <a:alphaModFix/>
          </a:blip>
          <a:srcRect/>
          <a:stretch/>
        </p:blipFill>
        <p:spPr>
          <a:xfrm>
            <a:off x="4129520" y="3764301"/>
            <a:ext cx="1602987" cy="1821577"/>
          </a:xfrm>
          <a:prstGeom prst="rect">
            <a:avLst/>
          </a:prstGeom>
          <a:noFill/>
          <a:ln>
            <a:noFill/>
          </a:ln>
        </p:spPr>
      </p:pic>
      <p:pic>
        <p:nvPicPr>
          <p:cNvPr id="419" name="Google Shape;419;p26"/>
          <p:cNvPicPr preferRelativeResize="0"/>
          <p:nvPr/>
        </p:nvPicPr>
        <p:blipFill rotWithShape="1">
          <a:blip r:embed="rId7">
            <a:alphaModFix/>
          </a:blip>
          <a:srcRect/>
          <a:stretch/>
        </p:blipFill>
        <p:spPr>
          <a:xfrm>
            <a:off x="9282808" y="3575702"/>
            <a:ext cx="2029032" cy="2187827"/>
          </a:xfrm>
          <a:prstGeom prst="rect">
            <a:avLst/>
          </a:prstGeom>
          <a:noFill/>
          <a:ln>
            <a:noFill/>
          </a:ln>
        </p:spPr>
      </p:pic>
      <p:pic>
        <p:nvPicPr>
          <p:cNvPr id="420" name="Google Shape;420;p26"/>
          <p:cNvPicPr preferRelativeResize="0"/>
          <p:nvPr/>
        </p:nvPicPr>
        <p:blipFill rotWithShape="1">
          <a:blip r:embed="rId8">
            <a:alphaModFix/>
          </a:blip>
          <a:srcRect/>
          <a:stretch/>
        </p:blipFill>
        <p:spPr>
          <a:xfrm>
            <a:off x="6243678" y="3168321"/>
            <a:ext cx="2676025" cy="267602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17"/>
                                        </p:tgtEl>
                                        <p:attrNameLst>
                                          <p:attrName>style.visibility</p:attrName>
                                        </p:attrNameLst>
                                      </p:cBhvr>
                                      <p:to>
                                        <p:strVal val="visible"/>
                                      </p:to>
                                    </p:set>
                                    <p:anim calcmode="lin" valueType="num">
                                      <p:cBhvr additive="base">
                                        <p:cTn id="12" dur="500"/>
                                        <p:tgtEl>
                                          <p:spTgt spid="417"/>
                                        </p:tgtEl>
                                        <p:attrNameLst>
                                          <p:attrName>ppt_w</p:attrName>
                                        </p:attrNameLst>
                                      </p:cBhvr>
                                      <p:tavLst>
                                        <p:tav tm="0">
                                          <p:val>
                                            <p:strVal val="0"/>
                                          </p:val>
                                        </p:tav>
                                        <p:tav tm="100000">
                                          <p:val>
                                            <p:strVal val="#ppt_w"/>
                                          </p:val>
                                        </p:tav>
                                      </p:tavLst>
                                    </p:anim>
                                    <p:anim calcmode="lin" valueType="num">
                                      <p:cBhvr additive="base">
                                        <p:cTn id="13" dur="500"/>
                                        <p:tgtEl>
                                          <p:spTgt spid="417"/>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418"/>
                                        </p:tgtEl>
                                        <p:attrNameLst>
                                          <p:attrName>style.visibility</p:attrName>
                                        </p:attrNameLst>
                                      </p:cBhvr>
                                      <p:to>
                                        <p:strVal val="visible"/>
                                      </p:to>
                                    </p:set>
                                    <p:anim calcmode="lin" valueType="num">
                                      <p:cBhvr additive="base">
                                        <p:cTn id="17" dur="500"/>
                                        <p:tgtEl>
                                          <p:spTgt spid="418"/>
                                        </p:tgtEl>
                                        <p:attrNameLst>
                                          <p:attrName>ppt_w</p:attrName>
                                        </p:attrNameLst>
                                      </p:cBhvr>
                                      <p:tavLst>
                                        <p:tav tm="0">
                                          <p:val>
                                            <p:strVal val="0"/>
                                          </p:val>
                                        </p:tav>
                                        <p:tav tm="100000">
                                          <p:val>
                                            <p:strVal val="#ppt_w"/>
                                          </p:val>
                                        </p:tav>
                                      </p:tavLst>
                                    </p:anim>
                                    <p:anim calcmode="lin" valueType="num">
                                      <p:cBhvr additive="base">
                                        <p:cTn id="18" dur="500"/>
                                        <p:tgtEl>
                                          <p:spTgt spid="418"/>
                                        </p:tgtEl>
                                        <p:attrNameLst>
                                          <p:attrName>ppt_h</p:attrName>
                                        </p:attrNameLst>
                                      </p:cBhvr>
                                      <p:tavLst>
                                        <p:tav tm="0">
                                          <p:val>
                                            <p:strVal val="0"/>
                                          </p:val>
                                        </p:tav>
                                        <p:tav tm="100000">
                                          <p:val>
                                            <p:strVal val="#ppt_h"/>
                                          </p:val>
                                        </p:tav>
                                      </p:tavLst>
                                    </p:anim>
                                  </p:childTnLst>
                                </p:cTn>
                              </p:par>
                            </p:childTnLst>
                          </p:cTn>
                        </p:par>
                        <p:par>
                          <p:cTn id="19" fill="hold">
                            <p:stCondLst>
                              <p:cond delay="1000"/>
                            </p:stCondLst>
                            <p:childTnLst>
                              <p:par>
                                <p:cTn id="20" presetID="23" presetClass="entr" presetSubtype="16" fill="hold" nodeType="afterEffect">
                                  <p:stCondLst>
                                    <p:cond delay="0"/>
                                  </p:stCondLst>
                                  <p:childTnLst>
                                    <p:set>
                                      <p:cBhvr>
                                        <p:cTn id="21" dur="1" fill="hold">
                                          <p:stCondLst>
                                            <p:cond delay="0"/>
                                          </p:stCondLst>
                                        </p:cTn>
                                        <p:tgtEl>
                                          <p:spTgt spid="420"/>
                                        </p:tgtEl>
                                        <p:attrNameLst>
                                          <p:attrName>style.visibility</p:attrName>
                                        </p:attrNameLst>
                                      </p:cBhvr>
                                      <p:to>
                                        <p:strVal val="visible"/>
                                      </p:to>
                                    </p:set>
                                    <p:anim calcmode="lin" valueType="num">
                                      <p:cBhvr additive="base">
                                        <p:cTn id="22" dur="500"/>
                                        <p:tgtEl>
                                          <p:spTgt spid="420"/>
                                        </p:tgtEl>
                                        <p:attrNameLst>
                                          <p:attrName>ppt_w</p:attrName>
                                        </p:attrNameLst>
                                      </p:cBhvr>
                                      <p:tavLst>
                                        <p:tav tm="0">
                                          <p:val>
                                            <p:strVal val="0"/>
                                          </p:val>
                                        </p:tav>
                                        <p:tav tm="100000">
                                          <p:val>
                                            <p:strVal val="#ppt_w"/>
                                          </p:val>
                                        </p:tav>
                                      </p:tavLst>
                                    </p:anim>
                                    <p:anim calcmode="lin" valueType="num">
                                      <p:cBhvr additive="base">
                                        <p:cTn id="23" dur="500"/>
                                        <p:tgtEl>
                                          <p:spTgt spid="420"/>
                                        </p:tgtEl>
                                        <p:attrNameLst>
                                          <p:attrName>ppt_h</p:attrName>
                                        </p:attrNameLst>
                                      </p:cBhvr>
                                      <p:tavLst>
                                        <p:tav tm="0">
                                          <p:val>
                                            <p:strVal val="0"/>
                                          </p:val>
                                        </p:tav>
                                        <p:tav tm="100000">
                                          <p:val>
                                            <p:strVal val="#ppt_h"/>
                                          </p:val>
                                        </p:tav>
                                      </p:tavLst>
                                    </p:anim>
                                  </p:childTnLst>
                                </p:cTn>
                              </p:par>
                            </p:childTnLst>
                          </p:cTn>
                        </p:par>
                        <p:par>
                          <p:cTn id="24" fill="hold">
                            <p:stCondLst>
                              <p:cond delay="1500"/>
                            </p:stCondLst>
                            <p:childTnLst>
                              <p:par>
                                <p:cTn id="25" presetID="23" presetClass="entr" presetSubtype="16" fill="hold" nodeType="afterEffect">
                                  <p:stCondLst>
                                    <p:cond delay="0"/>
                                  </p:stCondLst>
                                  <p:childTnLst>
                                    <p:set>
                                      <p:cBhvr>
                                        <p:cTn id="26" dur="1" fill="hold">
                                          <p:stCondLst>
                                            <p:cond delay="0"/>
                                          </p:stCondLst>
                                        </p:cTn>
                                        <p:tgtEl>
                                          <p:spTgt spid="419"/>
                                        </p:tgtEl>
                                        <p:attrNameLst>
                                          <p:attrName>style.visibility</p:attrName>
                                        </p:attrNameLst>
                                      </p:cBhvr>
                                      <p:to>
                                        <p:strVal val="visible"/>
                                      </p:to>
                                    </p:set>
                                    <p:anim calcmode="lin" valueType="num">
                                      <p:cBhvr additive="base">
                                        <p:cTn id="27" dur="500"/>
                                        <p:tgtEl>
                                          <p:spTgt spid="419"/>
                                        </p:tgtEl>
                                        <p:attrNameLst>
                                          <p:attrName>ppt_w</p:attrName>
                                        </p:attrNameLst>
                                      </p:cBhvr>
                                      <p:tavLst>
                                        <p:tav tm="0">
                                          <p:val>
                                            <p:strVal val="0"/>
                                          </p:val>
                                        </p:tav>
                                        <p:tav tm="100000">
                                          <p:val>
                                            <p:strVal val="#ppt_w"/>
                                          </p:val>
                                        </p:tav>
                                      </p:tavLst>
                                    </p:anim>
                                    <p:anim calcmode="lin" valueType="num">
                                      <p:cBhvr additive="base">
                                        <p:cTn id="28" dur="500"/>
                                        <p:tgtEl>
                                          <p:spTgt spid="4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pic>
        <p:nvPicPr>
          <p:cNvPr id="425" name="Google Shape;425;p27" descr="back trống có icon"/>
          <p:cNvPicPr preferRelativeResize="0"/>
          <p:nvPr/>
        </p:nvPicPr>
        <p:blipFill rotWithShape="1">
          <a:blip r:embed="rId4">
            <a:alphaModFix/>
          </a:blip>
          <a:srcRect/>
          <a:stretch/>
        </p:blipFill>
        <p:spPr>
          <a:xfrm>
            <a:off x="0" y="0"/>
            <a:ext cx="12192000" cy="6858000"/>
          </a:xfrm>
          <a:prstGeom prst="rect">
            <a:avLst/>
          </a:prstGeom>
          <a:noFill/>
          <a:ln>
            <a:noFill/>
          </a:ln>
        </p:spPr>
      </p:pic>
      <p:grpSp>
        <p:nvGrpSpPr>
          <p:cNvPr id="426" name="Google Shape;426;p27"/>
          <p:cNvGrpSpPr/>
          <p:nvPr/>
        </p:nvGrpSpPr>
        <p:grpSpPr>
          <a:xfrm>
            <a:off x="4087759" y="1403154"/>
            <a:ext cx="3582458" cy="1261195"/>
            <a:chOff x="2981389" y="160914"/>
            <a:chExt cx="2813356" cy="990434"/>
          </a:xfrm>
        </p:grpSpPr>
        <p:sp>
          <p:nvSpPr>
            <p:cNvPr id="427" name="Google Shape;427;p27"/>
            <p:cNvSpPr/>
            <p:nvPr/>
          </p:nvSpPr>
          <p:spPr>
            <a:xfrm>
              <a:off x="3423685" y="393405"/>
              <a:ext cx="2371060" cy="637953"/>
            </a:xfrm>
            <a:prstGeom prst="roundRect">
              <a:avLst>
                <a:gd name="adj" fmla="val 16667"/>
              </a:avLst>
            </a:prstGeom>
            <a:solidFill>
              <a:srgbClr val="C7E8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1" i="0" u="none" strike="noStrike" cap="none">
                  <a:solidFill>
                    <a:schemeClr val="dk1"/>
                  </a:solidFill>
                  <a:latin typeface="UTM Avo" panose="02040603050506020204" pitchFamily="18" charset="0"/>
                  <a:sym typeface="Arial"/>
                </a:rPr>
                <a:t>    Em có biết?</a:t>
              </a:r>
              <a:endParaRPr sz="2800" b="1" i="0" u="none" strike="noStrike" cap="none">
                <a:solidFill>
                  <a:schemeClr val="dk1"/>
                </a:solidFill>
                <a:latin typeface="UTM Avo" panose="02040603050506020204" pitchFamily="18" charset="0"/>
                <a:sym typeface="Arial"/>
              </a:endParaRPr>
            </a:p>
          </p:txBody>
        </p:sp>
        <p:pic>
          <p:nvPicPr>
            <p:cNvPr id="428" name="Google Shape;428;p27"/>
            <p:cNvPicPr preferRelativeResize="0"/>
            <p:nvPr/>
          </p:nvPicPr>
          <p:blipFill rotWithShape="1">
            <a:blip r:embed="rId5">
              <a:alphaModFix/>
            </a:blip>
            <a:srcRect/>
            <a:stretch/>
          </p:blipFill>
          <p:spPr>
            <a:xfrm>
              <a:off x="2981389" y="160914"/>
              <a:ext cx="963050" cy="990434"/>
            </a:xfrm>
            <a:prstGeom prst="rect">
              <a:avLst/>
            </a:prstGeom>
            <a:noFill/>
            <a:ln>
              <a:noFill/>
            </a:ln>
          </p:spPr>
        </p:pic>
      </p:grpSp>
      <p:sp>
        <p:nvSpPr>
          <p:cNvPr id="429" name="Google Shape;429;p27"/>
          <p:cNvSpPr/>
          <p:nvPr/>
        </p:nvSpPr>
        <p:spPr>
          <a:xfrm>
            <a:off x="1691303" y="3106271"/>
            <a:ext cx="8809393"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Nhờ có không khí hoà tan trong nước mà một số động vật, thực vật sống được ở dưới nước.</a:t>
            </a:r>
            <a:endParaRPr sz="2800" b="0" i="0" u="none" strike="noStrike" cap="none">
              <a:solidFill>
                <a:srgbClr val="000000"/>
              </a:solidFill>
              <a:latin typeface="UTM Avo" panose="02040603050506020204" pitchFamily="18"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33"/>
        <p:cNvGrpSpPr/>
        <p:nvPr/>
      </p:nvGrpSpPr>
      <p:grpSpPr>
        <a:xfrm>
          <a:off x="0" y="0"/>
          <a:ext cx="0" cy="0"/>
          <a:chOff x="0" y="0"/>
          <a:chExt cx="0" cy="0"/>
        </a:xfrm>
      </p:grpSpPr>
      <p:sp>
        <p:nvSpPr>
          <p:cNvPr id="434" name="Google Shape;434;p28"/>
          <p:cNvSpPr txBox="1"/>
          <p:nvPr/>
        </p:nvSpPr>
        <p:spPr>
          <a:xfrm>
            <a:off x="1102827" y="1286675"/>
            <a:ext cx="9811230" cy="753502"/>
          </a:xfrm>
          <a:prstGeom prst="rect">
            <a:avLst/>
          </a:prstGeom>
          <a:noFill/>
          <a:ln>
            <a:noFill/>
          </a:ln>
        </p:spPr>
        <p:txBody>
          <a:bodyPr spcFirstLastPara="1" wrap="square" lIns="116400" tIns="116400" rIns="116400" bIns="1164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accent2">
                    <a:lumMod val="50000"/>
                  </a:schemeClr>
                </a:solidFill>
                <a:latin typeface="UTM Avo" panose="02040603050506020204" pitchFamily="18" charset="0"/>
                <a:sym typeface="Arial"/>
              </a:rPr>
              <a:t>TỔNG KẾT</a:t>
            </a:r>
            <a:endParaRPr>
              <a:solidFill>
                <a:schemeClr val="accent2">
                  <a:lumMod val="50000"/>
                </a:schemeClr>
              </a:solidFill>
              <a:latin typeface="UTM Avo" panose="02040603050506020204" pitchFamily="18" charset="0"/>
            </a:endParaRPr>
          </a:p>
        </p:txBody>
      </p:sp>
      <p:sp>
        <p:nvSpPr>
          <p:cNvPr id="435" name="Google Shape;435;p28"/>
          <p:cNvSpPr/>
          <p:nvPr/>
        </p:nvSpPr>
        <p:spPr>
          <a:xfrm>
            <a:off x="872458" y="2355982"/>
            <a:ext cx="10447084" cy="3215449"/>
          </a:xfrm>
          <a:prstGeom prst="roundRect">
            <a:avLst>
              <a:gd name="adj" fmla="val 16667"/>
            </a:avLst>
          </a:prstGeom>
          <a:solidFill>
            <a:schemeClr val="accent3">
              <a:lumMod val="20000"/>
              <a:lumOff val="80000"/>
            </a:schemeClr>
          </a:solidFill>
          <a:ln w="2540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UTM Avo" panose="02040603050506020204" pitchFamily="18" charset="0"/>
              <a:sym typeface="Arial"/>
            </a:endParaRPr>
          </a:p>
        </p:txBody>
      </p:sp>
      <p:sp>
        <p:nvSpPr>
          <p:cNvPr id="436" name="Google Shape;436;p28"/>
          <p:cNvSpPr/>
          <p:nvPr/>
        </p:nvSpPr>
        <p:spPr>
          <a:xfrm>
            <a:off x="1044790" y="2571786"/>
            <a:ext cx="9927303" cy="2862282"/>
          </a:xfrm>
          <a:prstGeom prst="rect">
            <a:avLst/>
          </a:prstGeom>
          <a:solidFill>
            <a:schemeClr val="accent3">
              <a:lumMod val="20000"/>
              <a:lumOff val="80000"/>
            </a:schemeClr>
          </a:solidFill>
          <a:ln>
            <a:noFill/>
          </a:ln>
        </p:spPr>
        <p:txBody>
          <a:bodyPr spcFirstLastPara="1" wrap="square" lIns="91425" tIns="45700" rIns="91425" bIns="45700" anchor="t" anchorCtr="0">
            <a:spAutoFit/>
          </a:bodyPr>
          <a:lstStyle/>
          <a:p>
            <a:pPr marL="436623" marR="0" lvl="0" indent="-436623"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C0C0C"/>
                </a:solidFill>
                <a:latin typeface="UTM Avo" panose="02040603050506020204" pitchFamily="18" charset="0"/>
                <a:sym typeface="Arial"/>
              </a:rPr>
              <a:t>Không khí gồm hai thành phần chính là khí ni-tơ và khí ô-xi. Ngoài ra, thành phần không khí còn có khí các-bô-níc và các chất khí khác. Trong không khí có chứa hơi nước, bụi,...</a:t>
            </a:r>
            <a:endParaRPr>
              <a:latin typeface="UTM Avo" panose="02040603050506020204" pitchFamily="18" charset="0"/>
            </a:endParaRPr>
          </a:p>
          <a:p>
            <a:pPr marL="436623" marR="0" lvl="0" indent="-436623"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C0C0C"/>
                </a:solidFill>
                <a:latin typeface="UTM Avo" panose="02040603050506020204" pitchFamily="18" charset="0"/>
                <a:sym typeface="Arial"/>
              </a:rPr>
              <a:t>Không khí có ở xung quanh chúng ta và có trong những chỗ rỗng của vật.</a:t>
            </a:r>
            <a:endParaRPr>
              <a:latin typeface="UTM Avo"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Effect transition="in" filter="fade">
                                      <p:cBhvr>
                                        <p:cTn id="7" dur="500"/>
                                        <p:tgtEl>
                                          <p:spTgt spid="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xEl>
                                              <p:pRg st="1" end="1"/>
                                            </p:txEl>
                                          </p:spTgt>
                                        </p:tgtEl>
                                        <p:attrNameLst>
                                          <p:attrName>style.visibility</p:attrName>
                                        </p:attrNameLst>
                                      </p:cBhvr>
                                      <p:to>
                                        <p:strVal val="visible"/>
                                      </p:to>
                                    </p:set>
                                    <p:animEffect transition="in" filter="fade">
                                      <p:cBhvr>
                                        <p:cTn id="12" dur="500"/>
                                        <p:tgtEl>
                                          <p:spTgt spid="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40"/>
        <p:cNvGrpSpPr/>
        <p:nvPr/>
      </p:nvGrpSpPr>
      <p:grpSpPr>
        <a:xfrm>
          <a:off x="0" y="0"/>
          <a:ext cx="0" cy="0"/>
          <a:chOff x="0" y="0"/>
          <a:chExt cx="0" cy="0"/>
        </a:xfrm>
      </p:grpSpPr>
      <p:sp>
        <p:nvSpPr>
          <p:cNvPr id="441" name="Google Shape;441;p29"/>
          <p:cNvSpPr txBox="1"/>
          <p:nvPr/>
        </p:nvSpPr>
        <p:spPr>
          <a:xfrm>
            <a:off x="1102827" y="1286675"/>
            <a:ext cx="9811230" cy="753502"/>
          </a:xfrm>
          <a:prstGeom prst="rect">
            <a:avLst/>
          </a:prstGeom>
          <a:noFill/>
          <a:ln>
            <a:noFill/>
          </a:ln>
        </p:spPr>
        <p:txBody>
          <a:bodyPr spcFirstLastPara="1" wrap="square" lIns="116400" tIns="116400" rIns="116400" bIns="116400" anchor="ctr" anchorCtr="0">
            <a:noAutofit/>
          </a:bodyPr>
          <a:lstStyle/>
          <a:p>
            <a:pPr marL="0" marR="0" lvl="0" indent="0" algn="ctr" rtl="0">
              <a:lnSpc>
                <a:spcPct val="100000"/>
              </a:lnSpc>
              <a:spcBef>
                <a:spcPts val="0"/>
              </a:spcBef>
              <a:spcAft>
                <a:spcPts val="0"/>
              </a:spcAft>
              <a:buNone/>
            </a:pPr>
            <a:r>
              <a:rPr lang="en-US" sz="4000" b="1" i="0" u="none" strike="noStrike" cap="none">
                <a:solidFill>
                  <a:srgbClr val="EC7E13"/>
                </a:solidFill>
                <a:latin typeface="UTM Avo" panose="02040603050506020204" pitchFamily="18" charset="0"/>
                <a:sym typeface="Arial"/>
              </a:rPr>
              <a:t>HƯỚNG DẪN VỀ NHÀ</a:t>
            </a:r>
            <a:endParaRPr>
              <a:latin typeface="UTM Avo" panose="02040603050506020204" pitchFamily="18" charset="0"/>
            </a:endParaRPr>
          </a:p>
        </p:txBody>
      </p:sp>
      <p:sp>
        <p:nvSpPr>
          <p:cNvPr id="442" name="Google Shape;442;p29"/>
          <p:cNvSpPr/>
          <p:nvPr/>
        </p:nvSpPr>
        <p:spPr>
          <a:xfrm rot="-878">
            <a:off x="1268214" y="3922266"/>
            <a:ext cx="4484269" cy="1265570"/>
          </a:xfrm>
          <a:prstGeom prst="roundRect">
            <a:avLst>
              <a:gd name="adj" fmla="val 28835"/>
            </a:avLst>
          </a:prstGeom>
          <a:solidFill>
            <a:srgbClr val="F0A501"/>
          </a:solidFill>
          <a:ln w="9525" cap="flat" cmpd="sng">
            <a:solidFill>
              <a:srgbClr val="EC7E13"/>
            </a:solidFill>
            <a:prstDash val="solid"/>
            <a:round/>
            <a:headEnd type="none" w="sm" len="sm"/>
            <a:tailEnd type="none" w="sm" len="sm"/>
          </a:ln>
        </p:spPr>
        <p:txBody>
          <a:bodyPr spcFirstLastPara="1" wrap="square" lIns="116400" tIns="116400" rIns="116400" bIns="116400" anchor="ctr" anchorCtr="0">
            <a:noAutofit/>
          </a:bodyPr>
          <a:lstStyle/>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Ôn lại kiến thức đã học trong bài</a:t>
            </a:r>
            <a:endParaRPr sz="2400" b="0" i="0" u="none" strike="noStrike" cap="none">
              <a:solidFill>
                <a:srgbClr val="000000"/>
              </a:solidFill>
              <a:latin typeface="UTM Avo" panose="02040603050506020204" pitchFamily="18" charset="0"/>
              <a:sym typeface="Arial"/>
            </a:endParaRPr>
          </a:p>
        </p:txBody>
      </p:sp>
      <p:sp>
        <p:nvSpPr>
          <p:cNvPr id="443" name="Google Shape;443;p29"/>
          <p:cNvSpPr/>
          <p:nvPr/>
        </p:nvSpPr>
        <p:spPr>
          <a:xfrm rot="-878">
            <a:off x="6096214" y="2427037"/>
            <a:ext cx="5103516" cy="1677147"/>
          </a:xfrm>
          <a:prstGeom prst="roundRect">
            <a:avLst>
              <a:gd name="adj" fmla="val 28835"/>
            </a:avLst>
          </a:prstGeom>
          <a:solidFill>
            <a:srgbClr val="F0A501"/>
          </a:solidFill>
          <a:ln w="9525" cap="flat" cmpd="sng">
            <a:solidFill>
              <a:srgbClr val="EC7E13"/>
            </a:solidFill>
            <a:prstDash val="solid"/>
            <a:round/>
            <a:headEnd type="none" w="sm" len="sm"/>
            <a:tailEnd type="none" w="sm" len="sm"/>
          </a:ln>
        </p:spPr>
        <p:txBody>
          <a:bodyPr spcFirstLastPara="1" wrap="square" lIns="116400" tIns="116400" rIns="116400" bIns="116400" anchor="ctr" anchorCtr="0">
            <a:noAutofit/>
          </a:bodyPr>
          <a:lstStyle/>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Đọc và chuẩn bị trước bài sau </a:t>
            </a:r>
            <a:endParaRPr>
              <a:latin typeface="UTM Avo" panose="02040603050506020204" pitchFamily="18" charset="0"/>
            </a:endParaRPr>
          </a:p>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 </a:t>
            </a:r>
            <a:r>
              <a:rPr lang="en-US" sz="2400" b="1" i="0" u="none" strike="noStrike" cap="none">
                <a:solidFill>
                  <a:srgbClr val="000000"/>
                </a:solidFill>
                <a:latin typeface="UTM Avo" panose="02040603050506020204" pitchFamily="18" charset="0"/>
                <a:sym typeface="Arial"/>
              </a:rPr>
              <a:t>Phần 3. Một số tính chất của không khí</a:t>
            </a:r>
            <a:endParaRPr sz="2400" b="0" i="0" u="none" strike="noStrike" cap="none">
              <a:solidFill>
                <a:srgbClr val="4B4B4B"/>
              </a:solidFill>
              <a:latin typeface="UTM Avo" panose="02040603050506020204" pitchFamily="18" charset="0"/>
              <a:sym typeface="Arial"/>
            </a:endParaRPr>
          </a:p>
        </p:txBody>
      </p:sp>
      <p:cxnSp>
        <p:nvCxnSpPr>
          <p:cNvPr id="444" name="Google Shape;444;p29"/>
          <p:cNvCxnSpPr/>
          <p:nvPr/>
        </p:nvCxnSpPr>
        <p:spPr>
          <a:xfrm rot="-5400000">
            <a:off x="5727293" y="4035445"/>
            <a:ext cx="598200" cy="547500"/>
          </a:xfrm>
          <a:prstGeom prst="curvedConnector2">
            <a:avLst/>
          </a:prstGeom>
          <a:noFill/>
          <a:ln w="28575" cap="flat" cmpd="sng">
            <a:solidFill>
              <a:srgbClr val="EC7E13"/>
            </a:solidFill>
            <a:prstDash val="solid"/>
            <a:round/>
            <a:headEnd type="none" w="sm" len="sm"/>
            <a:tailEnd type="triangle" w="med" len="med"/>
          </a:ln>
        </p:spPr>
      </p:cxn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500"/>
                                        <p:tgtEl>
                                          <p:spTgt spid="44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43"/>
                                        </p:tgtEl>
                                        <p:attrNameLst>
                                          <p:attrName>style.visibility</p:attrName>
                                        </p:attrNameLst>
                                      </p:cBhvr>
                                      <p:to>
                                        <p:strVal val="visible"/>
                                      </p:to>
                                    </p:set>
                                    <p:animEffect transition="in" filter="fade">
                                      <p:cBhvr>
                                        <p:cTn id="16"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66"/>
        <p:cNvGrpSpPr/>
        <p:nvPr/>
      </p:nvGrpSpPr>
      <p:grpSpPr>
        <a:xfrm>
          <a:off x="0" y="0"/>
          <a:ext cx="0" cy="0"/>
          <a:chOff x="0" y="0"/>
          <a:chExt cx="0" cy="0"/>
        </a:xfrm>
      </p:grpSpPr>
      <p:pic>
        <p:nvPicPr>
          <p:cNvPr id="167" name="Google Shape;167;p3"/>
          <p:cNvPicPr preferRelativeResize="0"/>
          <p:nvPr/>
        </p:nvPicPr>
        <p:blipFill rotWithShape="1">
          <a:blip r:embed="rId5">
            <a:alphaModFix/>
          </a:blip>
          <a:srcRect/>
          <a:stretch/>
        </p:blipFill>
        <p:spPr>
          <a:xfrm>
            <a:off x="5704308" y="1922868"/>
            <a:ext cx="6214358" cy="4445454"/>
          </a:xfrm>
          <a:prstGeom prst="rect">
            <a:avLst/>
          </a:prstGeom>
          <a:noFill/>
          <a:ln>
            <a:noFill/>
          </a:ln>
        </p:spPr>
      </p:pic>
      <p:grpSp>
        <p:nvGrpSpPr>
          <p:cNvPr id="168" name="Google Shape;168;p3"/>
          <p:cNvGrpSpPr/>
          <p:nvPr/>
        </p:nvGrpSpPr>
        <p:grpSpPr>
          <a:xfrm>
            <a:off x="680491" y="1922867"/>
            <a:ext cx="5939616" cy="2718360"/>
            <a:chOff x="318499" y="1388962"/>
            <a:chExt cx="4664466" cy="2134767"/>
          </a:xfrm>
        </p:grpSpPr>
        <p:grpSp>
          <p:nvGrpSpPr>
            <p:cNvPr id="169" name="Google Shape;169;p3"/>
            <p:cNvGrpSpPr/>
            <p:nvPr/>
          </p:nvGrpSpPr>
          <p:grpSpPr>
            <a:xfrm>
              <a:off x="318499" y="1388962"/>
              <a:ext cx="4664466" cy="2078167"/>
              <a:chOff x="297951" y="1542769"/>
              <a:chExt cx="4664466" cy="2078167"/>
            </a:xfrm>
          </p:grpSpPr>
          <p:sp>
            <p:nvSpPr>
              <p:cNvPr id="170" name="Google Shape;170;p3"/>
              <p:cNvSpPr/>
              <p:nvPr/>
            </p:nvSpPr>
            <p:spPr>
              <a:xfrm>
                <a:off x="297951" y="1542769"/>
                <a:ext cx="4664466" cy="2078167"/>
              </a:xfrm>
              <a:custGeom>
                <a:avLst/>
                <a:gdLst/>
                <a:ahLst/>
                <a:cxnLst/>
                <a:rect l="l" t="t" r="r" b="b"/>
                <a:pathLst>
                  <a:path w="6238240" h="2112010" extrusionOk="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C7E8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18" b="0" i="0" u="none" strike="noStrike" cap="none">
                  <a:solidFill>
                    <a:srgbClr val="000000"/>
                  </a:solidFill>
                  <a:latin typeface="UTM Avo" panose="02040603050506020204" pitchFamily="18" charset="0"/>
                  <a:sym typeface="Arial"/>
                </a:endParaRPr>
              </a:p>
            </p:txBody>
          </p:sp>
          <p:sp>
            <p:nvSpPr>
              <p:cNvPr id="171" name="Google Shape;171;p3"/>
              <p:cNvSpPr/>
              <p:nvPr/>
            </p:nvSpPr>
            <p:spPr>
              <a:xfrm>
                <a:off x="407409" y="1691745"/>
                <a:ext cx="3938559" cy="137766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Khí nào trong không khí cần cho sự hô hấp của con người, động vật, thực vật? </a:t>
                </a:r>
                <a:endParaRPr sz="2400" b="0" i="0" u="none" strike="noStrike" cap="none">
                  <a:solidFill>
                    <a:srgbClr val="000000"/>
                  </a:solidFill>
                  <a:latin typeface="UTM Avo" panose="02040603050506020204" pitchFamily="18" charset="0"/>
                  <a:sym typeface="Arial"/>
                </a:endParaRPr>
              </a:p>
            </p:txBody>
          </p:sp>
        </p:grpSp>
        <p:pic>
          <p:nvPicPr>
            <p:cNvPr id="172" name="Google Shape;172;p3"/>
            <p:cNvPicPr preferRelativeResize="0"/>
            <p:nvPr/>
          </p:nvPicPr>
          <p:blipFill rotWithShape="1">
            <a:blip r:embed="rId6">
              <a:alphaModFix/>
            </a:blip>
            <a:srcRect/>
            <a:stretch/>
          </p:blipFill>
          <p:spPr>
            <a:xfrm>
              <a:off x="3154757" y="2783800"/>
              <a:ext cx="492569" cy="739929"/>
            </a:xfrm>
            <a:prstGeom prst="rect">
              <a:avLst/>
            </a:prstGeom>
            <a:noFill/>
            <a:ln>
              <a:noFill/>
            </a:ln>
          </p:spPr>
        </p:pic>
      </p:grpSp>
      <p:grpSp>
        <p:nvGrpSpPr>
          <p:cNvPr id="173" name="Google Shape;173;p3"/>
          <p:cNvGrpSpPr/>
          <p:nvPr/>
        </p:nvGrpSpPr>
        <p:grpSpPr>
          <a:xfrm>
            <a:off x="1778786" y="3863775"/>
            <a:ext cx="3097437" cy="3097436"/>
            <a:chOff x="1181004" y="2851943"/>
            <a:chExt cx="2432462" cy="2432462"/>
          </a:xfrm>
        </p:grpSpPr>
        <p:sp>
          <p:nvSpPr>
            <p:cNvPr id="174" name="Google Shape;174;p3"/>
            <p:cNvSpPr/>
            <p:nvPr/>
          </p:nvSpPr>
          <p:spPr>
            <a:xfrm rot="1314182">
              <a:off x="1462286" y="3133225"/>
              <a:ext cx="1869897" cy="1869897"/>
            </a:xfrm>
            <a:prstGeom prst="irregularSeal2">
              <a:avLst/>
            </a:prstGeom>
            <a:solidFill>
              <a:srgbClr val="EA2138"/>
            </a:solidFill>
            <a:ln w="25400" cap="flat" cmpd="sng">
              <a:solidFill>
                <a:srgbClr val="EA2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566" b="0" i="0" u="none" strike="noStrike" cap="none">
                <a:solidFill>
                  <a:schemeClr val="lt1"/>
                </a:solidFill>
                <a:latin typeface="UTM Avo" panose="02040603050506020204" pitchFamily="18" charset="0"/>
                <a:sym typeface="Arial"/>
              </a:endParaRPr>
            </a:p>
          </p:txBody>
        </p:sp>
        <p:sp>
          <p:nvSpPr>
            <p:cNvPr id="175" name="Google Shape;175;p3"/>
            <p:cNvSpPr txBox="1"/>
            <p:nvPr/>
          </p:nvSpPr>
          <p:spPr>
            <a:xfrm>
              <a:off x="1731196" y="3806563"/>
              <a:ext cx="1119883" cy="503444"/>
            </a:xfrm>
            <a:prstGeom prst="rect">
              <a:avLst/>
            </a:prstGeom>
            <a:solidFill>
              <a:srgbClr val="EA2138"/>
            </a:solidFill>
            <a:ln w="9525" cap="flat" cmpd="sng">
              <a:solidFill>
                <a:srgbClr val="EA213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566" b="1" i="0" u="none" strike="noStrike" cap="none">
                  <a:solidFill>
                    <a:schemeClr val="lt1"/>
                  </a:solidFill>
                  <a:latin typeface="UTM Avo" panose="02040603050506020204" pitchFamily="18" charset="0"/>
                  <a:sym typeface="Arial"/>
                </a:rPr>
                <a:t>Ô - xi</a:t>
              </a:r>
              <a:endParaRPr sz="3566" b="1" i="0" u="none" strike="noStrike" cap="none">
                <a:solidFill>
                  <a:schemeClr val="lt1"/>
                </a:solidFill>
                <a:latin typeface="UTM Avo" panose="02040603050506020204" pitchFamily="18" charset="0"/>
                <a:sym typeface="Arial"/>
              </a:endParaRP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8"/>
                                        </p:tgtEl>
                                        <p:attrNameLst>
                                          <p:attrName>style.visibility</p:attrName>
                                        </p:attrNameLst>
                                      </p:cBhvr>
                                      <p:to>
                                        <p:strVal val="visible"/>
                                      </p:to>
                                    </p:set>
                                    <p:animEffect transition="in" filter="fade">
                                      <p:cBhvr>
                                        <p:cTn id="11" dur="500"/>
                                        <p:tgtEl>
                                          <p:spTgt spid="16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73"/>
                                        </p:tgtEl>
                                        <p:attrNameLst>
                                          <p:attrName>style.visibility</p:attrName>
                                        </p:attrNameLst>
                                      </p:cBhvr>
                                      <p:to>
                                        <p:strVal val="visible"/>
                                      </p:to>
                                    </p:set>
                                    <p:anim calcmode="lin" valueType="num">
                                      <p:cBhvr additive="base">
                                        <p:cTn id="16" dur="500"/>
                                        <p:tgtEl>
                                          <p:spTgt spid="173"/>
                                        </p:tgtEl>
                                        <p:attrNameLst>
                                          <p:attrName>ppt_w</p:attrName>
                                        </p:attrNameLst>
                                      </p:cBhvr>
                                      <p:tavLst>
                                        <p:tav tm="0">
                                          <p:val>
                                            <p:strVal val="0"/>
                                          </p:val>
                                        </p:tav>
                                        <p:tav tm="100000">
                                          <p:val>
                                            <p:strVal val="#ppt_w"/>
                                          </p:val>
                                        </p:tav>
                                      </p:tavLst>
                                    </p:anim>
                                    <p:anim calcmode="lin" valueType="num">
                                      <p:cBhvr additive="base">
                                        <p:cTn id="17" dur="500"/>
                                        <p:tgtEl>
                                          <p:spTgt spid="1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48"/>
        <p:cNvGrpSpPr/>
        <p:nvPr/>
      </p:nvGrpSpPr>
      <p:grpSpPr>
        <a:xfrm>
          <a:off x="0" y="0"/>
          <a:ext cx="0" cy="0"/>
          <a:chOff x="0" y="0"/>
          <a:chExt cx="0" cy="0"/>
        </a:xfrm>
      </p:grpSpPr>
    </p:spTree>
    <p:custDataLst>
      <p:tags r:id="rId1"/>
    </p:custData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52"/>
        <p:cNvGrpSpPr/>
        <p:nvPr/>
      </p:nvGrpSpPr>
      <p:grpSpPr>
        <a:xfrm>
          <a:off x="0" y="0"/>
          <a:ext cx="0" cy="0"/>
          <a:chOff x="0" y="0"/>
          <a:chExt cx="0" cy="0"/>
        </a:xfrm>
      </p:grpSpPr>
      <p:sp>
        <p:nvSpPr>
          <p:cNvPr id="453" name="Google Shape;453;p31"/>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UTM Avo" panose="02040603050506020204" pitchFamily="18" charset="0"/>
              <a:sym typeface="Arial"/>
            </a:endParaRPr>
          </a:p>
        </p:txBody>
      </p:sp>
      <p:sp>
        <p:nvSpPr>
          <p:cNvPr id="454" name="Google Shape;454;p3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833C0B"/>
                </a:solidFill>
                <a:latin typeface="UTM Avo" panose="02040603050506020204" pitchFamily="18" charset="0"/>
                <a:sym typeface="Arial"/>
              </a:rPr>
              <a:t>Để kết nối cộng đồng giáo viên và nhận thêm nhiều tài liệu giảng dạy, </a:t>
            </a:r>
            <a:endParaRPr>
              <a:latin typeface="UTM Avo" panose="02040603050506020204" pitchFamily="18" charset="0"/>
            </a:endParaRPr>
          </a:p>
          <a:p>
            <a:pPr marL="0" marR="0" lvl="0" indent="0" algn="ctr" rtl="0">
              <a:lnSpc>
                <a:spcPct val="150000"/>
              </a:lnSpc>
              <a:spcBef>
                <a:spcPts val="0"/>
              </a:spcBef>
              <a:spcAft>
                <a:spcPts val="0"/>
              </a:spcAft>
              <a:buNone/>
            </a:pPr>
            <a:r>
              <a:rPr lang="en-US" sz="2000" b="0" i="0" u="none" strike="noStrike" cap="none">
                <a:solidFill>
                  <a:srgbClr val="833C0B"/>
                </a:solidFill>
                <a:latin typeface="UTM Avo" panose="02040603050506020204" pitchFamily="18" charset="0"/>
                <a:sym typeface="Arial"/>
              </a:rPr>
              <a:t>mời quý thầy cô tham gia Group Facebook</a:t>
            </a:r>
            <a:endParaRPr>
              <a:latin typeface="UTM Avo" panose="02040603050506020204" pitchFamily="18" charset="0"/>
            </a:endParaRPr>
          </a:p>
          <a:p>
            <a:pPr marL="0" marR="0" lvl="0" indent="0" algn="ctr" rtl="0">
              <a:lnSpc>
                <a:spcPct val="150000"/>
              </a:lnSpc>
              <a:spcBef>
                <a:spcPts val="0"/>
              </a:spcBef>
              <a:spcAft>
                <a:spcPts val="0"/>
              </a:spcAft>
              <a:buNone/>
            </a:pPr>
            <a:r>
              <a:rPr lang="en-US" sz="2000" b="0" i="0" u="none" strike="noStrike" cap="none">
                <a:solidFill>
                  <a:srgbClr val="833C0B"/>
                </a:solidFill>
                <a:latin typeface="UTM Avo" panose="02040603050506020204" pitchFamily="18" charset="0"/>
                <a:sym typeface="Arial"/>
              </a:rPr>
              <a:t>theo đường link:  </a:t>
            </a:r>
            <a:endParaRPr>
              <a:latin typeface="UTM Avo" panose="02040603050506020204" pitchFamily="18" charset="0"/>
            </a:endParaRPr>
          </a:p>
        </p:txBody>
      </p:sp>
      <p:sp>
        <p:nvSpPr>
          <p:cNvPr id="455" name="Google Shape;455;p31"/>
          <p:cNvSpPr/>
          <p:nvPr/>
        </p:nvSpPr>
        <p:spPr>
          <a:xfrm>
            <a:off x="2441908" y="2000034"/>
            <a:ext cx="7407478" cy="461665"/>
          </a:xfrm>
          <a:prstGeom prst="roundRect">
            <a:avLst>
              <a:gd name="adj" fmla="val 16667"/>
            </a:avLst>
          </a:prstGeom>
          <a:solidFill>
            <a:srgbClr val="FBE4D4"/>
          </a:solidFill>
          <a:ln w="254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UTM Avo" panose="02040603050506020204" pitchFamily="18" charset="0"/>
              <a:sym typeface="Arial"/>
            </a:endParaRPr>
          </a:p>
        </p:txBody>
      </p:sp>
      <p:sp>
        <p:nvSpPr>
          <p:cNvPr id="456" name="Google Shape;456;p31">
            <a:hlinkClick r:id="rId5"/>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sng" strike="noStrike" cap="none">
                <a:solidFill>
                  <a:srgbClr val="833C0B"/>
                </a:solidFill>
                <a:latin typeface="UTM Avo" panose="02040603050506020204" pitchFamily="18" charset="0"/>
                <a:sym typeface="Arial"/>
              </a:rPr>
              <a:t>Hoc10 – Đồng hành cùng giáo viên tiểu học</a:t>
            </a:r>
            <a:endParaRPr>
              <a:latin typeface="UTM Avo" panose="02040603050506020204" pitchFamily="18" charset="0"/>
            </a:endParaRPr>
          </a:p>
        </p:txBody>
      </p:sp>
      <p:sp>
        <p:nvSpPr>
          <p:cNvPr id="457" name="Google Shape;457;p3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0" i="0" u="none" strike="noStrike" cap="none">
                <a:solidFill>
                  <a:srgbClr val="833C0B"/>
                </a:solidFill>
                <a:latin typeface="UTM Avo" panose="02040603050506020204" pitchFamily="18" charset="0"/>
                <a:sym typeface="Arial"/>
              </a:rPr>
              <a:t>Hoặc truy cập qua QR code</a:t>
            </a:r>
            <a:endParaRPr>
              <a:latin typeface="UTM Avo" panose="02040603050506020204" pitchFamily="18" charset="0"/>
            </a:endParaRPr>
          </a:p>
        </p:txBody>
      </p:sp>
      <p:pic>
        <p:nvPicPr>
          <p:cNvPr id="458" name="Google Shape;458;p31" descr="Ngón Trỏ, ngón tay, Máy tính Biểu tượng Tay - tay png tải về - Miễn phí  trong suốt Tay png Tải về."/>
          <p:cNvPicPr preferRelativeResize="0"/>
          <p:nvPr/>
        </p:nvPicPr>
        <p:blipFill rotWithShape="1">
          <a:blip r:embed="rId6">
            <a:alphaModFix/>
          </a:blip>
          <a:srcRect/>
          <a:stretch/>
        </p:blipFill>
        <p:spPr>
          <a:xfrm rot="-5400000">
            <a:off x="5679086" y="2851979"/>
            <a:ext cx="1053311" cy="749021"/>
          </a:xfrm>
          <a:prstGeom prst="rect">
            <a:avLst/>
          </a:prstGeom>
          <a:noFill/>
          <a:ln>
            <a:noFill/>
          </a:ln>
        </p:spPr>
      </p:pic>
      <p:pic>
        <p:nvPicPr>
          <p:cNvPr id="459" name="Google Shape;459;p31"/>
          <p:cNvPicPr preferRelativeResize="0"/>
          <p:nvPr/>
        </p:nvPicPr>
        <p:blipFill rotWithShape="1">
          <a:blip r:embed="rId7">
            <a:alphaModFix/>
          </a:blip>
          <a:srcRect/>
          <a:stretch/>
        </p:blipFill>
        <p:spPr>
          <a:xfrm>
            <a:off x="4905420" y="3722149"/>
            <a:ext cx="2684532" cy="2684532"/>
          </a:xfrm>
          <a:prstGeom prst="roundRect">
            <a:avLst>
              <a:gd name="adj" fmla="val 12957"/>
            </a:avLst>
          </a:prstGeom>
          <a:noFill/>
          <a:ln>
            <a:noFill/>
          </a:ln>
        </p:spPr>
      </p:pic>
    </p:spTree>
    <p:custDataLst>
      <p:tags r:id="rId1"/>
    </p:custData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9"/>
        <p:cNvGrpSpPr/>
        <p:nvPr/>
      </p:nvGrpSpPr>
      <p:grpSpPr>
        <a:xfrm>
          <a:off x="0" y="0"/>
          <a:ext cx="0" cy="0"/>
          <a:chOff x="0" y="0"/>
          <a:chExt cx="0" cy="0"/>
        </a:xfrm>
      </p:grpSpPr>
      <p:pic>
        <p:nvPicPr>
          <p:cNvPr id="2" name="Google Shape;162;p2">
            <a:hlinkClick r:id="rId5"/>
            <a:extLst>
              <a:ext uri="{FF2B5EF4-FFF2-40B4-BE49-F238E27FC236}">
                <a16:creationId xmlns:a16="http://schemas.microsoft.com/office/drawing/2014/main" id="{CB6D7CDF-9558-E98D-7EA0-3E9B7D3D660F}"/>
              </a:ext>
            </a:extLst>
          </p:cNvPr>
          <p:cNvPicPr preferRelativeResize="0"/>
          <p:nvPr/>
        </p:nvPicPr>
        <p:blipFill rotWithShape="1">
          <a:blip r:embed="rId6">
            <a:alphaModFix/>
          </a:blip>
          <a:srcRect/>
          <a:stretch/>
        </p:blipFill>
        <p:spPr>
          <a:xfrm>
            <a:off x="4501083" y="3015453"/>
            <a:ext cx="3189835" cy="1764777"/>
          </a:xfrm>
          <a:prstGeom prst="rect">
            <a:avLst/>
          </a:prstGeom>
          <a:noFill/>
          <a:ln>
            <a:noFill/>
          </a:ln>
        </p:spPr>
      </p:pic>
    </p:spTree>
    <p:custDataLst>
      <p:tags r:id="rId1"/>
    </p:custData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4"/>
        <p:cNvGrpSpPr/>
        <p:nvPr/>
      </p:nvGrpSpPr>
      <p:grpSpPr>
        <a:xfrm>
          <a:off x="0" y="0"/>
          <a:ext cx="0" cy="0"/>
          <a:chOff x="0" y="0"/>
          <a:chExt cx="0" cy="0"/>
        </a:xfrm>
      </p:grpSpPr>
      <p:pic>
        <p:nvPicPr>
          <p:cNvPr id="185" name="Google Shape;185;p5"/>
          <p:cNvPicPr preferRelativeResize="0"/>
          <p:nvPr/>
        </p:nvPicPr>
        <p:blipFill rotWithShape="1">
          <a:blip r:embed="rId5">
            <a:alphaModFix/>
          </a:blip>
          <a:srcRect/>
          <a:stretch/>
        </p:blipFill>
        <p:spPr>
          <a:xfrm>
            <a:off x="409603" y="2855608"/>
            <a:ext cx="4980517" cy="3691534"/>
          </a:xfrm>
          <a:prstGeom prst="rect">
            <a:avLst/>
          </a:prstGeom>
          <a:noFill/>
          <a:ln>
            <a:noFill/>
          </a:ln>
        </p:spPr>
      </p:pic>
      <p:sp>
        <p:nvSpPr>
          <p:cNvPr id="186" name="Google Shape;186;p5"/>
          <p:cNvSpPr/>
          <p:nvPr/>
        </p:nvSpPr>
        <p:spPr>
          <a:xfrm>
            <a:off x="5879471" y="2855608"/>
            <a:ext cx="5758849"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1" i="1" u="none" strike="noStrike" cap="none">
                <a:solidFill>
                  <a:sysClr val="windowText" lastClr="000000"/>
                </a:solidFill>
                <a:latin typeface="UTM Avo" panose="02040603050506020204" pitchFamily="18" charset="0"/>
                <a:sym typeface="Arial"/>
              </a:rPr>
              <a:t>Quan sát các hình 1-3 trang 17 SGK và trả lời các câu hỏi: </a:t>
            </a:r>
            <a:endParaRPr b="1">
              <a:solidFill>
                <a:sysClr val="windowText" lastClr="000000"/>
              </a:solidFill>
              <a:latin typeface="UTM Avo" panose="02040603050506020204" pitchFamily="18" charset="0"/>
            </a:endParaRPr>
          </a:p>
        </p:txBody>
      </p:sp>
      <p:sp>
        <p:nvSpPr>
          <p:cNvPr id="187" name="Google Shape;187;p5"/>
          <p:cNvSpPr/>
          <p:nvPr/>
        </p:nvSpPr>
        <p:spPr>
          <a:xfrm>
            <a:off x="5865823" y="4148929"/>
            <a:ext cx="5902926" cy="2308284"/>
          </a:xfrm>
          <a:prstGeom prst="rect">
            <a:avLst/>
          </a:prstGeom>
          <a:noFill/>
          <a:ln>
            <a:noFill/>
          </a:ln>
        </p:spPr>
        <p:txBody>
          <a:bodyPr spcFirstLastPara="1" wrap="square" lIns="91425" tIns="45700" rIns="91425" bIns="45700" anchor="t" anchorCtr="0">
            <a:spAutoFit/>
          </a:bodyPr>
          <a:lstStyle/>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Thành phần chính của không khí</a:t>
            </a:r>
            <a:br>
              <a:rPr lang="en-US" sz="2400" b="0" i="0" u="none" strike="noStrike" cap="none">
                <a:solidFill>
                  <a:srgbClr val="000000"/>
                </a:solidFill>
                <a:latin typeface="UTM Avo" panose="02040603050506020204" pitchFamily="18" charset="0"/>
                <a:sym typeface="Arial"/>
              </a:rPr>
            </a:br>
            <a:r>
              <a:rPr lang="en-US" sz="2400" b="0" i="0" u="none" strike="noStrike" cap="none">
                <a:solidFill>
                  <a:srgbClr val="000000"/>
                </a:solidFill>
                <a:latin typeface="UTM Avo" panose="02040603050506020204" pitchFamily="18" charset="0"/>
                <a:sym typeface="Arial"/>
              </a:rPr>
              <a:t>là gì?</a:t>
            </a:r>
            <a:endParaRPr>
              <a:latin typeface="UTM Avo" panose="02040603050506020204" pitchFamily="18" charset="0"/>
            </a:endParaRPr>
          </a:p>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Ngoài các thành phần chính, trong</a:t>
            </a:r>
            <a:br>
              <a:rPr lang="en-US" sz="2400" b="0" i="0" u="none" strike="noStrike" cap="none">
                <a:solidFill>
                  <a:srgbClr val="000000"/>
                </a:solidFill>
                <a:latin typeface="UTM Avo" panose="02040603050506020204" pitchFamily="18" charset="0"/>
                <a:sym typeface="Arial"/>
              </a:rPr>
            </a:br>
            <a:r>
              <a:rPr lang="en-US" sz="2400" b="0" i="0" u="none" strike="noStrike" cap="none">
                <a:solidFill>
                  <a:srgbClr val="000000"/>
                </a:solidFill>
                <a:latin typeface="UTM Avo" panose="02040603050506020204" pitchFamily="18" charset="0"/>
                <a:sym typeface="Arial"/>
              </a:rPr>
              <a:t>không khí còn chứa những gì? </a:t>
            </a:r>
            <a:endParaRPr>
              <a:latin typeface="UTM Avo" panose="02040603050506020204" pitchFamily="18" charset="0"/>
            </a:endParaRPr>
          </a:p>
        </p:txBody>
      </p:sp>
      <p:sp>
        <p:nvSpPr>
          <p:cNvPr id="188" name="Google Shape;188;p5"/>
          <p:cNvSpPr/>
          <p:nvPr/>
        </p:nvSpPr>
        <p:spPr>
          <a:xfrm>
            <a:off x="409603" y="2182965"/>
            <a:ext cx="3980535" cy="540000"/>
          </a:xfrm>
          <a:prstGeom prst="homePlate">
            <a:avLst>
              <a:gd name="adj" fmla="val 50000"/>
            </a:avLst>
          </a:prstGeom>
          <a:solidFill>
            <a:srgbClr val="F0A501"/>
          </a:solidFill>
          <a:ln w="1905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47" b="0" i="0" u="none" strike="noStrike" cap="none">
                <a:solidFill>
                  <a:schemeClr val="dk1"/>
                </a:solidFill>
                <a:latin typeface="UTM Avo" panose="02040603050506020204" pitchFamily="18" charset="0"/>
                <a:sym typeface="Arial"/>
              </a:rPr>
              <a:t>Thảo luận nhóm 4HS</a:t>
            </a:r>
            <a:endParaRPr sz="2547" b="0" i="0" u="none" strike="noStrike" cap="none">
              <a:solidFill>
                <a:schemeClr val="dk1"/>
              </a:solidFill>
              <a:latin typeface="UTM Avo" panose="02040603050506020204" pitchFamily="18" charset="0"/>
              <a:sym typeface="Arial"/>
            </a:endParaRPr>
          </a:p>
        </p:txBody>
      </p:sp>
      <p:sp>
        <p:nvSpPr>
          <p:cNvPr id="189" name="Google Shape;189;p5"/>
          <p:cNvSpPr txBox="1"/>
          <p:nvPr/>
        </p:nvSpPr>
        <p:spPr>
          <a:xfrm>
            <a:off x="2756047" y="1364355"/>
            <a:ext cx="667990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EC7E13"/>
                </a:solidFill>
                <a:latin typeface="UTM Avo" panose="02040603050506020204" pitchFamily="18" charset="0"/>
                <a:sym typeface="Arial"/>
              </a:rPr>
              <a:t>1. THÀNH PHẦN KHÔNG KHÍ</a:t>
            </a:r>
            <a:endParaRPr sz="3200" b="1" i="0" u="none" strike="noStrike" cap="none">
              <a:solidFill>
                <a:srgbClr val="EC7E13"/>
              </a:solidFill>
              <a:latin typeface="UTM Avo" panose="02040603050506020204" pitchFamily="18" charset="0"/>
              <a:sym typeface="Aria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fade">
                                      <p:cBhvr>
                                        <p:cTn id="11" dur="500"/>
                                        <p:tgtEl>
                                          <p:spTgt spid="1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6">
                                            <p:txEl>
                                              <p:pRg st="0" end="0"/>
                                            </p:txEl>
                                          </p:spTgt>
                                        </p:tgtEl>
                                        <p:attrNameLst>
                                          <p:attrName>style.visibility</p:attrName>
                                        </p:attrNameLst>
                                      </p:cBhvr>
                                      <p:to>
                                        <p:strVal val="visible"/>
                                      </p:to>
                                    </p:set>
                                    <p:animEffect transition="in" filter="fade">
                                      <p:cBhvr>
                                        <p:cTn id="16" dur="500"/>
                                        <p:tgtEl>
                                          <p:spTgt spid="186">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7">
                                            <p:txEl>
                                              <p:pRg st="0" end="0"/>
                                            </p:txEl>
                                          </p:spTgt>
                                        </p:tgtEl>
                                        <p:attrNameLst>
                                          <p:attrName>style.visibility</p:attrName>
                                        </p:attrNameLst>
                                      </p:cBhvr>
                                      <p:to>
                                        <p:strVal val="visible"/>
                                      </p:to>
                                    </p:set>
                                    <p:animEffect transition="in" filter="fade">
                                      <p:cBhvr>
                                        <p:cTn id="20" dur="500"/>
                                        <p:tgtEl>
                                          <p:spTgt spid="187">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7">
                                            <p:txEl>
                                              <p:pRg st="1" end="1"/>
                                            </p:txEl>
                                          </p:spTgt>
                                        </p:tgtEl>
                                        <p:attrNameLst>
                                          <p:attrName>style.visibility</p:attrName>
                                        </p:attrNameLst>
                                      </p:cBhvr>
                                      <p:to>
                                        <p:strVal val="visible"/>
                                      </p:to>
                                    </p:set>
                                    <p:animEffect transition="in" filter="fade">
                                      <p:cBhvr>
                                        <p:cTn id="24" dur="500"/>
                                        <p:tgtEl>
                                          <p:spTgt spid="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p:nvPr/>
        </p:nvSpPr>
        <p:spPr>
          <a:xfrm>
            <a:off x="6559973" y="2884393"/>
            <a:ext cx="4576600" cy="1089213"/>
          </a:xfrm>
          <a:prstGeom prst="wedgeRoundRectCallout">
            <a:avLst>
              <a:gd name="adj1" fmla="val -63893"/>
              <a:gd name="adj2" fmla="val 42606"/>
              <a:gd name="adj3" fmla="val 16667"/>
            </a:avLst>
          </a:prstGeom>
          <a:solidFill>
            <a:srgbClr val="C7E8F3"/>
          </a:solidFill>
          <a:ln w="25400" cap="flat" cmpd="sng">
            <a:solidFill>
              <a:srgbClr val="7AC0EC"/>
            </a:solidFill>
            <a:prstDash val="solid"/>
            <a:round/>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Thành phần chính của không khí gồm: </a:t>
            </a:r>
            <a:r>
              <a:rPr lang="en-US" sz="2400" b="1" i="0" u="none" strike="noStrike" cap="none">
                <a:solidFill>
                  <a:schemeClr val="dk1"/>
                </a:solidFill>
                <a:latin typeface="UTM Avo" panose="02040603050506020204" pitchFamily="18" charset="0"/>
                <a:sym typeface="Arial"/>
              </a:rPr>
              <a:t>ô-xi, ni-tơ</a:t>
            </a:r>
            <a:endParaRPr sz="2400" b="1" i="0" u="none" strike="noStrike" cap="none">
              <a:solidFill>
                <a:schemeClr val="dk1"/>
              </a:solidFill>
              <a:latin typeface="UTM Avo" panose="02040603050506020204" pitchFamily="18" charset="0"/>
              <a:sym typeface="Arial"/>
            </a:endParaRPr>
          </a:p>
        </p:txBody>
      </p:sp>
      <p:sp>
        <p:nvSpPr>
          <p:cNvPr id="195" name="Google Shape;195;p6"/>
          <p:cNvSpPr/>
          <p:nvPr/>
        </p:nvSpPr>
        <p:spPr>
          <a:xfrm>
            <a:off x="6559973" y="4630500"/>
            <a:ext cx="4576600" cy="1702061"/>
          </a:xfrm>
          <a:prstGeom prst="wedgeRoundRectCallout">
            <a:avLst>
              <a:gd name="adj1" fmla="val -67770"/>
              <a:gd name="adj2" fmla="val 15344"/>
              <a:gd name="adj3" fmla="val 16667"/>
            </a:avLst>
          </a:prstGeom>
          <a:solidFill>
            <a:srgbClr val="C7E8F3"/>
          </a:solidFill>
          <a:ln w="25400" cap="flat" cmpd="sng">
            <a:solidFill>
              <a:srgbClr val="7AC0EC"/>
            </a:solidFill>
            <a:prstDash val="solid"/>
            <a:round/>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Trong không khí còn chứa: khí các-bô-níc và </a:t>
            </a:r>
            <a:endParaRPr>
              <a:latin typeface="UTM Avo" panose="02040603050506020204" pitchFamily="18" charset="0"/>
            </a:endParaRPr>
          </a:p>
          <a:p>
            <a:pPr marL="0" marR="0" lvl="0" indent="0" algn="ctr"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các chất khí khác. </a:t>
            </a:r>
            <a:endParaRPr>
              <a:latin typeface="UTM Avo" panose="02040603050506020204" pitchFamily="18" charset="0"/>
            </a:endParaRPr>
          </a:p>
        </p:txBody>
      </p:sp>
      <p:pic>
        <p:nvPicPr>
          <p:cNvPr id="196" name="Google Shape;196;p6"/>
          <p:cNvPicPr preferRelativeResize="0"/>
          <p:nvPr/>
        </p:nvPicPr>
        <p:blipFill rotWithShape="1">
          <a:blip r:embed="rId5">
            <a:alphaModFix/>
          </a:blip>
          <a:srcRect/>
          <a:stretch/>
        </p:blipFill>
        <p:spPr>
          <a:xfrm>
            <a:off x="409603" y="2855608"/>
            <a:ext cx="4980517" cy="3691534"/>
          </a:xfrm>
          <a:prstGeom prst="rect">
            <a:avLst/>
          </a:prstGeom>
          <a:noFill/>
          <a:ln>
            <a:noFill/>
          </a:ln>
        </p:spPr>
      </p:pic>
      <p:sp>
        <p:nvSpPr>
          <p:cNvPr id="197" name="Google Shape;197;p6"/>
          <p:cNvSpPr/>
          <p:nvPr/>
        </p:nvSpPr>
        <p:spPr>
          <a:xfrm>
            <a:off x="409603" y="2182965"/>
            <a:ext cx="3980535" cy="540000"/>
          </a:xfrm>
          <a:prstGeom prst="homePlate">
            <a:avLst>
              <a:gd name="adj" fmla="val 50000"/>
            </a:avLst>
          </a:prstGeom>
          <a:solidFill>
            <a:srgbClr val="F0A501"/>
          </a:solidFill>
          <a:ln w="1905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47" b="0" i="0" u="none" strike="noStrike" cap="none">
                <a:solidFill>
                  <a:schemeClr val="dk1"/>
                </a:solidFill>
                <a:latin typeface="UTM Avo" panose="02040603050506020204" pitchFamily="18" charset="0"/>
                <a:sym typeface="Arial"/>
              </a:rPr>
              <a:t>Thảo luận nhóm 4HS</a:t>
            </a:r>
            <a:endParaRPr sz="2547" b="0" i="0" u="none" strike="noStrike" cap="none">
              <a:solidFill>
                <a:schemeClr val="dk1"/>
              </a:solidFill>
              <a:latin typeface="UTM Avo" panose="02040603050506020204" pitchFamily="18" charset="0"/>
              <a:sym typeface="Arial"/>
            </a:endParaRPr>
          </a:p>
        </p:txBody>
      </p:sp>
      <p:sp>
        <p:nvSpPr>
          <p:cNvPr id="198" name="Google Shape;198;p6"/>
          <p:cNvSpPr txBox="1"/>
          <p:nvPr/>
        </p:nvSpPr>
        <p:spPr>
          <a:xfrm>
            <a:off x="2756047" y="1364355"/>
            <a:ext cx="667990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EC7E13"/>
                </a:solidFill>
                <a:latin typeface="UTM Avo" panose="02040603050506020204" pitchFamily="18" charset="0"/>
                <a:sym typeface="Arial"/>
              </a:rPr>
              <a:t>1. THÀNH PHẦN KHÔNG KHÍ</a:t>
            </a:r>
            <a:endParaRPr sz="3200" b="1" i="0" u="none" strike="noStrike" cap="none">
              <a:solidFill>
                <a:srgbClr val="EC7E13"/>
              </a:solidFill>
              <a:latin typeface="UTM Avo" panose="02040603050506020204" pitchFamily="18" charset="0"/>
              <a:sym typeface="Aria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500"/>
                                        <p:tgtEl>
                                          <p:spTgt spid="19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4"/>
                                        </p:tgtEl>
                                        <p:attrNameLst>
                                          <p:attrName>style.visibility</p:attrName>
                                        </p:attrNameLst>
                                      </p:cBhvr>
                                      <p:to>
                                        <p:strVal val="visible"/>
                                      </p:to>
                                    </p:set>
                                    <p:animEffect transition="in" filter="fade">
                                      <p:cBhvr>
                                        <p:cTn id="16" dur="500"/>
                                        <p:tgtEl>
                                          <p:spTgt spid="19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02"/>
        <p:cNvGrpSpPr/>
        <p:nvPr/>
      </p:nvGrpSpPr>
      <p:grpSpPr>
        <a:xfrm>
          <a:off x="0" y="0"/>
          <a:ext cx="0" cy="0"/>
          <a:chOff x="0" y="0"/>
          <a:chExt cx="0" cy="0"/>
        </a:xfrm>
      </p:grpSpPr>
      <p:sp>
        <p:nvSpPr>
          <p:cNvPr id="203" name="Google Shape;203;p7"/>
          <p:cNvSpPr/>
          <p:nvPr/>
        </p:nvSpPr>
        <p:spPr>
          <a:xfrm>
            <a:off x="1813310" y="2389297"/>
            <a:ext cx="8565380" cy="3260876"/>
          </a:xfrm>
          <a:prstGeom prst="roundRect">
            <a:avLst>
              <a:gd name="adj" fmla="val 16667"/>
            </a:avLst>
          </a:prstGeom>
          <a:solidFill>
            <a:srgbClr val="C7E8F3"/>
          </a:solidFill>
          <a:ln w="25400" cap="flat" cmpd="sng">
            <a:solidFill>
              <a:srgbClr val="7AC0E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18" b="0" i="0" u="none" strike="noStrike" cap="none">
              <a:solidFill>
                <a:schemeClr val="lt1"/>
              </a:solidFill>
              <a:latin typeface="UTM Avo" panose="02040603050506020204" pitchFamily="18" charset="0"/>
              <a:sym typeface="Arial"/>
            </a:endParaRPr>
          </a:p>
        </p:txBody>
      </p:sp>
      <p:sp>
        <p:nvSpPr>
          <p:cNvPr id="204" name="Google Shape;204;p7"/>
          <p:cNvSpPr txBox="1"/>
          <p:nvPr/>
        </p:nvSpPr>
        <p:spPr>
          <a:xfrm>
            <a:off x="4315590" y="1626900"/>
            <a:ext cx="3560819" cy="6410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566" b="1" i="0" u="none" strike="noStrike" cap="none">
                <a:solidFill>
                  <a:srgbClr val="EC7E13"/>
                </a:solidFill>
                <a:latin typeface="UTM Avo" panose="02040603050506020204" pitchFamily="18" charset="0"/>
                <a:sym typeface="Arial"/>
              </a:rPr>
              <a:t>GHI NHỚ</a:t>
            </a:r>
            <a:endParaRPr sz="3566" b="1" i="0" u="none" strike="noStrike" cap="none">
              <a:solidFill>
                <a:srgbClr val="EC7E13"/>
              </a:solidFill>
              <a:latin typeface="UTM Avo" panose="02040603050506020204" pitchFamily="18" charset="0"/>
              <a:sym typeface="Arial"/>
            </a:endParaRPr>
          </a:p>
        </p:txBody>
      </p:sp>
      <p:sp>
        <p:nvSpPr>
          <p:cNvPr id="205" name="Google Shape;205;p7"/>
          <p:cNvSpPr/>
          <p:nvPr/>
        </p:nvSpPr>
        <p:spPr>
          <a:xfrm>
            <a:off x="2193906" y="2726656"/>
            <a:ext cx="7804185" cy="267761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cap="none">
                <a:solidFill>
                  <a:srgbClr val="000000"/>
                </a:solidFill>
                <a:latin typeface="UTM Avo" panose="02040603050506020204" pitchFamily="18" charset="0"/>
                <a:sym typeface="Arial"/>
              </a:rPr>
              <a:t>Không khí gồm hai thành phần chính là khí ô-xi và khí ni-tơ. Ngoài ra, không khí còn chứa khí các-bô-níc và các chất khí khác. Trong không khí có cả khói, bụi.</a:t>
            </a:r>
            <a:endParaRPr sz="2800" b="0" i="0" u="none" strike="noStrike" cap="none">
              <a:solidFill>
                <a:srgbClr val="000000"/>
              </a:solidFill>
              <a:latin typeface="UTM Avo" panose="02040603050506020204" pitchFamily="18" charset="0"/>
              <a:sym typeface="Aria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09"/>
        <p:cNvGrpSpPr/>
        <p:nvPr/>
      </p:nvGrpSpPr>
      <p:grpSpPr>
        <a:xfrm>
          <a:off x="0" y="0"/>
          <a:ext cx="0" cy="0"/>
          <a:chOff x="0" y="0"/>
          <a:chExt cx="0" cy="0"/>
        </a:xfrm>
      </p:grpSpPr>
      <p:pic>
        <p:nvPicPr>
          <p:cNvPr id="210" name="Google Shape;210;p8">
            <a:hlinkClick r:id="rId5"/>
          </p:cNvPr>
          <p:cNvPicPr preferRelativeResize="0"/>
          <p:nvPr/>
        </p:nvPicPr>
        <p:blipFill rotWithShape="1">
          <a:blip r:embed="rId6">
            <a:alphaModFix/>
          </a:blip>
          <a:srcRect/>
          <a:stretch/>
        </p:blipFill>
        <p:spPr>
          <a:xfrm>
            <a:off x="4501083" y="3015453"/>
            <a:ext cx="3189835" cy="1764777"/>
          </a:xfrm>
          <a:prstGeom prst="rect">
            <a:avLst/>
          </a:prstGeom>
          <a:noFill/>
          <a:ln>
            <a:noFill/>
          </a:ln>
        </p:spPr>
      </p:pic>
    </p:spTree>
    <p:custDataLst>
      <p:tags r:id="rId1"/>
    </p:custData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14"/>
        <p:cNvGrpSpPr/>
        <p:nvPr/>
      </p:nvGrpSpPr>
      <p:grpSpPr>
        <a:xfrm>
          <a:off x="0" y="0"/>
          <a:ext cx="0" cy="0"/>
          <a:chOff x="0" y="0"/>
          <a:chExt cx="0" cy="0"/>
        </a:xfrm>
      </p:grpSpPr>
      <p:sp>
        <p:nvSpPr>
          <p:cNvPr id="215" name="Google Shape;215;p9"/>
          <p:cNvSpPr txBox="1"/>
          <p:nvPr/>
        </p:nvSpPr>
        <p:spPr>
          <a:xfrm>
            <a:off x="2366167" y="1661505"/>
            <a:ext cx="7988150" cy="5193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2" b="1" i="0" u="none" strike="noStrike" cap="none">
                <a:solidFill>
                  <a:srgbClr val="EC7E13"/>
                </a:solidFill>
                <a:latin typeface="UTM Avo" panose="02040603050506020204" pitchFamily="18" charset="0"/>
                <a:sym typeface="Arial"/>
              </a:rPr>
              <a:t>Nhận biết trong không khí có hơi nước</a:t>
            </a:r>
            <a:endParaRPr sz="2802" b="1" i="0" u="none" strike="noStrike" cap="none">
              <a:solidFill>
                <a:srgbClr val="EC7E13"/>
              </a:solidFill>
              <a:latin typeface="UTM Avo" panose="02040603050506020204" pitchFamily="18" charset="0"/>
              <a:sym typeface="Arial"/>
            </a:endParaRPr>
          </a:p>
        </p:txBody>
      </p:sp>
      <p:sp>
        <p:nvSpPr>
          <p:cNvPr id="216" name="Google Shape;216;p9"/>
          <p:cNvSpPr/>
          <p:nvPr/>
        </p:nvSpPr>
        <p:spPr>
          <a:xfrm>
            <a:off x="450756" y="2438451"/>
            <a:ext cx="2166278" cy="519342"/>
          </a:xfrm>
          <a:prstGeom prst="homePlate">
            <a:avLst>
              <a:gd name="adj" fmla="val 50000"/>
            </a:avLst>
          </a:prstGeom>
          <a:solidFill>
            <a:srgbClr val="F0A501"/>
          </a:solidFill>
          <a:ln w="1905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47" b="1" i="0" u="none" strike="noStrike" cap="none">
                <a:solidFill>
                  <a:schemeClr val="dk1"/>
                </a:solidFill>
                <a:latin typeface="UTM Avo" panose="02040603050506020204" pitchFamily="18" charset="0"/>
                <a:sym typeface="Arial"/>
              </a:rPr>
              <a:t>Chuẩn bị:</a:t>
            </a:r>
            <a:endParaRPr sz="2547" b="1" i="0" u="none" strike="noStrike" cap="none">
              <a:solidFill>
                <a:schemeClr val="dk1"/>
              </a:solidFill>
              <a:latin typeface="UTM Avo" panose="02040603050506020204" pitchFamily="18" charset="0"/>
              <a:sym typeface="Arial"/>
            </a:endParaRPr>
          </a:p>
        </p:txBody>
      </p:sp>
      <p:sp>
        <p:nvSpPr>
          <p:cNvPr id="217" name="Google Shape;217;p9"/>
          <p:cNvSpPr/>
          <p:nvPr/>
        </p:nvSpPr>
        <p:spPr>
          <a:xfrm>
            <a:off x="2767550" y="2455972"/>
            <a:ext cx="83038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Hai cốc nước như nhau và các viên nước đá (hình 4). </a:t>
            </a:r>
            <a:endParaRPr sz="2400" b="0" i="0" u="none" strike="noStrike" cap="none">
              <a:solidFill>
                <a:srgbClr val="000000"/>
              </a:solidFill>
              <a:latin typeface="UTM Avo" panose="02040603050506020204" pitchFamily="18" charset="0"/>
              <a:sym typeface="Arial"/>
            </a:endParaRPr>
          </a:p>
        </p:txBody>
      </p:sp>
      <p:sp>
        <p:nvSpPr>
          <p:cNvPr id="218" name="Google Shape;218;p9"/>
          <p:cNvSpPr/>
          <p:nvPr/>
        </p:nvSpPr>
        <p:spPr>
          <a:xfrm>
            <a:off x="450756" y="3241049"/>
            <a:ext cx="2166278" cy="519342"/>
          </a:xfrm>
          <a:prstGeom prst="homePlate">
            <a:avLst>
              <a:gd name="adj" fmla="val 50000"/>
            </a:avLst>
          </a:prstGeom>
          <a:solidFill>
            <a:srgbClr val="F0A501"/>
          </a:solidFill>
          <a:ln w="19050" cap="flat" cmpd="sng">
            <a:solidFill>
              <a:srgbClr val="EC7E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47" b="1" i="0" u="none" strike="noStrike" cap="none">
                <a:solidFill>
                  <a:schemeClr val="dk1"/>
                </a:solidFill>
                <a:latin typeface="UTM Avo" panose="02040603050506020204" pitchFamily="18" charset="0"/>
                <a:sym typeface="Arial"/>
              </a:rPr>
              <a:t>Tiến hành:</a:t>
            </a:r>
            <a:endParaRPr sz="2547" b="1" i="0" u="none" strike="noStrike" cap="none">
              <a:solidFill>
                <a:schemeClr val="dk1"/>
              </a:solidFill>
              <a:latin typeface="UTM Avo" panose="02040603050506020204" pitchFamily="18" charset="0"/>
              <a:sym typeface="Arial"/>
            </a:endParaRPr>
          </a:p>
        </p:txBody>
      </p:sp>
      <p:sp>
        <p:nvSpPr>
          <p:cNvPr id="219" name="Google Shape;219;p9"/>
          <p:cNvSpPr/>
          <p:nvPr/>
        </p:nvSpPr>
        <p:spPr>
          <a:xfrm>
            <a:off x="2778657" y="3196308"/>
            <a:ext cx="7419504" cy="646290"/>
          </a:xfrm>
          <a:prstGeom prst="rect">
            <a:avLst/>
          </a:prstGeom>
          <a:noFill/>
          <a:ln>
            <a:noFill/>
          </a:ln>
        </p:spPr>
        <p:txBody>
          <a:bodyPr spcFirstLastPara="1" wrap="square" lIns="91425" tIns="45700" rIns="91425" bIns="45700" anchor="t" anchorCtr="0">
            <a:spAutoFit/>
          </a:bodyPr>
          <a:lstStyle/>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Quan sát bên ngoài thành cốc A và cốc B.</a:t>
            </a:r>
            <a:endParaRPr>
              <a:latin typeface="UTM Avo" panose="02040603050506020204" pitchFamily="18" charset="0"/>
            </a:endParaRPr>
          </a:p>
        </p:txBody>
      </p:sp>
      <p:sp>
        <p:nvSpPr>
          <p:cNvPr id="220" name="Google Shape;220;p9"/>
          <p:cNvSpPr/>
          <p:nvPr/>
        </p:nvSpPr>
        <p:spPr>
          <a:xfrm>
            <a:off x="2778657" y="3795499"/>
            <a:ext cx="6174742" cy="2862282"/>
          </a:xfrm>
          <a:prstGeom prst="rect">
            <a:avLst/>
          </a:prstGeom>
          <a:noFill/>
          <a:ln>
            <a:noFill/>
          </a:ln>
        </p:spPr>
        <p:txBody>
          <a:bodyPr spcFirstLastPara="1" wrap="square" lIns="91425" tIns="45700" rIns="91425" bIns="45700" anchor="t" anchorCtr="0">
            <a:spAutoFit/>
          </a:bodyPr>
          <a:lstStyle/>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Cho một số viên nước đá vào cốc B. Sau khoảng từ 3 đến 5 phút, quan sát hiện tượng xảy ra ở bên ngoài thành cốc A và cốc B.</a:t>
            </a:r>
            <a:endParaRPr>
              <a:latin typeface="UTM Avo" panose="02040603050506020204" pitchFamily="18" charset="0"/>
            </a:endParaRPr>
          </a:p>
          <a:p>
            <a:pPr marL="436634" marR="0" lvl="0" indent="-436634" algn="just" rtl="0">
              <a:lnSpc>
                <a:spcPct val="15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UTM Avo" panose="02040603050506020204" pitchFamily="18" charset="0"/>
                <a:sym typeface="Arial"/>
              </a:rPr>
              <a:t>Giải thích hiện tượng đó.</a:t>
            </a:r>
            <a:endParaRPr>
              <a:latin typeface="UTM Avo" panose="02040603050506020204" pitchFamily="18" charset="0"/>
            </a:endParaRPr>
          </a:p>
        </p:txBody>
      </p:sp>
      <p:pic>
        <p:nvPicPr>
          <p:cNvPr id="221" name="Google Shape;221;p9"/>
          <p:cNvPicPr preferRelativeResize="0"/>
          <p:nvPr/>
        </p:nvPicPr>
        <p:blipFill rotWithShape="1">
          <a:blip r:embed="rId5">
            <a:alphaModFix/>
          </a:blip>
          <a:srcRect/>
          <a:stretch/>
        </p:blipFill>
        <p:spPr>
          <a:xfrm>
            <a:off x="8912455" y="3760391"/>
            <a:ext cx="3173928" cy="3050047"/>
          </a:xfrm>
          <a:prstGeom prst="rect">
            <a:avLst/>
          </a:prstGeom>
          <a:noFill/>
          <a:ln>
            <a:noFill/>
          </a:ln>
        </p:spPr>
      </p:pic>
      <p:pic>
        <p:nvPicPr>
          <p:cNvPr id="222" name="Google Shape;222;p9"/>
          <p:cNvPicPr preferRelativeResize="0"/>
          <p:nvPr/>
        </p:nvPicPr>
        <p:blipFill rotWithShape="1">
          <a:blip r:embed="rId6">
            <a:alphaModFix/>
          </a:blip>
          <a:srcRect/>
          <a:stretch/>
        </p:blipFill>
        <p:spPr>
          <a:xfrm>
            <a:off x="1953678" y="1502685"/>
            <a:ext cx="824979" cy="824979"/>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par>
                                <p:cTn id="8" presetID="10" presetClass="entr" presetSubtype="0"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500"/>
                                        <p:tgtEl>
                                          <p:spTgt spid="2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6"/>
                                        </p:tgtEl>
                                        <p:attrNameLst>
                                          <p:attrName>style.visibility</p:attrName>
                                        </p:attrNameLst>
                                      </p:cBhvr>
                                      <p:to>
                                        <p:strVal val="visible"/>
                                      </p:to>
                                    </p:set>
                                    <p:animEffect transition="in" filter="fade">
                                      <p:cBhvr>
                                        <p:cTn id="15" dur="500"/>
                                        <p:tgtEl>
                                          <p:spTgt spid="21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17"/>
                                        </p:tgtEl>
                                        <p:attrNameLst>
                                          <p:attrName>style.visibility</p:attrName>
                                        </p:attrNameLst>
                                      </p:cBhvr>
                                      <p:to>
                                        <p:strVal val="visible"/>
                                      </p:to>
                                    </p:set>
                                    <p:animEffect transition="in" filter="fade">
                                      <p:cBhvr>
                                        <p:cTn id="19" dur="500"/>
                                        <p:tgtEl>
                                          <p:spTgt spid="2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8"/>
                                        </p:tgtEl>
                                        <p:attrNameLst>
                                          <p:attrName>style.visibility</p:attrName>
                                        </p:attrNameLst>
                                      </p:cBhvr>
                                      <p:to>
                                        <p:strVal val="visible"/>
                                      </p:to>
                                    </p:set>
                                    <p:animEffect transition="in" filter="fade">
                                      <p:cBhvr>
                                        <p:cTn id="24" dur="500"/>
                                        <p:tgtEl>
                                          <p:spTgt spid="21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19"/>
                                        </p:tgtEl>
                                        <p:attrNameLst>
                                          <p:attrName>style.visibility</p:attrName>
                                        </p:attrNameLst>
                                      </p:cBhvr>
                                      <p:to>
                                        <p:strVal val="visible"/>
                                      </p:to>
                                    </p:set>
                                    <p:animEffect transition="in" filter="fade">
                                      <p:cBhvr>
                                        <p:cTn id="28" dur="500"/>
                                        <p:tgtEl>
                                          <p:spTgt spid="21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20">
                                            <p:txEl>
                                              <p:pRg st="0" end="0"/>
                                            </p:txEl>
                                          </p:spTgt>
                                        </p:tgtEl>
                                        <p:attrNameLst>
                                          <p:attrName>style.visibility</p:attrName>
                                        </p:attrNameLst>
                                      </p:cBhvr>
                                      <p:to>
                                        <p:strVal val="visible"/>
                                      </p:to>
                                    </p:set>
                                    <p:animEffect transition="in" filter="fade">
                                      <p:cBhvr>
                                        <p:cTn id="32" dur="500"/>
                                        <p:tgtEl>
                                          <p:spTgt spid="220">
                                            <p:txEl>
                                              <p:pRg st="0" end="0"/>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0">
                                            <p:txEl>
                                              <p:pRg st="1" end="1"/>
                                            </p:txEl>
                                          </p:spTgt>
                                        </p:tgtEl>
                                        <p:attrNameLst>
                                          <p:attrName>style.visibility</p:attrName>
                                        </p:attrNameLst>
                                      </p:cBhvr>
                                      <p:to>
                                        <p:strVal val="visible"/>
                                      </p:to>
                                    </p:set>
                                    <p:animEffect transition="in" filter="fade">
                                      <p:cBhvr>
                                        <p:cTn id="36" dur="500"/>
                                        <p:tgtEl>
                                          <p:spTgt spid="220">
                                            <p:txEl>
                                              <p:pRg st="1" end="1"/>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21"/>
                                        </p:tgtEl>
                                        <p:attrNameLst>
                                          <p:attrName>style.visibility</p:attrName>
                                        </p:attrNameLst>
                                      </p:cBhvr>
                                      <p:to>
                                        <p:strVal val="visible"/>
                                      </p:to>
                                    </p:set>
                                    <p:animEffect transition="in" filter="fade">
                                      <p:cBhvr>
                                        <p:cTn id="40"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TotalTime>
  <Words>999</Words>
  <Application>Microsoft Office PowerPoint</Application>
  <PresentationFormat>Widescreen</PresentationFormat>
  <Paragraphs>105</Paragraphs>
  <Slides>31</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UTM Avo</vt:lpstr>
      <vt:lpstr>Noto Sans Symbols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Thuynt</cp:lastModifiedBy>
  <cp:revision>4</cp:revision>
  <dcterms:modified xsi:type="dcterms:W3CDTF">2023-11-30T10:06:03Z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