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5" r:id="rId2"/>
    <p:sldMasterId id="2147483698" r:id="rId3"/>
  </p:sldMasterIdLst>
  <p:notesMasterIdLst>
    <p:notesMasterId r:id="rId38"/>
  </p:notesMasterIdLst>
  <p:sldIdLst>
    <p:sldId id="363" r:id="rId4"/>
    <p:sldId id="264" r:id="rId5"/>
    <p:sldId id="256" r:id="rId6"/>
    <p:sldId id="318" r:id="rId7"/>
    <p:sldId id="319" r:id="rId8"/>
    <p:sldId id="324" r:id="rId9"/>
    <p:sldId id="325" r:id="rId10"/>
    <p:sldId id="369" r:id="rId11"/>
    <p:sldId id="322" r:id="rId12"/>
    <p:sldId id="326" r:id="rId13"/>
    <p:sldId id="364" r:id="rId14"/>
    <p:sldId id="365" r:id="rId15"/>
    <p:sldId id="323" r:id="rId16"/>
    <p:sldId id="366" r:id="rId17"/>
    <p:sldId id="367" r:id="rId18"/>
    <p:sldId id="331" r:id="rId19"/>
    <p:sldId id="330" r:id="rId20"/>
    <p:sldId id="334" r:id="rId21"/>
    <p:sldId id="328" r:id="rId22"/>
    <p:sldId id="333" r:id="rId23"/>
    <p:sldId id="335" r:id="rId24"/>
    <p:sldId id="340" r:id="rId25"/>
    <p:sldId id="338" r:id="rId26"/>
    <p:sldId id="350" r:id="rId27"/>
    <p:sldId id="368" r:id="rId28"/>
    <p:sldId id="346" r:id="rId29"/>
    <p:sldId id="355" r:id="rId30"/>
    <p:sldId id="356" r:id="rId31"/>
    <p:sldId id="357" r:id="rId32"/>
    <p:sldId id="358" r:id="rId33"/>
    <p:sldId id="360" r:id="rId34"/>
    <p:sldId id="361" r:id="rId35"/>
    <p:sldId id="349" r:id="rId36"/>
    <p:sldId id="344" r:id="rId37"/>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ED9"/>
    <a:srgbClr val="FFC34B"/>
    <a:srgbClr val="FFDD09"/>
    <a:srgbClr val="FEEFC6"/>
    <a:srgbClr val="2D591D"/>
    <a:srgbClr val="D7454F"/>
    <a:srgbClr val="EB6D8E"/>
    <a:srgbClr val="FFFFFF"/>
    <a:srgbClr val="FAF1E6"/>
    <a:srgbClr val="F6E4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101" autoAdjust="0"/>
  </p:normalViewPr>
  <p:slideViewPr>
    <p:cSldViewPr snapToGrid="0">
      <p:cViewPr varScale="1">
        <p:scale>
          <a:sx n="90" d="100"/>
          <a:sy n="90" d="100"/>
        </p:scale>
        <p:origin x="840" y="84"/>
      </p:cViewPr>
      <p:guideLst>
        <p:guide orient="horz" pos="1620"/>
        <p:guide pos="2880"/>
      </p:guideLst>
    </p:cSldViewPr>
  </p:slideViewPr>
  <p:notesTextViewPr>
    <p:cViewPr>
      <p:scale>
        <a:sx n="1" d="1"/>
        <a:sy n="1" d="1"/>
      </p:scale>
      <p:origin x="0" y="0"/>
    </p:cViewPr>
  </p:notesTextViewPr>
  <p:sorterViewPr>
    <p:cViewPr>
      <p:scale>
        <a:sx n="186" d="100"/>
        <a:sy n="18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2024/12/4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2209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6326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637329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17</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15102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18</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679461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860528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20</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49519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281013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5422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696376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933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0474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27045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34</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44256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4</a:t>
            </a:fld>
            <a:endParaRPr lang="zh-CN" altLang="en-US"/>
          </a:p>
        </p:txBody>
      </p:sp>
    </p:spTree>
    <p:extLst>
      <p:ext uri="{BB962C8B-B14F-4D97-AF65-F5344CB8AC3E}">
        <p14:creationId xmlns:p14="http://schemas.microsoft.com/office/powerpoint/2010/main" val="1714569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5</a:t>
            </a:fld>
            <a:endParaRPr lang="zh-CN" altLang="en-US"/>
          </a:p>
        </p:txBody>
      </p:sp>
    </p:spTree>
    <p:extLst>
      <p:ext uri="{BB962C8B-B14F-4D97-AF65-F5344CB8AC3E}">
        <p14:creationId xmlns:p14="http://schemas.microsoft.com/office/powerpoint/2010/main" val="3310381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6</a:t>
            </a:fld>
            <a:endParaRPr lang="zh-CN" altLang="en-US"/>
          </a:p>
        </p:txBody>
      </p:sp>
    </p:spTree>
    <p:extLst>
      <p:ext uri="{BB962C8B-B14F-4D97-AF65-F5344CB8AC3E}">
        <p14:creationId xmlns:p14="http://schemas.microsoft.com/office/powerpoint/2010/main" val="3820222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7</a:t>
            </a:fld>
            <a:endParaRPr lang="zh-CN" altLang="en-US"/>
          </a:p>
        </p:txBody>
      </p:sp>
    </p:spTree>
    <p:extLst>
      <p:ext uri="{BB962C8B-B14F-4D97-AF65-F5344CB8AC3E}">
        <p14:creationId xmlns:p14="http://schemas.microsoft.com/office/powerpoint/2010/main" val="1659967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8502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4632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2914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933667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5107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15AA2F-A2C8-4033-ABB1-9676D9B4B91E}"/>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386B64E1-2010-49C4-B332-70C3A064718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08B5DFC-B13C-4C3C-BE11-E5060E321ED1}"/>
              </a:ext>
            </a:extLst>
          </p:cNvPr>
          <p:cNvSpPr>
            <a:spLocks noGrp="1"/>
          </p:cNvSpPr>
          <p:nvPr>
            <p:ph type="dt" sz="half" idx="10"/>
          </p:nvPr>
        </p:nvSpPr>
        <p:spPr/>
        <p:txBody>
          <a:bodyPr/>
          <a:lstStyle/>
          <a:p>
            <a:fld id="{FD791B83-7F85-412B-B55F-311BFBFEAF92}"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21D3C02C-D7B9-4FC5-9A0C-E47F512615C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912A6E2-4736-4A5C-A049-0D1CCF5E9B9F}"/>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214568406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A17726-F5E0-449F-8842-C42058F8769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EA88AA-091A-43A1-8814-68E884B23DD1}"/>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51F3DD6A-5FCE-41D3-BA04-C33B8E4C10E1}"/>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9094004-97B0-47BA-93CD-6D42579CF579}"/>
              </a:ext>
            </a:extLst>
          </p:cNvPr>
          <p:cNvSpPr>
            <a:spLocks noGrp="1"/>
          </p:cNvSpPr>
          <p:nvPr>
            <p:ph type="dt" sz="half" idx="10"/>
          </p:nvPr>
        </p:nvSpPr>
        <p:spPr/>
        <p:txBody>
          <a:bodyPr/>
          <a:lstStyle/>
          <a:p>
            <a:fld id="{FD791B83-7F85-412B-B55F-311BFBFEAF92}"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9B715CB2-E91A-433B-BDB0-B0382B0D02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959F244-1A56-4A7D-B702-39D21C3D0E87}"/>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65583307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AAF099-1E37-49B3-BF74-2103EA7A6567}"/>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AA159F8-5B8C-4152-8B9F-FF1560B2F71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F675D9BF-A055-4A3B-AE81-5999D02EB448}"/>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8CFBD4-9D91-4C78-8D50-A864FCD0220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EFFC61B4-F854-4403-AEF4-45DC5FE1A311}"/>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4C22695-E9A9-4465-9D47-BC9846669BB4}"/>
              </a:ext>
            </a:extLst>
          </p:cNvPr>
          <p:cNvSpPr>
            <a:spLocks noGrp="1"/>
          </p:cNvSpPr>
          <p:nvPr>
            <p:ph type="dt" sz="half" idx="10"/>
          </p:nvPr>
        </p:nvSpPr>
        <p:spPr/>
        <p:txBody>
          <a:bodyPr/>
          <a:lstStyle/>
          <a:p>
            <a:fld id="{FD791B83-7F85-412B-B55F-311BFBFEAF92}" type="datetimeFigureOut">
              <a:rPr lang="zh-CN" altLang="en-US" smtClean="0"/>
              <a:t>2024/12/4</a:t>
            </a:fld>
            <a:endParaRPr lang="zh-CN" altLang="en-US"/>
          </a:p>
        </p:txBody>
      </p:sp>
      <p:sp>
        <p:nvSpPr>
          <p:cNvPr id="8" name="页脚占位符 7">
            <a:extLst>
              <a:ext uri="{FF2B5EF4-FFF2-40B4-BE49-F238E27FC236}">
                <a16:creationId xmlns:a16="http://schemas.microsoft.com/office/drawing/2014/main" id="{D784CD4C-0742-4A31-9389-634C1F53852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2A32328-9D9F-4C59-BBE2-F25DD73320D8}"/>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17609362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D5A37C-E4AE-414B-B858-604AAC1D0A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B8EFC5F-FBEE-4E07-AC10-61052C21E2AD}"/>
              </a:ext>
            </a:extLst>
          </p:cNvPr>
          <p:cNvSpPr>
            <a:spLocks noGrp="1"/>
          </p:cNvSpPr>
          <p:nvPr>
            <p:ph type="dt" sz="half" idx="10"/>
          </p:nvPr>
        </p:nvSpPr>
        <p:spPr/>
        <p:txBody>
          <a:bodyPr/>
          <a:lstStyle/>
          <a:p>
            <a:fld id="{FD791B83-7F85-412B-B55F-311BFBFEAF92}" type="datetimeFigureOut">
              <a:rPr lang="zh-CN" altLang="en-US" smtClean="0"/>
              <a:t>2024/12/4</a:t>
            </a:fld>
            <a:endParaRPr lang="zh-CN" altLang="en-US"/>
          </a:p>
        </p:txBody>
      </p:sp>
      <p:sp>
        <p:nvSpPr>
          <p:cNvPr id="4" name="页脚占位符 3">
            <a:extLst>
              <a:ext uri="{FF2B5EF4-FFF2-40B4-BE49-F238E27FC236}">
                <a16:creationId xmlns:a16="http://schemas.microsoft.com/office/drawing/2014/main" id="{91331917-62D1-4DF8-A771-75E0E2FC38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ED1067D-BFD8-4B52-8F30-D98E95B22884}"/>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50210041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A6F7599-BAC8-4A3E-B81D-FD5E3DBD359E}"/>
              </a:ext>
            </a:extLst>
          </p:cNvPr>
          <p:cNvSpPr>
            <a:spLocks noGrp="1"/>
          </p:cNvSpPr>
          <p:nvPr>
            <p:ph type="dt" sz="half" idx="10"/>
          </p:nvPr>
        </p:nvSpPr>
        <p:spPr/>
        <p:txBody>
          <a:bodyPr/>
          <a:lstStyle/>
          <a:p>
            <a:fld id="{FD791B83-7F85-412B-B55F-311BFBFEAF92}" type="datetimeFigureOut">
              <a:rPr lang="zh-CN" altLang="en-US" smtClean="0"/>
              <a:t>2024/12/4</a:t>
            </a:fld>
            <a:endParaRPr lang="zh-CN" altLang="en-US"/>
          </a:p>
        </p:txBody>
      </p:sp>
      <p:sp>
        <p:nvSpPr>
          <p:cNvPr id="3" name="页脚占位符 2">
            <a:extLst>
              <a:ext uri="{FF2B5EF4-FFF2-40B4-BE49-F238E27FC236}">
                <a16:creationId xmlns:a16="http://schemas.microsoft.com/office/drawing/2014/main" id="{89F6AE5F-FCFA-40B0-A492-95AEE68A5A7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1E7BF91-B6EC-451F-BC26-B2D4AE1EE348}"/>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3010434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986DC-7857-45F3-A87A-E57B8C7B562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CEABE26D-EDA4-4A88-B324-32E57C36829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C58D263-4469-4176-B80F-CE2D8060038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0D4E0042-9343-435B-8AC7-108E1F6842F5}"/>
              </a:ext>
            </a:extLst>
          </p:cNvPr>
          <p:cNvSpPr>
            <a:spLocks noGrp="1"/>
          </p:cNvSpPr>
          <p:nvPr>
            <p:ph type="dt" sz="half" idx="10"/>
          </p:nvPr>
        </p:nvSpPr>
        <p:spPr/>
        <p:txBody>
          <a:bodyPr/>
          <a:lstStyle/>
          <a:p>
            <a:fld id="{FD791B83-7F85-412B-B55F-311BFBFEAF92}"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1FF64437-2F0F-496B-B89F-8FCA8CF19E9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4AD77E-82EE-4D1E-B1F4-235046D47A3F}"/>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19503800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40DEF3-9E02-4A7A-B985-43C7AA85C2F5}"/>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FE8909E2-4391-48F1-AC76-7D846A63003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538F403-E989-4C43-931E-392E028B24B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2BCADC77-9A5F-495E-948A-5E8C599C02A5}"/>
              </a:ext>
            </a:extLst>
          </p:cNvPr>
          <p:cNvSpPr>
            <a:spLocks noGrp="1"/>
          </p:cNvSpPr>
          <p:nvPr>
            <p:ph type="dt" sz="half" idx="10"/>
          </p:nvPr>
        </p:nvSpPr>
        <p:spPr/>
        <p:txBody>
          <a:bodyPr/>
          <a:lstStyle/>
          <a:p>
            <a:fld id="{FD791B83-7F85-412B-B55F-311BFBFEAF92}"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268900D9-0F77-471E-9390-50CCA6F292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F101B63-0006-4567-803B-62E593D5B650}"/>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20014068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587A94-8BDA-473F-B641-7CE8954D7E4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7A35CAE-5BAD-493D-AA97-EDB575EE392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9EDE0D6-C914-4C23-9A3B-B7280FBA7004}"/>
              </a:ext>
            </a:extLst>
          </p:cNvPr>
          <p:cNvSpPr>
            <a:spLocks noGrp="1"/>
          </p:cNvSpPr>
          <p:nvPr>
            <p:ph type="dt" sz="half" idx="10"/>
          </p:nvPr>
        </p:nvSpPr>
        <p:spPr/>
        <p:txBody>
          <a:bodyPr/>
          <a:lstStyle/>
          <a:p>
            <a:fld id="{FD791B83-7F85-412B-B55F-311BFBFEAF92}"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67D86029-451C-4A23-A726-40DE65D38E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F042CE-3782-4E31-A71B-233724ACEBD6}"/>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79722673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8BEE589-2360-46CD-A48F-D0159C24BBFF}"/>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55735D8-4E0F-42CA-85A9-109502420EC6}"/>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5289540-1779-4633-AAEA-C2E3494864CF}"/>
              </a:ext>
            </a:extLst>
          </p:cNvPr>
          <p:cNvSpPr>
            <a:spLocks noGrp="1"/>
          </p:cNvSpPr>
          <p:nvPr>
            <p:ph type="dt" sz="half" idx="10"/>
          </p:nvPr>
        </p:nvSpPr>
        <p:spPr/>
        <p:txBody>
          <a:bodyPr/>
          <a:lstStyle/>
          <a:p>
            <a:fld id="{FD791B83-7F85-412B-B55F-311BFBFEAF92}"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ECE35222-434E-4293-B90C-EC2C759D8B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142FE9F-C8C7-4A56-A1BD-6009904EC045}"/>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28880402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538520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71049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33305822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250459988"/>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127627574"/>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DCF340B-DD0B-433E-BC10-266275DA76BC}" type="datetimeFigureOut">
              <a:rPr lang="zh-CN" altLang="en-US" smtClean="0"/>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492277444"/>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DCF340B-DD0B-433E-BC10-266275DA76BC}" type="datetimeFigureOut">
              <a:rPr lang="zh-CN" altLang="en-US" smtClean="0"/>
              <a:t>2024/12/4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2136409890"/>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DCF340B-DD0B-433E-BC10-266275DA76BC}" type="datetimeFigureOut">
              <a:rPr lang="zh-CN" altLang="en-US" smtClean="0"/>
              <a:t>2024/12/4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004778402"/>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DCF340B-DD0B-433E-BC10-266275DA76BC}" type="datetimeFigureOut">
              <a:rPr lang="zh-CN" altLang="en-US" smtClean="0"/>
              <a:t>2024/12/4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185511688"/>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DCF340B-DD0B-433E-BC10-266275DA76BC}" type="datetimeFigureOut">
              <a:rPr lang="zh-CN" altLang="en-US" smtClean="0"/>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81254025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043892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DCF340B-DD0B-433E-BC10-266275DA76BC}" type="datetimeFigureOut">
              <a:rPr lang="zh-CN" altLang="en-US" smtClean="0"/>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14847255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79522401"/>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72719509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62168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630238" y="1879600"/>
            <a:ext cx="3868737"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6685114" y="3932854"/>
            <a:ext cx="775136" cy="230832"/>
          </a:xfrm>
          <a:prstGeom prst="rect">
            <a:avLst/>
          </a:prstGeom>
        </p:spPr>
        <p:txBody>
          <a:bodyPr wrap="square">
            <a:spAutoFit/>
          </a:bodyPr>
          <a:lstStyle/>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9144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9144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9144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9144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9144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9144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2392468462"/>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363022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cxnSp>
        <p:nvCxnSpPr>
          <p:cNvPr id="7" name="直接连接符 6"/>
          <p:cNvCxnSpPr/>
          <p:nvPr userDrawn="1"/>
        </p:nvCxnSpPr>
        <p:spPr>
          <a:xfrm>
            <a:off x="1981200" y="666750"/>
            <a:ext cx="71628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6651010" y="297418"/>
            <a:ext cx="2492990" cy="369332"/>
          </a:xfrm>
          <a:prstGeom prst="rect">
            <a:avLst/>
          </a:prstGeom>
          <a:noFill/>
        </p:spPr>
        <p:txBody>
          <a:bodyPr wrap="none" rtlCol="0">
            <a:spAutoFit/>
          </a:bodyPr>
          <a:lstStyle/>
          <a:p>
            <a:r>
              <a:rPr lang="zh-CN" altLang="en-US" sz="1800" dirty="0"/>
              <a:t>单击此处添加文字标题</a:t>
            </a:r>
          </a:p>
        </p:txBody>
      </p:sp>
    </p:spTree>
    <p:extLst>
      <p:ext uri="{BB962C8B-B14F-4D97-AF65-F5344CB8AC3E}">
        <p14:creationId xmlns:p14="http://schemas.microsoft.com/office/powerpoint/2010/main" val="39686612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5CA629-2EE7-4445-8B6B-D05212392C1B}"/>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E7F774A2-297F-4905-8119-D4B8B3A5D9E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a:extLst>
              <a:ext uri="{FF2B5EF4-FFF2-40B4-BE49-F238E27FC236}">
                <a16:creationId xmlns:a16="http://schemas.microsoft.com/office/drawing/2014/main" id="{DD328AE7-5D6C-4C63-BB00-CA5EEB9DFFA3}"/>
              </a:ext>
            </a:extLst>
          </p:cNvPr>
          <p:cNvSpPr>
            <a:spLocks noGrp="1"/>
          </p:cNvSpPr>
          <p:nvPr>
            <p:ph type="dt" sz="half" idx="10"/>
          </p:nvPr>
        </p:nvSpPr>
        <p:spPr/>
        <p:txBody>
          <a:bodyPr/>
          <a:lstStyle/>
          <a:p>
            <a:fld id="{FD791B83-7F85-412B-B55F-311BFBFEAF92}"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BDE9CEB6-9C28-476A-9E6F-9960F0857F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093B1BA-51C5-4AE0-B6C1-8DE9EDF603D5}"/>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256488013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AA1AC16-948C-4AE2-A8F0-AD93837A264C}"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792952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72" r:id="rId8"/>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16DB3D-8751-46C3-9D92-B6A66B35607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0981B940-43D1-4B9C-880A-9CDCAE7BC17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5B47934-06F7-464A-BD1B-592EA334EED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fld id="{FD791B83-7F85-412B-B55F-311BFBFEAF92}" type="datetimeFigureOut">
              <a:rPr lang="zh-CN" altLang="en-US" smtClean="0"/>
              <a:pPr/>
              <a:t>2024/12/4</a:t>
            </a:fld>
            <a:endParaRPr lang="zh-CN" altLang="en-US" dirty="0"/>
          </a:p>
        </p:txBody>
      </p:sp>
      <p:sp>
        <p:nvSpPr>
          <p:cNvPr id="5" name="页脚占位符 4">
            <a:extLst>
              <a:ext uri="{FF2B5EF4-FFF2-40B4-BE49-F238E27FC236}">
                <a16:creationId xmlns:a16="http://schemas.microsoft.com/office/drawing/2014/main" id="{D1627D83-AD14-4F4A-BE87-4C38521AD69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AA89853D-7AF8-4A87-AB31-363664C27A1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fld id="{6EA1E9D5-643F-4B16-9C77-5AFD21C28BAD}" type="slidenum">
              <a:rPr lang="zh-CN" altLang="en-US" smtClean="0"/>
              <a:pPr/>
              <a:t>‹#›</a:t>
            </a:fld>
            <a:endParaRPr lang="zh-CN" altLang="en-US" dirty="0"/>
          </a:p>
        </p:txBody>
      </p:sp>
    </p:spTree>
    <p:extLst>
      <p:ext uri="{BB962C8B-B14F-4D97-AF65-F5344CB8AC3E}">
        <p14:creationId xmlns:p14="http://schemas.microsoft.com/office/powerpoint/2010/main" val="219418004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710" r:id="rId13"/>
  </p:sldLayoutIdLst>
  <p:transition spd="slow">
    <p:wipe/>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DCF340B-DD0B-433E-BC10-266275DA76BC}" type="datetimeFigureOut">
              <a:rPr lang="zh-CN" altLang="en-US" smtClean="0"/>
              <a:t>2024/12/4</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26222964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image" Target="../media/image5.GIF"/><Relationship Id="rId5" Type="http://schemas.openxmlformats.org/officeDocument/2006/relationships/hyperlink" Target="http://www.glitter-graphics.com/"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27.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8.xml"/><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8.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27.jpeg"/><Relationship Id="rId4" Type="http://schemas.openxmlformats.org/officeDocument/2006/relationships/notesSlide" Target="../notesSlides/notesSlide10.xml"/><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jpe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34.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5.png"/><Relationship Id="rId7"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34.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5.png"/><Relationship Id="rId7"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34.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8.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5.png"/><Relationship Id="rId7" Type="http://schemas.microsoft.com/office/2007/relationships/hdphoto" Target="../media/hdphoto3.wdp"/><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33.png"/><Relationship Id="rId11" Type="http://schemas.openxmlformats.org/officeDocument/2006/relationships/image" Target="../media/image45.png"/><Relationship Id="rId5" Type="http://schemas.openxmlformats.org/officeDocument/2006/relationships/image" Target="../media/image34.png"/><Relationship Id="rId10" Type="http://schemas.openxmlformats.org/officeDocument/2006/relationships/image" Target="../media/image44.png"/><Relationship Id="rId4" Type="http://schemas.microsoft.com/office/2007/relationships/hdphoto" Target="../media/hdphoto4.wdp"/><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46.png"/><Relationship Id="rId5" Type="http://schemas.microsoft.com/office/2007/relationships/hdphoto" Target="../media/hdphoto3.wdp"/><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33.png"/><Relationship Id="rId7"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8.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8.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oleObject" Target="../embeddings/oleObject1.bin"/><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emf"/></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65.emf"/><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hyperlink" Target="https://www.freeppt7.com/" TargetMode="External"/><Relationship Id="rId5" Type="http://schemas.openxmlformats.org/officeDocument/2006/relationships/image" Target="../media/image1.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5.xml"/><Relationship Id="rId18" Type="http://schemas.openxmlformats.org/officeDocument/2006/relationships/image" Target="../media/image23.png"/><Relationship Id="rId3" Type="http://schemas.microsoft.com/office/2007/relationships/media" Target="../media/media3.mp3"/><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2.svg"/><Relationship Id="rId2" Type="http://schemas.openxmlformats.org/officeDocument/2006/relationships/audio" Target="../media/media2.wav"/><Relationship Id="rId16" Type="http://schemas.openxmlformats.org/officeDocument/2006/relationships/image" Target="../media/image21.png"/><Relationship Id="rId1" Type="http://schemas.microsoft.com/office/2007/relationships/media" Target="../media/media2.wav"/><Relationship Id="rId6" Type="http://schemas.openxmlformats.org/officeDocument/2006/relationships/notesSlide" Target="../notesSlides/notesSlide3.xml"/><Relationship Id="rId11" Type="http://schemas.openxmlformats.org/officeDocument/2006/relationships/image" Target="../media/image18.png"/><Relationship Id="rId5" Type="http://schemas.openxmlformats.org/officeDocument/2006/relationships/slideLayout" Target="../slideLayouts/slideLayout10.xml"/><Relationship Id="rId15" Type="http://schemas.openxmlformats.org/officeDocument/2006/relationships/image" Target="../media/image7.png"/><Relationship Id="rId10" Type="http://schemas.openxmlformats.org/officeDocument/2006/relationships/image" Target="../media/image17.png"/><Relationship Id="rId19" Type="http://schemas.openxmlformats.org/officeDocument/2006/relationships/image" Target="../media/image24.png"/><Relationship Id="rId4" Type="http://schemas.openxmlformats.org/officeDocument/2006/relationships/audio" Target="../media/media3.mp3"/><Relationship Id="rId9" Type="http://schemas.openxmlformats.org/officeDocument/2006/relationships/image" Target="../media/image16.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5.xml"/><Relationship Id="rId18" Type="http://schemas.openxmlformats.org/officeDocument/2006/relationships/image" Target="../media/image23.png"/><Relationship Id="rId3" Type="http://schemas.microsoft.com/office/2007/relationships/media" Target="../media/media3.mp3"/><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2.svg"/><Relationship Id="rId2" Type="http://schemas.openxmlformats.org/officeDocument/2006/relationships/audio" Target="../media/media2.wav"/><Relationship Id="rId16" Type="http://schemas.openxmlformats.org/officeDocument/2006/relationships/image" Target="../media/image21.png"/><Relationship Id="rId1" Type="http://schemas.microsoft.com/office/2007/relationships/media" Target="../media/media2.wav"/><Relationship Id="rId6" Type="http://schemas.openxmlformats.org/officeDocument/2006/relationships/notesSlide" Target="../notesSlides/notesSlide4.xml"/><Relationship Id="rId11" Type="http://schemas.openxmlformats.org/officeDocument/2006/relationships/image" Target="../media/image18.png"/><Relationship Id="rId5" Type="http://schemas.openxmlformats.org/officeDocument/2006/relationships/slideLayout" Target="../slideLayouts/slideLayout10.xml"/><Relationship Id="rId15" Type="http://schemas.openxmlformats.org/officeDocument/2006/relationships/image" Target="../media/image7.png"/><Relationship Id="rId10" Type="http://schemas.openxmlformats.org/officeDocument/2006/relationships/image" Target="../media/image17.png"/><Relationship Id="rId19" Type="http://schemas.openxmlformats.org/officeDocument/2006/relationships/image" Target="../media/image24.png"/><Relationship Id="rId4" Type="http://schemas.openxmlformats.org/officeDocument/2006/relationships/audio" Target="../media/media3.mp3"/><Relationship Id="rId9" Type="http://schemas.openxmlformats.org/officeDocument/2006/relationships/image" Target="../media/image16.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5.xml"/><Relationship Id="rId18" Type="http://schemas.openxmlformats.org/officeDocument/2006/relationships/image" Target="../media/image23.png"/><Relationship Id="rId3" Type="http://schemas.microsoft.com/office/2007/relationships/media" Target="../media/media3.mp3"/><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2.svg"/><Relationship Id="rId2" Type="http://schemas.openxmlformats.org/officeDocument/2006/relationships/audio" Target="../media/media2.wav"/><Relationship Id="rId16" Type="http://schemas.openxmlformats.org/officeDocument/2006/relationships/image" Target="../media/image21.png"/><Relationship Id="rId1" Type="http://schemas.microsoft.com/office/2007/relationships/media" Target="../media/media2.wav"/><Relationship Id="rId6" Type="http://schemas.openxmlformats.org/officeDocument/2006/relationships/notesSlide" Target="../notesSlides/notesSlide5.xml"/><Relationship Id="rId11" Type="http://schemas.openxmlformats.org/officeDocument/2006/relationships/image" Target="../media/image18.png"/><Relationship Id="rId5" Type="http://schemas.openxmlformats.org/officeDocument/2006/relationships/slideLayout" Target="../slideLayouts/slideLayout10.xml"/><Relationship Id="rId15" Type="http://schemas.openxmlformats.org/officeDocument/2006/relationships/image" Target="../media/image7.png"/><Relationship Id="rId10" Type="http://schemas.openxmlformats.org/officeDocument/2006/relationships/image" Target="../media/image17.png"/><Relationship Id="rId19" Type="http://schemas.openxmlformats.org/officeDocument/2006/relationships/image" Target="../media/image24.png"/><Relationship Id="rId4" Type="http://schemas.openxmlformats.org/officeDocument/2006/relationships/audio" Target="../media/media3.mp3"/><Relationship Id="rId9" Type="http://schemas.openxmlformats.org/officeDocument/2006/relationships/image" Target="../media/image16.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5.xml"/><Relationship Id="rId18" Type="http://schemas.openxmlformats.org/officeDocument/2006/relationships/image" Target="../media/image23.png"/><Relationship Id="rId3" Type="http://schemas.microsoft.com/office/2007/relationships/media" Target="../media/media3.mp3"/><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2.svg"/><Relationship Id="rId2" Type="http://schemas.openxmlformats.org/officeDocument/2006/relationships/audio" Target="../media/media2.wav"/><Relationship Id="rId16" Type="http://schemas.openxmlformats.org/officeDocument/2006/relationships/image" Target="../media/image21.png"/><Relationship Id="rId1" Type="http://schemas.microsoft.com/office/2007/relationships/media" Target="../media/media2.wav"/><Relationship Id="rId6" Type="http://schemas.openxmlformats.org/officeDocument/2006/relationships/notesSlide" Target="../notesSlides/notesSlide6.xml"/><Relationship Id="rId11" Type="http://schemas.openxmlformats.org/officeDocument/2006/relationships/image" Target="../media/image18.png"/><Relationship Id="rId5" Type="http://schemas.openxmlformats.org/officeDocument/2006/relationships/slideLayout" Target="../slideLayouts/slideLayout10.xml"/><Relationship Id="rId15" Type="http://schemas.openxmlformats.org/officeDocument/2006/relationships/image" Target="../media/image7.png"/><Relationship Id="rId10" Type="http://schemas.openxmlformats.org/officeDocument/2006/relationships/image" Target="../media/image17.png"/><Relationship Id="rId19" Type="http://schemas.openxmlformats.org/officeDocument/2006/relationships/image" Target="../media/image24.png"/><Relationship Id="rId4" Type="http://schemas.openxmlformats.org/officeDocument/2006/relationships/audio" Target="../media/media3.mp3"/><Relationship Id="rId9" Type="http://schemas.openxmlformats.org/officeDocument/2006/relationships/image" Target="../media/image16.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image" Target="../media/image5.GIF"/><Relationship Id="rId5" Type="http://schemas.openxmlformats.org/officeDocument/2006/relationships/hyperlink" Target="http://www.glitter-graphics.com/" TargetMode="Externa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8.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2219258" y="579507"/>
            <a:ext cx="5540335" cy="910740"/>
          </a:xfrm>
          <a:prstGeom prst="rect">
            <a:avLst/>
          </a:prstGeom>
        </p:spPr>
        <p:txBody>
          <a:bodyPr wrap="none" fromWordArt="1">
            <a:prstTxWarp prst="textPlain">
              <a:avLst>
                <a:gd name="adj" fmla="val 48888"/>
              </a:avLst>
            </a:prstTxWarp>
          </a:bodyPr>
          <a:lstStyle/>
          <a:p>
            <a:pPr algn="ctr"/>
            <a:r>
              <a:rPr lang="en-US" sz="3600" i="0" kern="10" dirty="0">
                <a:ln w="9525">
                  <a:solidFill>
                    <a:srgbClr val="008000"/>
                  </a:solidFill>
                  <a:round/>
                </a:ln>
                <a:solidFill>
                  <a:srgbClr val="000000"/>
                </a:solidFill>
                <a:latin typeface="Times New Roman" panose="02020603050405020304"/>
                <a:cs typeface="Times New Roman" panose="02020603050405020304"/>
              </a:rPr>
              <a:t>KHOA HỌC </a:t>
            </a:r>
          </a:p>
        </p:txBody>
      </p:sp>
      <p:sp>
        <p:nvSpPr>
          <p:cNvPr id="2051" name="WordArt 3"/>
          <p:cNvSpPr>
            <a:spLocks noChangeArrowheads="1" noChangeShapeType="1" noTextEdit="1"/>
          </p:cNvSpPr>
          <p:nvPr/>
        </p:nvSpPr>
        <p:spPr bwMode="auto">
          <a:xfrm>
            <a:off x="1991572" y="1966761"/>
            <a:ext cx="5084965" cy="1136448"/>
          </a:xfrm>
          <a:prstGeom prst="rect">
            <a:avLst/>
          </a:prstGeom>
        </p:spPr>
        <p:txBody>
          <a:bodyPr wrap="none" fromWordArt="1">
            <a:prstTxWarp prst="textPlain">
              <a:avLst>
                <a:gd name="adj" fmla="val 50000"/>
              </a:avLst>
            </a:prstTxWarp>
          </a:bodyPr>
          <a:lstStyle/>
          <a:p>
            <a:pPr algn="ctr"/>
            <a:r>
              <a:rPr lang="en-US" sz="3600" b="1" i="0" kern="10" dirty="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NĂNG LƯỢNG ĐIỆN</a:t>
            </a:r>
          </a:p>
          <a:p>
            <a:pPr algn="ctr"/>
            <a:r>
              <a:rPr lang="en-US" sz="3600" i="0" kern="10" dirty="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a:t>
            </a:r>
            <a:r>
              <a:rPr lang="vi-VN" sz="3600" i="0" kern="10" dirty="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Tiết</a:t>
            </a:r>
            <a:r>
              <a:rPr lang="en-US" sz="3600" i="0" kern="10" dirty="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 3)</a:t>
            </a:r>
            <a:r>
              <a:rPr lang="en-US" sz="3600" b="1" i="0" kern="10" dirty="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 </a:t>
            </a:r>
          </a:p>
        </p:txBody>
      </p:sp>
      <p:pic>
        <p:nvPicPr>
          <p:cNvPr id="2053" name="Picture 3" descr="WhitecornerFlower"/>
          <p:cNvPicPr>
            <a:picLocks noChangeAspect="1" noChangeArrowheads="1"/>
          </p:cNvPicPr>
          <p:nvPr/>
        </p:nvPicPr>
        <p:blipFill>
          <a:blip r:embed="rId2"/>
          <a:srcRect/>
          <a:stretch>
            <a:fillRect/>
          </a:stretch>
        </p:blipFill>
        <p:spPr bwMode="auto">
          <a:xfrm>
            <a:off x="0" y="3371850"/>
            <a:ext cx="3505200" cy="1771650"/>
          </a:xfrm>
          <a:prstGeom prst="rect">
            <a:avLst/>
          </a:prstGeom>
          <a:noFill/>
          <a:ln w="9525">
            <a:noFill/>
            <a:miter lim="800000"/>
            <a:headEnd/>
            <a:tailEnd/>
          </a:ln>
        </p:spPr>
      </p:pic>
      <p:pic>
        <p:nvPicPr>
          <p:cNvPr id="2054" name="Picture 20"/>
          <p:cNvPicPr>
            <a:picLocks noChangeAspect="1" noChangeArrowheads="1"/>
          </p:cNvPicPr>
          <p:nvPr/>
        </p:nvPicPr>
        <p:blipFill>
          <a:blip r:embed="rId3"/>
          <a:srcRect/>
          <a:stretch>
            <a:fillRect/>
          </a:stretch>
        </p:blipFill>
        <p:spPr bwMode="auto">
          <a:xfrm>
            <a:off x="8435978" y="47627"/>
            <a:ext cx="682625" cy="1860947"/>
          </a:xfrm>
          <a:prstGeom prst="rect">
            <a:avLst/>
          </a:prstGeom>
          <a:noFill/>
          <a:ln w="9525">
            <a:noFill/>
            <a:miter lim="800000"/>
            <a:headEnd/>
            <a:tailEnd/>
          </a:ln>
        </p:spPr>
      </p:pic>
      <p:sp>
        <p:nvSpPr>
          <p:cNvPr id="2055" name="Rectangle 36"/>
          <p:cNvSpPr>
            <a:spLocks noChangeArrowheads="1"/>
          </p:cNvSpPr>
          <p:nvPr/>
        </p:nvSpPr>
        <p:spPr bwMode="auto">
          <a:xfrm>
            <a:off x="0" y="0"/>
            <a:ext cx="9144000" cy="5143500"/>
          </a:xfrm>
          <a:prstGeom prst="rect">
            <a:avLst/>
          </a:prstGeom>
          <a:noFill/>
          <a:ln w="57150">
            <a:pattFill prst="sphere">
              <a:fgClr>
                <a:srgbClr val="0000FF"/>
              </a:fgClr>
              <a:bgClr>
                <a:srgbClr val="FF0000"/>
              </a:bgClr>
            </a:pattFill>
            <a:miter lim="800000"/>
          </a:ln>
        </p:spPr>
        <p:txBody>
          <a:bodyPr wrap="none" anchor="ctr"/>
          <a:lstStyle/>
          <a:p>
            <a:pPr eaLnBrk="1" hangingPunct="1"/>
            <a:endParaRPr lang="vi-VN" altLang="en-US">
              <a:latin typeface="Times New Roman" panose="02020603050405020304" pitchFamily="18" charset="0"/>
            </a:endParaRPr>
          </a:p>
        </p:txBody>
      </p:sp>
      <p:pic>
        <p:nvPicPr>
          <p:cNvPr id="2056" name="Picture 22"/>
          <p:cNvPicPr>
            <a:picLocks noChangeAspect="1" noChangeArrowheads="1"/>
          </p:cNvPicPr>
          <p:nvPr/>
        </p:nvPicPr>
        <p:blipFill>
          <a:blip r:embed="rId4"/>
          <a:srcRect/>
          <a:stretch>
            <a:fillRect/>
          </a:stretch>
        </p:blipFill>
        <p:spPr bwMode="auto">
          <a:xfrm>
            <a:off x="0" y="508397"/>
            <a:ext cx="1493838" cy="1447800"/>
          </a:xfrm>
          <a:prstGeom prst="rect">
            <a:avLst/>
          </a:prstGeom>
          <a:noFill/>
          <a:ln w="9525">
            <a:noFill/>
            <a:miter lim="800000"/>
            <a:headEnd/>
            <a:tailEnd/>
          </a:ln>
        </p:spPr>
      </p:pic>
      <p:pic>
        <p:nvPicPr>
          <p:cNvPr id="2057" name="Picture 2" descr="708245qq9tddswa1">
            <a:hlinkClick r:id="rId5"/>
          </p:cNvPr>
          <p:cNvPicPr>
            <a:picLocks noChangeAspect="1" noChangeArrowheads="1" noCrop="1"/>
          </p:cNvPicPr>
          <p:nvPr/>
        </p:nvPicPr>
        <p:blipFill>
          <a:blip r:embed="rId6"/>
          <a:srcRect/>
          <a:stretch>
            <a:fillRect/>
          </a:stretch>
        </p:blipFill>
        <p:spPr bwMode="auto">
          <a:xfrm>
            <a:off x="6905625" y="3493294"/>
            <a:ext cx="2209800" cy="1585913"/>
          </a:xfrm>
          <a:prstGeom prst="rect">
            <a:avLst/>
          </a:prstGeom>
          <a:noFill/>
          <a:ln w="9525">
            <a:noFill/>
            <a:miter lim="800000"/>
            <a:headEnd/>
            <a:tailEnd/>
          </a:ln>
        </p:spPr>
      </p:pic>
      <p:sp>
        <p:nvSpPr>
          <p:cNvPr id="2" name="Rectangle 1">
            <a:extLst>
              <a:ext uri="{FF2B5EF4-FFF2-40B4-BE49-F238E27FC236}">
                <a16:creationId xmlns:a16="http://schemas.microsoft.com/office/drawing/2014/main" id="{39E98ABB-B827-2862-FA04-0659B03A7295}"/>
              </a:ext>
            </a:extLst>
          </p:cNvPr>
          <p:cNvSpPr/>
          <p:nvPr/>
        </p:nvSpPr>
        <p:spPr>
          <a:xfrm>
            <a:off x="1137683" y="3997842"/>
            <a:ext cx="6996223"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GIÁO VIÊN: NGUYỄN THỊ NHƯ QUỲNH</a:t>
            </a:r>
          </a:p>
        </p:txBody>
      </p:sp>
    </p:spTree>
    <p:extLst>
      <p:ext uri="{BB962C8B-B14F-4D97-AF65-F5344CB8AC3E}">
        <p14:creationId xmlns:p14="http://schemas.microsoft.com/office/powerpoint/2010/main" val="3803332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26670"/>
            <a:ext cx="9137332" cy="519684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10" name="Picture 2" descr="Flash free icon">
            <a:extLst>
              <a:ext uri="{FF2B5EF4-FFF2-40B4-BE49-F238E27FC236}">
                <a16:creationId xmlns:a16="http://schemas.microsoft.com/office/drawing/2014/main" id="{FB5B4F3C-7700-43CD-A2E3-AD46D31EFB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286625" y="151847"/>
            <a:ext cx="1722120" cy="17221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4F5C11B-B498-4FD1-8E86-016414E5F55D}"/>
              </a:ext>
            </a:extLst>
          </p:cNvPr>
          <p:cNvSpPr/>
          <p:nvPr/>
        </p:nvSpPr>
        <p:spPr>
          <a:xfrm>
            <a:off x="1874520" y="228600"/>
            <a:ext cx="5631180" cy="4328160"/>
          </a:xfrm>
          <a:custGeom>
            <a:avLst/>
            <a:gdLst>
              <a:gd name="connsiteX0" fmla="*/ 0 w 5631180"/>
              <a:gd name="connsiteY0" fmla="*/ 721374 h 4328160"/>
              <a:gd name="connsiteX1" fmla="*/ 721374 w 5631180"/>
              <a:gd name="connsiteY1" fmla="*/ 0 h 4328160"/>
              <a:gd name="connsiteX2" fmla="*/ 1503215 w 5631180"/>
              <a:gd name="connsiteY2" fmla="*/ 0 h 4328160"/>
              <a:gd name="connsiteX3" fmla="*/ 2285055 w 5631180"/>
              <a:gd name="connsiteY3" fmla="*/ 0 h 4328160"/>
              <a:gd name="connsiteX4" fmla="*/ 2857474 w 5631180"/>
              <a:gd name="connsiteY4" fmla="*/ 0 h 4328160"/>
              <a:gd name="connsiteX5" fmla="*/ 3471778 w 5631180"/>
              <a:gd name="connsiteY5" fmla="*/ 0 h 4328160"/>
              <a:gd name="connsiteX6" fmla="*/ 4127965 w 5631180"/>
              <a:gd name="connsiteY6" fmla="*/ 0 h 4328160"/>
              <a:gd name="connsiteX7" fmla="*/ 4909806 w 5631180"/>
              <a:gd name="connsiteY7" fmla="*/ 0 h 4328160"/>
              <a:gd name="connsiteX8" fmla="*/ 5631180 w 5631180"/>
              <a:gd name="connsiteY8" fmla="*/ 721374 h 4328160"/>
              <a:gd name="connsiteX9" fmla="*/ 5631180 w 5631180"/>
              <a:gd name="connsiteY9" fmla="*/ 1356165 h 4328160"/>
              <a:gd name="connsiteX10" fmla="*/ 5631180 w 5631180"/>
              <a:gd name="connsiteY10" fmla="*/ 1962101 h 4328160"/>
              <a:gd name="connsiteX11" fmla="*/ 5631180 w 5631180"/>
              <a:gd name="connsiteY11" fmla="*/ 2539184 h 4328160"/>
              <a:gd name="connsiteX12" fmla="*/ 5631180 w 5631180"/>
              <a:gd name="connsiteY12" fmla="*/ 3058558 h 4328160"/>
              <a:gd name="connsiteX13" fmla="*/ 5631180 w 5631180"/>
              <a:gd name="connsiteY13" fmla="*/ 3606786 h 4328160"/>
              <a:gd name="connsiteX14" fmla="*/ 4909806 w 5631180"/>
              <a:gd name="connsiteY14" fmla="*/ 4328160 h 4328160"/>
              <a:gd name="connsiteX15" fmla="*/ 4253618 w 5631180"/>
              <a:gd name="connsiteY15" fmla="*/ 4328160 h 4328160"/>
              <a:gd name="connsiteX16" fmla="*/ 3555546 w 5631180"/>
              <a:gd name="connsiteY16" fmla="*/ 4328160 h 4328160"/>
              <a:gd name="connsiteX17" fmla="*/ 2899359 w 5631180"/>
              <a:gd name="connsiteY17" fmla="*/ 4328160 h 4328160"/>
              <a:gd name="connsiteX18" fmla="*/ 2243171 w 5631180"/>
              <a:gd name="connsiteY18" fmla="*/ 4328160 h 4328160"/>
              <a:gd name="connsiteX19" fmla="*/ 1628868 w 5631180"/>
              <a:gd name="connsiteY19" fmla="*/ 4328160 h 4328160"/>
              <a:gd name="connsiteX20" fmla="*/ 721374 w 5631180"/>
              <a:gd name="connsiteY20" fmla="*/ 4328160 h 4328160"/>
              <a:gd name="connsiteX21" fmla="*/ 0 w 5631180"/>
              <a:gd name="connsiteY21" fmla="*/ 3606786 h 4328160"/>
              <a:gd name="connsiteX22" fmla="*/ 0 w 5631180"/>
              <a:gd name="connsiteY22" fmla="*/ 3000849 h 4328160"/>
              <a:gd name="connsiteX23" fmla="*/ 0 w 5631180"/>
              <a:gd name="connsiteY23" fmla="*/ 2423767 h 4328160"/>
              <a:gd name="connsiteX24" fmla="*/ 0 w 5631180"/>
              <a:gd name="connsiteY24" fmla="*/ 1875539 h 4328160"/>
              <a:gd name="connsiteX25" fmla="*/ 0 w 5631180"/>
              <a:gd name="connsiteY25" fmla="*/ 1269602 h 4328160"/>
              <a:gd name="connsiteX26" fmla="*/ 0 w 5631180"/>
              <a:gd name="connsiteY26" fmla="*/ 721374 h 432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31180" h="4328160" fill="none" extrusionOk="0">
                <a:moveTo>
                  <a:pt x="0" y="721374"/>
                </a:moveTo>
                <a:cubicBezTo>
                  <a:pt x="14361" y="337075"/>
                  <a:pt x="357253" y="-13898"/>
                  <a:pt x="721374" y="0"/>
                </a:cubicBezTo>
                <a:cubicBezTo>
                  <a:pt x="1063743" y="10501"/>
                  <a:pt x="1336956" y="1861"/>
                  <a:pt x="1503215" y="0"/>
                </a:cubicBezTo>
                <a:cubicBezTo>
                  <a:pt x="1669474" y="-1861"/>
                  <a:pt x="2097004" y="2555"/>
                  <a:pt x="2285055" y="0"/>
                </a:cubicBezTo>
                <a:cubicBezTo>
                  <a:pt x="2473106" y="-2555"/>
                  <a:pt x="2601163" y="27489"/>
                  <a:pt x="2857474" y="0"/>
                </a:cubicBezTo>
                <a:cubicBezTo>
                  <a:pt x="3113785" y="-27489"/>
                  <a:pt x="3245207" y="16555"/>
                  <a:pt x="3471778" y="0"/>
                </a:cubicBezTo>
                <a:cubicBezTo>
                  <a:pt x="3698349" y="-16555"/>
                  <a:pt x="3936011" y="-21013"/>
                  <a:pt x="4127965" y="0"/>
                </a:cubicBezTo>
                <a:cubicBezTo>
                  <a:pt x="4319919" y="21013"/>
                  <a:pt x="4532795" y="-933"/>
                  <a:pt x="4909806" y="0"/>
                </a:cubicBezTo>
                <a:cubicBezTo>
                  <a:pt x="5372860" y="-633"/>
                  <a:pt x="5626271" y="282218"/>
                  <a:pt x="5631180" y="721374"/>
                </a:cubicBezTo>
                <a:cubicBezTo>
                  <a:pt x="5652748" y="935488"/>
                  <a:pt x="5608798" y="1189247"/>
                  <a:pt x="5631180" y="1356165"/>
                </a:cubicBezTo>
                <a:cubicBezTo>
                  <a:pt x="5653562" y="1523083"/>
                  <a:pt x="5653703" y="1780501"/>
                  <a:pt x="5631180" y="1962101"/>
                </a:cubicBezTo>
                <a:cubicBezTo>
                  <a:pt x="5608657" y="2143701"/>
                  <a:pt x="5629551" y="2307792"/>
                  <a:pt x="5631180" y="2539184"/>
                </a:cubicBezTo>
                <a:cubicBezTo>
                  <a:pt x="5632809" y="2770576"/>
                  <a:pt x="5631730" y="2891287"/>
                  <a:pt x="5631180" y="3058558"/>
                </a:cubicBezTo>
                <a:cubicBezTo>
                  <a:pt x="5630630" y="3225829"/>
                  <a:pt x="5636224" y="3443127"/>
                  <a:pt x="5631180" y="3606786"/>
                </a:cubicBezTo>
                <a:cubicBezTo>
                  <a:pt x="5615139" y="3985072"/>
                  <a:pt x="5225276" y="4315725"/>
                  <a:pt x="4909806" y="4328160"/>
                </a:cubicBezTo>
                <a:cubicBezTo>
                  <a:pt x="4626634" y="4312229"/>
                  <a:pt x="4449867" y="4306874"/>
                  <a:pt x="4253618" y="4328160"/>
                </a:cubicBezTo>
                <a:cubicBezTo>
                  <a:pt x="4057369" y="4349446"/>
                  <a:pt x="3885864" y="4314936"/>
                  <a:pt x="3555546" y="4328160"/>
                </a:cubicBezTo>
                <a:cubicBezTo>
                  <a:pt x="3225228" y="4341384"/>
                  <a:pt x="3136387" y="4305476"/>
                  <a:pt x="2899359" y="4328160"/>
                </a:cubicBezTo>
                <a:cubicBezTo>
                  <a:pt x="2662331" y="4350844"/>
                  <a:pt x="2513538" y="4312174"/>
                  <a:pt x="2243171" y="4328160"/>
                </a:cubicBezTo>
                <a:cubicBezTo>
                  <a:pt x="1972804" y="4344146"/>
                  <a:pt x="1898948" y="4340641"/>
                  <a:pt x="1628868" y="4328160"/>
                </a:cubicBezTo>
                <a:cubicBezTo>
                  <a:pt x="1358788" y="4315679"/>
                  <a:pt x="1013589" y="4364012"/>
                  <a:pt x="721374" y="4328160"/>
                </a:cubicBezTo>
                <a:cubicBezTo>
                  <a:pt x="328804" y="4307456"/>
                  <a:pt x="-43365" y="3977593"/>
                  <a:pt x="0" y="3606786"/>
                </a:cubicBezTo>
                <a:cubicBezTo>
                  <a:pt x="26753" y="3402717"/>
                  <a:pt x="3860" y="3294618"/>
                  <a:pt x="0" y="3000849"/>
                </a:cubicBezTo>
                <a:cubicBezTo>
                  <a:pt x="-3860" y="2707080"/>
                  <a:pt x="1666" y="2618769"/>
                  <a:pt x="0" y="2423767"/>
                </a:cubicBezTo>
                <a:cubicBezTo>
                  <a:pt x="-1666" y="2228765"/>
                  <a:pt x="21798" y="2030058"/>
                  <a:pt x="0" y="1875539"/>
                </a:cubicBezTo>
                <a:cubicBezTo>
                  <a:pt x="-21798" y="1721020"/>
                  <a:pt x="-2388" y="1423104"/>
                  <a:pt x="0" y="1269602"/>
                </a:cubicBezTo>
                <a:cubicBezTo>
                  <a:pt x="2388" y="1116100"/>
                  <a:pt x="-12463" y="864409"/>
                  <a:pt x="0" y="721374"/>
                </a:cubicBezTo>
                <a:close/>
              </a:path>
              <a:path w="5631180" h="4328160" stroke="0" extrusionOk="0">
                <a:moveTo>
                  <a:pt x="0" y="721374"/>
                </a:moveTo>
                <a:cubicBezTo>
                  <a:pt x="33271" y="283740"/>
                  <a:pt x="357425" y="32889"/>
                  <a:pt x="721374" y="0"/>
                </a:cubicBezTo>
                <a:cubicBezTo>
                  <a:pt x="948195" y="-11219"/>
                  <a:pt x="1269541" y="32256"/>
                  <a:pt x="1461330" y="0"/>
                </a:cubicBezTo>
                <a:cubicBezTo>
                  <a:pt x="1653119" y="-32256"/>
                  <a:pt x="1804789" y="20827"/>
                  <a:pt x="2033749" y="0"/>
                </a:cubicBezTo>
                <a:cubicBezTo>
                  <a:pt x="2262709" y="-20827"/>
                  <a:pt x="2451546" y="28226"/>
                  <a:pt x="2689937" y="0"/>
                </a:cubicBezTo>
                <a:cubicBezTo>
                  <a:pt x="2928328" y="-28226"/>
                  <a:pt x="2981465" y="-22252"/>
                  <a:pt x="3262356" y="0"/>
                </a:cubicBezTo>
                <a:cubicBezTo>
                  <a:pt x="3543247" y="22252"/>
                  <a:pt x="3714561" y="-872"/>
                  <a:pt x="3834775" y="0"/>
                </a:cubicBezTo>
                <a:cubicBezTo>
                  <a:pt x="3954989" y="872"/>
                  <a:pt x="4380843" y="-29187"/>
                  <a:pt x="4909806" y="0"/>
                </a:cubicBezTo>
                <a:cubicBezTo>
                  <a:pt x="5271222" y="18016"/>
                  <a:pt x="5648707" y="403199"/>
                  <a:pt x="5631180" y="721374"/>
                </a:cubicBezTo>
                <a:cubicBezTo>
                  <a:pt x="5622769" y="867936"/>
                  <a:pt x="5623217" y="1017730"/>
                  <a:pt x="5631180" y="1240748"/>
                </a:cubicBezTo>
                <a:cubicBezTo>
                  <a:pt x="5639143" y="1463766"/>
                  <a:pt x="5637517" y="1525011"/>
                  <a:pt x="5631180" y="1731268"/>
                </a:cubicBezTo>
                <a:cubicBezTo>
                  <a:pt x="5624843" y="1937525"/>
                  <a:pt x="5637245" y="2135634"/>
                  <a:pt x="5631180" y="2279496"/>
                </a:cubicBezTo>
                <a:cubicBezTo>
                  <a:pt x="5625115" y="2423358"/>
                  <a:pt x="5650356" y="2689659"/>
                  <a:pt x="5631180" y="2798871"/>
                </a:cubicBezTo>
                <a:cubicBezTo>
                  <a:pt x="5612004" y="2908083"/>
                  <a:pt x="5595585" y="3268770"/>
                  <a:pt x="5631180" y="3606786"/>
                </a:cubicBezTo>
                <a:cubicBezTo>
                  <a:pt x="5718840" y="4013175"/>
                  <a:pt x="5298220" y="4318989"/>
                  <a:pt x="4909806" y="4328160"/>
                </a:cubicBezTo>
                <a:cubicBezTo>
                  <a:pt x="4687280" y="4301270"/>
                  <a:pt x="4434968" y="4338518"/>
                  <a:pt x="4169850" y="4328160"/>
                </a:cubicBezTo>
                <a:cubicBezTo>
                  <a:pt x="3904732" y="4317802"/>
                  <a:pt x="3636469" y="4301409"/>
                  <a:pt x="3429893" y="4328160"/>
                </a:cubicBezTo>
                <a:cubicBezTo>
                  <a:pt x="3223317" y="4354911"/>
                  <a:pt x="3141053" y="4341138"/>
                  <a:pt x="2857474" y="4328160"/>
                </a:cubicBezTo>
                <a:cubicBezTo>
                  <a:pt x="2573895" y="4315182"/>
                  <a:pt x="2550454" y="4315823"/>
                  <a:pt x="2285055" y="4328160"/>
                </a:cubicBezTo>
                <a:cubicBezTo>
                  <a:pt x="2019656" y="4340497"/>
                  <a:pt x="1794882" y="4342401"/>
                  <a:pt x="1503215" y="4328160"/>
                </a:cubicBezTo>
                <a:cubicBezTo>
                  <a:pt x="1211548" y="4313919"/>
                  <a:pt x="1020197" y="4365417"/>
                  <a:pt x="721374" y="4328160"/>
                </a:cubicBezTo>
                <a:cubicBezTo>
                  <a:pt x="272234" y="4257256"/>
                  <a:pt x="-60039" y="4078212"/>
                  <a:pt x="0" y="3606786"/>
                </a:cubicBezTo>
                <a:cubicBezTo>
                  <a:pt x="-6746" y="3435105"/>
                  <a:pt x="6707" y="3255097"/>
                  <a:pt x="0" y="3029704"/>
                </a:cubicBezTo>
                <a:cubicBezTo>
                  <a:pt x="-6707" y="2804311"/>
                  <a:pt x="22144" y="2738335"/>
                  <a:pt x="0" y="2539184"/>
                </a:cubicBezTo>
                <a:cubicBezTo>
                  <a:pt x="-22144" y="2340033"/>
                  <a:pt x="-13570" y="2163864"/>
                  <a:pt x="0" y="2048664"/>
                </a:cubicBezTo>
                <a:cubicBezTo>
                  <a:pt x="13570" y="1933464"/>
                  <a:pt x="15358" y="1568817"/>
                  <a:pt x="0" y="1442727"/>
                </a:cubicBezTo>
                <a:cubicBezTo>
                  <a:pt x="-15358" y="1316637"/>
                  <a:pt x="35072" y="980650"/>
                  <a:pt x="0" y="721374"/>
                </a:cubicBezTo>
                <a:close/>
              </a:path>
            </a:pathLst>
          </a:custGeom>
          <a:solidFill>
            <a:srgbClr val="FEF5DA"/>
          </a:solidFill>
          <a:ln w="38100">
            <a:solidFill>
              <a:srgbClr val="9E5A2B"/>
            </a:solidFill>
            <a:extLst>
              <a:ext uri="{C807C97D-BFC1-408E-A445-0C87EB9F89A2}">
                <ask:lineSketchStyleProps xmlns:ask="http://schemas.microsoft.com/office/drawing/2018/sketchyshapes" sd="118075524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CB9AE1E-BCD8-4FBA-BB71-A537AE78827D}"/>
              </a:ext>
            </a:extLst>
          </p:cNvPr>
          <p:cNvSpPr txBox="1"/>
          <p:nvPr/>
        </p:nvSpPr>
        <p:spPr>
          <a:xfrm>
            <a:off x="1791652" y="1123384"/>
            <a:ext cx="5796915" cy="1746632"/>
          </a:xfrm>
          <a:prstGeom prst="rect">
            <a:avLst/>
          </a:prstGeom>
          <a:noFill/>
        </p:spPr>
        <p:txBody>
          <a:bodyPr wrap="square">
            <a:spAutoFit/>
          </a:bodyPr>
          <a:lstStyle/>
          <a:p>
            <a:pPr algn="ctr">
              <a:lnSpc>
                <a:spcPts val="4320"/>
              </a:lnSpc>
            </a:pPr>
            <a:r>
              <a:rPr lang="en-US" sz="3600" b="1" dirty="0">
                <a:solidFill>
                  <a:srgbClr val="002060"/>
                </a:solidFill>
                <a:latin typeface="Calibri" panose="020F0502020204030204" pitchFamily="34" charset="0"/>
                <a:cs typeface="Calibri" panose="020F0502020204030204" pitchFamily="34" charset="0"/>
              </a:rPr>
              <a:t>Hoạt </a:t>
            </a:r>
            <a:r>
              <a:rPr lang="en-US" sz="3600" b="1" dirty="0" err="1">
                <a:solidFill>
                  <a:srgbClr val="002060"/>
                </a:solidFill>
                <a:latin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cs typeface="Calibri" panose="020F0502020204030204" pitchFamily="34" charset="0"/>
              </a:rPr>
              <a:t> 1. </a:t>
            </a:r>
            <a:r>
              <a:rPr lang="en-US" sz="3600" b="1" dirty="0" err="1">
                <a:solidFill>
                  <a:srgbClr val="753929"/>
                </a:solidFill>
                <a:latin typeface="Calibri" panose="020F0502020204030204" pitchFamily="34" charset="0"/>
                <a:cs typeface="Calibri" panose="020F0502020204030204" pitchFamily="34" charset="0"/>
              </a:rPr>
              <a:t>Thảo</a:t>
            </a:r>
            <a:r>
              <a:rPr lang="en-US" sz="3600" b="1" dirty="0">
                <a:solidFill>
                  <a:srgbClr val="753929"/>
                </a:solidFill>
                <a:latin typeface="Calibri" panose="020F0502020204030204" pitchFamily="34" charset="0"/>
                <a:cs typeface="Calibri" panose="020F0502020204030204" pitchFamily="34" charset="0"/>
              </a:rPr>
              <a:t> </a:t>
            </a:r>
            <a:r>
              <a:rPr lang="en-US" sz="3600" b="1" dirty="0" err="1">
                <a:solidFill>
                  <a:srgbClr val="753929"/>
                </a:solidFill>
                <a:latin typeface="Calibri" panose="020F0502020204030204" pitchFamily="34" charset="0"/>
                <a:cs typeface="Calibri" panose="020F0502020204030204" pitchFamily="34" charset="0"/>
              </a:rPr>
              <a:t>luận</a:t>
            </a:r>
            <a:r>
              <a:rPr lang="en-US" sz="3600" b="1" dirty="0">
                <a:solidFill>
                  <a:srgbClr val="753929"/>
                </a:solidFill>
                <a:latin typeface="Calibri" panose="020F0502020204030204" pitchFamily="34" charset="0"/>
                <a:cs typeface="Calibri" panose="020F0502020204030204" pitchFamily="34" charset="0"/>
              </a:rPr>
              <a:t> </a:t>
            </a:r>
            <a:r>
              <a:rPr lang="en-US" sz="3600" b="1" dirty="0" err="1">
                <a:solidFill>
                  <a:srgbClr val="753929"/>
                </a:solidFill>
                <a:latin typeface="Calibri" panose="020F0502020204030204" pitchFamily="34" charset="0"/>
                <a:cs typeface="Calibri" panose="020F0502020204030204" pitchFamily="34" charset="0"/>
              </a:rPr>
              <a:t>về</a:t>
            </a:r>
            <a:r>
              <a:rPr lang="en-US" sz="3600" b="1" dirty="0">
                <a:solidFill>
                  <a:srgbClr val="753929"/>
                </a:solidFill>
                <a:latin typeface="Calibri" panose="020F0502020204030204" pitchFamily="34" charset="0"/>
                <a:cs typeface="Calibri" panose="020F0502020204030204" pitchFamily="34" charset="0"/>
              </a:rPr>
              <a:t> </a:t>
            </a:r>
            <a:r>
              <a:rPr lang="en-US" sz="3600" b="1" dirty="0" err="1">
                <a:solidFill>
                  <a:srgbClr val="753929"/>
                </a:solidFill>
                <a:latin typeface="Calibri" panose="020F0502020204030204" pitchFamily="34" charset="0"/>
                <a:cs typeface="Calibri" panose="020F0502020204030204" pitchFamily="34" charset="0"/>
              </a:rPr>
              <a:t>việc</a:t>
            </a:r>
            <a:r>
              <a:rPr lang="en-US" sz="3600" b="1" dirty="0">
                <a:solidFill>
                  <a:srgbClr val="753929"/>
                </a:solidFill>
                <a:latin typeface="Calibri" panose="020F0502020204030204" pitchFamily="34" charset="0"/>
                <a:cs typeface="Calibri" panose="020F0502020204030204" pitchFamily="34" charset="0"/>
              </a:rPr>
              <a:t> </a:t>
            </a:r>
            <a:r>
              <a:rPr lang="en-US" sz="3600" b="1" dirty="0" err="1">
                <a:solidFill>
                  <a:srgbClr val="753929"/>
                </a:solidFill>
                <a:latin typeface="Calibri" panose="020F0502020204030204" pitchFamily="34" charset="0"/>
                <a:cs typeface="Calibri" panose="020F0502020204030204" pitchFamily="34" charset="0"/>
              </a:rPr>
              <a:t>cần</a:t>
            </a:r>
            <a:r>
              <a:rPr lang="en-US" sz="3600" b="1" dirty="0">
                <a:solidFill>
                  <a:srgbClr val="753929"/>
                </a:solidFill>
                <a:latin typeface="Calibri" panose="020F0502020204030204" pitchFamily="34" charset="0"/>
                <a:cs typeface="Calibri" panose="020F0502020204030204" pitchFamily="34" charset="0"/>
              </a:rPr>
              <a:t> </a:t>
            </a:r>
            <a:r>
              <a:rPr lang="en-US" sz="3600" b="1" dirty="0" err="1">
                <a:solidFill>
                  <a:srgbClr val="753929"/>
                </a:solidFill>
                <a:latin typeface="Calibri" panose="020F0502020204030204" pitchFamily="34" charset="0"/>
                <a:cs typeface="Calibri" panose="020F0502020204030204" pitchFamily="34" charset="0"/>
              </a:rPr>
              <a:t>làm</a:t>
            </a:r>
            <a:r>
              <a:rPr lang="en-US" sz="3600" b="1" dirty="0">
                <a:solidFill>
                  <a:srgbClr val="753929"/>
                </a:solidFill>
                <a:latin typeface="Calibri" panose="020F0502020204030204" pitchFamily="34" charset="0"/>
                <a:cs typeface="Calibri" panose="020F0502020204030204" pitchFamily="34" charset="0"/>
              </a:rPr>
              <a:t> </a:t>
            </a:r>
            <a:r>
              <a:rPr lang="en-US" sz="3600" b="1" dirty="0" err="1">
                <a:solidFill>
                  <a:srgbClr val="753929"/>
                </a:solidFill>
                <a:latin typeface="Calibri" panose="020F0502020204030204" pitchFamily="34" charset="0"/>
                <a:cs typeface="Calibri" panose="020F0502020204030204" pitchFamily="34" charset="0"/>
              </a:rPr>
              <a:t>và</a:t>
            </a:r>
            <a:r>
              <a:rPr lang="en-US" sz="3600" b="1" dirty="0">
                <a:solidFill>
                  <a:srgbClr val="753929"/>
                </a:solidFill>
                <a:latin typeface="Calibri" panose="020F0502020204030204" pitchFamily="34" charset="0"/>
                <a:cs typeface="Calibri" panose="020F0502020204030204" pitchFamily="34" charset="0"/>
              </a:rPr>
              <a:t> </a:t>
            </a:r>
            <a:r>
              <a:rPr lang="en-US" sz="3600" b="1" dirty="0" err="1">
                <a:solidFill>
                  <a:srgbClr val="753929"/>
                </a:solidFill>
                <a:latin typeface="Calibri" panose="020F0502020204030204" pitchFamily="34" charset="0"/>
                <a:cs typeface="Calibri" panose="020F0502020204030204" pitchFamily="34" charset="0"/>
              </a:rPr>
              <a:t>không</a:t>
            </a:r>
            <a:r>
              <a:rPr lang="en-US" sz="3600" b="1" dirty="0">
                <a:solidFill>
                  <a:srgbClr val="753929"/>
                </a:solidFill>
                <a:latin typeface="Calibri" panose="020F0502020204030204" pitchFamily="34" charset="0"/>
                <a:cs typeface="Calibri" panose="020F0502020204030204" pitchFamily="34" charset="0"/>
              </a:rPr>
              <a:t> </a:t>
            </a:r>
            <a:r>
              <a:rPr lang="en-US" sz="3600" b="1" dirty="0" err="1">
                <a:solidFill>
                  <a:srgbClr val="753929"/>
                </a:solidFill>
                <a:latin typeface="Calibri" panose="020F0502020204030204" pitchFamily="34" charset="0"/>
                <a:cs typeface="Calibri" panose="020F0502020204030204" pitchFamily="34" charset="0"/>
              </a:rPr>
              <a:t>được</a:t>
            </a:r>
            <a:r>
              <a:rPr lang="en-US" sz="3600" b="1" dirty="0">
                <a:solidFill>
                  <a:srgbClr val="753929"/>
                </a:solidFill>
                <a:latin typeface="Calibri" panose="020F0502020204030204" pitchFamily="34" charset="0"/>
                <a:cs typeface="Calibri" panose="020F0502020204030204" pitchFamily="34" charset="0"/>
              </a:rPr>
              <a:t> </a:t>
            </a:r>
            <a:r>
              <a:rPr lang="en-US" sz="3600" b="1" dirty="0" err="1">
                <a:solidFill>
                  <a:srgbClr val="753929"/>
                </a:solidFill>
                <a:latin typeface="Calibri" panose="020F0502020204030204" pitchFamily="34" charset="0"/>
                <a:cs typeface="Calibri" panose="020F0502020204030204" pitchFamily="34" charset="0"/>
              </a:rPr>
              <a:t>làm</a:t>
            </a:r>
            <a:r>
              <a:rPr lang="en-US" sz="3600" b="1" dirty="0">
                <a:solidFill>
                  <a:srgbClr val="753929"/>
                </a:solidFill>
                <a:latin typeface="Calibri" panose="020F0502020204030204" pitchFamily="34" charset="0"/>
                <a:cs typeface="Calibri" panose="020F0502020204030204" pitchFamily="34" charset="0"/>
              </a:rPr>
              <a:t> </a:t>
            </a:r>
            <a:r>
              <a:rPr lang="en-US" sz="3600" b="1" dirty="0" err="1">
                <a:solidFill>
                  <a:srgbClr val="753929"/>
                </a:solidFill>
                <a:latin typeface="Calibri" panose="020F0502020204030204" pitchFamily="34" charset="0"/>
                <a:cs typeface="Calibri" panose="020F0502020204030204" pitchFamily="34" charset="0"/>
              </a:rPr>
              <a:t>để</a:t>
            </a:r>
            <a:r>
              <a:rPr lang="en-US" sz="3600" b="1" dirty="0">
                <a:solidFill>
                  <a:srgbClr val="753929"/>
                </a:solidFill>
                <a:latin typeface="Calibri" panose="020F0502020204030204" pitchFamily="34" charset="0"/>
                <a:cs typeface="Calibri" panose="020F0502020204030204" pitchFamily="34" charset="0"/>
              </a:rPr>
              <a:t> </a:t>
            </a:r>
            <a:r>
              <a:rPr lang="en-US" sz="3600" b="1" dirty="0" err="1">
                <a:solidFill>
                  <a:srgbClr val="753929"/>
                </a:solidFill>
                <a:latin typeface="Calibri" panose="020F0502020204030204" pitchFamily="34" charset="0"/>
                <a:cs typeface="Calibri" panose="020F0502020204030204" pitchFamily="34" charset="0"/>
              </a:rPr>
              <a:t>tránh</a:t>
            </a:r>
            <a:r>
              <a:rPr lang="en-US" sz="3600" b="1" dirty="0">
                <a:solidFill>
                  <a:srgbClr val="753929"/>
                </a:solidFill>
                <a:latin typeface="Calibri" panose="020F0502020204030204" pitchFamily="34" charset="0"/>
                <a:cs typeface="Calibri" panose="020F0502020204030204" pitchFamily="34" charset="0"/>
              </a:rPr>
              <a:t> </a:t>
            </a:r>
            <a:r>
              <a:rPr lang="en-US" sz="3600" b="1" dirty="0" err="1">
                <a:solidFill>
                  <a:srgbClr val="753929"/>
                </a:solidFill>
                <a:latin typeface="Calibri" panose="020F0502020204030204" pitchFamily="34" charset="0"/>
                <a:cs typeface="Calibri" panose="020F0502020204030204" pitchFamily="34" charset="0"/>
              </a:rPr>
              <a:t>bị</a:t>
            </a:r>
            <a:r>
              <a:rPr lang="en-US" sz="3600" b="1" dirty="0">
                <a:solidFill>
                  <a:srgbClr val="753929"/>
                </a:solidFill>
                <a:latin typeface="Calibri" panose="020F0502020204030204" pitchFamily="34" charset="0"/>
                <a:cs typeface="Calibri" panose="020F0502020204030204" pitchFamily="34" charset="0"/>
              </a:rPr>
              <a:t> </a:t>
            </a:r>
            <a:r>
              <a:rPr lang="en-US" sz="3600" b="1" dirty="0" err="1">
                <a:solidFill>
                  <a:srgbClr val="753929"/>
                </a:solidFill>
                <a:latin typeface="Calibri" panose="020F0502020204030204" pitchFamily="34" charset="0"/>
                <a:cs typeface="Calibri" panose="020F0502020204030204" pitchFamily="34" charset="0"/>
              </a:rPr>
              <a:t>điện</a:t>
            </a:r>
            <a:r>
              <a:rPr lang="en-US" sz="3600" b="1" dirty="0">
                <a:solidFill>
                  <a:srgbClr val="753929"/>
                </a:solidFill>
                <a:latin typeface="Calibri" panose="020F0502020204030204" pitchFamily="34" charset="0"/>
                <a:cs typeface="Calibri" panose="020F0502020204030204" pitchFamily="34" charset="0"/>
              </a:rPr>
              <a:t> </a:t>
            </a:r>
            <a:r>
              <a:rPr lang="en-US" sz="3600" b="1" dirty="0" err="1">
                <a:solidFill>
                  <a:srgbClr val="753929"/>
                </a:solidFill>
                <a:latin typeface="Calibri" panose="020F0502020204030204" pitchFamily="34" charset="0"/>
                <a:cs typeface="Calibri" panose="020F0502020204030204" pitchFamily="34" charset="0"/>
              </a:rPr>
              <a:t>giật</a:t>
            </a:r>
            <a:endParaRPr lang="en-US" sz="3600" b="1" dirty="0">
              <a:solidFill>
                <a:srgbClr val="75392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8062100"/>
      </p:ext>
    </p:extLst>
  </p:cSld>
  <p:clrMapOvr>
    <a:masterClrMapping/>
  </p:clrMapOvr>
  <p:transition spd="slow">
    <p:fade/>
  </p:transition>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z5661453561147_2b0cbda5e6b17d721c6cb22a63e7204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386" t="11453" r="44188" b="7556"/>
          <a:stretch/>
        </p:blipFill>
        <p:spPr bwMode="auto">
          <a:xfrm>
            <a:off x="223650" y="646325"/>
            <a:ext cx="4407662" cy="43275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HP\Desktop\z5661453561147_2b0cbda5e6b17d721c6cb22a63e7204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89208"/>
          <a:stretch/>
        </p:blipFill>
        <p:spPr bwMode="auto">
          <a:xfrm>
            <a:off x="152400" y="43764"/>
            <a:ext cx="8815324" cy="6025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HP\Desktop\z5661453561147_2b0cbda5e6b17d721c6cb22a63e7204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6722" t="13355" r="4758" b="1126"/>
          <a:stretch/>
        </p:blipFill>
        <p:spPr bwMode="auto">
          <a:xfrm>
            <a:off x="4880756" y="498766"/>
            <a:ext cx="3372594" cy="4475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8356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7832" y="560287"/>
            <a:ext cx="8199913" cy="830997"/>
          </a:xfrm>
          <a:prstGeom prst="rect">
            <a:avLst/>
          </a:prstGeom>
        </p:spPr>
        <p:txBody>
          <a:bodyPr wrap="square">
            <a:spAutoFit/>
          </a:bodyPr>
          <a:lstStyle/>
          <a:p>
            <a:r>
              <a:rPr lang="en-US" sz="2400" dirty="0"/>
              <a:t>- </a:t>
            </a:r>
            <a:r>
              <a:rPr lang="en-US" sz="2400" dirty="0" err="1"/>
              <a:t>Em</a:t>
            </a:r>
            <a:r>
              <a:rPr lang="en-US" sz="2400" dirty="0"/>
              <a:t> </a:t>
            </a:r>
            <a:r>
              <a:rPr lang="en-US" sz="2400" dirty="0" err="1"/>
              <a:t>cần</a:t>
            </a:r>
            <a:r>
              <a:rPr lang="en-US" sz="2400" dirty="0"/>
              <a:t> </a:t>
            </a:r>
            <a:r>
              <a:rPr lang="en-US" sz="2400" dirty="0" err="1"/>
              <a:t>làm</a:t>
            </a:r>
            <a:r>
              <a:rPr lang="en-US" sz="2400" dirty="0"/>
              <a:t> </a:t>
            </a:r>
            <a:r>
              <a:rPr lang="en-US" sz="2400" dirty="0" err="1"/>
              <a:t>gì</a:t>
            </a:r>
            <a:r>
              <a:rPr lang="en-US" sz="2400" dirty="0"/>
              <a:t> </a:t>
            </a:r>
            <a:r>
              <a:rPr lang="en-US" sz="2400" dirty="0" err="1"/>
              <a:t>và</a:t>
            </a:r>
            <a:r>
              <a:rPr lang="en-US" sz="2400" dirty="0"/>
              <a:t> </a:t>
            </a:r>
            <a:r>
              <a:rPr lang="en-US" sz="2400" dirty="0" err="1"/>
              <a:t>không</a:t>
            </a:r>
            <a:r>
              <a:rPr lang="en-US" sz="2400" dirty="0"/>
              <a:t> </a:t>
            </a:r>
            <a:r>
              <a:rPr lang="en-US" sz="2400" dirty="0" err="1"/>
              <a:t>được</a:t>
            </a:r>
            <a:r>
              <a:rPr lang="en-US" sz="2400" dirty="0"/>
              <a:t> </a:t>
            </a:r>
            <a:r>
              <a:rPr lang="en-US" sz="2400" dirty="0" err="1"/>
              <a:t>làm</a:t>
            </a:r>
            <a:r>
              <a:rPr lang="en-US" sz="2400" dirty="0"/>
              <a:t> </a:t>
            </a:r>
            <a:r>
              <a:rPr lang="en-US" sz="2400" dirty="0" err="1"/>
              <a:t>gì</a:t>
            </a:r>
            <a:r>
              <a:rPr lang="en-US" sz="2400" dirty="0"/>
              <a:t> </a:t>
            </a:r>
            <a:r>
              <a:rPr lang="en-US" sz="2400" dirty="0" err="1"/>
              <a:t>để</a:t>
            </a:r>
            <a:r>
              <a:rPr lang="en-US" sz="2400" dirty="0"/>
              <a:t> </a:t>
            </a:r>
            <a:r>
              <a:rPr lang="en-US" sz="2400" dirty="0" err="1"/>
              <a:t>tránh</a:t>
            </a:r>
            <a:r>
              <a:rPr lang="en-US" sz="2400" dirty="0"/>
              <a:t> </a:t>
            </a:r>
            <a:r>
              <a:rPr lang="en-US" sz="2400" dirty="0" err="1"/>
              <a:t>bị</a:t>
            </a:r>
            <a:r>
              <a:rPr lang="en-US" sz="2400" dirty="0"/>
              <a:t> </a:t>
            </a:r>
            <a:r>
              <a:rPr lang="en-US" sz="2400" dirty="0" err="1"/>
              <a:t>điện</a:t>
            </a:r>
            <a:r>
              <a:rPr lang="en-US" sz="2400" dirty="0"/>
              <a:t> </a:t>
            </a:r>
            <a:r>
              <a:rPr lang="en-US" sz="2400" dirty="0" err="1"/>
              <a:t>giật</a:t>
            </a:r>
            <a:r>
              <a:rPr lang="en-US" sz="2400" dirty="0"/>
              <a:t>. </a:t>
            </a:r>
            <a:r>
              <a:rPr lang="en-US" sz="2400" dirty="0" err="1"/>
              <a:t>Vì</a:t>
            </a:r>
            <a:r>
              <a:rPr lang="en-US" sz="2400" dirty="0"/>
              <a:t> </a:t>
            </a:r>
            <a:r>
              <a:rPr lang="en-US" sz="2400" dirty="0" err="1"/>
              <a:t>sao</a:t>
            </a:r>
            <a:r>
              <a:rPr lang="en-US" sz="2400" dirty="0"/>
              <a:t>?</a:t>
            </a:r>
          </a:p>
        </p:txBody>
      </p:sp>
      <p:sp>
        <p:nvSpPr>
          <p:cNvPr id="4" name="Rectangle 3"/>
          <p:cNvSpPr/>
          <p:nvPr/>
        </p:nvSpPr>
        <p:spPr>
          <a:xfrm>
            <a:off x="777831" y="1700318"/>
            <a:ext cx="7819904" cy="830997"/>
          </a:xfrm>
          <a:prstGeom prst="rect">
            <a:avLst/>
          </a:prstGeom>
        </p:spPr>
        <p:txBody>
          <a:bodyPr wrap="square">
            <a:spAutoFit/>
          </a:bodyPr>
          <a:lstStyle/>
          <a:p>
            <a:r>
              <a:rPr lang="en-US" sz="2400" dirty="0"/>
              <a:t>- </a:t>
            </a:r>
            <a:r>
              <a:rPr lang="en-US" sz="2400" dirty="0" err="1"/>
              <a:t>Khi</a:t>
            </a:r>
            <a:r>
              <a:rPr lang="en-US" sz="2400" dirty="0"/>
              <a:t> ở </a:t>
            </a:r>
            <a:r>
              <a:rPr lang="en-US" sz="2400" dirty="0" err="1"/>
              <a:t>nhà</a:t>
            </a:r>
            <a:r>
              <a:rPr lang="en-US" sz="2400" dirty="0"/>
              <a:t> </a:t>
            </a:r>
            <a:r>
              <a:rPr lang="en-US" sz="2400" dirty="0" err="1"/>
              <a:t>và</a:t>
            </a:r>
            <a:r>
              <a:rPr lang="en-US" sz="2400" dirty="0"/>
              <a:t> ở </a:t>
            </a:r>
            <a:r>
              <a:rPr lang="en-US" sz="2400" dirty="0" err="1"/>
              <a:t>trường</a:t>
            </a:r>
            <a:r>
              <a:rPr lang="en-US" sz="2400" dirty="0"/>
              <a:t> </a:t>
            </a:r>
            <a:r>
              <a:rPr lang="en-US" sz="2400" dirty="0" err="1"/>
              <a:t>cần</a:t>
            </a:r>
            <a:r>
              <a:rPr lang="en-US" sz="2400" dirty="0"/>
              <a:t> </a:t>
            </a:r>
            <a:r>
              <a:rPr lang="en-US" sz="2400" dirty="0" err="1"/>
              <a:t>làm</a:t>
            </a:r>
            <a:r>
              <a:rPr lang="en-US" sz="2400" dirty="0"/>
              <a:t> </a:t>
            </a:r>
            <a:r>
              <a:rPr lang="en-US" sz="2400" dirty="0" err="1"/>
              <a:t>gì</a:t>
            </a:r>
            <a:r>
              <a:rPr lang="en-US" sz="2400" dirty="0"/>
              <a:t> </a:t>
            </a:r>
            <a:r>
              <a:rPr lang="en-US" sz="2400" dirty="0" err="1"/>
              <a:t>để</a:t>
            </a:r>
            <a:r>
              <a:rPr lang="en-US" sz="2400" dirty="0"/>
              <a:t> </a:t>
            </a:r>
            <a:r>
              <a:rPr lang="en-US" sz="2400" dirty="0" err="1"/>
              <a:t>tránh</a:t>
            </a:r>
            <a:r>
              <a:rPr lang="en-US" sz="2400" dirty="0"/>
              <a:t> </a:t>
            </a:r>
            <a:r>
              <a:rPr lang="en-US" sz="2400" dirty="0" err="1"/>
              <a:t>nguy</a:t>
            </a:r>
            <a:r>
              <a:rPr lang="en-US" sz="2400" dirty="0"/>
              <a:t> </a:t>
            </a:r>
            <a:r>
              <a:rPr lang="en-US" sz="2400" dirty="0" err="1"/>
              <a:t>hiểm</a:t>
            </a:r>
            <a:r>
              <a:rPr lang="en-US" sz="2400" dirty="0"/>
              <a:t> do </a:t>
            </a:r>
            <a:r>
              <a:rPr lang="en-US" sz="2400" dirty="0" err="1"/>
              <a:t>điện</a:t>
            </a:r>
            <a:r>
              <a:rPr lang="en-US" sz="2400" dirty="0"/>
              <a:t> </a:t>
            </a:r>
            <a:r>
              <a:rPr lang="en-US" sz="2400" dirty="0" err="1"/>
              <a:t>gây</a:t>
            </a:r>
            <a:r>
              <a:rPr lang="en-US" sz="2400" dirty="0"/>
              <a:t> </a:t>
            </a:r>
            <a:r>
              <a:rPr lang="en-US" sz="2400" dirty="0" err="1"/>
              <a:t>ra</a:t>
            </a:r>
            <a:r>
              <a:rPr lang="en-US" sz="2400" dirty="0"/>
              <a:t> </a:t>
            </a:r>
            <a:r>
              <a:rPr lang="en-US" sz="2400" dirty="0" err="1"/>
              <a:t>cho</a:t>
            </a:r>
            <a:r>
              <a:rPr lang="en-US" sz="2400" dirty="0"/>
              <a:t> </a:t>
            </a:r>
            <a:r>
              <a:rPr lang="en-US" sz="2400" dirty="0" err="1"/>
              <a:t>bản</a:t>
            </a:r>
            <a:r>
              <a:rPr lang="en-US" sz="2400" dirty="0"/>
              <a:t> </a:t>
            </a:r>
            <a:r>
              <a:rPr lang="en-US" sz="2400" dirty="0" err="1"/>
              <a:t>thân</a:t>
            </a:r>
            <a:r>
              <a:rPr lang="en-US" sz="2400" dirty="0"/>
              <a:t> </a:t>
            </a:r>
            <a:r>
              <a:rPr lang="en-US" sz="2400" dirty="0" err="1"/>
              <a:t>và</a:t>
            </a:r>
            <a:r>
              <a:rPr lang="en-US" sz="2400" dirty="0"/>
              <a:t> </a:t>
            </a:r>
            <a:r>
              <a:rPr lang="en-US" sz="2400" dirty="0" err="1"/>
              <a:t>cho</a:t>
            </a:r>
            <a:r>
              <a:rPr lang="en-US" sz="2400" dirty="0"/>
              <a:t> </a:t>
            </a:r>
            <a:r>
              <a:rPr lang="en-US" sz="2400" dirty="0" err="1"/>
              <a:t>những</a:t>
            </a:r>
            <a:r>
              <a:rPr lang="en-US" sz="2400" dirty="0"/>
              <a:t> </a:t>
            </a:r>
            <a:r>
              <a:rPr lang="en-US" sz="2400" dirty="0" err="1"/>
              <a:t>người</a:t>
            </a:r>
            <a:r>
              <a:rPr lang="en-US" sz="2400" dirty="0"/>
              <a:t> </a:t>
            </a:r>
            <a:r>
              <a:rPr lang="en-US" sz="2400" dirty="0" err="1"/>
              <a:t>khác</a:t>
            </a:r>
            <a:r>
              <a:rPr lang="en-US" sz="2400" dirty="0"/>
              <a:t>?</a:t>
            </a:r>
          </a:p>
        </p:txBody>
      </p:sp>
    </p:spTree>
    <p:extLst>
      <p:ext uri="{BB962C8B-B14F-4D97-AF65-F5344CB8AC3E}">
        <p14:creationId xmlns:p14="http://schemas.microsoft.com/office/powerpoint/2010/main" val="10799036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4" name="Picture 3" descr="Logo&#10;&#10;Description automatically generated">
            <a:extLst>
              <a:ext uri="{FF2B5EF4-FFF2-40B4-BE49-F238E27FC236}">
                <a16:creationId xmlns:a16="http://schemas.microsoft.com/office/drawing/2014/main" id="{71137104-29A2-4239-9B51-C68585D331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0996" y="934468"/>
            <a:ext cx="5262007" cy="2136392"/>
          </a:xfrm>
          <a:prstGeom prst="rect">
            <a:avLst/>
          </a:prstGeom>
        </p:spPr>
      </p:pic>
      <p:pic>
        <p:nvPicPr>
          <p:cNvPr id="7170" name="Picture 2" descr="Flash free icon">
            <a:extLst>
              <a:ext uri="{FF2B5EF4-FFF2-40B4-BE49-F238E27FC236}">
                <a16:creationId xmlns:a16="http://schemas.microsoft.com/office/drawing/2014/main" id="{BDA90A5A-3EDF-45C7-98FB-BFBDDC49110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631504" y="73408"/>
            <a:ext cx="1722120" cy="172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102788"/>
      </p:ext>
    </p:extLst>
  </p:cSld>
  <p:clrMapOvr>
    <a:masterClrMapping/>
  </p:clrMapOvr>
  <p:transition spd="slow">
    <p:push dir="u"/>
  </p:transition>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96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10" name="Picture 2" descr="Flash free icon">
            <a:extLst>
              <a:ext uri="{FF2B5EF4-FFF2-40B4-BE49-F238E27FC236}">
                <a16:creationId xmlns:a16="http://schemas.microsoft.com/office/drawing/2014/main" id="{FB5B4F3C-7700-43CD-A2E3-AD46D31EFB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286625" y="151847"/>
            <a:ext cx="1722120" cy="17221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4F5C11B-B498-4FD1-8E86-016414E5F55D}"/>
              </a:ext>
            </a:extLst>
          </p:cNvPr>
          <p:cNvSpPr/>
          <p:nvPr/>
        </p:nvSpPr>
        <p:spPr>
          <a:xfrm>
            <a:off x="1691640" y="228600"/>
            <a:ext cx="5814060" cy="4328160"/>
          </a:xfrm>
          <a:custGeom>
            <a:avLst/>
            <a:gdLst>
              <a:gd name="connsiteX0" fmla="*/ 0 w 5814060"/>
              <a:gd name="connsiteY0" fmla="*/ 721374 h 4328160"/>
              <a:gd name="connsiteX1" fmla="*/ 721374 w 5814060"/>
              <a:gd name="connsiteY1" fmla="*/ 0 h 4328160"/>
              <a:gd name="connsiteX2" fmla="*/ 1302134 w 5814060"/>
              <a:gd name="connsiteY2" fmla="*/ 0 h 4328160"/>
              <a:gd name="connsiteX3" fmla="*/ 1839181 w 5814060"/>
              <a:gd name="connsiteY3" fmla="*/ 0 h 4328160"/>
              <a:gd name="connsiteX4" fmla="*/ 2419941 w 5814060"/>
              <a:gd name="connsiteY4" fmla="*/ 0 h 4328160"/>
              <a:gd name="connsiteX5" fmla="*/ 3131840 w 5814060"/>
              <a:gd name="connsiteY5" fmla="*/ 0 h 4328160"/>
              <a:gd name="connsiteX6" fmla="*/ 3843740 w 5814060"/>
              <a:gd name="connsiteY6" fmla="*/ 0 h 4328160"/>
              <a:gd name="connsiteX7" fmla="*/ 4337073 w 5814060"/>
              <a:gd name="connsiteY7" fmla="*/ 0 h 4328160"/>
              <a:gd name="connsiteX8" fmla="*/ 5092686 w 5814060"/>
              <a:gd name="connsiteY8" fmla="*/ 0 h 4328160"/>
              <a:gd name="connsiteX9" fmla="*/ 5814060 w 5814060"/>
              <a:gd name="connsiteY9" fmla="*/ 721374 h 4328160"/>
              <a:gd name="connsiteX10" fmla="*/ 5814060 w 5814060"/>
              <a:gd name="connsiteY10" fmla="*/ 1356165 h 4328160"/>
              <a:gd name="connsiteX11" fmla="*/ 5814060 w 5814060"/>
              <a:gd name="connsiteY11" fmla="*/ 1962101 h 4328160"/>
              <a:gd name="connsiteX12" fmla="*/ 5814060 w 5814060"/>
              <a:gd name="connsiteY12" fmla="*/ 2596892 h 4328160"/>
              <a:gd name="connsiteX13" fmla="*/ 5814060 w 5814060"/>
              <a:gd name="connsiteY13" fmla="*/ 3606786 h 4328160"/>
              <a:gd name="connsiteX14" fmla="*/ 5092686 w 5814060"/>
              <a:gd name="connsiteY14" fmla="*/ 4328160 h 4328160"/>
              <a:gd name="connsiteX15" fmla="*/ 4555639 w 5814060"/>
              <a:gd name="connsiteY15" fmla="*/ 4328160 h 4328160"/>
              <a:gd name="connsiteX16" fmla="*/ 3974879 w 5814060"/>
              <a:gd name="connsiteY16" fmla="*/ 4328160 h 4328160"/>
              <a:gd name="connsiteX17" fmla="*/ 3437832 w 5814060"/>
              <a:gd name="connsiteY17" fmla="*/ 4328160 h 4328160"/>
              <a:gd name="connsiteX18" fmla="*/ 2769646 w 5814060"/>
              <a:gd name="connsiteY18" fmla="*/ 4328160 h 4328160"/>
              <a:gd name="connsiteX19" fmla="*/ 2232599 w 5814060"/>
              <a:gd name="connsiteY19" fmla="*/ 4328160 h 4328160"/>
              <a:gd name="connsiteX20" fmla="*/ 1739265 w 5814060"/>
              <a:gd name="connsiteY20" fmla="*/ 4328160 h 4328160"/>
              <a:gd name="connsiteX21" fmla="*/ 721374 w 5814060"/>
              <a:gd name="connsiteY21" fmla="*/ 4328160 h 4328160"/>
              <a:gd name="connsiteX22" fmla="*/ 0 w 5814060"/>
              <a:gd name="connsiteY22" fmla="*/ 3606786 h 4328160"/>
              <a:gd name="connsiteX23" fmla="*/ 0 w 5814060"/>
              <a:gd name="connsiteY23" fmla="*/ 3116266 h 4328160"/>
              <a:gd name="connsiteX24" fmla="*/ 0 w 5814060"/>
              <a:gd name="connsiteY24" fmla="*/ 2625746 h 4328160"/>
              <a:gd name="connsiteX25" fmla="*/ 0 w 5814060"/>
              <a:gd name="connsiteY25" fmla="*/ 2135226 h 4328160"/>
              <a:gd name="connsiteX26" fmla="*/ 0 w 5814060"/>
              <a:gd name="connsiteY26" fmla="*/ 1586998 h 4328160"/>
              <a:gd name="connsiteX27" fmla="*/ 0 w 5814060"/>
              <a:gd name="connsiteY27" fmla="*/ 721374 h 432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14060" h="4328160" fill="none" extrusionOk="0">
                <a:moveTo>
                  <a:pt x="0" y="721374"/>
                </a:moveTo>
                <a:cubicBezTo>
                  <a:pt x="-35310" y="390065"/>
                  <a:pt x="335736" y="30489"/>
                  <a:pt x="721374" y="0"/>
                </a:cubicBezTo>
                <a:cubicBezTo>
                  <a:pt x="945899" y="-15002"/>
                  <a:pt x="1131206" y="-17733"/>
                  <a:pt x="1302134" y="0"/>
                </a:cubicBezTo>
                <a:cubicBezTo>
                  <a:pt x="1473062" y="17733"/>
                  <a:pt x="1571159" y="-2977"/>
                  <a:pt x="1839181" y="0"/>
                </a:cubicBezTo>
                <a:cubicBezTo>
                  <a:pt x="2107203" y="2977"/>
                  <a:pt x="2241864" y="28380"/>
                  <a:pt x="2419941" y="0"/>
                </a:cubicBezTo>
                <a:cubicBezTo>
                  <a:pt x="2598018" y="-28380"/>
                  <a:pt x="2986759" y="16858"/>
                  <a:pt x="3131840" y="0"/>
                </a:cubicBezTo>
                <a:cubicBezTo>
                  <a:pt x="3276921" y="-16858"/>
                  <a:pt x="3683080" y="13301"/>
                  <a:pt x="3843740" y="0"/>
                </a:cubicBezTo>
                <a:cubicBezTo>
                  <a:pt x="4004400" y="-13301"/>
                  <a:pt x="4108771" y="7601"/>
                  <a:pt x="4337073" y="0"/>
                </a:cubicBezTo>
                <a:cubicBezTo>
                  <a:pt x="4565375" y="-7601"/>
                  <a:pt x="4816529" y="-16876"/>
                  <a:pt x="5092686" y="0"/>
                </a:cubicBezTo>
                <a:cubicBezTo>
                  <a:pt x="5493318" y="-75910"/>
                  <a:pt x="5893260" y="274734"/>
                  <a:pt x="5814060" y="721374"/>
                </a:cubicBezTo>
                <a:cubicBezTo>
                  <a:pt x="5841455" y="883888"/>
                  <a:pt x="5787588" y="1114762"/>
                  <a:pt x="5814060" y="1356165"/>
                </a:cubicBezTo>
                <a:cubicBezTo>
                  <a:pt x="5840532" y="1597568"/>
                  <a:pt x="5809932" y="1746405"/>
                  <a:pt x="5814060" y="1962101"/>
                </a:cubicBezTo>
                <a:cubicBezTo>
                  <a:pt x="5818188" y="2177797"/>
                  <a:pt x="5796835" y="2329754"/>
                  <a:pt x="5814060" y="2596892"/>
                </a:cubicBezTo>
                <a:cubicBezTo>
                  <a:pt x="5831285" y="2864030"/>
                  <a:pt x="5820747" y="3182295"/>
                  <a:pt x="5814060" y="3606786"/>
                </a:cubicBezTo>
                <a:cubicBezTo>
                  <a:pt x="5823874" y="4043669"/>
                  <a:pt x="5521676" y="4310896"/>
                  <a:pt x="5092686" y="4328160"/>
                </a:cubicBezTo>
                <a:cubicBezTo>
                  <a:pt x="4931027" y="4324911"/>
                  <a:pt x="4737952" y="4309490"/>
                  <a:pt x="4555639" y="4328160"/>
                </a:cubicBezTo>
                <a:cubicBezTo>
                  <a:pt x="4373326" y="4346830"/>
                  <a:pt x="4132439" y="4340785"/>
                  <a:pt x="3974879" y="4328160"/>
                </a:cubicBezTo>
                <a:cubicBezTo>
                  <a:pt x="3817319" y="4315535"/>
                  <a:pt x="3566249" y="4333426"/>
                  <a:pt x="3437832" y="4328160"/>
                </a:cubicBezTo>
                <a:cubicBezTo>
                  <a:pt x="3309415" y="4322894"/>
                  <a:pt x="3001311" y="4330315"/>
                  <a:pt x="2769646" y="4328160"/>
                </a:cubicBezTo>
                <a:cubicBezTo>
                  <a:pt x="2537981" y="4326005"/>
                  <a:pt x="2365791" y="4324715"/>
                  <a:pt x="2232599" y="4328160"/>
                </a:cubicBezTo>
                <a:cubicBezTo>
                  <a:pt x="2099407" y="4331605"/>
                  <a:pt x="1851439" y="4325538"/>
                  <a:pt x="1739265" y="4328160"/>
                </a:cubicBezTo>
                <a:cubicBezTo>
                  <a:pt x="1627091" y="4330782"/>
                  <a:pt x="1059502" y="4300533"/>
                  <a:pt x="721374" y="4328160"/>
                </a:cubicBezTo>
                <a:cubicBezTo>
                  <a:pt x="317485" y="4296770"/>
                  <a:pt x="76190" y="4049106"/>
                  <a:pt x="0" y="3606786"/>
                </a:cubicBezTo>
                <a:cubicBezTo>
                  <a:pt x="-9594" y="3374471"/>
                  <a:pt x="13680" y="3317699"/>
                  <a:pt x="0" y="3116266"/>
                </a:cubicBezTo>
                <a:cubicBezTo>
                  <a:pt x="-13680" y="2914833"/>
                  <a:pt x="7319" y="2766016"/>
                  <a:pt x="0" y="2625746"/>
                </a:cubicBezTo>
                <a:cubicBezTo>
                  <a:pt x="-7319" y="2485476"/>
                  <a:pt x="11152" y="2270772"/>
                  <a:pt x="0" y="2135226"/>
                </a:cubicBezTo>
                <a:cubicBezTo>
                  <a:pt x="-11152" y="1999680"/>
                  <a:pt x="-11973" y="1711604"/>
                  <a:pt x="0" y="1586998"/>
                </a:cubicBezTo>
                <a:cubicBezTo>
                  <a:pt x="11973" y="1462392"/>
                  <a:pt x="-39073" y="934998"/>
                  <a:pt x="0" y="721374"/>
                </a:cubicBezTo>
                <a:close/>
              </a:path>
              <a:path w="5814060" h="4328160" stroke="0" extrusionOk="0">
                <a:moveTo>
                  <a:pt x="0" y="721374"/>
                </a:moveTo>
                <a:cubicBezTo>
                  <a:pt x="33271" y="283740"/>
                  <a:pt x="357425" y="32889"/>
                  <a:pt x="721374" y="0"/>
                </a:cubicBezTo>
                <a:cubicBezTo>
                  <a:pt x="936962" y="-20538"/>
                  <a:pt x="1194744" y="12100"/>
                  <a:pt x="1389560" y="0"/>
                </a:cubicBezTo>
                <a:cubicBezTo>
                  <a:pt x="1584376" y="-12100"/>
                  <a:pt x="1773407" y="23335"/>
                  <a:pt x="1882894" y="0"/>
                </a:cubicBezTo>
                <a:cubicBezTo>
                  <a:pt x="1992381" y="-23335"/>
                  <a:pt x="2304109" y="-18767"/>
                  <a:pt x="2463654" y="0"/>
                </a:cubicBezTo>
                <a:cubicBezTo>
                  <a:pt x="2623199" y="18767"/>
                  <a:pt x="2799520" y="2876"/>
                  <a:pt x="2956988" y="0"/>
                </a:cubicBezTo>
                <a:cubicBezTo>
                  <a:pt x="3114456" y="-2876"/>
                  <a:pt x="3233236" y="-22693"/>
                  <a:pt x="3450322" y="0"/>
                </a:cubicBezTo>
                <a:cubicBezTo>
                  <a:pt x="3667408" y="22693"/>
                  <a:pt x="3781484" y="13958"/>
                  <a:pt x="4031082" y="0"/>
                </a:cubicBezTo>
                <a:cubicBezTo>
                  <a:pt x="4280680" y="-13958"/>
                  <a:pt x="4701045" y="4750"/>
                  <a:pt x="5092686" y="0"/>
                </a:cubicBezTo>
                <a:cubicBezTo>
                  <a:pt x="5445054" y="-43341"/>
                  <a:pt x="5904546" y="333778"/>
                  <a:pt x="5814060" y="721374"/>
                </a:cubicBezTo>
                <a:cubicBezTo>
                  <a:pt x="5805886" y="999495"/>
                  <a:pt x="5803617" y="1132656"/>
                  <a:pt x="5814060" y="1327311"/>
                </a:cubicBezTo>
                <a:cubicBezTo>
                  <a:pt x="5824503" y="1521966"/>
                  <a:pt x="5820125" y="1731677"/>
                  <a:pt x="5814060" y="1875539"/>
                </a:cubicBezTo>
                <a:cubicBezTo>
                  <a:pt x="5807995" y="2019401"/>
                  <a:pt x="5825538" y="2288143"/>
                  <a:pt x="5814060" y="2394913"/>
                </a:cubicBezTo>
                <a:cubicBezTo>
                  <a:pt x="5802582" y="2501683"/>
                  <a:pt x="5799220" y="2797172"/>
                  <a:pt x="5814060" y="2914287"/>
                </a:cubicBezTo>
                <a:cubicBezTo>
                  <a:pt x="5828900" y="3031402"/>
                  <a:pt x="5803700" y="3422001"/>
                  <a:pt x="5814060" y="3606786"/>
                </a:cubicBezTo>
                <a:cubicBezTo>
                  <a:pt x="5797066" y="4037926"/>
                  <a:pt x="5518423" y="4365260"/>
                  <a:pt x="5092686" y="4328160"/>
                </a:cubicBezTo>
                <a:cubicBezTo>
                  <a:pt x="4949791" y="4303862"/>
                  <a:pt x="4738944" y="4327709"/>
                  <a:pt x="4511926" y="4328160"/>
                </a:cubicBezTo>
                <a:cubicBezTo>
                  <a:pt x="4284908" y="4328611"/>
                  <a:pt x="4146175" y="4338208"/>
                  <a:pt x="4018592" y="4328160"/>
                </a:cubicBezTo>
                <a:cubicBezTo>
                  <a:pt x="3891009" y="4318112"/>
                  <a:pt x="3688205" y="4340193"/>
                  <a:pt x="3525258" y="4328160"/>
                </a:cubicBezTo>
                <a:cubicBezTo>
                  <a:pt x="3362311" y="4316127"/>
                  <a:pt x="3123198" y="4295939"/>
                  <a:pt x="2813359" y="4328160"/>
                </a:cubicBezTo>
                <a:cubicBezTo>
                  <a:pt x="2503520" y="4360381"/>
                  <a:pt x="2533970" y="4327895"/>
                  <a:pt x="2276312" y="4328160"/>
                </a:cubicBezTo>
                <a:cubicBezTo>
                  <a:pt x="2018654" y="4328425"/>
                  <a:pt x="1979217" y="4306390"/>
                  <a:pt x="1695552" y="4328160"/>
                </a:cubicBezTo>
                <a:cubicBezTo>
                  <a:pt x="1411887" y="4349930"/>
                  <a:pt x="1121658" y="4366824"/>
                  <a:pt x="721374" y="4328160"/>
                </a:cubicBezTo>
                <a:cubicBezTo>
                  <a:pt x="281652" y="4407481"/>
                  <a:pt x="48948" y="4079285"/>
                  <a:pt x="0" y="3606786"/>
                </a:cubicBezTo>
                <a:cubicBezTo>
                  <a:pt x="-16232" y="3467789"/>
                  <a:pt x="-13570" y="3231466"/>
                  <a:pt x="0" y="3116266"/>
                </a:cubicBezTo>
                <a:cubicBezTo>
                  <a:pt x="13570" y="3001066"/>
                  <a:pt x="15358" y="2636419"/>
                  <a:pt x="0" y="2510329"/>
                </a:cubicBezTo>
                <a:cubicBezTo>
                  <a:pt x="-15358" y="2384239"/>
                  <a:pt x="-16576" y="2264211"/>
                  <a:pt x="0" y="2019809"/>
                </a:cubicBezTo>
                <a:cubicBezTo>
                  <a:pt x="16576" y="1775407"/>
                  <a:pt x="-13967" y="1577874"/>
                  <a:pt x="0" y="1385019"/>
                </a:cubicBezTo>
                <a:cubicBezTo>
                  <a:pt x="13967" y="1192164"/>
                  <a:pt x="9003" y="980304"/>
                  <a:pt x="0" y="721374"/>
                </a:cubicBezTo>
                <a:close/>
              </a:path>
            </a:pathLst>
          </a:custGeom>
          <a:solidFill>
            <a:srgbClr val="FEF5DA"/>
          </a:solidFill>
          <a:ln w="38100">
            <a:solidFill>
              <a:srgbClr val="9E5A2B"/>
            </a:solidFill>
            <a:extLst>
              <a:ext uri="{C807C97D-BFC1-408E-A445-0C87EB9F89A2}">
                <ask:lineSketchStyleProps xmlns:ask="http://schemas.microsoft.com/office/drawing/2018/sketchyshapes" sd="118075524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CB9AE1E-BCD8-4FBA-BB71-A537AE78827D}"/>
              </a:ext>
            </a:extLst>
          </p:cNvPr>
          <p:cNvSpPr txBox="1"/>
          <p:nvPr/>
        </p:nvSpPr>
        <p:spPr>
          <a:xfrm>
            <a:off x="1561015" y="655655"/>
            <a:ext cx="6120765" cy="1446550"/>
          </a:xfrm>
          <a:prstGeom prst="rect">
            <a:avLst/>
          </a:prstGeom>
          <a:noFill/>
        </p:spPr>
        <p:txBody>
          <a:bodyPr wrap="square">
            <a:spAutoFit/>
          </a:bodyPr>
          <a:lstStyle/>
          <a:p>
            <a:pPr algn="ctr"/>
            <a:r>
              <a:rPr lang="en-US" sz="3200" b="1" dirty="0">
                <a:solidFill>
                  <a:srgbClr val="002060"/>
                </a:solidFill>
                <a:latin typeface="Calibri" panose="020F0502020204030204" pitchFamily="34" charset="0"/>
                <a:cs typeface="Calibri" panose="020F0502020204030204" pitchFamily="34" charset="0"/>
              </a:rPr>
              <a:t>Hoạt </a:t>
            </a:r>
            <a:r>
              <a:rPr lang="en-US" sz="3200" b="1" dirty="0" err="1">
                <a:solidFill>
                  <a:srgbClr val="002060"/>
                </a:solidFill>
                <a:latin typeface="Calibri" panose="020F0502020204030204" pitchFamily="34" charset="0"/>
                <a:cs typeface="Calibri" panose="020F0502020204030204" pitchFamily="34" charset="0"/>
              </a:rPr>
              <a:t>động</a:t>
            </a:r>
            <a:r>
              <a:rPr lang="en-US" sz="3200" b="1" dirty="0">
                <a:solidFill>
                  <a:srgbClr val="002060"/>
                </a:solidFill>
                <a:latin typeface="Calibri" panose="020F0502020204030204" pitchFamily="34" charset="0"/>
                <a:cs typeface="Calibri" panose="020F0502020204030204" pitchFamily="34" charset="0"/>
              </a:rPr>
              <a:t> 2. </a:t>
            </a:r>
            <a:r>
              <a:rPr lang="en-US" sz="2800" b="1" dirty="0" err="1"/>
              <a:t>Vận</a:t>
            </a:r>
            <a:r>
              <a:rPr lang="en-US" sz="2800" b="1" dirty="0"/>
              <a:t> </a:t>
            </a:r>
            <a:r>
              <a:rPr lang="en-US" sz="2800" b="1" dirty="0" err="1"/>
              <a:t>dụng</a:t>
            </a:r>
            <a:r>
              <a:rPr lang="en-US" sz="2800" b="1" dirty="0"/>
              <a:t> </a:t>
            </a:r>
            <a:r>
              <a:rPr lang="en-US" sz="2800" b="1" dirty="0" err="1"/>
              <a:t>kiến</a:t>
            </a:r>
            <a:r>
              <a:rPr lang="en-US" sz="2800" b="1" dirty="0"/>
              <a:t> </a:t>
            </a:r>
            <a:r>
              <a:rPr lang="en-US" sz="2800" b="1" dirty="0" err="1"/>
              <a:t>thức</a:t>
            </a:r>
            <a:r>
              <a:rPr lang="en-US" sz="2800" b="1" dirty="0"/>
              <a:t> </a:t>
            </a:r>
            <a:r>
              <a:rPr lang="en-US" sz="2800" b="1" dirty="0" err="1"/>
              <a:t>về</a:t>
            </a:r>
            <a:r>
              <a:rPr lang="en-US" sz="2800" b="1" dirty="0"/>
              <a:t> </a:t>
            </a:r>
            <a:r>
              <a:rPr lang="en-US" sz="2800" b="1" dirty="0" err="1"/>
              <a:t>các</a:t>
            </a:r>
            <a:r>
              <a:rPr lang="en-US" sz="2800" b="1" dirty="0"/>
              <a:t> </a:t>
            </a:r>
            <a:r>
              <a:rPr lang="en-US" sz="2800" b="1" dirty="0" err="1"/>
              <a:t>việc</a:t>
            </a:r>
            <a:r>
              <a:rPr lang="en-US" sz="2800" b="1" dirty="0"/>
              <a:t> </a:t>
            </a:r>
            <a:r>
              <a:rPr lang="en-US" sz="2800" b="1" dirty="0" err="1"/>
              <a:t>cần</a:t>
            </a:r>
            <a:r>
              <a:rPr lang="en-US" sz="2800" b="1" dirty="0"/>
              <a:t> </a:t>
            </a:r>
            <a:r>
              <a:rPr lang="en-US" sz="2800" b="1" dirty="0" err="1"/>
              <a:t>làm</a:t>
            </a:r>
            <a:r>
              <a:rPr lang="en-US" sz="2800" b="1" dirty="0"/>
              <a:t> </a:t>
            </a:r>
            <a:r>
              <a:rPr lang="en-US" sz="2800" b="1" dirty="0" err="1"/>
              <a:t>và</a:t>
            </a:r>
            <a:r>
              <a:rPr lang="en-US" sz="2800" b="1" dirty="0"/>
              <a:t> </a:t>
            </a:r>
            <a:r>
              <a:rPr lang="en-US" sz="2800" b="1" dirty="0" err="1"/>
              <a:t>không</a:t>
            </a:r>
            <a:r>
              <a:rPr lang="en-US" sz="2800" b="1" dirty="0"/>
              <a:t> </a:t>
            </a:r>
            <a:r>
              <a:rPr lang="en-US" sz="2800" b="1" dirty="0" err="1"/>
              <a:t>được</a:t>
            </a:r>
            <a:r>
              <a:rPr lang="en-US" sz="2800" b="1" dirty="0"/>
              <a:t> </a:t>
            </a:r>
            <a:r>
              <a:rPr lang="en-US" sz="2800" b="1" dirty="0" err="1"/>
              <a:t>làm</a:t>
            </a:r>
            <a:r>
              <a:rPr lang="en-US" sz="2800" b="1" dirty="0"/>
              <a:t> </a:t>
            </a:r>
            <a:r>
              <a:rPr lang="en-US" sz="2800" b="1" dirty="0" err="1"/>
              <a:t>để</a:t>
            </a:r>
            <a:r>
              <a:rPr lang="en-US" sz="2800" b="1" dirty="0"/>
              <a:t> </a:t>
            </a:r>
            <a:r>
              <a:rPr lang="en-US" sz="2800" b="1" dirty="0" err="1"/>
              <a:t>tránh</a:t>
            </a:r>
            <a:r>
              <a:rPr lang="en-US" sz="2800" b="1" dirty="0"/>
              <a:t> </a:t>
            </a:r>
            <a:r>
              <a:rPr lang="en-US" sz="2800" b="1" dirty="0" err="1"/>
              <a:t>bị</a:t>
            </a:r>
            <a:r>
              <a:rPr lang="en-US" sz="2800" b="1" dirty="0"/>
              <a:t> </a:t>
            </a:r>
            <a:r>
              <a:rPr lang="en-US" sz="2800" b="1" dirty="0" err="1"/>
              <a:t>điện</a:t>
            </a:r>
            <a:r>
              <a:rPr lang="en-US" sz="2800" b="1" dirty="0"/>
              <a:t> </a:t>
            </a:r>
            <a:r>
              <a:rPr lang="en-US" sz="2800" b="1" dirty="0" err="1"/>
              <a:t>giật</a:t>
            </a:r>
            <a:endParaRPr lang="en-US" sz="2800" dirty="0"/>
          </a:p>
        </p:txBody>
      </p:sp>
      <p:pic>
        <p:nvPicPr>
          <p:cNvPr id="1026" name="Picture 2" descr="Công tơ điện là gì ? Đồng hồ điện - Điện năng kế và các thông tin chi tiết">
            <a:extLst>
              <a:ext uri="{FF2B5EF4-FFF2-40B4-BE49-F238E27FC236}">
                <a16:creationId xmlns:a16="http://schemas.microsoft.com/office/drawing/2014/main" id="{1627E81C-C718-45F9-ABCE-02F7B112AB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791" t="3224" r="7599" b="18925"/>
          <a:stretch/>
        </p:blipFill>
        <p:spPr bwMode="auto">
          <a:xfrm>
            <a:off x="4860718" y="3289916"/>
            <a:ext cx="1418803" cy="1370255"/>
          </a:xfrm>
          <a:prstGeom prst="ellipse">
            <a:avLst/>
          </a:prstGeom>
          <a:ln w="19050" cap="rnd">
            <a:solidFill>
              <a:srgbClr val="8E5026"/>
            </a:solidFill>
          </a:ln>
          <a:effectLst/>
          <a:extLst>
            <a:ext uri="{909E8E84-426E-40DD-AFC4-6F175D3DCCD1}">
              <a14:hiddenFill xmlns:a14="http://schemas.microsoft.com/office/drawing/2010/main">
                <a:solidFill>
                  <a:srgbClr val="FFFFFF"/>
                </a:solidFill>
              </a14:hiddenFill>
            </a:ext>
          </a:extLst>
        </p:spPr>
      </p:pic>
      <p:pic>
        <p:nvPicPr>
          <p:cNvPr id="1028" name="Picture 4" descr="Cầu chì DC Model: WSPV - 25B 1000V - Trang chủ">
            <a:extLst>
              <a:ext uri="{FF2B5EF4-FFF2-40B4-BE49-F238E27FC236}">
                <a16:creationId xmlns:a16="http://schemas.microsoft.com/office/drawing/2014/main" id="{0788A9B8-63BB-45DA-B083-CEBE01BDF6F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6378" r="29074" b="13266"/>
          <a:stretch/>
        </p:blipFill>
        <p:spPr bwMode="auto">
          <a:xfrm>
            <a:off x="2680081" y="3289916"/>
            <a:ext cx="1418804" cy="1407397"/>
          </a:xfrm>
          <a:prstGeom prst="ellipse">
            <a:avLst/>
          </a:prstGeom>
          <a:ln w="12700" cap="rnd">
            <a:solidFill>
              <a:srgbClr val="8E5026"/>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462241"/>
      </p:ext>
    </p:extLst>
  </p:cSld>
  <p:clrMapOvr>
    <a:masterClrMapping/>
  </p:clrMapOvr>
  <p:transition spd="slow">
    <p:fade/>
  </p:transition>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8956" y="174590"/>
            <a:ext cx="3685881" cy="400110"/>
          </a:xfrm>
          <a:prstGeom prst="rect">
            <a:avLst/>
          </a:prstGeom>
        </p:spPr>
        <p:txBody>
          <a:bodyPr wrap="none">
            <a:spAutoFit/>
          </a:bodyPr>
          <a:lstStyle/>
          <a:p>
            <a:r>
              <a:rPr lang="en-US" sz="2000" b="1" dirty="0" err="1">
                <a:solidFill>
                  <a:srgbClr val="FF0000"/>
                </a:solidFill>
              </a:rPr>
              <a:t>Trò</a:t>
            </a:r>
            <a:r>
              <a:rPr lang="en-US" sz="2000" b="1" dirty="0">
                <a:solidFill>
                  <a:srgbClr val="FF0000"/>
                </a:solidFill>
              </a:rPr>
              <a:t> </a:t>
            </a:r>
            <a:r>
              <a:rPr lang="en-US" sz="2000" b="1" dirty="0" err="1">
                <a:solidFill>
                  <a:srgbClr val="FF0000"/>
                </a:solidFill>
              </a:rPr>
              <a:t>chơi</a:t>
            </a:r>
            <a:r>
              <a:rPr lang="en-US" sz="2000" b="1" dirty="0">
                <a:solidFill>
                  <a:srgbClr val="FF0000"/>
                </a:solidFill>
              </a:rPr>
              <a:t> “Ai </a:t>
            </a:r>
            <a:r>
              <a:rPr lang="en-US" sz="2000" b="1" dirty="0" err="1">
                <a:solidFill>
                  <a:srgbClr val="FF0000"/>
                </a:solidFill>
              </a:rPr>
              <a:t>nhanh</a:t>
            </a:r>
            <a:r>
              <a:rPr lang="en-US" sz="2000" b="1" dirty="0">
                <a:solidFill>
                  <a:srgbClr val="FF0000"/>
                </a:solidFill>
              </a:rPr>
              <a:t>, </a:t>
            </a:r>
            <a:r>
              <a:rPr lang="en-US" sz="2000" b="1" dirty="0" err="1">
                <a:solidFill>
                  <a:srgbClr val="FF0000"/>
                </a:solidFill>
              </a:rPr>
              <a:t>ai</a:t>
            </a:r>
            <a:r>
              <a:rPr lang="en-US" sz="2000" b="1" dirty="0">
                <a:solidFill>
                  <a:srgbClr val="FF0000"/>
                </a:solidFill>
              </a:rPr>
              <a:t> </a:t>
            </a:r>
            <a:r>
              <a:rPr lang="en-US" sz="2000" b="1" dirty="0" err="1">
                <a:solidFill>
                  <a:srgbClr val="FF0000"/>
                </a:solidFill>
              </a:rPr>
              <a:t>đúng</a:t>
            </a:r>
            <a:r>
              <a:rPr lang="en-US" sz="2000" b="1" dirty="0">
                <a:solidFill>
                  <a:srgbClr val="FF0000"/>
                </a:solidFill>
              </a:rPr>
              <a:t>”</a:t>
            </a:r>
          </a:p>
        </p:txBody>
      </p:sp>
      <p:pic>
        <p:nvPicPr>
          <p:cNvPr id="3074" name="Picture 2" descr="C:\Users\HP\Desktop\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213756" y="586574"/>
            <a:ext cx="8657112" cy="4488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2377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7588" r="13757"/>
          <a:stretch/>
        </p:blipFill>
        <p:spPr>
          <a:xfrm>
            <a:off x="9006" y="4358640"/>
            <a:ext cx="9144000" cy="784860"/>
          </a:xfrm>
          <a:prstGeom prst="rect">
            <a:avLst/>
          </a:prstGeom>
        </p:spPr>
      </p:pic>
      <p:sp>
        <p:nvSpPr>
          <p:cNvPr id="6" name="TextBox 5">
            <a:extLst>
              <a:ext uri="{FF2B5EF4-FFF2-40B4-BE49-F238E27FC236}">
                <a16:creationId xmlns:a16="http://schemas.microsoft.com/office/drawing/2014/main" id="{64913C81-250A-45AE-9044-25D8CE5C56BE}"/>
              </a:ext>
            </a:extLst>
          </p:cNvPr>
          <p:cNvSpPr txBox="1"/>
          <p:nvPr/>
        </p:nvSpPr>
        <p:spPr>
          <a:xfrm>
            <a:off x="1494560" y="119885"/>
            <a:ext cx="7104264" cy="830997"/>
          </a:xfrm>
          <a:prstGeom prst="rect">
            <a:avLst/>
          </a:prstGeom>
          <a:noFill/>
        </p:spPr>
        <p:txBody>
          <a:bodyPr wrap="square">
            <a:spAutoFit/>
          </a:bodyPr>
          <a:lstStyle/>
          <a:p>
            <a:pPr algn="ctr"/>
            <a:r>
              <a:rPr lang="en-US" sz="2400" b="1" dirty="0">
                <a:solidFill>
                  <a:srgbClr val="005DA2"/>
                </a:solidFill>
                <a:latin typeface="Arial" pitchFamily="34" charset="0"/>
                <a:cs typeface="Arial" pitchFamily="34" charset="0"/>
              </a:rPr>
              <a:t>Để phòng tránh bị điện giật, chúng ta nên làm và không nên làm những điều gì?</a:t>
            </a:r>
          </a:p>
        </p:txBody>
      </p:sp>
      <p:graphicFrame>
        <p:nvGraphicFramePr>
          <p:cNvPr id="10" name="Table 9">
            <a:extLst>
              <a:ext uri="{FF2B5EF4-FFF2-40B4-BE49-F238E27FC236}">
                <a16:creationId xmlns:a16="http://schemas.microsoft.com/office/drawing/2014/main" id="{31F28143-F16A-41C8-B180-3DCDBE03D89C}"/>
              </a:ext>
            </a:extLst>
          </p:cNvPr>
          <p:cNvGraphicFramePr>
            <a:graphicFrameLocks noGrp="1"/>
          </p:cNvGraphicFramePr>
          <p:nvPr>
            <p:extLst>
              <p:ext uri="{D42A27DB-BD31-4B8C-83A1-F6EECF244321}">
                <p14:modId xmlns:p14="http://schemas.microsoft.com/office/powerpoint/2010/main" val="1872384040"/>
              </p:ext>
            </p:extLst>
          </p:nvPr>
        </p:nvGraphicFramePr>
        <p:xfrm>
          <a:off x="261761" y="1142251"/>
          <a:ext cx="8882239" cy="3786009"/>
        </p:xfrm>
        <a:graphic>
          <a:graphicData uri="http://schemas.openxmlformats.org/drawingml/2006/table">
            <a:tbl>
              <a:tblPr firstRow="1" bandRow="1"/>
              <a:tblGrid>
                <a:gridCol w="3763974">
                  <a:extLst>
                    <a:ext uri="{9D8B030D-6E8A-4147-A177-3AD203B41FA5}">
                      <a16:colId xmlns:a16="http://schemas.microsoft.com/office/drawing/2014/main" val="20000"/>
                    </a:ext>
                  </a:extLst>
                </a:gridCol>
                <a:gridCol w="5118265">
                  <a:extLst>
                    <a:ext uri="{9D8B030D-6E8A-4147-A177-3AD203B41FA5}">
                      <a16:colId xmlns:a16="http://schemas.microsoft.com/office/drawing/2014/main" val="20001"/>
                    </a:ext>
                  </a:extLst>
                </a:gridCol>
              </a:tblGrid>
              <a:tr h="4799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err="1">
                          <a:solidFill>
                            <a:srgbClr val="FFC000"/>
                          </a:solidFill>
                          <a:latin typeface="Calibri" panose="020F0502020204030204" pitchFamily="34" charset="0"/>
                          <a:cs typeface="Calibri" panose="020F0502020204030204" pitchFamily="34" charset="0"/>
                        </a:rPr>
                        <a:t>Những</a:t>
                      </a:r>
                      <a:r>
                        <a:rPr lang="en-US" sz="2400" baseline="0" dirty="0">
                          <a:solidFill>
                            <a:srgbClr val="FFC000"/>
                          </a:solidFill>
                          <a:latin typeface="Calibri" panose="020F0502020204030204" pitchFamily="34" charset="0"/>
                          <a:cs typeface="Calibri" panose="020F0502020204030204" pitchFamily="34" charset="0"/>
                        </a:rPr>
                        <a:t> </a:t>
                      </a:r>
                      <a:r>
                        <a:rPr lang="en-US" sz="2400" baseline="0" dirty="0" err="1">
                          <a:solidFill>
                            <a:srgbClr val="FFC000"/>
                          </a:solidFill>
                          <a:latin typeface="Calibri" panose="020F0502020204030204" pitchFamily="34" charset="0"/>
                          <a:cs typeface="Calibri" panose="020F0502020204030204" pitchFamily="34" charset="0"/>
                        </a:rPr>
                        <a:t>việc</a:t>
                      </a:r>
                      <a:r>
                        <a:rPr lang="en-US" sz="2400" baseline="0" dirty="0">
                          <a:solidFill>
                            <a:srgbClr val="FFC000"/>
                          </a:solidFill>
                          <a:latin typeface="Calibri" panose="020F0502020204030204" pitchFamily="34" charset="0"/>
                          <a:cs typeface="Calibri" panose="020F0502020204030204" pitchFamily="34" charset="0"/>
                        </a:rPr>
                        <a:t> </a:t>
                      </a:r>
                      <a:r>
                        <a:rPr lang="en-US" sz="2400" baseline="0" dirty="0" err="1">
                          <a:solidFill>
                            <a:srgbClr val="FFC000"/>
                          </a:solidFill>
                          <a:latin typeface="Calibri" panose="020F0502020204030204" pitchFamily="34" charset="0"/>
                          <a:cs typeface="Calibri" panose="020F0502020204030204" pitchFamily="34" charset="0"/>
                        </a:rPr>
                        <a:t>nên</a:t>
                      </a:r>
                      <a:r>
                        <a:rPr lang="en-US" sz="2400" baseline="0" dirty="0">
                          <a:solidFill>
                            <a:srgbClr val="FFC000"/>
                          </a:solidFill>
                          <a:latin typeface="Calibri" panose="020F0502020204030204" pitchFamily="34" charset="0"/>
                          <a:cs typeface="Calibri" panose="020F0502020204030204" pitchFamily="34" charset="0"/>
                        </a:rPr>
                        <a:t> </a:t>
                      </a:r>
                      <a:r>
                        <a:rPr lang="en-US" sz="2400" baseline="0" dirty="0" err="1">
                          <a:solidFill>
                            <a:srgbClr val="FFC000"/>
                          </a:solidFill>
                          <a:latin typeface="Calibri" panose="020F0502020204030204" pitchFamily="34" charset="0"/>
                          <a:cs typeface="Calibri" panose="020F0502020204030204" pitchFamily="34" charset="0"/>
                        </a:rPr>
                        <a:t>làm</a:t>
                      </a:r>
                      <a:endParaRPr lang="en-US" sz="2400" dirty="0">
                        <a:solidFill>
                          <a:srgbClr val="FFC000"/>
                        </a:solidFill>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9E5A2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err="1">
                          <a:solidFill>
                            <a:srgbClr val="FFC000"/>
                          </a:solidFill>
                          <a:latin typeface="Calibri" panose="020F0502020204030204" pitchFamily="34" charset="0"/>
                          <a:cs typeface="Calibri" panose="020F0502020204030204" pitchFamily="34" charset="0"/>
                        </a:rPr>
                        <a:t>Những</a:t>
                      </a:r>
                      <a:r>
                        <a:rPr lang="en-US" sz="2400" baseline="0" dirty="0">
                          <a:solidFill>
                            <a:srgbClr val="FFC000"/>
                          </a:solidFill>
                          <a:latin typeface="Calibri" panose="020F0502020204030204" pitchFamily="34" charset="0"/>
                          <a:cs typeface="Calibri" panose="020F0502020204030204" pitchFamily="34" charset="0"/>
                        </a:rPr>
                        <a:t> </a:t>
                      </a:r>
                      <a:r>
                        <a:rPr lang="en-US" sz="2400" baseline="0" dirty="0" err="1">
                          <a:solidFill>
                            <a:srgbClr val="FFC000"/>
                          </a:solidFill>
                          <a:latin typeface="Calibri" panose="020F0502020204030204" pitchFamily="34" charset="0"/>
                          <a:cs typeface="Calibri" panose="020F0502020204030204" pitchFamily="34" charset="0"/>
                        </a:rPr>
                        <a:t>việc</a:t>
                      </a:r>
                      <a:r>
                        <a:rPr lang="en-US" sz="2400" baseline="0" dirty="0">
                          <a:solidFill>
                            <a:srgbClr val="FFC000"/>
                          </a:solidFill>
                          <a:latin typeface="Calibri" panose="020F0502020204030204" pitchFamily="34" charset="0"/>
                          <a:cs typeface="Calibri" panose="020F0502020204030204" pitchFamily="34" charset="0"/>
                        </a:rPr>
                        <a:t> </a:t>
                      </a:r>
                      <a:r>
                        <a:rPr lang="en-US" sz="2400" baseline="0" dirty="0" err="1">
                          <a:solidFill>
                            <a:srgbClr val="FFC000"/>
                          </a:solidFill>
                          <a:latin typeface="Calibri" panose="020F0502020204030204" pitchFamily="34" charset="0"/>
                          <a:cs typeface="Calibri" panose="020F0502020204030204" pitchFamily="34" charset="0"/>
                        </a:rPr>
                        <a:t>không</a:t>
                      </a:r>
                      <a:r>
                        <a:rPr lang="en-US" sz="2400" baseline="0" dirty="0">
                          <a:solidFill>
                            <a:srgbClr val="FFC000"/>
                          </a:solidFill>
                          <a:latin typeface="Calibri" panose="020F0502020204030204" pitchFamily="34" charset="0"/>
                          <a:cs typeface="Calibri" panose="020F0502020204030204" pitchFamily="34" charset="0"/>
                        </a:rPr>
                        <a:t> </a:t>
                      </a:r>
                      <a:r>
                        <a:rPr lang="en-US" sz="2400" baseline="0" dirty="0" err="1">
                          <a:solidFill>
                            <a:srgbClr val="FFC000"/>
                          </a:solidFill>
                          <a:latin typeface="Calibri" panose="020F0502020204030204" pitchFamily="34" charset="0"/>
                          <a:cs typeface="Calibri" panose="020F0502020204030204" pitchFamily="34" charset="0"/>
                        </a:rPr>
                        <a:t>nên</a:t>
                      </a:r>
                      <a:r>
                        <a:rPr lang="en-US" sz="2400" baseline="0" dirty="0">
                          <a:solidFill>
                            <a:srgbClr val="FFC000"/>
                          </a:solidFill>
                          <a:latin typeface="Calibri" panose="020F0502020204030204" pitchFamily="34" charset="0"/>
                          <a:cs typeface="Calibri" panose="020F0502020204030204" pitchFamily="34" charset="0"/>
                        </a:rPr>
                        <a:t> </a:t>
                      </a:r>
                      <a:r>
                        <a:rPr lang="en-US" sz="2400" baseline="0" dirty="0" err="1">
                          <a:solidFill>
                            <a:srgbClr val="FFC000"/>
                          </a:solidFill>
                          <a:latin typeface="Calibri" panose="020F0502020204030204" pitchFamily="34" charset="0"/>
                          <a:cs typeface="Calibri" panose="020F0502020204030204" pitchFamily="34" charset="0"/>
                        </a:rPr>
                        <a:t>làm</a:t>
                      </a:r>
                      <a:endParaRPr lang="en-US" sz="2400" dirty="0">
                        <a:solidFill>
                          <a:srgbClr val="FFC000"/>
                        </a:solidFill>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9E5A2B"/>
                    </a:solidFill>
                  </a:tcPr>
                </a:tc>
                <a:extLst>
                  <a:ext uri="{0D108BD9-81ED-4DB2-BD59-A6C34878D82A}">
                    <a16:rowId xmlns:a16="http://schemas.microsoft.com/office/drawing/2014/main" val="10000"/>
                  </a:ext>
                </a:extLst>
              </a:tr>
              <a:tr h="33060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Tx/>
                        <a:buNone/>
                      </a:pPr>
                      <a:endParaRPr lang="en-US" sz="220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EACDB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endParaRPr lang="en-US" sz="2200" baseline="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EACDB0"/>
                    </a:solidFill>
                  </a:tcPr>
                </a:tc>
                <a:extLst>
                  <a:ext uri="{0D108BD9-81ED-4DB2-BD59-A6C34878D82A}">
                    <a16:rowId xmlns:a16="http://schemas.microsoft.com/office/drawing/2014/main" val="10001"/>
                  </a:ext>
                </a:extLst>
              </a:tr>
            </a:tbl>
          </a:graphicData>
        </a:graphic>
      </p:graphicFrame>
      <p:sp>
        <p:nvSpPr>
          <p:cNvPr id="11" name="TextBox 10">
            <a:extLst>
              <a:ext uri="{FF2B5EF4-FFF2-40B4-BE49-F238E27FC236}">
                <a16:creationId xmlns:a16="http://schemas.microsoft.com/office/drawing/2014/main" id="{737C7203-51EA-45DE-9A81-1F084011D8EB}"/>
              </a:ext>
            </a:extLst>
          </p:cNvPr>
          <p:cNvSpPr txBox="1"/>
          <p:nvPr/>
        </p:nvSpPr>
        <p:spPr>
          <a:xfrm>
            <a:off x="306942" y="1699211"/>
            <a:ext cx="3718793" cy="1446550"/>
          </a:xfrm>
          <a:prstGeom prst="rect">
            <a:avLst/>
          </a:prstGeom>
          <a:noFill/>
        </p:spPr>
        <p:txBody>
          <a:bodyPr wrap="square">
            <a:spAutoFit/>
          </a:bodyPr>
          <a:lstStyle/>
          <a:p>
            <a:r>
              <a:rPr lang="en-US" sz="2200" dirty="0">
                <a:latin typeface="Arial" pitchFamily="34" charset="0"/>
                <a:cs typeface="Arial" pitchFamily="34" charset="0"/>
              </a:rPr>
              <a:t>- </a:t>
            </a:r>
            <a:r>
              <a:rPr lang="en-US" sz="2200" dirty="0" err="1">
                <a:latin typeface="Arial" pitchFamily="34" charset="0"/>
                <a:cs typeface="Arial" pitchFamily="34" charset="0"/>
              </a:rPr>
              <a:t>Báo</a:t>
            </a:r>
            <a:r>
              <a:rPr lang="en-US" sz="2200" dirty="0">
                <a:latin typeface="Arial" pitchFamily="34" charset="0"/>
                <a:cs typeface="Arial" pitchFamily="34" charset="0"/>
              </a:rPr>
              <a:t> </a:t>
            </a:r>
            <a:r>
              <a:rPr lang="en-US" sz="2200" dirty="0" err="1">
                <a:latin typeface="Arial" pitchFamily="34" charset="0"/>
                <a:cs typeface="Arial" pitchFamily="34" charset="0"/>
              </a:rPr>
              <a:t>cho</a:t>
            </a:r>
            <a:r>
              <a:rPr lang="en-US" sz="2200" dirty="0">
                <a:latin typeface="Arial" pitchFamily="34" charset="0"/>
                <a:cs typeface="Arial" pitchFamily="34" charset="0"/>
              </a:rPr>
              <a:t> </a:t>
            </a:r>
            <a:r>
              <a:rPr lang="en-US" sz="2200" dirty="0" err="1">
                <a:latin typeface="Arial" pitchFamily="34" charset="0"/>
                <a:cs typeface="Arial" pitchFamily="34" charset="0"/>
              </a:rPr>
              <a:t>thợ</a:t>
            </a:r>
            <a:r>
              <a:rPr lang="en-US" sz="2200" dirty="0">
                <a:latin typeface="Arial" pitchFamily="34" charset="0"/>
                <a:cs typeface="Arial" pitchFamily="34" charset="0"/>
              </a:rPr>
              <a:t> </a:t>
            </a:r>
            <a:r>
              <a:rPr lang="en-US" sz="2200" dirty="0" err="1">
                <a:latin typeface="Arial" pitchFamily="34" charset="0"/>
                <a:cs typeface="Arial" pitchFamily="34" charset="0"/>
              </a:rPr>
              <a:t>điện</a:t>
            </a:r>
            <a:r>
              <a:rPr lang="en-US" sz="2200" dirty="0">
                <a:latin typeface="Arial" pitchFamily="34" charset="0"/>
                <a:cs typeface="Arial" pitchFamily="34" charset="0"/>
              </a:rPr>
              <a:t> </a:t>
            </a:r>
            <a:r>
              <a:rPr lang="en-US" sz="2200" dirty="0" err="1">
                <a:latin typeface="Arial" pitchFamily="34" charset="0"/>
                <a:cs typeface="Arial" pitchFamily="34" charset="0"/>
              </a:rPr>
              <a:t>khi</a:t>
            </a:r>
            <a:r>
              <a:rPr lang="en-US" sz="2200" dirty="0">
                <a:latin typeface="Arial" pitchFamily="34" charset="0"/>
                <a:cs typeface="Arial" pitchFamily="34" charset="0"/>
              </a:rPr>
              <a:t> </a:t>
            </a:r>
            <a:r>
              <a:rPr lang="en-US" sz="2200" dirty="0" err="1">
                <a:latin typeface="Arial" pitchFamily="34" charset="0"/>
                <a:cs typeface="Arial" pitchFamily="34" charset="0"/>
              </a:rPr>
              <a:t>thấy</a:t>
            </a:r>
            <a:r>
              <a:rPr lang="en-US" sz="2200" dirty="0">
                <a:latin typeface="Arial" pitchFamily="34" charset="0"/>
                <a:cs typeface="Arial" pitchFamily="34" charset="0"/>
              </a:rPr>
              <a:t> </a:t>
            </a:r>
            <a:r>
              <a:rPr lang="en-US" sz="2200" dirty="0" err="1">
                <a:latin typeface="Arial" pitchFamily="34" charset="0"/>
                <a:cs typeface="Arial" pitchFamily="34" charset="0"/>
              </a:rPr>
              <a:t>có</a:t>
            </a:r>
            <a:r>
              <a:rPr lang="en-US" sz="2200" dirty="0">
                <a:latin typeface="Arial" pitchFamily="34" charset="0"/>
                <a:cs typeface="Arial" pitchFamily="34" charset="0"/>
              </a:rPr>
              <a:t> </a:t>
            </a:r>
            <a:r>
              <a:rPr lang="en-US" sz="2200" dirty="0" err="1">
                <a:latin typeface="Arial" pitchFamily="34" charset="0"/>
                <a:cs typeface="Arial" pitchFamily="34" charset="0"/>
              </a:rPr>
              <a:t>dây</a:t>
            </a:r>
            <a:r>
              <a:rPr lang="en-US" sz="2200" dirty="0">
                <a:latin typeface="Arial" pitchFamily="34" charset="0"/>
                <a:cs typeface="Arial" pitchFamily="34" charset="0"/>
              </a:rPr>
              <a:t> </a:t>
            </a:r>
            <a:r>
              <a:rPr lang="en-US" sz="2200" dirty="0" err="1">
                <a:latin typeface="Arial" pitchFamily="34" charset="0"/>
                <a:cs typeface="Arial" pitchFamily="34" charset="0"/>
              </a:rPr>
              <a:t>điện</a:t>
            </a:r>
            <a:r>
              <a:rPr lang="en-US" sz="2200" dirty="0">
                <a:latin typeface="Arial" pitchFamily="34" charset="0"/>
                <a:cs typeface="Arial" pitchFamily="34" charset="0"/>
              </a:rPr>
              <a:t> </a:t>
            </a:r>
            <a:r>
              <a:rPr lang="en-US" sz="2200" dirty="0" err="1">
                <a:latin typeface="Arial" pitchFamily="34" charset="0"/>
                <a:cs typeface="Arial" pitchFamily="34" charset="0"/>
              </a:rPr>
              <a:t>đứt</a:t>
            </a:r>
            <a:r>
              <a:rPr lang="en-US" sz="2200" dirty="0">
                <a:latin typeface="Arial" pitchFamily="34" charset="0"/>
                <a:cs typeface="Arial" pitchFamily="34" charset="0"/>
              </a:rPr>
              <a:t>; </a:t>
            </a:r>
          </a:p>
          <a:p>
            <a:r>
              <a:rPr lang="en-US" sz="2200" dirty="0">
                <a:latin typeface="Arial" pitchFamily="34" charset="0"/>
                <a:cs typeface="Arial" pitchFamily="34" charset="0"/>
              </a:rPr>
              <a:t>- </a:t>
            </a:r>
            <a:r>
              <a:rPr lang="en-US" sz="2200" dirty="0" err="1">
                <a:latin typeface="Arial" pitchFamily="34" charset="0"/>
                <a:cs typeface="Arial" pitchFamily="34" charset="0"/>
              </a:rPr>
              <a:t>Ngắt</a:t>
            </a:r>
            <a:r>
              <a:rPr lang="en-US" sz="2200" dirty="0">
                <a:latin typeface="Arial" pitchFamily="34" charset="0"/>
                <a:cs typeface="Arial" pitchFamily="34" charset="0"/>
              </a:rPr>
              <a:t> </a:t>
            </a:r>
            <a:r>
              <a:rPr lang="en-US" sz="2200" dirty="0" err="1">
                <a:latin typeface="Arial" pitchFamily="34" charset="0"/>
                <a:cs typeface="Arial" pitchFamily="34" charset="0"/>
              </a:rPr>
              <a:t>nguồn</a:t>
            </a:r>
            <a:r>
              <a:rPr lang="en-US" sz="2200" dirty="0">
                <a:latin typeface="Arial" pitchFamily="34" charset="0"/>
                <a:cs typeface="Arial" pitchFamily="34" charset="0"/>
              </a:rPr>
              <a:t> </a:t>
            </a:r>
            <a:r>
              <a:rPr lang="en-US" sz="2200" dirty="0" err="1">
                <a:latin typeface="Arial" pitchFamily="34" charset="0"/>
                <a:cs typeface="Arial" pitchFamily="34" charset="0"/>
              </a:rPr>
              <a:t>điện</a:t>
            </a:r>
            <a:r>
              <a:rPr lang="en-US" sz="2200" dirty="0">
                <a:latin typeface="Arial" pitchFamily="34" charset="0"/>
                <a:cs typeface="Arial" pitchFamily="34" charset="0"/>
              </a:rPr>
              <a:t> </a:t>
            </a:r>
            <a:r>
              <a:rPr lang="en-US" sz="2200" dirty="0" err="1">
                <a:latin typeface="Arial" pitchFamily="34" charset="0"/>
                <a:cs typeface="Arial" pitchFamily="34" charset="0"/>
              </a:rPr>
              <a:t>trước</a:t>
            </a:r>
            <a:r>
              <a:rPr lang="en-US" sz="2200" dirty="0">
                <a:latin typeface="Arial" pitchFamily="34" charset="0"/>
                <a:cs typeface="Arial" pitchFamily="34" charset="0"/>
              </a:rPr>
              <a:t> </a:t>
            </a:r>
            <a:r>
              <a:rPr lang="en-US" sz="2200" dirty="0" err="1">
                <a:latin typeface="Arial" pitchFamily="34" charset="0"/>
                <a:cs typeface="Arial" pitchFamily="34" charset="0"/>
              </a:rPr>
              <a:t>khi</a:t>
            </a:r>
            <a:r>
              <a:rPr lang="en-US" sz="2200" dirty="0">
                <a:latin typeface="Arial" pitchFamily="34" charset="0"/>
                <a:cs typeface="Arial" pitchFamily="34" charset="0"/>
              </a:rPr>
              <a:t> </a:t>
            </a:r>
            <a:r>
              <a:rPr lang="en-US" sz="2200" dirty="0" err="1">
                <a:latin typeface="Arial" pitchFamily="34" charset="0"/>
                <a:cs typeface="Arial" pitchFamily="34" charset="0"/>
              </a:rPr>
              <a:t>sửa</a:t>
            </a:r>
            <a:r>
              <a:rPr lang="en-US" sz="2200" dirty="0">
                <a:latin typeface="Arial" pitchFamily="34" charset="0"/>
                <a:cs typeface="Arial" pitchFamily="34" charset="0"/>
              </a:rPr>
              <a:t> </a:t>
            </a:r>
            <a:r>
              <a:rPr lang="en-US" sz="2200" dirty="0" err="1">
                <a:latin typeface="Arial" pitchFamily="34" charset="0"/>
                <a:cs typeface="Arial" pitchFamily="34" charset="0"/>
              </a:rPr>
              <a:t>chữa</a:t>
            </a:r>
            <a:r>
              <a:rPr lang="en-US" sz="2200" dirty="0">
                <a:latin typeface="Arial" pitchFamily="34" charset="0"/>
                <a:cs typeface="Arial" pitchFamily="34" charset="0"/>
              </a:rPr>
              <a:t> </a:t>
            </a:r>
            <a:r>
              <a:rPr lang="en-US" sz="2200" dirty="0" err="1">
                <a:latin typeface="Arial" pitchFamily="34" charset="0"/>
                <a:cs typeface="Arial" pitchFamily="34" charset="0"/>
              </a:rPr>
              <a:t>điện</a:t>
            </a:r>
            <a:r>
              <a:rPr lang="en-US" sz="2200" dirty="0">
                <a:latin typeface="Arial" pitchFamily="34" charset="0"/>
                <a:cs typeface="Arial" pitchFamily="34" charset="0"/>
              </a:rPr>
              <a:t>.</a:t>
            </a:r>
          </a:p>
        </p:txBody>
      </p:sp>
      <p:sp>
        <p:nvSpPr>
          <p:cNvPr id="13" name="TextBox 12">
            <a:extLst>
              <a:ext uri="{FF2B5EF4-FFF2-40B4-BE49-F238E27FC236}">
                <a16:creationId xmlns:a16="http://schemas.microsoft.com/office/drawing/2014/main" id="{DC694C08-7F63-4A41-8C45-1CF80CDF1F77}"/>
              </a:ext>
            </a:extLst>
          </p:cNvPr>
          <p:cNvSpPr txBox="1"/>
          <p:nvPr/>
        </p:nvSpPr>
        <p:spPr>
          <a:xfrm>
            <a:off x="4025734" y="1666665"/>
            <a:ext cx="5118265" cy="3139321"/>
          </a:xfrm>
          <a:prstGeom prst="rect">
            <a:avLst/>
          </a:prstGeom>
          <a:noFill/>
        </p:spPr>
        <p:txBody>
          <a:bodyPr wrap="square">
            <a:spAutoFit/>
          </a:bodyPr>
          <a:lstStyle/>
          <a:p>
            <a:r>
              <a:rPr lang="en-US" sz="2200" dirty="0">
                <a:latin typeface="Arial" pitchFamily="34" charset="0"/>
                <a:cs typeface="Arial" pitchFamily="34" charset="0"/>
              </a:rPr>
              <a:t>- </a:t>
            </a:r>
            <a:r>
              <a:rPr lang="en-US" sz="2200" dirty="0" err="1">
                <a:latin typeface="Arial" pitchFamily="34" charset="0"/>
                <a:cs typeface="Arial" pitchFamily="34" charset="0"/>
              </a:rPr>
              <a:t>Dẫm</a:t>
            </a:r>
            <a:r>
              <a:rPr lang="en-US" sz="2200" dirty="0">
                <a:latin typeface="Arial" pitchFamily="34" charset="0"/>
                <a:cs typeface="Arial" pitchFamily="34" charset="0"/>
              </a:rPr>
              <a:t> </a:t>
            </a:r>
            <a:r>
              <a:rPr lang="en-US" sz="2200" dirty="0" err="1">
                <a:latin typeface="Arial" pitchFamily="34" charset="0"/>
                <a:cs typeface="Arial" pitchFamily="34" charset="0"/>
              </a:rPr>
              <a:t>chân</a:t>
            </a:r>
            <a:r>
              <a:rPr lang="en-US" sz="2200" dirty="0">
                <a:latin typeface="Arial" pitchFamily="34" charset="0"/>
                <a:cs typeface="Arial" pitchFamily="34" charset="0"/>
              </a:rPr>
              <a:t> </a:t>
            </a:r>
            <a:r>
              <a:rPr lang="en-US" sz="2200" dirty="0" err="1">
                <a:latin typeface="Arial" pitchFamily="34" charset="0"/>
                <a:cs typeface="Arial" pitchFamily="34" charset="0"/>
              </a:rPr>
              <a:t>lên</a:t>
            </a:r>
            <a:r>
              <a:rPr lang="en-US" sz="2200" dirty="0">
                <a:latin typeface="Arial" pitchFamily="34" charset="0"/>
                <a:cs typeface="Arial" pitchFamily="34" charset="0"/>
              </a:rPr>
              <a:t> </a:t>
            </a:r>
            <a:r>
              <a:rPr lang="en-US" sz="2200" dirty="0" err="1">
                <a:latin typeface="Arial" pitchFamily="34" charset="0"/>
                <a:cs typeface="Arial" pitchFamily="34" charset="0"/>
              </a:rPr>
              <a:t>dây</a:t>
            </a:r>
            <a:r>
              <a:rPr lang="en-US" sz="2200" dirty="0">
                <a:latin typeface="Arial" pitchFamily="34" charset="0"/>
                <a:cs typeface="Arial" pitchFamily="34" charset="0"/>
              </a:rPr>
              <a:t> </a:t>
            </a:r>
            <a:r>
              <a:rPr lang="en-US" sz="2200" dirty="0" err="1">
                <a:latin typeface="Arial" pitchFamily="34" charset="0"/>
                <a:cs typeface="Arial" pitchFamily="34" charset="0"/>
              </a:rPr>
              <a:t>điện</a:t>
            </a:r>
            <a:r>
              <a:rPr lang="en-US" sz="2200" dirty="0">
                <a:latin typeface="Arial" pitchFamily="34" charset="0"/>
                <a:cs typeface="Arial" pitchFamily="34" charset="0"/>
              </a:rPr>
              <a:t>; </a:t>
            </a:r>
          </a:p>
          <a:p>
            <a:r>
              <a:rPr lang="en-US" sz="2200" dirty="0">
                <a:latin typeface="Arial" pitchFamily="34" charset="0"/>
                <a:cs typeface="Arial" pitchFamily="34" charset="0"/>
              </a:rPr>
              <a:t>- </a:t>
            </a:r>
            <a:r>
              <a:rPr lang="en-US" sz="2200" dirty="0" err="1">
                <a:latin typeface="Arial" pitchFamily="34" charset="0"/>
                <a:cs typeface="Arial" pitchFamily="34" charset="0"/>
              </a:rPr>
              <a:t>Phơi</a:t>
            </a:r>
            <a:r>
              <a:rPr lang="en-US" sz="2200" dirty="0">
                <a:latin typeface="Arial" pitchFamily="34" charset="0"/>
                <a:cs typeface="Arial" pitchFamily="34" charset="0"/>
              </a:rPr>
              <a:t> </a:t>
            </a:r>
            <a:r>
              <a:rPr lang="en-US" sz="2200" dirty="0" err="1">
                <a:latin typeface="Arial" pitchFamily="34" charset="0"/>
                <a:cs typeface="Arial" pitchFamily="34" charset="0"/>
              </a:rPr>
              <a:t>quần</a:t>
            </a:r>
            <a:r>
              <a:rPr lang="en-US" sz="2200" dirty="0">
                <a:latin typeface="Arial" pitchFamily="34" charset="0"/>
                <a:cs typeface="Arial" pitchFamily="34" charset="0"/>
              </a:rPr>
              <a:t> </a:t>
            </a:r>
            <a:r>
              <a:rPr lang="en-US" sz="2200" dirty="0" err="1">
                <a:latin typeface="Arial" pitchFamily="34" charset="0"/>
                <a:cs typeface="Arial" pitchFamily="34" charset="0"/>
              </a:rPr>
              <a:t>áo</a:t>
            </a:r>
            <a:r>
              <a:rPr lang="en-US" sz="2200" dirty="0">
                <a:latin typeface="Arial" pitchFamily="34" charset="0"/>
                <a:cs typeface="Arial" pitchFamily="34" charset="0"/>
              </a:rPr>
              <a:t> </a:t>
            </a:r>
            <a:r>
              <a:rPr lang="en-US" sz="2200" dirty="0" err="1">
                <a:latin typeface="Arial" pitchFamily="34" charset="0"/>
                <a:cs typeface="Arial" pitchFamily="34" charset="0"/>
              </a:rPr>
              <a:t>trên</a:t>
            </a:r>
            <a:r>
              <a:rPr lang="en-US" sz="2200" dirty="0">
                <a:latin typeface="Arial" pitchFamily="34" charset="0"/>
                <a:cs typeface="Arial" pitchFamily="34" charset="0"/>
              </a:rPr>
              <a:t> </a:t>
            </a:r>
            <a:r>
              <a:rPr lang="en-US" sz="2200" dirty="0" err="1">
                <a:latin typeface="Arial" pitchFamily="34" charset="0"/>
                <a:cs typeface="Arial" pitchFamily="34" charset="0"/>
              </a:rPr>
              <a:t>dây</a:t>
            </a:r>
            <a:r>
              <a:rPr lang="en-US" sz="2200" dirty="0">
                <a:latin typeface="Arial" pitchFamily="34" charset="0"/>
                <a:cs typeface="Arial" pitchFamily="34" charset="0"/>
              </a:rPr>
              <a:t> </a:t>
            </a:r>
            <a:r>
              <a:rPr lang="en-US" sz="2200" dirty="0" err="1">
                <a:latin typeface="Arial" pitchFamily="34" charset="0"/>
                <a:cs typeface="Arial" pitchFamily="34" charset="0"/>
              </a:rPr>
              <a:t>điện</a:t>
            </a:r>
            <a:r>
              <a:rPr lang="en-US" sz="2200" dirty="0">
                <a:latin typeface="Arial" pitchFamily="34" charset="0"/>
                <a:cs typeface="Arial" pitchFamily="34" charset="0"/>
              </a:rPr>
              <a:t>; </a:t>
            </a:r>
          </a:p>
          <a:p>
            <a:r>
              <a:rPr lang="en-US" sz="2200" dirty="0">
                <a:latin typeface="Arial" pitchFamily="34" charset="0"/>
                <a:cs typeface="Arial" pitchFamily="34" charset="0"/>
              </a:rPr>
              <a:t>- </a:t>
            </a:r>
            <a:r>
              <a:rPr lang="en-US" sz="2200" dirty="0" err="1">
                <a:latin typeface="Arial" pitchFamily="34" charset="0"/>
                <a:cs typeface="Arial" pitchFamily="34" charset="0"/>
              </a:rPr>
              <a:t>Dùng</a:t>
            </a:r>
            <a:r>
              <a:rPr lang="en-US" sz="2200" dirty="0">
                <a:latin typeface="Arial" pitchFamily="34" charset="0"/>
                <a:cs typeface="Arial" pitchFamily="34" charset="0"/>
              </a:rPr>
              <a:t> </a:t>
            </a:r>
            <a:r>
              <a:rPr lang="en-US" sz="2200" dirty="0" err="1">
                <a:latin typeface="Arial" pitchFamily="34" charset="0"/>
                <a:cs typeface="Arial" pitchFamily="34" charset="0"/>
              </a:rPr>
              <a:t>dao</a:t>
            </a:r>
            <a:r>
              <a:rPr lang="en-US" sz="2200" dirty="0">
                <a:latin typeface="Arial" pitchFamily="34" charset="0"/>
                <a:cs typeface="Arial" pitchFamily="34" charset="0"/>
              </a:rPr>
              <a:t>, </a:t>
            </a:r>
            <a:r>
              <a:rPr lang="en-US" sz="2200" dirty="0" err="1">
                <a:latin typeface="Arial" pitchFamily="34" charset="0"/>
                <a:cs typeface="Arial" pitchFamily="34" charset="0"/>
              </a:rPr>
              <a:t>kéo</a:t>
            </a:r>
            <a:r>
              <a:rPr lang="en-US" sz="2200" dirty="0">
                <a:latin typeface="Arial" pitchFamily="34" charset="0"/>
                <a:cs typeface="Arial" pitchFamily="34" charset="0"/>
              </a:rPr>
              <a:t> </a:t>
            </a:r>
            <a:r>
              <a:rPr lang="en-US" sz="2200" dirty="0" err="1">
                <a:latin typeface="Arial" pitchFamily="34" charset="0"/>
                <a:cs typeface="Arial" pitchFamily="34" charset="0"/>
              </a:rPr>
              <a:t>cắt</a:t>
            </a:r>
            <a:r>
              <a:rPr lang="en-US" sz="2200" dirty="0">
                <a:latin typeface="Arial" pitchFamily="34" charset="0"/>
                <a:cs typeface="Arial" pitchFamily="34" charset="0"/>
              </a:rPr>
              <a:t> </a:t>
            </a:r>
            <a:r>
              <a:rPr lang="en-US" sz="2200" dirty="0" err="1">
                <a:latin typeface="Arial" pitchFamily="34" charset="0"/>
                <a:cs typeface="Arial" pitchFamily="34" charset="0"/>
              </a:rPr>
              <a:t>ngang</a:t>
            </a:r>
            <a:r>
              <a:rPr lang="en-US" sz="2200" dirty="0">
                <a:latin typeface="Arial" pitchFamily="34" charset="0"/>
                <a:cs typeface="Arial" pitchFamily="34" charset="0"/>
              </a:rPr>
              <a:t> </a:t>
            </a:r>
            <a:r>
              <a:rPr lang="en-US" sz="2200" dirty="0" err="1">
                <a:latin typeface="Arial" pitchFamily="34" charset="0"/>
                <a:cs typeface="Arial" pitchFamily="34" charset="0"/>
              </a:rPr>
              <a:t>dây</a:t>
            </a:r>
            <a:r>
              <a:rPr lang="en-US" sz="2200" dirty="0">
                <a:latin typeface="Arial" pitchFamily="34" charset="0"/>
                <a:cs typeface="Arial" pitchFamily="34" charset="0"/>
              </a:rPr>
              <a:t> </a:t>
            </a:r>
            <a:r>
              <a:rPr lang="en-US" sz="2200" dirty="0" err="1">
                <a:latin typeface="Arial" pitchFamily="34" charset="0"/>
                <a:cs typeface="Arial" pitchFamily="34" charset="0"/>
              </a:rPr>
              <a:t>điện</a:t>
            </a:r>
            <a:r>
              <a:rPr lang="en-US" sz="2200" dirty="0">
                <a:latin typeface="Arial" pitchFamily="34" charset="0"/>
                <a:cs typeface="Arial" pitchFamily="34" charset="0"/>
              </a:rPr>
              <a:t> </a:t>
            </a:r>
            <a:r>
              <a:rPr lang="en-US" sz="2200" dirty="0" err="1">
                <a:latin typeface="Arial" pitchFamily="34" charset="0"/>
                <a:cs typeface="Arial" pitchFamily="34" charset="0"/>
              </a:rPr>
              <a:t>trong</a:t>
            </a:r>
            <a:r>
              <a:rPr lang="en-US" sz="2200" dirty="0">
                <a:latin typeface="Arial" pitchFamily="34" charset="0"/>
                <a:cs typeface="Arial" pitchFamily="34" charset="0"/>
              </a:rPr>
              <a:t> </a:t>
            </a:r>
            <a:r>
              <a:rPr lang="en-US" sz="2200" dirty="0" err="1">
                <a:latin typeface="Arial" pitchFamily="34" charset="0"/>
                <a:cs typeface="Arial" pitchFamily="34" charset="0"/>
              </a:rPr>
              <a:t>mạch</a:t>
            </a:r>
            <a:r>
              <a:rPr lang="en-US" sz="2200" dirty="0">
                <a:latin typeface="Arial" pitchFamily="34" charset="0"/>
                <a:cs typeface="Arial" pitchFamily="34" charset="0"/>
              </a:rPr>
              <a:t> </a:t>
            </a:r>
            <a:r>
              <a:rPr lang="en-US" sz="2200" dirty="0" err="1">
                <a:latin typeface="Arial" pitchFamily="34" charset="0"/>
                <a:cs typeface="Arial" pitchFamily="34" charset="0"/>
              </a:rPr>
              <a:t>điện</a:t>
            </a:r>
            <a:r>
              <a:rPr lang="en-US" sz="2200" dirty="0">
                <a:latin typeface="Arial" pitchFamily="34" charset="0"/>
                <a:cs typeface="Arial" pitchFamily="34" charset="0"/>
              </a:rPr>
              <a:t>; </a:t>
            </a:r>
          </a:p>
          <a:p>
            <a:r>
              <a:rPr lang="en-US" sz="2200" dirty="0">
                <a:latin typeface="Arial" pitchFamily="34" charset="0"/>
                <a:cs typeface="Arial" pitchFamily="34" charset="0"/>
              </a:rPr>
              <a:t>- </a:t>
            </a:r>
            <a:r>
              <a:rPr lang="en-US" sz="2200" dirty="0" err="1">
                <a:latin typeface="Arial" pitchFamily="34" charset="0"/>
                <a:cs typeface="Arial" pitchFamily="34" charset="0"/>
              </a:rPr>
              <a:t>Chơi</a:t>
            </a:r>
            <a:r>
              <a:rPr lang="en-US" sz="2200" dirty="0">
                <a:latin typeface="Arial" pitchFamily="34" charset="0"/>
                <a:cs typeface="Arial" pitchFamily="34" charset="0"/>
              </a:rPr>
              <a:t> </a:t>
            </a:r>
            <a:r>
              <a:rPr lang="en-US" sz="2200" dirty="0" err="1">
                <a:latin typeface="Arial" pitchFamily="34" charset="0"/>
                <a:cs typeface="Arial" pitchFamily="34" charset="0"/>
              </a:rPr>
              <a:t>thả</a:t>
            </a:r>
            <a:r>
              <a:rPr lang="en-US" sz="2200" dirty="0">
                <a:latin typeface="Arial" pitchFamily="34" charset="0"/>
                <a:cs typeface="Arial" pitchFamily="34" charset="0"/>
              </a:rPr>
              <a:t> </a:t>
            </a:r>
            <a:r>
              <a:rPr lang="en-US" sz="2200" dirty="0" err="1">
                <a:latin typeface="Arial" pitchFamily="34" charset="0"/>
                <a:cs typeface="Arial" pitchFamily="34" charset="0"/>
              </a:rPr>
              <a:t>diều</a:t>
            </a:r>
            <a:r>
              <a:rPr lang="en-US" sz="2200" dirty="0">
                <a:latin typeface="Arial" pitchFamily="34" charset="0"/>
                <a:cs typeface="Arial" pitchFamily="34" charset="0"/>
              </a:rPr>
              <a:t> </a:t>
            </a:r>
            <a:r>
              <a:rPr lang="en-US" sz="2200" dirty="0" err="1">
                <a:latin typeface="Arial" pitchFamily="34" charset="0"/>
                <a:cs typeface="Arial" pitchFamily="34" charset="0"/>
              </a:rPr>
              <a:t>dưới</a:t>
            </a:r>
            <a:r>
              <a:rPr lang="en-US" sz="2200" dirty="0">
                <a:latin typeface="Arial" pitchFamily="34" charset="0"/>
                <a:cs typeface="Arial" pitchFamily="34" charset="0"/>
              </a:rPr>
              <a:t> </a:t>
            </a:r>
            <a:r>
              <a:rPr lang="en-US" sz="2200" dirty="0" err="1">
                <a:latin typeface="Arial" pitchFamily="34" charset="0"/>
                <a:cs typeface="Arial" pitchFamily="34" charset="0"/>
              </a:rPr>
              <a:t>đường</a:t>
            </a:r>
            <a:r>
              <a:rPr lang="en-US" sz="2200" dirty="0">
                <a:latin typeface="Arial" pitchFamily="34" charset="0"/>
                <a:cs typeface="Arial" pitchFamily="34" charset="0"/>
              </a:rPr>
              <a:t> </a:t>
            </a:r>
            <a:r>
              <a:rPr lang="en-US" sz="2200" dirty="0" err="1">
                <a:latin typeface="Arial" pitchFamily="34" charset="0"/>
                <a:cs typeface="Arial" pitchFamily="34" charset="0"/>
              </a:rPr>
              <a:t>dây</a:t>
            </a:r>
            <a:r>
              <a:rPr lang="en-US" sz="2200" dirty="0">
                <a:latin typeface="Arial" pitchFamily="34" charset="0"/>
                <a:cs typeface="Arial" pitchFamily="34" charset="0"/>
              </a:rPr>
              <a:t> </a:t>
            </a:r>
            <a:r>
              <a:rPr lang="en-US" sz="2200" dirty="0" err="1">
                <a:latin typeface="Arial" pitchFamily="34" charset="0"/>
                <a:cs typeface="Arial" pitchFamily="34" charset="0"/>
              </a:rPr>
              <a:t>điện</a:t>
            </a:r>
            <a:r>
              <a:rPr lang="en-US" sz="2200" dirty="0">
                <a:latin typeface="Arial" pitchFamily="34" charset="0"/>
                <a:cs typeface="Arial" pitchFamily="34" charset="0"/>
              </a:rPr>
              <a:t>; </a:t>
            </a:r>
          </a:p>
          <a:p>
            <a:r>
              <a:rPr lang="en-US" sz="2200" dirty="0">
                <a:latin typeface="Arial" pitchFamily="34" charset="0"/>
                <a:cs typeface="Arial" pitchFamily="34" charset="0"/>
              </a:rPr>
              <a:t>- </a:t>
            </a:r>
            <a:r>
              <a:rPr lang="en-US" sz="2200" dirty="0" err="1">
                <a:latin typeface="Arial" pitchFamily="34" charset="0"/>
                <a:cs typeface="Arial" pitchFamily="34" charset="0"/>
              </a:rPr>
              <a:t>Rút</a:t>
            </a:r>
            <a:r>
              <a:rPr lang="en-US" sz="2200" dirty="0">
                <a:latin typeface="Arial" pitchFamily="34" charset="0"/>
                <a:cs typeface="Arial" pitchFamily="34" charset="0"/>
              </a:rPr>
              <a:t> ổ </a:t>
            </a:r>
            <a:r>
              <a:rPr lang="en-US" sz="2200" dirty="0" err="1">
                <a:latin typeface="Arial" pitchFamily="34" charset="0"/>
                <a:cs typeface="Arial" pitchFamily="34" charset="0"/>
              </a:rPr>
              <a:t>cắm</a:t>
            </a:r>
            <a:r>
              <a:rPr lang="en-US" sz="2200" dirty="0">
                <a:latin typeface="Arial" pitchFamily="34" charset="0"/>
                <a:cs typeface="Arial" pitchFamily="34" charset="0"/>
              </a:rPr>
              <a:t> </a:t>
            </a:r>
            <a:r>
              <a:rPr lang="en-US" sz="2200" dirty="0" err="1">
                <a:latin typeface="Arial" pitchFamily="34" charset="0"/>
                <a:cs typeface="Arial" pitchFamily="34" charset="0"/>
              </a:rPr>
              <a:t>khỏi</a:t>
            </a:r>
            <a:r>
              <a:rPr lang="en-US" sz="2200" dirty="0">
                <a:latin typeface="Arial" pitchFamily="34" charset="0"/>
                <a:cs typeface="Arial" pitchFamily="34" charset="0"/>
              </a:rPr>
              <a:t> </a:t>
            </a:r>
            <a:r>
              <a:rPr lang="en-US" sz="2200" dirty="0" err="1">
                <a:latin typeface="Arial" pitchFamily="34" charset="0"/>
                <a:cs typeface="Arial" pitchFamily="34" charset="0"/>
              </a:rPr>
              <a:t>nguồn</a:t>
            </a:r>
            <a:r>
              <a:rPr lang="en-US" sz="2200" dirty="0">
                <a:latin typeface="Arial" pitchFamily="34" charset="0"/>
                <a:cs typeface="Arial" pitchFamily="34" charset="0"/>
              </a:rPr>
              <a:t> </a:t>
            </a:r>
            <a:r>
              <a:rPr lang="en-US" sz="2200" dirty="0" err="1">
                <a:latin typeface="Arial" pitchFamily="34" charset="0"/>
                <a:cs typeface="Arial" pitchFamily="34" charset="0"/>
              </a:rPr>
              <a:t>bằng</a:t>
            </a:r>
            <a:r>
              <a:rPr lang="en-US" sz="2200" dirty="0">
                <a:latin typeface="Arial" pitchFamily="34" charset="0"/>
                <a:cs typeface="Arial" pitchFamily="34" charset="0"/>
              </a:rPr>
              <a:t> </a:t>
            </a:r>
            <a:r>
              <a:rPr lang="en-US" sz="2200" dirty="0" err="1">
                <a:latin typeface="Arial" pitchFamily="34" charset="0"/>
                <a:cs typeface="Arial" pitchFamily="34" charset="0"/>
              </a:rPr>
              <a:t>cách</a:t>
            </a:r>
            <a:r>
              <a:rPr lang="en-US" sz="2200" dirty="0">
                <a:latin typeface="Arial" pitchFamily="34" charset="0"/>
                <a:cs typeface="Arial" pitchFamily="34" charset="0"/>
              </a:rPr>
              <a:t> </a:t>
            </a:r>
            <a:r>
              <a:rPr lang="en-US" sz="2200" dirty="0" err="1">
                <a:latin typeface="Arial" pitchFamily="34" charset="0"/>
                <a:cs typeface="Arial" pitchFamily="34" charset="0"/>
              </a:rPr>
              <a:t>cầm</a:t>
            </a:r>
            <a:r>
              <a:rPr lang="en-US" sz="2200" dirty="0">
                <a:latin typeface="Arial" pitchFamily="34" charset="0"/>
                <a:cs typeface="Arial" pitchFamily="34" charset="0"/>
              </a:rPr>
              <a:t> </a:t>
            </a:r>
            <a:r>
              <a:rPr lang="en-US" sz="2200" dirty="0" err="1">
                <a:latin typeface="Arial" pitchFamily="34" charset="0"/>
                <a:cs typeface="Arial" pitchFamily="34" charset="0"/>
              </a:rPr>
              <a:t>dây</a:t>
            </a:r>
            <a:r>
              <a:rPr lang="en-US" sz="2200" dirty="0">
                <a:latin typeface="Arial" pitchFamily="34" charset="0"/>
                <a:cs typeface="Arial" pitchFamily="34" charset="0"/>
              </a:rPr>
              <a:t> </a:t>
            </a:r>
            <a:r>
              <a:rPr lang="en-US" sz="2200" dirty="0" err="1">
                <a:latin typeface="Arial" pitchFamily="34" charset="0"/>
                <a:cs typeface="Arial" pitchFamily="34" charset="0"/>
              </a:rPr>
              <a:t>điện</a:t>
            </a:r>
            <a:r>
              <a:rPr lang="en-US" sz="2200" dirty="0">
                <a:latin typeface="Arial" pitchFamily="34" charset="0"/>
                <a:cs typeface="Arial" pitchFamily="34" charset="0"/>
              </a:rPr>
              <a:t> </a:t>
            </a:r>
            <a:r>
              <a:rPr lang="en-US" sz="2200" dirty="0" err="1">
                <a:latin typeface="Arial" pitchFamily="34" charset="0"/>
                <a:cs typeface="Arial" pitchFamily="34" charset="0"/>
              </a:rPr>
              <a:t>kéo</a:t>
            </a:r>
            <a:r>
              <a:rPr lang="en-US" sz="2200" dirty="0">
                <a:latin typeface="Arial" pitchFamily="34" charset="0"/>
                <a:cs typeface="Arial" pitchFamily="34" charset="0"/>
              </a:rPr>
              <a:t>;</a:t>
            </a:r>
          </a:p>
          <a:p>
            <a:r>
              <a:rPr lang="en-US" sz="2200" dirty="0">
                <a:latin typeface="Arial" pitchFamily="34" charset="0"/>
                <a:cs typeface="Arial" pitchFamily="34" charset="0"/>
              </a:rPr>
              <a:t>- </a:t>
            </a:r>
            <a:r>
              <a:rPr lang="en-US" sz="2200" dirty="0" err="1">
                <a:latin typeface="Arial" pitchFamily="34" charset="0"/>
                <a:cs typeface="Arial" pitchFamily="34" charset="0"/>
              </a:rPr>
              <a:t>Chọc</a:t>
            </a:r>
            <a:r>
              <a:rPr lang="en-US" sz="2200" dirty="0">
                <a:latin typeface="Arial" pitchFamily="34" charset="0"/>
                <a:cs typeface="Arial" pitchFamily="34" charset="0"/>
              </a:rPr>
              <a:t> </a:t>
            </a:r>
            <a:r>
              <a:rPr lang="en-US" sz="2200" dirty="0" err="1">
                <a:latin typeface="Arial" pitchFamily="34" charset="0"/>
                <a:cs typeface="Arial" pitchFamily="34" charset="0"/>
              </a:rPr>
              <a:t>ngón</a:t>
            </a:r>
            <a:r>
              <a:rPr lang="en-US" sz="2200" dirty="0">
                <a:latin typeface="Arial" pitchFamily="34" charset="0"/>
                <a:cs typeface="Arial" pitchFamily="34" charset="0"/>
              </a:rPr>
              <a:t> </a:t>
            </a:r>
            <a:r>
              <a:rPr lang="en-US" sz="2200" dirty="0" err="1">
                <a:latin typeface="Arial" pitchFamily="34" charset="0"/>
                <a:cs typeface="Arial" pitchFamily="34" charset="0"/>
              </a:rPr>
              <a:t>tay</a:t>
            </a:r>
            <a:r>
              <a:rPr lang="en-US" sz="2200" dirty="0">
                <a:latin typeface="Arial" pitchFamily="34" charset="0"/>
                <a:cs typeface="Arial" pitchFamily="34" charset="0"/>
              </a:rPr>
              <a:t> </a:t>
            </a:r>
            <a:r>
              <a:rPr lang="en-US" sz="2200" dirty="0" err="1">
                <a:latin typeface="Arial" pitchFamily="34" charset="0"/>
                <a:cs typeface="Arial" pitchFamily="34" charset="0"/>
              </a:rPr>
              <a:t>vào</a:t>
            </a:r>
            <a:r>
              <a:rPr lang="en-US" sz="2200" dirty="0">
                <a:latin typeface="Arial" pitchFamily="34" charset="0"/>
                <a:cs typeface="Arial" pitchFamily="34" charset="0"/>
              </a:rPr>
              <a:t> ổ </a:t>
            </a:r>
            <a:r>
              <a:rPr lang="en-US" sz="2200" dirty="0" err="1">
                <a:latin typeface="Arial" pitchFamily="34" charset="0"/>
                <a:cs typeface="Arial" pitchFamily="34" charset="0"/>
              </a:rPr>
              <a:t>điện</a:t>
            </a:r>
            <a:r>
              <a:rPr lang="en-US" sz="2200" dirty="0">
                <a:latin typeface="Arial" pitchFamily="34" charset="0"/>
                <a:cs typeface="Arial" pitchFamily="34" charset="0"/>
              </a:rPr>
              <a:t>; </a:t>
            </a:r>
          </a:p>
          <a:p>
            <a:r>
              <a:rPr lang="en-US" sz="2200" dirty="0">
                <a:latin typeface="Arial" pitchFamily="34" charset="0"/>
                <a:cs typeface="Arial" pitchFamily="34" charset="0"/>
              </a:rPr>
              <a:t>- </a:t>
            </a:r>
            <a:r>
              <a:rPr lang="en-US" sz="2200" dirty="0" err="1">
                <a:latin typeface="Arial" pitchFamily="34" charset="0"/>
                <a:cs typeface="Arial" pitchFamily="34" charset="0"/>
              </a:rPr>
              <a:t>Vừa</a:t>
            </a:r>
            <a:r>
              <a:rPr lang="en-US" sz="2200" dirty="0">
                <a:latin typeface="Arial" pitchFamily="34" charset="0"/>
                <a:cs typeface="Arial" pitchFamily="34" charset="0"/>
              </a:rPr>
              <a:t> </a:t>
            </a:r>
            <a:r>
              <a:rPr lang="en-US" sz="2200" dirty="0" err="1">
                <a:latin typeface="Arial" pitchFamily="34" charset="0"/>
                <a:cs typeface="Arial" pitchFamily="34" charset="0"/>
              </a:rPr>
              <a:t>sạc</a:t>
            </a:r>
            <a:r>
              <a:rPr lang="en-US" sz="2200" dirty="0">
                <a:latin typeface="Arial" pitchFamily="34" charset="0"/>
                <a:cs typeface="Arial" pitchFamily="34" charset="0"/>
              </a:rPr>
              <a:t> </a:t>
            </a:r>
            <a:r>
              <a:rPr lang="en-US" sz="2200" dirty="0" err="1">
                <a:latin typeface="Arial" pitchFamily="34" charset="0"/>
                <a:cs typeface="Arial" pitchFamily="34" charset="0"/>
              </a:rPr>
              <a:t>điện</a:t>
            </a:r>
            <a:r>
              <a:rPr lang="en-US" sz="2200" dirty="0">
                <a:latin typeface="Arial" pitchFamily="34" charset="0"/>
                <a:cs typeface="Arial" pitchFamily="34" charset="0"/>
              </a:rPr>
              <a:t> </a:t>
            </a:r>
            <a:r>
              <a:rPr lang="en-US" sz="2200" dirty="0" err="1">
                <a:latin typeface="Arial" pitchFamily="34" charset="0"/>
                <a:cs typeface="Arial" pitchFamily="34" charset="0"/>
              </a:rPr>
              <a:t>thoại</a:t>
            </a:r>
            <a:r>
              <a:rPr lang="en-US" sz="2200" dirty="0">
                <a:latin typeface="Arial" pitchFamily="34" charset="0"/>
                <a:cs typeface="Arial" pitchFamily="34" charset="0"/>
              </a:rPr>
              <a:t> </a:t>
            </a:r>
            <a:r>
              <a:rPr lang="en-US" sz="2200" dirty="0" err="1">
                <a:latin typeface="Arial" pitchFamily="34" charset="0"/>
                <a:cs typeface="Arial" pitchFamily="34" charset="0"/>
              </a:rPr>
              <a:t>vừa</a:t>
            </a:r>
            <a:r>
              <a:rPr lang="en-US" sz="2200" dirty="0">
                <a:latin typeface="Arial" pitchFamily="34" charset="0"/>
                <a:cs typeface="Arial" pitchFamily="34" charset="0"/>
              </a:rPr>
              <a:t> </a:t>
            </a:r>
            <a:r>
              <a:rPr lang="en-US" sz="2200" dirty="0" err="1">
                <a:latin typeface="Arial" pitchFamily="34" charset="0"/>
                <a:cs typeface="Arial" pitchFamily="34" charset="0"/>
              </a:rPr>
              <a:t>gọi</a:t>
            </a:r>
            <a:r>
              <a:rPr lang="en-US" sz="2200" dirty="0">
                <a:latin typeface="Arial" pitchFamily="34" charset="0"/>
                <a:cs typeface="Arial" pitchFamily="34" charset="0"/>
              </a:rPr>
              <a:t> </a:t>
            </a:r>
            <a:r>
              <a:rPr lang="en-US" sz="2200" dirty="0" err="1">
                <a:latin typeface="Arial" pitchFamily="34" charset="0"/>
                <a:cs typeface="Arial" pitchFamily="34" charset="0"/>
              </a:rPr>
              <a:t>điện</a:t>
            </a:r>
            <a:r>
              <a:rPr lang="en-US" sz="2200" dirty="0">
                <a:latin typeface="Arial" pitchFamily="34" charset="0"/>
                <a:cs typeface="Arial" pitchFamily="34" charset="0"/>
              </a:rPr>
              <a:t>.</a:t>
            </a:r>
            <a:endParaRPr lang="vi-VN" sz="2200" dirty="0">
              <a:latin typeface="Arial" pitchFamily="34" charset="0"/>
              <a:cs typeface="Arial" pitchFamily="34" charset="0"/>
            </a:endParaRPr>
          </a:p>
        </p:txBody>
      </p:sp>
      <p:pic>
        <p:nvPicPr>
          <p:cNvPr id="9" name="Picture 8" descr="A picture containing dark, lamp&#10;&#10;Description automatically generated">
            <a:extLst>
              <a:ext uri="{FF2B5EF4-FFF2-40B4-BE49-F238E27FC236}">
                <a16:creationId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8" r="28864" b="39757"/>
          <a:stretch/>
        </p:blipFill>
        <p:spPr>
          <a:xfrm>
            <a:off x="-323504" y="1"/>
            <a:ext cx="1737360" cy="2284500"/>
          </a:xfrm>
          <a:prstGeom prst="rect">
            <a:avLst/>
          </a:prstGeom>
        </p:spPr>
      </p:pic>
      <p:pic>
        <p:nvPicPr>
          <p:cNvPr id="14" name="Picture 13" descr="A picture containing dark, lamp&#10;&#10;Description automatically generated">
            <a:extLst>
              <a:ext uri="{FF2B5EF4-FFF2-40B4-BE49-F238E27FC236}">
                <a16:creationId xmlns:a16="http://schemas.microsoft.com/office/drawing/2014/main" id="{7EA93F5A-E569-4248-81E9-0165F25DE23D}"/>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46275" r="28864"/>
          <a:stretch/>
        </p:blipFill>
        <p:spPr>
          <a:xfrm>
            <a:off x="-323504" y="2284501"/>
            <a:ext cx="1737360" cy="2923877"/>
          </a:xfrm>
          <a:prstGeom prst="rect">
            <a:avLst/>
          </a:prstGeom>
        </p:spPr>
      </p:pic>
    </p:spTree>
    <p:extLst>
      <p:ext uri="{BB962C8B-B14F-4D97-AF65-F5344CB8AC3E}">
        <p14:creationId xmlns:p14="http://schemas.microsoft.com/office/powerpoint/2010/main" val="27268809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a:off x="270086" y="-88185"/>
            <a:ext cx="9144000" cy="5143500"/>
          </a:xfrm>
          <a:prstGeom prst="rect">
            <a:avLst/>
          </a:prstGeom>
        </p:spPr>
      </p:pic>
      <p:pic>
        <p:nvPicPr>
          <p:cNvPr id="9" name="Picture 8" descr="A picture containing dark, lamp&#10;&#10;Description automatically generated">
            <a:extLst>
              <a:ext uri="{FF2B5EF4-FFF2-40B4-BE49-F238E27FC236}">
                <a16:creationId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sp>
        <p:nvSpPr>
          <p:cNvPr id="6" name="TextBox 5">
            <a:extLst>
              <a:ext uri="{FF2B5EF4-FFF2-40B4-BE49-F238E27FC236}">
                <a16:creationId xmlns:a16="http://schemas.microsoft.com/office/drawing/2014/main" id="{905167E1-4B7A-4F34-B15B-293E3599E784}"/>
              </a:ext>
            </a:extLst>
          </p:cNvPr>
          <p:cNvSpPr txBox="1"/>
          <p:nvPr/>
        </p:nvSpPr>
        <p:spPr>
          <a:xfrm>
            <a:off x="1752599" y="789302"/>
            <a:ext cx="6070601" cy="523220"/>
          </a:xfrm>
          <a:prstGeom prst="rect">
            <a:avLst/>
          </a:prstGeom>
          <a:noFill/>
        </p:spPr>
        <p:txBody>
          <a:bodyPr wrap="square">
            <a:spAutoFit/>
          </a:bodyPr>
          <a:lstStyle/>
          <a:p>
            <a:r>
              <a:rPr lang="en-US" sz="2800" b="1" dirty="0">
                <a:solidFill>
                  <a:srgbClr val="0070C0"/>
                </a:solidFill>
                <a:latin typeface="Calibri" panose="020F0502020204030204" pitchFamily="34" charset="0"/>
                <a:cs typeface="Calibri" panose="020F0502020204030204" pitchFamily="34" charset="0"/>
              </a:rPr>
              <a:t>Thấy người bị điện giật ta nên làm gì?</a:t>
            </a:r>
          </a:p>
        </p:txBody>
      </p:sp>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pic>
        <p:nvPicPr>
          <p:cNvPr id="2050" name="Picture 2" descr="Cấp cứu người bị điện giật | Vinmec">
            <a:extLst>
              <a:ext uri="{FF2B5EF4-FFF2-40B4-BE49-F238E27FC236}">
                <a16:creationId xmlns:a16="http://schemas.microsoft.com/office/drawing/2014/main" id="{1CD36870-2D50-4FFD-90AF-A6C539E369F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9233" r="1918" b="118"/>
          <a:stretch/>
        </p:blipFill>
        <p:spPr bwMode="auto">
          <a:xfrm>
            <a:off x="828040" y="1890995"/>
            <a:ext cx="4793104" cy="2768640"/>
          </a:xfrm>
          <a:custGeom>
            <a:avLst/>
            <a:gdLst>
              <a:gd name="connsiteX0" fmla="*/ 461449 w 4793104"/>
              <a:gd name="connsiteY0" fmla="*/ 0 h 2768640"/>
              <a:gd name="connsiteX1" fmla="*/ 1154171 w 4793104"/>
              <a:gd name="connsiteY1" fmla="*/ 0 h 2768640"/>
              <a:gd name="connsiteX2" fmla="*/ 1768471 w 4793104"/>
              <a:gd name="connsiteY2" fmla="*/ 0 h 2768640"/>
              <a:gd name="connsiteX3" fmla="*/ 2500403 w 4793104"/>
              <a:gd name="connsiteY3" fmla="*/ 0 h 2768640"/>
              <a:gd name="connsiteX4" fmla="*/ 3075493 w 4793104"/>
              <a:gd name="connsiteY4" fmla="*/ 0 h 2768640"/>
              <a:gd name="connsiteX5" fmla="*/ 3611372 w 4793104"/>
              <a:gd name="connsiteY5" fmla="*/ 0 h 2768640"/>
              <a:gd name="connsiteX6" fmla="*/ 4382515 w 4793104"/>
              <a:gd name="connsiteY6" fmla="*/ 0 h 2768640"/>
              <a:gd name="connsiteX7" fmla="*/ 4793104 w 4793104"/>
              <a:gd name="connsiteY7" fmla="*/ 410589 h 2768640"/>
              <a:gd name="connsiteX8" fmla="*/ 4793104 w 4793104"/>
              <a:gd name="connsiteY8" fmla="*/ 1061756 h 2768640"/>
              <a:gd name="connsiteX9" fmla="*/ 4793104 w 4793104"/>
              <a:gd name="connsiteY9" fmla="*/ 1731888 h 2768640"/>
              <a:gd name="connsiteX10" fmla="*/ 4793104 w 4793104"/>
              <a:gd name="connsiteY10" fmla="*/ 2307191 h 2768640"/>
              <a:gd name="connsiteX11" fmla="*/ 4331655 w 4793104"/>
              <a:gd name="connsiteY11" fmla="*/ 2768640 h 2768640"/>
              <a:gd name="connsiteX12" fmla="*/ 3756565 w 4793104"/>
              <a:gd name="connsiteY12" fmla="*/ 2768640 h 2768640"/>
              <a:gd name="connsiteX13" fmla="*/ 3220686 w 4793104"/>
              <a:gd name="connsiteY13" fmla="*/ 2768640 h 2768640"/>
              <a:gd name="connsiteX14" fmla="*/ 2567175 w 4793104"/>
              <a:gd name="connsiteY14" fmla="*/ 2768640 h 2768640"/>
              <a:gd name="connsiteX15" fmla="*/ 2031296 w 4793104"/>
              <a:gd name="connsiteY15" fmla="*/ 2768640 h 2768640"/>
              <a:gd name="connsiteX16" fmla="*/ 1299364 w 4793104"/>
              <a:gd name="connsiteY16" fmla="*/ 2768640 h 2768640"/>
              <a:gd name="connsiteX17" fmla="*/ 410589 w 4793104"/>
              <a:gd name="connsiteY17" fmla="*/ 2768640 h 2768640"/>
              <a:gd name="connsiteX18" fmla="*/ 0 w 4793104"/>
              <a:gd name="connsiteY18" fmla="*/ 2358051 h 2768640"/>
              <a:gd name="connsiteX19" fmla="*/ 0 w 4793104"/>
              <a:gd name="connsiteY19" fmla="*/ 1687918 h 2768640"/>
              <a:gd name="connsiteX20" fmla="*/ 0 w 4793104"/>
              <a:gd name="connsiteY20" fmla="*/ 1093650 h 2768640"/>
              <a:gd name="connsiteX21" fmla="*/ 0 w 4793104"/>
              <a:gd name="connsiteY21" fmla="*/ 461449 h 2768640"/>
              <a:gd name="connsiteX22" fmla="*/ 461449 w 4793104"/>
              <a:gd name="connsiteY22" fmla="*/ 0 h 27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3104" h="2768640" fill="none" extrusionOk="0">
                <a:moveTo>
                  <a:pt x="461449" y="0"/>
                </a:moveTo>
                <a:cubicBezTo>
                  <a:pt x="798164" y="16060"/>
                  <a:pt x="963888" y="32487"/>
                  <a:pt x="1154171" y="0"/>
                </a:cubicBezTo>
                <a:cubicBezTo>
                  <a:pt x="1344454" y="-32487"/>
                  <a:pt x="1573242" y="20849"/>
                  <a:pt x="1768471" y="0"/>
                </a:cubicBezTo>
                <a:cubicBezTo>
                  <a:pt x="1963700" y="-20849"/>
                  <a:pt x="2192200" y="33031"/>
                  <a:pt x="2500403" y="0"/>
                </a:cubicBezTo>
                <a:cubicBezTo>
                  <a:pt x="2808606" y="-33031"/>
                  <a:pt x="2927448" y="20943"/>
                  <a:pt x="3075493" y="0"/>
                </a:cubicBezTo>
                <a:cubicBezTo>
                  <a:pt x="3223538" y="-20943"/>
                  <a:pt x="3407276" y="-15077"/>
                  <a:pt x="3611372" y="0"/>
                </a:cubicBezTo>
                <a:cubicBezTo>
                  <a:pt x="3815468" y="15077"/>
                  <a:pt x="4192892" y="-21770"/>
                  <a:pt x="4382515" y="0"/>
                </a:cubicBezTo>
                <a:cubicBezTo>
                  <a:pt x="4598786" y="-13499"/>
                  <a:pt x="4802344" y="200793"/>
                  <a:pt x="4793104" y="410589"/>
                </a:cubicBezTo>
                <a:cubicBezTo>
                  <a:pt x="4789486" y="652537"/>
                  <a:pt x="4790711" y="798628"/>
                  <a:pt x="4793104" y="1061756"/>
                </a:cubicBezTo>
                <a:cubicBezTo>
                  <a:pt x="4795497" y="1324884"/>
                  <a:pt x="4773839" y="1544256"/>
                  <a:pt x="4793104" y="1731888"/>
                </a:cubicBezTo>
                <a:cubicBezTo>
                  <a:pt x="4812369" y="1919520"/>
                  <a:pt x="4811128" y="2071963"/>
                  <a:pt x="4793104" y="2307191"/>
                </a:cubicBezTo>
                <a:cubicBezTo>
                  <a:pt x="4834504" y="2548999"/>
                  <a:pt x="4565461" y="2757129"/>
                  <a:pt x="4331655" y="2768640"/>
                </a:cubicBezTo>
                <a:cubicBezTo>
                  <a:pt x="4212776" y="2782361"/>
                  <a:pt x="3957873" y="2760064"/>
                  <a:pt x="3756565" y="2768640"/>
                </a:cubicBezTo>
                <a:cubicBezTo>
                  <a:pt x="3555257" y="2777217"/>
                  <a:pt x="3376493" y="2786778"/>
                  <a:pt x="3220686" y="2768640"/>
                </a:cubicBezTo>
                <a:cubicBezTo>
                  <a:pt x="3064879" y="2750502"/>
                  <a:pt x="2770828" y="2790598"/>
                  <a:pt x="2567175" y="2768640"/>
                </a:cubicBezTo>
                <a:cubicBezTo>
                  <a:pt x="2363522" y="2746682"/>
                  <a:pt x="2233066" y="2760175"/>
                  <a:pt x="2031296" y="2768640"/>
                </a:cubicBezTo>
                <a:cubicBezTo>
                  <a:pt x="1829526" y="2777105"/>
                  <a:pt x="1518469" y="2787225"/>
                  <a:pt x="1299364" y="2768640"/>
                </a:cubicBezTo>
                <a:cubicBezTo>
                  <a:pt x="1080259" y="2750055"/>
                  <a:pt x="674287" y="2788997"/>
                  <a:pt x="410589" y="2768640"/>
                </a:cubicBezTo>
                <a:cubicBezTo>
                  <a:pt x="214098" y="2804411"/>
                  <a:pt x="-6508" y="2566488"/>
                  <a:pt x="0" y="2358051"/>
                </a:cubicBezTo>
                <a:cubicBezTo>
                  <a:pt x="-18401" y="2133471"/>
                  <a:pt x="-15198" y="1961883"/>
                  <a:pt x="0" y="1687918"/>
                </a:cubicBezTo>
                <a:cubicBezTo>
                  <a:pt x="15198" y="1413953"/>
                  <a:pt x="26293" y="1237537"/>
                  <a:pt x="0" y="1093650"/>
                </a:cubicBezTo>
                <a:cubicBezTo>
                  <a:pt x="-26293" y="949763"/>
                  <a:pt x="17385" y="720053"/>
                  <a:pt x="0" y="461449"/>
                </a:cubicBezTo>
                <a:cubicBezTo>
                  <a:pt x="-56319" y="183059"/>
                  <a:pt x="239142" y="-45409"/>
                  <a:pt x="461449" y="0"/>
                </a:cubicBezTo>
                <a:close/>
              </a:path>
              <a:path w="4793104" h="2768640" stroke="0" extrusionOk="0">
                <a:moveTo>
                  <a:pt x="461449" y="0"/>
                </a:moveTo>
                <a:cubicBezTo>
                  <a:pt x="741017" y="5329"/>
                  <a:pt x="834991" y="4261"/>
                  <a:pt x="1036539" y="0"/>
                </a:cubicBezTo>
                <a:cubicBezTo>
                  <a:pt x="1238087" y="-4261"/>
                  <a:pt x="1586467" y="8423"/>
                  <a:pt x="1729260" y="0"/>
                </a:cubicBezTo>
                <a:cubicBezTo>
                  <a:pt x="1872053" y="-8423"/>
                  <a:pt x="2216943" y="13959"/>
                  <a:pt x="2421982" y="0"/>
                </a:cubicBezTo>
                <a:cubicBezTo>
                  <a:pt x="2627021" y="-13959"/>
                  <a:pt x="2722511" y="-23584"/>
                  <a:pt x="2957861" y="0"/>
                </a:cubicBezTo>
                <a:cubicBezTo>
                  <a:pt x="3193211" y="23584"/>
                  <a:pt x="3233483" y="757"/>
                  <a:pt x="3493740" y="0"/>
                </a:cubicBezTo>
                <a:cubicBezTo>
                  <a:pt x="3753997" y="-757"/>
                  <a:pt x="4030926" y="19418"/>
                  <a:pt x="4382515" y="0"/>
                </a:cubicBezTo>
                <a:cubicBezTo>
                  <a:pt x="4586535" y="-9235"/>
                  <a:pt x="4805604" y="179334"/>
                  <a:pt x="4793104" y="410589"/>
                </a:cubicBezTo>
                <a:cubicBezTo>
                  <a:pt x="4781869" y="599599"/>
                  <a:pt x="4818517" y="791891"/>
                  <a:pt x="4793104" y="1004858"/>
                </a:cubicBezTo>
                <a:cubicBezTo>
                  <a:pt x="4767691" y="1217825"/>
                  <a:pt x="4816086" y="1362343"/>
                  <a:pt x="4793104" y="1618092"/>
                </a:cubicBezTo>
                <a:cubicBezTo>
                  <a:pt x="4770122" y="1873841"/>
                  <a:pt x="4764447" y="2077802"/>
                  <a:pt x="4793104" y="2307191"/>
                </a:cubicBezTo>
                <a:cubicBezTo>
                  <a:pt x="4798651" y="2560093"/>
                  <a:pt x="4593625" y="2747934"/>
                  <a:pt x="4331655" y="2768640"/>
                </a:cubicBezTo>
                <a:cubicBezTo>
                  <a:pt x="4070861" y="2764910"/>
                  <a:pt x="3964652" y="2794449"/>
                  <a:pt x="3599723" y="2768640"/>
                </a:cubicBezTo>
                <a:cubicBezTo>
                  <a:pt x="3234794" y="2742831"/>
                  <a:pt x="3306544" y="2762404"/>
                  <a:pt x="3063844" y="2768640"/>
                </a:cubicBezTo>
                <a:cubicBezTo>
                  <a:pt x="2821144" y="2774876"/>
                  <a:pt x="2549665" y="2750018"/>
                  <a:pt x="2331911" y="2768640"/>
                </a:cubicBezTo>
                <a:cubicBezTo>
                  <a:pt x="2114157" y="2787262"/>
                  <a:pt x="1914900" y="2773614"/>
                  <a:pt x="1678400" y="2768640"/>
                </a:cubicBezTo>
                <a:cubicBezTo>
                  <a:pt x="1441900" y="2763666"/>
                  <a:pt x="1274603" y="2779854"/>
                  <a:pt x="1024889" y="2768640"/>
                </a:cubicBezTo>
                <a:cubicBezTo>
                  <a:pt x="775175" y="2757426"/>
                  <a:pt x="664637" y="2760069"/>
                  <a:pt x="410589" y="2768640"/>
                </a:cubicBezTo>
                <a:cubicBezTo>
                  <a:pt x="237182" y="2765946"/>
                  <a:pt x="-48068" y="2570690"/>
                  <a:pt x="0" y="2358051"/>
                </a:cubicBezTo>
                <a:cubicBezTo>
                  <a:pt x="-26864" y="2154253"/>
                  <a:pt x="8145" y="1876123"/>
                  <a:pt x="0" y="1706884"/>
                </a:cubicBezTo>
                <a:cubicBezTo>
                  <a:pt x="-8145" y="1537645"/>
                  <a:pt x="9308" y="1275593"/>
                  <a:pt x="0" y="1112616"/>
                </a:cubicBezTo>
                <a:cubicBezTo>
                  <a:pt x="-9308" y="949639"/>
                  <a:pt x="-10741" y="594803"/>
                  <a:pt x="0" y="461449"/>
                </a:cubicBezTo>
                <a:cubicBezTo>
                  <a:pt x="21098" y="193073"/>
                  <a:pt x="162118" y="25188"/>
                  <a:pt x="461449" y="0"/>
                </a:cubicBezTo>
                <a:close/>
              </a:path>
            </a:pathLst>
          </a:custGeom>
          <a:ln w="28575" cap="sq">
            <a:solidFill>
              <a:srgbClr val="8E5026"/>
            </a:solidFill>
            <a:miter lim="800000"/>
            <a:extLst>
              <a:ext uri="{C807C97D-BFC1-408E-A445-0C87EB9F89A2}">
                <ask:lineSketchStyleProps xmlns:ask="http://schemas.microsoft.com/office/drawing/2018/sketchyshapes" sd="2807668767">
                  <a:prstGeom prst="round2DiagRect">
                    <a:avLst>
                      <a:gd name="adj1" fmla="val 16667"/>
                      <a:gd name="adj2" fmla="val 14830"/>
                    </a:avLst>
                  </a:prstGeom>
                  <ask:type>
                    <ask:lineSketchFreehand/>
                  </ask:type>
                </ask:lineSketchStyleProps>
              </a:ext>
            </a:extLst>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C30C11-63DD-425F-944B-F0CB9976C580}"/>
              </a:ext>
            </a:extLst>
          </p:cNvPr>
          <p:cNvSpPr txBox="1"/>
          <p:nvPr/>
        </p:nvSpPr>
        <p:spPr>
          <a:xfrm>
            <a:off x="5814772" y="1573961"/>
            <a:ext cx="3206644" cy="919401"/>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Không được chạm trực tiếp vào người bị giật</a:t>
            </a:r>
          </a:p>
        </p:txBody>
      </p:sp>
      <p:sp>
        <p:nvSpPr>
          <p:cNvPr id="10" name="TextBox 9">
            <a:extLst>
              <a:ext uri="{FF2B5EF4-FFF2-40B4-BE49-F238E27FC236}">
                <a16:creationId xmlns:a16="http://schemas.microsoft.com/office/drawing/2014/main" id="{3E91102E-E125-4DAC-83A3-7AFB3266E072}"/>
              </a:ext>
            </a:extLst>
          </p:cNvPr>
          <p:cNvSpPr txBox="1"/>
          <p:nvPr/>
        </p:nvSpPr>
        <p:spPr>
          <a:xfrm>
            <a:off x="5828198" y="2752381"/>
            <a:ext cx="3196018" cy="510778"/>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Ngắt cầu dao, cầu chì</a:t>
            </a:r>
          </a:p>
        </p:txBody>
      </p:sp>
      <p:grpSp>
        <p:nvGrpSpPr>
          <p:cNvPr id="5" name="Group 4">
            <a:extLst>
              <a:ext uri="{FF2B5EF4-FFF2-40B4-BE49-F238E27FC236}">
                <a16:creationId xmlns:a16="http://schemas.microsoft.com/office/drawing/2014/main" id="{813548B5-8237-4E5D-BBB3-6B0B4076E391}"/>
              </a:ext>
            </a:extLst>
          </p:cNvPr>
          <p:cNvGrpSpPr/>
          <p:nvPr/>
        </p:nvGrpSpPr>
        <p:grpSpPr>
          <a:xfrm>
            <a:off x="5840663" y="3496508"/>
            <a:ext cx="3156502" cy="1328023"/>
            <a:chOff x="5869353" y="3724373"/>
            <a:chExt cx="3156502" cy="1328023"/>
          </a:xfrm>
        </p:grpSpPr>
        <p:sp>
          <p:nvSpPr>
            <p:cNvPr id="11" name="TextBox 10">
              <a:extLst>
                <a:ext uri="{FF2B5EF4-FFF2-40B4-BE49-F238E27FC236}">
                  <a16:creationId xmlns:a16="http://schemas.microsoft.com/office/drawing/2014/main" id="{50DD6B90-28B4-4D6F-81B8-ACDBAC700077}"/>
                </a:ext>
              </a:extLst>
            </p:cNvPr>
            <p:cNvSpPr txBox="1"/>
            <p:nvPr/>
          </p:nvSpPr>
          <p:spPr>
            <a:xfrm>
              <a:off x="5869353" y="3724373"/>
              <a:ext cx="3154863" cy="1328023"/>
            </a:xfrm>
            <a:prstGeom prst="roundRect">
              <a:avLst/>
            </a:prstGeom>
            <a:solidFill>
              <a:srgbClr val="DDF4F7"/>
            </a:solidFill>
            <a:ln w="28575">
              <a:solidFill>
                <a:srgbClr val="005DA2"/>
              </a:solidFill>
            </a:ln>
          </p:spPr>
          <p:txBody>
            <a:bodyPr wrap="square" rtlCol="0">
              <a:spAutoFit/>
            </a:bodyPr>
            <a:lstStyle/>
            <a:p>
              <a:pPr algn="ctr"/>
              <a:endParaRPr lang="en-US" sz="2400" dirty="0">
                <a:latin typeface="Calibri" panose="020F0502020204030204" pitchFamily="34" charset="0"/>
                <a:cs typeface="Calibri" panose="020F0502020204030204" pitchFamily="34" charset="0"/>
              </a:endParaRPr>
            </a:p>
            <a:p>
              <a:pPr algn="ctr"/>
              <a:endParaRPr lang="en-US" sz="2400" dirty="0">
                <a:latin typeface="Calibri" panose="020F0502020204030204" pitchFamily="34" charset="0"/>
                <a:cs typeface="Calibri" panose="020F0502020204030204" pitchFamily="34" charset="0"/>
              </a:endParaRPr>
            </a:p>
            <a:p>
              <a:pPr algn="ctr"/>
              <a:endParaRPr lang="en-US" sz="24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35C93926-A730-45C1-A0DE-1165DDFBB734}"/>
                </a:ext>
              </a:extLst>
            </p:cNvPr>
            <p:cNvSpPr txBox="1"/>
            <p:nvPr/>
          </p:nvSpPr>
          <p:spPr>
            <a:xfrm>
              <a:off x="5964971" y="3788219"/>
              <a:ext cx="3060884" cy="1200329"/>
            </a:xfrm>
            <a:prstGeom prst="rect">
              <a:avLst/>
            </a:prstGeom>
            <a:noFill/>
          </p:spPr>
          <p:txBody>
            <a:bodyPr wrap="square">
              <a:spAutoFit/>
            </a:bodyPr>
            <a:lstStyle/>
            <a:p>
              <a:pPr algn="ctr"/>
              <a:r>
                <a:rPr lang="en-US" sz="2400" dirty="0">
                  <a:latin typeface="Calibri" panose="020F0502020204030204" pitchFamily="34" charset="0"/>
                  <a:cs typeface="Calibri" panose="020F0502020204030204" pitchFamily="34" charset="0"/>
                </a:rPr>
                <a:t>Dùng vật khô, vật dẫn điện gạt dây điện ra khỏi người bị nạn</a:t>
              </a:r>
            </a:p>
          </p:txBody>
        </p:sp>
      </p:grpSp>
    </p:spTree>
    <p:extLst>
      <p:ext uri="{BB962C8B-B14F-4D97-AF65-F5344CB8AC3E}">
        <p14:creationId xmlns:p14="http://schemas.microsoft.com/office/powerpoint/2010/main" val="5141289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a:off x="256540" y="-135599"/>
            <a:ext cx="9088352" cy="5143500"/>
          </a:xfrm>
          <a:prstGeom prst="rect">
            <a:avLst/>
          </a:prstGeom>
        </p:spPr>
      </p:pic>
      <p:pic>
        <p:nvPicPr>
          <p:cNvPr id="9" name="Picture 8" descr="A picture containing dark, lamp&#10;&#10;Description automatically generated">
            <a:extLst>
              <a:ext uri="{FF2B5EF4-FFF2-40B4-BE49-F238E27FC236}">
                <a16:creationId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6" name="TextBox 5">
            <a:extLst>
              <a:ext uri="{FF2B5EF4-FFF2-40B4-BE49-F238E27FC236}">
                <a16:creationId xmlns:a16="http://schemas.microsoft.com/office/drawing/2014/main" id="{CFE2D188-D591-4490-9BB7-1FB135DF070D}"/>
              </a:ext>
            </a:extLst>
          </p:cNvPr>
          <p:cNvSpPr txBox="1"/>
          <p:nvPr/>
        </p:nvSpPr>
        <p:spPr>
          <a:xfrm>
            <a:off x="2138679" y="830879"/>
            <a:ext cx="5962227" cy="523220"/>
          </a:xfrm>
          <a:prstGeom prst="rect">
            <a:avLst/>
          </a:prstGeom>
          <a:noFill/>
        </p:spPr>
        <p:txBody>
          <a:bodyPr wrap="square">
            <a:spAutoFit/>
          </a:bodyPr>
          <a:lstStyle/>
          <a:p>
            <a:r>
              <a:rPr lang="en-US" sz="2800" b="1" i="0" dirty="0">
                <a:solidFill>
                  <a:srgbClr val="0070C0"/>
                </a:solidFill>
                <a:effectLst/>
                <a:latin typeface="Calibri" panose="020F0502020204030204" pitchFamily="34" charset="0"/>
                <a:cs typeface="Calibri" panose="020F0502020204030204" pitchFamily="34" charset="0"/>
              </a:rPr>
              <a:t>Thấy dây điện bị đứt ta nên làm gì?</a:t>
            </a:r>
            <a:endParaRPr lang="en-US" sz="2800" b="1" dirty="0">
              <a:solidFill>
                <a:srgbClr val="0070C0"/>
              </a:solidFill>
              <a:latin typeface="Calibri" panose="020F0502020204030204" pitchFamily="34" charset="0"/>
              <a:cs typeface="Calibri" panose="020F0502020204030204" pitchFamily="34" charset="0"/>
            </a:endParaRPr>
          </a:p>
        </p:txBody>
      </p:sp>
      <p:pic>
        <p:nvPicPr>
          <p:cNvPr id="3074" name="Picture 2" descr="9 biện pháp phòng tránh tai nạn điện giúp bạn an tâm - Tìm Thợ sửa chữa">
            <a:extLst>
              <a:ext uri="{FF2B5EF4-FFF2-40B4-BE49-F238E27FC236}">
                <a16:creationId xmlns:a16="http://schemas.microsoft.com/office/drawing/2014/main" id="{6D3A7DD1-D0D6-41A6-B4C1-B85609E3E1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775" y="1589601"/>
            <a:ext cx="5348625" cy="3011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D978E44-B2F5-4EEF-BAA7-4DF57E05EE1F}"/>
              </a:ext>
            </a:extLst>
          </p:cNvPr>
          <p:cNvSpPr txBox="1"/>
          <p:nvPr/>
        </p:nvSpPr>
        <p:spPr>
          <a:xfrm>
            <a:off x="6236006" y="1892636"/>
            <a:ext cx="2651453" cy="919401"/>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Tránh xa nơi dây điện đứt</a:t>
            </a:r>
          </a:p>
        </p:txBody>
      </p:sp>
      <p:sp>
        <p:nvSpPr>
          <p:cNvPr id="11" name="TextBox 10">
            <a:extLst>
              <a:ext uri="{FF2B5EF4-FFF2-40B4-BE49-F238E27FC236}">
                <a16:creationId xmlns:a16="http://schemas.microsoft.com/office/drawing/2014/main" id="{B74C3ABD-F9A6-46DB-B967-28029B7DCC4C}"/>
              </a:ext>
            </a:extLst>
          </p:cNvPr>
          <p:cNvSpPr txBox="1"/>
          <p:nvPr/>
        </p:nvSpPr>
        <p:spPr>
          <a:xfrm>
            <a:off x="6236007" y="3350574"/>
            <a:ext cx="2651453" cy="510778"/>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Báo cho người lớn</a:t>
            </a:r>
          </a:p>
        </p:txBody>
      </p:sp>
    </p:spTree>
    <p:extLst>
      <p:ext uri="{BB962C8B-B14F-4D97-AF65-F5344CB8AC3E}">
        <p14:creationId xmlns:p14="http://schemas.microsoft.com/office/powerpoint/2010/main" val="17429222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935D00E4-2264-417E-A013-56E99E8520F8}"/>
              </a:ext>
            </a:extLst>
          </p:cNvPr>
          <p:cNvSpPr/>
          <p:nvPr/>
        </p:nvSpPr>
        <p:spPr>
          <a:xfrm>
            <a:off x="156506" y="3449065"/>
            <a:ext cx="1006370" cy="949112"/>
          </a:xfrm>
          <a:prstGeom prst="ellipse">
            <a:avLst/>
          </a:prstGeom>
          <a:solidFill>
            <a:srgbClr val="DD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62F1C89-87E8-4BD5-9FAF-A8A0C6A1CFCD}"/>
              </a:ext>
            </a:extLst>
          </p:cNvPr>
          <p:cNvSpPr/>
          <p:nvPr/>
        </p:nvSpPr>
        <p:spPr>
          <a:xfrm>
            <a:off x="156507" y="2215570"/>
            <a:ext cx="1006370" cy="949112"/>
          </a:xfrm>
          <a:prstGeom prst="ellipse">
            <a:avLst/>
          </a:prstGeom>
          <a:solidFill>
            <a:srgbClr val="E9A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61687" y="4355252"/>
            <a:ext cx="9205687" cy="788247"/>
          </a:xfrm>
          <a:prstGeom prst="rect">
            <a:avLst/>
          </a:prstGeom>
        </p:spPr>
      </p:pic>
      <p:grpSp>
        <p:nvGrpSpPr>
          <p:cNvPr id="10" name="Group 9">
            <a:extLst>
              <a:ext uri="{FF2B5EF4-FFF2-40B4-BE49-F238E27FC236}">
                <a16:creationId xmlns:a16="http://schemas.microsoft.com/office/drawing/2014/main" id="{071758FB-C2EA-4BDA-9C9F-4DC4612908F4}"/>
              </a:ext>
            </a:extLst>
          </p:cNvPr>
          <p:cNvGrpSpPr/>
          <p:nvPr/>
        </p:nvGrpSpPr>
        <p:grpSpPr>
          <a:xfrm>
            <a:off x="1177728" y="914775"/>
            <a:ext cx="7670042" cy="1233151"/>
            <a:chOff x="1183013" y="1090479"/>
            <a:chExt cx="7670042" cy="1233151"/>
          </a:xfrm>
        </p:grpSpPr>
        <p:sp>
          <p:nvSpPr>
            <p:cNvPr id="4" name="Rectangle: Rounded Corners 3">
              <a:extLst>
                <a:ext uri="{FF2B5EF4-FFF2-40B4-BE49-F238E27FC236}">
                  <a16:creationId xmlns:a16="http://schemas.microsoft.com/office/drawing/2014/main" id="{6B73DFA6-C180-4B52-8D9B-87ECFDD1498C}"/>
                </a:ext>
              </a:extLst>
            </p:cNvPr>
            <p:cNvSpPr/>
            <p:nvPr/>
          </p:nvSpPr>
          <p:spPr>
            <a:xfrm>
              <a:off x="1183013" y="1090479"/>
              <a:ext cx="7670042" cy="1200329"/>
            </a:xfrm>
            <a:prstGeom prst="roundRect">
              <a:avLst/>
            </a:prstGeom>
            <a:solidFill>
              <a:srgbClr val="E7E799"/>
            </a:solidFill>
            <a:ln w="28575">
              <a:solidFill>
                <a:srgbClr val="2D5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2E877F3-FB86-4FD8-9379-9A684B3D8DF5}"/>
                </a:ext>
              </a:extLst>
            </p:cNvPr>
            <p:cNvSpPr txBox="1"/>
            <p:nvPr/>
          </p:nvSpPr>
          <p:spPr>
            <a:xfrm>
              <a:off x="1302326" y="1123301"/>
              <a:ext cx="7426036" cy="1200329"/>
            </a:xfrm>
            <a:prstGeom prst="rect">
              <a:avLst/>
            </a:prstGeom>
            <a:noFill/>
          </p:spPr>
          <p:txBody>
            <a:bodyPr wrap="square">
              <a:spAutoFit/>
            </a:bodyPr>
            <a:lstStyle/>
            <a:p>
              <a:pPr algn="just"/>
              <a:r>
                <a:rPr lang="en-US" altLang="en-US" sz="2400" b="1" dirty="0">
                  <a:latin typeface="Calibri" panose="020F0502020204030204" pitchFamily="34" charset="0"/>
                  <a:cs typeface="Calibri" panose="020F0502020204030204" pitchFamily="34" charset="0"/>
                </a:rPr>
                <a:t>Tuyệt đối không chạm tay vào chỗ hở của đường dây hoặc các bộ phận kim loại nghi là có điện. Không cầm các vật bằng kim loại cắm vào ổ lấy điện.</a:t>
              </a:r>
            </a:p>
          </p:txBody>
        </p:sp>
      </p:grpSp>
      <p:sp>
        <p:nvSpPr>
          <p:cNvPr id="8" name="TextBox 7">
            <a:extLst>
              <a:ext uri="{FF2B5EF4-FFF2-40B4-BE49-F238E27FC236}">
                <a16:creationId xmlns:a16="http://schemas.microsoft.com/office/drawing/2014/main" id="{1C633B7A-F5DB-4B54-954C-6F2F5375A461}"/>
              </a:ext>
            </a:extLst>
          </p:cNvPr>
          <p:cNvSpPr txBox="1"/>
          <p:nvPr/>
        </p:nvSpPr>
        <p:spPr>
          <a:xfrm>
            <a:off x="1981199" y="195195"/>
            <a:ext cx="5971309" cy="584775"/>
          </a:xfrm>
          <a:prstGeom prst="rect">
            <a:avLst/>
          </a:prstGeom>
          <a:noFill/>
        </p:spPr>
        <p:txBody>
          <a:bodyPr wrap="square">
            <a:spAutoFit/>
          </a:bodyPr>
          <a:lstStyle/>
          <a:p>
            <a:pPr algn="ctr"/>
            <a:r>
              <a:rPr lang="en-US" altLang="en-US" sz="3200" b="1" dirty="0">
                <a:solidFill>
                  <a:srgbClr val="2D591D"/>
                </a:solidFill>
                <a:latin typeface="Calibri" panose="020F0502020204030204" pitchFamily="34" charset="0"/>
                <a:cs typeface="Calibri" panose="020F0502020204030204" pitchFamily="34" charset="0"/>
              </a:rPr>
              <a:t>Khi sử dụng điện cần nhớ:</a:t>
            </a:r>
          </a:p>
        </p:txBody>
      </p:sp>
      <p:grpSp>
        <p:nvGrpSpPr>
          <p:cNvPr id="11" name="Group 10">
            <a:extLst>
              <a:ext uri="{FF2B5EF4-FFF2-40B4-BE49-F238E27FC236}">
                <a16:creationId xmlns:a16="http://schemas.microsoft.com/office/drawing/2014/main" id="{592655B6-FA67-4DB6-9EC5-82464BA94C3F}"/>
              </a:ext>
            </a:extLst>
          </p:cNvPr>
          <p:cNvGrpSpPr/>
          <p:nvPr/>
        </p:nvGrpSpPr>
        <p:grpSpPr>
          <a:xfrm>
            <a:off x="1192705" y="2258217"/>
            <a:ext cx="7670042" cy="863819"/>
            <a:chOff x="1180323" y="2571750"/>
            <a:chExt cx="7670042" cy="863819"/>
          </a:xfrm>
        </p:grpSpPr>
        <p:sp>
          <p:nvSpPr>
            <p:cNvPr id="14" name="Rectangle: Rounded Corners 13">
              <a:extLst>
                <a:ext uri="{FF2B5EF4-FFF2-40B4-BE49-F238E27FC236}">
                  <a16:creationId xmlns:a16="http://schemas.microsoft.com/office/drawing/2014/main" id="{8F4DA489-B638-4A1A-B191-DFB2DD2D9241}"/>
                </a:ext>
              </a:extLst>
            </p:cNvPr>
            <p:cNvSpPr/>
            <p:nvPr/>
          </p:nvSpPr>
          <p:spPr>
            <a:xfrm>
              <a:off x="1180323" y="2571750"/>
              <a:ext cx="7670042" cy="863819"/>
            </a:xfrm>
            <a:prstGeom prst="roundRect">
              <a:avLst/>
            </a:prstGeom>
            <a:solidFill>
              <a:srgbClr val="E7E799"/>
            </a:solidFill>
            <a:ln w="28575">
              <a:solidFill>
                <a:srgbClr val="2D5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19B83BD-F549-4BCD-BE21-78DAF2FF7A73}"/>
                </a:ext>
              </a:extLst>
            </p:cNvPr>
            <p:cNvSpPr txBox="1"/>
            <p:nvPr/>
          </p:nvSpPr>
          <p:spPr>
            <a:xfrm>
              <a:off x="1316182" y="2604572"/>
              <a:ext cx="7474527" cy="830997"/>
            </a:xfrm>
            <a:prstGeom prst="rect">
              <a:avLst/>
            </a:prstGeom>
            <a:noFill/>
          </p:spPr>
          <p:txBody>
            <a:bodyPr wrap="square">
              <a:spAutoFit/>
            </a:bodyPr>
            <a:lstStyle/>
            <a:p>
              <a:r>
                <a:rPr lang="en-US" altLang="en-US" sz="2400" b="1" dirty="0">
                  <a:latin typeface="Calibri" panose="020F0502020204030204" pitchFamily="34" charset="0"/>
                  <a:cs typeface="Calibri" panose="020F0502020204030204" pitchFamily="34" charset="0"/>
                </a:rPr>
                <a:t>Khi phát hiện thấy dây điện bị đứt hoặc bị hở, cần tránh xa và báo cho người lớn biết.</a:t>
              </a:r>
            </a:p>
          </p:txBody>
        </p:sp>
      </p:grpSp>
      <p:grpSp>
        <p:nvGrpSpPr>
          <p:cNvPr id="20" name="Group 19">
            <a:extLst>
              <a:ext uri="{FF2B5EF4-FFF2-40B4-BE49-F238E27FC236}">
                <a16:creationId xmlns:a16="http://schemas.microsoft.com/office/drawing/2014/main" id="{B16A029D-2633-4E81-B8FE-E1AD403F70DE}"/>
              </a:ext>
            </a:extLst>
          </p:cNvPr>
          <p:cNvGrpSpPr/>
          <p:nvPr/>
        </p:nvGrpSpPr>
        <p:grpSpPr>
          <a:xfrm>
            <a:off x="1192705" y="3348320"/>
            <a:ext cx="7670042" cy="1639500"/>
            <a:chOff x="1013294" y="3354069"/>
            <a:chExt cx="7670042" cy="1639500"/>
          </a:xfrm>
        </p:grpSpPr>
        <p:sp>
          <p:nvSpPr>
            <p:cNvPr id="15" name="Rectangle: Rounded Corners 14">
              <a:extLst>
                <a:ext uri="{FF2B5EF4-FFF2-40B4-BE49-F238E27FC236}">
                  <a16:creationId xmlns:a16="http://schemas.microsoft.com/office/drawing/2014/main" id="{CF1F4301-8B1A-4F5B-A666-99ABD9834108}"/>
                </a:ext>
              </a:extLst>
            </p:cNvPr>
            <p:cNvSpPr/>
            <p:nvPr/>
          </p:nvSpPr>
          <p:spPr>
            <a:xfrm>
              <a:off x="1013294" y="3354069"/>
              <a:ext cx="7670042" cy="1639500"/>
            </a:xfrm>
            <a:prstGeom prst="roundRect">
              <a:avLst/>
            </a:prstGeom>
            <a:solidFill>
              <a:srgbClr val="E7E799"/>
            </a:solidFill>
            <a:ln w="28575">
              <a:solidFill>
                <a:srgbClr val="2D5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56DD6C4-9449-4078-BB33-1B736BAD9C9F}"/>
                </a:ext>
              </a:extLst>
            </p:cNvPr>
            <p:cNvSpPr txBox="1"/>
            <p:nvPr/>
          </p:nvSpPr>
          <p:spPr>
            <a:xfrm>
              <a:off x="1149153" y="3388989"/>
              <a:ext cx="7389488" cy="1569660"/>
            </a:xfrm>
            <a:prstGeom prst="rect">
              <a:avLst/>
            </a:prstGeom>
            <a:noFill/>
          </p:spPr>
          <p:txBody>
            <a:bodyPr wrap="square">
              <a:spAutoFit/>
            </a:bodyPr>
            <a:lstStyle/>
            <a:p>
              <a:pPr algn="just"/>
              <a:r>
                <a:rPr lang="en-US" altLang="en-US" sz="2400" b="1" dirty="0">
                  <a:latin typeface="Calibri" panose="020F0502020204030204" pitchFamily="34" charset="0"/>
                  <a:cs typeface="Calibri" panose="020F0502020204030204" pitchFamily="34" charset="0"/>
                </a:rPr>
                <a:t>Khi nhìn thấy người bị điện giật phải lập tức cắt nguồn điện bằng mọi cách như ngắt cầu dao, cầu chì hoặc dùng vật khô không dẫn điện như gậy gỗ, gậy tre, que nhựa,… gạt dây điện ra khỏi người bị nạn.</a:t>
              </a:r>
              <a:endParaRPr lang="en-US" sz="2000" dirty="0">
                <a:latin typeface="Calibri" panose="020F0502020204030204" pitchFamily="34" charset="0"/>
                <a:cs typeface="Calibri" panose="020F0502020204030204" pitchFamily="34" charset="0"/>
              </a:endParaRPr>
            </a:p>
          </p:txBody>
        </p:sp>
      </p:grpSp>
      <p:pic>
        <p:nvPicPr>
          <p:cNvPr id="4098" name="Picture 2" descr="Socket free icon">
            <a:extLst>
              <a:ext uri="{FF2B5EF4-FFF2-40B4-BE49-F238E27FC236}">
                <a16:creationId xmlns:a16="http://schemas.microsoft.com/office/drawing/2014/main" id="{EAD29A34-C398-4D2D-B4E4-DB4B632B8E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250" y="2348684"/>
            <a:ext cx="682883" cy="6828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lectroshock free icon">
            <a:extLst>
              <a:ext uri="{FF2B5EF4-FFF2-40B4-BE49-F238E27FC236}">
                <a16:creationId xmlns:a16="http://schemas.microsoft.com/office/drawing/2014/main" id="{0BAF4091-F41C-4621-BB56-C388077189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037" y="3538190"/>
            <a:ext cx="651938" cy="651938"/>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B55FA85-DB9A-47C0-9A52-9E3A36420C9B}"/>
              </a:ext>
            </a:extLst>
          </p:cNvPr>
          <p:cNvSpPr/>
          <p:nvPr/>
        </p:nvSpPr>
        <p:spPr>
          <a:xfrm>
            <a:off x="138839" y="1001436"/>
            <a:ext cx="1006370" cy="949112"/>
          </a:xfrm>
          <a:prstGeom prst="ellipse">
            <a:avLst/>
          </a:prstGeom>
          <a:solidFill>
            <a:srgbClr val="F2D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02" name="Picture 6" descr="Electrical energy free icon">
            <a:extLst>
              <a:ext uri="{FF2B5EF4-FFF2-40B4-BE49-F238E27FC236}">
                <a16:creationId xmlns:a16="http://schemas.microsoft.com/office/drawing/2014/main" id="{838A59D7-22CF-4F5B-BF87-765DB7EBCA3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257" y="1157963"/>
            <a:ext cx="626164" cy="62616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ightning free icon">
            <a:extLst>
              <a:ext uri="{FF2B5EF4-FFF2-40B4-BE49-F238E27FC236}">
                <a16:creationId xmlns:a16="http://schemas.microsoft.com/office/drawing/2014/main" id="{6F1CF7AD-F746-49F4-8A66-DE52DB53FD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45928" y="75356"/>
            <a:ext cx="789707" cy="78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990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104"/>
                                        </p:tgtEl>
                                        <p:attrNameLst>
                                          <p:attrName>style.visibility</p:attrName>
                                        </p:attrNameLst>
                                      </p:cBhvr>
                                      <p:to>
                                        <p:strVal val="visible"/>
                                      </p:to>
                                    </p:set>
                                    <p:anim calcmode="lin" valueType="num">
                                      <p:cBhvr additive="base">
                                        <p:cTn id="7" dur="500" fill="hold"/>
                                        <p:tgtEl>
                                          <p:spTgt spid="4104"/>
                                        </p:tgtEl>
                                        <p:attrNameLst>
                                          <p:attrName>ppt_x</p:attrName>
                                        </p:attrNameLst>
                                      </p:cBhvr>
                                      <p:tavLst>
                                        <p:tav tm="0">
                                          <p:val>
                                            <p:strVal val="#ppt_x"/>
                                          </p:val>
                                        </p:tav>
                                        <p:tav tm="100000">
                                          <p:val>
                                            <p:strVal val="#ppt_x"/>
                                          </p:val>
                                        </p:tav>
                                      </p:tavLst>
                                    </p:anim>
                                    <p:anim calcmode="lin" valueType="num">
                                      <p:cBhvr additive="base">
                                        <p:cTn id="8" dur="500" fill="hold"/>
                                        <p:tgtEl>
                                          <p:spTgt spid="410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1000"/>
                                        <p:tgtEl>
                                          <p:spTgt spid="4102"/>
                                        </p:tgtEl>
                                      </p:cBhvr>
                                    </p:animEffect>
                                    <p:anim calcmode="lin" valueType="num">
                                      <p:cBhvr>
                                        <p:cTn id="18" dur="1000" fill="hold"/>
                                        <p:tgtEl>
                                          <p:spTgt spid="4102"/>
                                        </p:tgtEl>
                                        <p:attrNameLst>
                                          <p:attrName>ppt_x</p:attrName>
                                        </p:attrNameLst>
                                      </p:cBhvr>
                                      <p:tavLst>
                                        <p:tav tm="0">
                                          <p:val>
                                            <p:strVal val="#ppt_x"/>
                                          </p:val>
                                        </p:tav>
                                        <p:tav tm="100000">
                                          <p:val>
                                            <p:strVal val="#ppt_x"/>
                                          </p:val>
                                        </p:tav>
                                      </p:tavLst>
                                    </p:anim>
                                    <p:anim calcmode="lin" valueType="num">
                                      <p:cBhvr>
                                        <p:cTn id="19" dur="1000" fill="hold"/>
                                        <p:tgtEl>
                                          <p:spTgt spid="410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098"/>
                                        </p:tgtEl>
                                        <p:attrNameLst>
                                          <p:attrName>style.visibility</p:attrName>
                                        </p:attrNameLst>
                                      </p:cBhvr>
                                      <p:to>
                                        <p:strVal val="visible"/>
                                      </p:to>
                                    </p:set>
                                    <p:animEffect transition="in" filter="fade">
                                      <p:cBhvr>
                                        <p:cTn id="34" dur="1000"/>
                                        <p:tgtEl>
                                          <p:spTgt spid="4098"/>
                                        </p:tgtEl>
                                      </p:cBhvr>
                                    </p:animEffect>
                                    <p:anim calcmode="lin" valueType="num">
                                      <p:cBhvr>
                                        <p:cTn id="35" dur="1000" fill="hold"/>
                                        <p:tgtEl>
                                          <p:spTgt spid="4098"/>
                                        </p:tgtEl>
                                        <p:attrNameLst>
                                          <p:attrName>ppt_x</p:attrName>
                                        </p:attrNameLst>
                                      </p:cBhvr>
                                      <p:tavLst>
                                        <p:tav tm="0">
                                          <p:val>
                                            <p:strVal val="#ppt_x"/>
                                          </p:val>
                                        </p:tav>
                                        <p:tav tm="100000">
                                          <p:val>
                                            <p:strVal val="#ppt_x"/>
                                          </p:val>
                                        </p:tav>
                                      </p:tavLst>
                                    </p:anim>
                                    <p:anim calcmode="lin" valueType="num">
                                      <p:cBhvr>
                                        <p:cTn id="36" dur="1000" fill="hold"/>
                                        <p:tgtEl>
                                          <p:spTgt spid="409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00"/>
                                        </p:tgtEl>
                                        <p:attrNameLst>
                                          <p:attrName>style.visibility</p:attrName>
                                        </p:attrNameLst>
                                      </p:cBhvr>
                                      <p:to>
                                        <p:strVal val="visible"/>
                                      </p:to>
                                    </p:set>
                                    <p:animEffect transition="in" filter="fade">
                                      <p:cBhvr>
                                        <p:cTn id="51" dur="1000"/>
                                        <p:tgtEl>
                                          <p:spTgt spid="4100"/>
                                        </p:tgtEl>
                                      </p:cBhvr>
                                    </p:animEffect>
                                    <p:anim calcmode="lin" valueType="num">
                                      <p:cBhvr>
                                        <p:cTn id="52" dur="1000" fill="hold"/>
                                        <p:tgtEl>
                                          <p:spTgt spid="4100"/>
                                        </p:tgtEl>
                                        <p:attrNameLst>
                                          <p:attrName>ppt_x</p:attrName>
                                        </p:attrNameLst>
                                      </p:cBhvr>
                                      <p:tavLst>
                                        <p:tav tm="0">
                                          <p:val>
                                            <p:strVal val="#ppt_x"/>
                                          </p:val>
                                        </p:tav>
                                        <p:tav tm="100000">
                                          <p:val>
                                            <p:strVal val="#ppt_x"/>
                                          </p:val>
                                        </p:tav>
                                      </p:tavLst>
                                    </p:anim>
                                    <p:anim calcmode="lin" valueType="num">
                                      <p:cBhvr>
                                        <p:cTn id="53" dur="1000" fill="hold"/>
                                        <p:tgtEl>
                                          <p:spTgt spid="410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anim calcmode="lin" valueType="num">
                                      <p:cBhvr>
                                        <p:cTn id="62" dur="1000" fill="hold"/>
                                        <p:tgtEl>
                                          <p:spTgt spid="20"/>
                                        </p:tgtEl>
                                        <p:attrNameLst>
                                          <p:attrName>ppt_x</p:attrName>
                                        </p:attrNameLst>
                                      </p:cBhvr>
                                      <p:tavLst>
                                        <p:tav tm="0">
                                          <p:val>
                                            <p:strVal val="#ppt_x"/>
                                          </p:val>
                                        </p:tav>
                                        <p:tav tm="100000">
                                          <p:val>
                                            <p:strVal val="#ppt_x"/>
                                          </p:val>
                                        </p:tav>
                                      </p:tavLst>
                                    </p:anim>
                                    <p:anim calcmode="lin" valueType="num">
                                      <p:cBhvr>
                                        <p:cTn id="6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8" grpId="0"/>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11" name="Picture 10" descr="Logo&#10;&#10;Description automatically generated">
            <a:extLst>
              <a:ext uri="{FF2B5EF4-FFF2-40B4-BE49-F238E27FC236}">
                <a16:creationId xmlns:a16="http://schemas.microsoft.com/office/drawing/2014/main" id="{AE5F05DE-F70D-4697-A518-7CD843D17A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1195" y="826759"/>
            <a:ext cx="5151170" cy="2133621"/>
          </a:xfrm>
          <a:prstGeom prst="rect">
            <a:avLst/>
          </a:prstGeom>
        </p:spPr>
      </p:pic>
      <p:pic>
        <p:nvPicPr>
          <p:cNvPr id="9218" name="Picture 2" descr="Electrical energy free icon">
            <a:extLst>
              <a:ext uri="{FF2B5EF4-FFF2-40B4-BE49-F238E27FC236}">
                <a16:creationId xmlns:a16="http://schemas.microsoft.com/office/drawing/2014/main" id="{3A763A6C-D0A7-424F-9ADB-CDDCA9108EA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2050" y="2349827"/>
            <a:ext cx="1221105" cy="12211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lectricity free icon">
            <a:extLst>
              <a:ext uri="{FF2B5EF4-FFF2-40B4-BE49-F238E27FC236}">
                <a16:creationId xmlns:a16="http://schemas.microsoft.com/office/drawing/2014/main" id="{9CFC8603-B84B-44E0-84B4-238B59BD2A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3559" y="216207"/>
            <a:ext cx="837951" cy="83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2747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6"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a:off x="256540" y="-135599"/>
            <a:ext cx="9088352" cy="5143500"/>
          </a:xfrm>
          <a:prstGeom prst="rect">
            <a:avLst/>
          </a:prstGeom>
        </p:spPr>
      </p:pic>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2" name="Oval 1">
            <a:extLst>
              <a:ext uri="{FF2B5EF4-FFF2-40B4-BE49-F238E27FC236}">
                <a16:creationId xmlns:a16="http://schemas.microsoft.com/office/drawing/2014/main" id="{1E4AF083-023A-48AE-B717-2DC38CE6B3E4}"/>
              </a:ext>
            </a:extLst>
          </p:cNvPr>
          <p:cNvSpPr/>
          <p:nvPr/>
        </p:nvSpPr>
        <p:spPr>
          <a:xfrm>
            <a:off x="898873" y="1834181"/>
            <a:ext cx="1122218" cy="1094510"/>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2D591D"/>
                </a:solidFill>
                <a:latin typeface="Calibri" panose="020F0502020204030204" pitchFamily="34" charset="0"/>
                <a:cs typeface="Calibri" panose="020F0502020204030204" pitchFamily="34" charset="0"/>
              </a:rPr>
              <a:t>12V</a:t>
            </a:r>
          </a:p>
        </p:txBody>
      </p:sp>
      <p:sp>
        <p:nvSpPr>
          <p:cNvPr id="6" name="Oval 5">
            <a:extLst>
              <a:ext uri="{FF2B5EF4-FFF2-40B4-BE49-F238E27FC236}">
                <a16:creationId xmlns:a16="http://schemas.microsoft.com/office/drawing/2014/main" id="{C2E9D168-74F2-432C-9D22-F7CCB45AF4D7}"/>
              </a:ext>
            </a:extLst>
          </p:cNvPr>
          <p:cNvSpPr/>
          <p:nvPr/>
        </p:nvSpPr>
        <p:spPr>
          <a:xfrm>
            <a:off x="935183" y="3335409"/>
            <a:ext cx="1122218" cy="1094510"/>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2D591D"/>
                </a:solidFill>
                <a:latin typeface="Calibri" panose="020F0502020204030204" pitchFamily="34" charset="0"/>
                <a:cs typeface="Calibri" panose="020F0502020204030204" pitchFamily="34" charset="0"/>
              </a:rPr>
              <a:t>6V</a:t>
            </a:r>
          </a:p>
        </p:txBody>
      </p:sp>
      <p:sp>
        <p:nvSpPr>
          <p:cNvPr id="8" name="TextBox 7">
            <a:extLst>
              <a:ext uri="{FF2B5EF4-FFF2-40B4-BE49-F238E27FC236}">
                <a16:creationId xmlns:a16="http://schemas.microsoft.com/office/drawing/2014/main" id="{89BE85CC-D7A4-4AFB-A91C-50B5602C712D}"/>
              </a:ext>
            </a:extLst>
          </p:cNvPr>
          <p:cNvSpPr txBox="1"/>
          <p:nvPr/>
        </p:nvSpPr>
        <p:spPr>
          <a:xfrm>
            <a:off x="2348375" y="1838985"/>
            <a:ext cx="6911687" cy="954107"/>
          </a:xfrm>
          <a:prstGeom prst="rect">
            <a:avLst/>
          </a:prstGeom>
          <a:noFill/>
        </p:spPr>
        <p:txBody>
          <a:bodyPr wrap="square">
            <a:spAutoFit/>
          </a:bodyPr>
          <a:lstStyle/>
          <a:p>
            <a:r>
              <a:rPr lang="vi-VN" sz="2800" b="0" i="0" dirty="0">
                <a:solidFill>
                  <a:srgbClr val="333333"/>
                </a:solidFill>
                <a:effectLst/>
                <a:latin typeface="Calibri" panose="020F0502020204030204" pitchFamily="34" charset="0"/>
                <a:cs typeface="Calibri" panose="020F0502020204030204" pitchFamily="34" charset="0"/>
              </a:rPr>
              <a:t>Đọc là 12 vôn. </a:t>
            </a:r>
            <a:endParaRPr lang="en-US" sz="2800" b="0" i="0" dirty="0">
              <a:solidFill>
                <a:srgbClr val="333333"/>
              </a:solidFill>
              <a:effectLst/>
              <a:latin typeface="Calibri" panose="020F0502020204030204" pitchFamily="34" charset="0"/>
              <a:cs typeface="Calibri" panose="020F0502020204030204" pitchFamily="34" charset="0"/>
            </a:endParaRPr>
          </a:p>
          <a:p>
            <a:r>
              <a:rPr lang="vi-VN" sz="2600" b="0" i="0" dirty="0">
                <a:solidFill>
                  <a:srgbClr val="333333"/>
                </a:solidFill>
                <a:effectLst/>
                <a:latin typeface="Calibri" panose="020F0502020204030204" pitchFamily="34" charset="0"/>
                <a:cs typeface="Calibri" panose="020F0502020204030204" pitchFamily="34" charset="0"/>
              </a:rPr>
              <a:t>Vôn là đơn vị đo độ</a:t>
            </a:r>
            <a:r>
              <a:rPr lang="en-US" sz="2600" b="0" i="0" dirty="0">
                <a:solidFill>
                  <a:srgbClr val="333333"/>
                </a:solidFill>
                <a:effectLst/>
                <a:latin typeface="Calibri" panose="020F0502020204030204" pitchFamily="34" charset="0"/>
                <a:cs typeface="Calibri" panose="020F0502020204030204" pitchFamily="34" charset="0"/>
              </a:rPr>
              <a:t> </a:t>
            </a:r>
            <a:r>
              <a:rPr lang="vi-VN" sz="2600" b="0" i="0" dirty="0">
                <a:solidFill>
                  <a:srgbClr val="333333"/>
                </a:solidFill>
                <a:effectLst/>
                <a:latin typeface="Calibri" panose="020F0502020204030204" pitchFamily="34" charset="0"/>
                <a:cs typeface="Calibri" panose="020F0502020204030204" pitchFamily="34" charset="0"/>
              </a:rPr>
              <a:t>mạnh </a:t>
            </a:r>
            <a:r>
              <a:rPr lang="en-US" sz="2600" b="0" i="0" dirty="0">
                <a:solidFill>
                  <a:srgbClr val="333333"/>
                </a:solidFill>
                <a:effectLst/>
                <a:latin typeface="Calibri" panose="020F0502020204030204" pitchFamily="34" charset="0"/>
                <a:cs typeface="Calibri" panose="020F0502020204030204" pitchFamily="34" charset="0"/>
              </a:rPr>
              <a:t>yếu </a:t>
            </a:r>
            <a:r>
              <a:rPr lang="vi-VN" sz="2600" b="0" i="0" dirty="0">
                <a:solidFill>
                  <a:srgbClr val="333333"/>
                </a:solidFill>
                <a:effectLst/>
                <a:latin typeface="Calibri" panose="020F0502020204030204" pitchFamily="34" charset="0"/>
                <a:cs typeface="Calibri" panose="020F0502020204030204" pitchFamily="34" charset="0"/>
              </a:rPr>
              <a:t>của dòng điện.</a:t>
            </a:r>
            <a:endParaRPr lang="en-US" sz="26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24F75EA5-3D1F-4B49-B780-E47FFBC475BE}"/>
              </a:ext>
            </a:extLst>
          </p:cNvPr>
          <p:cNvSpPr txBox="1"/>
          <p:nvPr/>
        </p:nvSpPr>
        <p:spPr>
          <a:xfrm>
            <a:off x="1904770" y="3712889"/>
            <a:ext cx="2968565" cy="523220"/>
          </a:xfrm>
          <a:prstGeom prst="rect">
            <a:avLst/>
          </a:prstGeom>
          <a:noFill/>
        </p:spPr>
        <p:txBody>
          <a:bodyPr wrap="square">
            <a:spAutoFit/>
          </a:bodyPr>
          <a:lstStyle/>
          <a:p>
            <a:pPr algn="ctr"/>
            <a:r>
              <a:rPr lang="vi-VN" sz="2800" b="0" i="0" dirty="0">
                <a:solidFill>
                  <a:srgbClr val="333333"/>
                </a:solidFill>
                <a:effectLst/>
                <a:latin typeface="Calibri" panose="020F0502020204030204" pitchFamily="34" charset="0"/>
                <a:cs typeface="Calibri" panose="020F0502020204030204" pitchFamily="34" charset="0"/>
              </a:rPr>
              <a:t>Đọc là </a:t>
            </a:r>
            <a:r>
              <a:rPr lang="en-US" sz="2800" b="0" i="0" dirty="0">
                <a:solidFill>
                  <a:srgbClr val="333333"/>
                </a:solidFill>
                <a:effectLst/>
                <a:latin typeface="Calibri" panose="020F0502020204030204" pitchFamily="34" charset="0"/>
                <a:cs typeface="Calibri" panose="020F0502020204030204" pitchFamily="34" charset="0"/>
              </a:rPr>
              <a:t>6</a:t>
            </a:r>
            <a:r>
              <a:rPr lang="vi-VN" sz="2800" b="0" i="0" dirty="0">
                <a:solidFill>
                  <a:srgbClr val="333333"/>
                </a:solidFill>
                <a:effectLst/>
                <a:latin typeface="Calibri" panose="020F0502020204030204" pitchFamily="34" charset="0"/>
                <a:cs typeface="Calibri" panose="020F0502020204030204" pitchFamily="34" charset="0"/>
              </a:rPr>
              <a:t> vôn. </a:t>
            </a:r>
            <a:endParaRPr lang="en-US" sz="2800" b="0" i="0" dirty="0">
              <a:solidFill>
                <a:srgbClr val="333333"/>
              </a:solidFill>
              <a:effectLst/>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7378681-875F-4F10-98A1-6C75AF6EFDF8}"/>
              </a:ext>
            </a:extLst>
          </p:cNvPr>
          <p:cNvSpPr txBox="1"/>
          <p:nvPr/>
        </p:nvSpPr>
        <p:spPr>
          <a:xfrm>
            <a:off x="1955223" y="771433"/>
            <a:ext cx="6336723" cy="523220"/>
          </a:xfrm>
          <a:prstGeom prst="rect">
            <a:avLst/>
          </a:prstGeom>
          <a:noFill/>
        </p:spPr>
        <p:txBody>
          <a:bodyPr wrap="square">
            <a:spAutoFit/>
          </a:bodyPr>
          <a:lstStyle/>
          <a:p>
            <a:r>
              <a:rPr lang="en-US" sz="2800" b="1" i="0" dirty="0">
                <a:solidFill>
                  <a:srgbClr val="2D591D"/>
                </a:solidFill>
                <a:effectLst/>
                <a:latin typeface="Calibri" panose="020F0502020204030204" pitchFamily="34" charset="0"/>
                <a:cs typeface="Calibri" panose="020F0502020204030204" pitchFamily="34" charset="0"/>
              </a:rPr>
              <a:t>Một số kí hiệu dùng trong ngành điện</a:t>
            </a:r>
            <a:endParaRPr lang="en-US" sz="2800" b="1" dirty="0">
              <a:solidFill>
                <a:srgbClr val="2D591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86657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flipV="1">
            <a:off x="-102447" y="176385"/>
            <a:ext cx="9088352" cy="5143500"/>
          </a:xfrm>
          <a:prstGeom prst="rect">
            <a:avLst/>
          </a:prstGeom>
          <a:ln>
            <a:noFill/>
          </a:ln>
          <a:effectLst>
            <a:softEdge rad="112500"/>
          </a:effectLst>
        </p:spPr>
      </p:pic>
      <p:pic>
        <p:nvPicPr>
          <p:cNvPr id="9" name="Picture 8" descr="A picture containing dark, lamp&#10;&#10;Description automatically generated">
            <a:extLst>
              <a:ext uri="{FF2B5EF4-FFF2-40B4-BE49-F238E27FC236}">
                <a16:creationId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6" name="TextBox 5">
            <a:extLst>
              <a:ext uri="{FF2B5EF4-FFF2-40B4-BE49-F238E27FC236}">
                <a16:creationId xmlns:a16="http://schemas.microsoft.com/office/drawing/2014/main" id="{1E5A4F16-31DF-458F-8932-8AF8A110D805}"/>
              </a:ext>
            </a:extLst>
          </p:cNvPr>
          <p:cNvSpPr txBox="1"/>
          <p:nvPr/>
        </p:nvSpPr>
        <p:spPr>
          <a:xfrm>
            <a:off x="1554480" y="695600"/>
            <a:ext cx="7323667" cy="954107"/>
          </a:xfrm>
          <a:prstGeom prst="rect">
            <a:avLst/>
          </a:prstGeom>
          <a:noFill/>
        </p:spPr>
        <p:txBody>
          <a:bodyPr wrap="square">
            <a:spAutoFit/>
          </a:bodyPr>
          <a:lstStyle/>
          <a:p>
            <a:pPr algn="just"/>
            <a:r>
              <a:rPr lang="en-US" sz="2800" b="0" i="0" dirty="0">
                <a:solidFill>
                  <a:srgbClr val="333333"/>
                </a:solidFill>
                <a:effectLst/>
                <a:latin typeface="Calibri" panose="020F0502020204030204" pitchFamily="34" charset="0"/>
                <a:cs typeface="Calibri" panose="020F0502020204030204" pitchFamily="34" charset="0"/>
              </a:rPr>
              <a:t>Điều gì có thể xảy ra nếu sử dụng nguồn điện 12V cho vật dùng điện có số vôn quy định là 6V?</a:t>
            </a:r>
            <a:endParaRPr lang="en-US" sz="2800" dirty="0">
              <a:latin typeface="Calibri" panose="020F0502020204030204" pitchFamily="34" charset="0"/>
              <a:cs typeface="Calibri" panose="020F0502020204030204" pitchFamily="34" charset="0"/>
            </a:endParaRPr>
          </a:p>
        </p:txBody>
      </p:sp>
      <p:pic>
        <p:nvPicPr>
          <p:cNvPr id="5122" name="Picture 2" descr="Ổ cắm điện đơn 3 chấu 16A SINO S1981E">
            <a:extLst>
              <a:ext uri="{FF2B5EF4-FFF2-40B4-BE49-F238E27FC236}">
                <a16:creationId xmlns:a16="http://schemas.microsoft.com/office/drawing/2014/main" id="{3E7ED249-ADA2-4397-B598-D33F84CBA42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876" t="20827" r="19998" b="32064"/>
          <a:stretch/>
        </p:blipFill>
        <p:spPr bwMode="auto">
          <a:xfrm>
            <a:off x="1259841" y="2345307"/>
            <a:ext cx="2167466" cy="12230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4062CB35-3AD3-4A39-8919-3F15BA76FC16}"/>
              </a:ext>
            </a:extLst>
          </p:cNvPr>
          <p:cNvSpPr/>
          <p:nvPr/>
        </p:nvSpPr>
        <p:spPr>
          <a:xfrm>
            <a:off x="1873789" y="3636334"/>
            <a:ext cx="991330" cy="754381"/>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D591D"/>
                </a:solidFill>
                <a:latin typeface="Calibri" panose="020F0502020204030204" pitchFamily="34" charset="0"/>
                <a:cs typeface="Calibri" panose="020F0502020204030204" pitchFamily="34" charset="0"/>
              </a:rPr>
              <a:t>12V</a:t>
            </a:r>
          </a:p>
        </p:txBody>
      </p:sp>
      <p:pic>
        <p:nvPicPr>
          <p:cNvPr id="5124" name="Picture 4" descr="Đèn LED Bulb Điện Quang ĐQ LEDBU11A45 3W, chụp cầu mờ – Điện Quang Shop">
            <a:extLst>
              <a:ext uri="{FF2B5EF4-FFF2-40B4-BE49-F238E27FC236}">
                <a16:creationId xmlns:a16="http://schemas.microsoft.com/office/drawing/2014/main" id="{57049BE3-74D2-4D97-84D0-45B2F9161B0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545" t="20411" r="19975" b="13523"/>
          <a:stretch/>
        </p:blipFill>
        <p:spPr bwMode="auto">
          <a:xfrm>
            <a:off x="6206605" y="1869154"/>
            <a:ext cx="1582728" cy="175796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8F2F5E84-2223-4287-9A31-5FC560656478}"/>
              </a:ext>
            </a:extLst>
          </p:cNvPr>
          <p:cNvSpPr/>
          <p:nvPr/>
        </p:nvSpPr>
        <p:spPr>
          <a:xfrm>
            <a:off x="6451408" y="3720571"/>
            <a:ext cx="991330" cy="754381"/>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D591D"/>
                </a:solidFill>
                <a:latin typeface="Calibri" panose="020F0502020204030204" pitchFamily="34" charset="0"/>
                <a:cs typeface="Calibri" panose="020F0502020204030204" pitchFamily="34" charset="0"/>
              </a:rPr>
              <a:t>6V</a:t>
            </a:r>
          </a:p>
        </p:txBody>
      </p:sp>
      <p:pic>
        <p:nvPicPr>
          <p:cNvPr id="5128" name="Picture 8" descr="Power plug  free icon">
            <a:extLst>
              <a:ext uri="{FF2B5EF4-FFF2-40B4-BE49-F238E27FC236}">
                <a16:creationId xmlns:a16="http://schemas.microsoft.com/office/drawing/2014/main" id="{9FDECFBF-3FBD-45F2-88A8-6597DF5F1B4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0" y="2571750"/>
            <a:ext cx="1126605" cy="8339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Power plug  free icon">
            <a:extLst>
              <a:ext uri="{FF2B5EF4-FFF2-40B4-BE49-F238E27FC236}">
                <a16:creationId xmlns:a16="http://schemas.microsoft.com/office/drawing/2014/main" id="{C9F9160A-D311-47FC-87FE-CB2F56B1D7D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7454"/>
          <a:stretch/>
        </p:blipFill>
        <p:spPr bwMode="auto">
          <a:xfrm>
            <a:off x="5655155" y="2571750"/>
            <a:ext cx="551449" cy="83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834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9" name="Picture 8" descr="A picture containing dark, lamp&#10;&#10;Description automatically generated">
            <a:extLst>
              <a:ext uri="{FF2B5EF4-FFF2-40B4-BE49-F238E27FC236}">
                <a16:creationId xmlns:a16="http://schemas.microsoft.com/office/drawing/2014/main" id="{E5F92D66-07A0-4C75-A25E-D6AF3B0A1833}"/>
              </a:ext>
            </a:extLst>
          </p:cNvPr>
          <p:cNvPicPr>
            <a:picLocks noChangeAspect="1"/>
          </p:cNvPicPr>
          <p:nvPr/>
        </p:nvPicPr>
        <p:blipFill rotWithShape="1">
          <a:blip r:embed="rId3">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6" name="TextBox 5">
            <a:extLst>
              <a:ext uri="{FF2B5EF4-FFF2-40B4-BE49-F238E27FC236}">
                <a16:creationId xmlns:a16="http://schemas.microsoft.com/office/drawing/2014/main" id="{1E5A4F16-31DF-458F-8932-8AF8A110D805}"/>
              </a:ext>
            </a:extLst>
          </p:cNvPr>
          <p:cNvSpPr txBox="1"/>
          <p:nvPr/>
        </p:nvSpPr>
        <p:spPr>
          <a:xfrm>
            <a:off x="1556597" y="176385"/>
            <a:ext cx="7323667" cy="954107"/>
          </a:xfrm>
          <a:prstGeom prst="rect">
            <a:avLst/>
          </a:prstGeom>
          <a:noFill/>
        </p:spPr>
        <p:txBody>
          <a:bodyPr wrap="square">
            <a:spAutoFit/>
          </a:bodyPr>
          <a:lstStyle/>
          <a:p>
            <a:pPr algn="just"/>
            <a:r>
              <a:rPr lang="en-US" sz="2800" b="1" i="0" dirty="0">
                <a:solidFill>
                  <a:srgbClr val="0070C0"/>
                </a:solidFill>
                <a:effectLst/>
                <a:latin typeface="Calibri" panose="020F0502020204030204" pitchFamily="34" charset="0"/>
                <a:cs typeface="Calibri" panose="020F0502020204030204" pitchFamily="34" charset="0"/>
              </a:rPr>
              <a:t>Điều gì có thể xảy ra nếu sử dụng nguồn điện 12V cho vật dùng điện có số vôn quy định là 6V?</a:t>
            </a:r>
            <a:endParaRPr lang="en-US" sz="2800" b="1" dirty="0">
              <a:solidFill>
                <a:srgbClr val="0070C0"/>
              </a:solidFill>
              <a:latin typeface="Calibri" panose="020F0502020204030204" pitchFamily="34" charset="0"/>
              <a:cs typeface="Calibri" panose="020F0502020204030204" pitchFamily="34" charset="0"/>
            </a:endParaRPr>
          </a:p>
        </p:txBody>
      </p:sp>
      <p:pic>
        <p:nvPicPr>
          <p:cNvPr id="12" name="图片 1">
            <a:extLst>
              <a:ext uri="{FF2B5EF4-FFF2-40B4-BE49-F238E27FC236}">
                <a16:creationId xmlns:a16="http://schemas.microsoft.com/office/drawing/2014/main" id="{DD35672D-C51E-4FE4-9AE8-26BAA186DD0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0" y="4389120"/>
            <a:ext cx="9144000" cy="754380"/>
          </a:xfrm>
          <a:prstGeom prst="rect">
            <a:avLst/>
          </a:prstGeom>
        </p:spPr>
      </p:pic>
      <p:pic>
        <p:nvPicPr>
          <p:cNvPr id="23" name="Picture 40">
            <a:extLst>
              <a:ext uri="{FF2B5EF4-FFF2-40B4-BE49-F238E27FC236}">
                <a16:creationId xmlns:a16="http://schemas.microsoft.com/office/drawing/2014/main" id="{BED696D8-8B46-4BA4-B88B-4F4F270E3A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778" y="2078289"/>
            <a:ext cx="4147654" cy="26129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D82E99D2-1B98-4DAF-887C-DE601F15589E}"/>
              </a:ext>
            </a:extLst>
          </p:cNvPr>
          <p:cNvSpPr/>
          <p:nvPr/>
        </p:nvSpPr>
        <p:spPr>
          <a:xfrm>
            <a:off x="1741715" y="2358574"/>
            <a:ext cx="358809" cy="4263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cs typeface="Arial" pitchFamily="34" charset="0"/>
            </a:endParaRPr>
          </a:p>
        </p:txBody>
      </p:sp>
      <p:sp>
        <p:nvSpPr>
          <p:cNvPr id="25" name="Oval Callout 7">
            <a:extLst>
              <a:ext uri="{FF2B5EF4-FFF2-40B4-BE49-F238E27FC236}">
                <a16:creationId xmlns:a16="http://schemas.microsoft.com/office/drawing/2014/main" id="{B50E2712-CBC6-4EDD-9CE5-D61A221ECE88}"/>
              </a:ext>
            </a:extLst>
          </p:cNvPr>
          <p:cNvSpPr>
            <a:spLocks noChangeArrowheads="1"/>
          </p:cNvSpPr>
          <p:nvPr/>
        </p:nvSpPr>
        <p:spPr bwMode="auto">
          <a:xfrm>
            <a:off x="3169651" y="1868126"/>
            <a:ext cx="1895447" cy="983675"/>
          </a:xfrm>
          <a:prstGeom prst="wedgeEllipseCallout">
            <a:avLst>
              <a:gd name="adj1" fmla="val -104897"/>
              <a:gd name="adj2" fmla="val 12925"/>
            </a:avLst>
          </a:prstGeom>
          <a:solidFill>
            <a:srgbClr val="F2D1CA"/>
          </a:solidFill>
          <a:ln w="25400" algn="ctr">
            <a:solidFill>
              <a:srgbClr val="E39889"/>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dirty="0">
              <a:cs typeface="Arial" panose="020B0604020202020204" pitchFamily="34" charset="0"/>
            </a:endParaRPr>
          </a:p>
        </p:txBody>
      </p:sp>
      <p:sp>
        <p:nvSpPr>
          <p:cNvPr id="26" name="Text Box 9">
            <a:extLst>
              <a:ext uri="{FF2B5EF4-FFF2-40B4-BE49-F238E27FC236}">
                <a16:creationId xmlns:a16="http://schemas.microsoft.com/office/drawing/2014/main" id="{891BC4F0-85ED-4814-A34F-146CAC47375B}"/>
              </a:ext>
            </a:extLst>
          </p:cNvPr>
          <p:cNvSpPr txBox="1">
            <a:spLocks noChangeArrowheads="1"/>
          </p:cNvSpPr>
          <p:nvPr/>
        </p:nvSpPr>
        <p:spPr bwMode="auto">
          <a:xfrm>
            <a:off x="2438400" y="1306877"/>
            <a:ext cx="533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a:solidFill>
                  <a:srgbClr val="FF3300"/>
                </a:solidFill>
                <a:cs typeface="Arial" panose="020B0604020202020204" pitchFamily="34" charset="0"/>
              </a:rPr>
              <a:t>Vật dùng điện có thể bị hỏng.</a:t>
            </a:r>
            <a:endParaRPr lang="en-US" altLang="en-US" sz="2800" dirty="0">
              <a:solidFill>
                <a:srgbClr val="FF3300"/>
              </a:solidFill>
              <a:cs typeface="Arial" panose="020B0604020202020204" pitchFamily="34" charset="0"/>
            </a:endParaRPr>
          </a:p>
        </p:txBody>
      </p:sp>
      <p:sp>
        <p:nvSpPr>
          <p:cNvPr id="27" name="Text Box 9">
            <a:extLst>
              <a:ext uri="{FF2B5EF4-FFF2-40B4-BE49-F238E27FC236}">
                <a16:creationId xmlns:a16="http://schemas.microsoft.com/office/drawing/2014/main" id="{983375C2-3EC2-4591-B874-9C447AB8FAF1}"/>
              </a:ext>
            </a:extLst>
          </p:cNvPr>
          <p:cNvSpPr txBox="1">
            <a:spLocks noChangeArrowheads="1"/>
          </p:cNvSpPr>
          <p:nvPr/>
        </p:nvSpPr>
        <p:spPr bwMode="auto">
          <a:xfrm>
            <a:off x="4517953" y="2940597"/>
            <a:ext cx="471652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a:solidFill>
                  <a:srgbClr val="0070C0"/>
                </a:solidFill>
                <a:cs typeface="Arial" panose="020B0604020202020204" pitchFamily="34" charset="0"/>
              </a:rPr>
              <a:t>Ta nên sử dụng vật dùng điện</a:t>
            </a:r>
          </a:p>
          <a:p>
            <a:pPr algn="ctr" eaLnBrk="1" hangingPunct="1">
              <a:spcBef>
                <a:spcPct val="50000"/>
              </a:spcBef>
            </a:pPr>
            <a:r>
              <a:rPr lang="en-US" altLang="en-US" sz="2400" b="1" dirty="0">
                <a:solidFill>
                  <a:srgbClr val="0070C0"/>
                </a:solidFill>
                <a:cs typeface="Arial" panose="020B0604020202020204" pitchFamily="34" charset="0"/>
              </a:rPr>
              <a:t> có số vôn quy định là 12V</a:t>
            </a:r>
            <a:endParaRPr lang="en-US" altLang="en-US" sz="2400" dirty="0">
              <a:solidFill>
                <a:srgbClr val="0070C0"/>
              </a:solidFill>
              <a:cs typeface="Arial" panose="020B0604020202020204" pitchFamily="34" charset="0"/>
            </a:endParaRPr>
          </a:p>
        </p:txBody>
      </p:sp>
      <p:sp>
        <p:nvSpPr>
          <p:cNvPr id="28" name="TextBox 27">
            <a:extLst>
              <a:ext uri="{FF2B5EF4-FFF2-40B4-BE49-F238E27FC236}">
                <a16:creationId xmlns:a16="http://schemas.microsoft.com/office/drawing/2014/main" id="{D4FE0029-5047-4031-B91B-009FBA9274CE}"/>
              </a:ext>
            </a:extLst>
          </p:cNvPr>
          <p:cNvSpPr txBox="1"/>
          <p:nvPr/>
        </p:nvSpPr>
        <p:spPr>
          <a:xfrm>
            <a:off x="3091954" y="2078289"/>
            <a:ext cx="2160136" cy="461665"/>
          </a:xfrm>
          <a:prstGeom prst="rect">
            <a:avLst/>
          </a:prstGeom>
          <a:noFill/>
        </p:spPr>
        <p:txBody>
          <a:bodyPr wrap="square">
            <a:spAutoFit/>
          </a:bodyPr>
          <a:lstStyle/>
          <a:p>
            <a:pPr algn="ctr" eaLnBrk="1" hangingPunct="1"/>
            <a:r>
              <a:rPr lang="en-US" altLang="en-US" sz="2400" b="1" dirty="0">
                <a:latin typeface="Calibri" panose="020F0502020204030204" pitchFamily="34" charset="0"/>
                <a:cs typeface="Calibri" panose="020F0502020204030204" pitchFamily="34" charset="0"/>
              </a:rPr>
              <a:t>12V = 12 vôn</a:t>
            </a:r>
          </a:p>
        </p:txBody>
      </p:sp>
    </p:spTree>
    <p:extLst>
      <p:ext uri="{BB962C8B-B14F-4D97-AF65-F5344CB8AC3E}">
        <p14:creationId xmlns:p14="http://schemas.microsoft.com/office/powerpoint/2010/main" val="883661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heel(1)">
                                      <p:cBhvr>
                                        <p:cTn id="24" dur="2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heel(1)">
                                      <p:cBhvr>
                                        <p:cTn id="29" dur="2000"/>
                                        <p:tgtEl>
                                          <p:spTgt spid="25"/>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heel(1)">
                                      <p:cBhvr>
                                        <p:cTn id="3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2" name="TextBox 1">
            <a:extLst>
              <a:ext uri="{FF2B5EF4-FFF2-40B4-BE49-F238E27FC236}">
                <a16:creationId xmlns:a16="http://schemas.microsoft.com/office/drawing/2014/main" id="{4A205463-96EF-4F79-A564-2FEAA0028EA0}"/>
              </a:ext>
            </a:extLst>
          </p:cNvPr>
          <p:cNvSpPr txBox="1"/>
          <p:nvPr/>
        </p:nvSpPr>
        <p:spPr>
          <a:xfrm>
            <a:off x="2268280" y="102112"/>
            <a:ext cx="4706262" cy="523220"/>
          </a:xfrm>
          <a:prstGeom prst="rect">
            <a:avLst/>
          </a:prstGeom>
          <a:noFill/>
        </p:spPr>
        <p:txBody>
          <a:bodyPr wrap="squar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Một số vụ cháy do chập điện</a:t>
            </a:r>
          </a:p>
        </p:txBody>
      </p:sp>
      <p:pic>
        <p:nvPicPr>
          <p:cNvPr id="10246" name="Picture 6" descr="Clip: Ra ngoài quên tắt quạt, gia chủ nhận về cái kết đầy kinh hãi">
            <a:extLst>
              <a:ext uri="{FF2B5EF4-FFF2-40B4-BE49-F238E27FC236}">
                <a16:creationId xmlns:a16="http://schemas.microsoft.com/office/drawing/2014/main" id="{296D873A-7815-4521-A85B-E154BDD71B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45" r="40916"/>
          <a:stretch/>
        </p:blipFill>
        <p:spPr bwMode="auto">
          <a:xfrm>
            <a:off x="269638" y="964987"/>
            <a:ext cx="4198284" cy="305060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Chập điện là gì? Nguyên nhân và cách sửa chập điện an toàn">
            <a:extLst>
              <a:ext uri="{FF2B5EF4-FFF2-40B4-BE49-F238E27FC236}">
                <a16:creationId xmlns:a16="http://schemas.microsoft.com/office/drawing/2014/main" id="{6F03EFC4-DB76-4B14-A1D2-76914B5604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4203" y="964988"/>
            <a:ext cx="4100513" cy="305060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à Nội: Cháy lớn tại Đê La Thành do chập điện">
            <a:extLst>
              <a:ext uri="{FF2B5EF4-FFF2-40B4-BE49-F238E27FC236}">
                <a16:creationId xmlns:a16="http://schemas.microsoft.com/office/drawing/2014/main" id="{D0E2B412-6BF0-474B-BA5F-A4516DD126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638" y="964987"/>
            <a:ext cx="4198284" cy="3483178"/>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Cháy nhà dân do chập điện - Báo Khánh Hòa điện tử">
            <a:extLst>
              <a:ext uri="{FF2B5EF4-FFF2-40B4-BE49-F238E27FC236}">
                <a16:creationId xmlns:a16="http://schemas.microsoft.com/office/drawing/2014/main" id="{AC0211F7-4209-4823-8695-8C0007BE12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4203" y="964987"/>
            <a:ext cx="4100512" cy="348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922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40" descr="Blue tissue paper"/>
          <p:cNvSpPr>
            <a:spLocks noChangeArrowheads="1"/>
          </p:cNvSpPr>
          <p:nvPr/>
        </p:nvSpPr>
        <p:spPr bwMode="auto">
          <a:xfrm>
            <a:off x="2628900" y="4572000"/>
            <a:ext cx="3943350" cy="457200"/>
          </a:xfrm>
          <a:prstGeom prst="roundRect">
            <a:avLst>
              <a:gd name="adj" fmla="val 16667"/>
            </a:avLst>
          </a:prstGeom>
          <a:blipFill dpi="0" rotWithShape="0">
            <a:blip r:embed="rId2"/>
            <a:srcRect/>
            <a:tile tx="0" ty="0" sx="100000" sy="100000" flip="none" algn="tl"/>
          </a:blipFill>
          <a:ln w="19050">
            <a:solidFill>
              <a:srgbClr val="FF33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500" b="1">
                <a:solidFill>
                  <a:srgbClr val="FF3300"/>
                </a:solidFill>
              </a:rPr>
              <a:t>MỘT SỐ VỤ CHÁY LỚN DO CHẬP ĐIỆN</a:t>
            </a:r>
          </a:p>
        </p:txBody>
      </p:sp>
      <p:grpSp>
        <p:nvGrpSpPr>
          <p:cNvPr id="21507" name="Group 41"/>
          <p:cNvGrpSpPr>
            <a:grpSpLocks/>
          </p:cNvGrpSpPr>
          <p:nvPr/>
        </p:nvGrpSpPr>
        <p:grpSpPr bwMode="auto">
          <a:xfrm>
            <a:off x="1543050" y="628650"/>
            <a:ext cx="6115050" cy="3886200"/>
            <a:chOff x="240" y="1056"/>
            <a:chExt cx="5280" cy="2736"/>
          </a:xfrm>
        </p:grpSpPr>
        <p:sp>
          <p:nvSpPr>
            <p:cNvPr id="21508" name="Rectangle 42"/>
            <p:cNvSpPr>
              <a:spLocks noChangeArrowheads="1"/>
            </p:cNvSpPr>
            <p:nvPr/>
          </p:nvSpPr>
          <p:spPr bwMode="auto">
            <a:xfrm>
              <a:off x="240" y="1056"/>
              <a:ext cx="5280" cy="2736"/>
            </a:xfrm>
            <a:prstGeom prst="rect">
              <a:avLst/>
            </a:prstGeom>
            <a:solidFill>
              <a:schemeClr val="accent1"/>
            </a:solidFill>
            <a:ln w="38100">
              <a:solidFill>
                <a:srgbClr val="FF99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en-US" sz="1350">
                <a:latin typeface="Tahoma" panose="020B0604030504040204" pitchFamily="34" charset="0"/>
              </a:endParaRPr>
            </a:p>
          </p:txBody>
        </p:sp>
        <p:pic>
          <p:nvPicPr>
            <p:cNvPr id="21509" name="Picture 43" descr="Chap ch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3" y="1152"/>
              <a:ext cx="1279" cy="1104"/>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1510" name="Picture 44" descr="CAJ6JD8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4" y="1152"/>
              <a:ext cx="1680" cy="1124"/>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1511" name="Picture 45" descr="CA4RQNW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 y="1152"/>
              <a:ext cx="1728" cy="1156"/>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1512" name="Picture 46" descr="Chap chay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 y="2496"/>
              <a:ext cx="1680" cy="1202"/>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1513" name="Picture 47" descr="chay dien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4" y="2496"/>
              <a:ext cx="1728" cy="12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1514" name="Picture 48" descr="chay dien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4" y="2496"/>
              <a:ext cx="1248" cy="12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9320480"/>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P\Desktop\2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l="7486" r="4118"/>
          <a:stretch/>
        </p:blipFill>
        <p:spPr bwMode="auto">
          <a:xfrm>
            <a:off x="0" y="104774"/>
            <a:ext cx="9039808" cy="4170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01208"/>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7170" name="Picture 2" descr="Flash free icon">
            <a:extLst>
              <a:ext uri="{FF2B5EF4-FFF2-40B4-BE49-F238E27FC236}">
                <a16:creationId xmlns:a16="http://schemas.microsoft.com/office/drawing/2014/main" id="{BDA90A5A-3EDF-45C7-98FB-BFBDDC49110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631504" y="73408"/>
            <a:ext cx="1722120" cy="17221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10;&#10;Description automatically generated">
            <a:extLst>
              <a:ext uri="{FF2B5EF4-FFF2-40B4-BE49-F238E27FC236}">
                <a16:creationId xmlns:a16="http://schemas.microsoft.com/office/drawing/2014/main" id="{D705CFDD-318E-4AB9-95DD-4B94202A98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16154" y="934468"/>
            <a:ext cx="5151170" cy="2136392"/>
          </a:xfrm>
          <a:prstGeom prst="rect">
            <a:avLst/>
          </a:prstGeom>
        </p:spPr>
      </p:pic>
    </p:spTree>
    <p:extLst>
      <p:ext uri="{BB962C8B-B14F-4D97-AF65-F5344CB8AC3E}">
        <p14:creationId xmlns:p14="http://schemas.microsoft.com/office/powerpoint/2010/main" val="3928330522"/>
      </p:ext>
    </p:extLst>
  </p:cSld>
  <p:clrMapOvr>
    <a:masterClrMapping/>
  </p:clrMapOvr>
  <p:transition spd="slow">
    <p:fade/>
  </p:transition>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WordArt 5"/>
          <p:cNvSpPr>
            <a:spLocks noChangeArrowheads="1" noChangeShapeType="1" noTextEdit="1"/>
          </p:cNvSpPr>
          <p:nvPr/>
        </p:nvSpPr>
        <p:spPr bwMode="auto">
          <a:xfrm>
            <a:off x="2499013" y="202341"/>
            <a:ext cx="34290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1013" kern="10">
                <a:cs typeface="Arial" panose="020B0604020202020204" pitchFamily="34" charset="0"/>
              </a:rPr>
              <a:t>Xử lí tình huống</a:t>
            </a:r>
          </a:p>
        </p:txBody>
      </p:sp>
      <p:pic>
        <p:nvPicPr>
          <p:cNvPr id="100406" name="Picture 4" descr="P1010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4340" y="1124445"/>
            <a:ext cx="5597733" cy="3813575"/>
          </a:xfrm>
          <a:prstGeom prst="rect">
            <a:avLst/>
          </a:prstGeom>
          <a:noFill/>
          <a:ln w="508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2" name="Text Box 67"/>
          <p:cNvSpPr txBox="1">
            <a:spLocks noChangeArrowheads="1"/>
          </p:cNvSpPr>
          <p:nvPr/>
        </p:nvSpPr>
        <p:spPr bwMode="auto">
          <a:xfrm>
            <a:off x="647947" y="646181"/>
            <a:ext cx="1143000" cy="600164"/>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eaLnBrk="1" hangingPunct="1">
              <a:spcBef>
                <a:spcPct val="50000"/>
              </a:spcBef>
              <a:defRPr/>
            </a:pPr>
            <a:r>
              <a:rPr lang="en-US" sz="3300" b="1" dirty="0">
                <a:solidFill>
                  <a:srgbClr val="FF3300"/>
                </a:solidFill>
                <a:latin typeface="Arial" charset="0"/>
              </a:rPr>
              <a:t>TH1</a:t>
            </a:r>
          </a:p>
        </p:txBody>
      </p:sp>
    </p:spTree>
    <p:extLst>
      <p:ext uri="{BB962C8B-B14F-4D97-AF65-F5344CB8AC3E}">
        <p14:creationId xmlns:p14="http://schemas.microsoft.com/office/powerpoint/2010/main" val="2914568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00406"/>
                                        </p:tgtEl>
                                        <p:attrNameLst>
                                          <p:attrName>style.visibility</p:attrName>
                                        </p:attrNameLst>
                                      </p:cBhvr>
                                      <p:to>
                                        <p:strVal val="visible"/>
                                      </p:to>
                                    </p:set>
                                    <p:anim calcmode="lin" valueType="num">
                                      <p:cBhvr>
                                        <p:cTn id="7" dur="1000" fill="hold"/>
                                        <p:tgtEl>
                                          <p:spTgt spid="100406"/>
                                        </p:tgtEl>
                                        <p:attrNameLst>
                                          <p:attrName>ppt_w</p:attrName>
                                        </p:attrNameLst>
                                      </p:cBhvr>
                                      <p:tavLst>
                                        <p:tav tm="0">
                                          <p:val>
                                            <p:fltVal val="0"/>
                                          </p:val>
                                        </p:tav>
                                        <p:tav tm="100000">
                                          <p:val>
                                            <p:strVal val="#ppt_w"/>
                                          </p:val>
                                        </p:tav>
                                      </p:tavLst>
                                    </p:anim>
                                    <p:anim calcmode="lin" valueType="num">
                                      <p:cBhvr>
                                        <p:cTn id="8" dur="1000" fill="hold"/>
                                        <p:tgtEl>
                                          <p:spTgt spid="100406"/>
                                        </p:tgtEl>
                                        <p:attrNameLst>
                                          <p:attrName>ppt_h</p:attrName>
                                        </p:attrNameLst>
                                      </p:cBhvr>
                                      <p:tavLst>
                                        <p:tav tm="0">
                                          <p:val>
                                            <p:fltVal val="0"/>
                                          </p:val>
                                        </p:tav>
                                        <p:tav tm="100000">
                                          <p:val>
                                            <p:strVal val="#ppt_h"/>
                                          </p:val>
                                        </p:tav>
                                      </p:tavLst>
                                    </p:anim>
                                    <p:anim calcmode="lin" valueType="num">
                                      <p:cBhvr>
                                        <p:cTn id="9" dur="1000" fill="hold"/>
                                        <p:tgtEl>
                                          <p:spTgt spid="100406"/>
                                        </p:tgtEl>
                                        <p:attrNameLst>
                                          <p:attrName>style.rotation</p:attrName>
                                        </p:attrNameLst>
                                      </p:cBhvr>
                                      <p:tavLst>
                                        <p:tav tm="0">
                                          <p:val>
                                            <p:fltVal val="90"/>
                                          </p:val>
                                        </p:tav>
                                        <p:tav tm="100000">
                                          <p:val>
                                            <p:fltVal val="0"/>
                                          </p:val>
                                        </p:tav>
                                      </p:tavLst>
                                    </p:anim>
                                    <p:animEffect transition="in" filter="fade">
                                      <p:cBhvr>
                                        <p:cTn id="10" dur="1000"/>
                                        <p:tgtEl>
                                          <p:spTgt spid="100406"/>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96" name="Text Box 20"/>
          <p:cNvSpPr txBox="1">
            <a:spLocks noChangeArrowheads="1"/>
          </p:cNvSpPr>
          <p:nvPr/>
        </p:nvSpPr>
        <p:spPr bwMode="auto">
          <a:xfrm>
            <a:off x="403018" y="198169"/>
            <a:ext cx="1257300" cy="600164"/>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eaLnBrk="1" hangingPunct="1">
              <a:spcBef>
                <a:spcPct val="50000"/>
              </a:spcBef>
              <a:defRPr/>
            </a:pPr>
            <a:r>
              <a:rPr lang="en-US" sz="3300" b="1" dirty="0">
                <a:solidFill>
                  <a:srgbClr val="FF3300"/>
                </a:solidFill>
                <a:latin typeface="Arial" charset="0"/>
              </a:rPr>
              <a:t>TH2</a:t>
            </a:r>
          </a:p>
        </p:txBody>
      </p:sp>
      <p:graphicFrame>
        <p:nvGraphicFramePr>
          <p:cNvPr id="101401" name="Object 25"/>
          <p:cNvGraphicFramePr>
            <a:graphicFrameLocks noChangeAspect="1"/>
          </p:cNvGraphicFramePr>
          <p:nvPr>
            <p:extLst>
              <p:ext uri="{D42A27DB-BD31-4B8C-83A1-F6EECF244321}">
                <p14:modId xmlns:p14="http://schemas.microsoft.com/office/powerpoint/2010/main" val="1222308661"/>
              </p:ext>
            </p:extLst>
          </p:nvPr>
        </p:nvGraphicFramePr>
        <p:xfrm>
          <a:off x="1660318" y="700131"/>
          <a:ext cx="6096072" cy="4112040"/>
        </p:xfrm>
        <a:graphic>
          <a:graphicData uri="http://schemas.openxmlformats.org/presentationml/2006/ole">
            <mc:AlternateContent xmlns:mc="http://schemas.openxmlformats.org/markup-compatibility/2006">
              <mc:Choice xmlns:v="urn:schemas-microsoft-com:vml" Requires="v">
                <p:oleObj name="CorelDRAW" r:id="rId2" imgW="7661453" imgH="4500372" progId="CorelDRAW.Graphic.13">
                  <p:embed/>
                </p:oleObj>
              </mc:Choice>
              <mc:Fallback>
                <p:oleObj name="CorelDRAW" r:id="rId2" imgW="7661453" imgH="4500372" progId="CorelDRAW.Graphic.13">
                  <p:embed/>
                  <p:pic>
                    <p:nvPicPr>
                      <p:cNvPr id="101401" name="Object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318" y="700131"/>
                        <a:ext cx="6096072" cy="4112040"/>
                      </a:xfrm>
                      <a:prstGeom prst="rect">
                        <a:avLst/>
                      </a:prstGeom>
                      <a:noFill/>
                      <a:ln w="50800">
                        <a:solidFill>
                          <a:srgbClr val="0000FF"/>
                        </a:solidFill>
                        <a:miter lim="800000"/>
                        <a:headEnd/>
                        <a:tailEnd/>
                      </a:ln>
                      <a:effectLst/>
                    </p:spPr>
                  </p:pic>
                </p:oleObj>
              </mc:Fallback>
            </mc:AlternateContent>
          </a:graphicData>
        </a:graphic>
      </p:graphicFrame>
    </p:spTree>
    <p:extLst>
      <p:ext uri="{BB962C8B-B14F-4D97-AF65-F5344CB8AC3E}">
        <p14:creationId xmlns:p14="http://schemas.microsoft.com/office/powerpoint/2010/main" val="30588278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01396"/>
                                        </p:tgtEl>
                                        <p:attrNameLst>
                                          <p:attrName>style.visibility</p:attrName>
                                        </p:attrNameLst>
                                      </p:cBhvr>
                                      <p:to>
                                        <p:strVal val="visible"/>
                                      </p:to>
                                    </p:set>
                                    <p:animEffect transition="in" filter="box(in)">
                                      <p:cBhvr>
                                        <p:cTn id="7" dur="1000"/>
                                        <p:tgtEl>
                                          <p:spTgt spid="101396"/>
                                        </p:tgtEl>
                                      </p:cBhvr>
                                    </p:animEffect>
                                  </p:childTnLst>
                                </p:cTn>
                              </p:par>
                              <p:par>
                                <p:cTn id="8" presetID="4" presetClass="entr" presetSubtype="16" fill="hold" nodeType="withEffect">
                                  <p:stCondLst>
                                    <p:cond delay="0"/>
                                  </p:stCondLst>
                                  <p:childTnLst>
                                    <p:set>
                                      <p:cBhvr>
                                        <p:cTn id="9" dur="1" fill="hold">
                                          <p:stCondLst>
                                            <p:cond delay="0"/>
                                          </p:stCondLst>
                                        </p:cTn>
                                        <p:tgtEl>
                                          <p:spTgt spid="101401"/>
                                        </p:tgtEl>
                                        <p:attrNameLst>
                                          <p:attrName>style.visibility</p:attrName>
                                        </p:attrNameLst>
                                      </p:cBhvr>
                                      <p:to>
                                        <p:strVal val="visible"/>
                                      </p:to>
                                    </p:set>
                                    <p:animEffect transition="in" filter="box(in)">
                                      <p:cBhvr>
                                        <p:cTn id="10" dur="1000"/>
                                        <p:tgtEl>
                                          <p:spTgt spid="101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9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9" name="Text Box 19"/>
          <p:cNvSpPr txBox="1">
            <a:spLocks noChangeArrowheads="1"/>
          </p:cNvSpPr>
          <p:nvPr/>
        </p:nvSpPr>
        <p:spPr bwMode="auto">
          <a:xfrm>
            <a:off x="450520" y="257086"/>
            <a:ext cx="1200150" cy="600164"/>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eaLnBrk="1" hangingPunct="1">
              <a:spcBef>
                <a:spcPct val="50000"/>
              </a:spcBef>
              <a:defRPr/>
            </a:pPr>
            <a:r>
              <a:rPr lang="en-US" sz="3300" b="1" dirty="0">
                <a:solidFill>
                  <a:srgbClr val="FF3300"/>
                </a:solidFill>
                <a:latin typeface="Arial" charset="0"/>
              </a:rPr>
              <a:t>TH3</a:t>
            </a:r>
          </a:p>
        </p:txBody>
      </p:sp>
      <p:pic>
        <p:nvPicPr>
          <p:cNvPr id="102422" name="Picture 22" descr="P101016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1917" y="557168"/>
            <a:ext cx="6115792" cy="4102056"/>
          </a:xfrm>
          <a:prstGeom prst="rect">
            <a:avLst/>
          </a:prstGeom>
          <a:noFill/>
          <a:ln w="508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6344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2419"/>
                                        </p:tgtEl>
                                        <p:attrNameLst>
                                          <p:attrName>style.visibility</p:attrName>
                                        </p:attrNameLst>
                                      </p:cBhvr>
                                      <p:to>
                                        <p:strVal val="visible"/>
                                      </p:to>
                                    </p:set>
                                    <p:animEffect transition="in" filter="blinds(horizontal)">
                                      <p:cBhvr>
                                        <p:cTn id="7" dur="500"/>
                                        <p:tgtEl>
                                          <p:spTgt spid="102419"/>
                                        </p:tgtEl>
                                      </p:cBhvr>
                                    </p:animEffect>
                                  </p:childTnLst>
                                </p:cTn>
                              </p:par>
                              <p:par>
                                <p:cTn id="8" presetID="3" presetClass="entr" presetSubtype="10" fill="hold" nodeType="withEffect">
                                  <p:stCondLst>
                                    <p:cond delay="0"/>
                                  </p:stCondLst>
                                  <p:childTnLst>
                                    <p:set>
                                      <p:cBhvr>
                                        <p:cTn id="9" dur="1" fill="hold">
                                          <p:stCondLst>
                                            <p:cond delay="0"/>
                                          </p:stCondLst>
                                        </p:cTn>
                                        <p:tgtEl>
                                          <p:spTgt spid="102422"/>
                                        </p:tgtEl>
                                        <p:attrNameLst>
                                          <p:attrName>style.visibility</p:attrName>
                                        </p:attrNameLst>
                                      </p:cBhvr>
                                      <p:to>
                                        <p:strVal val="visible"/>
                                      </p:to>
                                    </p:set>
                                    <p:animEffect transition="in" filter="blinds(horizontal)">
                                      <p:cBhvr>
                                        <p:cTn id="10" dur="500"/>
                                        <p:tgtEl>
                                          <p:spTgt spid="102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FEAFF"/>
        </a:solidFill>
        <a:effectLst/>
      </p:bgPr>
    </p:bg>
    <p:spTree>
      <p:nvGrpSpPr>
        <p:cNvPr id="1" name=""/>
        <p:cNvGrpSpPr/>
        <p:nvPr/>
      </p:nvGrpSpPr>
      <p:grpSpPr>
        <a:xfrm>
          <a:off x="0" y="0"/>
          <a:ext cx="0" cy="0"/>
          <a:chOff x="0" y="0"/>
          <a:chExt cx="0" cy="0"/>
        </a:xfrm>
      </p:grpSpPr>
      <p:sp>
        <p:nvSpPr>
          <p:cNvPr id="14" name="任意多边形: 形状 13">
            <a:extLst>
              <a:ext uri="{FF2B5EF4-FFF2-40B4-BE49-F238E27FC236}">
                <a16:creationId xmlns:a16="http://schemas.microsoft.com/office/drawing/2014/main" id="{2F78AA99-FE66-4F57-AAF3-B1340139B011}"/>
              </a:ext>
            </a:extLst>
          </p:cNvPr>
          <p:cNvSpPr/>
          <p:nvPr/>
        </p:nvSpPr>
        <p:spPr>
          <a:xfrm>
            <a:off x="-244930" y="87087"/>
            <a:ext cx="9645290" cy="5056414"/>
          </a:xfrm>
          <a:custGeom>
            <a:avLst/>
            <a:gdLst>
              <a:gd name="connsiteX0" fmla="*/ 6430193 w 12860386"/>
              <a:gd name="connsiteY0" fmla="*/ 0 h 6741885"/>
              <a:gd name="connsiteX1" fmla="*/ 12860386 w 12860386"/>
              <a:gd name="connsiteY1" fmla="*/ 6519723 h 6741885"/>
              <a:gd name="connsiteX2" fmla="*/ 12854846 w 12860386"/>
              <a:gd name="connsiteY2" fmla="*/ 6741885 h 6741885"/>
              <a:gd name="connsiteX3" fmla="*/ 5540 w 12860386"/>
              <a:gd name="connsiteY3" fmla="*/ 6741885 h 6741885"/>
              <a:gd name="connsiteX4" fmla="*/ 0 w 12860386"/>
              <a:gd name="connsiteY4" fmla="*/ 6519723 h 6741885"/>
              <a:gd name="connsiteX5" fmla="*/ 6430193 w 12860386"/>
              <a:gd name="connsiteY5" fmla="*/ 0 h 674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0386" h="6741885">
                <a:moveTo>
                  <a:pt x="6430193" y="0"/>
                </a:moveTo>
                <a:cubicBezTo>
                  <a:pt x="9981491" y="0"/>
                  <a:pt x="12860386" y="2918979"/>
                  <a:pt x="12860386" y="6519723"/>
                </a:cubicBezTo>
                <a:lnTo>
                  <a:pt x="12854846" y="6741885"/>
                </a:lnTo>
                <a:lnTo>
                  <a:pt x="5540" y="6741885"/>
                </a:lnTo>
                <a:lnTo>
                  <a:pt x="0" y="6519723"/>
                </a:lnTo>
                <a:cubicBezTo>
                  <a:pt x="0" y="2918979"/>
                  <a:pt x="2878895" y="0"/>
                  <a:pt x="6430193" y="0"/>
                </a:cubicBezTo>
                <a:close/>
              </a:path>
            </a:pathLst>
          </a:custGeom>
          <a:solidFill>
            <a:srgbClr val="DD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印品黑体" panose="00000500000000000000" pitchFamily="2" charset="-122"/>
              <a:ea typeface="印品黑体" panose="00000500000000000000" pitchFamily="2" charset="-122"/>
            </a:endParaRPr>
          </a:p>
        </p:txBody>
      </p:sp>
      <p:pic>
        <p:nvPicPr>
          <p:cNvPr id="73" name="Picture 72" descr="A picture containing text, vector graphics&#10;&#10;Description automatically generated">
            <a:extLst>
              <a:ext uri="{FF2B5EF4-FFF2-40B4-BE49-F238E27FC236}">
                <a16:creationId xmlns:a16="http://schemas.microsoft.com/office/drawing/2014/main" id="{A79C0C35-50C8-40A5-A0D4-1FD8F9F96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599" y="1024033"/>
            <a:ext cx="4272403" cy="4032380"/>
          </a:xfrm>
          <a:prstGeom prst="rect">
            <a:avLst/>
          </a:prstGeom>
        </p:spPr>
      </p:pic>
      <p:pic>
        <p:nvPicPr>
          <p:cNvPr id="8" name="图片 7">
            <a:extLst>
              <a:ext uri="{FF2B5EF4-FFF2-40B4-BE49-F238E27FC236}">
                <a16:creationId xmlns:a16="http://schemas.microsoft.com/office/drawing/2014/main" id="{CE3B4127-84EB-467B-B910-FA5BA84034DE}"/>
              </a:ext>
            </a:extLst>
          </p:cNvPr>
          <p:cNvPicPr>
            <a:picLocks noChangeAspect="1"/>
          </p:cNvPicPr>
          <p:nvPr/>
        </p:nvPicPr>
        <p:blipFill>
          <a:blip r:embed="rId4"/>
          <a:stretch>
            <a:fillRect/>
          </a:stretch>
        </p:blipFill>
        <p:spPr>
          <a:xfrm>
            <a:off x="581217" y="237625"/>
            <a:ext cx="1107128" cy="500159"/>
          </a:xfrm>
          <a:prstGeom prst="rect">
            <a:avLst/>
          </a:prstGeom>
        </p:spPr>
      </p:pic>
      <p:pic>
        <p:nvPicPr>
          <p:cNvPr id="9" name="图片 8">
            <a:extLst>
              <a:ext uri="{FF2B5EF4-FFF2-40B4-BE49-F238E27FC236}">
                <a16:creationId xmlns:a16="http://schemas.microsoft.com/office/drawing/2014/main" id="{35F503D1-6009-41D2-A9FA-38BDE410755D}"/>
              </a:ext>
            </a:extLst>
          </p:cNvPr>
          <p:cNvPicPr>
            <a:picLocks noChangeAspect="1"/>
          </p:cNvPicPr>
          <p:nvPr/>
        </p:nvPicPr>
        <p:blipFill>
          <a:blip r:embed="rId4"/>
          <a:stretch>
            <a:fillRect/>
          </a:stretch>
        </p:blipFill>
        <p:spPr>
          <a:xfrm>
            <a:off x="8207313" y="-35679"/>
            <a:ext cx="1287304" cy="639572"/>
          </a:xfrm>
          <a:prstGeom prst="rect">
            <a:avLst/>
          </a:prstGeom>
        </p:spPr>
      </p:pic>
      <p:pic>
        <p:nvPicPr>
          <p:cNvPr id="20" name="Picture 19" descr="A picture containing toy&#10;&#10;Description automatically generated">
            <a:extLst>
              <a:ext uri="{FF2B5EF4-FFF2-40B4-BE49-F238E27FC236}">
                <a16:creationId xmlns:a16="http://schemas.microsoft.com/office/drawing/2014/main" id="{DDA78519-8F93-41E5-AEA5-6E46A38FD622}"/>
              </a:ext>
            </a:extLst>
          </p:cNvPr>
          <p:cNvPicPr>
            <a:picLocks noChangeAspect="1"/>
          </p:cNvPicPr>
          <p:nvPr/>
        </p:nvPicPr>
        <p:blipFill rotWithShape="1">
          <a:blip r:embed="rId5">
            <a:extLst>
              <a:ext uri="{28A0092B-C50C-407E-A947-70E740481C1C}">
                <a14:useLocalDpi xmlns:a14="http://schemas.microsoft.com/office/drawing/2010/main" val="0"/>
              </a:ext>
            </a:extLst>
          </a:blip>
          <a:srcRect l="24306" r="25277"/>
          <a:stretch/>
        </p:blipFill>
        <p:spPr>
          <a:xfrm>
            <a:off x="349998" y="331081"/>
            <a:ext cx="2563141" cy="5083916"/>
          </a:xfrm>
          <a:prstGeom prst="rect">
            <a:avLst/>
          </a:prstGeom>
        </p:spPr>
      </p:pic>
      <p:grpSp>
        <p:nvGrpSpPr>
          <p:cNvPr id="13" name="Group 12">
            <a:extLst>
              <a:ext uri="{FF2B5EF4-FFF2-40B4-BE49-F238E27FC236}">
                <a16:creationId xmlns:a16="http://schemas.microsoft.com/office/drawing/2014/main" id="{5831F254-7690-4573-BFAD-EFA67FE5200B}"/>
              </a:ext>
            </a:extLst>
          </p:cNvPr>
          <p:cNvGrpSpPr/>
          <p:nvPr/>
        </p:nvGrpSpPr>
        <p:grpSpPr>
          <a:xfrm>
            <a:off x="2193125" y="199086"/>
            <a:ext cx="5658901" cy="1475717"/>
            <a:chOff x="2307196" y="1344448"/>
            <a:chExt cx="5658901" cy="1475717"/>
          </a:xfrm>
        </p:grpSpPr>
        <p:sp>
          <p:nvSpPr>
            <p:cNvPr id="3" name="Speech Bubble: Rectangle with Corners Rounded 2">
              <a:extLst>
                <a:ext uri="{FF2B5EF4-FFF2-40B4-BE49-F238E27FC236}">
                  <a16:creationId xmlns:a16="http://schemas.microsoft.com/office/drawing/2014/main" id="{8145CDAD-6CDB-47DB-AF29-76DB37E1B007}"/>
                </a:ext>
              </a:extLst>
            </p:cNvPr>
            <p:cNvSpPr/>
            <p:nvPr/>
          </p:nvSpPr>
          <p:spPr>
            <a:xfrm>
              <a:off x="2307196" y="1344448"/>
              <a:ext cx="5650942" cy="1475717"/>
            </a:xfrm>
            <a:prstGeom prst="wedgeRoundRectCallout">
              <a:avLst>
                <a:gd name="adj1" fmla="val -54720"/>
                <a:gd name="adj2" fmla="val 30673"/>
                <a:gd name="adj3" fmla="val 16667"/>
              </a:avLst>
            </a:prstGeom>
            <a:solidFill>
              <a:srgbClr val="C4E6E4"/>
            </a:solidFill>
            <a:ln w="38100">
              <a:solidFill>
                <a:srgbClr val="84C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B96EEA0-F772-4DC6-BD0E-F58FB291EB03}"/>
                </a:ext>
              </a:extLst>
            </p:cNvPr>
            <p:cNvSpPr txBox="1"/>
            <p:nvPr/>
          </p:nvSpPr>
          <p:spPr>
            <a:xfrm>
              <a:off x="2371452" y="1387827"/>
              <a:ext cx="5594645" cy="1384995"/>
            </a:xfrm>
            <a:prstGeom prst="rect">
              <a:avLst/>
            </a:prstGeom>
            <a:noFill/>
          </p:spPr>
          <p:txBody>
            <a:bodyPr wrap="square" rtlCol="0">
              <a:spAutoFit/>
            </a:bodyPr>
            <a:lstStyle/>
            <a:p>
              <a:pPr algn="just"/>
              <a:r>
                <a:rPr lang="en-US" sz="2800" dirty="0">
                  <a:solidFill>
                    <a:schemeClr val="accent1">
                      <a:lumMod val="75000"/>
                    </a:schemeClr>
                  </a:solidFill>
                  <a:latin typeface="Calibri" panose="020F0502020204030204" pitchFamily="34" charset="0"/>
                  <a:cs typeface="Calibri" panose="020F0502020204030204" pitchFamily="34" charset="0"/>
                </a:rPr>
                <a:t>Các bạn nhỏ hãy giúp chú phân biệt vật liệu cách điện và dẫn điện để làm trang bị và dụng cụ sửa chữa nhé!</a:t>
              </a:r>
            </a:p>
          </p:txBody>
        </p:sp>
      </p:grpSp>
      <p:grpSp>
        <p:nvGrpSpPr>
          <p:cNvPr id="25" name="Group 24">
            <a:extLst>
              <a:ext uri="{FF2B5EF4-FFF2-40B4-BE49-F238E27FC236}">
                <a16:creationId xmlns:a16="http://schemas.microsoft.com/office/drawing/2014/main" id="{E3B348E1-F7CA-43CB-993B-0DCDAE602B71}"/>
              </a:ext>
            </a:extLst>
          </p:cNvPr>
          <p:cNvGrpSpPr/>
          <p:nvPr/>
        </p:nvGrpSpPr>
        <p:grpSpPr>
          <a:xfrm>
            <a:off x="2201085" y="176071"/>
            <a:ext cx="5658902" cy="1475717"/>
            <a:chOff x="2303216" y="3096678"/>
            <a:chExt cx="5658902" cy="1475717"/>
          </a:xfrm>
        </p:grpSpPr>
        <p:sp>
          <p:nvSpPr>
            <p:cNvPr id="24" name="Speech Bubble: Rectangle with Corners Rounded 23">
              <a:extLst>
                <a:ext uri="{FF2B5EF4-FFF2-40B4-BE49-F238E27FC236}">
                  <a16:creationId xmlns:a16="http://schemas.microsoft.com/office/drawing/2014/main" id="{BC9CC309-7087-4712-AB88-BB9D065F3863}"/>
                </a:ext>
              </a:extLst>
            </p:cNvPr>
            <p:cNvSpPr/>
            <p:nvPr/>
          </p:nvSpPr>
          <p:spPr>
            <a:xfrm>
              <a:off x="2303216" y="3096678"/>
              <a:ext cx="5650942" cy="1475717"/>
            </a:xfrm>
            <a:prstGeom prst="wedgeRoundRectCallout">
              <a:avLst>
                <a:gd name="adj1" fmla="val -54877"/>
                <a:gd name="adj2" fmla="val 32739"/>
                <a:gd name="adj3" fmla="val 16667"/>
              </a:avLst>
            </a:prstGeom>
            <a:solidFill>
              <a:srgbClr val="C4E6E4"/>
            </a:solidFill>
            <a:ln w="38100">
              <a:solidFill>
                <a:srgbClr val="84C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6230D8B0-B23F-4EA2-933C-4C5E2DE3BEE2}"/>
                </a:ext>
              </a:extLst>
            </p:cNvPr>
            <p:cNvSpPr txBox="1"/>
            <p:nvPr/>
          </p:nvSpPr>
          <p:spPr>
            <a:xfrm>
              <a:off x="2371453" y="3142040"/>
              <a:ext cx="5590665" cy="1384995"/>
            </a:xfrm>
            <a:prstGeom prst="rect">
              <a:avLst/>
            </a:prstGeom>
            <a:noFill/>
          </p:spPr>
          <p:txBody>
            <a:bodyPr wrap="square" rtlCol="0">
              <a:spAutoFit/>
            </a:bodyPr>
            <a:lstStyle/>
            <a:p>
              <a:pPr algn="just"/>
              <a:r>
                <a:rPr lang="en-US" sz="2800" dirty="0">
                  <a:solidFill>
                    <a:schemeClr val="accent1">
                      <a:lumMod val="75000"/>
                    </a:schemeClr>
                  </a:solidFill>
                  <a:latin typeface="Calibri" panose="020F0502020204030204" pitchFamily="34" charset="0"/>
                  <a:cs typeface="Calibri" panose="020F0502020204030204" pitchFamily="34" charset="0"/>
                </a:rPr>
                <a:t>Để làm một số đồ trang bị bảo vệ và dụng cụ sửa điện, chú thợ điện cần tìm các vật liệu cần thiết. </a:t>
              </a:r>
            </a:p>
          </p:txBody>
        </p:sp>
      </p:grpSp>
    </p:spTree>
    <p:extLst>
      <p:ext uri="{BB962C8B-B14F-4D97-AF65-F5344CB8AC3E}">
        <p14:creationId xmlns:p14="http://schemas.microsoft.com/office/powerpoint/2010/main" val="5241815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1+#ppt_w/2"/>
                                          </p:val>
                                        </p:tav>
                                        <p:tav tm="100000">
                                          <p:val>
                                            <p:strVal val="#ppt_x"/>
                                          </p:val>
                                        </p:tav>
                                      </p:tavLst>
                                    </p:anim>
                                    <p:anim calcmode="lin" valueType="num">
                                      <p:cBhvr additive="base">
                                        <p:cTn id="16" dur="500" fill="hold"/>
                                        <p:tgtEl>
                                          <p:spTgt spid="7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9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par>
                                <p:cTn id="30" presetID="10" presetClass="exit" presetSubtype="0" fill="hold" nodeType="with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43" name="Text Box 19"/>
          <p:cNvSpPr txBox="1">
            <a:spLocks noChangeArrowheads="1"/>
          </p:cNvSpPr>
          <p:nvPr/>
        </p:nvSpPr>
        <p:spPr bwMode="auto">
          <a:xfrm>
            <a:off x="552945" y="198170"/>
            <a:ext cx="1314450" cy="600164"/>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eaLnBrk="1" hangingPunct="1">
              <a:spcBef>
                <a:spcPct val="50000"/>
              </a:spcBef>
              <a:defRPr/>
            </a:pPr>
            <a:r>
              <a:rPr lang="en-US" sz="3300" b="1" dirty="0">
                <a:solidFill>
                  <a:srgbClr val="FF3300"/>
                </a:solidFill>
                <a:latin typeface="Arial" charset="0"/>
              </a:rPr>
              <a:t>TH4</a:t>
            </a:r>
          </a:p>
        </p:txBody>
      </p:sp>
      <p:pic>
        <p:nvPicPr>
          <p:cNvPr id="103446" name="Picture 22" descr="P10101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1425" y="624939"/>
            <a:ext cx="6401913" cy="4267942"/>
          </a:xfrm>
          <a:prstGeom prst="rect">
            <a:avLst/>
          </a:prstGeom>
          <a:noFill/>
          <a:ln w="508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761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3443"/>
                                        </p:tgtEl>
                                        <p:attrNameLst>
                                          <p:attrName>style.visibility</p:attrName>
                                        </p:attrNameLst>
                                      </p:cBhvr>
                                      <p:to>
                                        <p:strVal val="visible"/>
                                      </p:to>
                                    </p:set>
                                    <p:anim calcmode="lin" valueType="num">
                                      <p:cBhvr additive="base">
                                        <p:cTn id="7" dur="500" fill="hold"/>
                                        <p:tgtEl>
                                          <p:spTgt spid="103443"/>
                                        </p:tgtEl>
                                        <p:attrNameLst>
                                          <p:attrName>ppt_x</p:attrName>
                                        </p:attrNameLst>
                                      </p:cBhvr>
                                      <p:tavLst>
                                        <p:tav tm="0">
                                          <p:val>
                                            <p:strVal val="#ppt_x"/>
                                          </p:val>
                                        </p:tav>
                                        <p:tav tm="100000">
                                          <p:val>
                                            <p:strVal val="#ppt_x"/>
                                          </p:val>
                                        </p:tav>
                                      </p:tavLst>
                                    </p:anim>
                                    <p:anim calcmode="lin" valueType="num">
                                      <p:cBhvr additive="base">
                                        <p:cTn id="8" dur="500" fill="hold"/>
                                        <p:tgtEl>
                                          <p:spTgt spid="10344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446"/>
                                        </p:tgtEl>
                                        <p:attrNameLst>
                                          <p:attrName>style.visibility</p:attrName>
                                        </p:attrNameLst>
                                      </p:cBhvr>
                                      <p:to>
                                        <p:strVal val="visible"/>
                                      </p:to>
                                    </p:set>
                                    <p:anim calcmode="lin" valueType="num">
                                      <p:cBhvr additive="base">
                                        <p:cTn id="11" dur="500" fill="hold"/>
                                        <p:tgtEl>
                                          <p:spTgt spid="103446"/>
                                        </p:tgtEl>
                                        <p:attrNameLst>
                                          <p:attrName>ppt_x</p:attrName>
                                        </p:attrNameLst>
                                      </p:cBhvr>
                                      <p:tavLst>
                                        <p:tav tm="0">
                                          <p:val>
                                            <p:strVal val="#ppt_x"/>
                                          </p:val>
                                        </p:tav>
                                        <p:tav tm="100000">
                                          <p:val>
                                            <p:strVal val="#ppt_x"/>
                                          </p:val>
                                        </p:tav>
                                      </p:tavLst>
                                    </p:anim>
                                    <p:anim calcmode="lin" valueType="num">
                                      <p:cBhvr additive="base">
                                        <p:cTn id="12" dur="500" fill="hold"/>
                                        <p:tgtEl>
                                          <p:spTgt spid="103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91" name="Text Box 19"/>
          <p:cNvSpPr txBox="1">
            <a:spLocks noChangeArrowheads="1"/>
          </p:cNvSpPr>
          <p:nvPr/>
        </p:nvSpPr>
        <p:spPr bwMode="auto">
          <a:xfrm>
            <a:off x="541069" y="214268"/>
            <a:ext cx="1314450" cy="600164"/>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eaLnBrk="1" hangingPunct="1">
              <a:spcBef>
                <a:spcPct val="50000"/>
              </a:spcBef>
              <a:defRPr/>
            </a:pPr>
            <a:r>
              <a:rPr lang="en-US" sz="3300" b="1" dirty="0">
                <a:solidFill>
                  <a:srgbClr val="FF3300"/>
                </a:solidFill>
                <a:latin typeface="Arial" charset="0"/>
              </a:rPr>
              <a:t>TH5</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293" y="814431"/>
            <a:ext cx="6520668" cy="4091073"/>
          </a:xfrm>
          <a:prstGeom prst="rect">
            <a:avLst/>
          </a:prstGeom>
          <a:noFill/>
          <a:ln w="508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402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105491"/>
                                        </p:tgtEl>
                                        <p:attrNameLst>
                                          <p:attrName>style.visibility</p:attrName>
                                        </p:attrNameLst>
                                      </p:cBhvr>
                                      <p:to>
                                        <p:strVal val="visible"/>
                                      </p:to>
                                    </p:set>
                                    <p:anim calcmode="lin" valueType="num">
                                      <p:cBhvr>
                                        <p:cTn id="7" dur="1000" fill="hold"/>
                                        <p:tgtEl>
                                          <p:spTgt spid="105491"/>
                                        </p:tgtEl>
                                        <p:attrNameLst>
                                          <p:attrName>ppt_w</p:attrName>
                                        </p:attrNameLst>
                                      </p:cBhvr>
                                      <p:tavLst>
                                        <p:tav tm="0">
                                          <p:val>
                                            <p:fltVal val="0"/>
                                          </p:val>
                                        </p:tav>
                                        <p:tav tm="100000">
                                          <p:val>
                                            <p:strVal val="#ppt_w"/>
                                          </p:val>
                                        </p:tav>
                                      </p:tavLst>
                                    </p:anim>
                                    <p:anim calcmode="lin" valueType="num">
                                      <p:cBhvr>
                                        <p:cTn id="8" dur="1000" fill="hold"/>
                                        <p:tgtEl>
                                          <p:spTgt spid="105491"/>
                                        </p:tgtEl>
                                        <p:attrNameLst>
                                          <p:attrName>ppt_h</p:attrName>
                                        </p:attrNameLst>
                                      </p:cBhvr>
                                      <p:tavLst>
                                        <p:tav tm="0">
                                          <p:val>
                                            <p:fltVal val="0"/>
                                          </p:val>
                                        </p:tav>
                                        <p:tav tm="100000">
                                          <p:val>
                                            <p:strVal val="#ppt_h"/>
                                          </p:val>
                                        </p:tav>
                                      </p:tavLst>
                                    </p:anim>
                                    <p:anim calcmode="lin" valueType="num">
                                      <p:cBhvr>
                                        <p:cTn id="9" dur="1000" fill="hold"/>
                                        <p:tgtEl>
                                          <p:spTgt spid="105491"/>
                                        </p:tgtEl>
                                        <p:attrNameLst>
                                          <p:attrName>style.rotation</p:attrName>
                                        </p:attrNameLst>
                                      </p:cBhvr>
                                      <p:tavLst>
                                        <p:tav tm="0">
                                          <p:val>
                                            <p:fltVal val="90"/>
                                          </p:val>
                                        </p:tav>
                                        <p:tav tm="100000">
                                          <p:val>
                                            <p:fltVal val="0"/>
                                          </p:val>
                                        </p:tav>
                                      </p:tavLst>
                                    </p:anim>
                                    <p:animEffect transition="in" filter="fade">
                                      <p:cBhvr>
                                        <p:cTn id="10" dur="1000"/>
                                        <p:tgtEl>
                                          <p:spTgt spid="105491"/>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9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783771" y="824295"/>
            <a:ext cx="7837715" cy="2885405"/>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just" eaLnBrk="1" hangingPunct="1">
              <a:spcBef>
                <a:spcPct val="50000"/>
              </a:spcBef>
              <a:defRPr/>
            </a:pPr>
            <a:r>
              <a:rPr lang="en-US" sz="3300" b="1" dirty="0">
                <a:latin typeface="Times New Roman" pitchFamily="18" charset="0"/>
                <a:cs typeface="Times New Roman" pitchFamily="18" charset="0"/>
              </a:rPr>
              <a:t>1. </a:t>
            </a:r>
            <a:r>
              <a:rPr lang="en-US" sz="3300" b="1" dirty="0" err="1">
                <a:latin typeface="Times New Roman" pitchFamily="18" charset="0"/>
                <a:cs typeface="Times New Roman" pitchFamily="18" charset="0"/>
              </a:rPr>
              <a:t>Trong</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lớp</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em</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có</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những</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thiết</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bị</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nào</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sử</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dụng</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điện</a:t>
            </a:r>
            <a:r>
              <a:rPr lang="en-US" sz="3300" b="1" dirty="0">
                <a:latin typeface="Times New Roman" pitchFamily="18" charset="0"/>
                <a:cs typeface="Times New Roman" pitchFamily="18" charset="0"/>
              </a:rPr>
              <a:t>?</a:t>
            </a:r>
          </a:p>
          <a:p>
            <a:pPr algn="just" eaLnBrk="1" hangingPunct="1">
              <a:spcBef>
                <a:spcPct val="50000"/>
              </a:spcBef>
              <a:defRPr/>
            </a:pPr>
            <a:r>
              <a:rPr lang="en-US" sz="3300" b="1" dirty="0">
                <a:latin typeface="Times New Roman" pitchFamily="18" charset="0"/>
                <a:cs typeface="Times New Roman" pitchFamily="18" charset="0"/>
              </a:rPr>
              <a:t>2. Ở </a:t>
            </a:r>
            <a:r>
              <a:rPr lang="en-US" sz="3300" b="1" dirty="0" err="1">
                <a:latin typeface="Times New Roman" pitchFamily="18" charset="0"/>
                <a:cs typeface="Times New Roman" pitchFamily="18" charset="0"/>
              </a:rPr>
              <a:t>trường</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các</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em</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cần</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làm</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gì</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để</a:t>
            </a:r>
            <a:r>
              <a:rPr lang="en-US" sz="3300" b="1" dirty="0">
                <a:latin typeface="Times New Roman" pitchFamily="18" charset="0"/>
                <a:cs typeface="Times New Roman" pitchFamily="18" charset="0"/>
              </a:rPr>
              <a:t> an </a:t>
            </a:r>
            <a:r>
              <a:rPr lang="en-US" sz="3300" b="1" dirty="0" err="1">
                <a:latin typeface="Times New Roman" pitchFamily="18" charset="0"/>
                <a:cs typeface="Times New Roman" pitchFamily="18" charset="0"/>
              </a:rPr>
              <a:t>toàn</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khi</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sử</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dụng</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điện</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cho</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mình</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và</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các</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bạn</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xung</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quanh</a:t>
            </a:r>
            <a:r>
              <a:rPr lang="en-US" sz="3300" b="1" dirty="0">
                <a:latin typeface="Times New Roman" pitchFamily="18" charset="0"/>
                <a:cs typeface="Times New Roman" pitchFamily="18" charset="0"/>
              </a:rPr>
              <a:t>?</a:t>
            </a:r>
          </a:p>
        </p:txBody>
      </p:sp>
      <p:sp>
        <p:nvSpPr>
          <p:cNvPr id="37891" name="TextBox 1"/>
          <p:cNvSpPr txBox="1">
            <a:spLocks noChangeArrowheads="1"/>
          </p:cNvSpPr>
          <p:nvPr/>
        </p:nvSpPr>
        <p:spPr bwMode="auto">
          <a:xfrm>
            <a:off x="2971800" y="171450"/>
            <a:ext cx="28575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300" b="1">
                <a:solidFill>
                  <a:srgbClr val="FF3300"/>
                </a:solidFill>
                <a:latin typeface="Times New Roman" panose="02020603050405020304" pitchFamily="18" charset="0"/>
                <a:cs typeface="Times New Roman" panose="02020603050405020304" pitchFamily="18" charset="0"/>
              </a:rPr>
              <a:t>Liên hệ</a:t>
            </a:r>
          </a:p>
        </p:txBody>
      </p:sp>
    </p:spTree>
    <p:extLst>
      <p:ext uri="{BB962C8B-B14F-4D97-AF65-F5344CB8AC3E}">
        <p14:creationId xmlns:p14="http://schemas.microsoft.com/office/powerpoint/2010/main" val="1681397343"/>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pic>
        <p:nvPicPr>
          <p:cNvPr id="8" name="图片 1">
            <a:extLst>
              <a:ext uri="{FF2B5EF4-FFF2-40B4-BE49-F238E27FC236}">
                <a16:creationId xmlns:a16="http://schemas.microsoft.com/office/drawing/2014/main" id="{8075B65E-C4AF-4E30-BC8C-E3CE6C1BF071}"/>
              </a:ext>
            </a:extLst>
          </p:cNvPr>
          <p:cNvPicPr>
            <a:picLocks noChangeAspect="1"/>
          </p:cNvPicPr>
          <p:nvPr/>
        </p:nvPicPr>
        <p:blipFill>
          <a:blip r:embed="rId5"/>
          <a:stretch>
            <a:fillRect/>
          </a:stretch>
        </p:blipFill>
        <p:spPr>
          <a:xfrm>
            <a:off x="869860" y="389054"/>
            <a:ext cx="7629097" cy="3684908"/>
          </a:xfrm>
          <a:prstGeom prst="rect">
            <a:avLst/>
          </a:prstGeom>
        </p:spPr>
      </p:pic>
      <p:sp>
        <p:nvSpPr>
          <p:cNvPr id="4" name="TextBox 3">
            <a:extLst>
              <a:ext uri="{FF2B5EF4-FFF2-40B4-BE49-F238E27FC236}">
                <a16:creationId xmlns:a16="http://schemas.microsoft.com/office/drawing/2014/main" id="{21836A4D-E4A7-4154-859F-174794CC2B6C}"/>
              </a:ext>
            </a:extLst>
          </p:cNvPr>
          <p:cNvSpPr txBox="1"/>
          <p:nvPr/>
        </p:nvSpPr>
        <p:spPr>
          <a:xfrm>
            <a:off x="1767013" y="1807535"/>
            <a:ext cx="6280298" cy="1200329"/>
          </a:xfrm>
          <a:prstGeom prst="rect">
            <a:avLst/>
          </a:prstGeom>
          <a:noFill/>
        </p:spPr>
        <p:txBody>
          <a:bodyPr wrap="square" rtlCol="0">
            <a:spAutoFit/>
          </a:bodyPr>
          <a:lstStyle/>
          <a:p>
            <a:r>
              <a:rPr lang="en-US" sz="3600" b="1" dirty="0">
                <a:solidFill>
                  <a:srgbClr val="0070C0"/>
                </a:solidFill>
                <a:latin typeface="Calibri" panose="020F0502020204030204" pitchFamily="34" charset="0"/>
                <a:cs typeface="Calibri" panose="020F0502020204030204" pitchFamily="34" charset="0"/>
              </a:rPr>
              <a:t>Hãy tìm hiểu vị trí </a:t>
            </a:r>
            <a:r>
              <a:rPr lang="en-US" sz="3600" b="1" dirty="0" err="1">
                <a:solidFill>
                  <a:srgbClr val="0070C0"/>
                </a:solidFill>
                <a:latin typeface="Calibri" panose="020F0502020204030204" pitchFamily="34" charset="0"/>
                <a:cs typeface="Calibri" panose="020F0502020204030204" pitchFamily="34" charset="0"/>
              </a:rPr>
              <a:t>đặt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aptomat</a:t>
            </a:r>
            <a:r>
              <a:rPr lang="en-US" sz="3600" b="1" dirty="0">
                <a:solidFill>
                  <a:srgbClr val="0070C0"/>
                </a:solidFill>
                <a:latin typeface="Calibri" panose="020F0502020204030204" pitchFamily="34" charset="0"/>
                <a:cs typeface="Calibri" panose="020F0502020204030204" pitchFamily="34" charset="0"/>
              </a:rPr>
              <a:t> ở gia </a:t>
            </a:r>
            <a:r>
              <a:rPr lang="en-US" sz="3600" b="1" dirty="0" err="1">
                <a:solidFill>
                  <a:srgbClr val="0070C0"/>
                </a:solidFill>
                <a:latin typeface="Calibri" panose="020F0502020204030204" pitchFamily="34" charset="0"/>
                <a:cs typeface="Calibri" panose="020F0502020204030204" pitchFamily="34" charset="0"/>
              </a:rPr>
              <a:t>đình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mình</a:t>
            </a:r>
            <a:r>
              <a:rPr lang="en-US" sz="3600" b="1" dirty="0">
                <a:solidFill>
                  <a:srgbClr val="0070C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231325295"/>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71750"/>
            <a:ext cx="9144000" cy="2281853"/>
          </a:xfrm>
          <a:prstGeom prst="rect">
            <a:avLst/>
          </a:prstGeom>
        </p:spPr>
      </p:pic>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1171" y="747361"/>
            <a:ext cx="4544030" cy="4396139"/>
          </a:xfrm>
          <a:prstGeom prst="rect">
            <a:avLst/>
          </a:prstGeom>
        </p:spPr>
      </p:pic>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sp>
        <p:nvSpPr>
          <p:cNvPr id="20" name="TextBox 3">
            <a:hlinkClick r:id="rId6"/>
            <a:extLst>
              <a:ext uri="{FF2B5EF4-FFF2-40B4-BE49-F238E27FC236}">
                <a16:creationId xmlns:a16="http://schemas.microsoft.com/office/drawing/2014/main" id="{9856C36C-8728-400D-8022-4303E7B6D297}"/>
              </a:ext>
            </a:extLst>
          </p:cNvPr>
          <p:cNvSpPr txBox="1"/>
          <p:nvPr/>
        </p:nvSpPr>
        <p:spPr>
          <a:xfrm>
            <a:off x="2792638" y="4789323"/>
            <a:ext cx="5169613" cy="246221"/>
          </a:xfrm>
          <a:prstGeom prst="rect">
            <a:avLst/>
          </a:prstGeom>
          <a:noFill/>
        </p:spPr>
        <p:txBody>
          <a:bodyPr wrap="square" rtlCol="0">
            <a:spAutoFit/>
          </a:bodyPr>
          <a:lstStyle/>
          <a:p>
            <a:pPr algn="r"/>
            <a:r>
              <a:rPr lang="en-US" altLang="zh-CN" sz="1000" dirty="0">
                <a:solidFill>
                  <a:schemeClr val="tx1">
                    <a:lumMod val="75000"/>
                    <a:lumOff val="25000"/>
                  </a:schemeClr>
                </a:solidFill>
                <a:cs typeface="Arial" pitchFamily="34" charset="0"/>
                <a:hlinkClick r:id="rId6">
                  <a:extLst>
                    <a:ext uri="{A12FA001-AC4F-418D-AE19-62706E023703}">
                      <ahyp:hlinkClr xmlns:ahyp="http://schemas.microsoft.com/office/drawing/2018/hyperlinkcolor" val="tx"/>
                    </a:ext>
                  </a:extLst>
                </a:hlinkClick>
              </a:rPr>
              <a:t>https://www.freeppt7.com</a:t>
            </a:r>
            <a:endParaRPr lang="ko-KR" altLang="en-US" sz="1000" dirty="0">
              <a:solidFill>
                <a:schemeClr val="tx1">
                  <a:lumMod val="75000"/>
                  <a:lumOff val="25000"/>
                </a:schemeClr>
              </a:solidFill>
              <a:cs typeface="Arial" pitchFamily="34" charset="0"/>
            </a:endParaRPr>
          </a:p>
        </p:txBody>
      </p:sp>
      <p:pic>
        <p:nvPicPr>
          <p:cNvPr id="6" name="Picture 5" descr="Shape&#10;&#10;Description automatically generated with medium confidence">
            <a:extLst>
              <a:ext uri="{FF2B5EF4-FFF2-40B4-BE49-F238E27FC236}">
                <a16:creationId xmlns:a16="http://schemas.microsoft.com/office/drawing/2014/main" id="{DB8F731C-3724-47C8-85E6-EA7899F051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1797"/>
          <a:stretch/>
        </p:blipFill>
        <p:spPr>
          <a:xfrm>
            <a:off x="1593056" y="747361"/>
            <a:ext cx="7150894" cy="1573834"/>
          </a:xfrm>
          <a:prstGeom prst="rect">
            <a:avLst/>
          </a:prstGeom>
        </p:spPr>
      </p:pic>
    </p:spTree>
    <p:extLst>
      <p:ext uri="{BB962C8B-B14F-4D97-AF65-F5344CB8AC3E}">
        <p14:creationId xmlns:p14="http://schemas.microsoft.com/office/powerpoint/2010/main" val="3393148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a16="http://schemas.microsoft.com/office/drawing/2014/main" id="{74F1F93E-3B79-4F6A-A9D4-3ABEF86E258F}"/>
              </a:ext>
            </a:extLst>
          </p:cNvPr>
          <p:cNvSpPr/>
          <p:nvPr/>
        </p:nvSpPr>
        <p:spPr>
          <a:xfrm>
            <a:off x="2147981" y="492702"/>
            <a:ext cx="4726118" cy="881362"/>
          </a:xfrm>
          <a:custGeom>
            <a:avLst/>
            <a:gdLst>
              <a:gd name="connsiteX0" fmla="*/ 0 w 4726118"/>
              <a:gd name="connsiteY0" fmla="*/ 146897 h 881362"/>
              <a:gd name="connsiteX1" fmla="*/ 146897 w 4726118"/>
              <a:gd name="connsiteY1" fmla="*/ 0 h 881362"/>
              <a:gd name="connsiteX2" fmla="*/ 868733 w 4726118"/>
              <a:gd name="connsiteY2" fmla="*/ 0 h 881362"/>
              <a:gd name="connsiteX3" fmla="*/ 1368952 w 4726118"/>
              <a:gd name="connsiteY3" fmla="*/ 0 h 881362"/>
              <a:gd name="connsiteX4" fmla="*/ 1869171 w 4726118"/>
              <a:gd name="connsiteY4" fmla="*/ 0 h 881362"/>
              <a:gd name="connsiteX5" fmla="*/ 2546684 w 4726118"/>
              <a:gd name="connsiteY5" fmla="*/ 0 h 881362"/>
              <a:gd name="connsiteX6" fmla="*/ 3135550 w 4726118"/>
              <a:gd name="connsiteY6" fmla="*/ 0 h 881362"/>
              <a:gd name="connsiteX7" fmla="*/ 3680092 w 4726118"/>
              <a:gd name="connsiteY7" fmla="*/ 0 h 881362"/>
              <a:gd name="connsiteX8" fmla="*/ 4579221 w 4726118"/>
              <a:gd name="connsiteY8" fmla="*/ 0 h 881362"/>
              <a:gd name="connsiteX9" fmla="*/ 4726118 w 4726118"/>
              <a:gd name="connsiteY9" fmla="*/ 146897 h 881362"/>
              <a:gd name="connsiteX10" fmla="*/ 4726118 w 4726118"/>
              <a:gd name="connsiteY10" fmla="*/ 734465 h 881362"/>
              <a:gd name="connsiteX11" fmla="*/ 4579221 w 4726118"/>
              <a:gd name="connsiteY11" fmla="*/ 881362 h 881362"/>
              <a:gd name="connsiteX12" fmla="*/ 4079002 w 4726118"/>
              <a:gd name="connsiteY12" fmla="*/ 881362 h 881362"/>
              <a:gd name="connsiteX13" fmla="*/ 3401489 w 4726118"/>
              <a:gd name="connsiteY13" fmla="*/ 881362 h 881362"/>
              <a:gd name="connsiteX14" fmla="*/ 2679654 w 4726118"/>
              <a:gd name="connsiteY14" fmla="*/ 881362 h 881362"/>
              <a:gd name="connsiteX15" fmla="*/ 2046464 w 4726118"/>
              <a:gd name="connsiteY15" fmla="*/ 881362 h 881362"/>
              <a:gd name="connsiteX16" fmla="*/ 1457599 w 4726118"/>
              <a:gd name="connsiteY16" fmla="*/ 881362 h 881362"/>
              <a:gd name="connsiteX17" fmla="*/ 824409 w 4726118"/>
              <a:gd name="connsiteY17" fmla="*/ 881362 h 881362"/>
              <a:gd name="connsiteX18" fmla="*/ 146897 w 4726118"/>
              <a:gd name="connsiteY18" fmla="*/ 881362 h 881362"/>
              <a:gd name="connsiteX19" fmla="*/ 0 w 4726118"/>
              <a:gd name="connsiteY19" fmla="*/ 734465 h 881362"/>
              <a:gd name="connsiteX20" fmla="*/ 0 w 4726118"/>
              <a:gd name="connsiteY20"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6118" h="881362" fill="none" extrusionOk="0">
                <a:moveTo>
                  <a:pt x="0" y="146897"/>
                </a:moveTo>
                <a:cubicBezTo>
                  <a:pt x="-4724" y="71769"/>
                  <a:pt x="51405" y="-13199"/>
                  <a:pt x="146897" y="0"/>
                </a:cubicBezTo>
                <a:cubicBezTo>
                  <a:pt x="331918" y="-12516"/>
                  <a:pt x="591254" y="32220"/>
                  <a:pt x="868733" y="0"/>
                </a:cubicBezTo>
                <a:cubicBezTo>
                  <a:pt x="1146212" y="-32220"/>
                  <a:pt x="1143124" y="5081"/>
                  <a:pt x="1368952" y="0"/>
                </a:cubicBezTo>
                <a:cubicBezTo>
                  <a:pt x="1594780" y="-5081"/>
                  <a:pt x="1644314" y="-18898"/>
                  <a:pt x="1869171" y="0"/>
                </a:cubicBezTo>
                <a:cubicBezTo>
                  <a:pt x="2094028" y="18898"/>
                  <a:pt x="2241878" y="32738"/>
                  <a:pt x="2546684" y="0"/>
                </a:cubicBezTo>
                <a:cubicBezTo>
                  <a:pt x="2851490" y="-32738"/>
                  <a:pt x="2887299" y="-3476"/>
                  <a:pt x="3135550" y="0"/>
                </a:cubicBezTo>
                <a:cubicBezTo>
                  <a:pt x="3383801" y="3476"/>
                  <a:pt x="3451435" y="-1816"/>
                  <a:pt x="3680092" y="0"/>
                </a:cubicBezTo>
                <a:cubicBezTo>
                  <a:pt x="3908749" y="1816"/>
                  <a:pt x="4270383" y="-44281"/>
                  <a:pt x="4579221" y="0"/>
                </a:cubicBezTo>
                <a:cubicBezTo>
                  <a:pt x="4677549" y="1404"/>
                  <a:pt x="4729806" y="48890"/>
                  <a:pt x="4726118" y="146897"/>
                </a:cubicBezTo>
                <a:cubicBezTo>
                  <a:pt x="4711349" y="404408"/>
                  <a:pt x="4735483" y="469178"/>
                  <a:pt x="4726118" y="734465"/>
                </a:cubicBezTo>
                <a:cubicBezTo>
                  <a:pt x="4726689" y="820485"/>
                  <a:pt x="4653279" y="878943"/>
                  <a:pt x="4579221" y="881362"/>
                </a:cubicBezTo>
                <a:cubicBezTo>
                  <a:pt x="4473694" y="885871"/>
                  <a:pt x="4251463" y="885504"/>
                  <a:pt x="4079002" y="881362"/>
                </a:cubicBezTo>
                <a:cubicBezTo>
                  <a:pt x="3906541" y="877220"/>
                  <a:pt x="3617729" y="904124"/>
                  <a:pt x="3401489" y="881362"/>
                </a:cubicBezTo>
                <a:cubicBezTo>
                  <a:pt x="3185249" y="858600"/>
                  <a:pt x="2910128" y="882053"/>
                  <a:pt x="2679654" y="881362"/>
                </a:cubicBezTo>
                <a:cubicBezTo>
                  <a:pt x="2449180" y="880671"/>
                  <a:pt x="2346947" y="877596"/>
                  <a:pt x="2046464" y="881362"/>
                </a:cubicBezTo>
                <a:cubicBezTo>
                  <a:pt x="1745981" y="885129"/>
                  <a:pt x="1579294" y="875493"/>
                  <a:pt x="1457599" y="881362"/>
                </a:cubicBezTo>
                <a:cubicBezTo>
                  <a:pt x="1335905" y="887231"/>
                  <a:pt x="1138840" y="854413"/>
                  <a:pt x="824409" y="881362"/>
                </a:cubicBezTo>
                <a:cubicBezTo>
                  <a:pt x="509978" y="908312"/>
                  <a:pt x="463633" y="875712"/>
                  <a:pt x="146897" y="881362"/>
                </a:cubicBezTo>
                <a:cubicBezTo>
                  <a:pt x="65269" y="877561"/>
                  <a:pt x="-4800" y="819212"/>
                  <a:pt x="0" y="734465"/>
                </a:cubicBezTo>
                <a:cubicBezTo>
                  <a:pt x="-15365" y="530941"/>
                  <a:pt x="8217" y="345372"/>
                  <a:pt x="0" y="146897"/>
                </a:cubicBezTo>
                <a:close/>
              </a:path>
              <a:path w="4726118" h="881362" stroke="0" extrusionOk="0">
                <a:moveTo>
                  <a:pt x="0" y="146897"/>
                </a:moveTo>
                <a:cubicBezTo>
                  <a:pt x="566" y="73130"/>
                  <a:pt x="76457" y="3234"/>
                  <a:pt x="146897" y="0"/>
                </a:cubicBezTo>
                <a:cubicBezTo>
                  <a:pt x="321519" y="24551"/>
                  <a:pt x="521268" y="-4550"/>
                  <a:pt x="780086" y="0"/>
                </a:cubicBezTo>
                <a:cubicBezTo>
                  <a:pt x="1038904" y="4550"/>
                  <a:pt x="1164539" y="31564"/>
                  <a:pt x="1501922" y="0"/>
                </a:cubicBezTo>
                <a:cubicBezTo>
                  <a:pt x="1839305" y="-31564"/>
                  <a:pt x="1912524" y="33556"/>
                  <a:pt x="2223757" y="0"/>
                </a:cubicBezTo>
                <a:cubicBezTo>
                  <a:pt x="2534990" y="-33556"/>
                  <a:pt x="2543051" y="-5963"/>
                  <a:pt x="2856947" y="0"/>
                </a:cubicBezTo>
                <a:cubicBezTo>
                  <a:pt x="3170843" y="5963"/>
                  <a:pt x="3250163" y="-5985"/>
                  <a:pt x="3445812" y="0"/>
                </a:cubicBezTo>
                <a:cubicBezTo>
                  <a:pt x="3641462" y="5985"/>
                  <a:pt x="4191766" y="24759"/>
                  <a:pt x="4579221" y="0"/>
                </a:cubicBezTo>
                <a:cubicBezTo>
                  <a:pt x="4664266" y="2720"/>
                  <a:pt x="4706381" y="61865"/>
                  <a:pt x="4726118" y="146897"/>
                </a:cubicBezTo>
                <a:cubicBezTo>
                  <a:pt x="4740895" y="392631"/>
                  <a:pt x="4738839" y="592490"/>
                  <a:pt x="4726118" y="734465"/>
                </a:cubicBezTo>
                <a:cubicBezTo>
                  <a:pt x="4716621" y="807336"/>
                  <a:pt x="4661348" y="876159"/>
                  <a:pt x="4579221" y="881362"/>
                </a:cubicBezTo>
                <a:cubicBezTo>
                  <a:pt x="4427014" y="863199"/>
                  <a:pt x="4229984" y="879447"/>
                  <a:pt x="3901709" y="881362"/>
                </a:cubicBezTo>
                <a:cubicBezTo>
                  <a:pt x="3573434" y="883277"/>
                  <a:pt x="3395370" y="851047"/>
                  <a:pt x="3268519" y="881362"/>
                </a:cubicBezTo>
                <a:cubicBezTo>
                  <a:pt x="3141668" y="911678"/>
                  <a:pt x="2782439" y="899130"/>
                  <a:pt x="2635330" y="881362"/>
                </a:cubicBezTo>
                <a:cubicBezTo>
                  <a:pt x="2488221" y="863594"/>
                  <a:pt x="2186147" y="899969"/>
                  <a:pt x="1957818" y="881362"/>
                </a:cubicBezTo>
                <a:cubicBezTo>
                  <a:pt x="1729489" y="862755"/>
                  <a:pt x="1493370" y="854206"/>
                  <a:pt x="1368952" y="881362"/>
                </a:cubicBezTo>
                <a:cubicBezTo>
                  <a:pt x="1244534" y="908518"/>
                  <a:pt x="890547" y="855049"/>
                  <a:pt x="735763" y="881362"/>
                </a:cubicBezTo>
                <a:cubicBezTo>
                  <a:pt x="580979" y="907675"/>
                  <a:pt x="363651" y="888930"/>
                  <a:pt x="146897" y="881362"/>
                </a:cubicBezTo>
                <a:cubicBezTo>
                  <a:pt x="74342" y="870842"/>
                  <a:pt x="6329" y="825457"/>
                  <a:pt x="0" y="734465"/>
                </a:cubicBezTo>
                <a:cubicBezTo>
                  <a:pt x="3021" y="591703"/>
                  <a:pt x="-27662" y="349519"/>
                  <a:pt x="0" y="146897"/>
                </a:cubicBezTo>
                <a:close/>
              </a:path>
            </a:pathLst>
          </a:custGeom>
          <a:solidFill>
            <a:schemeClr val="bg1"/>
          </a:solidFill>
          <a:ln w="57150">
            <a:solidFill>
              <a:srgbClr val="0070C0"/>
            </a:solidFill>
            <a:extLst>
              <a:ext uri="{C807C97D-BFC1-408E-A445-0C87EB9F89A2}">
                <ask:lineSketchStyleProps xmlns:ask="http://schemas.microsoft.com/office/drawing/2018/sketchyshape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a16="http://schemas.microsoft.com/office/drawing/2014/main" id="{D010D88C-D2FA-4626-B65A-26767F5FF9D6}"/>
              </a:ext>
            </a:extLst>
          </p:cNvPr>
          <p:cNvSpPr/>
          <p:nvPr/>
        </p:nvSpPr>
        <p:spPr>
          <a:xfrm>
            <a:off x="2386106" y="590920"/>
            <a:ext cx="4372414" cy="646331"/>
          </a:xfrm>
          <a:prstGeom prst="rect">
            <a:avLst/>
          </a:prstGeom>
          <a:noFill/>
        </p:spPr>
        <p:txBody>
          <a:bodyPr wrap="none" lIns="91440" tIns="45720" rIns="91440" bIns="45720">
            <a:spAutoFit/>
          </a:bodyPr>
          <a:lstStyle/>
          <a:p>
            <a:pPr algn="ctr"/>
            <a:r>
              <a:rPr lang="en-US" sz="3600" b="1" dirty="0">
                <a:latin typeface="Calibri" panose="020F0502020204030204" pitchFamily="34" charset="0"/>
                <a:cs typeface="Calibri" panose="020F0502020204030204" pitchFamily="34" charset="0"/>
              </a:rPr>
              <a:t>1. Vật dẫn điện là gì ? </a:t>
            </a:r>
          </a:p>
        </p:txBody>
      </p:sp>
      <p:sp>
        <p:nvSpPr>
          <p:cNvPr id="65" name="Rectangle 64">
            <a:extLst>
              <a:ext uri="{FF2B5EF4-FFF2-40B4-BE49-F238E27FC236}">
                <a16:creationId xmlns:a16="http://schemas.microsoft.com/office/drawing/2014/main" id="{2BA23982-04D7-4BEE-8419-5EE12812E56C}"/>
              </a:ext>
            </a:extLst>
          </p:cNvPr>
          <p:cNvSpPr/>
          <p:nvPr/>
        </p:nvSpPr>
        <p:spPr>
          <a:xfrm>
            <a:off x="1020435" y="1944664"/>
            <a:ext cx="2932479"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cho dòng điện chạy qua</a:t>
            </a:r>
          </a:p>
        </p:txBody>
      </p:sp>
      <p:sp>
        <p:nvSpPr>
          <p:cNvPr id="66" name="Rectangle 65">
            <a:extLst>
              <a:ext uri="{FF2B5EF4-FFF2-40B4-BE49-F238E27FC236}">
                <a16:creationId xmlns:a16="http://schemas.microsoft.com/office/drawing/2014/main" id="{6A842BE8-3F78-4191-ABB5-3C6B9BA21A61}"/>
              </a:ext>
            </a:extLst>
          </p:cNvPr>
          <p:cNvSpPr/>
          <p:nvPr/>
        </p:nvSpPr>
        <p:spPr>
          <a:xfrm>
            <a:off x="1053445" y="3538604"/>
            <a:ext cx="3365986"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cứng và sáng bóng </a:t>
            </a:r>
          </a:p>
        </p:txBody>
      </p:sp>
      <p:sp>
        <p:nvSpPr>
          <p:cNvPr id="67" name="Rectangle 66">
            <a:extLst>
              <a:ext uri="{FF2B5EF4-FFF2-40B4-BE49-F238E27FC236}">
                <a16:creationId xmlns:a16="http://schemas.microsoft.com/office/drawing/2014/main" id="{3C93C497-F054-4870-A6D2-C316F2201379}"/>
              </a:ext>
            </a:extLst>
          </p:cNvPr>
          <p:cNvSpPr/>
          <p:nvPr/>
        </p:nvSpPr>
        <p:spPr>
          <a:xfrm>
            <a:off x="5338611" y="1961468"/>
            <a:ext cx="3070975"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không cho dòng điện chạy qua</a:t>
            </a:r>
          </a:p>
        </p:txBody>
      </p:sp>
      <p:sp>
        <p:nvSpPr>
          <p:cNvPr id="68" name="Rectangle 67">
            <a:extLst>
              <a:ext uri="{FF2B5EF4-FFF2-40B4-BE49-F238E27FC236}">
                <a16:creationId xmlns:a16="http://schemas.microsoft.com/office/drawing/2014/main" id="{7864809A-449B-4AA4-961B-53A25B7F00F0}"/>
              </a:ext>
            </a:extLst>
          </p:cNvPr>
          <p:cNvSpPr/>
          <p:nvPr/>
        </p:nvSpPr>
        <p:spPr>
          <a:xfrm>
            <a:off x="5298611" y="3448790"/>
            <a:ext cx="3319499"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mềm và sáng bóng</a:t>
            </a:r>
          </a:p>
        </p:txBody>
      </p:sp>
      <p:pic>
        <p:nvPicPr>
          <p:cNvPr id="69" name="AmthanhThua">
            <a:hlinkClick r:id="" action="ppaction://media"/>
            <a:extLst>
              <a:ext uri="{FF2B5EF4-FFF2-40B4-BE49-F238E27FC236}">
                <a16:creationId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625804" y="2077669"/>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981814" y="3948659"/>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52604" y="3981122"/>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15883" y="2417582"/>
            <a:ext cx="602227" cy="60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438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576" fill="hold"/>
                                        <p:tgtEl>
                                          <p:spTgt spid="57"/>
                                        </p:tgtEl>
                                      </p:cBhvr>
                                    </p:cmd>
                                  </p:childTnLst>
                                </p:cTn>
                              </p:par>
                              <p:par>
                                <p:cTn id="42" presetID="10" presetClass="entr" presetSubtype="0" fill="hold" nodeType="withEffect">
                                  <p:stCondLst>
                                    <p:cond delay="0"/>
                                  </p:stCondLst>
                                  <p:childTnLst>
                                    <p:set>
                                      <p:cBhvr>
                                        <p:cTn id="43" dur="1" fill="hold">
                                          <p:stCondLst>
                                            <p:cond delay="0"/>
                                          </p:stCondLst>
                                        </p:cTn>
                                        <p:tgtEl>
                                          <p:spTgt spid="6146"/>
                                        </p:tgtEl>
                                        <p:attrNameLst>
                                          <p:attrName>style.visibility</p:attrName>
                                        </p:attrNameLst>
                                      </p:cBhvr>
                                      <p:to>
                                        <p:strVal val="visible"/>
                                      </p:to>
                                    </p:set>
                                    <p:animEffect transition="in" filter="fade">
                                      <p:cBhvr>
                                        <p:cTn id="44" dur="500"/>
                                        <p:tgtEl>
                                          <p:spTgt spid="6146"/>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54"/>
                                        </p:tgtEl>
                                      </p:cBhvr>
                                    </p:cmd>
                                  </p:childTnLst>
                                </p:cTn>
                              </p:par>
                              <p:par>
                                <p:cTn id="50" presetID="10" presetClass="entr" presetSubtype="0" fill="hold" nodeType="withEffect">
                                  <p:stCondLst>
                                    <p:cond delay="0"/>
                                  </p:stCondLst>
                                  <p:childTnLst>
                                    <p:set>
                                      <p:cBhvr>
                                        <p:cTn id="51" dur="1" fill="hold">
                                          <p:stCondLst>
                                            <p:cond delay="0"/>
                                          </p:stCondLst>
                                        </p:cTn>
                                        <p:tgtEl>
                                          <p:spTgt spid="6148"/>
                                        </p:tgtEl>
                                        <p:attrNameLst>
                                          <p:attrName>style.visibility</p:attrName>
                                        </p:attrNameLst>
                                      </p:cBhvr>
                                      <p:to>
                                        <p:strVal val="visible"/>
                                      </p:to>
                                    </p:set>
                                    <p:animEffect transition="in" filter="fade">
                                      <p:cBhvr>
                                        <p:cTn id="52" dur="500"/>
                                        <p:tgtEl>
                                          <p:spTgt spid="6148"/>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69"/>
                                        </p:tgtEl>
                                      </p:cBhvr>
                                    </p:cmd>
                                  </p:childTnLst>
                                </p:cTn>
                              </p:par>
                              <p:par>
                                <p:cTn id="58" presetID="10" presetClass="entr" presetSubtype="0" fill="hold" nodeType="with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fade">
                                      <p:cBhvr>
                                        <p:cTn id="60" dur="500"/>
                                        <p:tgtEl>
                                          <p:spTgt spid="81"/>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a16="http://schemas.microsoft.com/office/drawing/2014/main" id="{74F1F93E-3B79-4F6A-A9D4-3ABEF86E258F}"/>
              </a:ext>
            </a:extLst>
          </p:cNvPr>
          <p:cNvSpPr/>
          <p:nvPr/>
        </p:nvSpPr>
        <p:spPr>
          <a:xfrm>
            <a:off x="571500" y="492702"/>
            <a:ext cx="7899677" cy="881362"/>
          </a:xfrm>
          <a:custGeom>
            <a:avLst/>
            <a:gdLst>
              <a:gd name="connsiteX0" fmla="*/ 0 w 7899677"/>
              <a:gd name="connsiteY0" fmla="*/ 146897 h 881362"/>
              <a:gd name="connsiteX1" fmla="*/ 146897 w 7899677"/>
              <a:gd name="connsiteY1" fmla="*/ 0 h 881362"/>
              <a:gd name="connsiteX2" fmla="*/ 686223 w 7899677"/>
              <a:gd name="connsiteY2" fmla="*/ 0 h 881362"/>
              <a:gd name="connsiteX3" fmla="*/ 1225549 w 7899677"/>
              <a:gd name="connsiteY3" fmla="*/ 0 h 881362"/>
              <a:gd name="connsiteX4" fmla="*/ 1688817 w 7899677"/>
              <a:gd name="connsiteY4" fmla="*/ 0 h 881362"/>
              <a:gd name="connsiteX5" fmla="*/ 2152084 w 7899677"/>
              <a:gd name="connsiteY5" fmla="*/ 0 h 881362"/>
              <a:gd name="connsiteX6" fmla="*/ 2995646 w 7899677"/>
              <a:gd name="connsiteY6" fmla="*/ 0 h 881362"/>
              <a:gd name="connsiteX7" fmla="*/ 3763149 w 7899677"/>
              <a:gd name="connsiteY7" fmla="*/ 0 h 881362"/>
              <a:gd name="connsiteX8" fmla="*/ 4606710 w 7899677"/>
              <a:gd name="connsiteY8" fmla="*/ 0 h 881362"/>
              <a:gd name="connsiteX9" fmla="*/ 5298154 w 7899677"/>
              <a:gd name="connsiteY9" fmla="*/ 0 h 881362"/>
              <a:gd name="connsiteX10" fmla="*/ 5913539 w 7899677"/>
              <a:gd name="connsiteY10" fmla="*/ 0 h 881362"/>
              <a:gd name="connsiteX11" fmla="*/ 6604983 w 7899677"/>
              <a:gd name="connsiteY11" fmla="*/ 0 h 881362"/>
              <a:gd name="connsiteX12" fmla="*/ 7752780 w 7899677"/>
              <a:gd name="connsiteY12" fmla="*/ 0 h 881362"/>
              <a:gd name="connsiteX13" fmla="*/ 7899677 w 7899677"/>
              <a:gd name="connsiteY13" fmla="*/ 146897 h 881362"/>
              <a:gd name="connsiteX14" fmla="*/ 7899677 w 7899677"/>
              <a:gd name="connsiteY14" fmla="*/ 734465 h 881362"/>
              <a:gd name="connsiteX15" fmla="*/ 7752780 w 7899677"/>
              <a:gd name="connsiteY15" fmla="*/ 881362 h 881362"/>
              <a:gd name="connsiteX16" fmla="*/ 7061336 w 7899677"/>
              <a:gd name="connsiteY16" fmla="*/ 881362 h 881362"/>
              <a:gd name="connsiteX17" fmla="*/ 6217775 w 7899677"/>
              <a:gd name="connsiteY17" fmla="*/ 881362 h 881362"/>
              <a:gd name="connsiteX18" fmla="*/ 5374213 w 7899677"/>
              <a:gd name="connsiteY18" fmla="*/ 881362 h 881362"/>
              <a:gd name="connsiteX19" fmla="*/ 4834887 w 7899677"/>
              <a:gd name="connsiteY19" fmla="*/ 881362 h 881362"/>
              <a:gd name="connsiteX20" fmla="*/ 4371619 w 7899677"/>
              <a:gd name="connsiteY20" fmla="*/ 881362 h 881362"/>
              <a:gd name="connsiteX21" fmla="*/ 3604117 w 7899677"/>
              <a:gd name="connsiteY21" fmla="*/ 881362 h 881362"/>
              <a:gd name="connsiteX22" fmla="*/ 2912673 w 7899677"/>
              <a:gd name="connsiteY22" fmla="*/ 881362 h 881362"/>
              <a:gd name="connsiteX23" fmla="*/ 2221229 w 7899677"/>
              <a:gd name="connsiteY23" fmla="*/ 881362 h 881362"/>
              <a:gd name="connsiteX24" fmla="*/ 1605844 w 7899677"/>
              <a:gd name="connsiteY24" fmla="*/ 881362 h 881362"/>
              <a:gd name="connsiteX25" fmla="*/ 1066517 w 7899677"/>
              <a:gd name="connsiteY25" fmla="*/ 881362 h 881362"/>
              <a:gd name="connsiteX26" fmla="*/ 146897 w 7899677"/>
              <a:gd name="connsiteY26" fmla="*/ 881362 h 881362"/>
              <a:gd name="connsiteX27" fmla="*/ 0 w 7899677"/>
              <a:gd name="connsiteY27" fmla="*/ 734465 h 881362"/>
              <a:gd name="connsiteX28" fmla="*/ 0 w 7899677"/>
              <a:gd name="connsiteY28"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99677" h="881362" fill="none" extrusionOk="0">
                <a:moveTo>
                  <a:pt x="0" y="146897"/>
                </a:moveTo>
                <a:cubicBezTo>
                  <a:pt x="-43" y="72031"/>
                  <a:pt x="77358" y="2588"/>
                  <a:pt x="146897" y="0"/>
                </a:cubicBezTo>
                <a:cubicBezTo>
                  <a:pt x="372798" y="-9652"/>
                  <a:pt x="467965" y="26718"/>
                  <a:pt x="686223" y="0"/>
                </a:cubicBezTo>
                <a:cubicBezTo>
                  <a:pt x="904481" y="-26718"/>
                  <a:pt x="1083567" y="-12831"/>
                  <a:pt x="1225549" y="0"/>
                </a:cubicBezTo>
                <a:cubicBezTo>
                  <a:pt x="1367531" y="12831"/>
                  <a:pt x="1552615" y="-9825"/>
                  <a:pt x="1688817" y="0"/>
                </a:cubicBezTo>
                <a:cubicBezTo>
                  <a:pt x="1825019" y="9825"/>
                  <a:pt x="1928793" y="18257"/>
                  <a:pt x="2152084" y="0"/>
                </a:cubicBezTo>
                <a:cubicBezTo>
                  <a:pt x="2375375" y="-18257"/>
                  <a:pt x="2737208" y="10259"/>
                  <a:pt x="2995646" y="0"/>
                </a:cubicBezTo>
                <a:cubicBezTo>
                  <a:pt x="3254084" y="-10259"/>
                  <a:pt x="3518310" y="-2267"/>
                  <a:pt x="3763149" y="0"/>
                </a:cubicBezTo>
                <a:cubicBezTo>
                  <a:pt x="4007988" y="2267"/>
                  <a:pt x="4395615" y="-20558"/>
                  <a:pt x="4606710" y="0"/>
                </a:cubicBezTo>
                <a:cubicBezTo>
                  <a:pt x="4817805" y="20558"/>
                  <a:pt x="5135983" y="32444"/>
                  <a:pt x="5298154" y="0"/>
                </a:cubicBezTo>
                <a:cubicBezTo>
                  <a:pt x="5460325" y="-32444"/>
                  <a:pt x="5644856" y="30542"/>
                  <a:pt x="5913539" y="0"/>
                </a:cubicBezTo>
                <a:cubicBezTo>
                  <a:pt x="6182223" y="-30542"/>
                  <a:pt x="6285454" y="-27309"/>
                  <a:pt x="6604983" y="0"/>
                </a:cubicBezTo>
                <a:cubicBezTo>
                  <a:pt x="6924512" y="27309"/>
                  <a:pt x="7346574" y="11792"/>
                  <a:pt x="7752780" y="0"/>
                </a:cubicBezTo>
                <a:cubicBezTo>
                  <a:pt x="7833410" y="-3801"/>
                  <a:pt x="7894877" y="69386"/>
                  <a:pt x="7899677" y="146897"/>
                </a:cubicBezTo>
                <a:cubicBezTo>
                  <a:pt x="7915042" y="350421"/>
                  <a:pt x="7891460" y="535990"/>
                  <a:pt x="7899677" y="734465"/>
                </a:cubicBezTo>
                <a:cubicBezTo>
                  <a:pt x="7909868" y="810408"/>
                  <a:pt x="7844331" y="880846"/>
                  <a:pt x="7752780" y="881362"/>
                </a:cubicBezTo>
                <a:cubicBezTo>
                  <a:pt x="7449551" y="892652"/>
                  <a:pt x="7226015" y="903677"/>
                  <a:pt x="7061336" y="881362"/>
                </a:cubicBezTo>
                <a:cubicBezTo>
                  <a:pt x="6896657" y="859047"/>
                  <a:pt x="6434274" y="916236"/>
                  <a:pt x="6217775" y="881362"/>
                </a:cubicBezTo>
                <a:cubicBezTo>
                  <a:pt x="6001276" y="846488"/>
                  <a:pt x="5668851" y="901169"/>
                  <a:pt x="5374213" y="881362"/>
                </a:cubicBezTo>
                <a:cubicBezTo>
                  <a:pt x="5079575" y="861555"/>
                  <a:pt x="5029926" y="891928"/>
                  <a:pt x="4834887" y="881362"/>
                </a:cubicBezTo>
                <a:cubicBezTo>
                  <a:pt x="4639848" y="870796"/>
                  <a:pt x="4486039" y="886358"/>
                  <a:pt x="4371619" y="881362"/>
                </a:cubicBezTo>
                <a:cubicBezTo>
                  <a:pt x="4257199" y="876366"/>
                  <a:pt x="3796818" y="898402"/>
                  <a:pt x="3604117" y="881362"/>
                </a:cubicBezTo>
                <a:cubicBezTo>
                  <a:pt x="3411416" y="864322"/>
                  <a:pt x="3164881" y="884290"/>
                  <a:pt x="2912673" y="881362"/>
                </a:cubicBezTo>
                <a:cubicBezTo>
                  <a:pt x="2660465" y="878434"/>
                  <a:pt x="2463178" y="872570"/>
                  <a:pt x="2221229" y="881362"/>
                </a:cubicBezTo>
                <a:cubicBezTo>
                  <a:pt x="1979280" y="890154"/>
                  <a:pt x="1772485" y="879644"/>
                  <a:pt x="1605844" y="881362"/>
                </a:cubicBezTo>
                <a:cubicBezTo>
                  <a:pt x="1439204" y="883080"/>
                  <a:pt x="1284063" y="887235"/>
                  <a:pt x="1066517" y="881362"/>
                </a:cubicBezTo>
                <a:cubicBezTo>
                  <a:pt x="848971" y="875489"/>
                  <a:pt x="442943" y="838330"/>
                  <a:pt x="146897" y="881362"/>
                </a:cubicBezTo>
                <a:cubicBezTo>
                  <a:pt x="78593" y="893031"/>
                  <a:pt x="2405" y="812945"/>
                  <a:pt x="0" y="734465"/>
                </a:cubicBezTo>
                <a:cubicBezTo>
                  <a:pt x="27004" y="452225"/>
                  <a:pt x="15465" y="420193"/>
                  <a:pt x="0" y="146897"/>
                </a:cubicBezTo>
                <a:close/>
              </a:path>
              <a:path w="7899677" h="881362" stroke="0" extrusionOk="0">
                <a:moveTo>
                  <a:pt x="0" y="146897"/>
                </a:moveTo>
                <a:cubicBezTo>
                  <a:pt x="566" y="73130"/>
                  <a:pt x="76457" y="3234"/>
                  <a:pt x="146897" y="0"/>
                </a:cubicBezTo>
                <a:cubicBezTo>
                  <a:pt x="422030" y="-18358"/>
                  <a:pt x="624171" y="-25264"/>
                  <a:pt x="838341" y="0"/>
                </a:cubicBezTo>
                <a:cubicBezTo>
                  <a:pt x="1052511" y="25264"/>
                  <a:pt x="1370165" y="31758"/>
                  <a:pt x="1681902" y="0"/>
                </a:cubicBezTo>
                <a:cubicBezTo>
                  <a:pt x="1993639" y="-31758"/>
                  <a:pt x="2188522" y="-16585"/>
                  <a:pt x="2525464" y="0"/>
                </a:cubicBezTo>
                <a:cubicBezTo>
                  <a:pt x="2862406" y="16585"/>
                  <a:pt x="2976139" y="-33702"/>
                  <a:pt x="3216908" y="0"/>
                </a:cubicBezTo>
                <a:cubicBezTo>
                  <a:pt x="3457677" y="33702"/>
                  <a:pt x="3688864" y="359"/>
                  <a:pt x="3832293" y="0"/>
                </a:cubicBezTo>
                <a:cubicBezTo>
                  <a:pt x="3975722" y="-359"/>
                  <a:pt x="4337738" y="36629"/>
                  <a:pt x="4675855" y="0"/>
                </a:cubicBezTo>
                <a:cubicBezTo>
                  <a:pt x="5013972" y="-36629"/>
                  <a:pt x="5034647" y="11332"/>
                  <a:pt x="5215181" y="0"/>
                </a:cubicBezTo>
                <a:cubicBezTo>
                  <a:pt x="5395715" y="-11332"/>
                  <a:pt x="5729506" y="-18591"/>
                  <a:pt x="6058742" y="0"/>
                </a:cubicBezTo>
                <a:cubicBezTo>
                  <a:pt x="6387978" y="18591"/>
                  <a:pt x="6673117" y="34223"/>
                  <a:pt x="6902304" y="0"/>
                </a:cubicBezTo>
                <a:cubicBezTo>
                  <a:pt x="7131491" y="-34223"/>
                  <a:pt x="7433097" y="-13243"/>
                  <a:pt x="7752780" y="0"/>
                </a:cubicBezTo>
                <a:cubicBezTo>
                  <a:pt x="7839543" y="7306"/>
                  <a:pt x="7887655" y="65464"/>
                  <a:pt x="7899677" y="146897"/>
                </a:cubicBezTo>
                <a:cubicBezTo>
                  <a:pt x="7913601" y="281136"/>
                  <a:pt x="7891073" y="601836"/>
                  <a:pt x="7899677" y="734465"/>
                </a:cubicBezTo>
                <a:cubicBezTo>
                  <a:pt x="7899928" y="813275"/>
                  <a:pt x="7830119" y="877615"/>
                  <a:pt x="7752780" y="881362"/>
                </a:cubicBezTo>
                <a:cubicBezTo>
                  <a:pt x="7579615" y="886500"/>
                  <a:pt x="7161482" y="909286"/>
                  <a:pt x="6985277" y="881362"/>
                </a:cubicBezTo>
                <a:cubicBezTo>
                  <a:pt x="6809072" y="853438"/>
                  <a:pt x="6481552" y="875361"/>
                  <a:pt x="6293833" y="881362"/>
                </a:cubicBezTo>
                <a:cubicBezTo>
                  <a:pt x="6106114" y="887363"/>
                  <a:pt x="5703026" y="884620"/>
                  <a:pt x="5526331" y="881362"/>
                </a:cubicBezTo>
                <a:cubicBezTo>
                  <a:pt x="5349636" y="878104"/>
                  <a:pt x="5197990" y="869636"/>
                  <a:pt x="4910946" y="881362"/>
                </a:cubicBezTo>
                <a:cubicBezTo>
                  <a:pt x="4623902" y="893088"/>
                  <a:pt x="4439846" y="870959"/>
                  <a:pt x="4219502" y="881362"/>
                </a:cubicBezTo>
                <a:cubicBezTo>
                  <a:pt x="3999158" y="891765"/>
                  <a:pt x="3611827" y="859420"/>
                  <a:pt x="3375940" y="881362"/>
                </a:cubicBezTo>
                <a:cubicBezTo>
                  <a:pt x="3140053" y="903304"/>
                  <a:pt x="2963804" y="893263"/>
                  <a:pt x="2836614" y="881362"/>
                </a:cubicBezTo>
                <a:cubicBezTo>
                  <a:pt x="2709424" y="869461"/>
                  <a:pt x="2273251" y="893511"/>
                  <a:pt x="2069111" y="881362"/>
                </a:cubicBezTo>
                <a:cubicBezTo>
                  <a:pt x="1864971" y="869213"/>
                  <a:pt x="1659154" y="905155"/>
                  <a:pt x="1529785" y="881362"/>
                </a:cubicBezTo>
                <a:cubicBezTo>
                  <a:pt x="1400416" y="857569"/>
                  <a:pt x="1164747" y="883279"/>
                  <a:pt x="1066517" y="881362"/>
                </a:cubicBezTo>
                <a:cubicBezTo>
                  <a:pt x="968287" y="879445"/>
                  <a:pt x="455387" y="923158"/>
                  <a:pt x="146897" y="881362"/>
                </a:cubicBezTo>
                <a:cubicBezTo>
                  <a:pt x="73136" y="879283"/>
                  <a:pt x="11506" y="820234"/>
                  <a:pt x="0" y="734465"/>
                </a:cubicBezTo>
                <a:cubicBezTo>
                  <a:pt x="-27792" y="553788"/>
                  <a:pt x="-23822" y="399903"/>
                  <a:pt x="0" y="146897"/>
                </a:cubicBezTo>
                <a:close/>
              </a:path>
            </a:pathLst>
          </a:custGeom>
          <a:solidFill>
            <a:schemeClr val="bg1"/>
          </a:solidFill>
          <a:ln w="57150">
            <a:solidFill>
              <a:srgbClr val="0070C0"/>
            </a:solidFill>
            <a:extLst>
              <a:ext uri="{C807C97D-BFC1-408E-A445-0C87EB9F89A2}">
                <ask:lineSketchStyleProps xmlns:ask="http://schemas.microsoft.com/office/drawing/2018/sketchyshape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a16="http://schemas.microsoft.com/office/drawing/2014/main" id="{D010D88C-D2FA-4626-B65A-26767F5FF9D6}"/>
              </a:ext>
            </a:extLst>
          </p:cNvPr>
          <p:cNvSpPr/>
          <p:nvPr/>
        </p:nvSpPr>
        <p:spPr>
          <a:xfrm>
            <a:off x="672823" y="590920"/>
            <a:ext cx="7798994" cy="646331"/>
          </a:xfrm>
          <a:prstGeom prst="rect">
            <a:avLst/>
          </a:prstGeom>
          <a:noFill/>
        </p:spPr>
        <p:txBody>
          <a:bodyPr wrap="none" lIns="91440" tIns="45720" rIns="91440" bIns="45720">
            <a:spAutoFit/>
          </a:bodyPr>
          <a:lstStyle/>
          <a:p>
            <a:pPr algn="ctr"/>
            <a:r>
              <a:rPr lang="en-US" sz="3600" b="1" dirty="0">
                <a:latin typeface="Calibri" panose="020F0502020204030204" pitchFamily="34" charset="0"/>
                <a:cs typeface="Calibri" panose="020F0502020204030204" pitchFamily="34" charset="0"/>
              </a:rPr>
              <a:t>2. Đâu là vật dẫn điện trong các vật sau:</a:t>
            </a:r>
          </a:p>
        </p:txBody>
      </p:sp>
      <p:sp>
        <p:nvSpPr>
          <p:cNvPr id="65" name="Rectangle 64">
            <a:extLst>
              <a:ext uri="{FF2B5EF4-FFF2-40B4-BE49-F238E27FC236}">
                <a16:creationId xmlns:a16="http://schemas.microsoft.com/office/drawing/2014/main" id="{2BA23982-04D7-4BEE-8419-5EE12812E56C}"/>
              </a:ext>
            </a:extLst>
          </p:cNvPr>
          <p:cNvSpPr/>
          <p:nvPr/>
        </p:nvSpPr>
        <p:spPr>
          <a:xfrm>
            <a:off x="1030493" y="2036998"/>
            <a:ext cx="2932479" cy="584775"/>
          </a:xfrm>
          <a:prstGeom prst="rect">
            <a:avLst/>
          </a:prstGeom>
          <a:noFill/>
        </p:spPr>
        <p:txBody>
          <a:bodyPr wrap="squar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Ghế nhựa</a:t>
            </a:r>
          </a:p>
        </p:txBody>
      </p:sp>
      <p:sp>
        <p:nvSpPr>
          <p:cNvPr id="66" name="Rectangle 65">
            <a:extLst>
              <a:ext uri="{FF2B5EF4-FFF2-40B4-BE49-F238E27FC236}">
                <a16:creationId xmlns:a16="http://schemas.microsoft.com/office/drawing/2014/main" id="{6A842BE8-3F78-4191-ABB5-3C6B9BA21A61}"/>
              </a:ext>
            </a:extLst>
          </p:cNvPr>
          <p:cNvSpPr/>
          <p:nvPr/>
        </p:nvSpPr>
        <p:spPr>
          <a:xfrm>
            <a:off x="1951224" y="3538604"/>
            <a:ext cx="1570431" cy="584775"/>
          </a:xfrm>
          <a:prstGeom prst="rect">
            <a:avLst/>
          </a:prstGeom>
          <a:noFill/>
        </p:spPr>
        <p:txBody>
          <a:bodyPr wrap="non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Dây giày</a:t>
            </a:r>
          </a:p>
        </p:txBody>
      </p:sp>
      <p:sp>
        <p:nvSpPr>
          <p:cNvPr id="67" name="Rectangle 66">
            <a:extLst>
              <a:ext uri="{FF2B5EF4-FFF2-40B4-BE49-F238E27FC236}">
                <a16:creationId xmlns:a16="http://schemas.microsoft.com/office/drawing/2014/main" id="{3C93C497-F054-4870-A6D2-C316F2201379}"/>
              </a:ext>
            </a:extLst>
          </p:cNvPr>
          <p:cNvSpPr/>
          <p:nvPr/>
        </p:nvSpPr>
        <p:spPr>
          <a:xfrm>
            <a:off x="5298611" y="2067775"/>
            <a:ext cx="3070975" cy="584775"/>
          </a:xfrm>
          <a:prstGeom prst="rect">
            <a:avLst/>
          </a:prstGeom>
          <a:noFill/>
        </p:spPr>
        <p:txBody>
          <a:bodyPr wrap="squar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Thanh gỗ</a:t>
            </a:r>
          </a:p>
        </p:txBody>
      </p:sp>
      <p:sp>
        <p:nvSpPr>
          <p:cNvPr id="68" name="Rectangle 67">
            <a:extLst>
              <a:ext uri="{FF2B5EF4-FFF2-40B4-BE49-F238E27FC236}">
                <a16:creationId xmlns:a16="http://schemas.microsoft.com/office/drawing/2014/main" id="{7864809A-449B-4AA4-961B-53A25B7F00F0}"/>
              </a:ext>
            </a:extLst>
          </p:cNvPr>
          <p:cNvSpPr/>
          <p:nvPr/>
        </p:nvSpPr>
        <p:spPr>
          <a:xfrm>
            <a:off x="6050388" y="3448790"/>
            <a:ext cx="1815946" cy="584775"/>
          </a:xfrm>
          <a:prstGeom prst="rect">
            <a:avLst/>
          </a:prstGeom>
          <a:noFill/>
        </p:spPr>
        <p:txBody>
          <a:bodyPr wrap="non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Thanh sắt</a:t>
            </a:r>
          </a:p>
        </p:txBody>
      </p:sp>
      <p:pic>
        <p:nvPicPr>
          <p:cNvPr id="69" name="AmthanhThua">
            <a:hlinkClick r:id="" action="ppaction://media"/>
            <a:extLst>
              <a:ext uri="{FF2B5EF4-FFF2-40B4-BE49-F238E27FC236}">
                <a16:creationId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935757" y="3360236"/>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12615" y="2104395"/>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12615" y="3565978"/>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23354" y="2093608"/>
            <a:ext cx="602227" cy="60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415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69"/>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576" fill="hold"/>
                                        <p:tgtEl>
                                          <p:spTgt spid="57"/>
                                        </p:tgtEl>
                                      </p:cBhvr>
                                    </p:cmd>
                                  </p:childTnLst>
                                </p:cTn>
                              </p:par>
                              <p:par>
                                <p:cTn id="50" presetID="10" presetClass="entr" presetSubtype="0" fill="hold" nodeType="withEffect">
                                  <p:stCondLst>
                                    <p:cond delay="0"/>
                                  </p:stCondLst>
                                  <p:childTnLst>
                                    <p:set>
                                      <p:cBhvr>
                                        <p:cTn id="51" dur="1" fill="hold">
                                          <p:stCondLst>
                                            <p:cond delay="0"/>
                                          </p:stCondLst>
                                        </p:cTn>
                                        <p:tgtEl>
                                          <p:spTgt spid="6146"/>
                                        </p:tgtEl>
                                        <p:attrNameLst>
                                          <p:attrName>style.visibility</p:attrName>
                                        </p:attrNameLst>
                                      </p:cBhvr>
                                      <p:to>
                                        <p:strVal val="visible"/>
                                      </p:to>
                                    </p:set>
                                    <p:animEffect transition="in" filter="fade">
                                      <p:cBhvr>
                                        <p:cTn id="52" dur="500"/>
                                        <p:tgtEl>
                                          <p:spTgt spid="6146"/>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54"/>
                                        </p:tgtEl>
                                      </p:cBhvr>
                                    </p:cmd>
                                  </p:childTnLst>
                                </p:cTn>
                              </p:par>
                              <p:par>
                                <p:cTn id="58" presetID="10" presetClass="entr" presetSubtype="0" fill="hold" nodeType="with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fade">
                                      <p:cBhvr>
                                        <p:cTn id="60" dur="500"/>
                                        <p:tgtEl>
                                          <p:spTgt spid="81"/>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a16="http://schemas.microsoft.com/office/drawing/2014/main" id="{74F1F93E-3B79-4F6A-A9D4-3ABEF86E258F}"/>
              </a:ext>
            </a:extLst>
          </p:cNvPr>
          <p:cNvSpPr/>
          <p:nvPr/>
        </p:nvSpPr>
        <p:spPr>
          <a:xfrm>
            <a:off x="2147981" y="492702"/>
            <a:ext cx="4726118" cy="881362"/>
          </a:xfrm>
          <a:custGeom>
            <a:avLst/>
            <a:gdLst>
              <a:gd name="connsiteX0" fmla="*/ 0 w 4726118"/>
              <a:gd name="connsiteY0" fmla="*/ 146897 h 881362"/>
              <a:gd name="connsiteX1" fmla="*/ 146897 w 4726118"/>
              <a:gd name="connsiteY1" fmla="*/ 0 h 881362"/>
              <a:gd name="connsiteX2" fmla="*/ 868733 w 4726118"/>
              <a:gd name="connsiteY2" fmla="*/ 0 h 881362"/>
              <a:gd name="connsiteX3" fmla="*/ 1368952 w 4726118"/>
              <a:gd name="connsiteY3" fmla="*/ 0 h 881362"/>
              <a:gd name="connsiteX4" fmla="*/ 1869171 w 4726118"/>
              <a:gd name="connsiteY4" fmla="*/ 0 h 881362"/>
              <a:gd name="connsiteX5" fmla="*/ 2546684 w 4726118"/>
              <a:gd name="connsiteY5" fmla="*/ 0 h 881362"/>
              <a:gd name="connsiteX6" fmla="*/ 3135550 w 4726118"/>
              <a:gd name="connsiteY6" fmla="*/ 0 h 881362"/>
              <a:gd name="connsiteX7" fmla="*/ 3680092 w 4726118"/>
              <a:gd name="connsiteY7" fmla="*/ 0 h 881362"/>
              <a:gd name="connsiteX8" fmla="*/ 4579221 w 4726118"/>
              <a:gd name="connsiteY8" fmla="*/ 0 h 881362"/>
              <a:gd name="connsiteX9" fmla="*/ 4726118 w 4726118"/>
              <a:gd name="connsiteY9" fmla="*/ 146897 h 881362"/>
              <a:gd name="connsiteX10" fmla="*/ 4726118 w 4726118"/>
              <a:gd name="connsiteY10" fmla="*/ 734465 h 881362"/>
              <a:gd name="connsiteX11" fmla="*/ 4579221 w 4726118"/>
              <a:gd name="connsiteY11" fmla="*/ 881362 h 881362"/>
              <a:gd name="connsiteX12" fmla="*/ 4079002 w 4726118"/>
              <a:gd name="connsiteY12" fmla="*/ 881362 h 881362"/>
              <a:gd name="connsiteX13" fmla="*/ 3401489 w 4726118"/>
              <a:gd name="connsiteY13" fmla="*/ 881362 h 881362"/>
              <a:gd name="connsiteX14" fmla="*/ 2679654 w 4726118"/>
              <a:gd name="connsiteY14" fmla="*/ 881362 h 881362"/>
              <a:gd name="connsiteX15" fmla="*/ 2046464 w 4726118"/>
              <a:gd name="connsiteY15" fmla="*/ 881362 h 881362"/>
              <a:gd name="connsiteX16" fmla="*/ 1457599 w 4726118"/>
              <a:gd name="connsiteY16" fmla="*/ 881362 h 881362"/>
              <a:gd name="connsiteX17" fmla="*/ 824409 w 4726118"/>
              <a:gd name="connsiteY17" fmla="*/ 881362 h 881362"/>
              <a:gd name="connsiteX18" fmla="*/ 146897 w 4726118"/>
              <a:gd name="connsiteY18" fmla="*/ 881362 h 881362"/>
              <a:gd name="connsiteX19" fmla="*/ 0 w 4726118"/>
              <a:gd name="connsiteY19" fmla="*/ 734465 h 881362"/>
              <a:gd name="connsiteX20" fmla="*/ 0 w 4726118"/>
              <a:gd name="connsiteY20"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6118" h="881362" fill="none" extrusionOk="0">
                <a:moveTo>
                  <a:pt x="0" y="146897"/>
                </a:moveTo>
                <a:cubicBezTo>
                  <a:pt x="-4724" y="71769"/>
                  <a:pt x="51405" y="-13199"/>
                  <a:pt x="146897" y="0"/>
                </a:cubicBezTo>
                <a:cubicBezTo>
                  <a:pt x="331918" y="-12516"/>
                  <a:pt x="591254" y="32220"/>
                  <a:pt x="868733" y="0"/>
                </a:cubicBezTo>
                <a:cubicBezTo>
                  <a:pt x="1146212" y="-32220"/>
                  <a:pt x="1143124" y="5081"/>
                  <a:pt x="1368952" y="0"/>
                </a:cubicBezTo>
                <a:cubicBezTo>
                  <a:pt x="1594780" y="-5081"/>
                  <a:pt x="1644314" y="-18898"/>
                  <a:pt x="1869171" y="0"/>
                </a:cubicBezTo>
                <a:cubicBezTo>
                  <a:pt x="2094028" y="18898"/>
                  <a:pt x="2241878" y="32738"/>
                  <a:pt x="2546684" y="0"/>
                </a:cubicBezTo>
                <a:cubicBezTo>
                  <a:pt x="2851490" y="-32738"/>
                  <a:pt x="2887299" y="-3476"/>
                  <a:pt x="3135550" y="0"/>
                </a:cubicBezTo>
                <a:cubicBezTo>
                  <a:pt x="3383801" y="3476"/>
                  <a:pt x="3451435" y="-1816"/>
                  <a:pt x="3680092" y="0"/>
                </a:cubicBezTo>
                <a:cubicBezTo>
                  <a:pt x="3908749" y="1816"/>
                  <a:pt x="4270383" y="-44281"/>
                  <a:pt x="4579221" y="0"/>
                </a:cubicBezTo>
                <a:cubicBezTo>
                  <a:pt x="4677549" y="1404"/>
                  <a:pt x="4729806" y="48890"/>
                  <a:pt x="4726118" y="146897"/>
                </a:cubicBezTo>
                <a:cubicBezTo>
                  <a:pt x="4711349" y="404408"/>
                  <a:pt x="4735483" y="469178"/>
                  <a:pt x="4726118" y="734465"/>
                </a:cubicBezTo>
                <a:cubicBezTo>
                  <a:pt x="4726689" y="820485"/>
                  <a:pt x="4653279" y="878943"/>
                  <a:pt x="4579221" y="881362"/>
                </a:cubicBezTo>
                <a:cubicBezTo>
                  <a:pt x="4473694" y="885871"/>
                  <a:pt x="4251463" y="885504"/>
                  <a:pt x="4079002" y="881362"/>
                </a:cubicBezTo>
                <a:cubicBezTo>
                  <a:pt x="3906541" y="877220"/>
                  <a:pt x="3617729" y="904124"/>
                  <a:pt x="3401489" y="881362"/>
                </a:cubicBezTo>
                <a:cubicBezTo>
                  <a:pt x="3185249" y="858600"/>
                  <a:pt x="2910128" y="882053"/>
                  <a:pt x="2679654" y="881362"/>
                </a:cubicBezTo>
                <a:cubicBezTo>
                  <a:pt x="2449180" y="880671"/>
                  <a:pt x="2346947" y="877596"/>
                  <a:pt x="2046464" y="881362"/>
                </a:cubicBezTo>
                <a:cubicBezTo>
                  <a:pt x="1745981" y="885129"/>
                  <a:pt x="1579294" y="875493"/>
                  <a:pt x="1457599" y="881362"/>
                </a:cubicBezTo>
                <a:cubicBezTo>
                  <a:pt x="1335905" y="887231"/>
                  <a:pt x="1138840" y="854413"/>
                  <a:pt x="824409" y="881362"/>
                </a:cubicBezTo>
                <a:cubicBezTo>
                  <a:pt x="509978" y="908312"/>
                  <a:pt x="463633" y="875712"/>
                  <a:pt x="146897" y="881362"/>
                </a:cubicBezTo>
                <a:cubicBezTo>
                  <a:pt x="65269" y="877561"/>
                  <a:pt x="-4800" y="819212"/>
                  <a:pt x="0" y="734465"/>
                </a:cubicBezTo>
                <a:cubicBezTo>
                  <a:pt x="-15365" y="530941"/>
                  <a:pt x="8217" y="345372"/>
                  <a:pt x="0" y="146897"/>
                </a:cubicBezTo>
                <a:close/>
              </a:path>
              <a:path w="4726118" h="881362" stroke="0" extrusionOk="0">
                <a:moveTo>
                  <a:pt x="0" y="146897"/>
                </a:moveTo>
                <a:cubicBezTo>
                  <a:pt x="566" y="73130"/>
                  <a:pt x="76457" y="3234"/>
                  <a:pt x="146897" y="0"/>
                </a:cubicBezTo>
                <a:cubicBezTo>
                  <a:pt x="321519" y="24551"/>
                  <a:pt x="521268" y="-4550"/>
                  <a:pt x="780086" y="0"/>
                </a:cubicBezTo>
                <a:cubicBezTo>
                  <a:pt x="1038904" y="4550"/>
                  <a:pt x="1164539" y="31564"/>
                  <a:pt x="1501922" y="0"/>
                </a:cubicBezTo>
                <a:cubicBezTo>
                  <a:pt x="1839305" y="-31564"/>
                  <a:pt x="1912524" y="33556"/>
                  <a:pt x="2223757" y="0"/>
                </a:cubicBezTo>
                <a:cubicBezTo>
                  <a:pt x="2534990" y="-33556"/>
                  <a:pt x="2543051" y="-5963"/>
                  <a:pt x="2856947" y="0"/>
                </a:cubicBezTo>
                <a:cubicBezTo>
                  <a:pt x="3170843" y="5963"/>
                  <a:pt x="3250163" y="-5985"/>
                  <a:pt x="3445812" y="0"/>
                </a:cubicBezTo>
                <a:cubicBezTo>
                  <a:pt x="3641462" y="5985"/>
                  <a:pt x="4191766" y="24759"/>
                  <a:pt x="4579221" y="0"/>
                </a:cubicBezTo>
                <a:cubicBezTo>
                  <a:pt x="4664266" y="2720"/>
                  <a:pt x="4706381" y="61865"/>
                  <a:pt x="4726118" y="146897"/>
                </a:cubicBezTo>
                <a:cubicBezTo>
                  <a:pt x="4740895" y="392631"/>
                  <a:pt x="4738839" y="592490"/>
                  <a:pt x="4726118" y="734465"/>
                </a:cubicBezTo>
                <a:cubicBezTo>
                  <a:pt x="4716621" y="807336"/>
                  <a:pt x="4661348" y="876159"/>
                  <a:pt x="4579221" y="881362"/>
                </a:cubicBezTo>
                <a:cubicBezTo>
                  <a:pt x="4427014" y="863199"/>
                  <a:pt x="4229984" y="879447"/>
                  <a:pt x="3901709" y="881362"/>
                </a:cubicBezTo>
                <a:cubicBezTo>
                  <a:pt x="3573434" y="883277"/>
                  <a:pt x="3395370" y="851047"/>
                  <a:pt x="3268519" y="881362"/>
                </a:cubicBezTo>
                <a:cubicBezTo>
                  <a:pt x="3141668" y="911678"/>
                  <a:pt x="2782439" y="899130"/>
                  <a:pt x="2635330" y="881362"/>
                </a:cubicBezTo>
                <a:cubicBezTo>
                  <a:pt x="2488221" y="863594"/>
                  <a:pt x="2186147" y="899969"/>
                  <a:pt x="1957818" y="881362"/>
                </a:cubicBezTo>
                <a:cubicBezTo>
                  <a:pt x="1729489" y="862755"/>
                  <a:pt x="1493370" y="854206"/>
                  <a:pt x="1368952" y="881362"/>
                </a:cubicBezTo>
                <a:cubicBezTo>
                  <a:pt x="1244534" y="908518"/>
                  <a:pt x="890547" y="855049"/>
                  <a:pt x="735763" y="881362"/>
                </a:cubicBezTo>
                <a:cubicBezTo>
                  <a:pt x="580979" y="907675"/>
                  <a:pt x="363651" y="888930"/>
                  <a:pt x="146897" y="881362"/>
                </a:cubicBezTo>
                <a:cubicBezTo>
                  <a:pt x="74342" y="870842"/>
                  <a:pt x="6329" y="825457"/>
                  <a:pt x="0" y="734465"/>
                </a:cubicBezTo>
                <a:cubicBezTo>
                  <a:pt x="3021" y="591703"/>
                  <a:pt x="-27662" y="349519"/>
                  <a:pt x="0" y="146897"/>
                </a:cubicBezTo>
                <a:close/>
              </a:path>
            </a:pathLst>
          </a:custGeom>
          <a:solidFill>
            <a:schemeClr val="bg1"/>
          </a:solidFill>
          <a:ln w="57150">
            <a:solidFill>
              <a:srgbClr val="0070C0"/>
            </a:solidFill>
            <a:extLst>
              <a:ext uri="{C807C97D-BFC1-408E-A445-0C87EB9F89A2}">
                <ask:lineSketchStyleProps xmlns:ask="http://schemas.microsoft.com/office/drawing/2018/sketchyshape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a16="http://schemas.microsoft.com/office/drawing/2014/main" id="{D010D88C-D2FA-4626-B65A-26767F5FF9D6}"/>
              </a:ext>
            </a:extLst>
          </p:cNvPr>
          <p:cNvSpPr/>
          <p:nvPr/>
        </p:nvSpPr>
        <p:spPr>
          <a:xfrm>
            <a:off x="2317723" y="590920"/>
            <a:ext cx="4509183" cy="646331"/>
          </a:xfrm>
          <a:prstGeom prst="rect">
            <a:avLst/>
          </a:prstGeom>
          <a:noFill/>
        </p:spPr>
        <p:txBody>
          <a:bodyPr wrap="none" lIns="91440" tIns="45720" rIns="91440" bIns="45720">
            <a:spAutoFit/>
          </a:bodyPr>
          <a:lstStyle/>
          <a:p>
            <a:pPr algn="ctr"/>
            <a:r>
              <a:rPr lang="en-US" sz="3600" b="1" dirty="0">
                <a:latin typeface="Calibri" panose="020F0502020204030204" pitchFamily="34" charset="0"/>
                <a:cs typeface="Calibri" panose="020F0502020204030204" pitchFamily="34" charset="0"/>
              </a:rPr>
              <a:t>3. Vật cách điện là gì ? </a:t>
            </a:r>
          </a:p>
        </p:txBody>
      </p:sp>
      <p:sp>
        <p:nvSpPr>
          <p:cNvPr id="65" name="Rectangle 64">
            <a:extLst>
              <a:ext uri="{FF2B5EF4-FFF2-40B4-BE49-F238E27FC236}">
                <a16:creationId xmlns:a16="http://schemas.microsoft.com/office/drawing/2014/main" id="{2BA23982-04D7-4BEE-8419-5EE12812E56C}"/>
              </a:ext>
            </a:extLst>
          </p:cNvPr>
          <p:cNvSpPr/>
          <p:nvPr/>
        </p:nvSpPr>
        <p:spPr>
          <a:xfrm>
            <a:off x="1020435" y="1944664"/>
            <a:ext cx="2932479"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cho dòng điện chạy qua</a:t>
            </a:r>
          </a:p>
        </p:txBody>
      </p:sp>
      <p:sp>
        <p:nvSpPr>
          <p:cNvPr id="66" name="Rectangle 65">
            <a:extLst>
              <a:ext uri="{FF2B5EF4-FFF2-40B4-BE49-F238E27FC236}">
                <a16:creationId xmlns:a16="http://schemas.microsoft.com/office/drawing/2014/main" id="{6A842BE8-3F78-4191-ABB5-3C6B9BA21A61}"/>
              </a:ext>
            </a:extLst>
          </p:cNvPr>
          <p:cNvSpPr/>
          <p:nvPr/>
        </p:nvSpPr>
        <p:spPr>
          <a:xfrm>
            <a:off x="1053445" y="3538604"/>
            <a:ext cx="3365986"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cứng và sáng bóng </a:t>
            </a:r>
          </a:p>
        </p:txBody>
      </p:sp>
      <p:sp>
        <p:nvSpPr>
          <p:cNvPr id="67" name="Rectangle 66">
            <a:extLst>
              <a:ext uri="{FF2B5EF4-FFF2-40B4-BE49-F238E27FC236}">
                <a16:creationId xmlns:a16="http://schemas.microsoft.com/office/drawing/2014/main" id="{3C93C497-F054-4870-A6D2-C316F2201379}"/>
              </a:ext>
            </a:extLst>
          </p:cNvPr>
          <p:cNvSpPr/>
          <p:nvPr/>
        </p:nvSpPr>
        <p:spPr>
          <a:xfrm>
            <a:off x="5338611" y="1961468"/>
            <a:ext cx="3070975"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không cho dòng điện chạy qua</a:t>
            </a:r>
          </a:p>
        </p:txBody>
      </p:sp>
      <p:sp>
        <p:nvSpPr>
          <p:cNvPr id="68" name="Rectangle 67">
            <a:extLst>
              <a:ext uri="{FF2B5EF4-FFF2-40B4-BE49-F238E27FC236}">
                <a16:creationId xmlns:a16="http://schemas.microsoft.com/office/drawing/2014/main" id="{7864809A-449B-4AA4-961B-53A25B7F00F0}"/>
              </a:ext>
            </a:extLst>
          </p:cNvPr>
          <p:cNvSpPr/>
          <p:nvPr/>
        </p:nvSpPr>
        <p:spPr>
          <a:xfrm>
            <a:off x="5696156" y="3448790"/>
            <a:ext cx="2524410"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mềm và dẻo</a:t>
            </a:r>
          </a:p>
        </p:txBody>
      </p:sp>
      <p:pic>
        <p:nvPicPr>
          <p:cNvPr id="69" name="AmthanhThua">
            <a:hlinkClick r:id="" action="ppaction://media"/>
            <a:extLst>
              <a:ext uri="{FF2B5EF4-FFF2-40B4-BE49-F238E27FC236}">
                <a16:creationId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894493" y="2152083"/>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63357" y="2424216"/>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02411" y="4039181"/>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59374" y="3905374"/>
            <a:ext cx="602227" cy="60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949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54"/>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69"/>
                                        </p:tgtEl>
                                      </p:cBhvr>
                                    </p:cmd>
                                  </p:childTnLst>
                                </p:cTn>
                              </p:par>
                              <p:par>
                                <p:cTn id="50" presetID="10" presetClass="entr" presetSubtype="0"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500"/>
                                        <p:tgtEl>
                                          <p:spTgt spid="81"/>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576" fill="hold"/>
                                        <p:tgtEl>
                                          <p:spTgt spid="57"/>
                                        </p:tgtEl>
                                      </p:cBhvr>
                                    </p:cmd>
                                  </p:childTnLst>
                                </p:cTn>
                              </p:par>
                              <p:par>
                                <p:cTn id="58" presetID="10" presetClass="entr" presetSubtype="0" fill="hold" nodeType="withEffect">
                                  <p:stCondLst>
                                    <p:cond delay="0"/>
                                  </p:stCondLst>
                                  <p:childTnLst>
                                    <p:set>
                                      <p:cBhvr>
                                        <p:cTn id="59" dur="1" fill="hold">
                                          <p:stCondLst>
                                            <p:cond delay="0"/>
                                          </p:stCondLst>
                                        </p:cTn>
                                        <p:tgtEl>
                                          <p:spTgt spid="6146"/>
                                        </p:tgtEl>
                                        <p:attrNameLst>
                                          <p:attrName>style.visibility</p:attrName>
                                        </p:attrNameLst>
                                      </p:cBhvr>
                                      <p:to>
                                        <p:strVal val="visible"/>
                                      </p:to>
                                    </p:set>
                                    <p:animEffect transition="in" filter="fade">
                                      <p:cBhvr>
                                        <p:cTn id="60" dur="500"/>
                                        <p:tgtEl>
                                          <p:spTgt spid="6146"/>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a16="http://schemas.microsoft.com/office/drawing/2014/main" id="{74F1F93E-3B79-4F6A-A9D4-3ABEF86E258F}"/>
              </a:ext>
            </a:extLst>
          </p:cNvPr>
          <p:cNvSpPr/>
          <p:nvPr/>
        </p:nvSpPr>
        <p:spPr>
          <a:xfrm>
            <a:off x="632460" y="492702"/>
            <a:ext cx="7940040" cy="881362"/>
          </a:xfrm>
          <a:custGeom>
            <a:avLst/>
            <a:gdLst>
              <a:gd name="connsiteX0" fmla="*/ 0 w 7940040"/>
              <a:gd name="connsiteY0" fmla="*/ 146897 h 881362"/>
              <a:gd name="connsiteX1" fmla="*/ 146897 w 7940040"/>
              <a:gd name="connsiteY1" fmla="*/ 0 h 881362"/>
              <a:gd name="connsiteX2" fmla="*/ 689085 w 7940040"/>
              <a:gd name="connsiteY2" fmla="*/ 0 h 881362"/>
              <a:gd name="connsiteX3" fmla="*/ 1231274 w 7940040"/>
              <a:gd name="connsiteY3" fmla="*/ 0 h 881362"/>
              <a:gd name="connsiteX4" fmla="*/ 1697000 w 7940040"/>
              <a:gd name="connsiteY4" fmla="*/ 0 h 881362"/>
              <a:gd name="connsiteX5" fmla="*/ 2162725 w 7940040"/>
              <a:gd name="connsiteY5" fmla="*/ 0 h 881362"/>
              <a:gd name="connsiteX6" fmla="*/ 3010764 w 7940040"/>
              <a:gd name="connsiteY6" fmla="*/ 0 h 881362"/>
              <a:gd name="connsiteX7" fmla="*/ 3782339 w 7940040"/>
              <a:gd name="connsiteY7" fmla="*/ 0 h 881362"/>
              <a:gd name="connsiteX8" fmla="*/ 4630378 w 7940040"/>
              <a:gd name="connsiteY8" fmla="*/ 0 h 881362"/>
              <a:gd name="connsiteX9" fmla="*/ 5325491 w 7940040"/>
              <a:gd name="connsiteY9" fmla="*/ 0 h 881362"/>
              <a:gd name="connsiteX10" fmla="*/ 5944142 w 7940040"/>
              <a:gd name="connsiteY10" fmla="*/ 0 h 881362"/>
              <a:gd name="connsiteX11" fmla="*/ 6639255 w 7940040"/>
              <a:gd name="connsiteY11" fmla="*/ 0 h 881362"/>
              <a:gd name="connsiteX12" fmla="*/ 7793143 w 7940040"/>
              <a:gd name="connsiteY12" fmla="*/ 0 h 881362"/>
              <a:gd name="connsiteX13" fmla="*/ 7940040 w 7940040"/>
              <a:gd name="connsiteY13" fmla="*/ 146897 h 881362"/>
              <a:gd name="connsiteX14" fmla="*/ 7940040 w 7940040"/>
              <a:gd name="connsiteY14" fmla="*/ 734465 h 881362"/>
              <a:gd name="connsiteX15" fmla="*/ 7793143 w 7940040"/>
              <a:gd name="connsiteY15" fmla="*/ 881362 h 881362"/>
              <a:gd name="connsiteX16" fmla="*/ 7098030 w 7940040"/>
              <a:gd name="connsiteY16" fmla="*/ 881362 h 881362"/>
              <a:gd name="connsiteX17" fmla="*/ 6249992 w 7940040"/>
              <a:gd name="connsiteY17" fmla="*/ 881362 h 881362"/>
              <a:gd name="connsiteX18" fmla="*/ 5401953 w 7940040"/>
              <a:gd name="connsiteY18" fmla="*/ 881362 h 881362"/>
              <a:gd name="connsiteX19" fmla="*/ 4859765 w 7940040"/>
              <a:gd name="connsiteY19" fmla="*/ 881362 h 881362"/>
              <a:gd name="connsiteX20" fmla="*/ 4394039 w 7940040"/>
              <a:gd name="connsiteY20" fmla="*/ 881362 h 881362"/>
              <a:gd name="connsiteX21" fmla="*/ 3622463 w 7940040"/>
              <a:gd name="connsiteY21" fmla="*/ 881362 h 881362"/>
              <a:gd name="connsiteX22" fmla="*/ 2927350 w 7940040"/>
              <a:gd name="connsiteY22" fmla="*/ 881362 h 881362"/>
              <a:gd name="connsiteX23" fmla="*/ 2232237 w 7940040"/>
              <a:gd name="connsiteY23" fmla="*/ 881362 h 881362"/>
              <a:gd name="connsiteX24" fmla="*/ 1613586 w 7940040"/>
              <a:gd name="connsiteY24" fmla="*/ 881362 h 881362"/>
              <a:gd name="connsiteX25" fmla="*/ 1071398 w 7940040"/>
              <a:gd name="connsiteY25" fmla="*/ 881362 h 881362"/>
              <a:gd name="connsiteX26" fmla="*/ 146897 w 7940040"/>
              <a:gd name="connsiteY26" fmla="*/ 881362 h 881362"/>
              <a:gd name="connsiteX27" fmla="*/ 0 w 7940040"/>
              <a:gd name="connsiteY27" fmla="*/ 734465 h 881362"/>
              <a:gd name="connsiteX28" fmla="*/ 0 w 7940040"/>
              <a:gd name="connsiteY28"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40040" h="881362" fill="none" extrusionOk="0">
                <a:moveTo>
                  <a:pt x="0" y="146897"/>
                </a:moveTo>
                <a:cubicBezTo>
                  <a:pt x="-43" y="72031"/>
                  <a:pt x="77358" y="2588"/>
                  <a:pt x="146897" y="0"/>
                </a:cubicBezTo>
                <a:cubicBezTo>
                  <a:pt x="363110" y="6484"/>
                  <a:pt x="474748" y="18155"/>
                  <a:pt x="689085" y="0"/>
                </a:cubicBezTo>
                <a:cubicBezTo>
                  <a:pt x="903422" y="-18155"/>
                  <a:pt x="1005816" y="-22658"/>
                  <a:pt x="1231274" y="0"/>
                </a:cubicBezTo>
                <a:cubicBezTo>
                  <a:pt x="1456732" y="22658"/>
                  <a:pt x="1465744" y="-15075"/>
                  <a:pt x="1697000" y="0"/>
                </a:cubicBezTo>
                <a:cubicBezTo>
                  <a:pt x="1928256" y="15075"/>
                  <a:pt x="2055258" y="-6132"/>
                  <a:pt x="2162725" y="0"/>
                </a:cubicBezTo>
                <a:cubicBezTo>
                  <a:pt x="2270193" y="6132"/>
                  <a:pt x="2777775" y="-35599"/>
                  <a:pt x="3010764" y="0"/>
                </a:cubicBezTo>
                <a:cubicBezTo>
                  <a:pt x="3243753" y="35599"/>
                  <a:pt x="3466188" y="16979"/>
                  <a:pt x="3782339" y="0"/>
                </a:cubicBezTo>
                <a:cubicBezTo>
                  <a:pt x="4098491" y="-16979"/>
                  <a:pt x="4455220" y="5384"/>
                  <a:pt x="4630378" y="0"/>
                </a:cubicBezTo>
                <a:cubicBezTo>
                  <a:pt x="4805536" y="-5384"/>
                  <a:pt x="5038840" y="-9375"/>
                  <a:pt x="5325491" y="0"/>
                </a:cubicBezTo>
                <a:cubicBezTo>
                  <a:pt x="5612142" y="9375"/>
                  <a:pt x="5694124" y="-4694"/>
                  <a:pt x="5944142" y="0"/>
                </a:cubicBezTo>
                <a:cubicBezTo>
                  <a:pt x="6194160" y="4694"/>
                  <a:pt x="6407003" y="8693"/>
                  <a:pt x="6639255" y="0"/>
                </a:cubicBezTo>
                <a:cubicBezTo>
                  <a:pt x="6871507" y="-8693"/>
                  <a:pt x="7429030" y="-56432"/>
                  <a:pt x="7793143" y="0"/>
                </a:cubicBezTo>
                <a:cubicBezTo>
                  <a:pt x="7873773" y="-3801"/>
                  <a:pt x="7935240" y="69386"/>
                  <a:pt x="7940040" y="146897"/>
                </a:cubicBezTo>
                <a:cubicBezTo>
                  <a:pt x="7955405" y="350421"/>
                  <a:pt x="7931823" y="535990"/>
                  <a:pt x="7940040" y="734465"/>
                </a:cubicBezTo>
                <a:cubicBezTo>
                  <a:pt x="7950231" y="810408"/>
                  <a:pt x="7884694" y="880846"/>
                  <a:pt x="7793143" y="881362"/>
                </a:cubicBezTo>
                <a:cubicBezTo>
                  <a:pt x="7508772" y="891121"/>
                  <a:pt x="7328329" y="866644"/>
                  <a:pt x="7098030" y="881362"/>
                </a:cubicBezTo>
                <a:cubicBezTo>
                  <a:pt x="6867731" y="896080"/>
                  <a:pt x="6662226" y="849235"/>
                  <a:pt x="6249992" y="881362"/>
                </a:cubicBezTo>
                <a:cubicBezTo>
                  <a:pt x="5837758" y="913489"/>
                  <a:pt x="5820017" y="901248"/>
                  <a:pt x="5401953" y="881362"/>
                </a:cubicBezTo>
                <a:cubicBezTo>
                  <a:pt x="4983889" y="861476"/>
                  <a:pt x="5016602" y="899033"/>
                  <a:pt x="4859765" y="881362"/>
                </a:cubicBezTo>
                <a:cubicBezTo>
                  <a:pt x="4702928" y="863691"/>
                  <a:pt x="4624232" y="875562"/>
                  <a:pt x="4394039" y="881362"/>
                </a:cubicBezTo>
                <a:cubicBezTo>
                  <a:pt x="4163846" y="887162"/>
                  <a:pt x="3897715" y="901752"/>
                  <a:pt x="3622463" y="881362"/>
                </a:cubicBezTo>
                <a:cubicBezTo>
                  <a:pt x="3347211" y="860972"/>
                  <a:pt x="3067297" y="910327"/>
                  <a:pt x="2927350" y="881362"/>
                </a:cubicBezTo>
                <a:cubicBezTo>
                  <a:pt x="2787403" y="852397"/>
                  <a:pt x="2563635" y="910502"/>
                  <a:pt x="2232237" y="881362"/>
                </a:cubicBezTo>
                <a:cubicBezTo>
                  <a:pt x="1900839" y="852222"/>
                  <a:pt x="1900589" y="861770"/>
                  <a:pt x="1613586" y="881362"/>
                </a:cubicBezTo>
                <a:cubicBezTo>
                  <a:pt x="1326583" y="900954"/>
                  <a:pt x="1191421" y="869801"/>
                  <a:pt x="1071398" y="881362"/>
                </a:cubicBezTo>
                <a:cubicBezTo>
                  <a:pt x="951375" y="892923"/>
                  <a:pt x="522669" y="863602"/>
                  <a:pt x="146897" y="881362"/>
                </a:cubicBezTo>
                <a:cubicBezTo>
                  <a:pt x="78593" y="893031"/>
                  <a:pt x="2405" y="812945"/>
                  <a:pt x="0" y="734465"/>
                </a:cubicBezTo>
                <a:cubicBezTo>
                  <a:pt x="27004" y="452225"/>
                  <a:pt x="15465" y="420193"/>
                  <a:pt x="0" y="146897"/>
                </a:cubicBezTo>
                <a:close/>
              </a:path>
              <a:path w="7940040" h="881362" stroke="0" extrusionOk="0">
                <a:moveTo>
                  <a:pt x="0" y="146897"/>
                </a:moveTo>
                <a:cubicBezTo>
                  <a:pt x="566" y="73130"/>
                  <a:pt x="76457" y="3234"/>
                  <a:pt x="146897" y="0"/>
                </a:cubicBezTo>
                <a:cubicBezTo>
                  <a:pt x="324188" y="32278"/>
                  <a:pt x="584787" y="-14997"/>
                  <a:pt x="842010" y="0"/>
                </a:cubicBezTo>
                <a:cubicBezTo>
                  <a:pt x="1099233" y="14997"/>
                  <a:pt x="1421272" y="2103"/>
                  <a:pt x="1690048" y="0"/>
                </a:cubicBezTo>
                <a:cubicBezTo>
                  <a:pt x="1958824" y="-2103"/>
                  <a:pt x="2275918" y="-9620"/>
                  <a:pt x="2538087" y="0"/>
                </a:cubicBezTo>
                <a:cubicBezTo>
                  <a:pt x="2800256" y="9620"/>
                  <a:pt x="2928560" y="16501"/>
                  <a:pt x="3233200" y="0"/>
                </a:cubicBezTo>
                <a:cubicBezTo>
                  <a:pt x="3537840" y="-16501"/>
                  <a:pt x="3571724" y="14373"/>
                  <a:pt x="3851851" y="0"/>
                </a:cubicBezTo>
                <a:cubicBezTo>
                  <a:pt x="4131978" y="-14373"/>
                  <a:pt x="4399284" y="12144"/>
                  <a:pt x="4699889" y="0"/>
                </a:cubicBezTo>
                <a:cubicBezTo>
                  <a:pt x="5000494" y="-12144"/>
                  <a:pt x="5025877" y="-21347"/>
                  <a:pt x="5242077" y="0"/>
                </a:cubicBezTo>
                <a:cubicBezTo>
                  <a:pt x="5458277" y="21347"/>
                  <a:pt x="5719116" y="14480"/>
                  <a:pt x="6090115" y="0"/>
                </a:cubicBezTo>
                <a:cubicBezTo>
                  <a:pt x="6461114" y="-14480"/>
                  <a:pt x="6738087" y="-37370"/>
                  <a:pt x="6938154" y="0"/>
                </a:cubicBezTo>
                <a:cubicBezTo>
                  <a:pt x="7138221" y="37370"/>
                  <a:pt x="7560722" y="-25264"/>
                  <a:pt x="7793143" y="0"/>
                </a:cubicBezTo>
                <a:cubicBezTo>
                  <a:pt x="7879906" y="7306"/>
                  <a:pt x="7928018" y="65464"/>
                  <a:pt x="7940040" y="146897"/>
                </a:cubicBezTo>
                <a:cubicBezTo>
                  <a:pt x="7953964" y="281136"/>
                  <a:pt x="7931436" y="601836"/>
                  <a:pt x="7940040" y="734465"/>
                </a:cubicBezTo>
                <a:cubicBezTo>
                  <a:pt x="7940291" y="813275"/>
                  <a:pt x="7870482" y="877615"/>
                  <a:pt x="7793143" y="881362"/>
                </a:cubicBezTo>
                <a:cubicBezTo>
                  <a:pt x="7556534" y="860290"/>
                  <a:pt x="7332916" y="918759"/>
                  <a:pt x="7021567" y="881362"/>
                </a:cubicBezTo>
                <a:cubicBezTo>
                  <a:pt x="6710218" y="843965"/>
                  <a:pt x="6632842" y="870764"/>
                  <a:pt x="6326454" y="881362"/>
                </a:cubicBezTo>
                <a:cubicBezTo>
                  <a:pt x="6020066" y="891960"/>
                  <a:pt x="5761205" y="881732"/>
                  <a:pt x="5554878" y="881362"/>
                </a:cubicBezTo>
                <a:cubicBezTo>
                  <a:pt x="5348551" y="880992"/>
                  <a:pt x="5071098" y="900893"/>
                  <a:pt x="4936227" y="881362"/>
                </a:cubicBezTo>
                <a:cubicBezTo>
                  <a:pt x="4801356" y="861831"/>
                  <a:pt x="4498993" y="853094"/>
                  <a:pt x="4241114" y="881362"/>
                </a:cubicBezTo>
                <a:cubicBezTo>
                  <a:pt x="3983235" y="909630"/>
                  <a:pt x="3724729" y="903171"/>
                  <a:pt x="3393076" y="881362"/>
                </a:cubicBezTo>
                <a:cubicBezTo>
                  <a:pt x="3061423" y="859553"/>
                  <a:pt x="3066104" y="873611"/>
                  <a:pt x="2850888" y="881362"/>
                </a:cubicBezTo>
                <a:cubicBezTo>
                  <a:pt x="2635672" y="889113"/>
                  <a:pt x="2409887" y="858154"/>
                  <a:pt x="2079312" y="881362"/>
                </a:cubicBezTo>
                <a:cubicBezTo>
                  <a:pt x="1748737" y="904570"/>
                  <a:pt x="1776356" y="864870"/>
                  <a:pt x="1537124" y="881362"/>
                </a:cubicBezTo>
                <a:cubicBezTo>
                  <a:pt x="1297892" y="897854"/>
                  <a:pt x="1230978" y="864618"/>
                  <a:pt x="1071398" y="881362"/>
                </a:cubicBezTo>
                <a:cubicBezTo>
                  <a:pt x="911818" y="898106"/>
                  <a:pt x="564335" y="924731"/>
                  <a:pt x="146897" y="881362"/>
                </a:cubicBezTo>
                <a:cubicBezTo>
                  <a:pt x="73136" y="879283"/>
                  <a:pt x="11506" y="820234"/>
                  <a:pt x="0" y="734465"/>
                </a:cubicBezTo>
                <a:cubicBezTo>
                  <a:pt x="-27792" y="553788"/>
                  <a:pt x="-23822" y="399903"/>
                  <a:pt x="0" y="146897"/>
                </a:cubicBezTo>
                <a:close/>
              </a:path>
            </a:pathLst>
          </a:custGeom>
          <a:solidFill>
            <a:schemeClr val="bg1"/>
          </a:solidFill>
          <a:ln w="57150">
            <a:solidFill>
              <a:srgbClr val="0070C0"/>
            </a:solidFill>
            <a:extLst>
              <a:ext uri="{C807C97D-BFC1-408E-A445-0C87EB9F89A2}">
                <ask:lineSketchStyleProps xmlns:ask="http://schemas.microsoft.com/office/drawing/2018/sketchyshape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a16="http://schemas.microsoft.com/office/drawing/2014/main" id="{D010D88C-D2FA-4626-B65A-26767F5FF9D6}"/>
              </a:ext>
            </a:extLst>
          </p:cNvPr>
          <p:cNvSpPr/>
          <p:nvPr/>
        </p:nvSpPr>
        <p:spPr>
          <a:xfrm>
            <a:off x="673913" y="590920"/>
            <a:ext cx="7796814" cy="584775"/>
          </a:xfrm>
          <a:prstGeom prst="rect">
            <a:avLst/>
          </a:prstGeom>
          <a:noFill/>
        </p:spPr>
        <p:txBody>
          <a:bodyPr wrap="none" lIns="91440" tIns="45720" rIns="91440" bIns="45720">
            <a:spAutoFit/>
          </a:bodyPr>
          <a:lstStyle/>
          <a:p>
            <a:pPr algn="ctr"/>
            <a:r>
              <a:rPr lang="en-US" sz="3200" b="1" dirty="0">
                <a:latin typeface="Calibri" panose="020F0502020204030204" pitchFamily="34" charset="0"/>
                <a:cs typeface="Calibri" panose="020F0502020204030204" pitchFamily="34" charset="0"/>
              </a:rPr>
              <a:t>4. Dòng nào dưới đây gồm các vật cách điện:</a:t>
            </a:r>
          </a:p>
        </p:txBody>
      </p:sp>
      <p:sp>
        <p:nvSpPr>
          <p:cNvPr id="65" name="Rectangle 64">
            <a:extLst>
              <a:ext uri="{FF2B5EF4-FFF2-40B4-BE49-F238E27FC236}">
                <a16:creationId xmlns:a16="http://schemas.microsoft.com/office/drawing/2014/main" id="{2BA23982-04D7-4BEE-8419-5EE12812E56C}"/>
              </a:ext>
            </a:extLst>
          </p:cNvPr>
          <p:cNvSpPr/>
          <p:nvPr/>
        </p:nvSpPr>
        <p:spPr>
          <a:xfrm>
            <a:off x="1026136" y="2074675"/>
            <a:ext cx="3284203" cy="461665"/>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Thủy tinh, đồng, cao su</a:t>
            </a:r>
          </a:p>
        </p:txBody>
      </p:sp>
      <p:sp>
        <p:nvSpPr>
          <p:cNvPr id="66" name="Rectangle 65">
            <a:extLst>
              <a:ext uri="{FF2B5EF4-FFF2-40B4-BE49-F238E27FC236}">
                <a16:creationId xmlns:a16="http://schemas.microsoft.com/office/drawing/2014/main" id="{6A842BE8-3F78-4191-ABB5-3C6B9BA21A61}"/>
              </a:ext>
            </a:extLst>
          </p:cNvPr>
          <p:cNvSpPr/>
          <p:nvPr/>
        </p:nvSpPr>
        <p:spPr>
          <a:xfrm>
            <a:off x="1185859" y="3538604"/>
            <a:ext cx="3101170"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Thủy tinh, nhựa, cao su</a:t>
            </a:r>
          </a:p>
        </p:txBody>
      </p:sp>
      <p:sp>
        <p:nvSpPr>
          <p:cNvPr id="67" name="Rectangle 66">
            <a:extLst>
              <a:ext uri="{FF2B5EF4-FFF2-40B4-BE49-F238E27FC236}">
                <a16:creationId xmlns:a16="http://schemas.microsoft.com/office/drawing/2014/main" id="{3C93C497-F054-4870-A6D2-C316F2201379}"/>
              </a:ext>
            </a:extLst>
          </p:cNvPr>
          <p:cNvSpPr/>
          <p:nvPr/>
        </p:nvSpPr>
        <p:spPr>
          <a:xfrm>
            <a:off x="5254791" y="2097636"/>
            <a:ext cx="3070975" cy="461665"/>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Cao su, sắt, nhựa</a:t>
            </a:r>
          </a:p>
        </p:txBody>
      </p:sp>
      <p:sp>
        <p:nvSpPr>
          <p:cNvPr id="68" name="Rectangle 67">
            <a:extLst>
              <a:ext uri="{FF2B5EF4-FFF2-40B4-BE49-F238E27FC236}">
                <a16:creationId xmlns:a16="http://schemas.microsoft.com/office/drawing/2014/main" id="{7864809A-449B-4AA4-961B-53A25B7F00F0}"/>
              </a:ext>
            </a:extLst>
          </p:cNvPr>
          <p:cNvSpPr/>
          <p:nvPr/>
        </p:nvSpPr>
        <p:spPr>
          <a:xfrm>
            <a:off x="5613767" y="3448790"/>
            <a:ext cx="2689198"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Nhựa, cao su, nhôm</a:t>
            </a:r>
          </a:p>
        </p:txBody>
      </p:sp>
      <p:pic>
        <p:nvPicPr>
          <p:cNvPr id="69" name="AmthanhThua">
            <a:hlinkClick r:id="" action="ppaction://media"/>
            <a:extLst>
              <a:ext uri="{FF2B5EF4-FFF2-40B4-BE49-F238E27FC236}">
                <a16:creationId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654987" y="3825976"/>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830551" y="2474753"/>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17864" y="2449830"/>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56478" y="3905374"/>
            <a:ext cx="602227" cy="60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106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54"/>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69"/>
                                        </p:tgtEl>
                                      </p:cBhvr>
                                    </p:cmd>
                                  </p:childTnLst>
                                </p:cTn>
                              </p:par>
                              <p:par>
                                <p:cTn id="50" presetID="10" presetClass="entr" presetSubtype="0"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500"/>
                                        <p:tgtEl>
                                          <p:spTgt spid="81"/>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70"/>
                                        </p:tgtEl>
                                      </p:cBhvr>
                                    </p:cmd>
                                  </p:childTnLst>
                                </p:cTn>
                              </p:par>
                              <p:par>
                                <p:cTn id="58" presetID="10" presetClass="entr" presetSubtype="0" fill="hold" nodeType="with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fade">
                                      <p:cBhvr>
                                        <p:cTn id="60" dur="500"/>
                                        <p:tgtEl>
                                          <p:spTgt spid="80"/>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576" fill="hold"/>
                                        <p:tgtEl>
                                          <p:spTgt spid="57"/>
                                        </p:tgtEl>
                                      </p:cBhvr>
                                    </p:cmd>
                                  </p:childTnLst>
                                </p:cTn>
                              </p:par>
                              <p:par>
                                <p:cTn id="66" presetID="10" presetClass="entr" presetSubtype="0" fill="hold" nodeType="withEffect">
                                  <p:stCondLst>
                                    <p:cond delay="0"/>
                                  </p:stCondLst>
                                  <p:childTnLst>
                                    <p:set>
                                      <p:cBhvr>
                                        <p:cTn id="67" dur="1" fill="hold">
                                          <p:stCondLst>
                                            <p:cond delay="0"/>
                                          </p:stCondLst>
                                        </p:cTn>
                                        <p:tgtEl>
                                          <p:spTgt spid="6146"/>
                                        </p:tgtEl>
                                        <p:attrNameLst>
                                          <p:attrName>style.visibility</p:attrName>
                                        </p:attrNameLst>
                                      </p:cBhvr>
                                      <p:to>
                                        <p:strVal val="visible"/>
                                      </p:to>
                                    </p:set>
                                    <p:animEffect transition="in" filter="fade">
                                      <p:cBhvr>
                                        <p:cTn id="68" dur="500"/>
                                        <p:tgtEl>
                                          <p:spTgt spid="6146"/>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2219258" y="579507"/>
            <a:ext cx="5540335" cy="910740"/>
          </a:xfrm>
          <a:prstGeom prst="rect">
            <a:avLst/>
          </a:prstGeom>
        </p:spPr>
        <p:txBody>
          <a:bodyPr wrap="none" fromWordArt="1">
            <a:prstTxWarp prst="textPlain">
              <a:avLst>
                <a:gd name="adj" fmla="val 48888"/>
              </a:avLst>
            </a:prstTxWarp>
          </a:bodyPr>
          <a:lstStyle/>
          <a:p>
            <a:pPr algn="ctr"/>
            <a:r>
              <a:rPr lang="en-US" sz="3600" i="0" kern="10" dirty="0">
                <a:ln w="9525">
                  <a:solidFill>
                    <a:srgbClr val="008000"/>
                  </a:solidFill>
                  <a:round/>
                </a:ln>
                <a:solidFill>
                  <a:srgbClr val="000000"/>
                </a:solidFill>
                <a:latin typeface="Times New Roman" panose="02020603050405020304"/>
                <a:cs typeface="Times New Roman" panose="02020603050405020304"/>
              </a:rPr>
              <a:t>KHOA HỌC </a:t>
            </a:r>
          </a:p>
        </p:txBody>
      </p:sp>
      <p:sp>
        <p:nvSpPr>
          <p:cNvPr id="2051" name="WordArt 3"/>
          <p:cNvSpPr>
            <a:spLocks noChangeArrowheads="1" noChangeShapeType="1" noTextEdit="1"/>
          </p:cNvSpPr>
          <p:nvPr/>
        </p:nvSpPr>
        <p:spPr bwMode="auto">
          <a:xfrm>
            <a:off x="1991572" y="1966761"/>
            <a:ext cx="5084965" cy="1136448"/>
          </a:xfrm>
          <a:prstGeom prst="rect">
            <a:avLst/>
          </a:prstGeom>
        </p:spPr>
        <p:txBody>
          <a:bodyPr wrap="none" fromWordArt="1">
            <a:prstTxWarp prst="textPlain">
              <a:avLst>
                <a:gd name="adj" fmla="val 50000"/>
              </a:avLst>
            </a:prstTxWarp>
          </a:bodyPr>
          <a:lstStyle/>
          <a:p>
            <a:pPr algn="ctr"/>
            <a:r>
              <a:rPr lang="en-US" sz="3600" b="1" i="0" kern="10" dirty="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NĂNG LƯỢNG ĐIỆN</a:t>
            </a:r>
          </a:p>
          <a:p>
            <a:pPr algn="ctr"/>
            <a:r>
              <a:rPr lang="en-US" sz="3600" i="0" kern="10" dirty="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a:t>
            </a:r>
            <a:r>
              <a:rPr lang="vi-VN" sz="3600" i="0" kern="10" dirty="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Tiết</a:t>
            </a:r>
            <a:r>
              <a:rPr lang="en-US" sz="3600" i="0" kern="10" dirty="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 3)</a:t>
            </a:r>
            <a:r>
              <a:rPr lang="en-US" sz="3600" b="1" i="0" kern="10" dirty="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 </a:t>
            </a:r>
          </a:p>
        </p:txBody>
      </p:sp>
      <p:pic>
        <p:nvPicPr>
          <p:cNvPr id="2053" name="Picture 3" descr="WhitecornerFlower"/>
          <p:cNvPicPr>
            <a:picLocks noChangeAspect="1" noChangeArrowheads="1"/>
          </p:cNvPicPr>
          <p:nvPr/>
        </p:nvPicPr>
        <p:blipFill>
          <a:blip r:embed="rId2"/>
          <a:srcRect/>
          <a:stretch>
            <a:fillRect/>
          </a:stretch>
        </p:blipFill>
        <p:spPr bwMode="auto">
          <a:xfrm>
            <a:off x="0" y="3371850"/>
            <a:ext cx="3505200" cy="1771650"/>
          </a:xfrm>
          <a:prstGeom prst="rect">
            <a:avLst/>
          </a:prstGeom>
          <a:noFill/>
          <a:ln w="9525">
            <a:noFill/>
            <a:miter lim="800000"/>
            <a:headEnd/>
            <a:tailEnd/>
          </a:ln>
        </p:spPr>
      </p:pic>
      <p:pic>
        <p:nvPicPr>
          <p:cNvPr id="2054" name="Picture 20"/>
          <p:cNvPicPr>
            <a:picLocks noChangeAspect="1" noChangeArrowheads="1"/>
          </p:cNvPicPr>
          <p:nvPr/>
        </p:nvPicPr>
        <p:blipFill>
          <a:blip r:embed="rId3"/>
          <a:srcRect/>
          <a:stretch>
            <a:fillRect/>
          </a:stretch>
        </p:blipFill>
        <p:spPr bwMode="auto">
          <a:xfrm>
            <a:off x="8435978" y="47627"/>
            <a:ext cx="682625" cy="1860947"/>
          </a:xfrm>
          <a:prstGeom prst="rect">
            <a:avLst/>
          </a:prstGeom>
          <a:noFill/>
          <a:ln w="9525">
            <a:noFill/>
            <a:miter lim="800000"/>
            <a:headEnd/>
            <a:tailEnd/>
          </a:ln>
        </p:spPr>
      </p:pic>
      <p:sp>
        <p:nvSpPr>
          <p:cNvPr id="2055" name="Rectangle 36"/>
          <p:cNvSpPr>
            <a:spLocks noChangeArrowheads="1"/>
          </p:cNvSpPr>
          <p:nvPr/>
        </p:nvSpPr>
        <p:spPr bwMode="auto">
          <a:xfrm>
            <a:off x="0" y="0"/>
            <a:ext cx="9144000" cy="5143500"/>
          </a:xfrm>
          <a:prstGeom prst="rect">
            <a:avLst/>
          </a:prstGeom>
          <a:noFill/>
          <a:ln w="57150">
            <a:pattFill prst="sphere">
              <a:fgClr>
                <a:srgbClr val="0000FF"/>
              </a:fgClr>
              <a:bgClr>
                <a:srgbClr val="FF0000"/>
              </a:bgClr>
            </a:pattFill>
            <a:miter lim="800000"/>
          </a:ln>
        </p:spPr>
        <p:txBody>
          <a:bodyPr wrap="none" anchor="ctr"/>
          <a:lstStyle/>
          <a:p>
            <a:pPr eaLnBrk="1" hangingPunct="1"/>
            <a:endParaRPr lang="vi-VN" altLang="en-US">
              <a:latin typeface="Times New Roman" panose="02020603050405020304" pitchFamily="18" charset="0"/>
            </a:endParaRPr>
          </a:p>
        </p:txBody>
      </p:sp>
      <p:pic>
        <p:nvPicPr>
          <p:cNvPr id="2056" name="Picture 22"/>
          <p:cNvPicPr>
            <a:picLocks noChangeAspect="1" noChangeArrowheads="1"/>
          </p:cNvPicPr>
          <p:nvPr/>
        </p:nvPicPr>
        <p:blipFill>
          <a:blip r:embed="rId4"/>
          <a:srcRect/>
          <a:stretch>
            <a:fillRect/>
          </a:stretch>
        </p:blipFill>
        <p:spPr bwMode="auto">
          <a:xfrm>
            <a:off x="0" y="508397"/>
            <a:ext cx="1493838" cy="1447800"/>
          </a:xfrm>
          <a:prstGeom prst="rect">
            <a:avLst/>
          </a:prstGeom>
          <a:noFill/>
          <a:ln w="9525">
            <a:noFill/>
            <a:miter lim="800000"/>
            <a:headEnd/>
            <a:tailEnd/>
          </a:ln>
        </p:spPr>
      </p:pic>
      <p:pic>
        <p:nvPicPr>
          <p:cNvPr id="2057" name="Picture 2" descr="708245qq9tddswa1">
            <a:hlinkClick r:id="rId5"/>
          </p:cNvPr>
          <p:cNvPicPr>
            <a:picLocks noChangeAspect="1" noChangeArrowheads="1" noCrop="1"/>
          </p:cNvPicPr>
          <p:nvPr/>
        </p:nvPicPr>
        <p:blipFill>
          <a:blip r:embed="rId6"/>
          <a:srcRect/>
          <a:stretch>
            <a:fillRect/>
          </a:stretch>
        </p:blipFill>
        <p:spPr bwMode="auto">
          <a:xfrm>
            <a:off x="6905625" y="3493294"/>
            <a:ext cx="2209800" cy="1585913"/>
          </a:xfrm>
          <a:prstGeom prst="rect">
            <a:avLst/>
          </a:prstGeom>
          <a:noFill/>
          <a:ln w="9525">
            <a:noFill/>
            <a:miter lim="800000"/>
            <a:headEnd/>
            <a:tailEnd/>
          </a:ln>
        </p:spPr>
      </p:pic>
    </p:spTree>
    <p:extLst>
      <p:ext uri="{BB962C8B-B14F-4D97-AF65-F5344CB8AC3E}">
        <p14:creationId xmlns:p14="http://schemas.microsoft.com/office/powerpoint/2010/main" val="3261766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5" name="Picture 4" descr="Logo&#10;&#10;Description automatically generated">
            <a:extLst>
              <a:ext uri="{FF2B5EF4-FFF2-40B4-BE49-F238E27FC236}">
                <a16:creationId xmlns:a16="http://schemas.microsoft.com/office/drawing/2014/main" id="{78801F8F-4F2A-4555-9C13-6C97D032F4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6415" y="554607"/>
            <a:ext cx="5151170" cy="1667597"/>
          </a:xfrm>
          <a:prstGeom prst="rect">
            <a:avLst/>
          </a:prstGeom>
        </p:spPr>
      </p:pic>
      <p:pic>
        <p:nvPicPr>
          <p:cNvPr id="10" name="Picture 2" descr="Flash free icon">
            <a:extLst>
              <a:ext uri="{FF2B5EF4-FFF2-40B4-BE49-F238E27FC236}">
                <a16:creationId xmlns:a16="http://schemas.microsoft.com/office/drawing/2014/main" id="{FB5B4F3C-7700-43CD-A2E3-AD46D31EFB2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581299" y="218188"/>
            <a:ext cx="1722120" cy="1722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25681" y="1940308"/>
            <a:ext cx="5304801" cy="1077218"/>
          </a:xfrm>
          <a:prstGeom prst="rect">
            <a:avLst/>
          </a:prstGeom>
          <a:noFill/>
        </p:spPr>
        <p:txBody>
          <a:bodyPr wrap="square" rtlCol="0">
            <a:spAutoFit/>
          </a:bodyPr>
          <a:lstStyle/>
          <a:p>
            <a:pPr algn="ctr"/>
            <a:r>
              <a:rPr lang="en-US" sz="3200" dirty="0" err="1">
                <a:solidFill>
                  <a:srgbClr val="FFC000"/>
                </a:solidFill>
              </a:rPr>
              <a:t>Sử</a:t>
            </a:r>
            <a:r>
              <a:rPr lang="en-US" sz="3200" dirty="0">
                <a:solidFill>
                  <a:srgbClr val="FFC000"/>
                </a:solidFill>
              </a:rPr>
              <a:t> </a:t>
            </a:r>
            <a:r>
              <a:rPr lang="en-US" sz="3200" dirty="0" err="1">
                <a:solidFill>
                  <a:srgbClr val="FFC000"/>
                </a:solidFill>
              </a:rPr>
              <a:t>dụng</a:t>
            </a:r>
            <a:r>
              <a:rPr lang="en-US" sz="3200" dirty="0">
                <a:solidFill>
                  <a:srgbClr val="FFC000"/>
                </a:solidFill>
              </a:rPr>
              <a:t> </a:t>
            </a:r>
            <a:r>
              <a:rPr lang="en-US" sz="3200" dirty="0" err="1">
                <a:solidFill>
                  <a:srgbClr val="FFC000"/>
                </a:solidFill>
              </a:rPr>
              <a:t>năng</a:t>
            </a:r>
            <a:r>
              <a:rPr lang="en-US" sz="3200" dirty="0">
                <a:solidFill>
                  <a:srgbClr val="FFC000"/>
                </a:solidFill>
              </a:rPr>
              <a:t> </a:t>
            </a:r>
            <a:r>
              <a:rPr lang="en-US" sz="3200" dirty="0" err="1">
                <a:solidFill>
                  <a:srgbClr val="FFC000"/>
                </a:solidFill>
              </a:rPr>
              <a:t>lượng</a:t>
            </a:r>
            <a:r>
              <a:rPr lang="en-US" sz="3200" dirty="0">
                <a:solidFill>
                  <a:srgbClr val="FFC000"/>
                </a:solidFill>
              </a:rPr>
              <a:t> </a:t>
            </a:r>
            <a:r>
              <a:rPr lang="en-US" sz="3200" dirty="0" err="1">
                <a:solidFill>
                  <a:srgbClr val="FFC000"/>
                </a:solidFill>
              </a:rPr>
              <a:t>điện</a:t>
            </a:r>
            <a:r>
              <a:rPr lang="en-US" sz="3200" dirty="0">
                <a:solidFill>
                  <a:srgbClr val="FFC000"/>
                </a:solidFill>
              </a:rPr>
              <a:t> an </a:t>
            </a:r>
            <a:r>
              <a:rPr lang="en-US" sz="3200" dirty="0" err="1">
                <a:solidFill>
                  <a:srgbClr val="FFC000"/>
                </a:solidFill>
              </a:rPr>
              <a:t>toàn</a:t>
            </a:r>
            <a:r>
              <a:rPr lang="en-US" sz="3200" dirty="0">
                <a:solidFill>
                  <a:srgbClr val="FFC000"/>
                </a:solidFill>
              </a:rPr>
              <a:t> </a:t>
            </a:r>
            <a:r>
              <a:rPr lang="en-US" sz="3200" dirty="0" err="1">
                <a:solidFill>
                  <a:srgbClr val="FFC000"/>
                </a:solidFill>
              </a:rPr>
              <a:t>và</a:t>
            </a:r>
            <a:r>
              <a:rPr lang="en-US" sz="3200" dirty="0">
                <a:solidFill>
                  <a:srgbClr val="FFC000"/>
                </a:solidFill>
              </a:rPr>
              <a:t> </a:t>
            </a:r>
            <a:r>
              <a:rPr lang="en-US" sz="3200" dirty="0" err="1">
                <a:solidFill>
                  <a:srgbClr val="FFC000"/>
                </a:solidFill>
              </a:rPr>
              <a:t>tiết</a:t>
            </a:r>
            <a:r>
              <a:rPr lang="en-US" sz="3200" dirty="0">
                <a:solidFill>
                  <a:srgbClr val="FFC000"/>
                </a:solidFill>
              </a:rPr>
              <a:t> </a:t>
            </a:r>
            <a:r>
              <a:rPr lang="en-US" sz="3200" dirty="0" err="1">
                <a:solidFill>
                  <a:srgbClr val="FFC000"/>
                </a:solidFill>
              </a:rPr>
              <a:t>kiệm</a:t>
            </a:r>
            <a:endParaRPr lang="en-US" sz="3200" dirty="0">
              <a:solidFill>
                <a:srgbClr val="FFC000"/>
              </a:solidFill>
            </a:endParaRPr>
          </a:p>
        </p:txBody>
      </p:sp>
    </p:spTree>
    <p:extLst>
      <p:ext uri="{BB962C8B-B14F-4D97-AF65-F5344CB8AC3E}">
        <p14:creationId xmlns:p14="http://schemas.microsoft.com/office/powerpoint/2010/main" val="16520500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8"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theme/theme1.xml><?xml version="1.0" encoding="utf-8"?>
<a:theme xmlns:a="http://schemas.openxmlformats.org/drawingml/2006/main" name="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E70012"/>
      </a:accent1>
      <a:accent2>
        <a:srgbClr val="000000"/>
      </a:accent2>
      <a:accent3>
        <a:srgbClr val="E50014"/>
      </a:accent3>
      <a:accent4>
        <a:srgbClr val="000000"/>
      </a:accent4>
      <a:accent5>
        <a:srgbClr val="E70013"/>
      </a:accent5>
      <a:accent6>
        <a:srgbClr val="BA1318"/>
      </a:accent6>
      <a:hlink>
        <a:srgbClr val="F83529"/>
      </a:hlink>
      <a:folHlink>
        <a:srgbClr val="BFBFBF"/>
      </a:folHlink>
    </a:clrScheme>
    <a:fontScheme name="f3azbp5r">
      <a:majorFont>
        <a:latin typeface="Arial"/>
        <a:ea typeface="方正准圆简体"/>
        <a:cs typeface=""/>
      </a:majorFont>
      <a:minorFont>
        <a:latin typeface="Arial"/>
        <a:ea typeface="方正准圆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2851</TotalTime>
  <Words>902</Words>
  <Application>Microsoft Office PowerPoint</Application>
  <PresentationFormat>On-screen Show (16:9)</PresentationFormat>
  <Paragraphs>127</Paragraphs>
  <Slides>34</Slides>
  <Notes>21</Notes>
  <HiddenSlides>0</HiddenSlides>
  <MMClips>22</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34</vt:i4>
      </vt:variant>
    </vt:vector>
  </HeadingPairs>
  <TitlesOfParts>
    <vt:vector size="45" baseType="lpstr">
      <vt:lpstr>等线</vt:lpstr>
      <vt:lpstr>等线 Light</vt:lpstr>
      <vt:lpstr>Arial</vt:lpstr>
      <vt:lpstr>Calibri</vt:lpstr>
      <vt:lpstr>Tahoma</vt:lpstr>
      <vt:lpstr>Times New Roman</vt:lpstr>
      <vt:lpstr>印品黑体</vt:lpstr>
      <vt:lpstr>https://www.freeppt7.com</vt:lpstr>
      <vt:lpstr>Office 主题​​</vt:lpstr>
      <vt:lpstr>1_Office 主题​​</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www.freeppt7.com</dc:creator>
  <cp:keywords>https:/www.freeppt7.com</cp:keywords>
  <dc:description>https://www.freeppt7.com</dc:description>
  <cp:lastModifiedBy>Vu Thanh Cong</cp:lastModifiedBy>
  <cp:revision>61</cp:revision>
  <dcterms:created xsi:type="dcterms:W3CDTF">2017-03-04T06:55:50Z</dcterms:created>
  <dcterms:modified xsi:type="dcterms:W3CDTF">2024-12-04T01:04:14Z</dcterms:modified>
</cp:coreProperties>
</file>