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99" r:id="rId3"/>
  </p:sldMasterIdLst>
  <p:notesMasterIdLst>
    <p:notesMasterId r:id="rId36"/>
  </p:notesMasterIdLst>
  <p:sldIdLst>
    <p:sldId id="370" r:id="rId4"/>
    <p:sldId id="347" r:id="rId5"/>
    <p:sldId id="262" r:id="rId6"/>
    <p:sldId id="406" r:id="rId7"/>
    <p:sldId id="426" r:id="rId8"/>
    <p:sldId id="418" r:id="rId9"/>
    <p:sldId id="416" r:id="rId10"/>
    <p:sldId id="417" r:id="rId11"/>
    <p:sldId id="419" r:id="rId12"/>
    <p:sldId id="412" r:id="rId13"/>
    <p:sldId id="413" r:id="rId14"/>
    <p:sldId id="420" r:id="rId15"/>
    <p:sldId id="421" r:id="rId16"/>
    <p:sldId id="422" r:id="rId17"/>
    <p:sldId id="368" r:id="rId18"/>
    <p:sldId id="427" r:id="rId19"/>
    <p:sldId id="429" r:id="rId20"/>
    <p:sldId id="428" r:id="rId21"/>
    <p:sldId id="339" r:id="rId22"/>
    <p:sldId id="396" r:id="rId23"/>
    <p:sldId id="400" r:id="rId24"/>
    <p:sldId id="397" r:id="rId25"/>
    <p:sldId id="430" r:id="rId26"/>
    <p:sldId id="399" r:id="rId27"/>
    <p:sldId id="365" r:id="rId28"/>
    <p:sldId id="363" r:id="rId29"/>
    <p:sldId id="431" r:id="rId30"/>
    <p:sldId id="423" r:id="rId31"/>
    <p:sldId id="401" r:id="rId32"/>
    <p:sldId id="379" r:id="rId33"/>
    <p:sldId id="424"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00FF"/>
    <a:srgbClr val="99FF33"/>
    <a:srgbClr val="F298D6"/>
    <a:srgbClr val="E11F69"/>
    <a:srgbClr val="E8A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65" d="100"/>
          <a:sy n="65" d="100"/>
        </p:scale>
        <p:origin x="1014" y="48"/>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Tùy</a:t>
            </a:r>
            <a:r>
              <a:rPr lang="en-US" dirty="0"/>
              <a:t> </a:t>
            </a:r>
            <a:r>
              <a:rPr lang="en-US" dirty="0" err="1"/>
              <a:t>theo</a:t>
            </a:r>
            <a:r>
              <a:rPr lang="en-US" dirty="0"/>
              <a:t> </a:t>
            </a:r>
            <a:r>
              <a:rPr lang="en-US" dirty="0" err="1"/>
              <a:t>số</a:t>
            </a:r>
            <a:r>
              <a:rPr lang="en-US" dirty="0"/>
              <a:t> </a:t>
            </a:r>
            <a:r>
              <a:rPr lang="en-US" dirty="0" err="1"/>
              <a:t>lượng</a:t>
            </a:r>
            <a:r>
              <a:rPr lang="en-US" dirty="0"/>
              <a:t> HS </a:t>
            </a:r>
            <a:r>
              <a:rPr lang="en-US" dirty="0" err="1"/>
              <a:t>của</a:t>
            </a:r>
            <a:r>
              <a:rPr lang="en-US" dirty="0"/>
              <a:t> </a:t>
            </a:r>
            <a:r>
              <a:rPr lang="en-US" dirty="0" err="1"/>
              <a:t>lớp</a:t>
            </a:r>
            <a:r>
              <a:rPr lang="en-US" dirty="0"/>
              <a:t> GV chia </a:t>
            </a:r>
            <a:r>
              <a:rPr lang="en-US" dirty="0" err="1"/>
              <a:t>số</a:t>
            </a:r>
            <a:r>
              <a:rPr lang="en-US" dirty="0"/>
              <a:t> </a:t>
            </a:r>
            <a:r>
              <a:rPr lang="en-US" dirty="0" err="1"/>
              <a:t>lượng</a:t>
            </a:r>
            <a:r>
              <a:rPr lang="en-US" dirty="0"/>
              <a:t> </a:t>
            </a:r>
            <a:r>
              <a:rPr lang="en-US" dirty="0" err="1"/>
              <a:t>người</a:t>
            </a:r>
            <a:r>
              <a:rPr lang="en-US" dirty="0"/>
              <a:t> </a:t>
            </a:r>
            <a:r>
              <a:rPr lang="en-US" dirty="0" err="1"/>
              <a:t>trong</a:t>
            </a:r>
            <a:r>
              <a:rPr lang="en-US" dirty="0"/>
              <a:t> </a:t>
            </a:r>
            <a:r>
              <a:rPr lang="en-US" dirty="0" err="1"/>
              <a:t>các</a:t>
            </a:r>
            <a:r>
              <a:rPr lang="en-US" dirty="0"/>
              <a:t> </a:t>
            </a:r>
            <a:r>
              <a:rPr lang="en-US" dirty="0" err="1"/>
              <a:t>nhóm</a:t>
            </a:r>
            <a:r>
              <a:rPr lang="en-US" dirty="0"/>
              <a:t> </a:t>
            </a:r>
            <a:r>
              <a:rPr lang="en-US" dirty="0" err="1"/>
              <a:t>cho</a:t>
            </a:r>
            <a:r>
              <a:rPr lang="en-US" dirty="0"/>
              <a:t> </a:t>
            </a:r>
            <a:r>
              <a:rPr lang="en-US" dirty="0" err="1"/>
              <a:t>phù</a:t>
            </a:r>
            <a:r>
              <a:rPr lang="en-US" dirty="0"/>
              <a:t> </a:t>
            </a:r>
            <a:r>
              <a:rPr lang="en-US" dirty="0" err="1"/>
              <a:t>hợp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41AA-BE0F-9F4D-A93E-B17FF4A4382F}"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43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Mỗi</a:t>
            </a:r>
            <a:r>
              <a:rPr lang="en-US" dirty="0"/>
              <a:t> </a:t>
            </a:r>
            <a:r>
              <a:rPr lang="en-US" dirty="0" err="1"/>
              <a:t>học</a:t>
            </a:r>
            <a:r>
              <a:rPr lang="en-US" dirty="0"/>
              <a:t> </a:t>
            </a:r>
            <a:r>
              <a:rPr lang="en-US" dirty="0" err="1"/>
              <a:t>sinh</a:t>
            </a:r>
            <a:r>
              <a:rPr lang="en-US" dirty="0"/>
              <a:t> </a:t>
            </a:r>
            <a:r>
              <a:rPr lang="en-US" dirty="0" err="1"/>
              <a:t>tương</a:t>
            </a:r>
            <a:r>
              <a:rPr lang="en-US" dirty="0"/>
              <a:t> </a:t>
            </a:r>
            <a:r>
              <a:rPr lang="en-US" dirty="0" err="1"/>
              <a:t>ứng</a:t>
            </a:r>
            <a:r>
              <a:rPr lang="en-US" dirty="0"/>
              <a:t> 1 </a:t>
            </a:r>
            <a:r>
              <a:rPr lang="en-US" dirty="0" err="1"/>
              <a:t>cánh</a:t>
            </a:r>
            <a:r>
              <a:rPr lang="en-US" dirty="0"/>
              <a:t> </a:t>
            </a:r>
            <a:r>
              <a:rPr lang="en-US" dirty="0" err="1"/>
              <a:t>hoa</a:t>
            </a:r>
            <a:r>
              <a:rPr lang="en-US" dirty="0"/>
              <a:t>.</a:t>
            </a:r>
          </a:p>
        </p:txBody>
      </p:sp>
      <p:sp>
        <p:nvSpPr>
          <p:cNvPr id="4" name="Slide Number Placeholder 3"/>
          <p:cNvSpPr>
            <a:spLocks noGrp="1"/>
          </p:cNvSpPr>
          <p:nvPr>
            <p:ph type="sldNum" sz="quarter" idx="5"/>
          </p:nvPr>
        </p:nvSpPr>
        <p:spPr/>
        <p:txBody>
          <a:bodyPr/>
          <a:lstStyle/>
          <a:p>
            <a:fld id="{32EBF5C3-98C9-4DE1-ACEE-16B969DC144E}" type="slidenum">
              <a:rPr lang="en-US" smtClean="0"/>
              <a:t>16</a:t>
            </a:fld>
            <a:endParaRPr lang="en-US"/>
          </a:p>
        </p:txBody>
      </p:sp>
    </p:spTree>
    <p:extLst>
      <p:ext uri="{BB962C8B-B14F-4D97-AF65-F5344CB8AC3E}">
        <p14:creationId xmlns:p14="http://schemas.microsoft.com/office/powerpoint/2010/main" val="133923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Tùy</a:t>
            </a:r>
            <a:r>
              <a:rPr lang="en-US" dirty="0"/>
              <a:t> </a:t>
            </a:r>
            <a:r>
              <a:rPr lang="en-US" dirty="0" err="1"/>
              <a:t>theo</a:t>
            </a:r>
            <a:r>
              <a:rPr lang="en-US" dirty="0"/>
              <a:t> </a:t>
            </a:r>
            <a:r>
              <a:rPr lang="en-US" dirty="0" err="1"/>
              <a:t>số</a:t>
            </a:r>
            <a:r>
              <a:rPr lang="en-US" dirty="0"/>
              <a:t> </a:t>
            </a:r>
            <a:r>
              <a:rPr lang="en-US" dirty="0" err="1"/>
              <a:t>lượng</a:t>
            </a:r>
            <a:r>
              <a:rPr lang="en-US" dirty="0"/>
              <a:t> HS </a:t>
            </a:r>
            <a:r>
              <a:rPr lang="en-US" dirty="0" err="1"/>
              <a:t>của</a:t>
            </a:r>
            <a:r>
              <a:rPr lang="en-US" dirty="0"/>
              <a:t> </a:t>
            </a:r>
            <a:r>
              <a:rPr lang="en-US" dirty="0" err="1"/>
              <a:t>lớp</a:t>
            </a:r>
            <a:r>
              <a:rPr lang="en-US" dirty="0"/>
              <a:t> GV chia </a:t>
            </a:r>
            <a:r>
              <a:rPr lang="en-US" dirty="0" err="1"/>
              <a:t>số</a:t>
            </a:r>
            <a:r>
              <a:rPr lang="en-US" dirty="0"/>
              <a:t> </a:t>
            </a:r>
            <a:r>
              <a:rPr lang="en-US" dirty="0" err="1"/>
              <a:t>lượng</a:t>
            </a:r>
            <a:r>
              <a:rPr lang="en-US" dirty="0"/>
              <a:t> </a:t>
            </a:r>
            <a:r>
              <a:rPr lang="en-US" dirty="0" err="1"/>
              <a:t>người</a:t>
            </a:r>
            <a:r>
              <a:rPr lang="en-US" dirty="0"/>
              <a:t> </a:t>
            </a:r>
            <a:r>
              <a:rPr lang="en-US" dirty="0" err="1"/>
              <a:t>trong</a:t>
            </a:r>
            <a:r>
              <a:rPr lang="en-US" dirty="0"/>
              <a:t> </a:t>
            </a:r>
            <a:r>
              <a:rPr lang="en-US" dirty="0" err="1"/>
              <a:t>các</a:t>
            </a:r>
            <a:r>
              <a:rPr lang="en-US" dirty="0"/>
              <a:t> </a:t>
            </a:r>
            <a:r>
              <a:rPr lang="en-US" dirty="0" err="1"/>
              <a:t>nhóm</a:t>
            </a:r>
            <a:r>
              <a:rPr lang="en-US" dirty="0"/>
              <a:t> </a:t>
            </a:r>
            <a:r>
              <a:rPr lang="en-US" dirty="0" err="1"/>
              <a:t>cho</a:t>
            </a:r>
            <a:r>
              <a:rPr lang="en-US" dirty="0"/>
              <a:t> </a:t>
            </a:r>
            <a:r>
              <a:rPr lang="en-US" dirty="0" err="1"/>
              <a:t>phù</a:t>
            </a:r>
            <a:r>
              <a:rPr lang="en-US" dirty="0"/>
              <a:t> </a:t>
            </a:r>
            <a:r>
              <a:rPr lang="en-US" dirty="0" err="1"/>
              <a:t>hợp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41AA-BE0F-9F4D-A93E-B17FF4A4382F}"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320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chuyên</a:t>
            </a:r>
            <a:r>
              <a:rPr lang="en-US" dirty="0"/>
              <a:t> </a:t>
            </a:r>
            <a:r>
              <a:rPr lang="en-US" dirty="0" err="1"/>
              <a:t>gia</a:t>
            </a:r>
            <a:r>
              <a:rPr lang="en-US" dirty="0"/>
              <a:t> di </a:t>
            </a:r>
            <a:r>
              <a:rPr lang="en-US" dirty="0" err="1"/>
              <a:t>chuyển</a:t>
            </a:r>
            <a:r>
              <a:rPr lang="en-US" dirty="0"/>
              <a:t> </a:t>
            </a:r>
            <a:r>
              <a:rPr lang="en-US" dirty="0" err="1"/>
              <a:t>về</a:t>
            </a:r>
            <a:r>
              <a:rPr lang="en-US" dirty="0"/>
              <a:t> </a:t>
            </a:r>
            <a:r>
              <a:rPr lang="en-US" dirty="0" err="1"/>
              <a:t>nhóm</a:t>
            </a:r>
            <a:r>
              <a:rPr lang="en-US" dirty="0"/>
              <a:t> </a:t>
            </a:r>
            <a:r>
              <a:rPr lang="en-US" dirty="0" err="1"/>
              <a:t>mảnh</a:t>
            </a:r>
            <a:r>
              <a:rPr lang="en-US" dirty="0"/>
              <a:t> </a:t>
            </a:r>
            <a:r>
              <a:rPr lang="en-US" dirty="0" err="1"/>
              <a:t>ghéo</a:t>
            </a:r>
            <a:r>
              <a:rPr lang="en-US" dirty="0"/>
              <a:t> </a:t>
            </a:r>
            <a:r>
              <a:rPr lang="en-US" dirty="0" err="1"/>
              <a:t>sao</a:t>
            </a:r>
            <a:r>
              <a:rPr lang="en-US" dirty="0"/>
              <a:t> </a:t>
            </a:r>
            <a:r>
              <a:rPr lang="en-US" dirty="0" err="1"/>
              <a:t>cho</a:t>
            </a:r>
            <a:r>
              <a:rPr lang="en-US" dirty="0"/>
              <a:t> </a:t>
            </a:r>
            <a:r>
              <a:rPr lang="en-US" dirty="0" err="1"/>
              <a:t>nhóm</a:t>
            </a:r>
            <a:r>
              <a:rPr lang="en-US" dirty="0"/>
              <a:t> </a:t>
            </a:r>
            <a:r>
              <a:rPr lang="en-US" dirty="0" err="1"/>
              <a:t>mảnh</a:t>
            </a:r>
            <a:r>
              <a:rPr lang="en-US" dirty="0"/>
              <a:t> </a:t>
            </a:r>
            <a:r>
              <a:rPr lang="en-US" dirty="0" err="1"/>
              <a:t>ghéo</a:t>
            </a:r>
            <a:r>
              <a:rPr lang="en-US" dirty="0"/>
              <a:t> </a:t>
            </a:r>
            <a:r>
              <a:rPr lang="en-US" dirty="0" err="1"/>
              <a:t>có</a:t>
            </a:r>
            <a:r>
              <a:rPr lang="en-US" dirty="0"/>
              <a:t> </a:t>
            </a:r>
            <a:r>
              <a:rPr lang="en-US" dirty="0" err="1"/>
              <a:t>đủ</a:t>
            </a:r>
            <a:r>
              <a:rPr lang="en-US" dirty="0"/>
              <a:t> </a:t>
            </a:r>
            <a:r>
              <a:rPr lang="en-US" dirty="0" err="1"/>
              <a:t>thành</a:t>
            </a:r>
            <a:r>
              <a:rPr lang="en-US" dirty="0"/>
              <a:t> </a:t>
            </a:r>
            <a:r>
              <a:rPr lang="en-US" dirty="0" err="1"/>
              <a:t>viên</a:t>
            </a:r>
            <a:r>
              <a:rPr lang="en-US" dirty="0"/>
              <a:t> </a:t>
            </a:r>
            <a:r>
              <a:rPr lang="en-US" dirty="0" err="1"/>
              <a:t>cở</a:t>
            </a:r>
            <a:r>
              <a:rPr lang="en-US" dirty="0"/>
              <a:t> </a:t>
            </a:r>
            <a:r>
              <a:rPr lang="en-US" dirty="0" err="1"/>
              <a:t>các</a:t>
            </a:r>
            <a:r>
              <a:rPr lang="en-US" dirty="0"/>
              <a:t> </a:t>
            </a:r>
            <a:r>
              <a:rPr lang="en-US" dirty="0" err="1"/>
              <a:t>nhiệm</a:t>
            </a:r>
            <a:r>
              <a:rPr lang="en-US" dirty="0"/>
              <a:t> </a:t>
            </a:r>
            <a:r>
              <a:rPr lang="en-US" dirty="0" err="1"/>
              <a:t>vụ</a:t>
            </a:r>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18</a:t>
            </a:fld>
            <a:endParaRPr lang="en-US"/>
          </a:p>
        </p:txBody>
      </p:sp>
    </p:spTree>
    <p:extLst>
      <p:ext uri="{BB962C8B-B14F-4D97-AF65-F5344CB8AC3E}">
        <p14:creationId xmlns:p14="http://schemas.microsoft.com/office/powerpoint/2010/main" val="4065246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35255" algn="just" defTabSz="685800" rtl="0" eaLnBrk="1" fontAlgn="auto" latinLnBrk="0" hangingPunct="1">
              <a:lnSpc>
                <a:spcPct val="100000"/>
              </a:lnSpc>
              <a:spcBef>
                <a:spcPts val="0"/>
              </a:spcBef>
              <a:spcAft>
                <a:spcPts val="45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Một</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nhóm</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cử</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đại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diện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trình</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bày</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Các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nhóm</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khác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nghe</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ghi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lại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những</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nội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dung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thắc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mắc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Chuyên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gia</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giải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đáp</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nếu</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có</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a:t>
            </a:r>
          </a:p>
          <a:p>
            <a:pPr marL="0" marR="0" lvl="0" indent="135255" algn="just" defTabSz="685800" rtl="0" eaLnBrk="1" fontAlgn="auto" latinLnBrk="0" hangingPunct="1">
              <a:lnSpc>
                <a:spcPct val="100000"/>
              </a:lnSpc>
              <a:spcBef>
                <a:spcPts val="0"/>
              </a:spcBef>
              <a:spcAft>
                <a:spcPts val="45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Giáo</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viên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công</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nhận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điều</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chỉnh</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nếu</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có</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0D8B-9237-4177-9CBE-D45CC6DDB3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546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12/4/2024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1AED7E-98A1-4317-A6D0-7D70C5EB6039}"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3588172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050782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1AED7E-98A1-4317-A6D0-7D70C5EB6039}"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310795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1AED7E-98A1-4317-A6D0-7D70C5EB6039}"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842039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1AED7E-98A1-4317-A6D0-7D70C5EB6039}"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60565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1AED7E-98A1-4317-A6D0-7D70C5EB6039}"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66975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AED7E-98A1-4317-A6D0-7D70C5EB6039}"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619077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1AED7E-98A1-4317-A6D0-7D70C5EB6039}"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786301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1AED7E-98A1-4317-A6D0-7D70C5EB6039}"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3498157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449882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68183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AED7E-98A1-4317-A6D0-7D70C5EB6039}" type="datetimeFigureOut">
              <a:rPr lang="en-US" smtClean="0"/>
              <a:t>12/4/2024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DE46D-C60A-4C7A-AFDF-54FF85EBEDB2}" type="slidenum">
              <a:rPr lang="en-US" smtClean="0"/>
              <a:t>‹#›</a:t>
            </a:fld>
            <a:endParaRPr lang="en-US"/>
          </a:p>
        </p:txBody>
      </p:sp>
    </p:spTree>
    <p:extLst>
      <p:ext uri="{BB962C8B-B14F-4D97-AF65-F5344CB8AC3E}">
        <p14:creationId xmlns:p14="http://schemas.microsoft.com/office/powerpoint/2010/main" val="3507036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wmf"/><Relationship Id="rId9" Type="http://schemas.openxmlformats.org/officeDocument/2006/relationships/image" Target="../media/image14.wm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26" Type="http://schemas.openxmlformats.org/officeDocument/2006/relationships/image" Target="../media/image44.sv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notesSlide" Target="../notesSlides/notesSlide6.xml"/><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31.xml"/><Relationship Id="rId6" Type="http://schemas.openxmlformats.org/officeDocument/2006/relationships/image" Target="../media/image24.svg"/><Relationship Id="rId11" Type="http://schemas.openxmlformats.org/officeDocument/2006/relationships/image" Target="../media/image29.png"/><Relationship Id="rId24" Type="http://schemas.openxmlformats.org/officeDocument/2006/relationships/image" Target="../media/image42.sv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svg"/><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svg"/><Relationship Id="rId27"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121657"/>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170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12</a:t>
            </a:r>
          </a:p>
          <a:p>
            <a:pPr algn="ctr" eaLnBrk="1" hangingPunct="1">
              <a:spcBef>
                <a:spcPts val="1350"/>
              </a:spcBef>
              <a:defRPr/>
            </a:pPr>
            <a:r>
              <a:rPr lang="en-US" sz="44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4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7: CHUNG SỨC CHUNG LÒNG</a:t>
            </a: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1028" name="Picture 4" descr="Bác Hồ bế em bé | Bức tranh Bác Hồ bế em bé | Bác Hồ với thiếu nhi | Hồ Chí  Minh | Một số hình ảnh hoạt động của Bác">
            <a:extLst>
              <a:ext uri="{FF2B5EF4-FFF2-40B4-BE49-F238E27FC236}">
                <a16:creationId xmlns:a16="http://schemas.microsoft.com/office/drawing/2014/main" id="{5A35C31F-DB91-020C-3916-1F6EBC6F4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809" y="867104"/>
            <a:ext cx="3456894" cy="5151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D441237-B1D0-2E0B-B101-7437018B3A09}"/>
              </a:ext>
            </a:extLst>
          </p:cNvPr>
          <p:cNvSpPr/>
          <p:nvPr/>
        </p:nvSpPr>
        <p:spPr>
          <a:xfrm>
            <a:off x="3804751" y="4763729"/>
            <a:ext cx="6023251" cy="9586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GIÁO VIÊN: NGUYỄN THỊ NHƯ QUỲNH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550663" y="2149120"/>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Thượng hoàng</a:t>
            </a:r>
            <a:endParaRPr lang="en-US" altLang="vi-VN" sz="4800" dirty="0">
              <a:solidFill>
                <a:srgbClr val="0070C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3F59D9C4-92D7-DF7B-0595-4F8F3CB8153A}"/>
              </a:ext>
            </a:extLst>
          </p:cNvPr>
          <p:cNvSpPr/>
          <p:nvPr/>
        </p:nvSpPr>
        <p:spPr>
          <a:xfrm>
            <a:off x="6528754" y="2149120"/>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triều phục</a:t>
            </a:r>
            <a:endParaRPr lang="en-US" altLang="vi-VN" sz="4800" dirty="0">
              <a:solidFill>
                <a:srgbClr val="0070C0"/>
              </a:solidFill>
              <a:latin typeface="UTM Avo" panose="02040603050506020204" pitchFamily="18" charset="0"/>
            </a:endParaRPr>
          </a:p>
        </p:txBody>
      </p:sp>
      <p:sp>
        <p:nvSpPr>
          <p:cNvPr id="10" name="Rectangle: Rounded Corners 8">
            <a:extLst>
              <a:ext uri="{FF2B5EF4-FFF2-40B4-BE49-F238E27FC236}">
                <a16:creationId xmlns:a16="http://schemas.microsoft.com/office/drawing/2014/main" id="{51DAEA4A-36EB-5D38-6949-3E33BC6B9ABB}"/>
              </a:ext>
            </a:extLst>
          </p:cNvPr>
          <p:cNvSpPr/>
          <p:nvPr/>
        </p:nvSpPr>
        <p:spPr>
          <a:xfrm>
            <a:off x="550662" y="3474859"/>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hùm beo</a:t>
            </a:r>
            <a:endParaRPr lang="en-US" altLang="vi-VN" sz="4800" dirty="0">
              <a:solidFill>
                <a:srgbClr val="0070C0"/>
              </a:solidFill>
              <a:latin typeface="UTM Avo" panose="02040603050506020204" pitchFamily="18" charset="0"/>
            </a:endParaRPr>
          </a:p>
        </p:txBody>
      </p:sp>
      <p:sp>
        <p:nvSpPr>
          <p:cNvPr id="11" name="Rectangle: Rounded Corners 8">
            <a:extLst>
              <a:ext uri="{FF2B5EF4-FFF2-40B4-BE49-F238E27FC236}">
                <a16:creationId xmlns:a16="http://schemas.microsoft.com/office/drawing/2014/main" id="{2E6DA510-11ED-19BF-9D0E-CF2F1703AB89}"/>
              </a:ext>
            </a:extLst>
          </p:cNvPr>
          <p:cNvSpPr/>
          <p:nvPr/>
        </p:nvSpPr>
        <p:spPr>
          <a:xfrm>
            <a:off x="6528753" y="3631078"/>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sứ quan</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bldLvl="0" animBg="1"/>
      <p:bldP spid="10" grpId="0" bldLvl="0" animBg="1"/>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005806"/>
          </a:xfrm>
          <a:prstGeom prst="rect">
            <a:avLst/>
          </a:prstGeom>
          <a:noFill/>
        </p:spPr>
        <p:txBody>
          <a:bodyPr wrap="square">
            <a:spAutoFit/>
          </a:bodyPr>
          <a:lstStyle/>
          <a:p>
            <a:pPr>
              <a:lnSpc>
                <a:spcPct val="150000"/>
              </a:lnSpc>
            </a:pPr>
            <a:r>
              <a:rPr lang="en-US" sz="2900" dirty="0">
                <a:solidFill>
                  <a:srgbClr val="FF0000"/>
                </a:solidFill>
                <a:effectLst/>
                <a:latin typeface="Times New Roman" panose="02020603050405020304" pitchFamily="18" charset="0"/>
                <a:ea typeface="Calibri" panose="020F0502020204030204" pitchFamily="34" charset="0"/>
              </a:rPr>
              <a:t>- </a:t>
            </a:r>
            <a:r>
              <a:rPr lang="en-US" sz="2900" i="1" dirty="0" err="1">
                <a:solidFill>
                  <a:srgbClr val="FF0000"/>
                </a:solidFill>
                <a:effectLst/>
                <a:latin typeface="UTM Avo" panose="02040603050506020204" pitchFamily="18" charset="0"/>
                <a:ea typeface="Calibri" panose="020F0502020204030204" pitchFamily="34" charset="0"/>
              </a:rPr>
              <a:t>Vấn</a:t>
            </a:r>
            <a:r>
              <a:rPr lang="en-US" sz="2900" i="1" dirty="0">
                <a:solidFill>
                  <a:srgbClr val="FF0000"/>
                </a:solidFill>
                <a:effectLst/>
                <a:latin typeface="UTM Avo" panose="02040603050506020204" pitchFamily="18" charset="0"/>
                <a:ea typeface="Calibri" panose="020F0502020204030204" pitchFamily="34" charset="0"/>
              </a:rPr>
              <a:t> ý: </a:t>
            </a:r>
            <a:r>
              <a:rPr lang="en-US" sz="2900" i="1" dirty="0" err="1">
                <a:effectLst/>
                <a:latin typeface="UTM Avo" panose="02040603050506020204" pitchFamily="18" charset="0"/>
                <a:ea typeface="Calibri" panose="020F0502020204030204" pitchFamily="34" charset="0"/>
              </a:rPr>
              <a:t>hỏi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xin</a:t>
            </a:r>
            <a:r>
              <a:rPr lang="en-US" sz="2900" i="1" dirty="0">
                <a:effectLst/>
                <a:latin typeface="UTM Avo" panose="02040603050506020204" pitchFamily="18" charset="0"/>
                <a:ea typeface="Calibri" panose="020F0502020204030204" pitchFamily="34" charset="0"/>
              </a:rPr>
              <a:t> ý </a:t>
            </a:r>
            <a:r>
              <a:rPr lang="en-US" sz="2900" i="1" dirty="0" err="1">
                <a:effectLst/>
                <a:latin typeface="UTM Avo" panose="02040603050506020204" pitchFamily="18" charset="0"/>
                <a:ea typeface="Calibri" panose="020F0502020204030204" pitchFamily="34" charset="0"/>
              </a:rPr>
              <a:t>kiến</a:t>
            </a:r>
            <a:r>
              <a:rPr lang="en-US" sz="2900" i="1" dirty="0">
                <a:effectLst/>
                <a:latin typeface="UTM Avo" panose="02040603050506020204" pitchFamily="18" charset="0"/>
                <a:ea typeface="Calibri" panose="020F0502020204030204" pitchFamily="34" charset="0"/>
              </a:rPr>
              <a:t>.</a:t>
            </a:r>
            <a:r>
              <a:rPr lang="en-US" sz="2900" dirty="0">
                <a:effectLst/>
                <a:latin typeface="UTM Avo" panose="02040603050506020204" pitchFamily="18" charset="0"/>
                <a:ea typeface="Calibri" panose="020F0502020204030204" pitchFamily="34" charset="0"/>
              </a:rPr>
              <a:t>.</a:t>
            </a:r>
          </a:p>
          <a:p>
            <a:pPr>
              <a:lnSpc>
                <a:spcPct val="150000"/>
              </a:lnSpc>
            </a:pPr>
            <a:r>
              <a:rPr lang="en-US" sz="2900" dirty="0">
                <a:solidFill>
                  <a:srgbClr val="FF0000"/>
                </a:solidFill>
                <a:latin typeface="UTM Avo" panose="02040603050506020204" pitchFamily="18" charset="0"/>
              </a:rPr>
              <a:t>- </a:t>
            </a:r>
            <a:r>
              <a:rPr lang="en-US" sz="2900" i="1" dirty="0" err="1">
                <a:solidFill>
                  <a:srgbClr val="FF0000"/>
                </a:solidFill>
                <a:effectLst/>
                <a:latin typeface="UTM Avo" panose="02040603050506020204" pitchFamily="18" charset="0"/>
                <a:ea typeface="Calibri" panose="020F0502020204030204" pitchFamily="34" charset="0"/>
              </a:rPr>
              <a:t>Thống</a:t>
            </a:r>
            <a:r>
              <a:rPr lang="en-US" sz="2900" i="1" dirty="0">
                <a:solidFill>
                  <a:srgbClr val="FF0000"/>
                </a:solidFill>
                <a:effectLst/>
                <a:latin typeface="UTM Avo" panose="02040603050506020204" pitchFamily="18" charset="0"/>
                <a:ea typeface="Calibri" panose="020F0502020204030204" pitchFamily="34" charset="0"/>
              </a:rPr>
              <a:t> </a:t>
            </a:r>
            <a:r>
              <a:rPr lang="en-US" sz="2900" i="1" dirty="0" err="1">
                <a:solidFill>
                  <a:srgbClr val="FF0000"/>
                </a:solidFill>
                <a:effectLst/>
                <a:latin typeface="UTM Avo" panose="02040603050506020204" pitchFamily="18" charset="0"/>
                <a:ea typeface="Calibri" panose="020F0502020204030204" pitchFamily="34" charset="0"/>
              </a:rPr>
              <a:t>thiết</a:t>
            </a:r>
            <a:r>
              <a:rPr lang="en-US" sz="2900" i="1" dirty="0">
                <a:solidFill>
                  <a:srgbClr val="FF0000"/>
                </a:solidFill>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từ</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gợi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tả</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lời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nói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giọng</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nói</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có</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cảm</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xúc</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rất</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mạnh</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rất</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tha</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thiết</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nghĩa</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trong</a:t>
            </a:r>
            <a:r>
              <a:rPr lang="en-US" sz="2900" i="1" dirty="0">
                <a:effectLst/>
                <a:latin typeface="UTM Avo" panose="02040603050506020204" pitchFamily="18" charset="0"/>
                <a:ea typeface="Calibri" panose="020F0502020204030204" pitchFamily="34" charset="0"/>
              </a:rPr>
              <a:t> </a:t>
            </a:r>
            <a:r>
              <a:rPr lang="en-US" sz="2900" i="1" dirty="0" err="1">
                <a:effectLst/>
                <a:latin typeface="UTM Avo" panose="02040603050506020204" pitchFamily="18" charset="0"/>
                <a:ea typeface="Calibri" panose="020F0502020204030204" pitchFamily="34" charset="0"/>
              </a:rPr>
              <a:t>bài</a:t>
            </a:r>
            <a:r>
              <a:rPr lang="en-US" sz="2900" i="1" dirty="0">
                <a:effectLst/>
                <a:latin typeface="UTM Avo" panose="02040603050506020204" pitchFamily="18" charset="0"/>
                <a:ea typeface="Calibri" panose="020F0502020204030204" pitchFamily="34" charset="0"/>
              </a:rPr>
              <a:t>).</a:t>
            </a:r>
          </a:p>
        </p:txBody>
      </p:sp>
    </p:spTree>
    <p:extLst>
      <p:ext uri="{BB962C8B-B14F-4D97-AF65-F5344CB8AC3E}">
        <p14:creationId xmlns:p14="http://schemas.microsoft.com/office/powerpoint/2010/main" val="2191995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25861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03593" y="1735881"/>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vi-VN" sz="3200" dirty="0">
                  <a:solidFill>
                    <a:srgbClr val="002060"/>
                  </a:solidFill>
                  <a:latin typeface="UTM Avo" panose="02040603050506020204" pitchFamily="18" charset="0"/>
                  <a:cs typeface="Times New Roman" panose="02020603050405020304" pitchFamily="18" charset="0"/>
                </a:rPr>
                <a:t>nước Đại Việt.</a:t>
              </a:r>
              <a:r>
                <a:rPr lang="en-US" sz="3200" dirty="0">
                  <a:solidFill>
                    <a:srgbClr val="002060"/>
                  </a:solidFill>
                  <a:latin typeface="UTM Avo" panose="02040603050506020204" pitchFamily="18" charset="0"/>
                  <a:cs typeface="Times New Roman" panose="02020603050405020304" pitchFamily="18" charset="0"/>
                </a:rPr>
                <a:t>"</a:t>
              </a:r>
              <a:r>
                <a:rPr lang="vi-VN" sz="3200" dirty="0">
                  <a:solidFill>
                    <a:srgbClr val="002060"/>
                  </a:solidFill>
                  <a:latin typeface="UTM Avo" panose="02040603050506020204" pitchFamily="18" charset="0"/>
                  <a:cs typeface="Times New Roman" panose="02020603050405020304" pitchFamily="18" charset="0"/>
                </a:rPr>
                <a:t> </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DA2FA103-49B7-775F-3414-78D452918DE6}"/>
              </a:ext>
            </a:extLst>
          </p:cNvPr>
          <p:cNvSpPr/>
          <p:nvPr/>
        </p:nvSpPr>
        <p:spPr>
          <a:xfrm>
            <a:off x="51814" y="1757071"/>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24763" y="1824156"/>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150464" y="2686611"/>
            <a:ext cx="11737519" cy="1190437"/>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Cuộc</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chiến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đã</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gần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kề</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 </a:t>
              </a:r>
              <a:r>
                <a:rPr lang="en-US" sz="3200" dirty="0" err="1">
                  <a:solidFill>
                    <a:srgbClr val="002060"/>
                  </a:solidFill>
                  <a:latin typeface="UTM Avo" panose="02040603050506020204" pitchFamily="18" charset="0"/>
                  <a:cs typeface="Times New Roman" panose="02020603050405020304" pitchFamily="18" charset="0"/>
                </a:rPr>
                <a:t>miệng</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nhai</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trầu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bỏm</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bẻm</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18" name="Hexagon 17">
            <a:extLst>
              <a:ext uri="{FF2B5EF4-FFF2-40B4-BE49-F238E27FC236}">
                <a16:creationId xmlns:a16="http://schemas.microsoft.com/office/drawing/2014/main" id="{E93D9961-D31D-1E46-BCE5-969991AA87F4}"/>
              </a:ext>
            </a:extLst>
          </p:cNvPr>
          <p:cNvSpPr/>
          <p:nvPr/>
        </p:nvSpPr>
        <p:spPr>
          <a:xfrm>
            <a:off x="-17080" y="2665421"/>
            <a:ext cx="2360575" cy="1110567"/>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65805" y="2748742"/>
            <a:ext cx="2146901" cy="85585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2741B4E9-F26B-F052-5033-F0C4646EFCBF}"/>
              </a:ext>
            </a:extLst>
          </p:cNvPr>
          <p:cNvGrpSpPr/>
          <p:nvPr/>
        </p:nvGrpSpPr>
        <p:grpSpPr>
          <a:xfrm>
            <a:off x="219358" y="4072644"/>
            <a:ext cx="11737519" cy="1313542"/>
            <a:chOff x="5759641" y="1875237"/>
            <a:chExt cx="4869923" cy="490081"/>
          </a:xfrm>
          <a:solidFill>
            <a:schemeClr val="accent2">
              <a:lumMod val="20000"/>
              <a:lumOff val="80000"/>
              <a:alpha val="67000"/>
            </a:schemeClr>
          </a:solidFill>
        </p:grpSpPr>
        <p:sp>
          <p:nvSpPr>
            <p:cNvPr id="20" name="Hexagon 19">
              <a:extLst>
                <a:ext uri="{FF2B5EF4-FFF2-40B4-BE49-F238E27FC236}">
                  <a16:creationId xmlns:a16="http://schemas.microsoft.com/office/drawing/2014/main" id="{28161F5E-750A-BD31-094F-C377516375C8}"/>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AE266D46-0896-2915-55AA-6F0D6232D0EF}"/>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vi-VN" sz="3200" dirty="0">
                  <a:solidFill>
                    <a:srgbClr val="002060"/>
                  </a:solidFill>
                  <a:latin typeface="UTM Avo" panose="02040603050506020204" pitchFamily="18" charset="0"/>
                  <a:cs typeface="Times New Roman" panose="02020603050405020304" pitchFamily="18" charset="0"/>
                </a:rPr>
                <a:t>Sáng mồng Bảy... đến ... như có cơn bão tràn qua</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22" name="Hexagon 21">
            <a:extLst>
              <a:ext uri="{FF2B5EF4-FFF2-40B4-BE49-F238E27FC236}">
                <a16:creationId xmlns:a16="http://schemas.microsoft.com/office/drawing/2014/main" id="{50C63B49-44F7-BF7F-C8E9-DF22FDDD3606}"/>
              </a:ext>
            </a:extLst>
          </p:cNvPr>
          <p:cNvSpPr/>
          <p:nvPr/>
        </p:nvSpPr>
        <p:spPr>
          <a:xfrm>
            <a:off x="51814" y="4051454"/>
            <a:ext cx="2360575" cy="1225413"/>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3" name="Hexagon 22">
            <a:extLst>
              <a:ext uri="{FF2B5EF4-FFF2-40B4-BE49-F238E27FC236}">
                <a16:creationId xmlns:a16="http://schemas.microsoft.com/office/drawing/2014/main" id="{0CB16750-2446-FC2C-C615-1D67A7D0C6BE}"/>
              </a:ext>
            </a:extLst>
          </p:cNvPr>
          <p:cNvSpPr/>
          <p:nvPr/>
        </p:nvSpPr>
        <p:spPr>
          <a:xfrm>
            <a:off x="134699" y="4134774"/>
            <a:ext cx="2146901" cy="94436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3</a:t>
            </a:r>
          </a:p>
        </p:txBody>
      </p:sp>
      <p:grpSp>
        <p:nvGrpSpPr>
          <p:cNvPr id="24" name="Group 23">
            <a:extLst>
              <a:ext uri="{FF2B5EF4-FFF2-40B4-BE49-F238E27FC236}">
                <a16:creationId xmlns:a16="http://schemas.microsoft.com/office/drawing/2014/main" id="{C4AB4359-7574-C184-B310-5FAE7E41A220}"/>
              </a:ext>
            </a:extLst>
          </p:cNvPr>
          <p:cNvGrpSpPr/>
          <p:nvPr/>
        </p:nvGrpSpPr>
        <p:grpSpPr>
          <a:xfrm>
            <a:off x="336913" y="5508436"/>
            <a:ext cx="11737519" cy="778818"/>
            <a:chOff x="5759641" y="1875237"/>
            <a:chExt cx="4869923" cy="490081"/>
          </a:xfrm>
          <a:solidFill>
            <a:schemeClr val="accent2">
              <a:lumMod val="20000"/>
              <a:lumOff val="80000"/>
              <a:alpha val="67000"/>
            </a:schemeClr>
          </a:solidFill>
        </p:grpSpPr>
        <p:sp>
          <p:nvSpPr>
            <p:cNvPr id="25" name="Hexagon 24">
              <a:extLst>
                <a:ext uri="{FF2B5EF4-FFF2-40B4-BE49-F238E27FC236}">
                  <a16:creationId xmlns:a16="http://schemas.microsoft.com/office/drawing/2014/main" id="{96A87524-0091-1E17-D3B9-8981F748BDB6}"/>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id="{82083911-6CFE-BAD6-7A22-DE0144213D8B}"/>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Phần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còn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lại</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27" name="Hexagon 26">
            <a:extLst>
              <a:ext uri="{FF2B5EF4-FFF2-40B4-BE49-F238E27FC236}">
                <a16:creationId xmlns:a16="http://schemas.microsoft.com/office/drawing/2014/main" id="{E7AB69BF-3936-E448-AAD0-F2FBB6826789}"/>
              </a:ext>
            </a:extLst>
          </p:cNvPr>
          <p:cNvSpPr/>
          <p:nvPr/>
        </p:nvSpPr>
        <p:spPr>
          <a:xfrm>
            <a:off x="169369" y="5487246"/>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8" name="Hexagon 27">
            <a:extLst>
              <a:ext uri="{FF2B5EF4-FFF2-40B4-BE49-F238E27FC236}">
                <a16:creationId xmlns:a16="http://schemas.microsoft.com/office/drawing/2014/main" id="{EE91D1FD-2401-BA99-C8F4-F942F0BCA4FD}"/>
              </a:ext>
            </a:extLst>
          </p:cNvPr>
          <p:cNvSpPr/>
          <p:nvPr/>
        </p:nvSpPr>
        <p:spPr>
          <a:xfrm>
            <a:off x="252254" y="5570566"/>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4</a:t>
            </a: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22" grpId="0" animBg="1"/>
      <p:bldP spid="23"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MỗI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2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Freeform: Shape 23">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940493"/>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extBox 1"/>
          <p:cNvSpPr txBox="1"/>
          <p:nvPr/>
        </p:nvSpPr>
        <p:spPr>
          <a:xfrm>
            <a:off x="2257875" y="4933668"/>
            <a:ext cx="7280934" cy="73988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dirty="0" err="1">
                <a:solidFill>
                  <a:prstClr val="black"/>
                </a:solidFill>
                <a:latin typeface="Calibri"/>
              </a:rPr>
              <a:t>Vòng</a:t>
            </a:r>
            <a:r>
              <a:rPr lang="en-US" sz="3100" b="1" dirty="0">
                <a:solidFill>
                  <a:prstClr val="black"/>
                </a:solidFill>
                <a:latin typeface="Calibri"/>
              </a:rPr>
              <a:t> 1. </a:t>
            </a:r>
            <a:r>
              <a:rPr lang="en-US" sz="3100" b="1" dirty="0" err="1">
                <a:solidFill>
                  <a:prstClr val="black"/>
                </a:solidFill>
                <a:latin typeface="Calibri"/>
              </a:rPr>
              <a:t>Vòng</a:t>
            </a:r>
            <a:r>
              <a:rPr lang="en-US" sz="3100" b="1" dirty="0">
                <a:solidFill>
                  <a:prstClr val="black"/>
                </a:solidFill>
                <a:latin typeface="Calibri"/>
              </a:rPr>
              <a:t> </a:t>
            </a:r>
            <a:r>
              <a:rPr lang="en-US" sz="3100" b="1" dirty="0" err="1">
                <a:solidFill>
                  <a:prstClr val="black"/>
                </a:solidFill>
                <a:latin typeface="Calibri"/>
              </a:rPr>
              <a:t>chuyên</a:t>
            </a:r>
            <a:r>
              <a:rPr lang="en-US" sz="3100" b="1" dirty="0">
                <a:solidFill>
                  <a:prstClr val="black"/>
                </a:solidFill>
                <a:latin typeface="Calibri"/>
              </a:rPr>
              <a:t> </a:t>
            </a:r>
            <a:r>
              <a:rPr lang="en-US" sz="3100" b="1" dirty="0" err="1">
                <a:solidFill>
                  <a:prstClr val="black"/>
                </a:solidFill>
                <a:latin typeface="Calibri"/>
              </a:rPr>
              <a:t>gia</a:t>
            </a:r>
            <a:endParaRPr lang="en-US" sz="3100" b="1" dirty="0">
              <a:solidFill>
                <a:prstClr val="black"/>
              </a:solidFill>
              <a:latin typeface="Calibri"/>
            </a:endParaRPr>
          </a:p>
        </p:txBody>
      </p:sp>
      <p:sp>
        <p:nvSpPr>
          <p:cNvPr id="3" name="TextBox 2">
            <a:extLst>
              <a:ext uri="{FF2B5EF4-FFF2-40B4-BE49-F238E27FC236}">
                <a16:creationId xmlns:a16="http://schemas.microsoft.com/office/drawing/2014/main" id="{B79A1C0A-D4CA-C4CB-69CA-A75B83C8EE56}"/>
              </a:ext>
            </a:extLst>
          </p:cNvPr>
          <p:cNvSpPr txBox="1"/>
          <p:nvPr/>
        </p:nvSpPr>
        <p:spPr>
          <a:xfrm>
            <a:off x="2791637" y="5627021"/>
            <a:ext cx="6213410" cy="336959"/>
          </a:xfrm>
          <a:prstGeom prst="rect">
            <a:avLst/>
          </a:prstGeom>
        </p:spPr>
        <p:txBody>
          <a:bodyPr vert="horz" lIns="91440" tIns="45720" rIns="91440" bIns="45720" rtlCol="0">
            <a:noAutofit/>
          </a:bodyPr>
          <a:lstStyle/>
          <a:p>
            <a:pPr algn="ctr">
              <a:lnSpc>
                <a:spcPct val="90000"/>
              </a:lnSpc>
              <a:spcBef>
                <a:spcPts val="1000"/>
              </a:spcBef>
            </a:pPr>
            <a:r>
              <a:rPr lang="en-US" sz="2400" dirty="0" err="1">
                <a:solidFill>
                  <a:prstClr val="black"/>
                </a:solidFill>
                <a:latin typeface="Calibri"/>
              </a:rPr>
              <a:t>Lớp</a:t>
            </a:r>
            <a:r>
              <a:rPr lang="en-US" sz="2400" dirty="0">
                <a:solidFill>
                  <a:prstClr val="black"/>
                </a:solidFill>
                <a:latin typeface="Calibri"/>
              </a:rPr>
              <a:t> chia </a:t>
            </a:r>
            <a:r>
              <a:rPr lang="en-US" sz="2400" dirty="0" err="1">
                <a:solidFill>
                  <a:prstClr val="black"/>
                </a:solidFill>
                <a:latin typeface="Calibri"/>
              </a:rPr>
              <a:t>thành</a:t>
            </a:r>
            <a:r>
              <a:rPr lang="en-US" sz="2400" dirty="0">
                <a:solidFill>
                  <a:prstClr val="black"/>
                </a:solidFill>
                <a:latin typeface="Calibri"/>
              </a:rPr>
              <a:t> 5 </a:t>
            </a:r>
            <a:r>
              <a:rPr lang="en-US" sz="2400" dirty="0" err="1">
                <a:solidFill>
                  <a:prstClr val="black"/>
                </a:solidFill>
                <a:latin typeface="Calibri"/>
              </a:rPr>
              <a:t>nhóm</a:t>
            </a:r>
            <a:endParaRPr lang="en-US" sz="2400" dirty="0">
              <a:solidFill>
                <a:prstClr val="black"/>
              </a:solidFill>
              <a:latin typeface="Calibri"/>
            </a:endParaRPr>
          </a:p>
          <a:p>
            <a:pPr algn="ctr">
              <a:lnSpc>
                <a:spcPct val="90000"/>
              </a:lnSpc>
              <a:spcBef>
                <a:spcPts val="1000"/>
              </a:spcBef>
            </a:pPr>
            <a:r>
              <a:rPr lang="en-US" sz="2400" dirty="0" err="1">
                <a:solidFill>
                  <a:prstClr val="black"/>
                </a:solidFill>
                <a:latin typeface="Calibri"/>
              </a:rPr>
              <a:t>Mỗi</a:t>
            </a:r>
            <a:r>
              <a:rPr lang="en-US" sz="2400" dirty="0">
                <a:solidFill>
                  <a:prstClr val="black"/>
                </a:solidFill>
                <a:latin typeface="Calibri"/>
              </a:rPr>
              <a:t> </a:t>
            </a:r>
            <a:r>
              <a:rPr lang="en-US" sz="2400" dirty="0" err="1">
                <a:solidFill>
                  <a:prstClr val="black"/>
                </a:solidFill>
                <a:latin typeface="Calibri"/>
              </a:rPr>
              <a:t>nhóm</a:t>
            </a:r>
            <a:r>
              <a:rPr lang="en-US" sz="2400" dirty="0">
                <a:solidFill>
                  <a:prstClr val="black"/>
                </a:solidFill>
                <a:latin typeface="Calibri"/>
              </a:rPr>
              <a:t> </a:t>
            </a:r>
            <a:r>
              <a:rPr lang="en-US" sz="2400" dirty="0" err="1">
                <a:solidFill>
                  <a:prstClr val="black"/>
                </a:solidFill>
                <a:latin typeface="Calibri"/>
              </a:rPr>
              <a:t>thảo</a:t>
            </a:r>
            <a:r>
              <a:rPr lang="en-US" sz="2400" dirty="0">
                <a:solidFill>
                  <a:prstClr val="black"/>
                </a:solidFill>
                <a:latin typeface="Calibri"/>
              </a:rPr>
              <a:t> </a:t>
            </a:r>
            <a:r>
              <a:rPr lang="en-US" sz="2400" dirty="0" err="1">
                <a:solidFill>
                  <a:prstClr val="black"/>
                </a:solidFill>
                <a:latin typeface="Calibri"/>
              </a:rPr>
              <a:t>luận</a:t>
            </a:r>
            <a:r>
              <a:rPr lang="en-US" sz="2400" dirty="0">
                <a:solidFill>
                  <a:prstClr val="black"/>
                </a:solidFill>
                <a:latin typeface="Calibri"/>
              </a:rPr>
              <a:t>, </a:t>
            </a:r>
            <a:r>
              <a:rPr lang="en-US" sz="2400" dirty="0" err="1">
                <a:solidFill>
                  <a:prstClr val="black"/>
                </a:solidFill>
                <a:latin typeface="Calibri"/>
              </a:rPr>
              <a:t>trao</a:t>
            </a:r>
            <a:r>
              <a:rPr lang="en-US" sz="2400" dirty="0">
                <a:solidFill>
                  <a:prstClr val="black"/>
                </a:solidFill>
                <a:latin typeface="Calibri"/>
              </a:rPr>
              <a:t> </a:t>
            </a:r>
            <a:r>
              <a:rPr lang="en-US" sz="2400" dirty="0" err="1">
                <a:solidFill>
                  <a:prstClr val="black"/>
                </a:solidFill>
                <a:latin typeface="Calibri"/>
              </a:rPr>
              <a:t>đổi</a:t>
            </a:r>
            <a:r>
              <a:rPr lang="en-US" sz="2400" dirty="0">
                <a:solidFill>
                  <a:prstClr val="black"/>
                </a:solidFill>
                <a:latin typeface="Calibri"/>
              </a:rPr>
              <a:t> 1 </a:t>
            </a:r>
            <a:r>
              <a:rPr lang="en-US" sz="2400" dirty="0" err="1">
                <a:solidFill>
                  <a:prstClr val="black"/>
                </a:solidFill>
                <a:latin typeface="Calibri"/>
              </a:rPr>
              <a:t>câu</a:t>
            </a:r>
            <a:r>
              <a:rPr lang="en-US" sz="2400" dirty="0">
                <a:solidFill>
                  <a:prstClr val="black"/>
                </a:solidFill>
                <a:latin typeface="Calibri"/>
              </a:rPr>
              <a:t> </a:t>
            </a:r>
            <a:r>
              <a:rPr lang="en-US" sz="2400" dirty="0" err="1">
                <a:solidFill>
                  <a:prstClr val="black"/>
                </a:solidFill>
                <a:latin typeface="Calibri"/>
              </a:rPr>
              <a:t>hỏi</a:t>
            </a:r>
            <a:r>
              <a:rPr lang="en-US" sz="2400" dirty="0">
                <a:solidFill>
                  <a:prstClr val="black"/>
                </a:solidFill>
                <a:latin typeface="Calibri"/>
              </a:rPr>
              <a:t>.</a:t>
            </a:r>
          </a:p>
        </p:txBody>
      </p:sp>
      <p:pic>
        <p:nvPicPr>
          <p:cNvPr id="8" name="Picture 3">
            <a:extLst>
              <a:ext uri="{FF2B5EF4-FFF2-40B4-BE49-F238E27FC236}">
                <a16:creationId xmlns:a16="http://schemas.microsoft.com/office/drawing/2014/main" id="{D6795029-8356-AC34-D8CF-4EBEEC099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10273" y="4940492"/>
            <a:ext cx="2132931" cy="2322524"/>
          </a:xfrm>
          <a:prstGeom prst="rect">
            <a:avLst/>
          </a:prstGeom>
        </p:spPr>
      </p:pic>
      <p:pic>
        <p:nvPicPr>
          <p:cNvPr id="9" name="Picture 4">
            <a:extLst>
              <a:ext uri="{FF2B5EF4-FFF2-40B4-BE49-F238E27FC236}">
                <a16:creationId xmlns:a16="http://schemas.microsoft.com/office/drawing/2014/main" id="{248A4BF7-6B6A-4E94-B790-E56BF4A0BA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837488" y="6408506"/>
            <a:ext cx="2132931" cy="2322524"/>
          </a:xfrm>
          <a:prstGeom prst="rect">
            <a:avLst/>
          </a:prstGeom>
        </p:spPr>
      </p:pic>
      <p:sp>
        <p:nvSpPr>
          <p:cNvPr id="6" name="Subtitle 5">
            <a:extLst>
              <a:ext uri="{FF2B5EF4-FFF2-40B4-BE49-F238E27FC236}">
                <a16:creationId xmlns:a16="http://schemas.microsoft.com/office/drawing/2014/main" id="{282B3DCF-B0E0-96FE-CE7B-CE69312B7AD1}"/>
              </a:ext>
            </a:extLst>
          </p:cNvPr>
          <p:cNvSpPr>
            <a:spLocks/>
          </p:cNvSpPr>
          <p:nvPr/>
        </p:nvSpPr>
        <p:spPr>
          <a:xfrm>
            <a:off x="2895600" y="3886200"/>
            <a:ext cx="6400800" cy="1752600"/>
          </a:xfrm>
          <a:prstGeom prst="rect">
            <a:avLst/>
          </a:prstGeom>
        </p:spPr>
        <p:txBody>
          <a:bodyPr/>
          <a:lstStyle/>
          <a:p>
            <a:endParaRPr lang="en-US">
              <a:solidFill>
                <a:prstClr val="black"/>
              </a:solidFill>
              <a:latin typeface="Calibri"/>
            </a:endParaRPr>
          </a:p>
        </p:txBody>
      </p:sp>
      <p:sp>
        <p:nvSpPr>
          <p:cNvPr id="7" name="TextBox 6">
            <a:extLst>
              <a:ext uri="{FF2B5EF4-FFF2-40B4-BE49-F238E27FC236}">
                <a16:creationId xmlns:a16="http://schemas.microsoft.com/office/drawing/2014/main" id="{7F0EFDEE-D78E-C577-68F6-AEBA56EDACFF}"/>
              </a:ext>
            </a:extLst>
          </p:cNvPr>
          <p:cNvSpPr txBox="1"/>
          <p:nvPr/>
        </p:nvSpPr>
        <p:spPr>
          <a:xfrm>
            <a:off x="253063" y="208686"/>
            <a:ext cx="11938937" cy="4524315"/>
          </a:xfrm>
          <a:prstGeom prst="rect">
            <a:avLst/>
          </a:prstGeom>
          <a:noFill/>
        </p:spPr>
        <p:txBody>
          <a:bodyPr wrap="square">
            <a:spAutoFit/>
          </a:bodyPr>
          <a:lstStyle/>
          <a:p>
            <a:pPr algn="just">
              <a:tabLst>
                <a:tab pos="925195" algn="l"/>
              </a:tabLs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vua</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bô</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lão</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kinh</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Thăng</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Long</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bàn</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3200" i="1"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gì?</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40435" algn="l"/>
              </a:tabLs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Vì sao nhà vua muốn hỏi ý kiến các bô lão từ khắp mọi miền đất nước?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4043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ảnh</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vị</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bô</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lão</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từ</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mọi</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dự</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họp</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lên</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32815" algn="l"/>
              </a:tabLst>
            </a:pPr>
            <a:r>
              <a:rPr lang="vi-VN" sz="3200" i="1"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Tìm</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chi</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ảnh</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ý</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chí</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chung</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vị</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bô</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lão</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3200" i="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hội nghị</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32815" algn="l"/>
              </a:tabLs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Em có cảm nghĩ gì về Hội nghị Diên Hồng?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8802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C22A81CD-6802-C157-294E-0FF01C1399E2}"/>
              </a:ext>
            </a:extLst>
          </p:cNvPr>
          <p:cNvSpPr/>
          <p:nvPr/>
        </p:nvSpPr>
        <p:spPr>
          <a:xfrm>
            <a:off x="7229415" y="5236217"/>
            <a:ext cx="1875960" cy="1589412"/>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44669ECC-BADD-64AE-3B02-54C3A796B998}"/>
              </a:ext>
            </a:extLst>
          </p:cNvPr>
          <p:cNvSpPr/>
          <p:nvPr/>
        </p:nvSpPr>
        <p:spPr>
          <a:xfrm>
            <a:off x="8581069" y="5398476"/>
            <a:ext cx="1875960" cy="1331053"/>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3BE891AE-7E0E-B7B6-97D3-B98786FC1ECF}"/>
              </a:ext>
            </a:extLst>
          </p:cNvPr>
          <p:cNvSpPr/>
          <p:nvPr/>
        </p:nvSpPr>
        <p:spPr>
          <a:xfrm>
            <a:off x="8922011" y="4344071"/>
            <a:ext cx="1875960" cy="1331053"/>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FAECB884-0DA5-EF21-2931-05EED3D72F48}"/>
              </a:ext>
            </a:extLst>
          </p:cNvPr>
          <p:cNvSpPr/>
          <p:nvPr/>
        </p:nvSpPr>
        <p:spPr>
          <a:xfrm>
            <a:off x="7911389" y="3588354"/>
            <a:ext cx="1875960" cy="1331053"/>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7A07B64F-27B3-FE64-F043-6ADB05F0F295}"/>
              </a:ext>
            </a:extLst>
          </p:cNvPr>
          <p:cNvSpPr/>
          <p:nvPr/>
        </p:nvSpPr>
        <p:spPr>
          <a:xfrm>
            <a:off x="6973409" y="4316265"/>
            <a:ext cx="1875960" cy="1331053"/>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5CD285E7-0C45-76C4-F995-5A3544856FB6}"/>
              </a:ext>
            </a:extLst>
          </p:cNvPr>
          <p:cNvSpPr/>
          <p:nvPr/>
        </p:nvSpPr>
        <p:spPr>
          <a:xfrm>
            <a:off x="7849440" y="4441035"/>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CHUYÊN GIA </a:t>
            </a: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5</a:t>
            </a:r>
          </a:p>
        </p:txBody>
      </p:sp>
      <p:sp>
        <p:nvSpPr>
          <p:cNvPr id="44" name="Oval 43">
            <a:extLst>
              <a:ext uri="{FF2B5EF4-FFF2-40B4-BE49-F238E27FC236}">
                <a16:creationId xmlns:a16="http://schemas.microsoft.com/office/drawing/2014/main" id="{726BD544-374E-C0E1-94F8-D8B1FA41B828}"/>
              </a:ext>
            </a:extLst>
          </p:cNvPr>
          <p:cNvSpPr/>
          <p:nvPr/>
        </p:nvSpPr>
        <p:spPr>
          <a:xfrm>
            <a:off x="357838" y="1706164"/>
            <a:ext cx="1875960" cy="1589412"/>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D8B888D1-447C-B850-5886-F76390C67B42}"/>
              </a:ext>
            </a:extLst>
          </p:cNvPr>
          <p:cNvSpPr/>
          <p:nvPr/>
        </p:nvSpPr>
        <p:spPr>
          <a:xfrm>
            <a:off x="1709492" y="1868423"/>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89F9288F-6692-3889-73C0-EA7E2EF308DE}"/>
              </a:ext>
            </a:extLst>
          </p:cNvPr>
          <p:cNvSpPr/>
          <p:nvPr/>
        </p:nvSpPr>
        <p:spPr>
          <a:xfrm>
            <a:off x="2050434" y="814018"/>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153B08A5-332B-3EEA-C217-AE96487DC9E7}"/>
              </a:ext>
            </a:extLst>
          </p:cNvPr>
          <p:cNvSpPr/>
          <p:nvPr/>
        </p:nvSpPr>
        <p:spPr>
          <a:xfrm>
            <a:off x="1039812" y="58301"/>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FE022BDE-550C-E197-1B93-93CC835C6F22}"/>
              </a:ext>
            </a:extLst>
          </p:cNvPr>
          <p:cNvSpPr/>
          <p:nvPr/>
        </p:nvSpPr>
        <p:spPr>
          <a:xfrm>
            <a:off x="101832" y="786212"/>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D12E402B-26BE-D269-3C6E-8384CBAA25FB}"/>
              </a:ext>
            </a:extLst>
          </p:cNvPr>
          <p:cNvSpPr/>
          <p:nvPr/>
        </p:nvSpPr>
        <p:spPr>
          <a:xfrm>
            <a:off x="977863" y="910982"/>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NHÓM CHUYÊN</a:t>
            </a:r>
            <a:r>
              <a:rPr kumimoji="0" lang="en-US" sz="16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GIA </a:t>
            </a: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1</a:t>
            </a:r>
          </a:p>
        </p:txBody>
      </p:sp>
      <p:sp>
        <p:nvSpPr>
          <p:cNvPr id="50" name="Oval 49">
            <a:extLst>
              <a:ext uri="{FF2B5EF4-FFF2-40B4-BE49-F238E27FC236}">
                <a16:creationId xmlns:a16="http://schemas.microsoft.com/office/drawing/2014/main" id="{F5018DF3-D31F-510B-4AD9-9C26A43F28CC}"/>
              </a:ext>
            </a:extLst>
          </p:cNvPr>
          <p:cNvSpPr/>
          <p:nvPr/>
        </p:nvSpPr>
        <p:spPr>
          <a:xfrm>
            <a:off x="4527236" y="1747969"/>
            <a:ext cx="1875960" cy="1589412"/>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F5643F7D-B9F0-038B-BC8F-21A2295E440F}"/>
              </a:ext>
            </a:extLst>
          </p:cNvPr>
          <p:cNvSpPr/>
          <p:nvPr/>
        </p:nvSpPr>
        <p:spPr>
          <a:xfrm>
            <a:off x="5878890" y="1910228"/>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D00A711A-2648-AA1F-4D8C-574CA695D72B}"/>
              </a:ext>
            </a:extLst>
          </p:cNvPr>
          <p:cNvSpPr/>
          <p:nvPr/>
        </p:nvSpPr>
        <p:spPr>
          <a:xfrm>
            <a:off x="6219832" y="855823"/>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A12B0F13-AEEB-14DB-CFED-BC100A36C9FE}"/>
              </a:ext>
            </a:extLst>
          </p:cNvPr>
          <p:cNvSpPr/>
          <p:nvPr/>
        </p:nvSpPr>
        <p:spPr>
          <a:xfrm>
            <a:off x="5209210" y="100106"/>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0DCE0D29-1255-5A1A-FED3-06B1A6323341}"/>
              </a:ext>
            </a:extLst>
          </p:cNvPr>
          <p:cNvSpPr/>
          <p:nvPr/>
        </p:nvSpPr>
        <p:spPr>
          <a:xfrm>
            <a:off x="4271230" y="828017"/>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82E9BA7A-104F-C98F-24B7-0488E176B3E6}"/>
              </a:ext>
            </a:extLst>
          </p:cNvPr>
          <p:cNvSpPr/>
          <p:nvPr/>
        </p:nvSpPr>
        <p:spPr>
          <a:xfrm>
            <a:off x="5147261" y="952787"/>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CHUYÊN GIA </a:t>
            </a: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2</a:t>
            </a:r>
          </a:p>
        </p:txBody>
      </p:sp>
      <p:sp>
        <p:nvSpPr>
          <p:cNvPr id="56" name="Oval 55">
            <a:extLst>
              <a:ext uri="{FF2B5EF4-FFF2-40B4-BE49-F238E27FC236}">
                <a16:creationId xmlns:a16="http://schemas.microsoft.com/office/drawing/2014/main" id="{ABE7BD74-6020-4ECB-FA87-2A69AA6A13F2}"/>
              </a:ext>
            </a:extLst>
          </p:cNvPr>
          <p:cNvSpPr/>
          <p:nvPr/>
        </p:nvSpPr>
        <p:spPr>
          <a:xfrm>
            <a:off x="8625129" y="1610064"/>
            <a:ext cx="1875960" cy="1589412"/>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8ED6447E-BA90-96EB-2D79-01BA98A10205}"/>
              </a:ext>
            </a:extLst>
          </p:cNvPr>
          <p:cNvSpPr/>
          <p:nvPr/>
        </p:nvSpPr>
        <p:spPr>
          <a:xfrm>
            <a:off x="9976783" y="1772323"/>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Oval 57">
            <a:extLst>
              <a:ext uri="{FF2B5EF4-FFF2-40B4-BE49-F238E27FC236}">
                <a16:creationId xmlns:a16="http://schemas.microsoft.com/office/drawing/2014/main" id="{64E70800-C123-C3F8-74AC-D77E164761AB}"/>
              </a:ext>
            </a:extLst>
          </p:cNvPr>
          <p:cNvSpPr/>
          <p:nvPr/>
        </p:nvSpPr>
        <p:spPr>
          <a:xfrm>
            <a:off x="10317725" y="717918"/>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Oval 58">
            <a:extLst>
              <a:ext uri="{FF2B5EF4-FFF2-40B4-BE49-F238E27FC236}">
                <a16:creationId xmlns:a16="http://schemas.microsoft.com/office/drawing/2014/main" id="{D71DD0C5-D1A7-8F68-584D-843246696AFF}"/>
              </a:ext>
            </a:extLst>
          </p:cNvPr>
          <p:cNvSpPr/>
          <p:nvPr/>
        </p:nvSpPr>
        <p:spPr>
          <a:xfrm>
            <a:off x="9307103" y="-37799"/>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Oval 59">
            <a:extLst>
              <a:ext uri="{FF2B5EF4-FFF2-40B4-BE49-F238E27FC236}">
                <a16:creationId xmlns:a16="http://schemas.microsoft.com/office/drawing/2014/main" id="{9906EF4E-7484-7AB3-77F9-EEF3F02F9960}"/>
              </a:ext>
            </a:extLst>
          </p:cNvPr>
          <p:cNvSpPr/>
          <p:nvPr/>
        </p:nvSpPr>
        <p:spPr>
          <a:xfrm>
            <a:off x="8369123" y="690112"/>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AAAEC5EC-0A47-552A-1757-563ECA2AB869}"/>
              </a:ext>
            </a:extLst>
          </p:cNvPr>
          <p:cNvSpPr/>
          <p:nvPr/>
        </p:nvSpPr>
        <p:spPr>
          <a:xfrm>
            <a:off x="9245154" y="814882"/>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CHUYÊN GIA </a:t>
            </a: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3</a:t>
            </a:r>
          </a:p>
        </p:txBody>
      </p:sp>
      <p:sp>
        <p:nvSpPr>
          <p:cNvPr id="62" name="Oval 61">
            <a:extLst>
              <a:ext uri="{FF2B5EF4-FFF2-40B4-BE49-F238E27FC236}">
                <a16:creationId xmlns:a16="http://schemas.microsoft.com/office/drawing/2014/main" id="{9E54359A-186F-CA7C-2F14-EE699322AEC9}"/>
              </a:ext>
            </a:extLst>
          </p:cNvPr>
          <p:cNvSpPr/>
          <p:nvPr/>
        </p:nvSpPr>
        <p:spPr>
          <a:xfrm>
            <a:off x="2295747" y="5229109"/>
            <a:ext cx="1875960" cy="1589412"/>
          </a:xfrm>
          <a:prstGeom prst="ellipse">
            <a:avLst/>
          </a:prstGeom>
          <a:solidFill>
            <a:srgbClr val="00B0F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9EBCE32B-0809-DDA1-2309-1B5D971E1E52}"/>
              </a:ext>
            </a:extLst>
          </p:cNvPr>
          <p:cNvSpPr/>
          <p:nvPr/>
        </p:nvSpPr>
        <p:spPr>
          <a:xfrm>
            <a:off x="3647401" y="5391368"/>
            <a:ext cx="1875960" cy="1331053"/>
          </a:xfrm>
          <a:prstGeom prst="ellipse">
            <a:avLst/>
          </a:prstGeom>
          <a:solidFill>
            <a:srgbClr val="00B0F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Oval 63">
            <a:extLst>
              <a:ext uri="{FF2B5EF4-FFF2-40B4-BE49-F238E27FC236}">
                <a16:creationId xmlns:a16="http://schemas.microsoft.com/office/drawing/2014/main" id="{D6C96E62-458A-9C4D-486D-93AC206CBC1B}"/>
              </a:ext>
            </a:extLst>
          </p:cNvPr>
          <p:cNvSpPr/>
          <p:nvPr/>
        </p:nvSpPr>
        <p:spPr>
          <a:xfrm>
            <a:off x="3988343" y="4336963"/>
            <a:ext cx="1875960" cy="1331053"/>
          </a:xfrm>
          <a:prstGeom prst="ellipse">
            <a:avLst/>
          </a:prstGeom>
          <a:solidFill>
            <a:srgbClr val="00B0F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EFC1E781-54E7-483A-0FAA-7AF11E777042}"/>
              </a:ext>
            </a:extLst>
          </p:cNvPr>
          <p:cNvSpPr/>
          <p:nvPr/>
        </p:nvSpPr>
        <p:spPr>
          <a:xfrm>
            <a:off x="2977721" y="3581246"/>
            <a:ext cx="1875960" cy="1331053"/>
          </a:xfrm>
          <a:prstGeom prst="ellipse">
            <a:avLst/>
          </a:prstGeom>
          <a:solidFill>
            <a:srgbClr val="00B0F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4D9D276A-B269-4C61-B357-7F082E5753EF}"/>
              </a:ext>
            </a:extLst>
          </p:cNvPr>
          <p:cNvSpPr/>
          <p:nvPr/>
        </p:nvSpPr>
        <p:spPr>
          <a:xfrm>
            <a:off x="2039741" y="4309157"/>
            <a:ext cx="1875960" cy="1331053"/>
          </a:xfrm>
          <a:prstGeom prst="ellipse">
            <a:avLst/>
          </a:prstGeom>
          <a:solidFill>
            <a:srgbClr val="00B0F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Oval 66">
            <a:extLst>
              <a:ext uri="{FF2B5EF4-FFF2-40B4-BE49-F238E27FC236}">
                <a16:creationId xmlns:a16="http://schemas.microsoft.com/office/drawing/2014/main" id="{2E86DAE7-9795-1A23-B907-A8CEB8D39AA7}"/>
              </a:ext>
            </a:extLst>
          </p:cNvPr>
          <p:cNvSpPr/>
          <p:nvPr/>
        </p:nvSpPr>
        <p:spPr>
          <a:xfrm>
            <a:off x="2915772" y="4433927"/>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CHUYÊN GIA </a:t>
            </a: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322248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circle(in)">
                                      <p:cBhvr>
                                        <p:cTn id="10" dur="2000"/>
                                        <p:tgtEl>
                                          <p:spTgt spid="4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circle(in)">
                                      <p:cBhvr>
                                        <p:cTn id="13" dur="2000"/>
                                        <p:tgtEl>
                                          <p:spTgt spid="5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circle(in)">
                                      <p:cBhvr>
                                        <p:cTn id="16" dur="2000"/>
                                        <p:tgtEl>
                                          <p:spTgt spid="6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circle(in)">
                                      <p:cBhvr>
                                        <p:cTn id="19"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9" grpId="0" animBg="1"/>
      <p:bldP spid="55" grpId="0" animBg="1"/>
      <p:bldP spid="61" grpId="0" animBg="1"/>
      <p:bldP spid="6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940493"/>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ubtitle 5">
            <a:extLst>
              <a:ext uri="{FF2B5EF4-FFF2-40B4-BE49-F238E27FC236}">
                <a16:creationId xmlns:a16="http://schemas.microsoft.com/office/drawing/2014/main" id="{282B3DCF-B0E0-96FE-CE7B-CE69312B7AD1}"/>
              </a:ext>
            </a:extLst>
          </p:cNvPr>
          <p:cNvSpPr>
            <a:spLocks/>
          </p:cNvSpPr>
          <p:nvPr/>
        </p:nvSpPr>
        <p:spPr>
          <a:xfrm>
            <a:off x="2895600" y="3886200"/>
            <a:ext cx="6400800" cy="1752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7F0EFDEE-D78E-C577-68F6-AEBA56EDACFF}"/>
              </a:ext>
            </a:extLst>
          </p:cNvPr>
          <p:cNvSpPr txBox="1"/>
          <p:nvPr/>
        </p:nvSpPr>
        <p:spPr>
          <a:xfrm>
            <a:off x="253063" y="158621"/>
            <a:ext cx="11938937"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925195" algn="l"/>
              </a:tabLst>
              <a:defRPr/>
            </a:pPr>
            <a:r>
              <a:rPr kumimoji="0" lang="en-US" sz="3200" b="1"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 VỤ</a:t>
            </a:r>
          </a:p>
          <a:p>
            <a:pPr marL="0" marR="0" lvl="0" indent="0" algn="just" defTabSz="914400" rtl="0" eaLnBrk="1" fontAlgn="auto" latinLnBrk="0" hangingPunct="1">
              <a:lnSpc>
                <a:spcPct val="100000"/>
              </a:lnSpc>
              <a:spcBef>
                <a:spcPts val="0"/>
              </a:spcBef>
              <a:spcAft>
                <a:spcPts val="0"/>
              </a:spcAft>
              <a:buClrTx/>
              <a:buSzTx/>
              <a:buFontTx/>
              <a:buNone/>
              <a:tabLst>
                <a:tab pos="925195" algn="l"/>
              </a:tabLst>
              <a:defRPr/>
            </a:pPr>
            <a:r>
              <a:rPr kumimoji="0" lang="en-US" sz="3200" b="1" i="1"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sz="32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vua</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triệu</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bô</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lão</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kinh</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Thăng</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Long</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vi-VN" sz="3200" b="0" i="1" u="none" strike="noStrike" kern="1200" cap="none" spc="-7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940435" algn="l"/>
              </a:tabLst>
              <a:defRPr/>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2.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 sao nhà vua muốn hỏi ý kiến các bô lão từ khắp mọi miền đất 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940435" algn="l"/>
              </a:tabLst>
              <a:defRPr/>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3.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bô</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lão</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khắp</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miền</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dự</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họp</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vi-VN" sz="3200" b="0" i="1" u="none" strike="noStrike" kern="1200" cap="none" spc="-4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932815" algn="l"/>
              </a:tabLst>
              <a:defRPr/>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4.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chí</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bô</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lão</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vi-VN" sz="3200" b="0" i="1" u="none" strike="noStrike" kern="1200" cap="none" spc="-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 nghị</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932815" algn="l"/>
              </a:tabLst>
              <a:defRPr/>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5</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 có cảm nghĩ gì về Hội nghị Diên Hồng?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5968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C22A81CD-6802-C157-294E-0FF01C1399E2}"/>
              </a:ext>
            </a:extLst>
          </p:cNvPr>
          <p:cNvSpPr/>
          <p:nvPr/>
        </p:nvSpPr>
        <p:spPr>
          <a:xfrm>
            <a:off x="7229415" y="5236217"/>
            <a:ext cx="1875960" cy="1589412"/>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44669ECC-BADD-64AE-3B02-54C3A796B998}"/>
              </a:ext>
            </a:extLst>
          </p:cNvPr>
          <p:cNvSpPr/>
          <p:nvPr/>
        </p:nvSpPr>
        <p:spPr>
          <a:xfrm>
            <a:off x="8581069" y="5398476"/>
            <a:ext cx="1875960" cy="1331053"/>
          </a:xfrm>
          <a:prstGeom prst="ellipse">
            <a:avLst/>
          </a:prstGeom>
          <a:solidFill>
            <a:srgbClr val="00CC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3BE891AE-7E0E-B7B6-97D3-B98786FC1ECF}"/>
              </a:ext>
            </a:extLst>
          </p:cNvPr>
          <p:cNvSpPr/>
          <p:nvPr/>
        </p:nvSpPr>
        <p:spPr>
          <a:xfrm>
            <a:off x="8922011" y="4344071"/>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FAECB884-0DA5-EF21-2931-05EED3D72F48}"/>
              </a:ext>
            </a:extLst>
          </p:cNvPr>
          <p:cNvSpPr/>
          <p:nvPr/>
        </p:nvSpPr>
        <p:spPr>
          <a:xfrm>
            <a:off x="7911389" y="3588354"/>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7A07B64F-27B3-FE64-F043-6ADB05F0F295}"/>
              </a:ext>
            </a:extLst>
          </p:cNvPr>
          <p:cNvSpPr/>
          <p:nvPr/>
        </p:nvSpPr>
        <p:spPr>
          <a:xfrm>
            <a:off x="6973409" y="4316265"/>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5CD285E7-0C45-76C4-F995-5A3544856FB6}"/>
              </a:ext>
            </a:extLst>
          </p:cNvPr>
          <p:cNvSpPr/>
          <p:nvPr/>
        </p:nvSpPr>
        <p:spPr>
          <a:xfrm>
            <a:off x="7849440" y="4441035"/>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MẢNH GHÉP</a:t>
            </a:r>
            <a:endPar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4" name="Oval 43">
            <a:extLst>
              <a:ext uri="{FF2B5EF4-FFF2-40B4-BE49-F238E27FC236}">
                <a16:creationId xmlns:a16="http://schemas.microsoft.com/office/drawing/2014/main" id="{726BD544-374E-C0E1-94F8-D8B1FA41B828}"/>
              </a:ext>
            </a:extLst>
          </p:cNvPr>
          <p:cNvSpPr/>
          <p:nvPr/>
        </p:nvSpPr>
        <p:spPr>
          <a:xfrm>
            <a:off x="357838" y="1706164"/>
            <a:ext cx="1875960" cy="1589412"/>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D8B888D1-447C-B850-5886-F76390C67B42}"/>
              </a:ext>
            </a:extLst>
          </p:cNvPr>
          <p:cNvSpPr/>
          <p:nvPr/>
        </p:nvSpPr>
        <p:spPr>
          <a:xfrm>
            <a:off x="1709492" y="1868423"/>
            <a:ext cx="1875960" cy="1331053"/>
          </a:xfrm>
          <a:prstGeom prst="ellipse">
            <a:avLst/>
          </a:prstGeom>
          <a:solidFill>
            <a:srgbClr val="00CC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89F9288F-6692-3889-73C0-EA7E2EF308DE}"/>
              </a:ext>
            </a:extLst>
          </p:cNvPr>
          <p:cNvSpPr/>
          <p:nvPr/>
        </p:nvSpPr>
        <p:spPr>
          <a:xfrm>
            <a:off x="2050434" y="814018"/>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153B08A5-332B-3EEA-C217-AE96487DC9E7}"/>
              </a:ext>
            </a:extLst>
          </p:cNvPr>
          <p:cNvSpPr/>
          <p:nvPr/>
        </p:nvSpPr>
        <p:spPr>
          <a:xfrm>
            <a:off x="1039812" y="58301"/>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FE022BDE-550C-E197-1B93-93CC835C6F22}"/>
              </a:ext>
            </a:extLst>
          </p:cNvPr>
          <p:cNvSpPr/>
          <p:nvPr/>
        </p:nvSpPr>
        <p:spPr>
          <a:xfrm>
            <a:off x="101832" y="786212"/>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D12E402B-26BE-D269-3C6E-8384CBAA25FB}"/>
              </a:ext>
            </a:extLst>
          </p:cNvPr>
          <p:cNvSpPr/>
          <p:nvPr/>
        </p:nvSpPr>
        <p:spPr>
          <a:xfrm>
            <a:off x="977863" y="910982"/>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NHÓM MẢNH</a:t>
            </a:r>
            <a:r>
              <a:rPr kumimoji="0" lang="en-US" sz="16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GHÉP</a:t>
            </a:r>
            <a:endPar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50" name="Oval 49">
            <a:extLst>
              <a:ext uri="{FF2B5EF4-FFF2-40B4-BE49-F238E27FC236}">
                <a16:creationId xmlns:a16="http://schemas.microsoft.com/office/drawing/2014/main" id="{F5018DF3-D31F-510B-4AD9-9C26A43F28CC}"/>
              </a:ext>
            </a:extLst>
          </p:cNvPr>
          <p:cNvSpPr/>
          <p:nvPr/>
        </p:nvSpPr>
        <p:spPr>
          <a:xfrm>
            <a:off x="4527236" y="1747969"/>
            <a:ext cx="1875960" cy="1589412"/>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F5643F7D-B9F0-038B-BC8F-21A2295E440F}"/>
              </a:ext>
            </a:extLst>
          </p:cNvPr>
          <p:cNvSpPr/>
          <p:nvPr/>
        </p:nvSpPr>
        <p:spPr>
          <a:xfrm>
            <a:off x="5878890" y="1910228"/>
            <a:ext cx="1875960" cy="1331053"/>
          </a:xfrm>
          <a:prstGeom prst="ellipse">
            <a:avLst/>
          </a:prstGeom>
          <a:solidFill>
            <a:srgbClr val="00CC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D00A711A-2648-AA1F-4D8C-574CA695D72B}"/>
              </a:ext>
            </a:extLst>
          </p:cNvPr>
          <p:cNvSpPr/>
          <p:nvPr/>
        </p:nvSpPr>
        <p:spPr>
          <a:xfrm>
            <a:off x="6219832" y="855823"/>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A12B0F13-AEEB-14DB-CFED-BC100A36C9FE}"/>
              </a:ext>
            </a:extLst>
          </p:cNvPr>
          <p:cNvSpPr/>
          <p:nvPr/>
        </p:nvSpPr>
        <p:spPr>
          <a:xfrm>
            <a:off x="5209210" y="100106"/>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0DCE0D29-1255-5A1A-FED3-06B1A6323341}"/>
              </a:ext>
            </a:extLst>
          </p:cNvPr>
          <p:cNvSpPr/>
          <p:nvPr/>
        </p:nvSpPr>
        <p:spPr>
          <a:xfrm>
            <a:off x="4271230" y="828017"/>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82E9BA7A-104F-C98F-24B7-0488E176B3E6}"/>
              </a:ext>
            </a:extLst>
          </p:cNvPr>
          <p:cNvSpPr/>
          <p:nvPr/>
        </p:nvSpPr>
        <p:spPr>
          <a:xfrm>
            <a:off x="5147261" y="952787"/>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MẢNH GHÉP</a:t>
            </a:r>
            <a:endPar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56" name="Oval 55">
            <a:extLst>
              <a:ext uri="{FF2B5EF4-FFF2-40B4-BE49-F238E27FC236}">
                <a16:creationId xmlns:a16="http://schemas.microsoft.com/office/drawing/2014/main" id="{ABE7BD74-6020-4ECB-FA87-2A69AA6A13F2}"/>
              </a:ext>
            </a:extLst>
          </p:cNvPr>
          <p:cNvSpPr/>
          <p:nvPr/>
        </p:nvSpPr>
        <p:spPr>
          <a:xfrm>
            <a:off x="8625129" y="1610064"/>
            <a:ext cx="1875960" cy="1589412"/>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8ED6447E-BA90-96EB-2D79-01BA98A10205}"/>
              </a:ext>
            </a:extLst>
          </p:cNvPr>
          <p:cNvSpPr/>
          <p:nvPr/>
        </p:nvSpPr>
        <p:spPr>
          <a:xfrm>
            <a:off x="9976783" y="1772323"/>
            <a:ext cx="1875960" cy="1331053"/>
          </a:xfrm>
          <a:prstGeom prst="ellipse">
            <a:avLst/>
          </a:prstGeom>
          <a:solidFill>
            <a:srgbClr val="00CC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Oval 57">
            <a:extLst>
              <a:ext uri="{FF2B5EF4-FFF2-40B4-BE49-F238E27FC236}">
                <a16:creationId xmlns:a16="http://schemas.microsoft.com/office/drawing/2014/main" id="{64E70800-C123-C3F8-74AC-D77E164761AB}"/>
              </a:ext>
            </a:extLst>
          </p:cNvPr>
          <p:cNvSpPr/>
          <p:nvPr/>
        </p:nvSpPr>
        <p:spPr>
          <a:xfrm>
            <a:off x="10317725" y="717918"/>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Oval 58">
            <a:extLst>
              <a:ext uri="{FF2B5EF4-FFF2-40B4-BE49-F238E27FC236}">
                <a16:creationId xmlns:a16="http://schemas.microsoft.com/office/drawing/2014/main" id="{D71DD0C5-D1A7-8F68-584D-843246696AFF}"/>
              </a:ext>
            </a:extLst>
          </p:cNvPr>
          <p:cNvSpPr/>
          <p:nvPr/>
        </p:nvSpPr>
        <p:spPr>
          <a:xfrm>
            <a:off x="9307103" y="-37799"/>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Oval 59">
            <a:extLst>
              <a:ext uri="{FF2B5EF4-FFF2-40B4-BE49-F238E27FC236}">
                <a16:creationId xmlns:a16="http://schemas.microsoft.com/office/drawing/2014/main" id="{9906EF4E-7484-7AB3-77F9-EEF3F02F9960}"/>
              </a:ext>
            </a:extLst>
          </p:cNvPr>
          <p:cNvSpPr/>
          <p:nvPr/>
        </p:nvSpPr>
        <p:spPr>
          <a:xfrm>
            <a:off x="8369123" y="690112"/>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AAAEC5EC-0A47-552A-1757-563ECA2AB869}"/>
              </a:ext>
            </a:extLst>
          </p:cNvPr>
          <p:cNvSpPr/>
          <p:nvPr/>
        </p:nvSpPr>
        <p:spPr>
          <a:xfrm>
            <a:off x="9245154" y="814882"/>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MẢNH GHÉP</a:t>
            </a:r>
            <a:endPar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62" name="Oval 61">
            <a:extLst>
              <a:ext uri="{FF2B5EF4-FFF2-40B4-BE49-F238E27FC236}">
                <a16:creationId xmlns:a16="http://schemas.microsoft.com/office/drawing/2014/main" id="{9E54359A-186F-CA7C-2F14-EE699322AEC9}"/>
              </a:ext>
            </a:extLst>
          </p:cNvPr>
          <p:cNvSpPr/>
          <p:nvPr/>
        </p:nvSpPr>
        <p:spPr>
          <a:xfrm>
            <a:off x="2295747" y="5229109"/>
            <a:ext cx="1875960" cy="1589412"/>
          </a:xfrm>
          <a:prstGeom prst="ellipse">
            <a:avLst/>
          </a:prstGeom>
          <a:solidFill>
            <a:srgbClr val="FF000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9EBCE32B-0809-DDA1-2309-1B5D971E1E52}"/>
              </a:ext>
            </a:extLst>
          </p:cNvPr>
          <p:cNvSpPr/>
          <p:nvPr/>
        </p:nvSpPr>
        <p:spPr>
          <a:xfrm>
            <a:off x="3647401" y="5391368"/>
            <a:ext cx="1875960" cy="1331053"/>
          </a:xfrm>
          <a:prstGeom prst="ellipse">
            <a:avLst/>
          </a:prstGeom>
          <a:solidFill>
            <a:srgbClr val="00B0F0"/>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Oval 63">
            <a:extLst>
              <a:ext uri="{FF2B5EF4-FFF2-40B4-BE49-F238E27FC236}">
                <a16:creationId xmlns:a16="http://schemas.microsoft.com/office/drawing/2014/main" id="{D6C96E62-458A-9C4D-486D-93AC206CBC1B}"/>
              </a:ext>
            </a:extLst>
          </p:cNvPr>
          <p:cNvSpPr/>
          <p:nvPr/>
        </p:nvSpPr>
        <p:spPr>
          <a:xfrm>
            <a:off x="3988343" y="4336963"/>
            <a:ext cx="1875960" cy="1331053"/>
          </a:xfrm>
          <a:prstGeom prst="ellipse">
            <a:avLst/>
          </a:prstGeom>
          <a:solidFill>
            <a:srgbClr val="99FF33"/>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EFC1E781-54E7-483A-0FAA-7AF11E777042}"/>
              </a:ext>
            </a:extLst>
          </p:cNvPr>
          <p:cNvSpPr/>
          <p:nvPr/>
        </p:nvSpPr>
        <p:spPr>
          <a:xfrm>
            <a:off x="2977721" y="3581246"/>
            <a:ext cx="1875960" cy="1331053"/>
          </a:xfrm>
          <a:prstGeom prst="ellipse">
            <a:avLst/>
          </a:prstGeom>
          <a:solidFill>
            <a:schemeClr val="accent4">
              <a:lumMod val="60000"/>
              <a:lumOff val="40000"/>
            </a:schemeClr>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4D9D276A-B269-4C61-B357-7F082E5753EF}"/>
              </a:ext>
            </a:extLst>
          </p:cNvPr>
          <p:cNvSpPr/>
          <p:nvPr/>
        </p:nvSpPr>
        <p:spPr>
          <a:xfrm>
            <a:off x="2039741" y="4309157"/>
            <a:ext cx="1875960" cy="1331053"/>
          </a:xfrm>
          <a:prstGeom prst="ellipse">
            <a:avLst/>
          </a:prstGeom>
          <a:solidFill>
            <a:srgbClr val="FF00FF"/>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Oval 66">
            <a:extLst>
              <a:ext uri="{FF2B5EF4-FFF2-40B4-BE49-F238E27FC236}">
                <a16:creationId xmlns:a16="http://schemas.microsoft.com/office/drawing/2014/main" id="{2E86DAE7-9795-1A23-B907-A8CEB8D39AA7}"/>
              </a:ext>
            </a:extLst>
          </p:cNvPr>
          <p:cNvSpPr/>
          <p:nvPr/>
        </p:nvSpPr>
        <p:spPr>
          <a:xfrm>
            <a:off x="2915772" y="4433927"/>
            <a:ext cx="2095578" cy="1589888"/>
          </a:xfrm>
          <a:prstGeom prst="ellipse">
            <a:avLst/>
          </a:prstGeom>
          <a:solidFill>
            <a:srgbClr val="FFFF00"/>
          </a:solidFill>
          <a:ln w="25400" cap="flat" cmpd="sng" algn="ctr">
            <a:solidFill>
              <a:srgbClr val="4F81BD">
                <a:shade val="15000"/>
              </a:srgbClr>
            </a:solidFill>
            <a:prstDash val="solid"/>
          </a:ln>
          <a:effectLst/>
        </p:spPr>
        <p:txBody>
          <a:bodyPr rtlCol="0" anchor="ctr"/>
          <a:lstStyle/>
          <a:p>
            <a:pPr lvl="0" algn="ctr"/>
            <a:r>
              <a:rPr lang="en-US" sz="1600" b="1" kern="0" dirty="0">
                <a:solidFill>
                  <a:prstClr val="black">
                    <a:lumMod val="95000"/>
                    <a:lumOff val="5000"/>
                  </a:prstClr>
                </a:solidFill>
                <a:latin typeface="Times New Roman" panose="02020603050405020304" pitchFamily="18" charset="0"/>
                <a:cs typeface="Times New Roman" panose="02020603050405020304" pitchFamily="18" charset="0"/>
              </a:rPr>
              <a:t>NHÓM MẢNH GHÉP</a:t>
            </a:r>
            <a:endParaRPr kumimoji="0" lang="en-US" sz="16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3177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circle(in)">
                                      <p:cBhvr>
                                        <p:cTn id="10" dur="2000"/>
                                        <p:tgtEl>
                                          <p:spTgt spid="4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circle(in)">
                                      <p:cBhvr>
                                        <p:cTn id="13" dur="2000"/>
                                        <p:tgtEl>
                                          <p:spTgt spid="5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circle(in)">
                                      <p:cBhvr>
                                        <p:cTn id="16" dur="2000"/>
                                        <p:tgtEl>
                                          <p:spTgt spid="6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circle(in)">
                                      <p:cBhvr>
                                        <p:cTn id="19"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9" grpId="0" animBg="1"/>
      <p:bldP spid="55" grpId="0" animBg="1"/>
      <p:bldP spid="61" grpId="0" animBg="1"/>
      <p:bldP spid="6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50790" y="6054597"/>
            <a:ext cx="1107190" cy="1606806"/>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860784" y="5705209"/>
            <a:ext cx="1107190" cy="1606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4910" y="-395318"/>
            <a:ext cx="1783094" cy="1893321"/>
          </a:xfrm>
          <a:prstGeom prst="rect">
            <a:avLst/>
          </a:prstGeom>
        </p:spPr>
      </p:pic>
      <p:sp>
        <p:nvSpPr>
          <p:cNvPr id="6" name="Freeform 2">
            <a:extLst>
              <a:ext uri="{FF2B5EF4-FFF2-40B4-BE49-F238E27FC236}">
                <a16:creationId xmlns:a16="http://schemas.microsoft.com/office/drawing/2014/main" id="{8E7BD1D4-12FF-0698-15D8-DC1E87EEA2AD}"/>
              </a:ext>
            </a:extLst>
          </p:cNvPr>
          <p:cNvSpPr/>
          <p:nvPr/>
        </p:nvSpPr>
        <p:spPr>
          <a:xfrm>
            <a:off x="9455841" y="598571"/>
            <a:ext cx="1507449" cy="1476044"/>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85800">
              <a:defRPr/>
            </a:pPr>
            <a:endParaRPr lang="en-VN" sz="1350" kern="0">
              <a:solidFill>
                <a:prstClr val="black"/>
              </a:solidFill>
              <a:latin typeface="Calibri"/>
            </a:endParaRPr>
          </a:p>
        </p:txBody>
      </p:sp>
      <p:sp>
        <p:nvSpPr>
          <p:cNvPr id="7" name="Freeform 3">
            <a:extLst>
              <a:ext uri="{FF2B5EF4-FFF2-40B4-BE49-F238E27FC236}">
                <a16:creationId xmlns:a16="http://schemas.microsoft.com/office/drawing/2014/main" id="{A96D30BE-8270-7DF7-920A-19E53FAC3F20}"/>
              </a:ext>
            </a:extLst>
          </p:cNvPr>
          <p:cNvSpPr/>
          <p:nvPr/>
        </p:nvSpPr>
        <p:spPr>
          <a:xfrm>
            <a:off x="1738178" y="3820195"/>
            <a:ext cx="998041" cy="1878665"/>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85800">
              <a:defRPr/>
            </a:pPr>
            <a:endParaRPr lang="en-VN" sz="1350" kern="0">
              <a:solidFill>
                <a:prstClr val="black"/>
              </a:solidFill>
              <a:latin typeface="Calibri"/>
            </a:endParaRPr>
          </a:p>
        </p:txBody>
      </p:sp>
      <p:sp>
        <p:nvSpPr>
          <p:cNvPr id="8" name="Freeform 4">
            <a:extLst>
              <a:ext uri="{FF2B5EF4-FFF2-40B4-BE49-F238E27FC236}">
                <a16:creationId xmlns:a16="http://schemas.microsoft.com/office/drawing/2014/main" id="{108AA1FC-D90F-C377-0849-C08669688857}"/>
              </a:ext>
            </a:extLst>
          </p:cNvPr>
          <p:cNvSpPr/>
          <p:nvPr/>
        </p:nvSpPr>
        <p:spPr>
          <a:xfrm>
            <a:off x="9357981" y="4692368"/>
            <a:ext cx="1310020" cy="1308383"/>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85800">
              <a:defRPr/>
            </a:pPr>
            <a:endParaRPr lang="en-VN" sz="1350" kern="0">
              <a:solidFill>
                <a:prstClr val="black"/>
              </a:solidFill>
              <a:latin typeface="Calibri"/>
            </a:endParaRPr>
          </a:p>
        </p:txBody>
      </p:sp>
      <p:sp>
        <p:nvSpPr>
          <p:cNvPr id="9" name="Freeform 5">
            <a:extLst>
              <a:ext uri="{FF2B5EF4-FFF2-40B4-BE49-F238E27FC236}">
                <a16:creationId xmlns:a16="http://schemas.microsoft.com/office/drawing/2014/main" id="{B7B219F0-7F99-0F19-8C7A-68B285247DE9}"/>
              </a:ext>
            </a:extLst>
          </p:cNvPr>
          <p:cNvSpPr/>
          <p:nvPr/>
        </p:nvSpPr>
        <p:spPr>
          <a:xfrm>
            <a:off x="2566413" y="1657349"/>
            <a:ext cx="938770" cy="953066"/>
          </a:xfrm>
          <a:custGeom>
            <a:avLst/>
            <a:gdLst/>
            <a:ahLst/>
            <a:cxnLst/>
            <a:rect l="l" t="t" r="r" b="b"/>
            <a:pathLst>
              <a:path w="1877540" h="1906132">
                <a:moveTo>
                  <a:pt x="0" y="0"/>
                </a:moveTo>
                <a:lnTo>
                  <a:pt x="1877540" y="0"/>
                </a:lnTo>
                <a:lnTo>
                  <a:pt x="1877540" y="1906132"/>
                </a:lnTo>
                <a:lnTo>
                  <a:pt x="0" y="19061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85800">
              <a:defRPr/>
            </a:pPr>
            <a:endParaRPr lang="en-VN" sz="1350" kern="0">
              <a:solidFill>
                <a:prstClr val="black"/>
              </a:solidFill>
              <a:latin typeface="Calibri"/>
            </a:endParaRPr>
          </a:p>
        </p:txBody>
      </p:sp>
      <p:sp>
        <p:nvSpPr>
          <p:cNvPr id="10" name="Freeform 6">
            <a:extLst>
              <a:ext uri="{FF2B5EF4-FFF2-40B4-BE49-F238E27FC236}">
                <a16:creationId xmlns:a16="http://schemas.microsoft.com/office/drawing/2014/main" id="{D166889E-88A1-B128-8FEF-6D657051F8EF}"/>
              </a:ext>
            </a:extLst>
          </p:cNvPr>
          <p:cNvSpPr/>
          <p:nvPr/>
        </p:nvSpPr>
        <p:spPr>
          <a:xfrm rot="-2351199">
            <a:off x="1108795" y="624099"/>
            <a:ext cx="1525487" cy="1694986"/>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85800">
              <a:defRPr/>
            </a:pPr>
            <a:endParaRPr lang="en-VN" sz="1350" kern="0">
              <a:solidFill>
                <a:prstClr val="black"/>
              </a:solidFill>
              <a:latin typeface="Calibri"/>
            </a:endParaRPr>
          </a:p>
        </p:txBody>
      </p:sp>
      <p:sp>
        <p:nvSpPr>
          <p:cNvPr id="11" name="Freeform 7">
            <a:extLst>
              <a:ext uri="{FF2B5EF4-FFF2-40B4-BE49-F238E27FC236}">
                <a16:creationId xmlns:a16="http://schemas.microsoft.com/office/drawing/2014/main" id="{23A35015-C3EA-8610-679F-2BB82A58BC73}"/>
              </a:ext>
            </a:extLst>
          </p:cNvPr>
          <p:cNvSpPr/>
          <p:nvPr/>
        </p:nvSpPr>
        <p:spPr>
          <a:xfrm>
            <a:off x="3925387" y="1719027"/>
            <a:ext cx="4419691" cy="3209800"/>
          </a:xfrm>
          <a:custGeom>
            <a:avLst/>
            <a:gdLst/>
            <a:ahLst/>
            <a:cxnLst/>
            <a:rect l="l" t="t" r="r" b="b"/>
            <a:pathLst>
              <a:path w="8839381" h="6419600">
                <a:moveTo>
                  <a:pt x="0" y="0"/>
                </a:moveTo>
                <a:lnTo>
                  <a:pt x="8839381" y="0"/>
                </a:lnTo>
                <a:lnTo>
                  <a:pt x="8839381" y="6419600"/>
                </a:lnTo>
                <a:lnTo>
                  <a:pt x="0" y="64196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85800">
              <a:defRPr/>
            </a:pPr>
            <a:endParaRPr lang="en-VN" sz="1350" kern="0">
              <a:solidFill>
                <a:prstClr val="black"/>
              </a:solidFill>
              <a:latin typeface="Calibri"/>
            </a:endParaRPr>
          </a:p>
        </p:txBody>
      </p:sp>
      <p:sp>
        <p:nvSpPr>
          <p:cNvPr id="12" name="TextBox 8">
            <a:extLst>
              <a:ext uri="{FF2B5EF4-FFF2-40B4-BE49-F238E27FC236}">
                <a16:creationId xmlns:a16="http://schemas.microsoft.com/office/drawing/2014/main" id="{9ED09DDB-16B3-7E02-B384-27609D65A346}"/>
              </a:ext>
            </a:extLst>
          </p:cNvPr>
          <p:cNvSpPr txBox="1"/>
          <p:nvPr/>
        </p:nvSpPr>
        <p:spPr>
          <a:xfrm>
            <a:off x="4181107" y="2338538"/>
            <a:ext cx="3829844" cy="1490664"/>
          </a:xfrm>
          <a:prstGeom prst="rect">
            <a:avLst/>
          </a:prstGeom>
        </p:spPr>
        <p:txBody>
          <a:bodyPr lIns="0" tIns="0" rIns="0" bIns="0" rtlCol="0" anchor="t">
            <a:spAutoFit/>
          </a:bodyPr>
          <a:lstStyle/>
          <a:p>
            <a:pPr algn="ctr" defTabSz="457223">
              <a:lnSpc>
                <a:spcPts val="6063"/>
              </a:lnSpc>
            </a:pPr>
            <a:r>
              <a:rPr lang="en-US" sz="4050" b="1" dirty="0">
                <a:solidFill>
                  <a:prstClr val="black"/>
                </a:solidFill>
                <a:latin typeface="Times New Roman" panose="02020603050405020304" pitchFamily="18" charset="0"/>
                <a:cs typeface="Times New Roman" panose="02020603050405020304" pitchFamily="18" charset="0"/>
              </a:rPr>
              <a:t>BÁO CÁO</a:t>
            </a:r>
          </a:p>
          <a:p>
            <a:pPr algn="ctr" defTabSz="457223">
              <a:lnSpc>
                <a:spcPts val="6063"/>
              </a:lnSpc>
            </a:pPr>
            <a:r>
              <a:rPr lang="en-US" sz="4050" b="1" dirty="0">
                <a:solidFill>
                  <a:prstClr val="black"/>
                </a:solidFill>
                <a:latin typeface="Times New Roman" panose="02020603050405020304" pitchFamily="18" charset="0"/>
                <a:cs typeface="Times New Roman" panose="02020603050405020304" pitchFamily="18" charset="0"/>
              </a:rPr>
              <a:t>ĐÁNH GIÁ</a:t>
            </a:r>
          </a:p>
        </p:txBody>
      </p:sp>
      <p:sp>
        <p:nvSpPr>
          <p:cNvPr id="13" name="Freeform 9">
            <a:extLst>
              <a:ext uri="{FF2B5EF4-FFF2-40B4-BE49-F238E27FC236}">
                <a16:creationId xmlns:a16="http://schemas.microsoft.com/office/drawing/2014/main" id="{19B60DBC-7421-7C05-1B2C-DC162365F31B}"/>
              </a:ext>
            </a:extLst>
          </p:cNvPr>
          <p:cNvSpPr/>
          <p:nvPr/>
        </p:nvSpPr>
        <p:spPr>
          <a:xfrm rot="769930">
            <a:off x="9063325" y="2993671"/>
            <a:ext cx="589313" cy="629762"/>
          </a:xfrm>
          <a:custGeom>
            <a:avLst/>
            <a:gdLst/>
            <a:ahLst/>
            <a:cxnLst/>
            <a:rect l="l" t="t" r="r" b="b"/>
            <a:pathLst>
              <a:path w="1178625" h="1259523">
                <a:moveTo>
                  <a:pt x="0" y="0"/>
                </a:moveTo>
                <a:lnTo>
                  <a:pt x="1178624" y="0"/>
                </a:lnTo>
                <a:lnTo>
                  <a:pt x="1178624" y="1259523"/>
                </a:lnTo>
                <a:lnTo>
                  <a:pt x="0" y="125952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85800">
              <a:defRPr/>
            </a:pPr>
            <a:endParaRPr lang="en-VN" sz="1350" kern="0">
              <a:solidFill>
                <a:prstClr val="black"/>
              </a:solidFill>
              <a:latin typeface="Calibri"/>
            </a:endParaRPr>
          </a:p>
        </p:txBody>
      </p:sp>
      <p:sp>
        <p:nvSpPr>
          <p:cNvPr id="14" name="Freeform 10">
            <a:extLst>
              <a:ext uri="{FF2B5EF4-FFF2-40B4-BE49-F238E27FC236}">
                <a16:creationId xmlns:a16="http://schemas.microsoft.com/office/drawing/2014/main" id="{22668740-F4CB-6FD2-7561-326E4F76A0DE}"/>
              </a:ext>
            </a:extLst>
          </p:cNvPr>
          <p:cNvSpPr/>
          <p:nvPr/>
        </p:nvSpPr>
        <p:spPr>
          <a:xfrm>
            <a:off x="3096460" y="4022034"/>
            <a:ext cx="1768580" cy="455410"/>
          </a:xfrm>
          <a:custGeom>
            <a:avLst/>
            <a:gdLst/>
            <a:ahLst/>
            <a:cxnLst/>
            <a:rect l="l" t="t" r="r" b="b"/>
            <a:pathLst>
              <a:path w="3537160" h="910819">
                <a:moveTo>
                  <a:pt x="0" y="0"/>
                </a:moveTo>
                <a:lnTo>
                  <a:pt x="3537160" y="0"/>
                </a:lnTo>
                <a:lnTo>
                  <a:pt x="3537160" y="910819"/>
                </a:lnTo>
                <a:lnTo>
                  <a:pt x="0" y="9108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85800">
              <a:defRPr/>
            </a:pPr>
            <a:endParaRPr lang="en-VN" sz="1350" kern="0">
              <a:solidFill>
                <a:prstClr val="black"/>
              </a:solidFill>
              <a:latin typeface="Calibri"/>
            </a:endParaRPr>
          </a:p>
        </p:txBody>
      </p:sp>
      <p:sp>
        <p:nvSpPr>
          <p:cNvPr id="15" name="Freeform 11">
            <a:extLst>
              <a:ext uri="{FF2B5EF4-FFF2-40B4-BE49-F238E27FC236}">
                <a16:creationId xmlns:a16="http://schemas.microsoft.com/office/drawing/2014/main" id="{31670400-9430-ACDC-0E3B-AE730FECDF0A}"/>
              </a:ext>
            </a:extLst>
          </p:cNvPr>
          <p:cNvSpPr/>
          <p:nvPr/>
        </p:nvSpPr>
        <p:spPr>
          <a:xfrm>
            <a:off x="3505185" y="3081688"/>
            <a:ext cx="796133" cy="694627"/>
          </a:xfrm>
          <a:custGeom>
            <a:avLst/>
            <a:gdLst/>
            <a:ahLst/>
            <a:cxnLst/>
            <a:rect l="l" t="t" r="r" b="b"/>
            <a:pathLst>
              <a:path w="1592267" h="1389253">
                <a:moveTo>
                  <a:pt x="0" y="0"/>
                </a:moveTo>
                <a:lnTo>
                  <a:pt x="1592266" y="0"/>
                </a:lnTo>
                <a:lnTo>
                  <a:pt x="1592266" y="1389252"/>
                </a:lnTo>
                <a:lnTo>
                  <a:pt x="0" y="138925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85800">
              <a:defRPr/>
            </a:pPr>
            <a:endParaRPr lang="en-VN" sz="1350" kern="0">
              <a:solidFill>
                <a:prstClr val="black"/>
              </a:solidFill>
              <a:latin typeface="Calibri"/>
            </a:endParaRPr>
          </a:p>
        </p:txBody>
      </p:sp>
      <p:sp>
        <p:nvSpPr>
          <p:cNvPr id="16" name="Freeform 12">
            <a:extLst>
              <a:ext uri="{FF2B5EF4-FFF2-40B4-BE49-F238E27FC236}">
                <a16:creationId xmlns:a16="http://schemas.microsoft.com/office/drawing/2014/main" id="{A583D8A0-D71D-19B0-420D-C53F7A026129}"/>
              </a:ext>
            </a:extLst>
          </p:cNvPr>
          <p:cNvSpPr/>
          <p:nvPr/>
        </p:nvSpPr>
        <p:spPr>
          <a:xfrm>
            <a:off x="8345077" y="1719027"/>
            <a:ext cx="1110764" cy="891388"/>
          </a:xfrm>
          <a:custGeom>
            <a:avLst/>
            <a:gdLst/>
            <a:ahLst/>
            <a:cxnLst/>
            <a:rect l="l" t="t" r="r" b="b"/>
            <a:pathLst>
              <a:path w="2221527" h="1782776">
                <a:moveTo>
                  <a:pt x="0" y="0"/>
                </a:moveTo>
                <a:lnTo>
                  <a:pt x="2221527" y="0"/>
                </a:lnTo>
                <a:lnTo>
                  <a:pt x="2221527" y="1782776"/>
                </a:lnTo>
                <a:lnTo>
                  <a:pt x="0" y="178277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85800">
              <a:defRPr/>
            </a:pPr>
            <a:endParaRPr lang="en-VN" sz="1350" kern="0">
              <a:solidFill>
                <a:prstClr val="black"/>
              </a:solidFill>
              <a:latin typeface="Calibri"/>
            </a:endParaRPr>
          </a:p>
        </p:txBody>
      </p:sp>
      <p:sp>
        <p:nvSpPr>
          <p:cNvPr id="17" name="Freeform 14">
            <a:extLst>
              <a:ext uri="{FF2B5EF4-FFF2-40B4-BE49-F238E27FC236}">
                <a16:creationId xmlns:a16="http://schemas.microsoft.com/office/drawing/2014/main" id="{85077A08-4DE0-DB4E-1DE6-4F7D2B0A6A8D}"/>
              </a:ext>
            </a:extLst>
          </p:cNvPr>
          <p:cNvSpPr/>
          <p:nvPr/>
        </p:nvSpPr>
        <p:spPr>
          <a:xfrm rot="-8552691">
            <a:off x="8424600" y="4814286"/>
            <a:ext cx="973418" cy="198334"/>
          </a:xfrm>
          <a:custGeom>
            <a:avLst/>
            <a:gdLst/>
            <a:ahLst/>
            <a:cxnLst/>
            <a:rect l="l" t="t" r="r" b="b"/>
            <a:pathLst>
              <a:path w="1946835" h="396668">
                <a:moveTo>
                  <a:pt x="0" y="0"/>
                </a:moveTo>
                <a:lnTo>
                  <a:pt x="1946835" y="0"/>
                </a:lnTo>
                <a:lnTo>
                  <a:pt x="1946835" y="396668"/>
                </a:lnTo>
                <a:lnTo>
                  <a:pt x="0" y="39666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85800">
              <a:defRPr/>
            </a:pPr>
            <a:endParaRPr lang="en-VN" sz="1350" kern="0">
              <a:solidFill>
                <a:prstClr val="black"/>
              </a:solidFill>
              <a:latin typeface="Calibri"/>
            </a:endParaRPr>
          </a:p>
        </p:txBody>
      </p:sp>
    </p:spTree>
    <p:extLst>
      <p:ext uri="{BB962C8B-B14F-4D97-AF65-F5344CB8AC3E}">
        <p14:creationId xmlns:p14="http://schemas.microsoft.com/office/powerpoint/2010/main" val="866927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2942409"/>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Nhà vua triệu các bô lão về kinh thành Thăng Long bàn việc gì?</a:t>
            </a: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Nhà vua triệu các bô lão về kinh, bàn phương án đối phó với quân giặc: Nên hoà hay nên đánh?</a:t>
            </a:r>
            <a:r>
              <a:rPr lang="en-GB" altLang="en-US" sz="3200" dirty="0">
                <a:solidFill>
                  <a:srgbClr val="7030A0"/>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3681072"/>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Vì sao nhà vua muốn hỏi ý kiến các bô lão từ khắp mọi miền đất nước?</a:t>
            </a:r>
            <a:endParaRPr lang="en-US" altLang="en-US" sz="3200" dirty="0">
              <a:solidFill>
                <a:srgbClr val="FF0000"/>
              </a:solidFill>
              <a:latin typeface="UTM Avo" panose="02040603050506020204" pitchFamily="18" charset="0"/>
              <a:cs typeface="Times New Roman" pitchFamily="18" charset="0"/>
              <a:sym typeface="+mn-ea"/>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rPr>
              <a:t>Vì các bô lão là những người có uy tín trong nhân dân, đại diện cho ý chí, nguyện vọng của nhân dân trên mọi miền đất nước.</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3232488"/>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3 </a:t>
            </a:r>
            <a:r>
              <a:rPr lang="en-US" altLang="en-GB" sz="2800" dirty="0">
                <a:solidFill>
                  <a:srgbClr val="FF0000"/>
                </a:solidFill>
                <a:latin typeface="UTM Avo" panose="02040603050506020204" pitchFamily="18" charset="0"/>
                <a:cs typeface="Times New Roman" panose="02020603050405020304" pitchFamily="18" charset="0"/>
                <a:sym typeface="+mn-ea"/>
              </a:rPr>
              <a:t>:</a:t>
            </a:r>
            <a:r>
              <a:rPr lang="en-GB"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Hình</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ảnh</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các</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vị</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bô</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lão</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từ</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khắp</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mọi</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miền</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về</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dự</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họp</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nói</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lên</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điều</a:t>
            </a:r>
            <a:r>
              <a:rPr lang="en-US" altLang="en-US" sz="2800" dirty="0">
                <a:solidFill>
                  <a:srgbClr val="FF0000"/>
                </a:solidFill>
                <a:latin typeface="UTM Avo" panose="02040603050506020204" pitchFamily="18" charset="0"/>
                <a:cs typeface="Times New Roman" panose="02020603050405020304" pitchFamily="18" charset="0"/>
                <a:sym typeface="+mn-ea"/>
              </a:rPr>
              <a:t> </a:t>
            </a:r>
            <a:r>
              <a:rPr lang="en-US" altLang="en-US" sz="2800" dirty="0" err="1">
                <a:solidFill>
                  <a:srgbClr val="FF0000"/>
                </a:solidFill>
                <a:latin typeface="UTM Avo" panose="02040603050506020204" pitchFamily="18" charset="0"/>
                <a:cs typeface="Times New Roman" panose="02020603050405020304" pitchFamily="18" charset="0"/>
                <a:sym typeface="+mn-ea"/>
              </a:rPr>
              <a:t>gì</a:t>
            </a:r>
            <a:r>
              <a:rPr lang="en-US" altLang="en-US" sz="2800" dirty="0">
                <a:solidFill>
                  <a:srgbClr val="FF0000"/>
                </a:solidFill>
                <a:latin typeface="UTM Avo" panose="02040603050506020204" pitchFamily="18" charset="0"/>
                <a:cs typeface="Times New Roman" panose="02020603050405020304" pitchFamily="18" charset="0"/>
                <a:sym typeface="+mn-ea"/>
              </a:rPr>
              <a:t>? </a:t>
            </a:r>
          </a:p>
          <a:p>
            <a:pPr algn="just">
              <a:lnSpc>
                <a:spcPct val="150000"/>
              </a:lnSpc>
            </a:pPr>
            <a:r>
              <a:rPr lang="en-US"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Hình ảnh đó nói lên tinh thần yêu nước, ý thức trách nhiệm của các bô lão đối với việc nước. Đây cũng là hình ảnh thể hiện sự đoàn kết của nhân dân cả nước.</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718444" y="1087350"/>
            <a:ext cx="11189520" cy="4419736"/>
          </a:xfrm>
          <a:prstGeom prst="rect">
            <a:avLst/>
          </a:prstGeom>
          <a:noFill/>
        </p:spPr>
        <p:txBody>
          <a:bodyPr wrap="square"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altLang="en-US" sz="3200" b="0" i="0" u="none" strike="noStrike" kern="1200" cap="none" spc="0" normalizeH="0" baseline="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Câu</a:t>
            </a:r>
            <a:r>
              <a:rPr kumimoji="0" lang="en-GB" altLang="en-US"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4 </a:t>
            </a:r>
            <a:r>
              <a:rPr kumimoji="0" lang="en-US" altLang="en-GB"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a:t>
            </a:r>
            <a:r>
              <a:rPr kumimoji="0" lang="en-GB" altLang="en-US"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de-DE" altLang="en-US" sz="32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itchFamily="18" charset="0"/>
                <a:sym typeface="+mn-ea"/>
              </a:rPr>
              <a:t>Tìm những chi tiết, hình ảnh thể hiện ý chí chung của các vị bô lão trong hội nghị.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altLang="en-US" sz="32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7030A0"/>
                </a:solidFill>
                <a:effectLst/>
                <a:uLnTx/>
                <a:uFillTx/>
                <a:latin typeface="UTM Avo" panose="02040603050506020204" pitchFamily="18" charset="0"/>
                <a:ea typeface="+mn-ea"/>
                <a:cs typeface="+mn-cs"/>
              </a:rPr>
              <a:t>Đó là chi tiết:</a:t>
            </a:r>
            <a:r>
              <a:rPr kumimoji="0" lang="en-US" sz="3200" b="0" i="0" u="none" strike="noStrike" kern="1200" cap="none" spc="0" normalizeH="0" noProof="0" dirty="0">
                <a:ln>
                  <a:noFill/>
                </a:ln>
                <a:solidFill>
                  <a:srgbClr val="7030A0"/>
                </a:solidFill>
                <a:effectLst/>
                <a:uLnTx/>
                <a:uFillTx/>
                <a:latin typeface="UTM Avo" panose="02040603050506020204" pitchFamily="18" charset="0"/>
                <a:ea typeface="+mn-ea"/>
                <a:cs typeface="+mn-cs"/>
              </a:rPr>
              <a:t> </a:t>
            </a:r>
            <a:r>
              <a:rPr kumimoji="0" lang="vi-VN" sz="3200" b="0" i="0" u="none" strike="noStrike" kern="1200" cap="none" spc="0" normalizeH="0" baseline="0" noProof="0" dirty="0">
                <a:ln>
                  <a:noFill/>
                </a:ln>
                <a:solidFill>
                  <a:srgbClr val="7030A0"/>
                </a:solidFill>
                <a:effectLst/>
                <a:uLnTx/>
                <a:uFillTx/>
                <a:latin typeface="UTM Avo" panose="02040603050506020204" pitchFamily="18" charset="0"/>
                <a:ea typeface="+mn-ea"/>
                <a:cs typeface="+mn-cs"/>
              </a:rPr>
              <a:t>Khi nhà vua hỏi: “Ta nên hoà hay nên đánh?”, tất cả các bô lão đều nói: “Đánh! Đá... ánh…! Xin Bệ hạ cho đánh!”. Tiếng hô thống thiết nổi lên như sóng cồn; điện Diên Hồng như có cơn bão tràn qua.</a:t>
            </a:r>
          </a:p>
        </p:txBody>
      </p:sp>
    </p:spTree>
    <p:extLst>
      <p:ext uri="{BB962C8B-B14F-4D97-AF65-F5344CB8AC3E}">
        <p14:creationId xmlns:p14="http://schemas.microsoft.com/office/powerpoint/2010/main" val="29342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9964" y="2437307"/>
            <a:ext cx="11111949" cy="726417"/>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5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Em có cảm nghĩ gì về Hội nghị Diên Hồng? </a:t>
            </a: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16411" y="2464019"/>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của</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bài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là</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363454" y="2181845"/>
            <a:ext cx="10694732" cy="2487211"/>
          </a:xfrm>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294" y="183687"/>
                  <a:pt x="171617" y="53332"/>
                  <a:pt x="401382" y="0"/>
                </a:cubicBezTo>
                <a:cubicBezTo>
                  <a:pt x="3164967" y="231310"/>
                  <a:pt x="3845725" y="544873"/>
                  <a:pt x="6238594" y="0"/>
                </a:cubicBezTo>
                <a:lnTo>
                  <a:pt x="6238594" y="0"/>
                </a:lnTo>
                <a:cubicBezTo>
                  <a:pt x="7182209" y="-104502"/>
                  <a:pt x="7626771" y="4563"/>
                  <a:pt x="8912276" y="0"/>
                </a:cubicBezTo>
                <a:cubicBezTo>
                  <a:pt x="9218372" y="-54212"/>
                  <a:pt x="9860873" y="-25256"/>
                  <a:pt x="10293349" y="0"/>
                </a:cubicBezTo>
                <a:cubicBezTo>
                  <a:pt x="10567552" y="9534"/>
                  <a:pt x="10690276" y="233921"/>
                  <a:pt x="10694732" y="414544"/>
                </a:cubicBezTo>
                <a:cubicBezTo>
                  <a:pt x="10642986" y="488891"/>
                  <a:pt x="10665851" y="1303941"/>
                  <a:pt x="10694732" y="1450873"/>
                </a:cubicBezTo>
                <a:lnTo>
                  <a:pt x="10694732" y="1450873"/>
                </a:lnTo>
                <a:cubicBezTo>
                  <a:pt x="10700014" y="1579814"/>
                  <a:pt x="10680095" y="1993908"/>
                  <a:pt x="10694732" y="2072676"/>
                </a:cubicBezTo>
                <a:cubicBezTo>
                  <a:pt x="10694730" y="2072672"/>
                  <a:pt x="10694732" y="2072668"/>
                  <a:pt x="10694732" y="2072666"/>
                </a:cubicBezTo>
                <a:cubicBezTo>
                  <a:pt x="10650988" y="2219765"/>
                  <a:pt x="10549220" y="2464674"/>
                  <a:pt x="10293349" y="2487211"/>
                </a:cubicBezTo>
                <a:cubicBezTo>
                  <a:pt x="9846596" y="2534665"/>
                  <a:pt x="9598449" y="2300832"/>
                  <a:pt x="8912276" y="2487211"/>
                </a:cubicBezTo>
                <a:cubicBezTo>
                  <a:pt x="8530639" y="2790191"/>
                  <a:pt x="7469736" y="3361854"/>
                  <a:pt x="7001840" y="3282620"/>
                </a:cubicBezTo>
                <a:cubicBezTo>
                  <a:pt x="6827220" y="3095659"/>
                  <a:pt x="6528273" y="2880054"/>
                  <a:pt x="6238594" y="2487211"/>
                </a:cubicBezTo>
                <a:cubicBezTo>
                  <a:pt x="4906233" y="2357602"/>
                  <a:pt x="2142822" y="2555831"/>
                  <a:pt x="401382" y="2487211"/>
                </a:cubicBezTo>
                <a:cubicBezTo>
                  <a:pt x="192632" y="2439309"/>
                  <a:pt x="420" y="2376168"/>
                  <a:pt x="0" y="2072666"/>
                </a:cubicBezTo>
                <a:cubicBezTo>
                  <a:pt x="1" y="2072668"/>
                  <a:pt x="-1" y="2072671"/>
                  <a:pt x="0" y="2072676"/>
                </a:cubicBezTo>
                <a:cubicBezTo>
                  <a:pt x="-74062" y="1758670"/>
                  <a:pt x="-35380" y="1649890"/>
                  <a:pt x="0" y="1450873"/>
                </a:cubicBezTo>
                <a:lnTo>
                  <a:pt x="0" y="1450873"/>
                </a:lnTo>
                <a:cubicBezTo>
                  <a:pt x="-113579" y="1021653"/>
                  <a:pt x="113651" y="647824"/>
                  <a:pt x="0" y="414544"/>
                </a:cubicBezTo>
                <a:close/>
              </a:path>
              <a:path w="10694732" h="2487211" stroke="0" extrusionOk="0">
                <a:moveTo>
                  <a:pt x="0" y="414544"/>
                </a:moveTo>
                <a:cubicBezTo>
                  <a:pt x="54236" y="244383"/>
                  <a:pt x="155058" y="-32654"/>
                  <a:pt x="401382" y="0"/>
                </a:cubicBezTo>
                <a:cubicBezTo>
                  <a:pt x="2769596" y="454730"/>
                  <a:pt x="3596929" y="-230407"/>
                  <a:pt x="6238594" y="0"/>
                </a:cubicBezTo>
                <a:lnTo>
                  <a:pt x="6238594" y="0"/>
                </a:lnTo>
                <a:cubicBezTo>
                  <a:pt x="6807277" y="-171820"/>
                  <a:pt x="8477272" y="-21739"/>
                  <a:pt x="8912276" y="0"/>
                </a:cubicBezTo>
                <a:cubicBezTo>
                  <a:pt x="9269243" y="-43284"/>
                  <a:pt x="9719452" y="97841"/>
                  <a:pt x="10293349" y="0"/>
                </a:cubicBezTo>
                <a:cubicBezTo>
                  <a:pt x="10525106" y="26641"/>
                  <a:pt x="10695864" y="144377"/>
                  <a:pt x="10694732" y="414544"/>
                </a:cubicBezTo>
                <a:cubicBezTo>
                  <a:pt x="10659697" y="542033"/>
                  <a:pt x="10706257" y="1278543"/>
                  <a:pt x="10694732" y="1450873"/>
                </a:cubicBezTo>
                <a:lnTo>
                  <a:pt x="10694732" y="1450873"/>
                </a:lnTo>
                <a:cubicBezTo>
                  <a:pt x="10730832" y="1675924"/>
                  <a:pt x="10591078" y="1842960"/>
                  <a:pt x="10694732" y="2072676"/>
                </a:cubicBezTo>
                <a:cubicBezTo>
                  <a:pt x="10694732" y="2072675"/>
                  <a:pt x="10694732" y="2072668"/>
                  <a:pt x="10694732" y="2072666"/>
                </a:cubicBezTo>
                <a:cubicBezTo>
                  <a:pt x="10702443" y="2314947"/>
                  <a:pt x="10502896" y="2472314"/>
                  <a:pt x="10293349" y="2487211"/>
                </a:cubicBezTo>
                <a:cubicBezTo>
                  <a:pt x="9639612" y="2645945"/>
                  <a:pt x="9213116" y="2534792"/>
                  <a:pt x="8912276" y="2487211"/>
                </a:cubicBezTo>
                <a:cubicBezTo>
                  <a:pt x="8152789" y="2947519"/>
                  <a:pt x="7906853" y="3061514"/>
                  <a:pt x="7001840" y="3282620"/>
                </a:cubicBezTo>
                <a:cubicBezTo>
                  <a:pt x="6645753" y="3080086"/>
                  <a:pt x="6535425" y="2800381"/>
                  <a:pt x="6238594" y="2487211"/>
                </a:cubicBezTo>
                <a:cubicBezTo>
                  <a:pt x="4420476" y="2217724"/>
                  <a:pt x="1758057" y="2427038"/>
                  <a:pt x="401382" y="2487211"/>
                </a:cubicBezTo>
                <a:cubicBezTo>
                  <a:pt x="126373" y="2502285"/>
                  <a:pt x="-10198" y="2284654"/>
                  <a:pt x="0" y="2072666"/>
                </a:cubicBezTo>
                <a:cubicBezTo>
                  <a:pt x="0" y="2072671"/>
                  <a:pt x="0" y="2072671"/>
                  <a:pt x="0" y="2072676"/>
                </a:cubicBezTo>
                <a:cubicBezTo>
                  <a:pt x="41472" y="1830343"/>
                  <a:pt x="7782" y="1601754"/>
                  <a:pt x="0" y="1450873"/>
                </a:cubicBezTo>
                <a:lnTo>
                  <a:pt x="0" y="1450873"/>
                </a:lnTo>
                <a:cubicBezTo>
                  <a:pt x="50134" y="1074824"/>
                  <a:pt x="-78247" y="565662"/>
                  <a:pt x="0" y="414544"/>
                </a:cubicBezTo>
                <a:close/>
              </a:path>
              <a:path w="10694732" h="2487211" fill="none" stroke="0" extrusionOk="0">
                <a:moveTo>
                  <a:pt x="0" y="414544"/>
                </a:moveTo>
                <a:cubicBezTo>
                  <a:pt x="52945" y="206955"/>
                  <a:pt x="145081" y="-14216"/>
                  <a:pt x="401382" y="0"/>
                </a:cubicBezTo>
                <a:cubicBezTo>
                  <a:pt x="3241134" y="339444"/>
                  <a:pt x="3980452" y="348953"/>
                  <a:pt x="6238594" y="0"/>
                </a:cubicBezTo>
                <a:lnTo>
                  <a:pt x="6238594" y="0"/>
                </a:lnTo>
                <a:cubicBezTo>
                  <a:pt x="7119927" y="-169409"/>
                  <a:pt x="7738330" y="-54747"/>
                  <a:pt x="8912276" y="0"/>
                </a:cubicBezTo>
                <a:cubicBezTo>
                  <a:pt x="9227735" y="-86848"/>
                  <a:pt x="9836087" y="-16933"/>
                  <a:pt x="10293349" y="0"/>
                </a:cubicBezTo>
                <a:cubicBezTo>
                  <a:pt x="10538804" y="-26260"/>
                  <a:pt x="10718141" y="182328"/>
                  <a:pt x="10694732" y="414544"/>
                </a:cubicBezTo>
                <a:cubicBezTo>
                  <a:pt x="10693364" y="524549"/>
                  <a:pt x="10664256" y="1294868"/>
                  <a:pt x="10694732" y="1450873"/>
                </a:cubicBezTo>
                <a:lnTo>
                  <a:pt x="10694732" y="1450873"/>
                </a:lnTo>
                <a:cubicBezTo>
                  <a:pt x="10712582" y="1550147"/>
                  <a:pt x="10673340" y="1976976"/>
                  <a:pt x="10694732" y="2072676"/>
                </a:cubicBezTo>
                <a:cubicBezTo>
                  <a:pt x="10694734" y="2072675"/>
                  <a:pt x="10694733" y="2072671"/>
                  <a:pt x="10694732" y="2072666"/>
                </a:cubicBezTo>
                <a:cubicBezTo>
                  <a:pt x="10665922" y="2268448"/>
                  <a:pt x="10573889" y="2536082"/>
                  <a:pt x="10293349" y="2487211"/>
                </a:cubicBezTo>
                <a:cubicBezTo>
                  <a:pt x="9934549" y="2497257"/>
                  <a:pt x="9531523" y="2414128"/>
                  <a:pt x="8912276" y="2487211"/>
                </a:cubicBezTo>
                <a:cubicBezTo>
                  <a:pt x="8576154" y="2617250"/>
                  <a:pt x="7501615" y="3223330"/>
                  <a:pt x="7001840" y="3282620"/>
                </a:cubicBezTo>
                <a:cubicBezTo>
                  <a:pt x="6863093" y="3057483"/>
                  <a:pt x="6556010" y="2841869"/>
                  <a:pt x="6238594" y="2487211"/>
                </a:cubicBezTo>
                <a:cubicBezTo>
                  <a:pt x="4912492" y="2732844"/>
                  <a:pt x="1910376" y="2698059"/>
                  <a:pt x="401382" y="2487211"/>
                </a:cubicBezTo>
                <a:cubicBezTo>
                  <a:pt x="152257" y="2464509"/>
                  <a:pt x="-3143" y="2295919"/>
                  <a:pt x="0" y="2072666"/>
                </a:cubicBezTo>
                <a:cubicBezTo>
                  <a:pt x="-1" y="2072671"/>
                  <a:pt x="0" y="2072672"/>
                  <a:pt x="0" y="2072676"/>
                </a:cubicBezTo>
                <a:cubicBezTo>
                  <a:pt x="-43554" y="1773227"/>
                  <a:pt x="-50868" y="1610108"/>
                  <a:pt x="0" y="1450873"/>
                </a:cubicBezTo>
                <a:lnTo>
                  <a:pt x="0" y="1450873"/>
                </a:lnTo>
                <a:cubicBezTo>
                  <a:pt x="-53945" y="1033282"/>
                  <a:pt x="27420" y="674505"/>
                  <a:pt x="0" y="414544"/>
                </a:cubicBezTo>
                <a:close/>
              </a:path>
              <a:path w="10694732" h="2487211" fill="none" stroke="0" extrusionOk="0">
                <a:moveTo>
                  <a:pt x="0" y="414544"/>
                </a:moveTo>
                <a:cubicBezTo>
                  <a:pt x="-1374" y="228788"/>
                  <a:pt x="178868" y="35920"/>
                  <a:pt x="401382" y="0"/>
                </a:cubicBezTo>
                <a:cubicBezTo>
                  <a:pt x="3122600" y="247202"/>
                  <a:pt x="3904693" y="524604"/>
                  <a:pt x="6238594" y="0"/>
                </a:cubicBezTo>
                <a:lnTo>
                  <a:pt x="6238594" y="0"/>
                </a:lnTo>
                <a:cubicBezTo>
                  <a:pt x="7183369" y="-83118"/>
                  <a:pt x="7617705" y="-62781"/>
                  <a:pt x="8912276" y="0"/>
                </a:cubicBezTo>
                <a:cubicBezTo>
                  <a:pt x="9211347" y="-77030"/>
                  <a:pt x="9770097" y="-5442"/>
                  <a:pt x="10293349" y="0"/>
                </a:cubicBezTo>
                <a:cubicBezTo>
                  <a:pt x="10536877" y="13105"/>
                  <a:pt x="10716276" y="203148"/>
                  <a:pt x="10694732" y="414544"/>
                </a:cubicBezTo>
                <a:cubicBezTo>
                  <a:pt x="10657323" y="498771"/>
                  <a:pt x="10666972" y="1299207"/>
                  <a:pt x="10694732" y="1450873"/>
                </a:cubicBezTo>
                <a:lnTo>
                  <a:pt x="10694732" y="1450873"/>
                </a:lnTo>
                <a:cubicBezTo>
                  <a:pt x="10703692" y="1574391"/>
                  <a:pt x="10675174" y="1990934"/>
                  <a:pt x="10694732" y="2072676"/>
                </a:cubicBezTo>
                <a:cubicBezTo>
                  <a:pt x="10694731" y="2072672"/>
                  <a:pt x="10694732" y="2072667"/>
                  <a:pt x="10694732" y="2072666"/>
                </a:cubicBezTo>
                <a:cubicBezTo>
                  <a:pt x="10666722" y="2203668"/>
                  <a:pt x="10532755" y="2488172"/>
                  <a:pt x="10293349" y="2487211"/>
                </a:cubicBezTo>
                <a:cubicBezTo>
                  <a:pt x="9863521" y="2519282"/>
                  <a:pt x="9563388" y="2359502"/>
                  <a:pt x="8912276" y="2487211"/>
                </a:cubicBezTo>
                <a:cubicBezTo>
                  <a:pt x="8592644" y="2729360"/>
                  <a:pt x="7490276" y="3315803"/>
                  <a:pt x="7001840" y="3282620"/>
                </a:cubicBezTo>
                <a:cubicBezTo>
                  <a:pt x="6844777" y="3080190"/>
                  <a:pt x="6566804" y="2867040"/>
                  <a:pt x="6238594" y="2487211"/>
                </a:cubicBezTo>
                <a:cubicBezTo>
                  <a:pt x="4795384" y="2516845"/>
                  <a:pt x="2220305" y="2450439"/>
                  <a:pt x="401382" y="2487211"/>
                </a:cubicBezTo>
                <a:cubicBezTo>
                  <a:pt x="158023" y="2425289"/>
                  <a:pt x="-6746" y="2302126"/>
                  <a:pt x="0" y="2072666"/>
                </a:cubicBezTo>
                <a:cubicBezTo>
                  <a:pt x="0" y="2072668"/>
                  <a:pt x="-1" y="2072669"/>
                  <a:pt x="0" y="2072676"/>
                </a:cubicBezTo>
                <a:cubicBezTo>
                  <a:pt x="-34225" y="1776487"/>
                  <a:pt x="-48421" y="1626718"/>
                  <a:pt x="0" y="1450873"/>
                </a:cubicBezTo>
                <a:lnTo>
                  <a:pt x="0" y="1450873"/>
                </a:lnTo>
                <a:cubicBezTo>
                  <a:pt x="-91905" y="1058041"/>
                  <a:pt x="102951" y="653511"/>
                  <a:pt x="0" y="41454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599937" y="2882560"/>
            <a:ext cx="10458249" cy="1200329"/>
          </a:xfrm>
          <a:prstGeom prst="rect">
            <a:avLst/>
          </a:prstGeom>
          <a:solidFill>
            <a:schemeClr val="accent1">
              <a:lumMod val="20000"/>
              <a:lumOff val="80000"/>
            </a:schemeClr>
          </a:solidFill>
        </p:spPr>
        <p:txBody>
          <a:bodyPr wrap="square" rtlCol="0">
            <a:spAutoFit/>
          </a:bodyPr>
          <a:lstStyle/>
          <a:p>
            <a:pPr algn="just"/>
            <a:r>
              <a:rPr lang="en-US" sz="3600" dirty="0">
                <a:solidFill>
                  <a:srgbClr val="E11F69"/>
                </a:solidFill>
                <a:latin typeface="UTM Avo" panose="02040603050506020204" pitchFamily="18" charset="0"/>
                <a:cs typeface="Times New Roman" pitchFamily="18" charset="0"/>
              </a:rPr>
              <a:t>- </a:t>
            </a:r>
            <a:r>
              <a:rPr lang="vi-VN" sz="3600" dirty="0">
                <a:solidFill>
                  <a:srgbClr val="E11F69"/>
                </a:solidFill>
                <a:latin typeface="UTM Avo" panose="02040603050506020204" pitchFamily="18" charset="0"/>
                <a:cs typeface="Times New Roman" pitchFamily="18" charset="0"/>
              </a:rPr>
              <a:t>Ca ngợi tinh thần đoàn kết, ý chí quyết tâm đánh giặc giữ nước của cha ông ta.</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198213" y="799708"/>
            <a:ext cx="11435665" cy="647165"/>
          </a:xfrm>
          <a:prstGeom prst="rect">
            <a:avLst/>
          </a:prstGeom>
          <a:noFill/>
        </p:spPr>
        <p:txBody>
          <a:bodyPr wrap="square"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Nêu</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giọng</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đọc</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của</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bài</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a:t>
            </a:r>
            <a:endParaRPr kumimoji="0" lang="en-US" altLang="en-US" sz="28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endParaRPr>
          </a:p>
        </p:txBody>
      </p:sp>
      <p:sp>
        <p:nvSpPr>
          <p:cNvPr id="5" name="TextBox 4">
            <a:extLst>
              <a:ext uri="{FF2B5EF4-FFF2-40B4-BE49-F238E27FC236}">
                <a16:creationId xmlns:a16="http://schemas.microsoft.com/office/drawing/2014/main" id="{025DE307-6222-5899-748E-CBC65AE17F22}"/>
              </a:ext>
            </a:extLst>
          </p:cNvPr>
          <p:cNvSpPr txBox="1"/>
          <p:nvPr/>
        </p:nvSpPr>
        <p:spPr>
          <a:xfrm>
            <a:off x="328960" y="1987804"/>
            <a:ext cx="11435664" cy="3539430"/>
          </a:xfrm>
          <a:prstGeom prst="rect">
            <a:avLst/>
          </a:prstGeom>
          <a:noFill/>
        </p:spPr>
        <p:txBody>
          <a:bodyPr wrap="square">
            <a:spAutoFit/>
          </a:bodyPr>
          <a:lstStyle/>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lo</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lắng.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 giọng khoan thai.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Đoạn 3: Những câu là lời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dẫn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rãi.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Lời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vua</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dõng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dạc,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những câu</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quân</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tức</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giận,</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tới</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dự</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vua đọc với giọng xúc động. Lời của các bô lão đọc với giọng khí thế, quyết tâm.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Đoạn 4 đọc với giọng từ tốn, trang </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06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021738"/>
            <a:ext cx="12044854" cy="4598375"/>
          </a:xfrm>
          <a:prstGeom prst="rect">
            <a:avLst/>
          </a:prstGeom>
          <a:noFill/>
        </p:spPr>
        <p:txBody>
          <a:bodyPr wrap="square" rtlCol="0" anchor="t">
            <a:spAutoFit/>
          </a:bodyPr>
          <a:lstStyle/>
          <a:p>
            <a:pPr>
              <a:lnSpc>
                <a:spcPct val="150000"/>
              </a:lnSpc>
              <a:spcAft>
                <a:spcPts val="800"/>
              </a:spcAft>
            </a:pPr>
            <a:r>
              <a:rPr lang="vi-VN" sz="4000" b="1" i="1">
                <a:latin typeface="Times New Roman" panose="02020603050405020304" pitchFamily="18" charset="0"/>
                <a:ea typeface="Calibri" panose="020F0502020204030204" pitchFamily="34" charset="0"/>
                <a:cs typeface="Times New Roman" panose="02020603050405020304" pitchFamily="18" charset="0"/>
              </a:rPr>
              <a:t>Trẫm </a:t>
            </a:r>
            <a:r>
              <a:rPr lang="vi-VN" sz="4000" i="1">
                <a:latin typeface="Times New Roman" panose="02020603050405020304" pitchFamily="18" charset="0"/>
                <a:ea typeface="Calibri" panose="020F0502020204030204" pitchFamily="34" charset="0"/>
                <a:cs typeface="Times New Roman" panose="02020603050405020304" pitchFamily="18" charset="0"/>
              </a:rPr>
              <a:t>và </a:t>
            </a:r>
            <a:r>
              <a:rPr lang="vi-VN" sz="4000" b="1" i="1">
                <a:latin typeface="Times New Roman" panose="02020603050405020304" pitchFamily="18" charset="0"/>
                <a:ea typeface="Calibri" panose="020F0502020204030204" pitchFamily="34" charset="0"/>
                <a:cs typeface="Times New Roman" panose="02020603050405020304" pitchFamily="18" charset="0"/>
              </a:rPr>
              <a:t>các tướng sĩ </a:t>
            </a:r>
            <a:r>
              <a:rPr lang="vi-VN" sz="4000" i="1">
                <a:latin typeface="Times New Roman" panose="02020603050405020304" pitchFamily="18" charset="0"/>
                <a:ea typeface="Calibri" panose="020F0502020204030204" pitchFamily="34" charset="0"/>
                <a:cs typeface="Times New Roman" panose="02020603050405020304" pitchFamily="18" charset="0"/>
              </a:rPr>
              <a:t>/ đã có kế sách chống giặc. // Nhưng </a:t>
            </a:r>
            <a:r>
              <a:rPr lang="vi-VN" sz="4000" b="1" i="1">
                <a:latin typeface="Times New Roman" panose="02020603050405020304" pitchFamily="18" charset="0"/>
                <a:ea typeface="Calibri" panose="020F0502020204030204" pitchFamily="34" charset="0"/>
                <a:cs typeface="Times New Roman" panose="02020603050405020304" pitchFamily="18" charset="0"/>
              </a:rPr>
              <a:t>lòng trẫm chưa yên </a:t>
            </a:r>
            <a:r>
              <a:rPr lang="vi-VN" sz="4000" i="1">
                <a:latin typeface="Times New Roman" panose="02020603050405020304" pitchFamily="18" charset="0"/>
                <a:ea typeface="Calibri" panose="020F0502020204030204" pitchFamily="34" charset="0"/>
                <a:cs typeface="Times New Roman" panose="02020603050405020304" pitchFamily="18" charset="0"/>
              </a:rPr>
              <a:t>/ vì không nỡ để bách tính lầm than. // </a:t>
            </a:r>
            <a:r>
              <a:rPr lang="vi-VN" sz="4000" b="1" i="1">
                <a:latin typeface="Times New Roman" panose="02020603050405020304" pitchFamily="18" charset="0"/>
                <a:ea typeface="Calibri" panose="020F0502020204030204" pitchFamily="34" charset="0"/>
                <a:cs typeface="Times New Roman" panose="02020603050405020304" pitchFamily="18" charset="0"/>
              </a:rPr>
              <a:t>Các khanh </a:t>
            </a:r>
            <a:r>
              <a:rPr lang="vi-VN" sz="4000" i="1">
                <a:latin typeface="Times New Roman" panose="02020603050405020304" pitchFamily="18" charset="0"/>
                <a:ea typeface="Calibri" panose="020F0502020204030204" pitchFamily="34" charset="0"/>
                <a:cs typeface="Times New Roman" panose="02020603050405020304" pitchFamily="18" charset="0"/>
              </a:rPr>
              <a:t>là </a:t>
            </a:r>
            <a:r>
              <a:rPr lang="vi-VN" sz="4000" b="1" i="1">
                <a:latin typeface="Times New Roman" panose="02020603050405020304" pitchFamily="18" charset="0"/>
                <a:ea typeface="Calibri" panose="020F0502020204030204" pitchFamily="34" charset="0"/>
                <a:cs typeface="Times New Roman" panose="02020603050405020304" pitchFamily="18" charset="0"/>
              </a:rPr>
              <a:t>bậc trưởng lão </a:t>
            </a:r>
            <a:r>
              <a:rPr lang="vi-VN" sz="4000" i="1">
                <a:latin typeface="Times New Roman" panose="02020603050405020304" pitchFamily="18" charset="0"/>
                <a:ea typeface="Calibri" panose="020F0502020204030204" pitchFamily="34" charset="0"/>
                <a:cs typeface="Times New Roman" panose="02020603050405020304" pitchFamily="18" charset="0"/>
              </a:rPr>
              <a:t>trong dân gian. // Vậy, / trẫm hỏi ý các khanh: // Ta </a:t>
            </a:r>
            <a:r>
              <a:rPr lang="vi-VN" sz="4000" b="1" i="1">
                <a:latin typeface="Times New Roman" panose="02020603050405020304" pitchFamily="18" charset="0"/>
                <a:ea typeface="Calibri" panose="020F0502020204030204" pitchFamily="34" charset="0"/>
                <a:cs typeface="Times New Roman" panose="02020603050405020304" pitchFamily="18" charset="0"/>
              </a:rPr>
              <a:t>nên hoà </a:t>
            </a:r>
            <a:r>
              <a:rPr lang="vi-VN" sz="4000" i="1">
                <a:latin typeface="Times New Roman" panose="02020603050405020304" pitchFamily="18" charset="0"/>
                <a:ea typeface="Calibri" panose="020F0502020204030204" pitchFamily="34" charset="0"/>
                <a:cs typeface="Times New Roman" panose="02020603050405020304" pitchFamily="18" charset="0"/>
              </a:rPr>
              <a:t>/ </a:t>
            </a:r>
            <a:r>
              <a:rPr lang="vi-VN" sz="4000" b="1" i="1">
                <a:latin typeface="Times New Roman" panose="02020603050405020304" pitchFamily="18" charset="0"/>
                <a:ea typeface="Calibri" panose="020F0502020204030204" pitchFamily="34" charset="0"/>
                <a:cs typeface="Times New Roman" panose="02020603050405020304" pitchFamily="18" charset="0"/>
              </a:rPr>
              <a:t>hay nên đánh</a:t>
            </a:r>
            <a:r>
              <a:rPr lang="vi-VN" sz="4000" i="1">
                <a:latin typeface="Times New Roman" panose="02020603050405020304" pitchFamily="18" charset="0"/>
                <a:ea typeface="Calibri" panose="020F0502020204030204" pitchFamily="34" charset="0"/>
                <a:cs typeface="Times New Roman" panose="02020603050405020304" pitchFamily="18" charset="0"/>
              </a:rPr>
              <a:t>?</a:t>
            </a:r>
            <a:r>
              <a:rPr lang="en-US" sz="4000" i="1">
                <a:latin typeface="Times New Roman" panose="02020603050405020304" pitchFamily="18" charset="0"/>
                <a:ea typeface="Calibri" panose="020F0502020204030204" pitchFamily="34" charset="0"/>
                <a:cs typeface="Times New Roman" panose="02020603050405020304" pitchFamily="18" charset="0"/>
              </a:rPr>
              <a:t>.....</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p:cNvSpPr/>
          <p:nvPr/>
        </p:nvSpPr>
        <p:spPr>
          <a:xfrm>
            <a:off x="8512150" y="645866"/>
            <a:ext cx="3679849" cy="6212134"/>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defRPr/>
            </a:pP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Luật</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chơi</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a:t>
            </a:r>
          </a:p>
          <a:p>
            <a:pPr lvl="0" algn="just">
              <a:lnSpc>
                <a:spcPct val="150000"/>
              </a:lnSpc>
            </a:pPr>
            <a:r>
              <a:rPr lang="en-US"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2000" dirty="0">
                <a:solidFill>
                  <a:srgbClr val="7030A0"/>
                </a:solidFill>
                <a:latin typeface="UTM Avo" panose="02040603050506020204" pitchFamily="18" charset="0"/>
                <a:ea typeface="Cambria" panose="02040503050406030204" pitchFamily="18" charset="0"/>
                <a:cs typeface="LNTH-LuoLuoNotangYuanTi 1" pitchFamily="2" charset="-128"/>
              </a:rPr>
              <a:t>Chia lớp thành 4 nhóm, mỗi nhóm cử ra 2 bạn để tham gia trò chơi. </a:t>
            </a:r>
            <a:endParaRPr lang="en-US" sz="2000" dirty="0">
              <a:solidFill>
                <a:srgbClr val="7030A0"/>
              </a:solidFill>
              <a:latin typeface="UTM Avo" panose="02040603050506020204" pitchFamily="18" charset="0"/>
              <a:ea typeface="Cambria" panose="02040503050406030204" pitchFamily="18" charset="0"/>
              <a:cs typeface="LNTH-LuoLuoNotangYuanTi 1" pitchFamily="2" charset="-128"/>
            </a:endParaRPr>
          </a:p>
          <a:p>
            <a:pPr lvl="0" algn="just">
              <a:lnSpc>
                <a:spcPct val="150000"/>
              </a:lnSpc>
            </a:pP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Các</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nhóm</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sẽ</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nhanh</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chóng</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nhận</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thẻ</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có</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2000" dirty="0">
                <a:solidFill>
                  <a:srgbClr val="7030A0"/>
                </a:solidFill>
                <a:latin typeface="UTM Avo" panose="02040603050506020204" pitchFamily="18" charset="0"/>
                <a:ea typeface="Cambria" panose="02040503050406030204" pitchFamily="18" charset="0"/>
                <a:cs typeface="LNTH-LuoLuoNotangYuanTi 1" pitchFamily="2" charset="-128"/>
              </a:rPr>
              <a:t>các thành ngữ, tục ngữ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để</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dirty="0" err="1">
                <a:solidFill>
                  <a:srgbClr val="7030A0"/>
                </a:solidFill>
                <a:latin typeface="UTM Avo" panose="02040603050506020204" pitchFamily="18" charset="0"/>
                <a:ea typeface="Cambria" panose="02040503050406030204" pitchFamily="18" charset="0"/>
                <a:cs typeface="LNTH-LuoLuoNotangYuanTi 1" pitchFamily="2" charset="-128"/>
              </a:rPr>
              <a:t>gắn</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2000" dirty="0">
                <a:solidFill>
                  <a:srgbClr val="7030A0"/>
                </a:solidFill>
                <a:latin typeface="UTM Avo" panose="02040603050506020204" pitchFamily="18" charset="0"/>
                <a:ea typeface="Cambria" panose="02040503050406030204" pitchFamily="18" charset="0"/>
                <a:cs typeface="LNTH-LuoLuoNotangYuanTi 1" pitchFamily="2" charset="-128"/>
              </a:rPr>
              <a:t>vào nhóm thích hợp.</a:t>
            </a: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p>
          <a:p>
            <a:pPr lvl="0" algn="just">
              <a:lnSpc>
                <a:spcPct val="150000"/>
              </a:lnSpc>
            </a:pPr>
            <a:r>
              <a:rPr lang="en-US" sz="2000" dirty="0">
                <a:solidFill>
                  <a:srgbClr val="7030A0"/>
                </a:solidFill>
                <a:latin typeface="UTM Avo" panose="02040603050506020204" pitchFamily="18" charset="0"/>
                <a:ea typeface="Cambria" panose="02040503050406030204" pitchFamily="18" charset="0"/>
                <a:cs typeface="LNTH-LuoLuoNotangYuanTi 1" pitchFamily="2" charset="-128"/>
              </a:rPr>
              <a:t>- </a:t>
            </a:r>
            <a:r>
              <a:rPr lang="vi-VN" sz="2000" dirty="0">
                <a:solidFill>
                  <a:srgbClr val="7030A0"/>
                </a:solidFill>
                <a:latin typeface="UTM Avo" panose="02040603050506020204" pitchFamily="18" charset="0"/>
                <a:ea typeface="Cambria" panose="02040503050406030204" pitchFamily="18" charset="0"/>
                <a:cs typeface="LNTH-LuoLuoNotangYuanTi 1" pitchFamily="2" charset="-128"/>
              </a:rPr>
              <a:t>Nhóm nào làm nhanh và đúng nhất thì sẽ dành chiến thắng và nhận được sao. GV là quản trò bao quát lớp.</a:t>
            </a:r>
            <a:endParaRPr lang="en-US" sz="2000" dirty="0">
              <a:solidFill>
                <a:srgbClr val="7030A0"/>
              </a:solidFill>
              <a:latin typeface="UTM Avo" panose="02040603050506020204" pitchFamily="18" charset="0"/>
              <a:ea typeface="Cambria" panose="02040503050406030204" pitchFamily="18" charset="0"/>
              <a:cs typeface="LNTH-LuoLuoNotangYuanTi 1" pitchFamily="2" charset="-128"/>
            </a:endParaRPr>
          </a:p>
        </p:txBody>
      </p:sp>
      <p:pic>
        <p:nvPicPr>
          <p:cNvPr id="10"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87648" y="1234256"/>
            <a:ext cx="692203" cy="755818"/>
          </a:xfrm>
          <a:prstGeom prst="rect">
            <a:avLst/>
          </a:prstGeom>
        </p:spPr>
      </p:pic>
      <p:sp>
        <p:nvSpPr>
          <p:cNvPr id="2" name="Text Box 1"/>
          <p:cNvSpPr txBox="1"/>
          <p:nvPr/>
        </p:nvSpPr>
        <p:spPr>
          <a:xfrm>
            <a:off x="2091177" y="-465"/>
            <a:ext cx="8009646" cy="646331"/>
          </a:xfrm>
          <a:prstGeom prst="rect">
            <a:avLst/>
          </a:prstGeom>
          <a:solidFill>
            <a:srgbClr val="FFFF00"/>
          </a:solidFill>
        </p:spPr>
        <p:txBody>
          <a:bodyPr wrap="square" rtlCol="0">
            <a:spAutoFit/>
          </a:bodyPr>
          <a:lstStyle/>
          <a:p>
            <a:r>
              <a:rPr lang="en-US" altLang="en-GB" sz="3600" dirty="0" err="1">
                <a:solidFill>
                  <a:srgbClr val="FF0000"/>
                </a:solidFill>
                <a:latin typeface="UTM Avo" panose="02040603050506020204" pitchFamily="18" charset="0"/>
                <a:cs typeface="Times New Roman" panose="02020603050405020304" pitchFamily="18" charset="0"/>
              </a:rPr>
              <a:t>Trò</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chơi</a:t>
            </a:r>
            <a:r>
              <a:rPr lang="en-US" altLang="en-GB" sz="3600" dirty="0">
                <a:solidFill>
                  <a:srgbClr val="FF0000"/>
                </a:solidFill>
                <a:latin typeface="UTM Avo" panose="02040603050506020204" pitchFamily="18" charset="0"/>
                <a:cs typeface="Times New Roman" panose="02020603050405020304" pitchFamily="18" charset="0"/>
              </a:rPr>
              <a:t>: Ai </a:t>
            </a:r>
            <a:r>
              <a:rPr lang="en-US" altLang="en-GB" sz="3600" dirty="0" err="1">
                <a:solidFill>
                  <a:srgbClr val="FF0000"/>
                </a:solidFill>
                <a:latin typeface="UTM Avo" panose="02040603050506020204" pitchFamily="18" charset="0"/>
                <a:cs typeface="Times New Roman" panose="02020603050405020304" pitchFamily="18" charset="0"/>
              </a:rPr>
              <a:t>nhanh</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nhất</a:t>
            </a:r>
            <a:r>
              <a:rPr lang="en-US" altLang="en-GB" sz="3600" dirty="0">
                <a:solidFill>
                  <a:srgbClr val="FF0000"/>
                </a:solidFill>
                <a:latin typeface="UTM Avo" panose="020406030505060202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246766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Qua bài đọc em biết thêm được điều gì? </a:t>
            </a:r>
            <a:endParaRPr lang="en-US"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endParaRPr>
          </a:p>
          <a:p>
            <a:pPr marL="180340" marR="0" algn="just">
              <a:lnSpc>
                <a:spcPct val="150000"/>
              </a:lnSpc>
              <a:spcBef>
                <a:spcPts val="0"/>
              </a:spcBef>
              <a:spcAft>
                <a:spcPts val="0"/>
              </a:spcAft>
              <a:tabLst>
                <a:tab pos="270510" algn="l"/>
              </a:tabLst>
            </a:pPr>
            <a:r>
              <a:rPr lang="en-US"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 </a:t>
            </a:r>
            <a:r>
              <a:rPr lang="vi-VN"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Theo </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em, mình cần làm gì để phát huy truyền thống tốt đẹp đó?</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1" y="2275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AFC288-F3DC-8077-259B-F84749D7B9AC}"/>
              </a:ext>
            </a:extLst>
          </p:cNvPr>
          <p:cNvSpPr txBox="1"/>
          <p:nvPr/>
        </p:nvSpPr>
        <p:spPr>
          <a:xfrm>
            <a:off x="3650226" y="2250909"/>
            <a:ext cx="5412658" cy="923330"/>
          </a:xfrm>
          <a:prstGeom prst="rect">
            <a:avLst/>
          </a:prstGeom>
          <a:noFill/>
        </p:spPr>
        <p:txBody>
          <a:bodyPr wrap="square" rtlCol="0">
            <a:spAutoFit/>
          </a:bodyPr>
          <a:lstStyle/>
          <a:p>
            <a:r>
              <a:rPr lang="en-US" sz="3600" dirty="0"/>
              <a:t>Chung </a:t>
            </a:r>
            <a:r>
              <a:rPr lang="en-US" sz="3600" dirty="0" err="1"/>
              <a:t>sức</a:t>
            </a:r>
            <a:r>
              <a:rPr lang="en-US" sz="3600" dirty="0"/>
              <a:t>, </a:t>
            </a:r>
            <a:r>
              <a:rPr lang="en-US" sz="3600" dirty="0" err="1"/>
              <a:t>chung</a:t>
            </a:r>
            <a:r>
              <a:rPr lang="en-US" sz="3600" dirty="0"/>
              <a:t> </a:t>
            </a:r>
            <a:r>
              <a:rPr lang="en-US" sz="3600" dirty="0" err="1">
                <a:latin typeface="Times New Roman" panose="02020603050405020304" pitchFamily="18" charset="0"/>
                <a:cs typeface="Times New Roman" panose="02020603050405020304" pitchFamily="18" charset="0"/>
              </a:rPr>
              <a:t>lòng</a:t>
            </a:r>
            <a:r>
              <a:rPr lang="en-US" sz="3600" dirty="0"/>
              <a:t>. </a:t>
            </a:r>
          </a:p>
          <a:p>
            <a:pPr algn="r"/>
            <a:r>
              <a:rPr lang="en-US" dirty="0"/>
              <a:t>(Thành </a:t>
            </a:r>
            <a:r>
              <a:rPr lang="en-US" dirty="0" err="1"/>
              <a:t>ngữ</a:t>
            </a:r>
            <a:r>
              <a:rPr lang="en-US" dirty="0"/>
              <a:t>)</a:t>
            </a:r>
          </a:p>
        </p:txBody>
      </p:sp>
      <p:sp>
        <p:nvSpPr>
          <p:cNvPr id="3" name="TextBox 2">
            <a:extLst>
              <a:ext uri="{FF2B5EF4-FFF2-40B4-BE49-F238E27FC236}">
                <a16:creationId xmlns:a16="http://schemas.microsoft.com/office/drawing/2014/main" id="{159FE309-5230-79F6-CA52-C956FED6A600}"/>
              </a:ext>
            </a:extLst>
          </p:cNvPr>
          <p:cNvSpPr txBox="1"/>
          <p:nvPr/>
        </p:nvSpPr>
        <p:spPr>
          <a:xfrm>
            <a:off x="3615813" y="4168009"/>
            <a:ext cx="4923504" cy="923330"/>
          </a:xfrm>
          <a:prstGeom prst="rect">
            <a:avLst/>
          </a:prstGeom>
          <a:noFill/>
        </p:spPr>
        <p:txBody>
          <a:bodyPr wrap="square" rtlCol="0">
            <a:spAutoFit/>
          </a:bodyPr>
          <a:lstStyle/>
          <a:p>
            <a:pPr algn="just"/>
            <a:r>
              <a:rPr lang="en-US" sz="3600" dirty="0" err="1"/>
              <a:t>Góp</a:t>
            </a:r>
            <a:r>
              <a:rPr lang="en-US" sz="3600" dirty="0"/>
              <a:t> </a:t>
            </a:r>
            <a:r>
              <a:rPr lang="en-US" sz="3600" dirty="0" err="1"/>
              <a:t>gió</a:t>
            </a:r>
            <a:r>
              <a:rPr lang="en-US" sz="3600" dirty="0"/>
              <a:t> </a:t>
            </a:r>
            <a:r>
              <a:rPr lang="en-US" sz="3600" dirty="0" err="1"/>
              <a:t>thành</a:t>
            </a:r>
            <a:r>
              <a:rPr lang="en-US" sz="3600" dirty="0"/>
              <a:t> </a:t>
            </a:r>
            <a:r>
              <a:rPr lang="en-US" sz="3600" dirty="0" err="1"/>
              <a:t>bão</a:t>
            </a:r>
            <a:r>
              <a:rPr lang="en-US" sz="3600" dirty="0"/>
              <a:t> </a:t>
            </a:r>
          </a:p>
          <a:p>
            <a:pPr algn="r"/>
            <a:r>
              <a:rPr lang="en-US" dirty="0"/>
              <a:t>(</a:t>
            </a:r>
            <a:r>
              <a:rPr lang="en-US" dirty="0" err="1"/>
              <a:t>Tục</a:t>
            </a:r>
            <a:r>
              <a:rPr lang="en-US" dirty="0"/>
              <a:t> </a:t>
            </a:r>
            <a:r>
              <a:rPr lang="en-US" dirty="0" err="1"/>
              <a:t>ngữ</a:t>
            </a:r>
            <a:r>
              <a:rPr lang="en-US" dirty="0"/>
              <a:t>)</a:t>
            </a:r>
          </a:p>
        </p:txBody>
      </p:sp>
      <p:sp>
        <p:nvSpPr>
          <p:cNvPr id="4" name="TextBox 3">
            <a:extLst>
              <a:ext uri="{FF2B5EF4-FFF2-40B4-BE49-F238E27FC236}">
                <a16:creationId xmlns:a16="http://schemas.microsoft.com/office/drawing/2014/main" id="{ADF2EBC9-6644-B3AA-8000-95F74828C0D2}"/>
              </a:ext>
            </a:extLst>
          </p:cNvPr>
          <p:cNvSpPr txBox="1"/>
          <p:nvPr/>
        </p:nvSpPr>
        <p:spPr>
          <a:xfrm>
            <a:off x="3601065" y="3290845"/>
            <a:ext cx="6794090" cy="1200329"/>
          </a:xfrm>
          <a:prstGeom prst="rect">
            <a:avLst/>
          </a:prstGeom>
          <a:noFill/>
        </p:spPr>
        <p:txBody>
          <a:bodyPr wrap="square" rtlCol="0">
            <a:spAutoFit/>
          </a:bodyPr>
          <a:lstStyle/>
          <a:p>
            <a:r>
              <a:rPr lang="en-US" sz="3600" dirty="0" err="1"/>
              <a:t>Bẻ</a:t>
            </a:r>
            <a:r>
              <a:rPr lang="en-US" sz="3600" dirty="0"/>
              <a:t> </a:t>
            </a:r>
            <a:r>
              <a:rPr lang="en-US" sz="3600" dirty="0" err="1"/>
              <a:t>đũa</a:t>
            </a:r>
            <a:r>
              <a:rPr lang="en-US" sz="3600" dirty="0"/>
              <a:t> </a:t>
            </a:r>
            <a:r>
              <a:rPr lang="en-US" sz="3600" dirty="0" err="1"/>
              <a:t>không</a:t>
            </a:r>
            <a:r>
              <a:rPr lang="en-US" sz="3600" dirty="0"/>
              <a:t> </a:t>
            </a:r>
            <a:r>
              <a:rPr lang="en-US" sz="3600" dirty="0" err="1"/>
              <a:t>bẻ</a:t>
            </a:r>
            <a:r>
              <a:rPr lang="en-US" sz="3600" dirty="0"/>
              <a:t> </a:t>
            </a:r>
            <a:r>
              <a:rPr lang="en-US" sz="3600" dirty="0" err="1"/>
              <a:t>được</a:t>
            </a:r>
            <a:r>
              <a:rPr lang="en-US" sz="3600" dirty="0"/>
              <a:t> </a:t>
            </a:r>
            <a:r>
              <a:rPr lang="en-US" sz="3600" dirty="0" err="1"/>
              <a:t>cả</a:t>
            </a:r>
            <a:r>
              <a:rPr lang="en-US" sz="3600" dirty="0"/>
              <a:t> </a:t>
            </a:r>
            <a:r>
              <a:rPr lang="en-US" sz="3600" dirty="0" err="1"/>
              <a:t>nắm</a:t>
            </a:r>
            <a:r>
              <a:rPr lang="en-US" sz="3600" dirty="0"/>
              <a:t>.</a:t>
            </a:r>
          </a:p>
          <a:p>
            <a:pPr algn="r"/>
            <a:r>
              <a:rPr lang="en-US" sz="3600" dirty="0"/>
              <a:t> </a:t>
            </a:r>
            <a:r>
              <a:rPr lang="en-US" dirty="0"/>
              <a:t>(</a:t>
            </a:r>
            <a:r>
              <a:rPr lang="en-US" dirty="0" err="1"/>
              <a:t>Tục</a:t>
            </a:r>
            <a:r>
              <a:rPr lang="en-US" dirty="0"/>
              <a:t> </a:t>
            </a:r>
            <a:r>
              <a:rPr lang="en-US" dirty="0" err="1"/>
              <a:t>ngữ</a:t>
            </a:r>
            <a:r>
              <a:rPr lang="en-US" dirty="0"/>
              <a:t>)</a:t>
            </a:r>
          </a:p>
        </p:txBody>
      </p:sp>
      <p:sp>
        <p:nvSpPr>
          <p:cNvPr id="5" name="TextBox 4">
            <a:extLst>
              <a:ext uri="{FF2B5EF4-FFF2-40B4-BE49-F238E27FC236}">
                <a16:creationId xmlns:a16="http://schemas.microsoft.com/office/drawing/2014/main" id="{D19CEA07-F524-70C7-542D-FC56FE1A7A71}"/>
              </a:ext>
            </a:extLst>
          </p:cNvPr>
          <p:cNvSpPr txBox="1"/>
          <p:nvPr/>
        </p:nvSpPr>
        <p:spPr>
          <a:xfrm>
            <a:off x="3601065" y="5034166"/>
            <a:ext cx="4891548" cy="923330"/>
          </a:xfrm>
          <a:prstGeom prst="rect">
            <a:avLst/>
          </a:prstGeom>
          <a:noFill/>
        </p:spPr>
        <p:txBody>
          <a:bodyPr wrap="square" rtlCol="0">
            <a:spAutoFit/>
          </a:bodyPr>
          <a:lstStyle/>
          <a:p>
            <a:r>
              <a:rPr lang="en-US" sz="3600" dirty="0"/>
              <a:t>Chia </a:t>
            </a:r>
            <a:r>
              <a:rPr lang="en-US" sz="3600" dirty="0" err="1"/>
              <a:t>ngọt</a:t>
            </a:r>
            <a:r>
              <a:rPr lang="en-US" sz="3600" dirty="0"/>
              <a:t> </a:t>
            </a:r>
            <a:r>
              <a:rPr lang="en-US" sz="3600" dirty="0" err="1"/>
              <a:t>sẻ</a:t>
            </a:r>
            <a:r>
              <a:rPr lang="en-US" sz="3600" dirty="0"/>
              <a:t> </a:t>
            </a:r>
            <a:r>
              <a:rPr lang="en-US" sz="3600" dirty="0" err="1"/>
              <a:t>bùi</a:t>
            </a:r>
            <a:r>
              <a:rPr lang="en-US" sz="3600" dirty="0"/>
              <a:t> </a:t>
            </a:r>
          </a:p>
          <a:p>
            <a:pPr algn="r"/>
            <a:r>
              <a:rPr lang="en-US" dirty="0"/>
              <a:t>(Thành </a:t>
            </a:r>
            <a:r>
              <a:rPr lang="en-US" dirty="0" err="1"/>
              <a:t>ngữ</a:t>
            </a:r>
            <a:r>
              <a:rPr lang="en-US" dirty="0"/>
              <a:t>)</a:t>
            </a:r>
          </a:p>
        </p:txBody>
      </p:sp>
      <p:sp>
        <p:nvSpPr>
          <p:cNvPr id="6" name="TextBox 5">
            <a:extLst>
              <a:ext uri="{FF2B5EF4-FFF2-40B4-BE49-F238E27FC236}">
                <a16:creationId xmlns:a16="http://schemas.microsoft.com/office/drawing/2014/main" id="{5B4857CA-5381-4A9F-A80F-0C7A36338354}"/>
              </a:ext>
            </a:extLst>
          </p:cNvPr>
          <p:cNvSpPr txBox="1"/>
          <p:nvPr/>
        </p:nvSpPr>
        <p:spPr>
          <a:xfrm>
            <a:off x="3650226" y="5934670"/>
            <a:ext cx="4891548" cy="923330"/>
          </a:xfrm>
          <a:prstGeom prst="rect">
            <a:avLst/>
          </a:prstGeom>
          <a:noFill/>
        </p:spPr>
        <p:txBody>
          <a:bodyPr wrap="square" rtlCol="0">
            <a:spAutoFit/>
          </a:bodyPr>
          <a:lstStyle/>
          <a:p>
            <a:r>
              <a:rPr lang="en-US" sz="3600" dirty="0" err="1"/>
              <a:t>Lá</a:t>
            </a:r>
            <a:r>
              <a:rPr lang="en-US" sz="3600" dirty="0"/>
              <a:t> </a:t>
            </a:r>
            <a:r>
              <a:rPr lang="en-US" sz="3600" dirty="0" err="1"/>
              <a:t>lành</a:t>
            </a:r>
            <a:r>
              <a:rPr lang="en-US" sz="3600" dirty="0"/>
              <a:t> </a:t>
            </a:r>
            <a:r>
              <a:rPr lang="en-US" sz="3600" dirty="0" err="1"/>
              <a:t>đùm</a:t>
            </a:r>
            <a:r>
              <a:rPr lang="en-US" sz="3600" dirty="0"/>
              <a:t> </a:t>
            </a:r>
            <a:r>
              <a:rPr lang="en-US" sz="3600" dirty="0" err="1"/>
              <a:t>lá</a:t>
            </a:r>
            <a:r>
              <a:rPr lang="en-US" sz="3600" dirty="0"/>
              <a:t> </a:t>
            </a:r>
            <a:r>
              <a:rPr lang="en-US" sz="3600" dirty="0" err="1"/>
              <a:t>rách</a:t>
            </a:r>
            <a:r>
              <a:rPr lang="en-US" sz="3600" dirty="0"/>
              <a:t> </a:t>
            </a:r>
          </a:p>
          <a:p>
            <a:pPr algn="r"/>
            <a:r>
              <a:rPr lang="en-US" dirty="0"/>
              <a:t>(</a:t>
            </a:r>
            <a:r>
              <a:rPr lang="en-US" dirty="0" err="1"/>
              <a:t>Tục</a:t>
            </a:r>
            <a:r>
              <a:rPr lang="en-US" dirty="0"/>
              <a:t> </a:t>
            </a:r>
            <a:r>
              <a:rPr lang="en-US" dirty="0" err="1"/>
              <a:t>ngữ</a:t>
            </a:r>
            <a:r>
              <a:rPr lang="en-US" dirty="0"/>
              <a:t>)</a:t>
            </a:r>
          </a:p>
        </p:txBody>
      </p:sp>
      <p:sp>
        <p:nvSpPr>
          <p:cNvPr id="8" name="Oval 7">
            <a:extLst>
              <a:ext uri="{FF2B5EF4-FFF2-40B4-BE49-F238E27FC236}">
                <a16:creationId xmlns:a16="http://schemas.microsoft.com/office/drawing/2014/main" id="{EE567545-87D1-3880-E698-BBE7659EC9B1}"/>
              </a:ext>
            </a:extLst>
          </p:cNvPr>
          <p:cNvSpPr/>
          <p:nvPr/>
        </p:nvSpPr>
        <p:spPr>
          <a:xfrm>
            <a:off x="49161" y="412955"/>
            <a:ext cx="4611329" cy="1721349"/>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NHÓM 1</a:t>
            </a:r>
          </a:p>
          <a:p>
            <a:pPr algn="ctr"/>
            <a:r>
              <a:rPr lang="en-US" sz="2800" b="1" dirty="0">
                <a:solidFill>
                  <a:srgbClr val="FF0000"/>
                </a:solidFill>
                <a:latin typeface="Times New Roman" panose="02020603050405020304" pitchFamily="18" charset="0"/>
                <a:cs typeface="Times New Roman" panose="02020603050405020304" pitchFamily="18" charset="0"/>
              </a:rPr>
              <a:t>THỂ HIỆN TINH THẦN ĐOÀN KẾT</a:t>
            </a:r>
          </a:p>
        </p:txBody>
      </p:sp>
      <p:sp>
        <p:nvSpPr>
          <p:cNvPr id="15" name="Oval 14">
            <a:extLst>
              <a:ext uri="{FF2B5EF4-FFF2-40B4-BE49-F238E27FC236}">
                <a16:creationId xmlns:a16="http://schemas.microsoft.com/office/drawing/2014/main" id="{1E944AB1-9C07-1B6E-3D72-1F374E2F23F7}"/>
              </a:ext>
            </a:extLst>
          </p:cNvPr>
          <p:cNvSpPr/>
          <p:nvPr/>
        </p:nvSpPr>
        <p:spPr>
          <a:xfrm>
            <a:off x="7135520" y="445660"/>
            <a:ext cx="4380271" cy="1721349"/>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NHÓM 2</a:t>
            </a:r>
          </a:p>
          <a:p>
            <a:pPr algn="ctr"/>
            <a:r>
              <a:rPr lang="en-US" sz="2800" b="1" dirty="0">
                <a:solidFill>
                  <a:srgbClr val="FF0000"/>
                </a:solidFill>
                <a:latin typeface="Times New Roman" panose="02020603050405020304" pitchFamily="18" charset="0"/>
                <a:cs typeface="Times New Roman" panose="02020603050405020304" pitchFamily="18" charset="0"/>
              </a:rPr>
              <a:t>CA NGỢI SỨC MẠNH CỦA ĐOÀN KẾT</a:t>
            </a:r>
          </a:p>
        </p:txBody>
      </p:sp>
      <p:cxnSp>
        <p:nvCxnSpPr>
          <p:cNvPr id="16" name="Straight Connector 15">
            <a:extLst>
              <a:ext uri="{FF2B5EF4-FFF2-40B4-BE49-F238E27FC236}">
                <a16:creationId xmlns:a16="http://schemas.microsoft.com/office/drawing/2014/main" id="{8648F0CA-ABF7-0A78-DFB6-2FF52ABC53FB}"/>
              </a:ext>
            </a:extLst>
          </p:cNvPr>
          <p:cNvCxnSpPr>
            <a:cxnSpLocks/>
          </p:cNvCxnSpPr>
          <p:nvPr/>
        </p:nvCxnSpPr>
        <p:spPr>
          <a:xfrm>
            <a:off x="-1002893" y="586918"/>
            <a:ext cx="0" cy="517464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26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1" y="2275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AFC288-F3DC-8077-259B-F84749D7B9AC}"/>
              </a:ext>
            </a:extLst>
          </p:cNvPr>
          <p:cNvSpPr txBox="1"/>
          <p:nvPr/>
        </p:nvSpPr>
        <p:spPr>
          <a:xfrm>
            <a:off x="-14749" y="2300749"/>
            <a:ext cx="474898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Chung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sức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chung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(Thành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 name="TextBox 2">
            <a:extLst>
              <a:ext uri="{FF2B5EF4-FFF2-40B4-BE49-F238E27FC236}">
                <a16:creationId xmlns:a16="http://schemas.microsoft.com/office/drawing/2014/main" id="{159FE309-5230-79F6-CA52-C956FED6A600}"/>
              </a:ext>
            </a:extLst>
          </p:cNvPr>
          <p:cNvSpPr txBox="1"/>
          <p:nvPr/>
        </p:nvSpPr>
        <p:spPr>
          <a:xfrm>
            <a:off x="6096000" y="4034268"/>
            <a:ext cx="51890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Góp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gió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thành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bão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Tục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 name="TextBox 3">
            <a:extLst>
              <a:ext uri="{FF2B5EF4-FFF2-40B4-BE49-F238E27FC236}">
                <a16:creationId xmlns:a16="http://schemas.microsoft.com/office/drawing/2014/main" id="{ADF2EBC9-6644-B3AA-8000-95F74828C0D2}"/>
              </a:ext>
            </a:extLst>
          </p:cNvPr>
          <p:cNvSpPr txBox="1"/>
          <p:nvPr/>
        </p:nvSpPr>
        <p:spPr>
          <a:xfrm>
            <a:off x="6152898" y="2490174"/>
            <a:ext cx="60391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Bẻ</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đũa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bẻ</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nắm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Tục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5" name="TextBox 4">
            <a:extLst>
              <a:ext uri="{FF2B5EF4-FFF2-40B4-BE49-F238E27FC236}">
                <a16:creationId xmlns:a16="http://schemas.microsoft.com/office/drawing/2014/main" id="{D19CEA07-F524-70C7-542D-FC56FE1A7A71}"/>
              </a:ext>
            </a:extLst>
          </p:cNvPr>
          <p:cNvSpPr txBox="1"/>
          <p:nvPr/>
        </p:nvSpPr>
        <p:spPr>
          <a:xfrm>
            <a:off x="-14749" y="3524058"/>
            <a:ext cx="54126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Chia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ngọt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sẻ</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bùi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(Thành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6" name="TextBox 5">
            <a:extLst>
              <a:ext uri="{FF2B5EF4-FFF2-40B4-BE49-F238E27FC236}">
                <a16:creationId xmlns:a16="http://schemas.microsoft.com/office/drawing/2014/main" id="{5B4857CA-5381-4A9F-A80F-0C7A36338354}"/>
              </a:ext>
            </a:extLst>
          </p:cNvPr>
          <p:cNvSpPr txBox="1"/>
          <p:nvPr/>
        </p:nvSpPr>
        <p:spPr>
          <a:xfrm>
            <a:off x="-14749" y="4747367"/>
            <a:ext cx="4375355"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Lá</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lành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đùm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lá</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rách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Tục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ngữ</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8" name="Oval 7">
            <a:extLst>
              <a:ext uri="{FF2B5EF4-FFF2-40B4-BE49-F238E27FC236}">
                <a16:creationId xmlns:a16="http://schemas.microsoft.com/office/drawing/2014/main" id="{EE567545-87D1-3880-E698-BBE7659EC9B1}"/>
              </a:ext>
            </a:extLst>
          </p:cNvPr>
          <p:cNvSpPr/>
          <p:nvPr/>
        </p:nvSpPr>
        <p:spPr>
          <a:xfrm>
            <a:off x="49161" y="412955"/>
            <a:ext cx="4611329" cy="1721349"/>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NHÓM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HIỆN TINH THẦN ĐOÀN KẾT</a:t>
            </a:r>
          </a:p>
        </p:txBody>
      </p:sp>
      <p:sp>
        <p:nvSpPr>
          <p:cNvPr id="15" name="Oval 14">
            <a:extLst>
              <a:ext uri="{FF2B5EF4-FFF2-40B4-BE49-F238E27FC236}">
                <a16:creationId xmlns:a16="http://schemas.microsoft.com/office/drawing/2014/main" id="{1E944AB1-9C07-1B6E-3D72-1F374E2F23F7}"/>
              </a:ext>
            </a:extLst>
          </p:cNvPr>
          <p:cNvSpPr/>
          <p:nvPr/>
        </p:nvSpPr>
        <p:spPr>
          <a:xfrm>
            <a:off x="7135520" y="445660"/>
            <a:ext cx="4380271" cy="1721349"/>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NHÓM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 NGỢI SỨC MẠNH CỦA ĐOÀN KẾT</a:t>
            </a:r>
          </a:p>
        </p:txBody>
      </p:sp>
      <p:cxnSp>
        <p:nvCxnSpPr>
          <p:cNvPr id="10" name="Straight Connector 9">
            <a:extLst>
              <a:ext uri="{FF2B5EF4-FFF2-40B4-BE49-F238E27FC236}">
                <a16:creationId xmlns:a16="http://schemas.microsoft.com/office/drawing/2014/main" id="{17D37173-AF09-6B26-1FCC-2DEB7071D4EE}"/>
              </a:ext>
            </a:extLst>
          </p:cNvPr>
          <p:cNvCxnSpPr>
            <a:cxnSpLocks/>
          </p:cNvCxnSpPr>
          <p:nvPr/>
        </p:nvCxnSpPr>
        <p:spPr>
          <a:xfrm>
            <a:off x="5825611" y="886946"/>
            <a:ext cx="0" cy="51746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9EAF581-B8F0-ACA6-1985-D36E58141E3F}"/>
              </a:ext>
            </a:extLst>
          </p:cNvPr>
          <p:cNvSpPr txBox="1"/>
          <p:nvPr/>
        </p:nvSpPr>
        <p:spPr>
          <a:xfrm>
            <a:off x="-49161" y="5865802"/>
            <a:ext cx="12248897" cy="1077218"/>
          </a:xfrm>
          <a:prstGeom prst="rect">
            <a:avLst/>
          </a:prstGeom>
          <a:solidFill>
            <a:srgbClr val="FFFF00"/>
          </a:solidFill>
        </p:spPr>
        <p:txBody>
          <a:bodyPr wrap="square">
            <a:sp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Trong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tục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191919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1374961" y="5307862"/>
            <a:ext cx="9419854" cy="155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12</a:t>
            </a:r>
          </a:p>
          <a:p>
            <a:pPr algn="ctr" eaLnBrk="1" hangingPunct="1">
              <a:spcBef>
                <a:spcPts val="1350"/>
              </a:spcBef>
              <a:defRPr/>
            </a:pPr>
            <a:r>
              <a:rPr lang="en-US" sz="4200" b="1" dirty="0" err="1">
                <a:solidFill>
                  <a:srgbClr val="FF0000"/>
                </a:solidFill>
                <a:latin typeface="UTM Avo" panose="02040603050506020204" pitchFamily="18" charset="0"/>
                <a:cs typeface="Times New Roman" panose="02020603050405020304" pitchFamily="18" charset="0"/>
              </a:rPr>
              <a:t>Bài</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đọc</a:t>
            </a:r>
            <a:r>
              <a:rPr lang="en-US" sz="4200" b="1" dirty="0">
                <a:solidFill>
                  <a:srgbClr val="FF0000"/>
                </a:solidFill>
                <a:latin typeface="UTM Avo" panose="02040603050506020204" pitchFamily="18" charset="0"/>
                <a:cs typeface="Times New Roman" panose="02020603050405020304" pitchFamily="18" charset="0"/>
              </a:rPr>
              <a:t> 1: </a:t>
            </a:r>
            <a:r>
              <a:rPr lang="en-US" sz="4200" b="1" dirty="0" err="1">
                <a:solidFill>
                  <a:srgbClr val="FF0000"/>
                </a:solidFill>
                <a:latin typeface="UTM Avo" panose="02040603050506020204" pitchFamily="18" charset="0"/>
                <a:cs typeface="Times New Roman" panose="02020603050405020304" pitchFamily="18" charset="0"/>
              </a:rPr>
              <a:t>Hội</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nghị</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Diên</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Hồng</a:t>
            </a:r>
            <a:endParaRPr lang="en-US" sz="4200" b="1" dirty="0">
              <a:solidFill>
                <a:srgbClr val="FF0000"/>
              </a:solidFill>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7F2A148-8402-AB11-20CD-072E5B0AC19B}"/>
              </a:ext>
            </a:extLst>
          </p:cNvPr>
          <p:cNvPicPr>
            <a:picLocks noChangeAspect="1"/>
          </p:cNvPicPr>
          <p:nvPr/>
        </p:nvPicPr>
        <p:blipFill>
          <a:blip r:embed="rId3"/>
          <a:stretch>
            <a:fillRect/>
          </a:stretch>
        </p:blipFill>
        <p:spPr>
          <a:xfrm>
            <a:off x="236990" y="380298"/>
            <a:ext cx="11163832" cy="4881577"/>
          </a:xfrm>
          <a:prstGeom prst="rect">
            <a:avLst/>
          </a:prstGeom>
        </p:spPr>
      </p:pic>
    </p:spTree>
    <p:extLst>
      <p:ext uri="{BB962C8B-B14F-4D97-AF65-F5344CB8AC3E}">
        <p14:creationId xmlns:p14="http://schemas.microsoft.com/office/powerpoint/2010/main" val="263243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275896" y="365125"/>
            <a:ext cx="11792607" cy="5478423"/>
          </a:xfrm>
          <a:prstGeom prst="rect">
            <a:avLst/>
          </a:prstGeom>
          <a:noFill/>
        </p:spPr>
        <p:txBody>
          <a:bodyPr wrap="square">
            <a:spAutoFit/>
          </a:bodyPr>
          <a:lstStyle/>
          <a:p>
            <a:pPr indent="457200" algn="ctr">
              <a:spcAft>
                <a:spcPts val="600"/>
              </a:spcAft>
            </a:pPr>
            <a:r>
              <a:rPr lang="en-US" sz="2800" dirty="0" err="1">
                <a:solidFill>
                  <a:srgbClr val="FF0000"/>
                </a:solidFill>
                <a:latin typeface="UTM Avo" panose="02040603050506020204" pitchFamily="18" charset="0"/>
                <a:cs typeface="Times New Roman" panose="02020603050405020304" pitchFamily="18" charset="0"/>
              </a:rPr>
              <a:t>Hội</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nghị</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Diên</a:t>
            </a:r>
            <a:r>
              <a:rPr lang="en-US" sz="2800" dirty="0">
                <a:solidFill>
                  <a:srgbClr val="FF0000"/>
                </a:solidFill>
                <a:latin typeface="UTM Avo" panose="02040603050506020204" pitchFamily="18" charset="0"/>
                <a:cs typeface="Times New Roman" panose="02020603050405020304" pitchFamily="18" charset="0"/>
              </a:rPr>
              <a:t> </a:t>
            </a:r>
            <a:r>
              <a:rPr lang="en-US" sz="2800" dirty="0" err="1">
                <a:solidFill>
                  <a:srgbClr val="FF0000"/>
                </a:solidFill>
                <a:latin typeface="UTM Avo" panose="02040603050506020204" pitchFamily="18" charset="0"/>
                <a:cs typeface="Times New Roman" panose="02020603050405020304" pitchFamily="18" charset="0"/>
              </a:rPr>
              <a:t>Hồng</a:t>
            </a:r>
            <a:endParaRPr lang="en-US" sz="2800" dirty="0">
              <a:solidFill>
                <a:srgbClr val="FF0000"/>
              </a:solidFill>
              <a:latin typeface="UTM Avo" panose="02040603050506020204" pitchFamily="18" charset="0"/>
              <a:cs typeface="Times New Roman" panose="02020603050405020304" pitchFamily="18" charset="0"/>
            </a:endParaRPr>
          </a:p>
          <a:p>
            <a:pPr indent="457200" algn="just">
              <a:spcAft>
                <a:spcPts val="600"/>
              </a:spcAft>
            </a:pPr>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Cuối năm Giáp Thân (1284), nhà Nguyên đưa quân sang xâm lược nước ta lần thứ hai. Với 50 vạn quân từ phương bắc kéo xuống và gần 10 vạn quân từ phương nam đánh lên, giặc hi vọng sẽ nhanh chóng chiếm được Đại Việt.</a:t>
            </a:r>
          </a:p>
          <a:p>
            <a:pPr indent="457200" algn="just"/>
            <a:r>
              <a:rPr lang="vi-VN" sz="2400" dirty="0">
                <a:solidFill>
                  <a:srgbClr val="7030A0"/>
                </a:solidFill>
                <a:effectLst/>
                <a:latin typeface="UTM Avo" panose="02040603050506020204" pitchFamily="18" charset="0"/>
                <a:ea typeface="Calibri" panose="020F0502020204030204" pitchFamily="34" charset="0"/>
              </a:rPr>
              <a:t>Cuộc chiến đã gần kề. Thượng hoàng Trần Thánh Tông triệu các bô lão từ khắp mọi miền về Thăng Long vấn ý.</a:t>
            </a:r>
          </a:p>
          <a:p>
            <a:pPr indent="457200" algn="just"/>
            <a:r>
              <a:rPr lang="vi-VN" sz="2400" dirty="0">
                <a:solidFill>
                  <a:srgbClr val="7030A0"/>
                </a:solidFill>
                <a:effectLst/>
                <a:latin typeface="UTM Avo" panose="02040603050506020204" pitchFamily="18" charset="0"/>
                <a:ea typeface="Calibri" panose="020F0502020204030204" pitchFamily="34" charset="0"/>
              </a:rPr>
              <a:t>Đầu tháng Chạp, từng đoàn bô lão nườm nượp tới kinh thành. Cụ nào cụ nấy râu tóc bạc phơ. Các cụ chống gậy trúc, vai khoác tay nải nâu. Những cụ cao tuổi hơn được làng cử trai tráng võng đi, miệng nhai trầu bỏm bẻm.</a:t>
            </a:r>
          </a:p>
          <a:p>
            <a:pPr indent="457200" algn="just"/>
            <a:r>
              <a:rPr lang="vi-VN" sz="2400" dirty="0">
                <a:solidFill>
                  <a:srgbClr val="7030A0"/>
                </a:solidFill>
                <a:effectLst/>
                <a:latin typeface="UTM Avo" panose="02040603050506020204" pitchFamily="18" charset="0"/>
                <a:ea typeface="Calibri" panose="020F0502020204030204" pitchFamily="34" charset="0"/>
              </a:rPr>
              <a:t>Sáng mồng Bảy, Thượng hoàng Trần Thánh Tông và Hoàng đế Trần Nhân Tông uy nghi trong triều phục đứng đón các bô lão trước thềm điện Diên Hồng. Hai vua nắm tay từng bô lão khiến các cụ xúc động không kìm được nước mắt.</a:t>
            </a:r>
            <a:endParaRPr lang="en-US" sz="2400" dirty="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51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05103" y="860564"/>
            <a:ext cx="11981793" cy="5632311"/>
          </a:xfrm>
          <a:prstGeom prst="rect">
            <a:avLst/>
          </a:prstGeom>
          <a:noFill/>
        </p:spPr>
        <p:txBody>
          <a:bodyPr wrap="square">
            <a:spAutoFit/>
          </a:bodyPr>
          <a:lstStyle/>
          <a:p>
            <a:pPr algn="just"/>
            <a:r>
              <a:rPr lang="en-US" sz="2200" dirty="0">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Thượng hoàng bước lên đài cao. Cả sân điện im phăng phắc. Nhà vua dụ:</a:t>
            </a:r>
          </a:p>
          <a:p>
            <a:pPr algn="just"/>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 Quân Nguyên Mông nay đã gần kề biên ải. Thế giặc mạnh như hùm beo. Chúng đã đạp đổ bao thành trì từ đông sang tây. Lớn như nước Trung Hoa cũng đã mất về tay chúng. Sớm muộn, giặc cũng sẽ tràn sang cướp nước ta. Trẫm và các tướng sĩ đã có kế sách chống giặc. Nhưng lòng trẫm chưa yên vì không nỡ để bách tính lầm than. Các khanh là bậc trưởng lão trong dân gian. Vậy, trẫm hỏi ý các khanh: Ta nên hoà hay nên đánh?</a:t>
            </a:r>
          </a:p>
          <a:p>
            <a:pPr algn="just"/>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 Đánh! Đá... ánh...! Xin Bệ hạ cho đánh! - Tiếng hô thống thiết nổi lên như sóng cồn. Điện Diên Hồng như có cơn bão tràn qua.</a:t>
            </a:r>
          </a:p>
          <a:p>
            <a:pPr algn="just"/>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effectLst/>
                <a:latin typeface="UTM Avo" panose="02040603050506020204" pitchFamily="18" charset="0"/>
                <a:ea typeface="Calibri" panose="020F0502020204030204" pitchFamily="34" charset="0"/>
              </a:rPr>
              <a:t>Sử quan Lê Văn Hưu nghiêng mình, chép vào quốc sử: “Thượng hoàng triệu phụ lão trong nước họp ở thềm điện Diên Hồng, ban yến và hỏi kế đánh giặc. Các phụ lão đều nói “Đánh!”, muôn người cùng hô một tiếng, như bật ra từ một cửa miệng.”.</a:t>
            </a:r>
          </a:p>
          <a:p>
            <a:pPr algn="r"/>
            <a:r>
              <a:rPr lang="vi-VN" sz="2400" dirty="0">
                <a:solidFill>
                  <a:srgbClr val="7030A0"/>
                </a:solidFill>
                <a:effectLst/>
                <a:latin typeface="UTM Avo" panose="02040603050506020204" pitchFamily="18" charset="0"/>
                <a:ea typeface="Calibri" panose="020F0502020204030204" pitchFamily="34" charset="0"/>
              </a:rPr>
              <a:t>HOÀNG QUỐC HẢI</a:t>
            </a:r>
          </a:p>
        </p:txBody>
      </p:sp>
    </p:spTree>
    <p:extLst>
      <p:ext uri="{BB962C8B-B14F-4D97-AF65-F5344CB8AC3E}">
        <p14:creationId xmlns:p14="http://schemas.microsoft.com/office/powerpoint/2010/main" val="4022767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a:t>
            </a:r>
            <a:r>
              <a:rPr lang="en-US" sz="115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115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481</TotalTime>
  <Words>1690</Words>
  <Application>Microsoft Office PowerPoint</Application>
  <PresentationFormat>Widescreen</PresentationFormat>
  <Paragraphs>134</Paragraphs>
  <Slides>32</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Arial</vt:lpstr>
      <vt:lpstr>Calibri</vt:lpstr>
      <vt:lpstr>Calibri Light</vt:lpstr>
      <vt:lpstr>Times New Roman</vt:lpstr>
      <vt:lpstr>UTM Avo</vt:lpstr>
      <vt:lpstr>UTM Azuki</vt:lpstr>
      <vt:lpstr>UTM Bienvenue</vt:lpstr>
      <vt:lpstr>UTM LinotypeZapfino KT</vt:lpstr>
      <vt:lpstr>UTM Ong Do Tre</vt:lpstr>
      <vt:lpstr>UTM Showcard</vt:lpstr>
      <vt:lpstr>UVF Salome</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Thanh Cong</cp:lastModifiedBy>
  <cp:revision>113</cp:revision>
  <dcterms:created xsi:type="dcterms:W3CDTF">2023-03-05T01:12:00Z</dcterms:created>
  <dcterms:modified xsi:type="dcterms:W3CDTF">2024-12-04T01:00:00Z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