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5"/>
  </p:notesMasterIdLst>
  <p:sldIdLst>
    <p:sldId id="256" r:id="rId3"/>
    <p:sldId id="269" r:id="rId4"/>
    <p:sldId id="270" r:id="rId5"/>
    <p:sldId id="272" r:id="rId6"/>
    <p:sldId id="275" r:id="rId7"/>
    <p:sldId id="277" r:id="rId8"/>
    <p:sldId id="281" r:id="rId9"/>
    <p:sldId id="282" r:id="rId10"/>
    <p:sldId id="276" r:id="rId11"/>
    <p:sldId id="283" r:id="rId12"/>
    <p:sldId id="284" r:id="rId13"/>
    <p:sldId id="285" r:id="rId14"/>
    <p:sldId id="286" r:id="rId15"/>
    <p:sldId id="287" r:id="rId16"/>
    <p:sldId id="288" r:id="rId17"/>
    <p:sldId id="289" r:id="rId18"/>
    <p:sldId id="290" r:id="rId19"/>
    <p:sldId id="291" r:id="rId20"/>
    <p:sldId id="292" r:id="rId21"/>
    <p:sldId id="293" r:id="rId22"/>
    <p:sldId id="271" r:id="rId23"/>
    <p:sldId id="331" r:id="rId24"/>
    <p:sldId id="332" r:id="rId25"/>
    <p:sldId id="337" r:id="rId26"/>
    <p:sldId id="334" r:id="rId27"/>
    <p:sldId id="333" r:id="rId28"/>
    <p:sldId id="278" r:id="rId29"/>
    <p:sldId id="280" r:id="rId30"/>
    <p:sldId id="279" r:id="rId31"/>
    <p:sldId id="338" r:id="rId32"/>
    <p:sldId id="265" r:id="rId33"/>
    <p:sldId id="268"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UTM Avo" panose="02040603050506020204" pitchFamily="18"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94643"/>
  </p:normalViewPr>
  <p:slideViewPr>
    <p:cSldViewPr snapToGrid="0">
      <p:cViewPr varScale="1">
        <p:scale>
          <a:sx n="104" d="100"/>
          <a:sy n="104" d="100"/>
        </p:scale>
        <p:origin x="65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F3CF4D-4CE5-084F-BC14-3DEA1C560D3F}" type="datetimeFigureOut">
              <a:rPr lang="en-VN" smtClean="0"/>
              <a:t>12/14/2023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771BA-A67C-514D-836F-F8AFD47BDDDB}" type="slidenum">
              <a:rPr lang="en-VN" smtClean="0"/>
              <a:t>‹#›</a:t>
            </a:fld>
            <a:endParaRPr lang="en-VN"/>
          </a:p>
        </p:txBody>
      </p:sp>
    </p:spTree>
    <p:extLst>
      <p:ext uri="{BB962C8B-B14F-4D97-AF65-F5344CB8AC3E}">
        <p14:creationId xmlns:p14="http://schemas.microsoft.com/office/powerpoint/2010/main" val="359290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Bấm</a:t>
            </a:r>
            <a:r>
              <a:rPr lang="vi-VN" baseline="0" dirty="0"/>
              <a:t> vào bông hoa để hiện đáp án</a:t>
            </a:r>
            <a:endParaRPr lang="en-US" dirty="0"/>
          </a:p>
        </p:txBody>
      </p:sp>
    </p:spTree>
    <p:extLst>
      <p:ext uri="{BB962C8B-B14F-4D97-AF65-F5344CB8AC3E}">
        <p14:creationId xmlns:p14="http://schemas.microsoft.com/office/powerpoint/2010/main" val="252805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Bấm</a:t>
            </a:r>
            <a:r>
              <a:rPr lang="vi-VN" baseline="0" dirty="0"/>
              <a:t> vào bông hoa để hiện đáp án</a:t>
            </a:r>
            <a:endParaRPr lang="en-US" dirty="0"/>
          </a:p>
        </p:txBody>
      </p:sp>
    </p:spTree>
    <p:extLst>
      <p:ext uri="{BB962C8B-B14F-4D97-AF65-F5344CB8AC3E}">
        <p14:creationId xmlns:p14="http://schemas.microsoft.com/office/powerpoint/2010/main" val="3572748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Bấm</a:t>
            </a:r>
            <a:r>
              <a:rPr lang="vi-VN" baseline="0" dirty="0"/>
              <a:t> vào bông hoa để hiện đáp án</a:t>
            </a:r>
            <a:endParaRPr lang="en-US" dirty="0"/>
          </a:p>
          <a:p>
            <a:endParaRPr lang="en-US" dirty="0"/>
          </a:p>
        </p:txBody>
      </p:sp>
    </p:spTree>
    <p:extLst>
      <p:ext uri="{BB962C8B-B14F-4D97-AF65-F5344CB8AC3E}">
        <p14:creationId xmlns:p14="http://schemas.microsoft.com/office/powerpoint/2010/main" val="496969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Bấm</a:t>
            </a:r>
            <a:r>
              <a:rPr lang="vi-VN" baseline="0" dirty="0"/>
              <a:t> vào bông hoa để hiện đáp án</a:t>
            </a:r>
            <a:endParaRPr lang="en-US" dirty="0"/>
          </a:p>
          <a:p>
            <a:endParaRPr lang="en-US" dirty="0"/>
          </a:p>
        </p:txBody>
      </p:sp>
    </p:spTree>
    <p:extLst>
      <p:ext uri="{BB962C8B-B14F-4D97-AF65-F5344CB8AC3E}">
        <p14:creationId xmlns:p14="http://schemas.microsoft.com/office/powerpoint/2010/main" val="178839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pPr/>
              <a:t>12/14/2023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755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pPr/>
              <a:t>12/14/2023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995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pPr/>
              <a:t>12/14/2023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627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FA6248-9075-44F6-BABA-ACCDFFA54742}" type="datetimeFigureOut">
              <a:rPr lang="en-US" smtClean="0">
                <a:solidFill>
                  <a:prstClr val="black">
                    <a:tint val="75000"/>
                  </a:prstClr>
                </a:solidFill>
              </a:rPr>
              <a:pPr/>
              <a:t>12/14/2023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848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FA6248-9075-44F6-BABA-ACCDFFA54742}" type="datetimeFigureOut">
              <a:rPr lang="en-US" smtClean="0">
                <a:solidFill>
                  <a:prstClr val="black">
                    <a:tint val="75000"/>
                  </a:prstClr>
                </a:solidFill>
              </a:rPr>
              <a:pPr/>
              <a:t>12/14/2023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4086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FA6248-9075-44F6-BABA-ACCDFFA54742}" type="datetimeFigureOut">
              <a:rPr lang="en-US" smtClean="0">
                <a:solidFill>
                  <a:prstClr val="black">
                    <a:tint val="75000"/>
                  </a:prstClr>
                </a:solidFill>
              </a:rPr>
              <a:pPr/>
              <a:t>12/14/2023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858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A6248-9075-44F6-BABA-ACCDFFA54742}" type="datetimeFigureOut">
              <a:rPr lang="en-US" smtClean="0">
                <a:solidFill>
                  <a:prstClr val="black">
                    <a:tint val="75000"/>
                  </a:prstClr>
                </a:solidFill>
              </a:rPr>
              <a:pPr/>
              <a:t>12/14/2023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051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solidFill>
                  <a:prstClr val="black">
                    <a:tint val="75000"/>
                  </a:prstClr>
                </a:solidFill>
              </a:rPr>
              <a:pPr/>
              <a:t>12/14/2023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654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solidFill>
                  <a:prstClr val="black">
                    <a:tint val="75000"/>
                  </a:prstClr>
                </a:solidFill>
              </a:rPr>
              <a:pPr/>
              <a:t>12/14/2023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092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pPr/>
              <a:t>12/14/2023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068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FA6248-9075-44F6-BABA-ACCDFFA54742}" type="datetimeFigureOut">
              <a:rPr lang="en-US" smtClean="0">
                <a:solidFill>
                  <a:prstClr val="black">
                    <a:tint val="75000"/>
                  </a:prstClr>
                </a:solidFill>
              </a:rPr>
              <a:pPr/>
              <a:t>12/14/2023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70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12/14/2023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9Slide.vn - 2019">
            <a:extLst>
              <a:ext uri="{FF2B5EF4-FFF2-40B4-BE49-F238E27FC236}">
                <a16:creationId xmlns:a16="http://schemas.microsoft.com/office/drawing/2014/main" id="{498F53E6-CA26-3284-5460-346838EB8221}"/>
              </a:ext>
            </a:extLst>
          </p:cNvPr>
          <p:cNvSpPr txBox="1"/>
          <p:nvPr userDrawn="1"/>
        </p:nvSpPr>
        <p:spPr>
          <a:xfrm>
            <a:off x="0" y="-3523508"/>
            <a:ext cx="12192000" cy="440847"/>
          </a:xfrm>
          <a:prstGeom prst="rect">
            <a:avLst/>
          </a:prstGeom>
          <a:noFill/>
        </p:spPr>
        <p:txBody>
          <a:bodyPr vert="horz" rtlCol="0">
            <a:spAutoFit/>
          </a:bodyPr>
          <a:lstStyle/>
          <a:p>
            <a:pPr algn="ctr"/>
            <a:r>
              <a:rPr lang="en-US" sz="2292">
                <a:solidFill>
                  <a:srgbClr val="CFCFCF"/>
                </a:solidFill>
              </a:rPr>
              <a:t>www.9slide.vn</a:t>
            </a:r>
          </a:p>
        </p:txBody>
      </p:sp>
    </p:spTree>
    <p:extLst>
      <p:ext uri="{BB962C8B-B14F-4D97-AF65-F5344CB8AC3E}">
        <p14:creationId xmlns:p14="http://schemas.microsoft.com/office/powerpoint/2010/main" val="2931043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5.png"/><Relationship Id="rId12" Type="http://schemas.openxmlformats.org/officeDocument/2006/relationships/image" Target="../media/image44.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43.png"/><Relationship Id="rId5" Type="http://schemas.openxmlformats.org/officeDocument/2006/relationships/image" Target="../media/image24.png"/><Relationship Id="rId10" Type="http://schemas.openxmlformats.org/officeDocument/2006/relationships/image" Target="../media/image42.svg"/><Relationship Id="rId4" Type="http://schemas.openxmlformats.org/officeDocument/2006/relationships/image" Target="../media/image40.svg"/><Relationship Id="rId9" Type="http://schemas.openxmlformats.org/officeDocument/2006/relationships/image" Target="../media/image41.png"/><Relationship Id="rId14" Type="http://schemas.openxmlformats.org/officeDocument/2006/relationships/image" Target="../media/image46.sv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49.jpg"/><Relationship Id="rId3" Type="http://schemas.openxmlformats.org/officeDocument/2006/relationships/image" Target="../media/image39.png"/><Relationship Id="rId7" Type="http://schemas.openxmlformats.org/officeDocument/2006/relationships/image" Target="../media/image26.png"/><Relationship Id="rId12" Type="http://schemas.openxmlformats.org/officeDocument/2006/relationships/image" Target="../media/image48.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47.png"/><Relationship Id="rId5" Type="http://schemas.openxmlformats.org/officeDocument/2006/relationships/image" Target="../media/image24.png"/><Relationship Id="rId10" Type="http://schemas.openxmlformats.org/officeDocument/2006/relationships/image" Target="../media/image8.svg"/><Relationship Id="rId4" Type="http://schemas.openxmlformats.org/officeDocument/2006/relationships/image" Target="../media/image40.svg"/><Relationship Id="rId9" Type="http://schemas.openxmlformats.org/officeDocument/2006/relationships/image" Target="../media/image7.png"/><Relationship Id="rId14" Type="http://schemas.openxmlformats.org/officeDocument/2006/relationships/image" Target="../media/image50.jpg"/></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4.png"/><Relationship Id="rId7" Type="http://schemas.openxmlformats.org/officeDocument/2006/relationships/image" Target="../media/image7.png"/><Relationship Id="rId12" Type="http://schemas.openxmlformats.org/officeDocument/2006/relationships/image" Target="../media/image5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51.jpeg"/><Relationship Id="rId5" Type="http://schemas.openxmlformats.org/officeDocument/2006/relationships/image" Target="../media/image26.png"/><Relationship Id="rId10" Type="http://schemas.openxmlformats.org/officeDocument/2006/relationships/image" Target="../media/image48.svg"/><Relationship Id="rId4" Type="http://schemas.openxmlformats.org/officeDocument/2006/relationships/image" Target="../media/image25.sv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3.png"/><Relationship Id="rId3" Type="http://schemas.openxmlformats.org/officeDocument/2006/relationships/image" Target="../media/image39.png"/><Relationship Id="rId7" Type="http://schemas.openxmlformats.org/officeDocument/2006/relationships/image" Target="../media/image26.png"/><Relationship Id="rId12" Type="http://schemas.openxmlformats.org/officeDocument/2006/relationships/image" Target="../media/image48.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47.png"/><Relationship Id="rId5" Type="http://schemas.openxmlformats.org/officeDocument/2006/relationships/image" Target="../media/image24.png"/><Relationship Id="rId10" Type="http://schemas.openxmlformats.org/officeDocument/2006/relationships/image" Target="../media/image8.svg"/><Relationship Id="rId4" Type="http://schemas.openxmlformats.org/officeDocument/2006/relationships/image" Target="../media/image40.svg"/><Relationship Id="rId9" Type="http://schemas.openxmlformats.org/officeDocument/2006/relationships/image" Target="../media/image7.png"/><Relationship Id="rId14" Type="http://schemas.openxmlformats.org/officeDocument/2006/relationships/image" Target="../media/image54.jpg"/></Relationships>
</file>

<file path=ppt/slides/_rels/slide19.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5.jpg"/><Relationship Id="rId3" Type="http://schemas.openxmlformats.org/officeDocument/2006/relationships/image" Target="../media/image39.png"/><Relationship Id="rId7" Type="http://schemas.openxmlformats.org/officeDocument/2006/relationships/image" Target="../media/image26.png"/><Relationship Id="rId12" Type="http://schemas.openxmlformats.org/officeDocument/2006/relationships/image" Target="../media/image48.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47.png"/><Relationship Id="rId5" Type="http://schemas.openxmlformats.org/officeDocument/2006/relationships/image" Target="../media/image24.png"/><Relationship Id="rId10" Type="http://schemas.openxmlformats.org/officeDocument/2006/relationships/image" Target="../media/image8.svg"/><Relationship Id="rId4" Type="http://schemas.openxmlformats.org/officeDocument/2006/relationships/image" Target="../media/image40.svg"/><Relationship Id="rId9" Type="http://schemas.openxmlformats.org/officeDocument/2006/relationships/image" Target="../media/image7.png"/><Relationship Id="rId1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lich-su-va-dia-li-4/1/332/10/"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3" Type="http://schemas.openxmlformats.org/officeDocument/2006/relationships/hyperlink" Target="https://hoc10.vn/doc-sach/lich-su-va-dia-li-4/1/332/10/"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59.gif"/></Relationships>
</file>

<file path=ppt/slides/_rels/slide23.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audio" Target="../media/audio2.wav"/><Relationship Id="rId7" Type="http://schemas.openxmlformats.org/officeDocument/2006/relationships/image" Target="../media/image59.gi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3.gif"/><Relationship Id="rId5" Type="http://schemas.openxmlformats.org/officeDocument/2006/relationships/image" Target="../media/image62.png"/><Relationship Id="rId4" Type="http://schemas.openxmlformats.org/officeDocument/2006/relationships/audio" Target="../media/audio3.wav"/><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audio" Target="../media/audio2.wav"/><Relationship Id="rId7" Type="http://schemas.openxmlformats.org/officeDocument/2006/relationships/image" Target="../media/image59.gi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3.gif"/><Relationship Id="rId5" Type="http://schemas.openxmlformats.org/officeDocument/2006/relationships/image" Target="../media/image62.png"/><Relationship Id="rId4" Type="http://schemas.openxmlformats.org/officeDocument/2006/relationships/audio" Target="../media/audio3.wav"/><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audio" Target="../media/audio2.wav"/><Relationship Id="rId7" Type="http://schemas.openxmlformats.org/officeDocument/2006/relationships/image" Target="../media/image59.gi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3.gif"/><Relationship Id="rId5" Type="http://schemas.openxmlformats.org/officeDocument/2006/relationships/image" Target="../media/image62.png"/><Relationship Id="rId4" Type="http://schemas.openxmlformats.org/officeDocument/2006/relationships/audio" Target="../media/audio3.wav"/><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audio" Target="../media/audio2.wav"/><Relationship Id="rId7" Type="http://schemas.openxmlformats.org/officeDocument/2006/relationships/image" Target="../media/image59.gi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3.gif"/><Relationship Id="rId5" Type="http://schemas.openxmlformats.org/officeDocument/2006/relationships/image" Target="../media/image62.png"/><Relationship Id="rId4" Type="http://schemas.openxmlformats.org/officeDocument/2006/relationships/audio" Target="../media/audio3.wav"/><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hyperlink" Target="https://hoc10.vn/doc-sach/lich-su-va-dia-li-4/1/332/10/" TargetMode="External"/><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6.png"/><Relationship Id="rId7" Type="http://schemas.openxmlformats.org/officeDocument/2006/relationships/image" Target="../media/image47.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7.sv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69.png"/><Relationship Id="rId18" Type="http://schemas.openxmlformats.org/officeDocument/2006/relationships/image" Target="../media/image6.svg"/><Relationship Id="rId3" Type="http://schemas.openxmlformats.org/officeDocument/2006/relationships/image" Target="../media/image39.png"/><Relationship Id="rId7" Type="http://schemas.openxmlformats.org/officeDocument/2006/relationships/image" Target="../media/image26.png"/><Relationship Id="rId12" Type="http://schemas.openxmlformats.org/officeDocument/2006/relationships/image" Target="../media/image29.svg"/><Relationship Id="rId17" Type="http://schemas.openxmlformats.org/officeDocument/2006/relationships/image" Target="../media/image5.png"/><Relationship Id="rId2" Type="http://schemas.openxmlformats.org/officeDocument/2006/relationships/image" Target="../media/image68.jpg"/><Relationship Id="rId16" Type="http://schemas.openxmlformats.org/officeDocument/2006/relationships/image" Target="../media/image31.svg"/><Relationship Id="rId20" Type="http://schemas.openxmlformats.org/officeDocument/2006/relationships/image" Target="../media/image72.sv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30.png"/><Relationship Id="rId10" Type="http://schemas.openxmlformats.org/officeDocument/2006/relationships/image" Target="../media/image8.svg"/><Relationship Id="rId19" Type="http://schemas.openxmlformats.org/officeDocument/2006/relationships/image" Target="../media/image71.png"/><Relationship Id="rId4" Type="http://schemas.openxmlformats.org/officeDocument/2006/relationships/image" Target="../media/image40.svg"/><Relationship Id="rId9" Type="http://schemas.openxmlformats.org/officeDocument/2006/relationships/image" Target="../media/image7.png"/><Relationship Id="rId14" Type="http://schemas.openxmlformats.org/officeDocument/2006/relationships/image" Target="../media/image70.svg"/></Relationships>
</file>

<file path=ppt/slides/_rels/slide3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68.jpg"/><Relationship Id="rId1" Type="http://schemas.openxmlformats.org/officeDocument/2006/relationships/slideLayout" Target="../slideLayouts/slideLayout1.xml"/><Relationship Id="rId6" Type="http://schemas.openxmlformats.org/officeDocument/2006/relationships/image" Target="../media/image75.png"/><Relationship Id="rId5" Type="http://schemas.microsoft.com/office/2007/relationships/hdphoto" Target="../media/hdphoto1.wdp"/><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8.jpeg"/><Relationship Id="rId3"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8.svg"/><Relationship Id="rId4" Type="http://schemas.openxmlformats.org/officeDocument/2006/relationships/image" Target="../media/image13.sv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lich-su-va-dia-li-4/1/332/10/"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5.png"/><Relationship Id="rId3" Type="http://schemas.openxmlformats.org/officeDocument/2006/relationships/image" Target="../media/image24.png"/><Relationship Id="rId7" Type="http://schemas.openxmlformats.org/officeDocument/2006/relationships/image" Target="../media/image7.png"/><Relationship Id="rId12" Type="http://schemas.openxmlformats.org/officeDocument/2006/relationships/image" Target="../media/image31.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image" Target="../media/image32.jpeg"/><Relationship Id="rId10" Type="http://schemas.openxmlformats.org/officeDocument/2006/relationships/image" Target="../media/image29.svg"/><Relationship Id="rId4" Type="http://schemas.openxmlformats.org/officeDocument/2006/relationships/image" Target="../media/image25.svg"/><Relationship Id="rId9" Type="http://schemas.openxmlformats.org/officeDocument/2006/relationships/image" Target="../media/image28.png"/><Relationship Id="rId14"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6.png"/><Relationship Id="rId7"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2703DE-78D3-EEE9-2234-E8382CE882F1}"/>
              </a:ext>
            </a:extLst>
          </p:cNvPr>
          <p:cNvSpPr txBox="1">
            <a:spLocks/>
          </p:cNvSpPr>
          <p:nvPr/>
        </p:nvSpPr>
        <p:spPr>
          <a:xfrm>
            <a:off x="8079699" y="17686"/>
            <a:ext cx="4005683"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Lịch</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sử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và</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Địa</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600" dirty="0" err="1">
                <a:solidFill>
                  <a:schemeClr val="bg1"/>
                </a:solidFill>
                <a:effectLst>
                  <a:outerShdw blurRad="38100" dist="38100" dir="2700000" algn="tl">
                    <a:srgbClr val="000000">
                      <a:alpha val="43137"/>
                    </a:srgbClr>
                  </a:outerShdw>
                </a:effectLst>
                <a:latin typeface="UTM Avo" panose="02040603050506020204" pitchFamily="18" charset="0"/>
              </a:rPr>
              <a:t>lí</a:t>
            </a: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 4</a:t>
            </a:r>
          </a:p>
        </p:txBody>
      </p:sp>
      <p:sp>
        <p:nvSpPr>
          <p:cNvPr id="7" name="TextBox 6">
            <a:extLst>
              <a:ext uri="{FF2B5EF4-FFF2-40B4-BE49-F238E27FC236}">
                <a16:creationId xmlns:a16="http://schemas.microsoft.com/office/drawing/2014/main" id="{DB4D7E72-BED3-2E28-C780-9AC62E512622}"/>
              </a:ext>
            </a:extLst>
          </p:cNvPr>
          <p:cNvSpPr txBox="1"/>
          <p:nvPr/>
        </p:nvSpPr>
        <p:spPr>
          <a:xfrm>
            <a:off x="1768839" y="1700789"/>
            <a:ext cx="8994098" cy="1021177"/>
          </a:xfrm>
          <a:prstGeom prst="rect">
            <a:avLst/>
          </a:prstGeom>
          <a:noFill/>
        </p:spPr>
        <p:txBody>
          <a:bodyPr wrap="square">
            <a:spAutoFit/>
          </a:bodyPr>
          <a:lstStyle/>
          <a:p>
            <a:pPr algn="ctr">
              <a:lnSpc>
                <a:spcPct val="125000"/>
              </a:lnSpc>
              <a:spcBef>
                <a:spcPts val="0"/>
              </a:spcBef>
            </a:pPr>
            <a:r>
              <a:rPr lang="en-US" sz="5400" b="1" dirty="0" err="1">
                <a:solidFill>
                  <a:srgbClr val="002060"/>
                </a:solidFill>
                <a:latin typeface="UTM Avo" panose="02040603050506020204" pitchFamily="18" charset="0"/>
              </a:rPr>
              <a:t>Lời</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nói</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đầu</a:t>
            </a:r>
            <a:endParaRPr lang="en-US" sz="5400" b="1" dirty="0">
              <a:solidFill>
                <a:srgbClr val="FF0000"/>
              </a:solidFill>
              <a:latin typeface="UTM Avo" panose="02040603050506020204" pitchFamily="18" charset="0"/>
            </a:endParaRPr>
          </a:p>
        </p:txBody>
      </p:sp>
      <p:sp>
        <p:nvSpPr>
          <p:cNvPr id="9" name="Subtitle 2">
            <a:extLst>
              <a:ext uri="{FF2B5EF4-FFF2-40B4-BE49-F238E27FC236}">
                <a16:creationId xmlns:a16="http://schemas.microsoft.com/office/drawing/2014/main" id="{D4CE7517-6BB6-EBE1-4400-369D105C9B8C}"/>
              </a:ext>
            </a:extLst>
          </p:cNvPr>
          <p:cNvSpPr txBox="1">
            <a:spLocks/>
          </p:cNvSpPr>
          <p:nvPr/>
        </p:nvSpPr>
        <p:spPr>
          <a:xfrm>
            <a:off x="41167" y="2583420"/>
            <a:ext cx="12150833" cy="25837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vi-VN" sz="5400" b="1" dirty="0">
                <a:solidFill>
                  <a:srgbClr val="FF0000"/>
                </a:solidFill>
                <a:latin typeface="UTM Avo" panose="02040603050506020204" pitchFamily="18" charset="0"/>
              </a:rPr>
              <a:t>Bài </a:t>
            </a:r>
            <a:r>
              <a:rPr lang="en-US" sz="5400" b="1" dirty="0">
                <a:solidFill>
                  <a:srgbClr val="FF0000"/>
                </a:solidFill>
                <a:latin typeface="UTM Avo" panose="02040603050506020204" pitchFamily="18" charset="0"/>
              </a:rPr>
              <a:t>2:</a:t>
            </a:r>
            <a:r>
              <a:rPr lang="vi-VN"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Địa</a:t>
            </a:r>
            <a:r>
              <a:rPr lang="en-US" sz="5400" b="1" dirty="0">
                <a:solidFill>
                  <a:srgbClr val="FF0000"/>
                </a:solidFill>
                <a:latin typeface="UTM Avo" panose="02040603050506020204" pitchFamily="18" charset="0"/>
              </a:rPr>
              <a:t> phương </a:t>
            </a:r>
            <a:r>
              <a:rPr lang="en-US" sz="5400" b="1" dirty="0" err="1">
                <a:solidFill>
                  <a:srgbClr val="FF0000"/>
                </a:solidFill>
                <a:latin typeface="UTM Avo" panose="02040603050506020204" pitchFamily="18" charset="0"/>
              </a:rPr>
              <a:t>em</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Tỉnh</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thành</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phố</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trực</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thuộc</a:t>
            </a:r>
            <a:r>
              <a:rPr lang="en-US" sz="5400" b="1" dirty="0">
                <a:solidFill>
                  <a:srgbClr val="FF0000"/>
                </a:solidFill>
                <a:latin typeface="UTM Avo" panose="02040603050506020204" pitchFamily="18" charset="0"/>
              </a:rPr>
              <a:t> Trung </a:t>
            </a:r>
            <a:r>
              <a:rPr lang="en-US" sz="5400" b="1" dirty="0" err="1">
                <a:solidFill>
                  <a:srgbClr val="FF0000"/>
                </a:solidFill>
                <a:latin typeface="UTM Avo" panose="02040603050506020204" pitchFamily="18" charset="0"/>
              </a:rPr>
              <a:t>ương</a:t>
            </a:r>
            <a:r>
              <a:rPr lang="en-US" sz="5400" b="1" dirty="0">
                <a:solidFill>
                  <a:srgbClr val="FF0000"/>
                </a:solidFill>
                <a:latin typeface="UTM Avo" panose="02040603050506020204" pitchFamily="18" charset="0"/>
              </a:rPr>
              <a:t>)</a:t>
            </a:r>
          </a:p>
          <a:p>
            <a:pPr>
              <a:lnSpc>
                <a:spcPct val="100000"/>
              </a:lnSpc>
              <a:spcBef>
                <a:spcPts val="0"/>
              </a:spcBef>
            </a:pPr>
            <a:r>
              <a:rPr lang="en-US" sz="5400" b="1" dirty="0">
                <a:solidFill>
                  <a:srgbClr val="FF0000"/>
                </a:solidFill>
                <a:latin typeface="UTM Avo" panose="02040603050506020204" pitchFamily="18" charset="0"/>
              </a:rPr>
              <a:t>(</a:t>
            </a:r>
            <a:r>
              <a:rPr lang="en-US" sz="5400" b="1" dirty="0" err="1">
                <a:solidFill>
                  <a:srgbClr val="FF0000"/>
                </a:solidFill>
                <a:latin typeface="UTM Avo" panose="02040603050506020204" pitchFamily="18" charset="0"/>
              </a:rPr>
              <a:t>Phần</a:t>
            </a:r>
            <a:r>
              <a:rPr lang="en-US" sz="5400" b="1" dirty="0">
                <a:solidFill>
                  <a:srgbClr val="FF0000"/>
                </a:solidFill>
                <a:latin typeface="UTM Avo" panose="02040603050506020204" pitchFamily="18" charset="0"/>
              </a:rPr>
              <a:t> 1, 2)</a:t>
            </a: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FB7F0F54-D57E-67DB-BAC4-36E4628E1FE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2006" y="6507263"/>
            <a:ext cx="553431" cy="350737"/>
          </a:xfrm>
          <a:prstGeom prst="rect">
            <a:avLst/>
          </a:prstGeom>
        </p:spPr>
      </p:pic>
      <p:graphicFrame>
        <p:nvGraphicFramePr>
          <p:cNvPr id="7" name="Table 6">
            <a:extLst>
              <a:ext uri="{FF2B5EF4-FFF2-40B4-BE49-F238E27FC236}">
                <a16:creationId xmlns:a16="http://schemas.microsoft.com/office/drawing/2014/main" id="{481C5D20-C8A0-318F-7345-8725708BD83D}"/>
              </a:ext>
            </a:extLst>
          </p:cNvPr>
          <p:cNvGraphicFramePr>
            <a:graphicFrameLocks noGrp="1"/>
          </p:cNvGraphicFramePr>
          <p:nvPr>
            <p:extLst>
              <p:ext uri="{D42A27DB-BD31-4B8C-83A1-F6EECF244321}">
                <p14:modId xmlns:p14="http://schemas.microsoft.com/office/powerpoint/2010/main" val="1651664771"/>
              </p:ext>
            </p:extLst>
          </p:nvPr>
        </p:nvGraphicFramePr>
        <p:xfrm>
          <a:off x="356941" y="2318856"/>
          <a:ext cx="11478115" cy="3615015"/>
        </p:xfrm>
        <a:graphic>
          <a:graphicData uri="http://schemas.openxmlformats.org/drawingml/2006/table">
            <a:tbl>
              <a:tblPr firstRow="1" firstCol="1" bandRow="1">
                <a:tableStyleId>{16D9F66E-5EB9-4882-86FB-DCBF35E3C3E4}</a:tableStyleId>
              </a:tblPr>
              <a:tblGrid>
                <a:gridCol w="2842116">
                  <a:extLst>
                    <a:ext uri="{9D8B030D-6E8A-4147-A177-3AD203B41FA5}">
                      <a16:colId xmlns:a16="http://schemas.microsoft.com/office/drawing/2014/main" val="726204119"/>
                    </a:ext>
                  </a:extLst>
                </a:gridCol>
                <a:gridCol w="8635999">
                  <a:extLst>
                    <a:ext uri="{9D8B030D-6E8A-4147-A177-3AD203B41FA5}">
                      <a16:colId xmlns:a16="http://schemas.microsoft.com/office/drawing/2014/main" val="1841714110"/>
                    </a:ext>
                  </a:extLst>
                </a:gridCol>
              </a:tblGrid>
              <a:tr h="548640">
                <a:tc>
                  <a:txBody>
                    <a:bodyPr/>
                    <a:lstStyle/>
                    <a:p>
                      <a:pPr algn="ctr">
                        <a:lnSpc>
                          <a:spcPct val="150000"/>
                        </a:lnSpc>
                        <a:spcBef>
                          <a:spcPts val="240"/>
                        </a:spcBef>
                        <a:spcAft>
                          <a:spcPts val="240"/>
                        </a:spcAft>
                      </a:pPr>
                      <a:r>
                        <a:rPr lang="vi-VN" sz="2400">
                          <a:effectLst/>
                          <a:latin typeface="UTM Avo" panose="02040603050506020204" pitchFamily="18"/>
                          <a:cs typeface="Arial" panose="020B0604020202020204" pitchFamily="34" charset="0"/>
                        </a:rPr>
                        <a:t>Yếu tố tự nhiên</a:t>
                      </a:r>
                      <a:endParaRPr lang="en-US" sz="2400">
                        <a:effectLst/>
                        <a:latin typeface="UTM Avo" panose="02040603050506020204" pitchFamily="18"/>
                        <a:ea typeface="Calibri" panose="020F0502020204030204" pitchFamily="34" charset="0"/>
                        <a:cs typeface="Arial" panose="020B0604020202020204" pitchFamily="34" charset="0"/>
                      </a:endParaRPr>
                    </a:p>
                  </a:txBody>
                  <a:tcPr marL="45720" marR="45720" marT="0" marB="0" anchor="ctr"/>
                </a:tc>
                <a:tc>
                  <a:txBody>
                    <a:bodyPr/>
                    <a:lstStyle/>
                    <a:p>
                      <a:pPr algn="ctr">
                        <a:lnSpc>
                          <a:spcPct val="150000"/>
                        </a:lnSpc>
                        <a:spcBef>
                          <a:spcPts val="240"/>
                        </a:spcBef>
                        <a:spcAft>
                          <a:spcPts val="240"/>
                        </a:spcAft>
                      </a:pPr>
                      <a:r>
                        <a:rPr lang="vi-VN" sz="2400">
                          <a:effectLst/>
                          <a:latin typeface="UTM Avo" panose="02040603050506020204" pitchFamily="18"/>
                          <a:cs typeface="Arial" panose="020B0604020202020204" pitchFamily="34" charset="0"/>
                        </a:rPr>
                        <a:t>Đặc điểm</a:t>
                      </a:r>
                      <a:endParaRPr lang="en-US" sz="2400">
                        <a:effectLst/>
                        <a:latin typeface="UTM Avo" panose="02040603050506020204" pitchFamily="18"/>
                        <a:ea typeface="Calibri" panose="020F0502020204030204" pitchFamily="34" charset="0"/>
                        <a:cs typeface="Arial" panose="020B0604020202020204" pitchFamily="34" charset="0"/>
                      </a:endParaRPr>
                    </a:p>
                  </a:txBody>
                  <a:tcPr marL="45720" marR="45720" marT="0" marB="0" anchor="ctr"/>
                </a:tc>
                <a:extLst>
                  <a:ext uri="{0D108BD9-81ED-4DB2-BD59-A6C34878D82A}">
                    <a16:rowId xmlns:a16="http://schemas.microsoft.com/office/drawing/2014/main" val="1375556317"/>
                  </a:ext>
                </a:extLst>
              </a:tr>
              <a:tr h="1004112">
                <a:tc>
                  <a:txBody>
                    <a:bodyPr/>
                    <a:lstStyle/>
                    <a:p>
                      <a:pPr algn="ctr">
                        <a:lnSpc>
                          <a:spcPct val="150000"/>
                        </a:lnSpc>
                        <a:spcBef>
                          <a:spcPts val="240"/>
                        </a:spcBef>
                        <a:spcAft>
                          <a:spcPts val="240"/>
                        </a:spcAft>
                      </a:pPr>
                      <a:r>
                        <a:rPr lang="vi-VN" sz="2400">
                          <a:effectLst/>
                          <a:latin typeface="UTM Avo" panose="02040603050506020204" pitchFamily="18"/>
                          <a:cs typeface="Arial" panose="020B0604020202020204" pitchFamily="34" charset="0"/>
                        </a:rPr>
                        <a:t>Địa hình</a:t>
                      </a:r>
                      <a:endParaRPr lang="en-US" sz="2400">
                        <a:effectLst/>
                        <a:latin typeface="UTM Avo" panose="02040603050506020204" pitchFamily="18"/>
                        <a:ea typeface="Calibri" panose="020F0502020204030204" pitchFamily="34" charset="0"/>
                        <a:cs typeface="Arial" panose="020B0604020202020204" pitchFamily="34" charset="0"/>
                      </a:endParaRPr>
                    </a:p>
                  </a:txBody>
                  <a:tcPr marL="45720" marR="45720" marT="0" marB="0" anchor="ctr"/>
                </a:tc>
                <a:tc>
                  <a:txBody>
                    <a:bodyPr/>
                    <a:lstStyle/>
                    <a:p>
                      <a:pPr algn="just">
                        <a:lnSpc>
                          <a:spcPct val="150000"/>
                        </a:lnSpc>
                        <a:spcBef>
                          <a:spcPts val="240"/>
                        </a:spcBef>
                        <a:spcAft>
                          <a:spcPts val="240"/>
                        </a:spcAft>
                      </a:pPr>
                      <a:r>
                        <a:rPr lang="vi-VN" sz="2400">
                          <a:effectLst/>
                          <a:latin typeface="UTM Avo" panose="02040603050506020204" pitchFamily="18"/>
                          <a:cs typeface="Arial" panose="020B0604020202020204" pitchFamily="34" charset="0"/>
                        </a:rPr>
                        <a:t> </a:t>
                      </a:r>
                      <a:endParaRPr lang="en-US" sz="2400">
                        <a:effectLst/>
                        <a:latin typeface="UTM Avo" panose="02040603050506020204" pitchFamily="18"/>
                        <a:ea typeface="Calibri" panose="020F0502020204030204" pitchFamily="34" charset="0"/>
                        <a:cs typeface="Arial" panose="020B0604020202020204" pitchFamily="34" charset="0"/>
                      </a:endParaRPr>
                    </a:p>
                  </a:txBody>
                  <a:tcPr marL="45720" marR="45720" marT="0" marB="0" anchor="ctr"/>
                </a:tc>
                <a:extLst>
                  <a:ext uri="{0D108BD9-81ED-4DB2-BD59-A6C34878D82A}">
                    <a16:rowId xmlns:a16="http://schemas.microsoft.com/office/drawing/2014/main" val="798160079"/>
                  </a:ext>
                </a:extLst>
              </a:tr>
              <a:tr h="1050587">
                <a:tc>
                  <a:txBody>
                    <a:bodyPr/>
                    <a:lstStyle/>
                    <a:p>
                      <a:pPr algn="ctr">
                        <a:lnSpc>
                          <a:spcPct val="150000"/>
                        </a:lnSpc>
                        <a:spcBef>
                          <a:spcPts val="240"/>
                        </a:spcBef>
                        <a:spcAft>
                          <a:spcPts val="240"/>
                        </a:spcAft>
                      </a:pPr>
                      <a:r>
                        <a:rPr lang="vi-VN" sz="2400">
                          <a:effectLst/>
                          <a:latin typeface="UTM Avo" panose="02040603050506020204" pitchFamily="18"/>
                          <a:cs typeface="Arial" panose="020B0604020202020204" pitchFamily="34" charset="0"/>
                        </a:rPr>
                        <a:t>Khí hậu</a:t>
                      </a:r>
                      <a:endParaRPr lang="en-US" sz="2400">
                        <a:effectLst/>
                        <a:latin typeface="UTM Avo" panose="02040603050506020204" pitchFamily="18"/>
                        <a:ea typeface="Calibri" panose="020F0502020204030204" pitchFamily="34" charset="0"/>
                        <a:cs typeface="Arial" panose="020B0604020202020204" pitchFamily="34" charset="0"/>
                      </a:endParaRPr>
                    </a:p>
                  </a:txBody>
                  <a:tcPr marL="45720" marR="45720" marT="0" marB="0" anchor="ctr"/>
                </a:tc>
                <a:tc>
                  <a:txBody>
                    <a:bodyPr/>
                    <a:lstStyle/>
                    <a:p>
                      <a:pPr algn="just">
                        <a:lnSpc>
                          <a:spcPct val="150000"/>
                        </a:lnSpc>
                        <a:spcBef>
                          <a:spcPts val="240"/>
                        </a:spcBef>
                        <a:spcAft>
                          <a:spcPts val="240"/>
                        </a:spcAft>
                      </a:pPr>
                      <a:r>
                        <a:rPr lang="vi-VN" sz="2400" dirty="0">
                          <a:effectLst/>
                          <a:latin typeface="UTM Avo" panose="02040603050506020204" pitchFamily="18"/>
                          <a:cs typeface="Arial" panose="020B0604020202020204" pitchFamily="34" charset="0"/>
                        </a:rPr>
                        <a:t> </a:t>
                      </a:r>
                      <a:endParaRPr lang="en-US" sz="2400" dirty="0">
                        <a:effectLst/>
                        <a:latin typeface="UTM Avo" panose="02040603050506020204" pitchFamily="18"/>
                        <a:ea typeface="Calibri" panose="020F0502020204030204" pitchFamily="34" charset="0"/>
                        <a:cs typeface="Arial" panose="020B0604020202020204" pitchFamily="34" charset="0"/>
                      </a:endParaRPr>
                    </a:p>
                  </a:txBody>
                  <a:tcPr marL="45720" marR="45720" marT="0" marB="0" anchor="ctr"/>
                </a:tc>
                <a:extLst>
                  <a:ext uri="{0D108BD9-81ED-4DB2-BD59-A6C34878D82A}">
                    <a16:rowId xmlns:a16="http://schemas.microsoft.com/office/drawing/2014/main" val="3846447432"/>
                  </a:ext>
                </a:extLst>
              </a:tr>
              <a:tr h="1011676">
                <a:tc>
                  <a:txBody>
                    <a:bodyPr/>
                    <a:lstStyle/>
                    <a:p>
                      <a:pPr algn="ctr">
                        <a:lnSpc>
                          <a:spcPct val="150000"/>
                        </a:lnSpc>
                        <a:spcBef>
                          <a:spcPts val="240"/>
                        </a:spcBef>
                        <a:spcAft>
                          <a:spcPts val="240"/>
                        </a:spcAft>
                      </a:pPr>
                      <a:r>
                        <a:rPr lang="vi-VN" sz="2400" dirty="0">
                          <a:effectLst/>
                          <a:latin typeface="UTM Avo" panose="02040603050506020204" pitchFamily="18"/>
                          <a:cs typeface="Arial" panose="020B0604020202020204" pitchFamily="34" charset="0"/>
                        </a:rPr>
                        <a:t>Sông, hồ</a:t>
                      </a:r>
                      <a:endParaRPr lang="en-US" sz="2400" dirty="0">
                        <a:effectLst/>
                        <a:latin typeface="UTM Avo" panose="02040603050506020204" pitchFamily="18"/>
                        <a:ea typeface="Calibri" panose="020F0502020204030204" pitchFamily="34" charset="0"/>
                        <a:cs typeface="Arial" panose="020B0604020202020204" pitchFamily="34" charset="0"/>
                      </a:endParaRPr>
                    </a:p>
                  </a:txBody>
                  <a:tcPr marL="45720" marR="45720" marT="0" marB="0" anchor="ctr"/>
                </a:tc>
                <a:tc>
                  <a:txBody>
                    <a:bodyPr/>
                    <a:lstStyle/>
                    <a:p>
                      <a:pPr algn="just">
                        <a:lnSpc>
                          <a:spcPct val="150000"/>
                        </a:lnSpc>
                        <a:spcBef>
                          <a:spcPts val="240"/>
                        </a:spcBef>
                        <a:spcAft>
                          <a:spcPts val="240"/>
                        </a:spcAft>
                      </a:pPr>
                      <a:r>
                        <a:rPr lang="vi-VN" sz="2400" dirty="0">
                          <a:effectLst/>
                          <a:latin typeface="UTM Avo" panose="02040603050506020204" pitchFamily="18"/>
                          <a:cs typeface="Arial" panose="020B0604020202020204" pitchFamily="34" charset="0"/>
                        </a:rPr>
                        <a:t> </a:t>
                      </a:r>
                      <a:endParaRPr lang="en-US" sz="2400" dirty="0">
                        <a:effectLst/>
                        <a:latin typeface="UTM Avo" panose="02040603050506020204" pitchFamily="18"/>
                        <a:ea typeface="Calibri" panose="020F0502020204030204" pitchFamily="34" charset="0"/>
                        <a:cs typeface="Arial" panose="020B0604020202020204" pitchFamily="34" charset="0"/>
                      </a:endParaRPr>
                    </a:p>
                  </a:txBody>
                  <a:tcPr marL="45720" marR="45720" marT="0" marB="0" anchor="ctr"/>
                </a:tc>
                <a:extLst>
                  <a:ext uri="{0D108BD9-81ED-4DB2-BD59-A6C34878D82A}">
                    <a16:rowId xmlns:a16="http://schemas.microsoft.com/office/drawing/2014/main" val="1552849308"/>
                  </a:ext>
                </a:extLst>
              </a:tr>
            </a:tbl>
          </a:graphicData>
        </a:graphic>
      </p:graphicFrame>
      <p:sp>
        <p:nvSpPr>
          <p:cNvPr id="8" name="Rectangle 1">
            <a:extLst>
              <a:ext uri="{FF2B5EF4-FFF2-40B4-BE49-F238E27FC236}">
                <a16:creationId xmlns:a16="http://schemas.microsoft.com/office/drawing/2014/main" id="{CC053839-F8B2-2B21-C8E0-D0CAF3831BA0}"/>
              </a:ext>
            </a:extLst>
          </p:cNvPr>
          <p:cNvSpPr>
            <a:spLocks noChangeArrowheads="1"/>
          </p:cNvSpPr>
          <p:nvPr/>
        </p:nvSpPr>
        <p:spPr bwMode="auto">
          <a:xfrm>
            <a:off x="1852794" y="1603545"/>
            <a:ext cx="848641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algn="ctr" eaLnBrk="0" fontAlgn="base" hangingPunct="0">
              <a:spcBef>
                <a:spcPct val="0"/>
              </a:spcBef>
              <a:spcAft>
                <a:spcPct val="0"/>
              </a:spcAft>
            </a:pPr>
            <a:r>
              <a:rPr lang="vi-VN" altLang="en-US" sz="2800" b="1">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ĐẶC ĐIỂM TỰ NHIÊN CỦA...</a:t>
            </a:r>
            <a:r>
              <a:rPr lang="en-US" altLang="en-US" sz="2800" b="1">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a:t>
            </a:r>
            <a:endParaRPr lang="vi-VN" altLang="en-US" sz="4000" b="1">
              <a:solidFill>
                <a:schemeClr val="tx1">
                  <a:lumMod val="95000"/>
                  <a:lumOff val="5000"/>
                </a:schemeClr>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665400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5717A18-902F-B065-8C7D-6C553B6B197D}"/>
              </a:ext>
            </a:extLst>
          </p:cNvPr>
          <p:cNvSpPr/>
          <p:nvPr/>
        </p:nvSpPr>
        <p:spPr>
          <a:xfrm>
            <a:off x="736600" y="1959583"/>
            <a:ext cx="10972800" cy="4616315"/>
          </a:xfrm>
          <a:prstGeom prst="roundRect">
            <a:avLst>
              <a:gd name="adj" fmla="val 8616"/>
            </a:avLst>
          </a:prstGeom>
          <a:gradFill>
            <a:gsLst>
              <a:gs pos="0">
                <a:schemeClr val="bg1"/>
              </a:gs>
              <a:gs pos="100000">
                <a:srgbClr val="FFFAD6">
                  <a:lumMod val="96000"/>
                  <a:alpha val="82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3" name="TextBox 2">
            <a:extLst>
              <a:ext uri="{FF2B5EF4-FFF2-40B4-BE49-F238E27FC236}">
                <a16:creationId xmlns:a16="http://schemas.microsoft.com/office/drawing/2014/main" id="{D3DD1F4A-822E-E9A8-6755-662056A76E40}"/>
              </a:ext>
            </a:extLst>
          </p:cNvPr>
          <p:cNvSpPr txBox="1"/>
          <p:nvPr/>
        </p:nvSpPr>
        <p:spPr>
          <a:xfrm>
            <a:off x="990600" y="2801178"/>
            <a:ext cx="10210800" cy="3337837"/>
          </a:xfrm>
          <a:prstGeom prst="rect">
            <a:avLst/>
          </a:prstGeom>
          <a:noFill/>
        </p:spPr>
        <p:txBody>
          <a:bodyPr wrap="square" rtlCol="0">
            <a:spAutoFit/>
          </a:bodyPr>
          <a:lstStyle/>
          <a:p>
            <a:pPr marL="381019" indent="-381019" algn="just">
              <a:lnSpc>
                <a:spcPct val="150000"/>
              </a:lnSpc>
              <a:buFont typeface="Arial" panose="020B0604020202020204" pitchFamily="34" charset="0"/>
              <a:buChar char="•"/>
            </a:pPr>
            <a:r>
              <a:rPr lang="en-US" sz="2400" b="1" dirty="0" err="1">
                <a:solidFill>
                  <a:srgbClr val="202122"/>
                </a:solidFill>
                <a:latin typeface="UTM Avo" panose="02040603050506020204" pitchFamily="18"/>
              </a:rPr>
              <a:t>Địa</a:t>
            </a:r>
            <a:r>
              <a:rPr lang="en-US" sz="2400" b="1" dirty="0">
                <a:solidFill>
                  <a:srgbClr val="202122"/>
                </a:solidFill>
                <a:latin typeface="UTM Avo" panose="02040603050506020204" pitchFamily="18"/>
              </a:rPr>
              <a:t> </a:t>
            </a:r>
            <a:r>
              <a:rPr lang="en-US" sz="2400" b="1" dirty="0" err="1">
                <a:solidFill>
                  <a:srgbClr val="202122"/>
                </a:solidFill>
                <a:latin typeface="UTM Avo" panose="02040603050506020204" pitchFamily="18"/>
              </a:rPr>
              <a:t>hình</a:t>
            </a:r>
            <a:r>
              <a:rPr lang="en-US" sz="2400" b="1" dirty="0">
                <a:solidFill>
                  <a:srgbClr val="202122"/>
                </a:solidFill>
                <a:latin typeface="UTM Avo" panose="02040603050506020204" pitchFamily="18"/>
              </a:rPr>
              <a:t>: </a:t>
            </a:r>
            <a:r>
              <a:rPr lang="en-US" sz="2400" dirty="0" err="1">
                <a:solidFill>
                  <a:srgbClr val="202122"/>
                </a:solidFill>
                <a:latin typeface="UTM Avo" panose="02040603050506020204" pitchFamily="18"/>
              </a:rPr>
              <a:t>Việt</a:t>
            </a:r>
            <a:r>
              <a:rPr lang="en-US" sz="2400" dirty="0">
                <a:solidFill>
                  <a:srgbClr val="202122"/>
                </a:solidFill>
                <a:latin typeface="UTM Avo" panose="02040603050506020204" pitchFamily="18"/>
              </a:rPr>
              <a:t> Nam </a:t>
            </a:r>
            <a:r>
              <a:rPr lang="en-US" sz="2400" dirty="0" err="1">
                <a:solidFill>
                  <a:srgbClr val="202122"/>
                </a:solidFill>
                <a:latin typeface="UTM Avo" panose="02040603050506020204" pitchFamily="18"/>
              </a:rPr>
              <a:t>là</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một</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quốc</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gia</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nhiệt</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đới</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với</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địa</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hình</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phần</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lớn</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là</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đồi</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núi</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chiếm</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diện</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tích</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lãnh</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thổ</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chủ</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yếu</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là</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đồi</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núi</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thấp</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đồng</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bằng</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chỉ</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chiếm</a:t>
            </a:r>
            <a:r>
              <a:rPr lang="en-US" sz="2400" dirty="0">
                <a:solidFill>
                  <a:srgbClr val="202122"/>
                </a:solidFill>
                <a:latin typeface="UTM Avo" panose="02040603050506020204" pitchFamily="18"/>
              </a:rPr>
              <a:t> ¼ </a:t>
            </a:r>
            <a:r>
              <a:rPr lang="en-US" sz="2400" dirty="0" err="1">
                <a:solidFill>
                  <a:srgbClr val="202122"/>
                </a:solidFill>
                <a:latin typeface="UTM Avo" panose="02040603050506020204" pitchFamily="18"/>
              </a:rPr>
              <a:t>diện</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tích</a:t>
            </a:r>
            <a:r>
              <a:rPr lang="en-US" sz="2400" dirty="0">
                <a:solidFill>
                  <a:srgbClr val="202122"/>
                </a:solidFill>
                <a:latin typeface="UTM Avo" panose="02040603050506020204" pitchFamily="18"/>
              </a:rPr>
              <a:t>.</a:t>
            </a:r>
          </a:p>
          <a:p>
            <a:pPr marL="381019" indent="-381019" algn="just">
              <a:lnSpc>
                <a:spcPct val="150000"/>
              </a:lnSpc>
              <a:buFont typeface="Arial" panose="020B0604020202020204" pitchFamily="34" charset="0"/>
              <a:buChar char="•"/>
            </a:pPr>
            <a:r>
              <a:rPr lang="en-US" sz="2400" b="1" dirty="0" err="1">
                <a:latin typeface="UTM Avo" panose="02040603050506020204" pitchFamily="18"/>
                <a:cs typeface="Arial" panose="020B0604020202020204" pitchFamily="34" charset="0"/>
              </a:rPr>
              <a:t>Khí</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hậu</a:t>
            </a:r>
            <a:r>
              <a:rPr lang="en-US" sz="2400" b="1"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phân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bố</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thành</a:t>
            </a:r>
            <a:r>
              <a:rPr lang="en-US" sz="2400" dirty="0">
                <a:latin typeface="UTM Avo" panose="02040603050506020204" pitchFamily="18"/>
                <a:cs typeface="Arial" panose="020B0604020202020204" pitchFamily="34" charset="0"/>
              </a:rPr>
              <a:t> 3 </a:t>
            </a:r>
            <a:r>
              <a:rPr lang="en-US" sz="2400" dirty="0" err="1">
                <a:latin typeface="UTM Avo" panose="02040603050506020204" pitchFamily="18"/>
                <a:cs typeface="Arial" panose="020B0604020202020204" pitchFamily="34" charset="0"/>
              </a:rPr>
              <a:t>vùng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miền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bắc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khí</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hậu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cận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nhiệt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ẩm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miền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trung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mang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đặc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điểm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khí</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hậu</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nhiệt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gió</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mùa</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khi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miền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nam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nằm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vùng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nhiệt</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đới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xavan</a:t>
            </a:r>
            <a:r>
              <a:rPr lang="en-US" sz="2400" dirty="0">
                <a:latin typeface="UTM Avo" panose="02040603050506020204" pitchFamily="18"/>
                <a:cs typeface="Arial" panose="020B0604020202020204" pitchFamily="34" charset="0"/>
              </a:rPr>
              <a:t>. </a:t>
            </a:r>
          </a:p>
        </p:txBody>
      </p:sp>
      <p:pic>
        <p:nvPicPr>
          <p:cNvPr id="4" name="Picture 2" descr="Info ">
            <a:extLst>
              <a:ext uri="{FF2B5EF4-FFF2-40B4-BE49-F238E27FC236}">
                <a16:creationId xmlns:a16="http://schemas.microsoft.com/office/drawing/2014/main" id="{BCEC96EF-4BAA-7724-43C8-9EE1819DA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1856918"/>
            <a:ext cx="8128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odular ">
            <a:extLst>
              <a:ext uri="{FF2B5EF4-FFF2-40B4-BE49-F238E27FC236}">
                <a16:creationId xmlns:a16="http://schemas.microsoft.com/office/drawing/2014/main" id="{1FEB997D-E5A0-A97D-4D47-90A9FCD8F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9855" y="5724998"/>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C328E05-1ED8-D9A4-5DCF-FF989C222783}"/>
              </a:ext>
            </a:extLst>
          </p:cNvPr>
          <p:cNvSpPr txBox="1"/>
          <p:nvPr/>
        </p:nvSpPr>
        <p:spPr>
          <a:xfrm>
            <a:off x="3454400" y="2146498"/>
            <a:ext cx="5283200" cy="523220"/>
          </a:xfrm>
          <a:prstGeom prst="rect">
            <a:avLst/>
          </a:prstGeom>
          <a:noFill/>
        </p:spPr>
        <p:txBody>
          <a:bodyPr wrap="square" rtlCol="0">
            <a:spAutoFit/>
          </a:bodyPr>
          <a:lstStyle/>
          <a:p>
            <a:pPr algn="ctr"/>
            <a:r>
              <a:rPr lang="en-US" sz="2800" b="1" dirty="0">
                <a:solidFill>
                  <a:srgbClr val="002060"/>
                </a:solidFill>
                <a:latin typeface="UTM Avo" panose="02040603050506020204" pitchFamily="18"/>
                <a:cs typeface="Arial" panose="020B0604020202020204" pitchFamily="34" charset="0"/>
              </a:rPr>
              <a:t>THÔNG TIN BỔ SUNG </a:t>
            </a:r>
          </a:p>
        </p:txBody>
      </p:sp>
    </p:spTree>
    <p:extLst>
      <p:ext uri="{BB962C8B-B14F-4D97-AF65-F5344CB8AC3E}">
        <p14:creationId xmlns:p14="http://schemas.microsoft.com/office/powerpoint/2010/main" val="63945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5717A18-902F-B065-8C7D-6C553B6B197D}"/>
              </a:ext>
            </a:extLst>
          </p:cNvPr>
          <p:cNvSpPr/>
          <p:nvPr/>
        </p:nvSpPr>
        <p:spPr>
          <a:xfrm>
            <a:off x="736600" y="1959583"/>
            <a:ext cx="10972800" cy="4616315"/>
          </a:xfrm>
          <a:prstGeom prst="roundRect">
            <a:avLst>
              <a:gd name="adj" fmla="val 8616"/>
            </a:avLst>
          </a:prstGeom>
          <a:gradFill>
            <a:gsLst>
              <a:gs pos="0">
                <a:schemeClr val="bg1"/>
              </a:gs>
              <a:gs pos="100000">
                <a:srgbClr val="FFFAD6">
                  <a:lumMod val="96000"/>
                  <a:alpha val="82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pic>
        <p:nvPicPr>
          <p:cNvPr id="4" name="Picture 2" descr="Info ">
            <a:extLst>
              <a:ext uri="{FF2B5EF4-FFF2-40B4-BE49-F238E27FC236}">
                <a16:creationId xmlns:a16="http://schemas.microsoft.com/office/drawing/2014/main" id="{BCEC96EF-4BAA-7724-43C8-9EE1819DA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1856918"/>
            <a:ext cx="8128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odular ">
            <a:extLst>
              <a:ext uri="{FF2B5EF4-FFF2-40B4-BE49-F238E27FC236}">
                <a16:creationId xmlns:a16="http://schemas.microsoft.com/office/drawing/2014/main" id="{1FEB997D-E5A0-A97D-4D47-90A9FCD8F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9855" y="5724998"/>
            <a:ext cx="1066800" cy="1066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C328E05-1ED8-D9A4-5DCF-FF989C222783}"/>
              </a:ext>
            </a:extLst>
          </p:cNvPr>
          <p:cNvSpPr txBox="1"/>
          <p:nvPr/>
        </p:nvSpPr>
        <p:spPr>
          <a:xfrm>
            <a:off x="3454400" y="2146498"/>
            <a:ext cx="5283200" cy="523220"/>
          </a:xfrm>
          <a:prstGeom prst="rect">
            <a:avLst/>
          </a:prstGeom>
          <a:noFill/>
        </p:spPr>
        <p:txBody>
          <a:bodyPr wrap="square" rtlCol="0">
            <a:spAutoFit/>
          </a:bodyPr>
          <a:lstStyle/>
          <a:p>
            <a:pPr algn="ctr"/>
            <a:r>
              <a:rPr lang="en-US" sz="2800" b="1" dirty="0">
                <a:solidFill>
                  <a:srgbClr val="002060"/>
                </a:solidFill>
                <a:latin typeface="UTM Avo" panose="02040603050506020204" pitchFamily="18"/>
                <a:cs typeface="Arial" panose="020B0604020202020204" pitchFamily="34" charset="0"/>
              </a:rPr>
              <a:t>THÔNG TIN BỔ SUNG </a:t>
            </a:r>
          </a:p>
        </p:txBody>
      </p:sp>
      <p:sp>
        <p:nvSpPr>
          <p:cNvPr id="6" name="TextBox 5">
            <a:extLst>
              <a:ext uri="{FF2B5EF4-FFF2-40B4-BE49-F238E27FC236}">
                <a16:creationId xmlns:a16="http://schemas.microsoft.com/office/drawing/2014/main" id="{3899E670-365E-58ED-C66F-37044F63C2E0}"/>
              </a:ext>
            </a:extLst>
          </p:cNvPr>
          <p:cNvSpPr txBox="1"/>
          <p:nvPr/>
        </p:nvSpPr>
        <p:spPr>
          <a:xfrm>
            <a:off x="990600" y="2772383"/>
            <a:ext cx="10210800" cy="3337837"/>
          </a:xfrm>
          <a:prstGeom prst="rect">
            <a:avLst/>
          </a:prstGeom>
          <a:noFill/>
        </p:spPr>
        <p:txBody>
          <a:bodyPr wrap="square" rtlCol="0">
            <a:spAutoFit/>
          </a:bodyPr>
          <a:lstStyle/>
          <a:p>
            <a:pPr marL="381019" indent="-381019" algn="just">
              <a:lnSpc>
                <a:spcPct val="150000"/>
              </a:lnSpc>
              <a:buFont typeface="Arial" panose="020B0604020202020204" pitchFamily="34" charset="0"/>
              <a:buChar char="•"/>
            </a:pPr>
            <a:r>
              <a:rPr lang="en-US" sz="2400" b="1" dirty="0" err="1">
                <a:solidFill>
                  <a:srgbClr val="202122"/>
                </a:solidFill>
                <a:latin typeface="UTM Avo" panose="02040603050506020204" pitchFamily="18"/>
              </a:rPr>
              <a:t>Sông</a:t>
            </a:r>
            <a:r>
              <a:rPr lang="en-US" sz="2400" b="1" dirty="0">
                <a:solidFill>
                  <a:srgbClr val="202122"/>
                </a:solidFill>
                <a:latin typeface="UTM Avo" panose="02040603050506020204" pitchFamily="18"/>
              </a:rPr>
              <a:t> </a:t>
            </a:r>
            <a:r>
              <a:rPr lang="en-US" sz="2400" b="1" dirty="0" err="1">
                <a:solidFill>
                  <a:srgbClr val="202122"/>
                </a:solidFill>
                <a:latin typeface="UTM Avo" panose="02040603050506020204" pitchFamily="18"/>
              </a:rPr>
              <a:t>ngòi</a:t>
            </a:r>
            <a:r>
              <a:rPr lang="en-US" sz="2400" b="1" dirty="0">
                <a:solidFill>
                  <a:srgbClr val="202122"/>
                </a:solidFill>
                <a:latin typeface="UTM Avo" panose="02040603050506020204" pitchFamily="18"/>
              </a:rPr>
              <a:t>: </a:t>
            </a:r>
            <a:r>
              <a:rPr lang="vi-VN" sz="2400" dirty="0">
                <a:solidFill>
                  <a:srgbClr val="202122"/>
                </a:solidFill>
                <a:latin typeface="UTM Avo" panose="02040603050506020204" pitchFamily="18"/>
              </a:rPr>
              <a:t>có mạng lưới sông ngòi dày đặc, nhiều nước nhưng ít sông lớn.</a:t>
            </a:r>
            <a:r>
              <a:rPr lang="en-US" sz="2400" dirty="0">
                <a:solidFill>
                  <a:srgbClr val="202122"/>
                </a:solidFill>
                <a:latin typeface="UTM Avo" panose="02040603050506020204" pitchFamily="18"/>
              </a:rPr>
              <a:t> </a:t>
            </a:r>
            <a:r>
              <a:rPr lang="vi-VN" sz="2400" dirty="0">
                <a:solidFill>
                  <a:srgbClr val="202122"/>
                </a:solidFill>
                <a:latin typeface="UTM Avo" panose="02040603050506020204" pitchFamily="18"/>
              </a:rPr>
              <a:t>Lượng nước trên hệ thống sông thay đổi theo mùa.</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Sông</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mang</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nhiều</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phù</a:t>
            </a:r>
            <a:r>
              <a:rPr lang="en-US" sz="2400" dirty="0">
                <a:solidFill>
                  <a:srgbClr val="202122"/>
                </a:solidFill>
                <a:latin typeface="UTM Avo" panose="02040603050506020204" pitchFamily="18"/>
              </a:rPr>
              <a:t> </a:t>
            </a:r>
            <a:r>
              <a:rPr lang="en-US" sz="2400" dirty="0" err="1">
                <a:solidFill>
                  <a:srgbClr val="202122"/>
                </a:solidFill>
                <a:latin typeface="UTM Avo" panose="02040603050506020204" pitchFamily="18"/>
              </a:rPr>
              <a:t>sa</a:t>
            </a:r>
            <a:r>
              <a:rPr lang="en-US" sz="2400" dirty="0">
                <a:solidFill>
                  <a:srgbClr val="202122"/>
                </a:solidFill>
                <a:latin typeface="UTM Avo" panose="02040603050506020204" pitchFamily="18"/>
              </a:rPr>
              <a:t>. </a:t>
            </a:r>
          </a:p>
          <a:p>
            <a:pPr marL="381019" indent="-381019" algn="just">
              <a:lnSpc>
                <a:spcPct val="150000"/>
              </a:lnSpc>
              <a:buFont typeface="Arial" panose="020B0604020202020204" pitchFamily="34" charset="0"/>
              <a:buChar char="•"/>
            </a:pPr>
            <a:r>
              <a:rPr lang="en-US" sz="2400" b="1" dirty="0" err="1">
                <a:latin typeface="UTM Avo" panose="02040603050506020204" pitchFamily="18"/>
                <a:cs typeface="Arial" panose="020B0604020202020204" pitchFamily="34" charset="0"/>
              </a:rPr>
              <a:t>Khoáng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sản</a:t>
            </a:r>
            <a:r>
              <a:rPr lang="en-US" sz="2400" b="1"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có nhiều loại như sắt, mangan, crôm, titan, đồng, chì, kẽm, cobalt, nickel, nhôm, thiếc, vonfram, bismut, molybden, lithi, đất hiếm, vàng, bạc, platin, tantal-niobi v.v…</a:t>
            </a:r>
            <a:endParaRPr lang="en-US" sz="2400"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341521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1C5503-79EB-99C3-AEC4-DFE3835FEFE4}"/>
              </a:ext>
            </a:extLst>
          </p:cNvPr>
          <p:cNvSpPr txBox="1"/>
          <p:nvPr/>
        </p:nvSpPr>
        <p:spPr>
          <a:xfrm>
            <a:off x="2133600" y="1582612"/>
            <a:ext cx="7924800" cy="523220"/>
          </a:xfrm>
          <a:prstGeom prst="rect">
            <a:avLst/>
          </a:prstGeom>
          <a:noFill/>
        </p:spPr>
        <p:txBody>
          <a:bodyPr wrap="square" rtlCol="0">
            <a:spAutoFit/>
          </a:bodyPr>
          <a:lstStyle/>
          <a:p>
            <a:pPr algn="ctr"/>
            <a:r>
              <a:rPr lang="en-US" sz="2800" b="1" dirty="0">
                <a:latin typeface="UTM Avo" panose="02040603050506020204" pitchFamily="18"/>
                <a:cs typeface="Arial" panose="020B0604020202020204" pitchFamily="34" charset="0"/>
              </a:rPr>
              <a:t>MỘT SỐ THÀNH PHỐ CỦA VIỆT NAM </a:t>
            </a:r>
          </a:p>
        </p:txBody>
      </p:sp>
      <p:grpSp>
        <p:nvGrpSpPr>
          <p:cNvPr id="5" name="Group 4">
            <a:extLst>
              <a:ext uri="{FF2B5EF4-FFF2-40B4-BE49-F238E27FC236}">
                <a16:creationId xmlns:a16="http://schemas.microsoft.com/office/drawing/2014/main" id="{311FCC59-321E-5857-F9C3-DE93E362CD98}"/>
              </a:ext>
            </a:extLst>
          </p:cNvPr>
          <p:cNvGrpSpPr/>
          <p:nvPr/>
        </p:nvGrpSpPr>
        <p:grpSpPr>
          <a:xfrm>
            <a:off x="236186" y="2236498"/>
            <a:ext cx="3676924" cy="3728336"/>
            <a:chOff x="-53990" y="1028700"/>
            <a:chExt cx="6813416" cy="6908685"/>
          </a:xfrm>
        </p:grpSpPr>
        <p:pic>
          <p:nvPicPr>
            <p:cNvPr id="7" name="Picture 6">
              <a:extLst>
                <a:ext uri="{FF2B5EF4-FFF2-40B4-BE49-F238E27FC236}">
                  <a16:creationId xmlns:a16="http://schemas.microsoft.com/office/drawing/2014/main" id="{B798CA42-4883-9234-32FB-4126D9B86905}"/>
                </a:ext>
              </a:extLst>
            </p:cNvPr>
            <p:cNvPicPr>
              <a:picLocks noChangeAspect="1"/>
            </p:cNvPicPr>
            <p:nvPr/>
          </p:nvPicPr>
          <p:blipFill rotWithShape="1">
            <a:blip r:embed="rId3"/>
            <a:srcRect r="25170"/>
            <a:stretch/>
          </p:blipFill>
          <p:spPr>
            <a:xfrm>
              <a:off x="355910" y="1181359"/>
              <a:ext cx="5688977" cy="5420390"/>
            </a:xfrm>
            <a:prstGeom prst="ellipse">
              <a:avLst/>
            </a:prstGeom>
          </p:spPr>
        </p:pic>
        <p:sp>
          <p:nvSpPr>
            <p:cNvPr id="8" name="Oval 7">
              <a:extLst>
                <a:ext uri="{FF2B5EF4-FFF2-40B4-BE49-F238E27FC236}">
                  <a16:creationId xmlns:a16="http://schemas.microsoft.com/office/drawing/2014/main" id="{9AD0F8F4-3ABE-838A-7086-C7FA78D92A9B}"/>
                </a:ext>
              </a:extLst>
            </p:cNvPr>
            <p:cNvSpPr/>
            <p:nvPr/>
          </p:nvSpPr>
          <p:spPr>
            <a:xfrm>
              <a:off x="129570" y="1028700"/>
              <a:ext cx="6141655" cy="5813480"/>
            </a:xfrm>
            <a:prstGeom prst="ellipse">
              <a:avLst/>
            </a:prstGeom>
            <a:noFill/>
            <a:ln w="57150">
              <a:solidFill>
                <a:srgbClr val="F6D3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sp>
          <p:nvSpPr>
            <p:cNvPr id="11" name="TextBox 10">
              <a:extLst>
                <a:ext uri="{FF2B5EF4-FFF2-40B4-BE49-F238E27FC236}">
                  <a16:creationId xmlns:a16="http://schemas.microsoft.com/office/drawing/2014/main" id="{F0591EEE-C3A3-B989-EEE0-81C66166F338}"/>
                </a:ext>
              </a:extLst>
            </p:cNvPr>
            <p:cNvSpPr txBox="1"/>
            <p:nvPr/>
          </p:nvSpPr>
          <p:spPr>
            <a:xfrm>
              <a:off x="-53990" y="7158071"/>
              <a:ext cx="6813416" cy="779314"/>
            </a:xfrm>
            <a:prstGeom prst="rect">
              <a:avLst/>
            </a:prstGeom>
            <a:noFill/>
          </p:spPr>
          <p:txBody>
            <a:bodyPr wrap="square" rtlCol="0">
              <a:spAutoFit/>
            </a:bodyPr>
            <a:lstStyle/>
            <a:p>
              <a:pPr algn="ctr"/>
              <a:r>
                <a:rPr lang="en-US" sz="2133" dirty="0">
                  <a:latin typeface="UTM Avo" panose="02040603050506020204" pitchFamily="18"/>
                  <a:cs typeface="Arial" panose="020B0604020202020204" pitchFamily="34" charset="0"/>
                </a:rPr>
                <a:t>Thành </a:t>
              </a:r>
              <a:r>
                <a:rPr lang="en-US" sz="2133" dirty="0" err="1">
                  <a:latin typeface="UTM Avo" panose="02040603050506020204" pitchFamily="18"/>
                  <a:cs typeface="Arial" panose="020B0604020202020204" pitchFamily="34" charset="0"/>
                </a:rPr>
                <a:t>phố</a:t>
              </a:r>
              <a:r>
                <a:rPr lang="en-US" sz="2133" dirty="0">
                  <a:latin typeface="UTM Avo" panose="02040603050506020204" pitchFamily="18"/>
                  <a:cs typeface="Arial" panose="020B0604020202020204" pitchFamily="34" charset="0"/>
                </a:rPr>
                <a:t> </a:t>
              </a:r>
              <a:r>
                <a:rPr lang="en-US" sz="2133" dirty="0" err="1">
                  <a:latin typeface="UTM Avo" panose="02040603050506020204" pitchFamily="18"/>
                  <a:cs typeface="Arial" panose="020B0604020202020204" pitchFamily="34" charset="0"/>
                </a:rPr>
                <a:t>Hồ</a:t>
              </a:r>
              <a:r>
                <a:rPr lang="en-US" sz="2133" dirty="0">
                  <a:latin typeface="UTM Avo" panose="02040603050506020204" pitchFamily="18"/>
                  <a:cs typeface="Arial" panose="020B0604020202020204" pitchFamily="34" charset="0"/>
                </a:rPr>
                <a:t> Chí Minh </a:t>
              </a:r>
            </a:p>
          </p:txBody>
        </p:sp>
      </p:grpSp>
      <p:grpSp>
        <p:nvGrpSpPr>
          <p:cNvPr id="12" name="Group 11">
            <a:extLst>
              <a:ext uri="{FF2B5EF4-FFF2-40B4-BE49-F238E27FC236}">
                <a16:creationId xmlns:a16="http://schemas.microsoft.com/office/drawing/2014/main" id="{863EFC02-6E98-E5EE-2F48-357E06F18619}"/>
              </a:ext>
            </a:extLst>
          </p:cNvPr>
          <p:cNvGrpSpPr/>
          <p:nvPr/>
        </p:nvGrpSpPr>
        <p:grpSpPr>
          <a:xfrm>
            <a:off x="4125171" y="2609456"/>
            <a:ext cx="3160250" cy="3925471"/>
            <a:chOff x="5315491" y="3007004"/>
            <a:chExt cx="5707488" cy="7089496"/>
          </a:xfrm>
        </p:grpSpPr>
        <p:pic>
          <p:nvPicPr>
            <p:cNvPr id="13" name="Picture 12">
              <a:extLst>
                <a:ext uri="{FF2B5EF4-FFF2-40B4-BE49-F238E27FC236}">
                  <a16:creationId xmlns:a16="http://schemas.microsoft.com/office/drawing/2014/main" id="{3BDFC0D0-75B6-99BA-BD3D-FE325E3C6CF0}"/>
                </a:ext>
              </a:extLst>
            </p:cNvPr>
            <p:cNvPicPr>
              <a:picLocks noChangeAspect="1"/>
            </p:cNvPicPr>
            <p:nvPr/>
          </p:nvPicPr>
          <p:blipFill rotWithShape="1">
            <a:blip r:embed="rId4"/>
            <a:srcRect l="35963"/>
            <a:stretch/>
          </p:blipFill>
          <p:spPr>
            <a:xfrm>
              <a:off x="5525580" y="4914900"/>
              <a:ext cx="5268798" cy="4953000"/>
            </a:xfrm>
            <a:prstGeom prst="ellipse">
              <a:avLst/>
            </a:prstGeom>
          </p:spPr>
        </p:pic>
        <p:sp>
          <p:nvSpPr>
            <p:cNvPr id="14" name="Oval 13">
              <a:extLst>
                <a:ext uri="{FF2B5EF4-FFF2-40B4-BE49-F238E27FC236}">
                  <a16:creationId xmlns:a16="http://schemas.microsoft.com/office/drawing/2014/main" id="{8CDCBFE0-FCB7-B10D-925D-2580A3F98995}"/>
                </a:ext>
              </a:extLst>
            </p:cNvPr>
            <p:cNvSpPr/>
            <p:nvPr/>
          </p:nvSpPr>
          <p:spPr>
            <a:xfrm>
              <a:off x="5334001" y="4676110"/>
              <a:ext cx="5688978" cy="5420390"/>
            </a:xfrm>
            <a:prstGeom prst="ellipse">
              <a:avLst/>
            </a:prstGeom>
            <a:no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sp>
          <p:nvSpPr>
            <p:cNvPr id="15" name="TextBox 14">
              <a:extLst>
                <a:ext uri="{FF2B5EF4-FFF2-40B4-BE49-F238E27FC236}">
                  <a16:creationId xmlns:a16="http://schemas.microsoft.com/office/drawing/2014/main" id="{65F5B3EE-A82E-375E-6C32-0FCF7CB7105D}"/>
                </a:ext>
              </a:extLst>
            </p:cNvPr>
            <p:cNvSpPr txBox="1"/>
            <p:nvPr/>
          </p:nvSpPr>
          <p:spPr>
            <a:xfrm>
              <a:off x="5315491" y="3007004"/>
              <a:ext cx="5688976" cy="759549"/>
            </a:xfrm>
            <a:prstGeom prst="rect">
              <a:avLst/>
            </a:prstGeom>
            <a:noFill/>
          </p:spPr>
          <p:txBody>
            <a:bodyPr wrap="square" rtlCol="0">
              <a:spAutoFit/>
            </a:bodyPr>
            <a:lstStyle/>
            <a:p>
              <a:pPr algn="ctr"/>
              <a:r>
                <a:rPr lang="en-US" sz="2133" dirty="0">
                  <a:latin typeface="UTM Avo" panose="02040603050506020204" pitchFamily="18"/>
                  <a:cs typeface="Arial" panose="020B0604020202020204" pitchFamily="34" charset="0"/>
                </a:rPr>
                <a:t>Thành </a:t>
              </a:r>
              <a:r>
                <a:rPr lang="en-US" sz="2133" dirty="0" err="1">
                  <a:latin typeface="UTM Avo" panose="02040603050506020204" pitchFamily="18"/>
                  <a:cs typeface="Arial" panose="020B0604020202020204" pitchFamily="34" charset="0"/>
                </a:rPr>
                <a:t>phố</a:t>
              </a:r>
              <a:r>
                <a:rPr lang="en-US" sz="2133" dirty="0">
                  <a:latin typeface="UTM Avo" panose="02040603050506020204" pitchFamily="18"/>
                  <a:cs typeface="Arial" panose="020B0604020202020204" pitchFamily="34" charset="0"/>
                </a:rPr>
                <a:t> </a:t>
              </a:r>
              <a:r>
                <a:rPr lang="en-US" sz="2133" dirty="0" err="1">
                  <a:latin typeface="UTM Avo" panose="02040603050506020204" pitchFamily="18"/>
                  <a:cs typeface="Arial" panose="020B0604020202020204" pitchFamily="34" charset="0"/>
                </a:rPr>
                <a:t>Nha</a:t>
              </a:r>
              <a:r>
                <a:rPr lang="en-US" sz="2133" dirty="0">
                  <a:latin typeface="UTM Avo" panose="02040603050506020204" pitchFamily="18"/>
                  <a:cs typeface="Arial" panose="020B0604020202020204" pitchFamily="34" charset="0"/>
                </a:rPr>
                <a:t> Trang</a:t>
              </a:r>
            </a:p>
          </p:txBody>
        </p:sp>
      </p:grpSp>
      <p:grpSp>
        <p:nvGrpSpPr>
          <p:cNvPr id="16" name="Group 15">
            <a:extLst>
              <a:ext uri="{FF2B5EF4-FFF2-40B4-BE49-F238E27FC236}">
                <a16:creationId xmlns:a16="http://schemas.microsoft.com/office/drawing/2014/main" id="{3095F933-344B-E6A3-D1E9-1812AEC33ADD}"/>
              </a:ext>
            </a:extLst>
          </p:cNvPr>
          <p:cNvGrpSpPr/>
          <p:nvPr/>
        </p:nvGrpSpPr>
        <p:grpSpPr>
          <a:xfrm>
            <a:off x="7771193" y="2105832"/>
            <a:ext cx="3963414" cy="4344872"/>
            <a:chOff x="10719815" y="998561"/>
            <a:chExt cx="7482350" cy="8202487"/>
          </a:xfrm>
        </p:grpSpPr>
        <p:pic>
          <p:nvPicPr>
            <p:cNvPr id="17" name="Picture 16">
              <a:extLst>
                <a:ext uri="{FF2B5EF4-FFF2-40B4-BE49-F238E27FC236}">
                  <a16:creationId xmlns:a16="http://schemas.microsoft.com/office/drawing/2014/main" id="{6969012D-4EA0-11D6-0D55-153F122FD97B}"/>
                </a:ext>
              </a:extLst>
            </p:cNvPr>
            <p:cNvPicPr>
              <a:picLocks noChangeAspect="1"/>
            </p:cNvPicPr>
            <p:nvPr/>
          </p:nvPicPr>
          <p:blipFill rotWithShape="1">
            <a:blip r:embed="rId5"/>
            <a:srcRect l="10156" r="25000"/>
            <a:stretch/>
          </p:blipFill>
          <p:spPr>
            <a:xfrm>
              <a:off x="10896599" y="1166005"/>
              <a:ext cx="7128781" cy="6720809"/>
            </a:xfrm>
            <a:prstGeom prst="ellipse">
              <a:avLst/>
            </a:prstGeom>
          </p:spPr>
        </p:pic>
        <p:sp>
          <p:nvSpPr>
            <p:cNvPr id="18" name="Oval 17">
              <a:extLst>
                <a:ext uri="{FF2B5EF4-FFF2-40B4-BE49-F238E27FC236}">
                  <a16:creationId xmlns:a16="http://schemas.microsoft.com/office/drawing/2014/main" id="{1F5BA75C-7202-A12B-8751-6522ADFDDB7E}"/>
                </a:ext>
              </a:extLst>
            </p:cNvPr>
            <p:cNvSpPr/>
            <p:nvPr/>
          </p:nvSpPr>
          <p:spPr>
            <a:xfrm>
              <a:off x="10719815" y="998561"/>
              <a:ext cx="7482350" cy="7117257"/>
            </a:xfrm>
            <a:prstGeom prst="ellipse">
              <a:avLst/>
            </a:prstGeom>
            <a:noFill/>
            <a:ln w="57150">
              <a:solidFill>
                <a:srgbClr val="D147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endParaRPr>
            </a:p>
          </p:txBody>
        </p:sp>
        <p:sp>
          <p:nvSpPr>
            <p:cNvPr id="19" name="TextBox 18">
              <a:extLst>
                <a:ext uri="{FF2B5EF4-FFF2-40B4-BE49-F238E27FC236}">
                  <a16:creationId xmlns:a16="http://schemas.microsoft.com/office/drawing/2014/main" id="{B11ACCEF-F095-8CB1-88FA-1A39111CE075}"/>
                </a:ext>
              </a:extLst>
            </p:cNvPr>
            <p:cNvSpPr txBox="1"/>
            <p:nvPr/>
          </p:nvSpPr>
          <p:spPr>
            <a:xfrm>
              <a:off x="12002999" y="8407084"/>
              <a:ext cx="4915979" cy="793964"/>
            </a:xfrm>
            <a:prstGeom prst="rect">
              <a:avLst/>
            </a:prstGeom>
            <a:noFill/>
          </p:spPr>
          <p:txBody>
            <a:bodyPr wrap="square" rtlCol="0">
              <a:spAutoFit/>
            </a:bodyPr>
            <a:lstStyle/>
            <a:p>
              <a:pPr algn="ctr"/>
              <a:r>
                <a:rPr lang="en-US" sz="2133">
                  <a:latin typeface="UTM Avo" panose="02040603050506020204" pitchFamily="18"/>
                  <a:cs typeface="Arial" panose="020B0604020202020204" pitchFamily="34" charset="0"/>
                </a:rPr>
                <a:t>Thành phố Hà Nội </a:t>
              </a:r>
            </a:p>
          </p:txBody>
        </p:sp>
      </p:grpSp>
    </p:spTree>
    <p:extLst>
      <p:ext uri="{BB962C8B-B14F-4D97-AF65-F5344CB8AC3E}">
        <p14:creationId xmlns:p14="http://schemas.microsoft.com/office/powerpoint/2010/main" val="74704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FE86FA-98E0-3C18-FAAE-3EAD82E4CA8C}"/>
              </a:ext>
            </a:extLst>
          </p:cNvPr>
          <p:cNvSpPr txBox="1"/>
          <p:nvPr/>
        </p:nvSpPr>
        <p:spPr>
          <a:xfrm>
            <a:off x="3106252" y="1596788"/>
            <a:ext cx="5979522" cy="523220"/>
          </a:xfrm>
          <a:prstGeom prst="rect">
            <a:avLst/>
          </a:prstGeom>
          <a:noFill/>
        </p:spPr>
        <p:txBody>
          <a:bodyPr wrap="none" rtlCol="0">
            <a:spAutoFit/>
          </a:bodyPr>
          <a:lstStyle/>
          <a:p>
            <a:pPr algn="ctr"/>
            <a:r>
              <a:rPr lang="en-US" sz="2800" b="1" dirty="0">
                <a:solidFill>
                  <a:schemeClr val="tx1">
                    <a:lumMod val="95000"/>
                    <a:lumOff val="5000"/>
                  </a:schemeClr>
                </a:solidFill>
                <a:latin typeface="UTM Avo" panose="02040603050506020204" pitchFamily="18"/>
              </a:rPr>
              <a:t>2</a:t>
            </a:r>
            <a:r>
              <a:rPr lang="en-VN" sz="2800" b="1" dirty="0">
                <a:solidFill>
                  <a:schemeClr val="tx1">
                    <a:lumMod val="95000"/>
                    <a:lumOff val="5000"/>
                  </a:schemeClr>
                </a:solidFill>
                <a:latin typeface="UTM Avo" panose="02040603050506020204" pitchFamily="18"/>
              </a:rPr>
              <a:t>. MỘT SỐ HOẠT ĐỘNG KINH TẾ</a:t>
            </a:r>
          </a:p>
        </p:txBody>
      </p:sp>
      <p:pic>
        <p:nvPicPr>
          <p:cNvPr id="4" name="Picture 2">
            <a:extLst>
              <a:ext uri="{FF2B5EF4-FFF2-40B4-BE49-F238E27FC236}">
                <a16:creationId xmlns:a16="http://schemas.microsoft.com/office/drawing/2014/main" id="{DC8A0988-B866-3AE9-D7D1-785AB4705B0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897" t="76216" r="10374"/>
          <a:stretch/>
        </p:blipFill>
        <p:spPr>
          <a:xfrm rot="-10800000">
            <a:off x="0" y="6073420"/>
            <a:ext cx="12192000" cy="1243720"/>
          </a:xfrm>
          <a:prstGeom prst="rect">
            <a:avLst/>
          </a:prstGeom>
        </p:spPr>
      </p:pic>
      <p:pic>
        <p:nvPicPr>
          <p:cNvPr id="6" name="Picture 4">
            <a:extLst>
              <a:ext uri="{FF2B5EF4-FFF2-40B4-BE49-F238E27FC236}">
                <a16:creationId xmlns:a16="http://schemas.microsoft.com/office/drawing/2014/main" id="{C223F385-CC23-25A2-8F81-E659563D368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13208" y="6731035"/>
            <a:ext cx="400679" cy="253930"/>
          </a:xfrm>
          <a:prstGeom prst="rect">
            <a:avLst/>
          </a:prstGeom>
        </p:spPr>
      </p:pic>
      <p:pic>
        <p:nvPicPr>
          <p:cNvPr id="9" name="Picture 5">
            <a:extLst>
              <a:ext uri="{FF2B5EF4-FFF2-40B4-BE49-F238E27FC236}">
                <a16:creationId xmlns:a16="http://schemas.microsoft.com/office/drawing/2014/main" id="{48508783-E829-2F4A-C9EA-CC61333EDF9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370011" y="6902608"/>
            <a:ext cx="508781" cy="322440"/>
          </a:xfrm>
          <a:prstGeom prst="rect">
            <a:avLst/>
          </a:prstGeom>
        </p:spPr>
      </p:pic>
      <p:pic>
        <p:nvPicPr>
          <p:cNvPr id="10" name="Picture 6">
            <a:extLst>
              <a:ext uri="{FF2B5EF4-FFF2-40B4-BE49-F238E27FC236}">
                <a16:creationId xmlns:a16="http://schemas.microsoft.com/office/drawing/2014/main" id="{E25FC1ED-39A9-E117-07CF-6868828E7B5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50222" y="6763635"/>
            <a:ext cx="438572" cy="277945"/>
          </a:xfrm>
          <a:prstGeom prst="rect">
            <a:avLst/>
          </a:prstGeom>
        </p:spPr>
      </p:pic>
      <p:pic>
        <p:nvPicPr>
          <p:cNvPr id="20" name="Picture 7">
            <a:extLst>
              <a:ext uri="{FF2B5EF4-FFF2-40B4-BE49-F238E27FC236}">
                <a16:creationId xmlns:a16="http://schemas.microsoft.com/office/drawing/2014/main" id="{BBBB3025-7A75-B7D2-1BDC-CC49E8AC126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23246" y="6509019"/>
            <a:ext cx="400679" cy="253930"/>
          </a:xfrm>
          <a:prstGeom prst="rect">
            <a:avLst/>
          </a:prstGeom>
        </p:spPr>
      </p:pic>
      <p:pic>
        <p:nvPicPr>
          <p:cNvPr id="21" name="Picture 36">
            <a:extLst>
              <a:ext uri="{FF2B5EF4-FFF2-40B4-BE49-F238E27FC236}">
                <a16:creationId xmlns:a16="http://schemas.microsoft.com/office/drawing/2014/main" id="{CDEF209A-0ED4-2820-790D-B06C73D435A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539313">
            <a:off x="11494575" y="4205396"/>
            <a:ext cx="336565" cy="354279"/>
          </a:xfrm>
          <a:prstGeom prst="rect">
            <a:avLst/>
          </a:prstGeom>
        </p:spPr>
      </p:pic>
      <p:sp>
        <p:nvSpPr>
          <p:cNvPr id="22" name="TextBox 4">
            <a:extLst>
              <a:ext uri="{FF2B5EF4-FFF2-40B4-BE49-F238E27FC236}">
                <a16:creationId xmlns:a16="http://schemas.microsoft.com/office/drawing/2014/main" id="{1826BEB6-4C5C-2555-8EB9-B137F9CFD6A3}"/>
              </a:ext>
            </a:extLst>
          </p:cNvPr>
          <p:cNvSpPr txBox="1"/>
          <p:nvPr/>
        </p:nvSpPr>
        <p:spPr>
          <a:xfrm>
            <a:off x="330037" y="2120008"/>
            <a:ext cx="11531925" cy="482055"/>
          </a:xfrm>
          <a:prstGeom prst="rect">
            <a:avLst/>
          </a:prstGeom>
        </p:spPr>
        <p:txBody>
          <a:bodyPr wrap="square" lIns="0" tIns="0" rIns="0" bIns="0" rtlCol="0" anchor="t">
            <a:spAutoFit/>
          </a:bodyPr>
          <a:lstStyle/>
          <a:p>
            <a:pPr algn="ctr">
              <a:lnSpc>
                <a:spcPct val="150000"/>
              </a:lnSpc>
            </a:pPr>
            <a:r>
              <a:rPr lang="en-US" sz="2400" b="1" dirty="0" err="1">
                <a:solidFill>
                  <a:srgbClr val="002060"/>
                </a:solidFill>
                <a:latin typeface="UTM Avo" panose="02040603050506020204" pitchFamily="18"/>
                <a:cs typeface="Arial" panose="020B0604020202020204" pitchFamily="34" charset="0"/>
              </a:rPr>
              <a:t>Thảo</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luận</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nhóm</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và</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nêu</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đặc</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điểm</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hoạt</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động</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kinh</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tế</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ở</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địa</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phương</a:t>
            </a:r>
            <a:r>
              <a:rPr lang="en-US" sz="2400" b="1" dirty="0">
                <a:solidFill>
                  <a:srgbClr val="002060"/>
                </a:solidFill>
                <a:latin typeface="UTM Avo" panose="02040603050506020204" pitchFamily="18"/>
                <a:cs typeface="Arial" panose="020B0604020202020204" pitchFamily="34" charset="0"/>
              </a:rPr>
              <a:t> </a:t>
            </a:r>
            <a:r>
              <a:rPr lang="en-US" sz="2400" b="1" dirty="0" err="1">
                <a:solidFill>
                  <a:srgbClr val="002060"/>
                </a:solidFill>
                <a:latin typeface="UTM Avo" panose="02040603050506020204" pitchFamily="18"/>
                <a:cs typeface="Arial" panose="020B0604020202020204" pitchFamily="34" charset="0"/>
              </a:rPr>
              <a:t>em</a:t>
            </a:r>
            <a:endParaRPr lang="en-US" sz="2400" b="1" dirty="0">
              <a:solidFill>
                <a:srgbClr val="002060"/>
              </a:solidFill>
              <a:latin typeface="UTM Avo" panose="02040603050506020204" pitchFamily="18"/>
              <a:cs typeface="Arial" panose="020B0604020202020204" pitchFamily="34" charset="0"/>
            </a:endParaRPr>
          </a:p>
        </p:txBody>
      </p:sp>
      <p:grpSp>
        <p:nvGrpSpPr>
          <p:cNvPr id="23" name="Group 22">
            <a:extLst>
              <a:ext uri="{FF2B5EF4-FFF2-40B4-BE49-F238E27FC236}">
                <a16:creationId xmlns:a16="http://schemas.microsoft.com/office/drawing/2014/main" id="{104A847A-81E3-4180-7738-3D22BF9EE677}"/>
              </a:ext>
            </a:extLst>
          </p:cNvPr>
          <p:cNvGrpSpPr/>
          <p:nvPr/>
        </p:nvGrpSpPr>
        <p:grpSpPr>
          <a:xfrm>
            <a:off x="661980" y="2773302"/>
            <a:ext cx="3048000" cy="2357403"/>
            <a:chOff x="992970" y="2999961"/>
            <a:chExt cx="4572000" cy="3536105"/>
          </a:xfrm>
        </p:grpSpPr>
        <p:sp>
          <p:nvSpPr>
            <p:cNvPr id="24" name="Rectangle: Rounded Corners 29">
              <a:extLst>
                <a:ext uri="{FF2B5EF4-FFF2-40B4-BE49-F238E27FC236}">
                  <a16:creationId xmlns:a16="http://schemas.microsoft.com/office/drawing/2014/main" id="{1843E7A6-A081-827F-BA15-CB9371EA4EDA}"/>
                </a:ext>
              </a:extLst>
            </p:cNvPr>
            <p:cNvSpPr/>
            <p:nvPr/>
          </p:nvSpPr>
          <p:spPr>
            <a:xfrm>
              <a:off x="992970" y="4530767"/>
              <a:ext cx="4572000" cy="2005299"/>
            </a:xfrm>
            <a:prstGeom prst="roundRect">
              <a:avLst>
                <a:gd name="adj" fmla="val 6261"/>
              </a:avLst>
            </a:prstGeom>
            <a:solidFill>
              <a:srgbClr val="D8D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dirty="0" err="1">
                  <a:solidFill>
                    <a:srgbClr val="C00000"/>
                  </a:solidFill>
                  <a:latin typeface="UTM Avo" panose="02040603050506020204" pitchFamily="18"/>
                  <a:cs typeface="Arial" panose="020B0604020202020204" pitchFamily="34" charset="0"/>
                </a:rPr>
                <a:t>Nhóm</a:t>
              </a:r>
              <a:r>
                <a:rPr lang="en-US" sz="2400" b="1" i="1" dirty="0">
                  <a:solidFill>
                    <a:srgbClr val="C00000"/>
                  </a:solidFill>
                  <a:latin typeface="UTM Avo" panose="02040603050506020204" pitchFamily="18"/>
                  <a:cs typeface="Arial" panose="020B0604020202020204" pitchFamily="34" charset="0"/>
                </a:rPr>
                <a:t> 1 + 2: </a:t>
              </a:r>
            </a:p>
            <a:p>
              <a:pPr algn="ctr">
                <a:lnSpc>
                  <a:spcPct val="150000"/>
                </a:lnSpc>
              </a:pPr>
              <a:r>
                <a:rPr lang="vi-VN" sz="2400" dirty="0">
                  <a:solidFill>
                    <a:schemeClr val="tx1"/>
                  </a:solidFill>
                  <a:latin typeface="UTM Avo" panose="02040603050506020204" pitchFamily="18"/>
                  <a:cs typeface="Arial" panose="020B0604020202020204" pitchFamily="34" charset="0"/>
                </a:rPr>
                <a:t>Nông nghiệp</a:t>
              </a:r>
              <a:endParaRPr lang="en-US" sz="2400" dirty="0">
                <a:solidFill>
                  <a:schemeClr val="tx1"/>
                </a:solidFill>
                <a:latin typeface="UTM Avo" panose="02040603050506020204" pitchFamily="18"/>
                <a:cs typeface="Arial" panose="020B0604020202020204" pitchFamily="34" charset="0"/>
              </a:endParaRPr>
            </a:p>
          </p:txBody>
        </p:sp>
        <p:sp>
          <p:nvSpPr>
            <p:cNvPr id="25" name="Freeform 14">
              <a:extLst>
                <a:ext uri="{FF2B5EF4-FFF2-40B4-BE49-F238E27FC236}">
                  <a16:creationId xmlns:a16="http://schemas.microsoft.com/office/drawing/2014/main" id="{8EA6BA80-4978-82D5-1AA2-7000B52E0861}"/>
                </a:ext>
              </a:extLst>
            </p:cNvPr>
            <p:cNvSpPr/>
            <p:nvPr/>
          </p:nvSpPr>
          <p:spPr>
            <a:xfrm>
              <a:off x="2319437" y="2999961"/>
              <a:ext cx="2184077" cy="1865582"/>
            </a:xfrm>
            <a:custGeom>
              <a:avLst/>
              <a:gdLst/>
              <a:ahLst/>
              <a:cxnLst/>
              <a:rect l="l" t="t" r="r" b="b"/>
              <a:pathLst>
                <a:path w="2561968" h="2273747">
                  <a:moveTo>
                    <a:pt x="0" y="0"/>
                  </a:moveTo>
                  <a:lnTo>
                    <a:pt x="2561968" y="0"/>
                  </a:lnTo>
                  <a:lnTo>
                    <a:pt x="2561968" y="2273747"/>
                  </a:lnTo>
                  <a:lnTo>
                    <a:pt x="0" y="22737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latin typeface="UTM Avo" panose="02040603050506020204" pitchFamily="18"/>
              </a:endParaRPr>
            </a:p>
          </p:txBody>
        </p:sp>
      </p:grpSp>
      <p:grpSp>
        <p:nvGrpSpPr>
          <p:cNvPr id="26" name="Group 25">
            <a:extLst>
              <a:ext uri="{FF2B5EF4-FFF2-40B4-BE49-F238E27FC236}">
                <a16:creationId xmlns:a16="http://schemas.microsoft.com/office/drawing/2014/main" id="{EB79DCF0-164D-8922-C8FC-F32A2440A972}"/>
              </a:ext>
            </a:extLst>
          </p:cNvPr>
          <p:cNvGrpSpPr/>
          <p:nvPr/>
        </p:nvGrpSpPr>
        <p:grpSpPr>
          <a:xfrm>
            <a:off x="4440527" y="2775776"/>
            <a:ext cx="3048000" cy="2350174"/>
            <a:chOff x="7052204" y="3003673"/>
            <a:chExt cx="4572000" cy="3525260"/>
          </a:xfrm>
        </p:grpSpPr>
        <p:sp>
          <p:nvSpPr>
            <p:cNvPr id="27" name="Rectangle: Rounded Corners 45">
              <a:extLst>
                <a:ext uri="{FF2B5EF4-FFF2-40B4-BE49-F238E27FC236}">
                  <a16:creationId xmlns:a16="http://schemas.microsoft.com/office/drawing/2014/main" id="{934C7E6D-A9DC-F761-A9D1-55AF11BC1A95}"/>
                </a:ext>
              </a:extLst>
            </p:cNvPr>
            <p:cNvSpPr/>
            <p:nvPr/>
          </p:nvSpPr>
          <p:spPr>
            <a:xfrm>
              <a:off x="7052204" y="4530766"/>
              <a:ext cx="4572000" cy="1998167"/>
            </a:xfrm>
            <a:prstGeom prst="roundRect">
              <a:avLst>
                <a:gd name="adj" fmla="val 6261"/>
              </a:avLst>
            </a:prstGeom>
            <a:solidFill>
              <a:srgbClr val="D8D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a:solidFill>
                    <a:srgbClr val="C00000"/>
                  </a:solidFill>
                  <a:latin typeface="UTM Avo" panose="02040603050506020204" pitchFamily="18"/>
                  <a:cs typeface="Arial" panose="020B0604020202020204" pitchFamily="34" charset="0"/>
                </a:rPr>
                <a:t>Nhóm 3 + 4: </a:t>
              </a:r>
            </a:p>
            <a:p>
              <a:pPr algn="ctr">
                <a:lnSpc>
                  <a:spcPct val="150000"/>
                </a:lnSpc>
              </a:pPr>
              <a:r>
                <a:rPr lang="en-US" sz="2400">
                  <a:solidFill>
                    <a:schemeClr val="tx1"/>
                  </a:solidFill>
                  <a:latin typeface="UTM Avo" panose="02040603050506020204" pitchFamily="18"/>
                  <a:cs typeface="Arial" panose="020B0604020202020204" pitchFamily="34" charset="0"/>
                </a:rPr>
                <a:t>Công nghiệp</a:t>
              </a:r>
            </a:p>
          </p:txBody>
        </p:sp>
        <p:sp>
          <p:nvSpPr>
            <p:cNvPr id="28" name="Freeform 16">
              <a:extLst>
                <a:ext uri="{FF2B5EF4-FFF2-40B4-BE49-F238E27FC236}">
                  <a16:creationId xmlns:a16="http://schemas.microsoft.com/office/drawing/2014/main" id="{8D76B7FF-E81C-2DDB-7267-75C147C274A3}"/>
                </a:ext>
              </a:extLst>
            </p:cNvPr>
            <p:cNvSpPr/>
            <p:nvPr/>
          </p:nvSpPr>
          <p:spPr>
            <a:xfrm>
              <a:off x="8605394" y="3003673"/>
              <a:ext cx="1925069" cy="1865581"/>
            </a:xfrm>
            <a:custGeom>
              <a:avLst/>
              <a:gdLst/>
              <a:ahLst/>
              <a:cxnLst/>
              <a:rect l="l" t="t" r="r" b="b"/>
              <a:pathLst>
                <a:path w="2969228" h="2819543">
                  <a:moveTo>
                    <a:pt x="0" y="0"/>
                  </a:moveTo>
                  <a:lnTo>
                    <a:pt x="2969228" y="0"/>
                  </a:lnTo>
                  <a:lnTo>
                    <a:pt x="2969228" y="2819543"/>
                  </a:lnTo>
                  <a:lnTo>
                    <a:pt x="0" y="28195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800">
                <a:latin typeface="UTM Avo" panose="02040603050506020204" pitchFamily="18"/>
              </a:endParaRPr>
            </a:p>
          </p:txBody>
        </p:sp>
      </p:grpSp>
      <p:grpSp>
        <p:nvGrpSpPr>
          <p:cNvPr id="29" name="Group 28">
            <a:extLst>
              <a:ext uri="{FF2B5EF4-FFF2-40B4-BE49-F238E27FC236}">
                <a16:creationId xmlns:a16="http://schemas.microsoft.com/office/drawing/2014/main" id="{8F6FD62A-B09B-51A2-5BA1-810586EC7A48}"/>
              </a:ext>
            </a:extLst>
          </p:cNvPr>
          <p:cNvGrpSpPr/>
          <p:nvPr/>
        </p:nvGrpSpPr>
        <p:grpSpPr>
          <a:xfrm>
            <a:off x="8219075" y="2944689"/>
            <a:ext cx="3048000" cy="2181261"/>
            <a:chOff x="12413188" y="3257043"/>
            <a:chExt cx="4572000" cy="3271892"/>
          </a:xfrm>
        </p:grpSpPr>
        <p:sp>
          <p:nvSpPr>
            <p:cNvPr id="30" name="Rectangle: Rounded Corners 47">
              <a:extLst>
                <a:ext uri="{FF2B5EF4-FFF2-40B4-BE49-F238E27FC236}">
                  <a16:creationId xmlns:a16="http://schemas.microsoft.com/office/drawing/2014/main" id="{7E950D0C-D0FF-A801-6921-B9F7B7B0D830}"/>
                </a:ext>
              </a:extLst>
            </p:cNvPr>
            <p:cNvSpPr/>
            <p:nvPr/>
          </p:nvSpPr>
          <p:spPr>
            <a:xfrm>
              <a:off x="12413188" y="4530767"/>
              <a:ext cx="4572000" cy="1998168"/>
            </a:xfrm>
            <a:prstGeom prst="roundRect">
              <a:avLst>
                <a:gd name="adj" fmla="val 6261"/>
              </a:avLst>
            </a:prstGeom>
            <a:solidFill>
              <a:srgbClr val="D8D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i="1" dirty="0" err="1">
                  <a:solidFill>
                    <a:srgbClr val="C00000"/>
                  </a:solidFill>
                  <a:latin typeface="UTM Avo" panose="02040603050506020204" pitchFamily="18"/>
                  <a:cs typeface="Arial" panose="020B0604020202020204" pitchFamily="34" charset="0"/>
                </a:rPr>
                <a:t>Nhóm</a:t>
              </a:r>
              <a:r>
                <a:rPr lang="en-US" sz="2400" b="1" i="1" dirty="0">
                  <a:solidFill>
                    <a:srgbClr val="C00000"/>
                  </a:solidFill>
                  <a:latin typeface="UTM Avo" panose="02040603050506020204" pitchFamily="18"/>
                  <a:cs typeface="Arial" panose="020B0604020202020204" pitchFamily="34" charset="0"/>
                </a:rPr>
                <a:t> 5 + 6: </a:t>
              </a:r>
            </a:p>
            <a:p>
              <a:pPr algn="ctr">
                <a:lnSpc>
                  <a:spcPct val="150000"/>
                </a:lnSpc>
              </a:pPr>
              <a:r>
                <a:rPr lang="en-US" sz="2400" dirty="0" err="1">
                  <a:solidFill>
                    <a:schemeClr val="tx1"/>
                  </a:solidFill>
                  <a:latin typeface="UTM Avo" panose="02040603050506020204" pitchFamily="18"/>
                  <a:cs typeface="Arial" panose="020B0604020202020204" pitchFamily="34" charset="0"/>
                </a:rPr>
                <a:t>Dịch</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vụ</a:t>
              </a:r>
              <a:endParaRPr lang="en-US" sz="2400" dirty="0">
                <a:solidFill>
                  <a:schemeClr val="tx1"/>
                </a:solidFill>
                <a:latin typeface="UTM Avo" panose="02040603050506020204" pitchFamily="18"/>
                <a:cs typeface="Arial" panose="020B0604020202020204" pitchFamily="34" charset="0"/>
              </a:endParaRPr>
            </a:p>
          </p:txBody>
        </p:sp>
        <p:sp>
          <p:nvSpPr>
            <p:cNvPr id="31" name="Freeform 23">
              <a:extLst>
                <a:ext uri="{FF2B5EF4-FFF2-40B4-BE49-F238E27FC236}">
                  <a16:creationId xmlns:a16="http://schemas.microsoft.com/office/drawing/2014/main" id="{51267545-F906-EFF4-1159-D4BB232A4230}"/>
                </a:ext>
              </a:extLst>
            </p:cNvPr>
            <p:cNvSpPr/>
            <p:nvPr/>
          </p:nvSpPr>
          <p:spPr>
            <a:xfrm>
              <a:off x="13372591" y="3257043"/>
              <a:ext cx="2653194" cy="1608500"/>
            </a:xfrm>
            <a:custGeom>
              <a:avLst/>
              <a:gdLst/>
              <a:ahLst/>
              <a:cxnLst/>
              <a:rect l="l" t="t" r="r" b="b"/>
              <a:pathLst>
                <a:path w="2653194" h="1608499">
                  <a:moveTo>
                    <a:pt x="0" y="0"/>
                  </a:moveTo>
                  <a:lnTo>
                    <a:pt x="2653194" y="0"/>
                  </a:lnTo>
                  <a:lnTo>
                    <a:pt x="2653194" y="1608499"/>
                  </a:lnTo>
                  <a:lnTo>
                    <a:pt x="0" y="16084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800">
                <a:latin typeface="UTM Avo" panose="02040603050506020204" pitchFamily="18"/>
              </a:endParaRPr>
            </a:p>
          </p:txBody>
        </p:sp>
      </p:grpSp>
      <p:sp>
        <p:nvSpPr>
          <p:cNvPr id="32" name="Rectangle: Rounded Corners 50">
            <a:extLst>
              <a:ext uri="{FF2B5EF4-FFF2-40B4-BE49-F238E27FC236}">
                <a16:creationId xmlns:a16="http://schemas.microsoft.com/office/drawing/2014/main" id="{586CF962-61A9-1BFC-20B2-78FB6DA2F0CB}"/>
              </a:ext>
            </a:extLst>
          </p:cNvPr>
          <p:cNvSpPr/>
          <p:nvPr/>
        </p:nvSpPr>
        <p:spPr>
          <a:xfrm>
            <a:off x="2628741" y="5345304"/>
            <a:ext cx="3048000" cy="637884"/>
          </a:xfrm>
          <a:prstGeom prst="roundRect">
            <a:avLst/>
          </a:prstGeom>
          <a:solidFill>
            <a:schemeClr val="bg1"/>
          </a:solidFill>
          <a:ln w="28575">
            <a:solidFill>
              <a:srgbClr val="D147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dirty="0" err="1">
                <a:solidFill>
                  <a:schemeClr val="tx1"/>
                </a:solidFill>
                <a:latin typeface="UTM Avo" panose="02040603050506020204" pitchFamily="18"/>
                <a:cs typeface="Arial" panose="020B0604020202020204" pitchFamily="34" charset="0"/>
              </a:rPr>
              <a:t>Tên</a:t>
            </a:r>
            <a:r>
              <a:rPr lang="en-US" sz="2667" dirty="0">
                <a:solidFill>
                  <a:schemeClr val="tx1"/>
                </a:solidFill>
                <a:latin typeface="UTM Avo" panose="02040603050506020204" pitchFamily="18"/>
                <a:cs typeface="Arial" panose="020B0604020202020204" pitchFamily="34" charset="0"/>
              </a:rPr>
              <a:t> </a:t>
            </a:r>
            <a:r>
              <a:rPr lang="en-US" sz="2667" dirty="0" err="1">
                <a:solidFill>
                  <a:schemeClr val="tx1"/>
                </a:solidFill>
                <a:latin typeface="UTM Avo" panose="02040603050506020204" pitchFamily="18"/>
                <a:cs typeface="Arial" panose="020B0604020202020204" pitchFamily="34" charset="0"/>
              </a:rPr>
              <a:t>địa</a:t>
            </a:r>
            <a:r>
              <a:rPr lang="en-US" sz="2667" dirty="0">
                <a:solidFill>
                  <a:schemeClr val="tx1"/>
                </a:solidFill>
                <a:latin typeface="UTM Avo" panose="02040603050506020204" pitchFamily="18"/>
                <a:cs typeface="Arial" panose="020B0604020202020204" pitchFamily="34" charset="0"/>
              </a:rPr>
              <a:t> </a:t>
            </a:r>
            <a:r>
              <a:rPr lang="en-US" sz="2667" dirty="0" err="1">
                <a:solidFill>
                  <a:schemeClr val="tx1"/>
                </a:solidFill>
                <a:latin typeface="UTM Avo" panose="02040603050506020204" pitchFamily="18"/>
                <a:cs typeface="Arial" panose="020B0604020202020204" pitchFamily="34" charset="0"/>
              </a:rPr>
              <a:t>phương</a:t>
            </a:r>
            <a:endParaRPr lang="en-US" sz="2667" dirty="0">
              <a:solidFill>
                <a:schemeClr val="tx1"/>
              </a:solidFill>
              <a:latin typeface="UTM Avo" panose="02040603050506020204" pitchFamily="18"/>
              <a:cs typeface="Arial" panose="020B0604020202020204" pitchFamily="34" charset="0"/>
            </a:endParaRPr>
          </a:p>
        </p:txBody>
      </p:sp>
      <p:sp>
        <p:nvSpPr>
          <p:cNvPr id="33" name="Rectangle: Rounded Corners 51">
            <a:extLst>
              <a:ext uri="{FF2B5EF4-FFF2-40B4-BE49-F238E27FC236}">
                <a16:creationId xmlns:a16="http://schemas.microsoft.com/office/drawing/2014/main" id="{9B37C44B-117F-FD46-03F3-23BA87E8AC52}"/>
              </a:ext>
            </a:extLst>
          </p:cNvPr>
          <p:cNvSpPr/>
          <p:nvPr/>
        </p:nvSpPr>
        <p:spPr>
          <a:xfrm>
            <a:off x="2628740" y="6086541"/>
            <a:ext cx="9456099" cy="637885"/>
          </a:xfrm>
          <a:prstGeom prst="roundRect">
            <a:avLst/>
          </a:prstGeom>
          <a:solidFill>
            <a:schemeClr val="bg1"/>
          </a:solidFill>
          <a:ln w="28575">
            <a:solidFill>
              <a:srgbClr val="D147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dirty="0" err="1">
                <a:solidFill>
                  <a:schemeClr val="tx1"/>
                </a:solidFill>
                <a:latin typeface="UTM Avo" panose="02040603050506020204" pitchFamily="18"/>
                <a:cs typeface="Arial" panose="020B0604020202020204" pitchFamily="34" charset="0"/>
              </a:rPr>
              <a:t>Đặc</a:t>
            </a:r>
            <a:r>
              <a:rPr lang="en-US" sz="2667" dirty="0">
                <a:solidFill>
                  <a:schemeClr val="tx1"/>
                </a:solidFill>
                <a:latin typeface="UTM Avo" panose="02040603050506020204" pitchFamily="18"/>
                <a:cs typeface="Arial" panose="020B0604020202020204" pitchFamily="34" charset="0"/>
              </a:rPr>
              <a:t> </a:t>
            </a:r>
            <a:r>
              <a:rPr lang="en-US" sz="2667" dirty="0" err="1">
                <a:solidFill>
                  <a:schemeClr val="tx1"/>
                </a:solidFill>
                <a:latin typeface="UTM Avo" panose="02040603050506020204" pitchFamily="18"/>
                <a:cs typeface="Arial" panose="020B0604020202020204" pitchFamily="34" charset="0"/>
              </a:rPr>
              <a:t>điểm</a:t>
            </a:r>
            <a:r>
              <a:rPr lang="en-US" sz="2667" dirty="0">
                <a:solidFill>
                  <a:schemeClr val="tx1"/>
                </a:solidFill>
                <a:latin typeface="UTM Avo" panose="02040603050506020204" pitchFamily="18"/>
                <a:cs typeface="Arial" panose="020B0604020202020204" pitchFamily="34" charset="0"/>
              </a:rPr>
              <a:t> </a:t>
            </a:r>
            <a:r>
              <a:rPr lang="en-US" sz="2667" dirty="0" err="1">
                <a:solidFill>
                  <a:schemeClr val="tx1"/>
                </a:solidFill>
                <a:latin typeface="UTM Avo" panose="02040603050506020204" pitchFamily="18"/>
                <a:cs typeface="Arial" panose="020B0604020202020204" pitchFamily="34" charset="0"/>
              </a:rPr>
              <a:t>của</a:t>
            </a:r>
            <a:r>
              <a:rPr lang="en-US" sz="2667" dirty="0">
                <a:solidFill>
                  <a:schemeClr val="tx1"/>
                </a:solidFill>
                <a:latin typeface="UTM Avo" panose="02040603050506020204" pitchFamily="18"/>
                <a:cs typeface="Arial" panose="020B0604020202020204" pitchFamily="34" charset="0"/>
              </a:rPr>
              <a:t> </a:t>
            </a:r>
            <a:r>
              <a:rPr lang="en-US" sz="2667" dirty="0" err="1">
                <a:solidFill>
                  <a:schemeClr val="tx1"/>
                </a:solidFill>
                <a:latin typeface="UTM Avo" panose="02040603050506020204" pitchFamily="18"/>
                <a:cs typeface="Arial" panose="020B0604020202020204" pitchFamily="34" charset="0"/>
              </a:rPr>
              <a:t>từng</a:t>
            </a:r>
            <a:r>
              <a:rPr lang="en-US" sz="2667" dirty="0">
                <a:solidFill>
                  <a:schemeClr val="tx1"/>
                </a:solidFill>
                <a:latin typeface="UTM Avo" panose="02040603050506020204" pitchFamily="18"/>
                <a:cs typeface="Arial" panose="020B0604020202020204" pitchFamily="34" charset="0"/>
              </a:rPr>
              <a:t> </a:t>
            </a:r>
            <a:r>
              <a:rPr lang="en-US" sz="2667" dirty="0" err="1">
                <a:solidFill>
                  <a:schemeClr val="tx1"/>
                </a:solidFill>
                <a:latin typeface="UTM Avo" panose="02040603050506020204" pitchFamily="18"/>
                <a:cs typeface="Arial" panose="020B0604020202020204" pitchFamily="34" charset="0"/>
              </a:rPr>
              <a:t>hoạt</a:t>
            </a:r>
            <a:r>
              <a:rPr lang="en-US" sz="2667" dirty="0">
                <a:solidFill>
                  <a:schemeClr val="tx1"/>
                </a:solidFill>
                <a:latin typeface="UTM Avo" panose="02040603050506020204" pitchFamily="18"/>
                <a:cs typeface="Arial" panose="020B0604020202020204" pitchFamily="34" charset="0"/>
              </a:rPr>
              <a:t> </a:t>
            </a:r>
            <a:r>
              <a:rPr lang="en-US" sz="2667" dirty="0" err="1">
                <a:solidFill>
                  <a:schemeClr val="tx1"/>
                </a:solidFill>
                <a:latin typeface="UTM Avo" panose="02040603050506020204" pitchFamily="18"/>
                <a:cs typeface="Arial" panose="020B0604020202020204" pitchFamily="34" charset="0"/>
              </a:rPr>
              <a:t>động</a:t>
            </a:r>
            <a:r>
              <a:rPr lang="en-US" sz="2667" dirty="0">
                <a:solidFill>
                  <a:schemeClr val="tx1"/>
                </a:solidFill>
                <a:latin typeface="UTM Avo" panose="02040603050506020204" pitchFamily="18"/>
                <a:cs typeface="Arial" panose="020B0604020202020204" pitchFamily="34" charset="0"/>
              </a:rPr>
              <a:t> </a:t>
            </a:r>
            <a:r>
              <a:rPr lang="en-US" sz="2667" dirty="0" err="1">
                <a:solidFill>
                  <a:schemeClr val="tx1"/>
                </a:solidFill>
                <a:latin typeface="UTM Avo" panose="02040603050506020204" pitchFamily="18"/>
                <a:cs typeface="Arial" panose="020B0604020202020204" pitchFamily="34" charset="0"/>
              </a:rPr>
              <a:t>kinh</a:t>
            </a:r>
            <a:r>
              <a:rPr lang="en-US" sz="2667" dirty="0">
                <a:solidFill>
                  <a:schemeClr val="tx1"/>
                </a:solidFill>
                <a:latin typeface="UTM Avo" panose="02040603050506020204" pitchFamily="18"/>
                <a:cs typeface="Arial" panose="020B0604020202020204" pitchFamily="34" charset="0"/>
              </a:rPr>
              <a:t> </a:t>
            </a:r>
            <a:r>
              <a:rPr lang="en-US" sz="2667" dirty="0" err="1">
                <a:solidFill>
                  <a:schemeClr val="tx1"/>
                </a:solidFill>
                <a:latin typeface="UTM Avo" panose="02040603050506020204" pitchFamily="18"/>
                <a:cs typeface="Arial" panose="020B0604020202020204" pitchFamily="34" charset="0"/>
              </a:rPr>
              <a:t>tế</a:t>
            </a:r>
            <a:endParaRPr lang="en-US" sz="2667" dirty="0">
              <a:solidFill>
                <a:schemeClr val="tx1"/>
              </a:solidFill>
              <a:latin typeface="UTM Avo" panose="02040603050506020204" pitchFamily="18"/>
              <a:cs typeface="Arial" panose="020B0604020202020204" pitchFamily="34" charset="0"/>
            </a:endParaRPr>
          </a:p>
        </p:txBody>
      </p:sp>
      <p:sp>
        <p:nvSpPr>
          <p:cNvPr id="34" name="Arrow: Pentagon 52">
            <a:extLst>
              <a:ext uri="{FF2B5EF4-FFF2-40B4-BE49-F238E27FC236}">
                <a16:creationId xmlns:a16="http://schemas.microsoft.com/office/drawing/2014/main" id="{E33DB424-550E-8743-16F8-6D423C7C2304}"/>
              </a:ext>
            </a:extLst>
          </p:cNvPr>
          <p:cNvSpPr/>
          <p:nvPr/>
        </p:nvSpPr>
        <p:spPr>
          <a:xfrm>
            <a:off x="0" y="5696961"/>
            <a:ext cx="2517474" cy="637884"/>
          </a:xfrm>
          <a:prstGeom prst="homePlate">
            <a:avLst/>
          </a:prstGeom>
          <a:solidFill>
            <a:srgbClr val="5C5C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UTM Avo" panose="02040603050506020204" pitchFamily="18"/>
                <a:cs typeface="Arial" panose="020B0604020202020204" pitchFamily="34" charset="0"/>
              </a:rPr>
              <a:t>Hướng</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dẫn</a:t>
            </a:r>
            <a:endParaRPr lang="en-US" sz="2800" b="1" dirty="0">
              <a:latin typeface="UTM Avo" panose="02040603050506020204" pitchFamily="18"/>
              <a:cs typeface="Arial" panose="020B0604020202020204" pitchFamily="34" charset="0"/>
            </a:endParaRPr>
          </a:p>
        </p:txBody>
      </p:sp>
      <p:sp>
        <p:nvSpPr>
          <p:cNvPr id="35" name="Rectangle: Rounded Corners 53">
            <a:extLst>
              <a:ext uri="{FF2B5EF4-FFF2-40B4-BE49-F238E27FC236}">
                <a16:creationId xmlns:a16="http://schemas.microsoft.com/office/drawing/2014/main" id="{8DE25ECE-AB7D-AF84-B00B-843EE68E7551}"/>
              </a:ext>
            </a:extLst>
          </p:cNvPr>
          <p:cNvSpPr/>
          <p:nvPr/>
        </p:nvSpPr>
        <p:spPr>
          <a:xfrm>
            <a:off x="5750537" y="5340550"/>
            <a:ext cx="6334303" cy="637884"/>
          </a:xfrm>
          <a:prstGeom prst="roundRect">
            <a:avLst/>
          </a:prstGeom>
          <a:solidFill>
            <a:schemeClr val="bg1"/>
          </a:solidFill>
          <a:ln w="28575">
            <a:solidFill>
              <a:srgbClr val="D147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dirty="0" err="1">
                <a:solidFill>
                  <a:schemeClr val="tx1"/>
                </a:solidFill>
                <a:latin typeface="UTM Avo" panose="02040603050506020204" pitchFamily="18"/>
                <a:cs typeface="Arial" panose="020B0604020202020204" pitchFamily="34" charset="0"/>
              </a:rPr>
              <a:t>Điểm</a:t>
            </a:r>
            <a:r>
              <a:rPr lang="en-US" sz="2667" dirty="0">
                <a:solidFill>
                  <a:schemeClr val="tx1"/>
                </a:solidFill>
                <a:latin typeface="UTM Avo" panose="02040603050506020204" pitchFamily="18"/>
                <a:cs typeface="Arial" panose="020B0604020202020204" pitchFamily="34" charset="0"/>
              </a:rPr>
              <a:t> </a:t>
            </a:r>
            <a:r>
              <a:rPr lang="en-US" sz="2667" dirty="0" err="1">
                <a:solidFill>
                  <a:schemeClr val="tx1"/>
                </a:solidFill>
                <a:latin typeface="UTM Avo" panose="02040603050506020204" pitchFamily="18"/>
                <a:cs typeface="Arial" panose="020B0604020202020204" pitchFamily="34" charset="0"/>
              </a:rPr>
              <a:t>nổi</a:t>
            </a:r>
            <a:r>
              <a:rPr lang="en-US" sz="2667" dirty="0">
                <a:solidFill>
                  <a:schemeClr val="tx1"/>
                </a:solidFill>
                <a:latin typeface="UTM Avo" panose="02040603050506020204" pitchFamily="18"/>
                <a:cs typeface="Arial" panose="020B0604020202020204" pitchFamily="34" charset="0"/>
              </a:rPr>
              <a:t> </a:t>
            </a:r>
            <a:r>
              <a:rPr lang="en-US" sz="2667" dirty="0" err="1">
                <a:solidFill>
                  <a:schemeClr val="tx1"/>
                </a:solidFill>
                <a:latin typeface="UTM Avo" panose="02040603050506020204" pitchFamily="18"/>
                <a:cs typeface="Arial" panose="020B0604020202020204" pitchFamily="34" charset="0"/>
              </a:rPr>
              <a:t>bật</a:t>
            </a:r>
            <a:r>
              <a:rPr lang="en-US" sz="2667" dirty="0">
                <a:solidFill>
                  <a:schemeClr val="tx1"/>
                </a:solidFill>
                <a:latin typeface="UTM Avo" panose="02040603050506020204" pitchFamily="18"/>
                <a:cs typeface="Arial" panose="020B0604020202020204" pitchFamily="34" charset="0"/>
              </a:rPr>
              <a:t> </a:t>
            </a:r>
            <a:r>
              <a:rPr lang="en-US" sz="2667" dirty="0" err="1">
                <a:solidFill>
                  <a:schemeClr val="tx1"/>
                </a:solidFill>
                <a:latin typeface="UTM Avo" panose="02040603050506020204" pitchFamily="18"/>
                <a:cs typeface="Arial" panose="020B0604020202020204" pitchFamily="34" charset="0"/>
              </a:rPr>
              <a:t>của</a:t>
            </a:r>
            <a:r>
              <a:rPr lang="en-US" sz="2667" dirty="0">
                <a:solidFill>
                  <a:schemeClr val="tx1"/>
                </a:solidFill>
                <a:latin typeface="UTM Avo" panose="02040603050506020204" pitchFamily="18"/>
                <a:cs typeface="Arial" panose="020B0604020202020204" pitchFamily="34" charset="0"/>
              </a:rPr>
              <a:t> </a:t>
            </a:r>
            <a:r>
              <a:rPr lang="en-US" sz="2667" dirty="0" err="1">
                <a:solidFill>
                  <a:schemeClr val="tx1"/>
                </a:solidFill>
                <a:latin typeface="UTM Avo" panose="02040603050506020204" pitchFamily="18"/>
                <a:cs typeface="Arial" panose="020B0604020202020204" pitchFamily="34" charset="0"/>
              </a:rPr>
              <a:t>hoạt</a:t>
            </a:r>
            <a:r>
              <a:rPr lang="en-US" sz="2667" dirty="0">
                <a:solidFill>
                  <a:schemeClr val="tx1"/>
                </a:solidFill>
                <a:latin typeface="UTM Avo" panose="02040603050506020204" pitchFamily="18"/>
                <a:cs typeface="Arial" panose="020B0604020202020204" pitchFamily="34" charset="0"/>
              </a:rPr>
              <a:t> </a:t>
            </a:r>
            <a:r>
              <a:rPr lang="en-US" sz="2667" dirty="0" err="1">
                <a:solidFill>
                  <a:schemeClr val="tx1"/>
                </a:solidFill>
                <a:latin typeface="UTM Avo" panose="02040603050506020204" pitchFamily="18"/>
                <a:cs typeface="Arial" panose="020B0604020202020204" pitchFamily="34" charset="0"/>
              </a:rPr>
              <a:t>động</a:t>
            </a:r>
            <a:r>
              <a:rPr lang="en-US" sz="2667" dirty="0">
                <a:solidFill>
                  <a:schemeClr val="tx1"/>
                </a:solidFill>
                <a:latin typeface="UTM Avo" panose="02040603050506020204" pitchFamily="18"/>
                <a:cs typeface="Arial" panose="020B0604020202020204" pitchFamily="34" charset="0"/>
              </a:rPr>
              <a:t> </a:t>
            </a:r>
            <a:r>
              <a:rPr lang="en-US" sz="2667" dirty="0" err="1">
                <a:solidFill>
                  <a:schemeClr val="tx1"/>
                </a:solidFill>
                <a:latin typeface="UTM Avo" panose="02040603050506020204" pitchFamily="18"/>
                <a:cs typeface="Arial" panose="020B0604020202020204" pitchFamily="34" charset="0"/>
              </a:rPr>
              <a:t>kinh</a:t>
            </a:r>
            <a:r>
              <a:rPr lang="en-US" sz="2667" dirty="0">
                <a:solidFill>
                  <a:schemeClr val="tx1"/>
                </a:solidFill>
                <a:latin typeface="UTM Avo" panose="02040603050506020204" pitchFamily="18"/>
                <a:cs typeface="Arial" panose="020B0604020202020204" pitchFamily="34" charset="0"/>
              </a:rPr>
              <a:t> </a:t>
            </a:r>
            <a:r>
              <a:rPr lang="en-US" sz="2667" dirty="0" err="1">
                <a:solidFill>
                  <a:schemeClr val="tx1"/>
                </a:solidFill>
                <a:latin typeface="UTM Avo" panose="02040603050506020204" pitchFamily="18"/>
                <a:cs typeface="Arial" panose="020B0604020202020204" pitchFamily="34" charset="0"/>
              </a:rPr>
              <a:t>tế</a:t>
            </a:r>
            <a:r>
              <a:rPr lang="en-US" sz="2667" dirty="0">
                <a:solidFill>
                  <a:schemeClr val="tx1"/>
                </a:solidFill>
                <a:latin typeface="UTM Avo" panose="02040603050506020204" pitchFamily="18"/>
                <a:cs typeface="Arial" panose="020B0604020202020204" pitchFamily="34" charset="0"/>
              </a:rPr>
              <a:t> </a:t>
            </a:r>
          </a:p>
        </p:txBody>
      </p:sp>
    </p:spTree>
    <p:extLst>
      <p:ext uri="{BB962C8B-B14F-4D97-AF65-F5344CB8AC3E}">
        <p14:creationId xmlns:p14="http://schemas.microsoft.com/office/powerpoint/2010/main" val="123056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450" decel="100000" fill="hold"/>
                                        <p:tgtEl>
                                          <p:spTgt spid="23"/>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par>
                          <p:cTn id="16" fill="hold">
                            <p:stCondLst>
                              <p:cond delay="500"/>
                            </p:stCondLst>
                            <p:childTnLst>
                              <p:par>
                                <p:cTn id="17" presetID="37"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450" decel="100000" fill="hold"/>
                                        <p:tgtEl>
                                          <p:spTgt spid="26"/>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37"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anim calcmode="lin" valueType="num">
                                      <p:cBhvr>
                                        <p:cTn id="27" dur="500" fill="hold"/>
                                        <p:tgtEl>
                                          <p:spTgt spid="29"/>
                                        </p:tgtEl>
                                        <p:attrNameLst>
                                          <p:attrName>ppt_x</p:attrName>
                                        </p:attrNameLst>
                                      </p:cBhvr>
                                      <p:tavLst>
                                        <p:tav tm="0">
                                          <p:val>
                                            <p:strVal val="#ppt_x"/>
                                          </p:val>
                                        </p:tav>
                                        <p:tav tm="100000">
                                          <p:val>
                                            <p:strVal val="#ppt_x"/>
                                          </p:val>
                                        </p:tav>
                                      </p:tavLst>
                                    </p:anim>
                                    <p:anim calcmode="lin" valueType="num">
                                      <p:cBhvr>
                                        <p:cTn id="28" dur="450" decel="100000" fill="hold"/>
                                        <p:tgtEl>
                                          <p:spTgt spid="29"/>
                                        </p:tgtEl>
                                        <p:attrNameLst>
                                          <p:attrName>ppt_y</p:attrName>
                                        </p:attrNameLst>
                                      </p:cBhvr>
                                      <p:tavLst>
                                        <p:tav tm="0">
                                          <p:val>
                                            <p:strVal val="#ppt_y+1"/>
                                          </p:val>
                                        </p:tav>
                                        <p:tav tm="100000">
                                          <p:val>
                                            <p:strVal val="#ppt_y-.03"/>
                                          </p:val>
                                        </p:tav>
                                      </p:tavLst>
                                    </p:anim>
                                    <p:anim calcmode="lin" valueType="num">
                                      <p:cBhvr>
                                        <p:cTn id="29" dur="50" accel="100000" fill="hold">
                                          <p:stCondLst>
                                            <p:cond delay="45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500"/>
                                        <p:tgtEl>
                                          <p:spTgt spid="34"/>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animBg="1"/>
      <p:bldP spid="33" grpId="0" animBg="1"/>
      <p:bldP spid="34"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F0DC8A-1CDF-6905-7DAB-2A4646A6B426}"/>
              </a:ext>
            </a:extLst>
          </p:cNvPr>
          <p:cNvSpPr/>
          <p:nvPr/>
        </p:nvSpPr>
        <p:spPr>
          <a:xfrm>
            <a:off x="838199" y="1667628"/>
            <a:ext cx="10515600" cy="711200"/>
          </a:xfrm>
          <a:prstGeom prst="rect">
            <a:avLst/>
          </a:prstGeom>
          <a:solidFill>
            <a:srgbClr val="E9D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a:cs typeface="Arial" panose="020B0604020202020204" pitchFamily="34" charset="0"/>
              </a:rPr>
              <a:t>CÂU HỎI GỢI </a:t>
            </a:r>
            <a:r>
              <a:rPr lang="en-US" sz="2800" b="1" dirty="0" err="1">
                <a:solidFill>
                  <a:srgbClr val="002060"/>
                </a:solidFill>
                <a:latin typeface="UTM Avo" panose="02040603050506020204" pitchFamily="18"/>
                <a:cs typeface="Arial" panose="020B0604020202020204" pitchFamily="34" charset="0"/>
              </a:rPr>
              <a:t>Ý</a:t>
            </a:r>
            <a:r>
              <a:rPr lang="en-US" sz="2800" b="1" dirty="0">
                <a:solidFill>
                  <a:srgbClr val="002060"/>
                </a:solidFill>
                <a:latin typeface="UTM Avo" panose="02040603050506020204" pitchFamily="18"/>
                <a:cs typeface="Arial" panose="020B0604020202020204" pitchFamily="34" charset="0"/>
              </a:rPr>
              <a:t> </a:t>
            </a:r>
          </a:p>
        </p:txBody>
      </p:sp>
      <p:sp>
        <p:nvSpPr>
          <p:cNvPr id="7" name="TextBox 6">
            <a:extLst>
              <a:ext uri="{FF2B5EF4-FFF2-40B4-BE49-F238E27FC236}">
                <a16:creationId xmlns:a16="http://schemas.microsoft.com/office/drawing/2014/main" id="{1F22095A-9539-2663-5E7E-466574DD7C2A}"/>
              </a:ext>
            </a:extLst>
          </p:cNvPr>
          <p:cNvSpPr txBox="1"/>
          <p:nvPr/>
        </p:nvSpPr>
        <p:spPr>
          <a:xfrm>
            <a:off x="558799" y="2347516"/>
            <a:ext cx="11074399" cy="4445832"/>
          </a:xfrm>
          <a:prstGeom prst="rect">
            <a:avLst/>
          </a:prstGeom>
          <a:noFill/>
        </p:spPr>
        <p:txBody>
          <a:bodyPr wrap="square" rtlCol="0">
            <a:spAutoFit/>
          </a:bodyPr>
          <a:lstStyle/>
          <a:p>
            <a:pPr marL="381019" indent="-381019" algn="just">
              <a:lnSpc>
                <a:spcPct val="150000"/>
              </a:lnSpc>
              <a:buFont typeface="Arial" panose="020B0604020202020204" pitchFamily="34" charset="0"/>
              <a:buChar char="•"/>
            </a:pPr>
            <a:r>
              <a:rPr lang="en-US" sz="2400" b="1" dirty="0" err="1">
                <a:latin typeface="UTM Avo" panose="02040603050506020204" pitchFamily="18"/>
                <a:cs typeface="Arial" panose="020B0604020202020204" pitchFamily="34" charset="0"/>
              </a:rPr>
              <a:t>Nhóm</a:t>
            </a:r>
            <a:r>
              <a:rPr lang="en-US" sz="2400" b="1" dirty="0">
                <a:latin typeface="UTM Avo" panose="02040603050506020204" pitchFamily="18"/>
                <a:cs typeface="Arial" panose="020B0604020202020204" pitchFamily="34" charset="0"/>
              </a:rPr>
              <a:t> 1 + 2: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Địa phương em có những cây trồng, vật nuôi nào? Những loại thuỷ sản nào được đánh bắt và nuôi trồng nhiều ở địa phương em?</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Font typeface="Arial" panose="020B0604020202020204" pitchFamily="34" charset="0"/>
              <a:buChar char="•"/>
            </a:pP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Nhóm</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3 + 4: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Địa phương em có những ngành công nghiệp, thủ công nghiệp nào? Kể tên một số sản phẩm công nghiệp, thủ công nghiệp phổ biến ở địa phương em.</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Font typeface="Arial" panose="020B0604020202020204" pitchFamily="34" charset="0"/>
              <a:buChar char="•"/>
            </a:pP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Nhóm</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5 + 6: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Địa phương em có những trung tâm thương mại, địa điểm du lịch nổi tiếng nào?</a:t>
            </a:r>
            <a:endParaRPr lang="en-US" sz="2400"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336064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7B37D45-090B-C1B2-1C48-6E1DCC501D8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701" t="76002" r="10571"/>
          <a:stretch/>
        </p:blipFill>
        <p:spPr>
          <a:xfrm rot="-10800000">
            <a:off x="1" y="6743654"/>
            <a:ext cx="12191999" cy="1254918"/>
          </a:xfrm>
          <a:prstGeom prst="rect">
            <a:avLst/>
          </a:prstGeom>
        </p:spPr>
      </p:pic>
      <p:pic>
        <p:nvPicPr>
          <p:cNvPr id="4" name="Picture 3">
            <a:extLst>
              <a:ext uri="{FF2B5EF4-FFF2-40B4-BE49-F238E27FC236}">
                <a16:creationId xmlns:a16="http://schemas.microsoft.com/office/drawing/2014/main" id="{C25B3535-DBFD-598D-4CE3-8F7158DB00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1936" y="7455788"/>
            <a:ext cx="553431" cy="350737"/>
          </a:xfrm>
          <a:prstGeom prst="rect">
            <a:avLst/>
          </a:prstGeom>
        </p:spPr>
      </p:pic>
      <p:pic>
        <p:nvPicPr>
          <p:cNvPr id="6" name="Picture 4">
            <a:extLst>
              <a:ext uri="{FF2B5EF4-FFF2-40B4-BE49-F238E27FC236}">
                <a16:creationId xmlns:a16="http://schemas.microsoft.com/office/drawing/2014/main" id="{2F4A5B25-813D-0F43-7D34-DBD8DC14A0B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02789" y="7371113"/>
            <a:ext cx="687039" cy="435411"/>
          </a:xfrm>
          <a:prstGeom prst="rect">
            <a:avLst/>
          </a:prstGeom>
        </p:spPr>
      </p:pic>
      <p:pic>
        <p:nvPicPr>
          <p:cNvPr id="8" name="Picture 5">
            <a:extLst>
              <a:ext uri="{FF2B5EF4-FFF2-40B4-BE49-F238E27FC236}">
                <a16:creationId xmlns:a16="http://schemas.microsoft.com/office/drawing/2014/main" id="{D0EFA62C-C05E-BE44-DE6F-F40D2D40A67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20179" y="7381968"/>
            <a:ext cx="438572" cy="277945"/>
          </a:xfrm>
          <a:prstGeom prst="rect">
            <a:avLst/>
          </a:prstGeom>
        </p:spPr>
      </p:pic>
      <p:pic>
        <p:nvPicPr>
          <p:cNvPr id="9" name="Picture 6">
            <a:extLst>
              <a:ext uri="{FF2B5EF4-FFF2-40B4-BE49-F238E27FC236}">
                <a16:creationId xmlns:a16="http://schemas.microsoft.com/office/drawing/2014/main" id="{987DF0EA-C6A1-CC78-A935-AC1591E364F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67292" y="7520940"/>
            <a:ext cx="633109" cy="401233"/>
          </a:xfrm>
          <a:prstGeom prst="rect">
            <a:avLst/>
          </a:prstGeom>
        </p:spPr>
      </p:pic>
      <p:pic>
        <p:nvPicPr>
          <p:cNvPr id="10" name="Picture 22">
            <a:extLst>
              <a:ext uri="{FF2B5EF4-FFF2-40B4-BE49-F238E27FC236}">
                <a16:creationId xmlns:a16="http://schemas.microsoft.com/office/drawing/2014/main" id="{3D87794E-35D4-1446-89DE-884FF10CBC2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565" y="1801661"/>
            <a:ext cx="814315" cy="814315"/>
          </a:xfrm>
          <a:prstGeom prst="rect">
            <a:avLst/>
          </a:prstGeom>
        </p:spPr>
      </p:pic>
      <p:pic>
        <p:nvPicPr>
          <p:cNvPr id="11" name="Picture 23">
            <a:extLst>
              <a:ext uri="{FF2B5EF4-FFF2-40B4-BE49-F238E27FC236}">
                <a16:creationId xmlns:a16="http://schemas.microsoft.com/office/drawing/2014/main" id="{19564837-2D48-A37C-5F87-A4FF1C1919B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1065626" y="1531251"/>
            <a:ext cx="1508496" cy="784418"/>
          </a:xfrm>
          <a:prstGeom prst="rect">
            <a:avLst/>
          </a:prstGeom>
        </p:spPr>
      </p:pic>
      <p:pic>
        <p:nvPicPr>
          <p:cNvPr id="12" name="Picture 24">
            <a:extLst>
              <a:ext uri="{FF2B5EF4-FFF2-40B4-BE49-F238E27FC236}">
                <a16:creationId xmlns:a16="http://schemas.microsoft.com/office/drawing/2014/main" id="{2A1A7EB5-69B3-1BE1-8B7F-CF4DDE738D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58831" y="2057646"/>
            <a:ext cx="1312679" cy="682593"/>
          </a:xfrm>
          <a:prstGeom prst="rect">
            <a:avLst/>
          </a:prstGeom>
        </p:spPr>
      </p:pic>
      <p:pic>
        <p:nvPicPr>
          <p:cNvPr id="13" name="Picture 25">
            <a:extLst>
              <a:ext uri="{FF2B5EF4-FFF2-40B4-BE49-F238E27FC236}">
                <a16:creationId xmlns:a16="http://schemas.microsoft.com/office/drawing/2014/main" id="{B60BFD2C-0804-2DD3-FA51-AFA8188CCC6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02944" y="6419294"/>
            <a:ext cx="228297" cy="240312"/>
          </a:xfrm>
          <a:prstGeom prst="rect">
            <a:avLst/>
          </a:prstGeom>
        </p:spPr>
      </p:pic>
      <p:pic>
        <p:nvPicPr>
          <p:cNvPr id="14" name="Picture 26">
            <a:extLst>
              <a:ext uri="{FF2B5EF4-FFF2-40B4-BE49-F238E27FC236}">
                <a16:creationId xmlns:a16="http://schemas.microsoft.com/office/drawing/2014/main" id="{FE483A92-4D48-A76E-B6D5-AC09117ED0A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14827" y="2034540"/>
            <a:ext cx="306259" cy="322379"/>
          </a:xfrm>
          <a:prstGeom prst="rect">
            <a:avLst/>
          </a:prstGeom>
        </p:spPr>
      </p:pic>
      <p:sp>
        <p:nvSpPr>
          <p:cNvPr id="15" name="TextBox 14">
            <a:extLst>
              <a:ext uri="{FF2B5EF4-FFF2-40B4-BE49-F238E27FC236}">
                <a16:creationId xmlns:a16="http://schemas.microsoft.com/office/drawing/2014/main" id="{BA436D64-71F5-9D5A-795E-FFEB996F8229}"/>
              </a:ext>
            </a:extLst>
          </p:cNvPr>
          <p:cNvSpPr txBox="1"/>
          <p:nvPr/>
        </p:nvSpPr>
        <p:spPr>
          <a:xfrm>
            <a:off x="2427775" y="1470525"/>
            <a:ext cx="7336450" cy="1128386"/>
          </a:xfrm>
          <a:prstGeom prst="rect">
            <a:avLst/>
          </a:prstGeom>
          <a:noFill/>
        </p:spPr>
        <p:txBody>
          <a:bodyPr wrap="square">
            <a:spAutoFit/>
          </a:bodyPr>
          <a:lstStyle/>
          <a:p>
            <a:pPr algn="ctr">
              <a:lnSpc>
                <a:spcPct val="150000"/>
              </a:lnSpc>
            </a:pPr>
            <a:r>
              <a:rPr lang="en-US" sz="2400" b="1" dirty="0" err="1">
                <a:latin typeface="UTM Avo" panose="02040603050506020204" pitchFamily="18"/>
                <a:ea typeface="Calibri" panose="020F0502020204030204" pitchFamily="34" charset="0"/>
                <a:cs typeface="Arial" panose="020B0604020202020204" pitchFamily="34" charset="0"/>
              </a:rPr>
              <a:t>Một</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số</a:t>
            </a:r>
            <a:r>
              <a:rPr lang="en-US" sz="2400" b="1" dirty="0">
                <a:latin typeface="UTM Avo" panose="02040603050506020204" pitchFamily="18"/>
                <a:ea typeface="Calibri" panose="020F0502020204030204" pitchFamily="34" charset="0"/>
                <a:cs typeface="Arial" panose="020B0604020202020204" pitchFamily="34" charset="0"/>
              </a:rPr>
              <a:t> </a:t>
            </a:r>
            <a:r>
              <a:rPr lang="vi-VN" sz="2400" b="1" dirty="0">
                <a:latin typeface="UTM Avo" panose="02040603050506020204" pitchFamily="18"/>
                <a:ea typeface="Calibri" panose="020F0502020204030204" pitchFamily="34" charset="0"/>
                <a:cs typeface="Arial" panose="020B0604020202020204" pitchFamily="34" charset="0"/>
              </a:rPr>
              <a:t>hoạt động </a:t>
            </a:r>
            <a:r>
              <a:rPr lang="en-US" sz="2400" b="1" dirty="0">
                <a:latin typeface="UTM Avo" panose="02040603050506020204" pitchFamily="18"/>
                <a:ea typeface="Calibri" panose="020F0502020204030204" pitchFamily="34" charset="0"/>
                <a:cs typeface="Arial" panose="020B0604020202020204" pitchFamily="34" charset="0"/>
              </a:rPr>
              <a:t>n</a:t>
            </a:r>
            <a:r>
              <a:rPr lang="vi-VN" sz="2400" b="1" dirty="0">
                <a:latin typeface="UTM Avo" panose="02040603050506020204" pitchFamily="18"/>
                <a:ea typeface="Calibri" panose="020F0502020204030204" pitchFamily="34" charset="0"/>
                <a:cs typeface="Arial" panose="020B0604020202020204" pitchFamily="34" charset="0"/>
              </a:rPr>
              <a:t>ông nghiệp, </a:t>
            </a:r>
            <a:r>
              <a:rPr lang="en-US" sz="2400" b="1" dirty="0">
                <a:latin typeface="UTM Avo" panose="02040603050506020204" pitchFamily="18"/>
                <a:ea typeface="Calibri" panose="020F0502020204030204" pitchFamily="34" charset="0"/>
                <a:cs typeface="Arial" panose="020B0604020202020204" pitchFamily="34" charset="0"/>
              </a:rPr>
              <a:t>c</a:t>
            </a:r>
            <a:r>
              <a:rPr lang="vi-VN" sz="2400" b="1" dirty="0">
                <a:latin typeface="UTM Avo" panose="02040603050506020204" pitchFamily="18"/>
                <a:ea typeface="Calibri" panose="020F0502020204030204" pitchFamily="34" charset="0"/>
                <a:cs typeface="Arial" panose="020B0604020202020204" pitchFamily="34" charset="0"/>
              </a:rPr>
              <a:t>ông nghiệp, dịch vụ </a:t>
            </a:r>
            <a:r>
              <a:rPr lang="en-US" sz="2400" b="1" dirty="0" err="1">
                <a:latin typeface="UTM Avo" panose="02040603050506020204" pitchFamily="18"/>
                <a:ea typeface="Calibri" panose="020F0502020204030204" pitchFamily="34" charset="0"/>
                <a:cs typeface="Arial" panose="020B0604020202020204" pitchFamily="34" charset="0"/>
              </a:rPr>
              <a:t>tại</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các</a:t>
            </a:r>
            <a:r>
              <a:rPr lang="en-US" sz="2400" b="1" dirty="0">
                <a:latin typeface="UTM Avo" panose="02040603050506020204" pitchFamily="18"/>
                <a:ea typeface="Calibri" panose="020F0502020204030204" pitchFamily="34" charset="0"/>
                <a:cs typeface="Arial" panose="020B0604020202020204" pitchFamily="34" charset="0"/>
              </a:rPr>
              <a:t> </a:t>
            </a:r>
            <a:r>
              <a:rPr lang="vi-VN" sz="2400" b="1" dirty="0">
                <a:latin typeface="UTM Avo" panose="02040603050506020204" pitchFamily="18"/>
                <a:ea typeface="Calibri" panose="020F0502020204030204" pitchFamily="34" charset="0"/>
                <a:cs typeface="Arial" panose="020B0604020202020204" pitchFamily="34" charset="0"/>
              </a:rPr>
              <a:t>địa phương</a:t>
            </a:r>
            <a:endParaRPr lang="en-US" sz="2400" b="1" dirty="0">
              <a:latin typeface="UTM Avo" panose="02040603050506020204" pitchFamily="18"/>
              <a:cs typeface="Arial" panose="020B0604020202020204" pitchFamily="34" charset="0"/>
            </a:endParaRPr>
          </a:p>
        </p:txBody>
      </p:sp>
      <p:grpSp>
        <p:nvGrpSpPr>
          <p:cNvPr id="16" name="Group 15">
            <a:extLst>
              <a:ext uri="{FF2B5EF4-FFF2-40B4-BE49-F238E27FC236}">
                <a16:creationId xmlns:a16="http://schemas.microsoft.com/office/drawing/2014/main" id="{1FA50C69-68DC-6D04-131D-7C84BD51391F}"/>
              </a:ext>
            </a:extLst>
          </p:cNvPr>
          <p:cNvGrpSpPr/>
          <p:nvPr/>
        </p:nvGrpSpPr>
        <p:grpSpPr>
          <a:xfrm>
            <a:off x="853848" y="2765080"/>
            <a:ext cx="4625591" cy="4008941"/>
            <a:chOff x="1744627" y="3549211"/>
            <a:chExt cx="6938387" cy="6013412"/>
          </a:xfrm>
        </p:grpSpPr>
        <p:pic>
          <p:nvPicPr>
            <p:cNvPr id="17" name="Picture 16">
              <a:extLst>
                <a:ext uri="{FF2B5EF4-FFF2-40B4-BE49-F238E27FC236}">
                  <a16:creationId xmlns:a16="http://schemas.microsoft.com/office/drawing/2014/main" id="{AA38E3F9-C885-24C0-F32D-EC76902BABD7}"/>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744627" y="3549211"/>
              <a:ext cx="6938387" cy="4440567"/>
            </a:xfrm>
            <a:prstGeom prst="rect">
              <a:avLst/>
            </a:prstGeom>
          </p:spPr>
        </p:pic>
        <p:sp>
          <p:nvSpPr>
            <p:cNvPr id="18" name="TextBox 17">
              <a:extLst>
                <a:ext uri="{FF2B5EF4-FFF2-40B4-BE49-F238E27FC236}">
                  <a16:creationId xmlns:a16="http://schemas.microsoft.com/office/drawing/2014/main" id="{59FB6729-FED4-0E3C-EA43-C5B04F55CB4E}"/>
                </a:ext>
              </a:extLst>
            </p:cNvPr>
            <p:cNvSpPr txBox="1"/>
            <p:nvPr/>
          </p:nvSpPr>
          <p:spPr>
            <a:xfrm>
              <a:off x="1960699" y="7864851"/>
              <a:ext cx="6408500" cy="1697772"/>
            </a:xfrm>
            <a:prstGeom prst="rect">
              <a:avLst/>
            </a:prstGeom>
            <a:noFill/>
          </p:spPr>
          <p:txBody>
            <a:bodyPr wrap="square">
              <a:spAutoFit/>
            </a:bodyPr>
            <a:lstStyle/>
            <a:p>
              <a:pPr algn="ctr">
                <a:lnSpc>
                  <a:spcPct val="150000"/>
                </a:lnSpc>
              </a:pPr>
              <a:r>
                <a:rPr lang="vi-VN" sz="2400" dirty="0">
                  <a:latin typeface="UTM Avo" panose="02040603050506020204" pitchFamily="18"/>
                  <a:cs typeface="Arial" panose="020B0604020202020204" pitchFamily="34" charset="0"/>
                </a:rPr>
                <a:t>Thu hoạch lúa tại huyện Hoa Lư, Ninh Bình.</a:t>
              </a:r>
              <a:endParaRPr lang="en-US" sz="2400" dirty="0">
                <a:latin typeface="UTM Avo" panose="02040603050506020204" pitchFamily="18"/>
                <a:cs typeface="Arial" panose="020B0604020202020204" pitchFamily="34" charset="0"/>
              </a:endParaRPr>
            </a:p>
          </p:txBody>
        </p:sp>
      </p:grpSp>
      <p:grpSp>
        <p:nvGrpSpPr>
          <p:cNvPr id="19" name="Group 18">
            <a:extLst>
              <a:ext uri="{FF2B5EF4-FFF2-40B4-BE49-F238E27FC236}">
                <a16:creationId xmlns:a16="http://schemas.microsoft.com/office/drawing/2014/main" id="{89119E50-848D-2FCA-9A7E-070780C46824}"/>
              </a:ext>
            </a:extLst>
          </p:cNvPr>
          <p:cNvGrpSpPr/>
          <p:nvPr/>
        </p:nvGrpSpPr>
        <p:grpSpPr>
          <a:xfrm>
            <a:off x="6268124" y="2791928"/>
            <a:ext cx="5465103" cy="4055376"/>
            <a:chOff x="1320804" y="3024483"/>
            <a:chExt cx="8197653" cy="6083064"/>
          </a:xfrm>
        </p:grpSpPr>
        <p:pic>
          <p:nvPicPr>
            <p:cNvPr id="20" name="Picture 19">
              <a:extLst>
                <a:ext uri="{FF2B5EF4-FFF2-40B4-BE49-F238E27FC236}">
                  <a16:creationId xmlns:a16="http://schemas.microsoft.com/office/drawing/2014/main" id="{C6415845-CCD0-D98A-FFB1-2F9749A42A1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704548" y="3024483"/>
              <a:ext cx="7430164" cy="4440567"/>
            </a:xfrm>
            <a:prstGeom prst="rect">
              <a:avLst/>
            </a:prstGeom>
          </p:spPr>
        </p:pic>
        <p:sp>
          <p:nvSpPr>
            <p:cNvPr id="21" name="TextBox 20">
              <a:extLst>
                <a:ext uri="{FF2B5EF4-FFF2-40B4-BE49-F238E27FC236}">
                  <a16:creationId xmlns:a16="http://schemas.microsoft.com/office/drawing/2014/main" id="{F271FEFA-37EC-3B04-2CCB-2628BF460D76}"/>
                </a:ext>
              </a:extLst>
            </p:cNvPr>
            <p:cNvSpPr txBox="1"/>
            <p:nvPr/>
          </p:nvSpPr>
          <p:spPr>
            <a:xfrm>
              <a:off x="1320804" y="7424778"/>
              <a:ext cx="8197653" cy="1682769"/>
            </a:xfrm>
            <a:prstGeom prst="rect">
              <a:avLst/>
            </a:prstGeom>
            <a:noFill/>
          </p:spPr>
          <p:txBody>
            <a:bodyPr wrap="square">
              <a:spAutoFit/>
            </a:bodyPr>
            <a:lstStyle/>
            <a:p>
              <a:pPr algn="ctr">
                <a:lnSpc>
                  <a:spcPct val="150000"/>
                </a:lnSpc>
              </a:pPr>
              <a:r>
                <a:rPr lang="vi-VN" sz="2400" dirty="0">
                  <a:latin typeface="UTM Avo" panose="02040603050506020204" pitchFamily="18"/>
                  <a:cs typeface="Arial" panose="020B0604020202020204" pitchFamily="34" charset="0"/>
                </a:rPr>
                <a:t>Nuôi trồng thủy sản lồng bè trên biển ven đảo Lý Sơn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Quảng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Ngãi</a:t>
              </a:r>
              <a:r>
                <a:rPr lang="en-US" sz="2400" dirty="0">
                  <a:latin typeface="UTM Avo" panose="02040603050506020204" pitchFamily="18"/>
                  <a:cs typeface="Arial" panose="020B0604020202020204" pitchFamily="34" charset="0"/>
                </a:rPr>
                <a:t>)</a:t>
              </a:r>
            </a:p>
          </p:txBody>
        </p:sp>
      </p:grpSp>
    </p:spTree>
    <p:extLst>
      <p:ext uri="{BB962C8B-B14F-4D97-AF65-F5344CB8AC3E}">
        <p14:creationId xmlns:p14="http://schemas.microsoft.com/office/powerpoint/2010/main" val="155642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9DC2D14-245C-CE3D-7144-45356A38AD7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71936" y="7455788"/>
            <a:ext cx="553431" cy="350737"/>
          </a:xfrm>
          <a:prstGeom prst="rect">
            <a:avLst/>
          </a:prstGeom>
        </p:spPr>
      </p:pic>
      <p:pic>
        <p:nvPicPr>
          <p:cNvPr id="7" name="Picture 4">
            <a:extLst>
              <a:ext uri="{FF2B5EF4-FFF2-40B4-BE49-F238E27FC236}">
                <a16:creationId xmlns:a16="http://schemas.microsoft.com/office/drawing/2014/main" id="{16F99566-5E53-2988-5532-5FE48CCB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02789" y="7371113"/>
            <a:ext cx="687039" cy="435411"/>
          </a:xfrm>
          <a:prstGeom prst="rect">
            <a:avLst/>
          </a:prstGeom>
        </p:spPr>
      </p:pic>
      <p:pic>
        <p:nvPicPr>
          <p:cNvPr id="22" name="Picture 6">
            <a:extLst>
              <a:ext uri="{FF2B5EF4-FFF2-40B4-BE49-F238E27FC236}">
                <a16:creationId xmlns:a16="http://schemas.microsoft.com/office/drawing/2014/main" id="{00463F05-66E4-6BC7-F2F1-D2ADB85BA1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67292" y="7520940"/>
            <a:ext cx="633109" cy="401233"/>
          </a:xfrm>
          <a:prstGeom prst="rect">
            <a:avLst/>
          </a:prstGeom>
        </p:spPr>
      </p:pic>
      <p:pic>
        <p:nvPicPr>
          <p:cNvPr id="23" name="Picture 22">
            <a:extLst>
              <a:ext uri="{FF2B5EF4-FFF2-40B4-BE49-F238E27FC236}">
                <a16:creationId xmlns:a16="http://schemas.microsoft.com/office/drawing/2014/main" id="{973C0CB2-871C-8B17-EEFC-CFA3755FD1A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5565" y="1801661"/>
            <a:ext cx="814315" cy="814315"/>
          </a:xfrm>
          <a:prstGeom prst="rect">
            <a:avLst/>
          </a:prstGeom>
        </p:spPr>
      </p:pic>
      <p:pic>
        <p:nvPicPr>
          <p:cNvPr id="24" name="Picture 23">
            <a:extLst>
              <a:ext uri="{FF2B5EF4-FFF2-40B4-BE49-F238E27FC236}">
                <a16:creationId xmlns:a16="http://schemas.microsoft.com/office/drawing/2014/main" id="{812FC7B8-67DB-899A-C81B-D7C5E8D61A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1065626" y="1531251"/>
            <a:ext cx="1508496" cy="784418"/>
          </a:xfrm>
          <a:prstGeom prst="rect">
            <a:avLst/>
          </a:prstGeom>
        </p:spPr>
      </p:pic>
      <p:pic>
        <p:nvPicPr>
          <p:cNvPr id="25" name="Picture 24">
            <a:extLst>
              <a:ext uri="{FF2B5EF4-FFF2-40B4-BE49-F238E27FC236}">
                <a16:creationId xmlns:a16="http://schemas.microsoft.com/office/drawing/2014/main" id="{30689581-B378-852C-B08F-0FE31184F0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58831" y="2057646"/>
            <a:ext cx="1312679" cy="682593"/>
          </a:xfrm>
          <a:prstGeom prst="rect">
            <a:avLst/>
          </a:prstGeom>
        </p:spPr>
      </p:pic>
      <p:pic>
        <p:nvPicPr>
          <p:cNvPr id="26" name="Picture 26">
            <a:extLst>
              <a:ext uri="{FF2B5EF4-FFF2-40B4-BE49-F238E27FC236}">
                <a16:creationId xmlns:a16="http://schemas.microsoft.com/office/drawing/2014/main" id="{A35C1071-E68C-B9C2-2B2D-E82A300FB8B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014827" y="2034540"/>
            <a:ext cx="306259" cy="322379"/>
          </a:xfrm>
          <a:prstGeom prst="rect">
            <a:avLst/>
          </a:prstGeom>
        </p:spPr>
      </p:pic>
      <p:pic>
        <p:nvPicPr>
          <p:cNvPr id="28" name="Picture 25">
            <a:extLst>
              <a:ext uri="{FF2B5EF4-FFF2-40B4-BE49-F238E27FC236}">
                <a16:creationId xmlns:a16="http://schemas.microsoft.com/office/drawing/2014/main" id="{7E6EDE7C-1B5E-01BF-34E0-FDBFF826995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5322" y="6217625"/>
            <a:ext cx="228297" cy="240312"/>
          </a:xfrm>
          <a:prstGeom prst="rect">
            <a:avLst/>
          </a:prstGeom>
        </p:spPr>
      </p:pic>
      <p:grpSp>
        <p:nvGrpSpPr>
          <p:cNvPr id="29" name="Group 28">
            <a:extLst>
              <a:ext uri="{FF2B5EF4-FFF2-40B4-BE49-F238E27FC236}">
                <a16:creationId xmlns:a16="http://schemas.microsoft.com/office/drawing/2014/main" id="{60ECD11E-9F23-F398-D132-A5394B129207}"/>
              </a:ext>
            </a:extLst>
          </p:cNvPr>
          <p:cNvGrpSpPr/>
          <p:nvPr/>
        </p:nvGrpSpPr>
        <p:grpSpPr>
          <a:xfrm>
            <a:off x="862183" y="2791438"/>
            <a:ext cx="4938869" cy="3955424"/>
            <a:chOff x="1507096" y="2466551"/>
            <a:chExt cx="7408304" cy="5933136"/>
          </a:xfrm>
        </p:grpSpPr>
        <p:sp>
          <p:nvSpPr>
            <p:cNvPr id="30" name="TextBox 29">
              <a:extLst>
                <a:ext uri="{FF2B5EF4-FFF2-40B4-BE49-F238E27FC236}">
                  <a16:creationId xmlns:a16="http://schemas.microsoft.com/office/drawing/2014/main" id="{7E0442B3-A5CC-EABE-BF41-824419D27F08}"/>
                </a:ext>
              </a:extLst>
            </p:cNvPr>
            <p:cNvSpPr txBox="1"/>
            <p:nvPr/>
          </p:nvSpPr>
          <p:spPr>
            <a:xfrm>
              <a:off x="1642144" y="7532912"/>
              <a:ext cx="6938387" cy="866775"/>
            </a:xfrm>
            <a:prstGeom prst="rect">
              <a:avLst/>
            </a:prstGeom>
            <a:noFill/>
          </p:spPr>
          <p:txBody>
            <a:bodyPr wrap="square">
              <a:spAutoFit/>
            </a:bodyPr>
            <a:lstStyle/>
            <a:p>
              <a:pPr algn="ctr">
                <a:lnSpc>
                  <a:spcPct val="150000"/>
                </a:lnSpc>
              </a:pPr>
              <a:r>
                <a:rPr lang="en-US" sz="2400" dirty="0">
                  <a:latin typeface="UTM Avo" panose="02040603050506020204" pitchFamily="18"/>
                  <a:cs typeface="Arial" panose="020B0604020202020204" pitchFamily="34" charset="0"/>
                </a:rPr>
                <a:t>Thu </a:t>
              </a:r>
              <a:r>
                <a:rPr lang="en-US" sz="2400" dirty="0" err="1">
                  <a:latin typeface="UTM Avo" panose="02040603050506020204" pitchFamily="18"/>
                  <a:cs typeface="Arial" panose="020B0604020202020204" pitchFamily="34" charset="0"/>
                </a:rPr>
                <a:t>hoạch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chè</a:t>
              </a:r>
              <a:r>
                <a:rPr lang="en-US" sz="2400" dirty="0">
                  <a:latin typeface="UTM Avo" panose="02040603050506020204" pitchFamily="18"/>
                  <a:cs typeface="Arial" panose="020B0604020202020204" pitchFamily="34" charset="0"/>
                </a:rPr>
                <a:t> ở Thái </a:t>
              </a:r>
              <a:r>
                <a:rPr lang="en-US" sz="2400" dirty="0" err="1">
                  <a:latin typeface="UTM Avo" panose="02040603050506020204" pitchFamily="18"/>
                  <a:cs typeface="Arial" panose="020B0604020202020204" pitchFamily="34" charset="0"/>
                </a:rPr>
                <a:t>Nguyên</a:t>
              </a:r>
              <a:endParaRPr lang="en-US" sz="2400" dirty="0">
                <a:latin typeface="UTM Avo" panose="02040603050506020204" pitchFamily="18"/>
                <a:cs typeface="Arial" panose="020B0604020202020204" pitchFamily="34" charset="0"/>
              </a:endParaRPr>
            </a:p>
          </p:txBody>
        </p:sp>
        <p:pic>
          <p:nvPicPr>
            <p:cNvPr id="31" name="Picture 2" descr="Đến với những vùng chè Thái Nguyên - Văn hóa trà Thái Nguyên - Sở Văn hóa,  Thể thao và Du lịch Thái Nguyên">
              <a:extLst>
                <a:ext uri="{FF2B5EF4-FFF2-40B4-BE49-F238E27FC236}">
                  <a16:creationId xmlns:a16="http://schemas.microsoft.com/office/drawing/2014/main" id="{6898D10D-6700-B843-A698-A365C2DC16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07096" y="2466551"/>
              <a:ext cx="7408304" cy="4942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ED9F5007-7771-FCC7-A051-FE7977A6BF39}"/>
              </a:ext>
            </a:extLst>
          </p:cNvPr>
          <p:cNvGrpSpPr/>
          <p:nvPr/>
        </p:nvGrpSpPr>
        <p:grpSpPr>
          <a:xfrm>
            <a:off x="6096065" y="2787263"/>
            <a:ext cx="5334000" cy="3959599"/>
            <a:chOff x="9357920" y="2460288"/>
            <a:chExt cx="8001000" cy="5939399"/>
          </a:xfrm>
        </p:grpSpPr>
        <p:sp>
          <p:nvSpPr>
            <p:cNvPr id="33" name="TextBox 32">
              <a:extLst>
                <a:ext uri="{FF2B5EF4-FFF2-40B4-BE49-F238E27FC236}">
                  <a16:creationId xmlns:a16="http://schemas.microsoft.com/office/drawing/2014/main" id="{F281AC9B-D126-8B76-DD7E-1C20D8F62099}"/>
                </a:ext>
              </a:extLst>
            </p:cNvPr>
            <p:cNvSpPr txBox="1"/>
            <p:nvPr/>
          </p:nvSpPr>
          <p:spPr>
            <a:xfrm>
              <a:off x="9643338" y="7532912"/>
              <a:ext cx="7430162" cy="866775"/>
            </a:xfrm>
            <a:prstGeom prst="rect">
              <a:avLst/>
            </a:prstGeom>
            <a:noFill/>
          </p:spPr>
          <p:txBody>
            <a:bodyPr wrap="square">
              <a:spAutoFit/>
            </a:bodyPr>
            <a:lstStyle/>
            <a:p>
              <a:pPr algn="ctr">
                <a:lnSpc>
                  <a:spcPct val="150000"/>
                </a:lnSpc>
              </a:pPr>
              <a:r>
                <a:rPr lang="en-US" sz="2400" dirty="0" err="1">
                  <a:latin typeface="UTM Avo" panose="02040603050506020204" pitchFamily="18"/>
                  <a:cs typeface="Arial" panose="020B0604020202020204" pitchFamily="34" charset="0"/>
                </a:rPr>
                <a:t>Vải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thiều</a:t>
              </a:r>
              <a:r>
                <a:rPr lang="en-US" sz="2400" dirty="0">
                  <a:latin typeface="UTM Avo" panose="02040603050506020204" pitchFamily="18"/>
                  <a:cs typeface="Arial" panose="020B0604020202020204" pitchFamily="34" charset="0"/>
                </a:rPr>
                <a:t> – </a:t>
              </a:r>
              <a:r>
                <a:rPr lang="en-US" sz="2400" dirty="0" err="1">
                  <a:latin typeface="UTM Avo" panose="02040603050506020204" pitchFamily="18"/>
                  <a:cs typeface="Arial" panose="020B0604020202020204" pitchFamily="34" charset="0"/>
                </a:rPr>
                <a:t>Bắc</a:t>
              </a:r>
              <a:r>
                <a:rPr lang="en-US" sz="2400" dirty="0">
                  <a:latin typeface="UTM Avo" panose="02040603050506020204" pitchFamily="18"/>
                  <a:cs typeface="Arial" panose="020B0604020202020204" pitchFamily="34" charset="0"/>
                </a:rPr>
                <a:t> Giang</a:t>
              </a:r>
            </a:p>
          </p:txBody>
        </p:sp>
        <p:pic>
          <p:nvPicPr>
            <p:cNvPr id="34" name="Picture 33">
              <a:extLst>
                <a:ext uri="{FF2B5EF4-FFF2-40B4-BE49-F238E27FC236}">
                  <a16:creationId xmlns:a16="http://schemas.microsoft.com/office/drawing/2014/main" id="{EED035F5-7D89-3283-B019-62F7AC023FFA}"/>
                </a:ext>
              </a:extLst>
            </p:cNvPr>
            <p:cNvPicPr>
              <a:picLocks noChangeAspect="1"/>
            </p:cNvPicPr>
            <p:nvPr/>
          </p:nvPicPr>
          <p:blipFill>
            <a:blip r:embed="rId12"/>
            <a:stretch>
              <a:fillRect/>
            </a:stretch>
          </p:blipFill>
          <p:spPr>
            <a:xfrm>
              <a:off x="9357920" y="2460288"/>
              <a:ext cx="8001000" cy="4962525"/>
            </a:xfrm>
            <a:prstGeom prst="rect">
              <a:avLst/>
            </a:prstGeom>
          </p:spPr>
        </p:pic>
      </p:grpSp>
      <p:sp>
        <p:nvSpPr>
          <p:cNvPr id="2" name="TextBox 1">
            <a:extLst>
              <a:ext uri="{FF2B5EF4-FFF2-40B4-BE49-F238E27FC236}">
                <a16:creationId xmlns:a16="http://schemas.microsoft.com/office/drawing/2014/main" id="{A60940E1-647E-E59D-E536-10873A4798FA}"/>
              </a:ext>
            </a:extLst>
          </p:cNvPr>
          <p:cNvSpPr txBox="1"/>
          <p:nvPr/>
        </p:nvSpPr>
        <p:spPr>
          <a:xfrm>
            <a:off x="2427775" y="1470525"/>
            <a:ext cx="7336450" cy="1128386"/>
          </a:xfrm>
          <a:prstGeom prst="rect">
            <a:avLst/>
          </a:prstGeom>
          <a:noFill/>
        </p:spPr>
        <p:txBody>
          <a:bodyPr wrap="square">
            <a:spAutoFit/>
          </a:bodyPr>
          <a:lstStyle/>
          <a:p>
            <a:pPr algn="ctr">
              <a:lnSpc>
                <a:spcPct val="150000"/>
              </a:lnSpc>
            </a:pPr>
            <a:r>
              <a:rPr lang="en-US" sz="2400" b="1" dirty="0" err="1">
                <a:latin typeface="UTM Avo" panose="02040603050506020204" pitchFamily="18"/>
                <a:ea typeface="Calibri" panose="020F0502020204030204" pitchFamily="34" charset="0"/>
                <a:cs typeface="Arial" panose="020B0604020202020204" pitchFamily="34" charset="0"/>
              </a:rPr>
              <a:t>Một</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số</a:t>
            </a:r>
            <a:r>
              <a:rPr lang="en-US" sz="2400" b="1" dirty="0">
                <a:latin typeface="UTM Avo" panose="02040603050506020204" pitchFamily="18"/>
                <a:ea typeface="Calibri" panose="020F0502020204030204" pitchFamily="34" charset="0"/>
                <a:cs typeface="Arial" panose="020B0604020202020204" pitchFamily="34" charset="0"/>
              </a:rPr>
              <a:t> </a:t>
            </a:r>
            <a:r>
              <a:rPr lang="vi-VN" sz="2400" b="1" dirty="0">
                <a:latin typeface="UTM Avo" panose="02040603050506020204" pitchFamily="18"/>
                <a:ea typeface="Calibri" panose="020F0502020204030204" pitchFamily="34" charset="0"/>
                <a:cs typeface="Arial" panose="020B0604020202020204" pitchFamily="34" charset="0"/>
              </a:rPr>
              <a:t>hoạt động </a:t>
            </a:r>
            <a:r>
              <a:rPr lang="en-US" sz="2400" b="1" dirty="0">
                <a:latin typeface="UTM Avo" panose="02040603050506020204" pitchFamily="18"/>
                <a:ea typeface="Calibri" panose="020F0502020204030204" pitchFamily="34" charset="0"/>
                <a:cs typeface="Arial" panose="020B0604020202020204" pitchFamily="34" charset="0"/>
              </a:rPr>
              <a:t>n</a:t>
            </a:r>
            <a:r>
              <a:rPr lang="vi-VN" sz="2400" b="1" dirty="0">
                <a:latin typeface="UTM Avo" panose="02040603050506020204" pitchFamily="18"/>
                <a:ea typeface="Calibri" panose="020F0502020204030204" pitchFamily="34" charset="0"/>
                <a:cs typeface="Arial" panose="020B0604020202020204" pitchFamily="34" charset="0"/>
              </a:rPr>
              <a:t>ông nghiệp, </a:t>
            </a:r>
            <a:r>
              <a:rPr lang="en-US" sz="2400" b="1" dirty="0">
                <a:latin typeface="UTM Avo" panose="02040603050506020204" pitchFamily="18"/>
                <a:ea typeface="Calibri" panose="020F0502020204030204" pitchFamily="34" charset="0"/>
                <a:cs typeface="Arial" panose="020B0604020202020204" pitchFamily="34" charset="0"/>
              </a:rPr>
              <a:t>c</a:t>
            </a:r>
            <a:r>
              <a:rPr lang="vi-VN" sz="2400" b="1" dirty="0">
                <a:latin typeface="UTM Avo" panose="02040603050506020204" pitchFamily="18"/>
                <a:ea typeface="Calibri" panose="020F0502020204030204" pitchFamily="34" charset="0"/>
                <a:cs typeface="Arial" panose="020B0604020202020204" pitchFamily="34" charset="0"/>
              </a:rPr>
              <a:t>ông nghiệp, dịch vụ </a:t>
            </a:r>
            <a:r>
              <a:rPr lang="en-US" sz="2400" b="1" dirty="0" err="1">
                <a:latin typeface="UTM Avo" panose="02040603050506020204" pitchFamily="18"/>
                <a:ea typeface="Calibri" panose="020F0502020204030204" pitchFamily="34" charset="0"/>
                <a:cs typeface="Arial" panose="020B0604020202020204" pitchFamily="34" charset="0"/>
              </a:rPr>
              <a:t>tại</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các</a:t>
            </a:r>
            <a:r>
              <a:rPr lang="en-US" sz="2400" b="1" dirty="0">
                <a:latin typeface="UTM Avo" panose="02040603050506020204" pitchFamily="18"/>
                <a:ea typeface="Calibri" panose="020F0502020204030204" pitchFamily="34" charset="0"/>
                <a:cs typeface="Arial" panose="020B0604020202020204" pitchFamily="34" charset="0"/>
              </a:rPr>
              <a:t> </a:t>
            </a:r>
            <a:r>
              <a:rPr lang="vi-VN" sz="2400" b="1" dirty="0">
                <a:latin typeface="UTM Avo" panose="02040603050506020204" pitchFamily="18"/>
                <a:ea typeface="Calibri" panose="020F0502020204030204" pitchFamily="34" charset="0"/>
                <a:cs typeface="Arial" panose="020B0604020202020204" pitchFamily="34" charset="0"/>
              </a:rPr>
              <a:t>địa phương</a:t>
            </a:r>
            <a:endParaRPr lang="en-US" sz="2400" b="1"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51836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14"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54FD5-F3F4-44D5-00DF-347DFD0BB66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701" t="76002" r="10571"/>
          <a:stretch/>
        </p:blipFill>
        <p:spPr>
          <a:xfrm rot="-10800000">
            <a:off x="1" y="6743654"/>
            <a:ext cx="12191999" cy="1254918"/>
          </a:xfrm>
          <a:prstGeom prst="rect">
            <a:avLst/>
          </a:prstGeom>
        </p:spPr>
      </p:pic>
      <p:pic>
        <p:nvPicPr>
          <p:cNvPr id="5" name="Picture 3">
            <a:extLst>
              <a:ext uri="{FF2B5EF4-FFF2-40B4-BE49-F238E27FC236}">
                <a16:creationId xmlns:a16="http://schemas.microsoft.com/office/drawing/2014/main" id="{F9DC2D14-245C-CE3D-7144-45356A38AD7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1936" y="7455788"/>
            <a:ext cx="553431" cy="350737"/>
          </a:xfrm>
          <a:prstGeom prst="rect">
            <a:avLst/>
          </a:prstGeom>
        </p:spPr>
      </p:pic>
      <p:pic>
        <p:nvPicPr>
          <p:cNvPr id="7" name="Picture 4">
            <a:extLst>
              <a:ext uri="{FF2B5EF4-FFF2-40B4-BE49-F238E27FC236}">
                <a16:creationId xmlns:a16="http://schemas.microsoft.com/office/drawing/2014/main" id="{16F99566-5E53-2988-5532-5FE48CCB48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02789" y="7371113"/>
            <a:ext cx="687039" cy="435411"/>
          </a:xfrm>
          <a:prstGeom prst="rect">
            <a:avLst/>
          </a:prstGeom>
        </p:spPr>
      </p:pic>
      <p:pic>
        <p:nvPicPr>
          <p:cNvPr id="22" name="Picture 6">
            <a:extLst>
              <a:ext uri="{FF2B5EF4-FFF2-40B4-BE49-F238E27FC236}">
                <a16:creationId xmlns:a16="http://schemas.microsoft.com/office/drawing/2014/main" id="{00463F05-66E4-6BC7-F2F1-D2ADB85BA1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67292" y="7520940"/>
            <a:ext cx="633109" cy="401233"/>
          </a:xfrm>
          <a:prstGeom prst="rect">
            <a:avLst/>
          </a:prstGeom>
        </p:spPr>
      </p:pic>
      <p:pic>
        <p:nvPicPr>
          <p:cNvPr id="23" name="Picture 22">
            <a:extLst>
              <a:ext uri="{FF2B5EF4-FFF2-40B4-BE49-F238E27FC236}">
                <a16:creationId xmlns:a16="http://schemas.microsoft.com/office/drawing/2014/main" id="{973C0CB2-871C-8B17-EEFC-CFA3755FD1A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565" y="1801661"/>
            <a:ext cx="814315" cy="814315"/>
          </a:xfrm>
          <a:prstGeom prst="rect">
            <a:avLst/>
          </a:prstGeom>
        </p:spPr>
      </p:pic>
      <p:pic>
        <p:nvPicPr>
          <p:cNvPr id="24" name="Picture 23">
            <a:extLst>
              <a:ext uri="{FF2B5EF4-FFF2-40B4-BE49-F238E27FC236}">
                <a16:creationId xmlns:a16="http://schemas.microsoft.com/office/drawing/2014/main" id="{812FC7B8-67DB-899A-C81B-D7C5E8D61A1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1065626" y="1531251"/>
            <a:ext cx="1508496" cy="784418"/>
          </a:xfrm>
          <a:prstGeom prst="rect">
            <a:avLst/>
          </a:prstGeom>
        </p:spPr>
      </p:pic>
      <p:pic>
        <p:nvPicPr>
          <p:cNvPr id="25" name="Picture 24">
            <a:extLst>
              <a:ext uri="{FF2B5EF4-FFF2-40B4-BE49-F238E27FC236}">
                <a16:creationId xmlns:a16="http://schemas.microsoft.com/office/drawing/2014/main" id="{30689581-B378-852C-B08F-0FE31184F0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58831" y="2057646"/>
            <a:ext cx="1312679" cy="682593"/>
          </a:xfrm>
          <a:prstGeom prst="rect">
            <a:avLst/>
          </a:prstGeom>
        </p:spPr>
      </p:pic>
      <p:pic>
        <p:nvPicPr>
          <p:cNvPr id="26" name="Picture 26">
            <a:extLst>
              <a:ext uri="{FF2B5EF4-FFF2-40B4-BE49-F238E27FC236}">
                <a16:creationId xmlns:a16="http://schemas.microsoft.com/office/drawing/2014/main" id="{A35C1071-E68C-B9C2-2B2D-E82A300FB8B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14827" y="2034540"/>
            <a:ext cx="306259" cy="322379"/>
          </a:xfrm>
          <a:prstGeom prst="rect">
            <a:avLst/>
          </a:prstGeom>
        </p:spPr>
      </p:pic>
      <p:pic>
        <p:nvPicPr>
          <p:cNvPr id="2" name="Picture 25">
            <a:extLst>
              <a:ext uri="{FF2B5EF4-FFF2-40B4-BE49-F238E27FC236}">
                <a16:creationId xmlns:a16="http://schemas.microsoft.com/office/drawing/2014/main" id="{2A71BA17-E060-1DC8-65A6-16D67F9794A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84836" y="6097108"/>
            <a:ext cx="228297" cy="240312"/>
          </a:xfrm>
          <a:prstGeom prst="rect">
            <a:avLst/>
          </a:prstGeom>
        </p:spPr>
      </p:pic>
      <p:grpSp>
        <p:nvGrpSpPr>
          <p:cNvPr id="4" name="Group 3">
            <a:extLst>
              <a:ext uri="{FF2B5EF4-FFF2-40B4-BE49-F238E27FC236}">
                <a16:creationId xmlns:a16="http://schemas.microsoft.com/office/drawing/2014/main" id="{7EB110D4-2835-0510-6889-B7E57CDA233D}"/>
              </a:ext>
            </a:extLst>
          </p:cNvPr>
          <p:cNvGrpSpPr/>
          <p:nvPr/>
        </p:nvGrpSpPr>
        <p:grpSpPr>
          <a:xfrm>
            <a:off x="558327" y="2816163"/>
            <a:ext cx="5628346" cy="3603040"/>
            <a:chOff x="1117993" y="2633090"/>
            <a:chExt cx="8442520" cy="5404560"/>
          </a:xfrm>
        </p:grpSpPr>
        <p:pic>
          <p:nvPicPr>
            <p:cNvPr id="6" name="Picture 5">
              <a:extLst>
                <a:ext uri="{FF2B5EF4-FFF2-40B4-BE49-F238E27FC236}">
                  <a16:creationId xmlns:a16="http://schemas.microsoft.com/office/drawing/2014/main" id="{97222385-7E9F-8D40-E222-4E0EEADA5850}"/>
                </a:ext>
              </a:extLst>
            </p:cNvPr>
            <p:cNvPicPr>
              <a:picLocks noChangeAspect="1"/>
            </p:cNvPicPr>
            <p:nvPr/>
          </p:nvPicPr>
          <p:blipFill rotWithShape="1">
            <a:blip r:embed="rId13">
              <a:extLst>
                <a:ext uri="{28A0092B-C50C-407E-A947-70E740481C1C}">
                  <a14:useLocalDpi xmlns:a14="http://schemas.microsoft.com/office/drawing/2010/main" val="0"/>
                </a:ext>
              </a:extLst>
            </a:blip>
            <a:srcRect t="23388" b="23053"/>
            <a:stretch/>
          </p:blipFill>
          <p:spPr>
            <a:xfrm>
              <a:off x="1117993" y="2633090"/>
              <a:ext cx="8442520" cy="4521675"/>
            </a:xfrm>
            <a:prstGeom prst="rect">
              <a:avLst/>
            </a:prstGeom>
          </p:spPr>
        </p:pic>
        <p:sp>
          <p:nvSpPr>
            <p:cNvPr id="8" name="TextBox 7">
              <a:extLst>
                <a:ext uri="{FF2B5EF4-FFF2-40B4-BE49-F238E27FC236}">
                  <a16:creationId xmlns:a16="http://schemas.microsoft.com/office/drawing/2014/main" id="{02AA1E9A-972D-352C-62DC-BEC31156542D}"/>
                </a:ext>
              </a:extLst>
            </p:cNvPr>
            <p:cNvSpPr txBox="1"/>
            <p:nvPr/>
          </p:nvSpPr>
          <p:spPr>
            <a:xfrm>
              <a:off x="1446481" y="7185878"/>
              <a:ext cx="7698996" cy="851772"/>
            </a:xfrm>
            <a:prstGeom prst="rect">
              <a:avLst/>
            </a:prstGeom>
            <a:noFill/>
          </p:spPr>
          <p:txBody>
            <a:bodyPr wrap="square">
              <a:spAutoFit/>
            </a:bodyPr>
            <a:lstStyle/>
            <a:p>
              <a:pPr algn="ctr">
                <a:lnSpc>
                  <a:spcPct val="150000"/>
                </a:lnSpc>
              </a:pPr>
              <a:r>
                <a:rPr lang="vi-VN" sz="2400" dirty="0">
                  <a:latin typeface="UTM Avo" panose="02040603050506020204" pitchFamily="18"/>
                  <a:cs typeface="Arial" panose="020B0604020202020204" pitchFamily="34" charset="0"/>
                </a:rPr>
                <a:t>Khu công nghiệp Vsip Hải Phòng</a:t>
              </a:r>
              <a:endParaRPr lang="en-US" sz="2400" dirty="0">
                <a:latin typeface="UTM Avo" panose="02040603050506020204" pitchFamily="18"/>
                <a:cs typeface="Arial" panose="020B0604020202020204" pitchFamily="34" charset="0"/>
              </a:endParaRPr>
            </a:p>
          </p:txBody>
        </p:sp>
      </p:grpSp>
      <p:grpSp>
        <p:nvGrpSpPr>
          <p:cNvPr id="9" name="Group 8">
            <a:extLst>
              <a:ext uri="{FF2B5EF4-FFF2-40B4-BE49-F238E27FC236}">
                <a16:creationId xmlns:a16="http://schemas.microsoft.com/office/drawing/2014/main" id="{08D4DD3E-282F-F90E-7639-74D35DB2E63E}"/>
              </a:ext>
            </a:extLst>
          </p:cNvPr>
          <p:cNvGrpSpPr/>
          <p:nvPr/>
        </p:nvGrpSpPr>
        <p:grpSpPr>
          <a:xfrm>
            <a:off x="6386842" y="2768295"/>
            <a:ext cx="5620322" cy="4112431"/>
            <a:chOff x="1080737" y="2696481"/>
            <a:chExt cx="8430483" cy="6168647"/>
          </a:xfrm>
        </p:grpSpPr>
        <p:pic>
          <p:nvPicPr>
            <p:cNvPr id="10" name="Picture 9">
              <a:extLst>
                <a:ext uri="{FF2B5EF4-FFF2-40B4-BE49-F238E27FC236}">
                  <a16:creationId xmlns:a16="http://schemas.microsoft.com/office/drawing/2014/main" id="{9ED79D74-4900-EA8C-836E-E86F910020E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080737" y="2696481"/>
              <a:ext cx="8430483" cy="4552790"/>
            </a:xfrm>
            <a:prstGeom prst="rect">
              <a:avLst/>
            </a:prstGeom>
          </p:spPr>
        </p:pic>
        <p:sp>
          <p:nvSpPr>
            <p:cNvPr id="11" name="TextBox 10">
              <a:extLst>
                <a:ext uri="{FF2B5EF4-FFF2-40B4-BE49-F238E27FC236}">
                  <a16:creationId xmlns:a16="http://schemas.microsoft.com/office/drawing/2014/main" id="{92E2DEFF-FFF1-C077-9268-E9931456D69F}"/>
                </a:ext>
              </a:extLst>
            </p:cNvPr>
            <p:cNvSpPr txBox="1"/>
            <p:nvPr/>
          </p:nvSpPr>
          <p:spPr>
            <a:xfrm>
              <a:off x="1332875" y="7167356"/>
              <a:ext cx="7926206" cy="1697772"/>
            </a:xfrm>
            <a:prstGeom prst="rect">
              <a:avLst/>
            </a:prstGeom>
            <a:noFill/>
          </p:spPr>
          <p:txBody>
            <a:bodyPr wrap="square">
              <a:spAutoFit/>
            </a:bodyPr>
            <a:lstStyle/>
            <a:p>
              <a:pPr algn="ctr">
                <a:lnSpc>
                  <a:spcPct val="150000"/>
                </a:lnSpc>
              </a:pPr>
              <a:r>
                <a:rPr lang="vi-VN" sz="2400" dirty="0">
                  <a:latin typeface="UTM Avo" panose="02040603050506020204" pitchFamily="18"/>
                  <a:cs typeface="Arial" panose="020B0604020202020204" pitchFamily="34" charset="0"/>
                </a:rPr>
                <a:t>Sản xuất hàng dệt may xuất khẩu tại Tổng công ty May 10</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Hà</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Nội</a:t>
              </a:r>
              <a:r>
                <a:rPr lang="en-US" sz="2400" dirty="0">
                  <a:latin typeface="UTM Avo" panose="02040603050506020204" pitchFamily="18"/>
                  <a:cs typeface="Arial" panose="020B0604020202020204" pitchFamily="34" charset="0"/>
                </a:rPr>
                <a:t>)</a:t>
              </a:r>
            </a:p>
          </p:txBody>
        </p:sp>
      </p:grpSp>
      <p:sp>
        <p:nvSpPr>
          <p:cNvPr id="12" name="TextBox 11">
            <a:extLst>
              <a:ext uri="{FF2B5EF4-FFF2-40B4-BE49-F238E27FC236}">
                <a16:creationId xmlns:a16="http://schemas.microsoft.com/office/drawing/2014/main" id="{4E1AE1AB-1979-BB93-B57E-EDC1E6B245E6}"/>
              </a:ext>
            </a:extLst>
          </p:cNvPr>
          <p:cNvSpPr txBox="1"/>
          <p:nvPr/>
        </p:nvSpPr>
        <p:spPr>
          <a:xfrm>
            <a:off x="2427775" y="1470525"/>
            <a:ext cx="7336450" cy="1128386"/>
          </a:xfrm>
          <a:prstGeom prst="rect">
            <a:avLst/>
          </a:prstGeom>
          <a:noFill/>
        </p:spPr>
        <p:txBody>
          <a:bodyPr wrap="square">
            <a:spAutoFit/>
          </a:bodyPr>
          <a:lstStyle/>
          <a:p>
            <a:pPr algn="ctr">
              <a:lnSpc>
                <a:spcPct val="150000"/>
              </a:lnSpc>
            </a:pPr>
            <a:r>
              <a:rPr lang="en-US" sz="2400" b="1" dirty="0" err="1">
                <a:latin typeface="UTM Avo" panose="02040603050506020204" pitchFamily="18"/>
                <a:ea typeface="Calibri" panose="020F0502020204030204" pitchFamily="34" charset="0"/>
                <a:cs typeface="Arial" panose="020B0604020202020204" pitchFamily="34" charset="0"/>
              </a:rPr>
              <a:t>Một</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số</a:t>
            </a:r>
            <a:r>
              <a:rPr lang="en-US" sz="2400" b="1" dirty="0">
                <a:latin typeface="UTM Avo" panose="02040603050506020204" pitchFamily="18"/>
                <a:ea typeface="Calibri" panose="020F0502020204030204" pitchFamily="34" charset="0"/>
                <a:cs typeface="Arial" panose="020B0604020202020204" pitchFamily="34" charset="0"/>
              </a:rPr>
              <a:t> </a:t>
            </a:r>
            <a:r>
              <a:rPr lang="vi-VN" sz="2400" b="1" dirty="0">
                <a:latin typeface="UTM Avo" panose="02040603050506020204" pitchFamily="18"/>
                <a:ea typeface="Calibri" panose="020F0502020204030204" pitchFamily="34" charset="0"/>
                <a:cs typeface="Arial" panose="020B0604020202020204" pitchFamily="34" charset="0"/>
              </a:rPr>
              <a:t>hoạt động </a:t>
            </a:r>
            <a:r>
              <a:rPr lang="en-US" sz="2400" b="1" dirty="0">
                <a:latin typeface="UTM Avo" panose="02040603050506020204" pitchFamily="18"/>
                <a:ea typeface="Calibri" panose="020F0502020204030204" pitchFamily="34" charset="0"/>
                <a:cs typeface="Arial" panose="020B0604020202020204" pitchFamily="34" charset="0"/>
              </a:rPr>
              <a:t>n</a:t>
            </a:r>
            <a:r>
              <a:rPr lang="vi-VN" sz="2400" b="1" dirty="0">
                <a:latin typeface="UTM Avo" panose="02040603050506020204" pitchFamily="18"/>
                <a:ea typeface="Calibri" panose="020F0502020204030204" pitchFamily="34" charset="0"/>
                <a:cs typeface="Arial" panose="020B0604020202020204" pitchFamily="34" charset="0"/>
              </a:rPr>
              <a:t>ông nghiệp, </a:t>
            </a:r>
            <a:r>
              <a:rPr lang="en-US" sz="2400" b="1" dirty="0">
                <a:latin typeface="UTM Avo" panose="02040603050506020204" pitchFamily="18"/>
                <a:ea typeface="Calibri" panose="020F0502020204030204" pitchFamily="34" charset="0"/>
                <a:cs typeface="Arial" panose="020B0604020202020204" pitchFamily="34" charset="0"/>
              </a:rPr>
              <a:t>c</a:t>
            </a:r>
            <a:r>
              <a:rPr lang="vi-VN" sz="2400" b="1" dirty="0">
                <a:latin typeface="UTM Avo" panose="02040603050506020204" pitchFamily="18"/>
                <a:ea typeface="Calibri" panose="020F0502020204030204" pitchFamily="34" charset="0"/>
                <a:cs typeface="Arial" panose="020B0604020202020204" pitchFamily="34" charset="0"/>
              </a:rPr>
              <a:t>ông nghiệp, dịch vụ </a:t>
            </a:r>
            <a:r>
              <a:rPr lang="en-US" sz="2400" b="1" dirty="0" err="1">
                <a:latin typeface="UTM Avo" panose="02040603050506020204" pitchFamily="18"/>
                <a:ea typeface="Calibri" panose="020F0502020204030204" pitchFamily="34" charset="0"/>
                <a:cs typeface="Arial" panose="020B0604020202020204" pitchFamily="34" charset="0"/>
              </a:rPr>
              <a:t>tại</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các</a:t>
            </a:r>
            <a:r>
              <a:rPr lang="en-US" sz="2400" b="1" dirty="0">
                <a:latin typeface="UTM Avo" panose="02040603050506020204" pitchFamily="18"/>
                <a:ea typeface="Calibri" panose="020F0502020204030204" pitchFamily="34" charset="0"/>
                <a:cs typeface="Arial" panose="020B0604020202020204" pitchFamily="34" charset="0"/>
              </a:rPr>
              <a:t> </a:t>
            </a:r>
            <a:r>
              <a:rPr lang="vi-VN" sz="2400" b="1" dirty="0">
                <a:latin typeface="UTM Avo" panose="02040603050506020204" pitchFamily="18"/>
                <a:ea typeface="Calibri" panose="020F0502020204030204" pitchFamily="34" charset="0"/>
                <a:cs typeface="Arial" panose="020B0604020202020204" pitchFamily="34" charset="0"/>
              </a:rPr>
              <a:t>địa phương</a:t>
            </a:r>
            <a:endParaRPr lang="en-US" sz="2400" b="1"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78761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54FD5-F3F4-44D5-00DF-347DFD0BB66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701" t="76002" r="10571"/>
          <a:stretch/>
        </p:blipFill>
        <p:spPr>
          <a:xfrm rot="-10800000">
            <a:off x="1" y="6743654"/>
            <a:ext cx="12191999" cy="1254918"/>
          </a:xfrm>
          <a:prstGeom prst="rect">
            <a:avLst/>
          </a:prstGeom>
        </p:spPr>
      </p:pic>
      <p:pic>
        <p:nvPicPr>
          <p:cNvPr id="5" name="Picture 3">
            <a:extLst>
              <a:ext uri="{FF2B5EF4-FFF2-40B4-BE49-F238E27FC236}">
                <a16:creationId xmlns:a16="http://schemas.microsoft.com/office/drawing/2014/main" id="{F9DC2D14-245C-CE3D-7144-45356A38AD7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1936" y="7455788"/>
            <a:ext cx="553431" cy="350737"/>
          </a:xfrm>
          <a:prstGeom prst="rect">
            <a:avLst/>
          </a:prstGeom>
        </p:spPr>
      </p:pic>
      <p:pic>
        <p:nvPicPr>
          <p:cNvPr id="7" name="Picture 4">
            <a:extLst>
              <a:ext uri="{FF2B5EF4-FFF2-40B4-BE49-F238E27FC236}">
                <a16:creationId xmlns:a16="http://schemas.microsoft.com/office/drawing/2014/main" id="{16F99566-5E53-2988-5532-5FE48CCB48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02789" y="7371113"/>
            <a:ext cx="687039" cy="435411"/>
          </a:xfrm>
          <a:prstGeom prst="rect">
            <a:avLst/>
          </a:prstGeom>
        </p:spPr>
      </p:pic>
      <p:pic>
        <p:nvPicPr>
          <p:cNvPr id="22" name="Picture 6">
            <a:extLst>
              <a:ext uri="{FF2B5EF4-FFF2-40B4-BE49-F238E27FC236}">
                <a16:creationId xmlns:a16="http://schemas.microsoft.com/office/drawing/2014/main" id="{00463F05-66E4-6BC7-F2F1-D2ADB85BA1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67292" y="7520940"/>
            <a:ext cx="633109" cy="401233"/>
          </a:xfrm>
          <a:prstGeom prst="rect">
            <a:avLst/>
          </a:prstGeom>
        </p:spPr>
      </p:pic>
      <p:pic>
        <p:nvPicPr>
          <p:cNvPr id="23" name="Picture 22">
            <a:extLst>
              <a:ext uri="{FF2B5EF4-FFF2-40B4-BE49-F238E27FC236}">
                <a16:creationId xmlns:a16="http://schemas.microsoft.com/office/drawing/2014/main" id="{973C0CB2-871C-8B17-EEFC-CFA3755FD1A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565" y="1801661"/>
            <a:ext cx="814315" cy="814315"/>
          </a:xfrm>
          <a:prstGeom prst="rect">
            <a:avLst/>
          </a:prstGeom>
        </p:spPr>
      </p:pic>
      <p:pic>
        <p:nvPicPr>
          <p:cNvPr id="24" name="Picture 23">
            <a:extLst>
              <a:ext uri="{FF2B5EF4-FFF2-40B4-BE49-F238E27FC236}">
                <a16:creationId xmlns:a16="http://schemas.microsoft.com/office/drawing/2014/main" id="{812FC7B8-67DB-899A-C81B-D7C5E8D61A1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1065626" y="1531251"/>
            <a:ext cx="1508496" cy="784418"/>
          </a:xfrm>
          <a:prstGeom prst="rect">
            <a:avLst/>
          </a:prstGeom>
        </p:spPr>
      </p:pic>
      <p:pic>
        <p:nvPicPr>
          <p:cNvPr id="25" name="Picture 24">
            <a:extLst>
              <a:ext uri="{FF2B5EF4-FFF2-40B4-BE49-F238E27FC236}">
                <a16:creationId xmlns:a16="http://schemas.microsoft.com/office/drawing/2014/main" id="{30689581-B378-852C-B08F-0FE31184F0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58831" y="2057646"/>
            <a:ext cx="1312679" cy="682593"/>
          </a:xfrm>
          <a:prstGeom prst="rect">
            <a:avLst/>
          </a:prstGeom>
        </p:spPr>
      </p:pic>
      <p:pic>
        <p:nvPicPr>
          <p:cNvPr id="26" name="Picture 26">
            <a:extLst>
              <a:ext uri="{FF2B5EF4-FFF2-40B4-BE49-F238E27FC236}">
                <a16:creationId xmlns:a16="http://schemas.microsoft.com/office/drawing/2014/main" id="{A35C1071-E68C-B9C2-2B2D-E82A300FB8B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14827" y="2034540"/>
            <a:ext cx="306259" cy="322379"/>
          </a:xfrm>
          <a:prstGeom prst="rect">
            <a:avLst/>
          </a:prstGeom>
        </p:spPr>
      </p:pic>
      <p:pic>
        <p:nvPicPr>
          <p:cNvPr id="12" name="Picture 5">
            <a:extLst>
              <a:ext uri="{FF2B5EF4-FFF2-40B4-BE49-F238E27FC236}">
                <a16:creationId xmlns:a16="http://schemas.microsoft.com/office/drawing/2014/main" id="{F18129D0-F2D1-23EC-CD93-CAEFA10A4B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33633" y="7043960"/>
            <a:ext cx="438572" cy="277945"/>
          </a:xfrm>
          <a:prstGeom prst="rect">
            <a:avLst/>
          </a:prstGeom>
        </p:spPr>
      </p:pic>
      <p:pic>
        <p:nvPicPr>
          <p:cNvPr id="13" name="Picture 25">
            <a:extLst>
              <a:ext uri="{FF2B5EF4-FFF2-40B4-BE49-F238E27FC236}">
                <a16:creationId xmlns:a16="http://schemas.microsoft.com/office/drawing/2014/main" id="{897565D8-D5BB-D505-B1B6-297428CBEA9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16398" y="6081286"/>
            <a:ext cx="228297" cy="240312"/>
          </a:xfrm>
          <a:prstGeom prst="rect">
            <a:avLst/>
          </a:prstGeom>
        </p:spPr>
      </p:pic>
      <p:grpSp>
        <p:nvGrpSpPr>
          <p:cNvPr id="14" name="Group 13">
            <a:extLst>
              <a:ext uri="{FF2B5EF4-FFF2-40B4-BE49-F238E27FC236}">
                <a16:creationId xmlns:a16="http://schemas.microsoft.com/office/drawing/2014/main" id="{60C4F634-2F61-83B2-2901-20BB1DC7E13B}"/>
              </a:ext>
            </a:extLst>
          </p:cNvPr>
          <p:cNvGrpSpPr/>
          <p:nvPr/>
        </p:nvGrpSpPr>
        <p:grpSpPr>
          <a:xfrm>
            <a:off x="582061" y="2760281"/>
            <a:ext cx="5137859" cy="3936296"/>
            <a:chOff x="1678360" y="2633088"/>
            <a:chExt cx="7706789" cy="5904444"/>
          </a:xfrm>
        </p:grpSpPr>
        <p:pic>
          <p:nvPicPr>
            <p:cNvPr id="15" name="Picture 14">
              <a:extLst>
                <a:ext uri="{FF2B5EF4-FFF2-40B4-BE49-F238E27FC236}">
                  <a16:creationId xmlns:a16="http://schemas.microsoft.com/office/drawing/2014/main" id="{0E5AF07D-39C0-D8C3-5648-80833E7DBD7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678360" y="2633088"/>
              <a:ext cx="7706789" cy="5141874"/>
            </a:xfrm>
            <a:prstGeom prst="rect">
              <a:avLst/>
            </a:prstGeom>
          </p:spPr>
        </p:pic>
        <p:sp>
          <p:nvSpPr>
            <p:cNvPr id="16" name="TextBox 15">
              <a:extLst>
                <a:ext uri="{FF2B5EF4-FFF2-40B4-BE49-F238E27FC236}">
                  <a16:creationId xmlns:a16="http://schemas.microsoft.com/office/drawing/2014/main" id="{CE290FD3-FD38-8576-7671-982D37EEB957}"/>
                </a:ext>
              </a:extLst>
            </p:cNvPr>
            <p:cNvSpPr txBox="1"/>
            <p:nvPr/>
          </p:nvSpPr>
          <p:spPr>
            <a:xfrm>
              <a:off x="1802612" y="7685760"/>
              <a:ext cx="7458281" cy="851772"/>
            </a:xfrm>
            <a:prstGeom prst="rect">
              <a:avLst/>
            </a:prstGeom>
            <a:noFill/>
          </p:spPr>
          <p:txBody>
            <a:bodyPr wrap="square">
              <a:spAutoFit/>
            </a:bodyPr>
            <a:lstStyle/>
            <a:p>
              <a:pPr algn="ctr">
                <a:lnSpc>
                  <a:spcPct val="150000"/>
                </a:lnSpc>
              </a:pPr>
              <a:r>
                <a:rPr lang="en-US" sz="2400" dirty="0" err="1">
                  <a:latin typeface="UTM Avo" panose="02040603050506020204" pitchFamily="18"/>
                  <a:cs typeface="Arial" panose="020B0604020202020204" pitchFamily="34" charset="0"/>
                </a:rPr>
                <a:t>Khu</a:t>
              </a:r>
              <a:r>
                <a:rPr lang="en-US" sz="2400" dirty="0">
                  <a:latin typeface="UTM Avo" panose="02040603050506020204" pitchFamily="18"/>
                  <a:cs typeface="Arial" panose="020B0604020202020204" pitchFamily="34" charset="0"/>
                </a:rPr>
                <a:t> du </a:t>
              </a:r>
              <a:r>
                <a:rPr lang="en-US" sz="2400" dirty="0" err="1">
                  <a:latin typeface="UTM Avo" panose="02040603050506020204" pitchFamily="18"/>
                  <a:cs typeface="Arial" panose="020B0604020202020204" pitchFamily="34" charset="0"/>
                </a:rPr>
                <a:t>lịch</a:t>
              </a:r>
              <a:r>
                <a:rPr lang="en-US" sz="2400" dirty="0">
                  <a:latin typeface="UTM Avo" panose="02040603050506020204" pitchFamily="18"/>
                  <a:cs typeface="Arial" panose="020B0604020202020204" pitchFamily="34" charset="0"/>
                </a:rPr>
                <a:t> Sun World </a:t>
              </a:r>
              <a:r>
                <a:rPr lang="en-US" sz="2400" dirty="0" err="1">
                  <a:latin typeface="UTM Avo" panose="02040603050506020204" pitchFamily="18"/>
                  <a:cs typeface="Arial" panose="020B0604020202020204" pitchFamily="34" charset="0"/>
                </a:rPr>
                <a:t>Hạ</a:t>
              </a:r>
              <a:r>
                <a:rPr lang="en-US" sz="2400" dirty="0">
                  <a:latin typeface="UTM Avo" panose="02040603050506020204" pitchFamily="18"/>
                  <a:cs typeface="Arial" panose="020B0604020202020204" pitchFamily="34" charset="0"/>
                </a:rPr>
                <a:t> Long</a:t>
              </a:r>
            </a:p>
          </p:txBody>
        </p:sp>
      </p:grpSp>
      <p:grpSp>
        <p:nvGrpSpPr>
          <p:cNvPr id="17" name="Group 16">
            <a:extLst>
              <a:ext uri="{FF2B5EF4-FFF2-40B4-BE49-F238E27FC236}">
                <a16:creationId xmlns:a16="http://schemas.microsoft.com/office/drawing/2014/main" id="{D71B3031-79D3-14C0-94BC-39CB99284360}"/>
              </a:ext>
            </a:extLst>
          </p:cNvPr>
          <p:cNvGrpSpPr/>
          <p:nvPr/>
        </p:nvGrpSpPr>
        <p:grpSpPr>
          <a:xfrm>
            <a:off x="5667862" y="2762854"/>
            <a:ext cx="6396063" cy="3926766"/>
            <a:chOff x="511849" y="2696910"/>
            <a:chExt cx="9594095" cy="5890149"/>
          </a:xfrm>
        </p:grpSpPr>
        <p:pic>
          <p:nvPicPr>
            <p:cNvPr id="18" name="Picture 17">
              <a:extLst>
                <a:ext uri="{FF2B5EF4-FFF2-40B4-BE49-F238E27FC236}">
                  <a16:creationId xmlns:a16="http://schemas.microsoft.com/office/drawing/2014/main" id="{33F29C40-C63D-79F8-A24B-7C91B5296DD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062176" y="2696910"/>
              <a:ext cx="8493441" cy="5141874"/>
            </a:xfrm>
            <a:prstGeom prst="rect">
              <a:avLst/>
            </a:prstGeom>
          </p:spPr>
        </p:pic>
        <p:sp>
          <p:nvSpPr>
            <p:cNvPr id="19" name="TextBox 18">
              <a:extLst>
                <a:ext uri="{FF2B5EF4-FFF2-40B4-BE49-F238E27FC236}">
                  <a16:creationId xmlns:a16="http://schemas.microsoft.com/office/drawing/2014/main" id="{E056A71A-934E-F0C8-9647-D003A8050C7C}"/>
                </a:ext>
              </a:extLst>
            </p:cNvPr>
            <p:cNvSpPr txBox="1"/>
            <p:nvPr/>
          </p:nvSpPr>
          <p:spPr>
            <a:xfrm>
              <a:off x="511849" y="7735287"/>
              <a:ext cx="9594095" cy="851772"/>
            </a:xfrm>
            <a:prstGeom prst="rect">
              <a:avLst/>
            </a:prstGeom>
            <a:noFill/>
          </p:spPr>
          <p:txBody>
            <a:bodyPr wrap="square">
              <a:spAutoFit/>
            </a:bodyPr>
            <a:lstStyle/>
            <a:p>
              <a:pPr algn="ctr">
                <a:lnSpc>
                  <a:spcPct val="150000"/>
                </a:lnSpc>
              </a:pPr>
              <a:r>
                <a:rPr lang="en-US" sz="2400" dirty="0">
                  <a:latin typeface="UTM Avo" panose="02040603050506020204" pitchFamily="18"/>
                  <a:cs typeface="Arial" panose="020B0604020202020204" pitchFamily="34" charset="0"/>
                </a:rPr>
                <a:t>Giao </a:t>
              </a:r>
              <a:r>
                <a:rPr lang="en-US" sz="2400" dirty="0" err="1">
                  <a:latin typeface="UTM Avo" panose="02040603050506020204" pitchFamily="18"/>
                  <a:cs typeface="Arial" panose="020B0604020202020204" pitchFamily="34" charset="0"/>
                </a:rPr>
                <a:t>thông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vận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tải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biển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ở</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Cảng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Sài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Gòn</a:t>
              </a:r>
              <a:endParaRPr lang="en-US" sz="2400" dirty="0">
                <a:latin typeface="UTM Avo" panose="02040603050506020204" pitchFamily="18"/>
                <a:cs typeface="Arial" panose="020B0604020202020204" pitchFamily="34" charset="0"/>
              </a:endParaRPr>
            </a:p>
          </p:txBody>
        </p:sp>
      </p:grpSp>
      <p:sp>
        <p:nvSpPr>
          <p:cNvPr id="2" name="TextBox 1">
            <a:extLst>
              <a:ext uri="{FF2B5EF4-FFF2-40B4-BE49-F238E27FC236}">
                <a16:creationId xmlns:a16="http://schemas.microsoft.com/office/drawing/2014/main" id="{4BFE55DA-8302-2BF3-53B3-484B91DF7C30}"/>
              </a:ext>
            </a:extLst>
          </p:cNvPr>
          <p:cNvSpPr txBox="1"/>
          <p:nvPr/>
        </p:nvSpPr>
        <p:spPr>
          <a:xfrm>
            <a:off x="2427775" y="1470525"/>
            <a:ext cx="7336450" cy="1128386"/>
          </a:xfrm>
          <a:prstGeom prst="rect">
            <a:avLst/>
          </a:prstGeom>
          <a:noFill/>
        </p:spPr>
        <p:txBody>
          <a:bodyPr wrap="square">
            <a:spAutoFit/>
          </a:bodyPr>
          <a:lstStyle/>
          <a:p>
            <a:pPr algn="ctr">
              <a:lnSpc>
                <a:spcPct val="150000"/>
              </a:lnSpc>
            </a:pPr>
            <a:r>
              <a:rPr lang="en-US" sz="2400" b="1" dirty="0" err="1">
                <a:latin typeface="UTM Avo" panose="02040603050506020204" pitchFamily="18"/>
                <a:ea typeface="Calibri" panose="020F0502020204030204" pitchFamily="34" charset="0"/>
                <a:cs typeface="Arial" panose="020B0604020202020204" pitchFamily="34" charset="0"/>
              </a:rPr>
              <a:t>Một</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số</a:t>
            </a:r>
            <a:r>
              <a:rPr lang="en-US" sz="2400" b="1" dirty="0">
                <a:latin typeface="UTM Avo" panose="02040603050506020204" pitchFamily="18"/>
                <a:ea typeface="Calibri" panose="020F0502020204030204" pitchFamily="34" charset="0"/>
                <a:cs typeface="Arial" panose="020B0604020202020204" pitchFamily="34" charset="0"/>
              </a:rPr>
              <a:t> </a:t>
            </a:r>
            <a:r>
              <a:rPr lang="vi-VN" sz="2400" b="1" dirty="0">
                <a:latin typeface="UTM Avo" panose="02040603050506020204" pitchFamily="18"/>
                <a:ea typeface="Calibri" panose="020F0502020204030204" pitchFamily="34" charset="0"/>
                <a:cs typeface="Arial" panose="020B0604020202020204" pitchFamily="34" charset="0"/>
              </a:rPr>
              <a:t>hoạt động </a:t>
            </a:r>
            <a:r>
              <a:rPr lang="en-US" sz="2400" b="1" dirty="0">
                <a:latin typeface="UTM Avo" panose="02040603050506020204" pitchFamily="18"/>
                <a:ea typeface="Calibri" panose="020F0502020204030204" pitchFamily="34" charset="0"/>
                <a:cs typeface="Arial" panose="020B0604020202020204" pitchFamily="34" charset="0"/>
              </a:rPr>
              <a:t>n</a:t>
            </a:r>
            <a:r>
              <a:rPr lang="vi-VN" sz="2400" b="1" dirty="0">
                <a:latin typeface="UTM Avo" panose="02040603050506020204" pitchFamily="18"/>
                <a:ea typeface="Calibri" panose="020F0502020204030204" pitchFamily="34" charset="0"/>
                <a:cs typeface="Arial" panose="020B0604020202020204" pitchFamily="34" charset="0"/>
              </a:rPr>
              <a:t>ông nghiệp, </a:t>
            </a:r>
            <a:r>
              <a:rPr lang="en-US" sz="2400" b="1" dirty="0">
                <a:latin typeface="UTM Avo" panose="02040603050506020204" pitchFamily="18"/>
                <a:ea typeface="Calibri" panose="020F0502020204030204" pitchFamily="34" charset="0"/>
                <a:cs typeface="Arial" panose="020B0604020202020204" pitchFamily="34" charset="0"/>
              </a:rPr>
              <a:t>c</a:t>
            </a:r>
            <a:r>
              <a:rPr lang="vi-VN" sz="2400" b="1" dirty="0">
                <a:latin typeface="UTM Avo" panose="02040603050506020204" pitchFamily="18"/>
                <a:ea typeface="Calibri" panose="020F0502020204030204" pitchFamily="34" charset="0"/>
                <a:cs typeface="Arial" panose="020B0604020202020204" pitchFamily="34" charset="0"/>
              </a:rPr>
              <a:t>ông nghiệp, dịch vụ </a:t>
            </a:r>
            <a:r>
              <a:rPr lang="en-US" sz="2400" b="1" dirty="0" err="1">
                <a:latin typeface="UTM Avo" panose="02040603050506020204" pitchFamily="18"/>
                <a:ea typeface="Calibri" panose="020F0502020204030204" pitchFamily="34" charset="0"/>
                <a:cs typeface="Arial" panose="020B0604020202020204" pitchFamily="34" charset="0"/>
              </a:rPr>
              <a:t>tại</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các</a:t>
            </a:r>
            <a:r>
              <a:rPr lang="en-US" sz="2400" b="1" dirty="0">
                <a:latin typeface="UTM Avo" panose="02040603050506020204" pitchFamily="18"/>
                <a:ea typeface="Calibri" panose="020F0502020204030204" pitchFamily="34" charset="0"/>
                <a:cs typeface="Arial" panose="020B0604020202020204" pitchFamily="34" charset="0"/>
              </a:rPr>
              <a:t> </a:t>
            </a:r>
            <a:r>
              <a:rPr lang="vi-VN" sz="2400" b="1" dirty="0">
                <a:latin typeface="UTM Avo" panose="02040603050506020204" pitchFamily="18"/>
                <a:ea typeface="Calibri" panose="020F0502020204030204" pitchFamily="34" charset="0"/>
                <a:cs typeface="Arial" panose="020B0604020202020204" pitchFamily="34" charset="0"/>
              </a:rPr>
              <a:t>địa phương</a:t>
            </a:r>
            <a:endParaRPr lang="en-US" sz="2400" b="1"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310764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ECB16EC5-239E-6A0A-97E2-29B891B5D28E}"/>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4140762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15593F-1F74-722A-FB35-A6CCC37495A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144" t="75009" r="10129"/>
          <a:stretch/>
        </p:blipFill>
        <p:spPr>
          <a:xfrm rot="-10800000">
            <a:off x="1" y="6204583"/>
            <a:ext cx="12191999" cy="1306834"/>
          </a:xfrm>
          <a:prstGeom prst="rect">
            <a:avLst/>
          </a:prstGeom>
        </p:spPr>
      </p:pic>
      <p:pic>
        <p:nvPicPr>
          <p:cNvPr id="4" name="Picture 3">
            <a:extLst>
              <a:ext uri="{FF2B5EF4-FFF2-40B4-BE49-F238E27FC236}">
                <a16:creationId xmlns:a16="http://schemas.microsoft.com/office/drawing/2014/main" id="{4487C07E-5BC9-A50A-A37A-296EA5D94EB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5412" y="6791927"/>
            <a:ext cx="553431" cy="350737"/>
          </a:xfrm>
          <a:prstGeom prst="rect">
            <a:avLst/>
          </a:prstGeom>
        </p:spPr>
      </p:pic>
      <p:graphicFrame>
        <p:nvGraphicFramePr>
          <p:cNvPr id="6" name="Table 5">
            <a:extLst>
              <a:ext uri="{FF2B5EF4-FFF2-40B4-BE49-F238E27FC236}">
                <a16:creationId xmlns:a16="http://schemas.microsoft.com/office/drawing/2014/main" id="{EA2764F7-76C6-0078-7352-FA4914C1E02C}"/>
              </a:ext>
            </a:extLst>
          </p:cNvPr>
          <p:cNvGraphicFramePr>
            <a:graphicFrameLocks noGrp="1"/>
          </p:cNvGraphicFramePr>
          <p:nvPr>
            <p:extLst>
              <p:ext uri="{D42A27DB-BD31-4B8C-83A1-F6EECF244321}">
                <p14:modId xmlns:p14="http://schemas.microsoft.com/office/powerpoint/2010/main" val="324124892"/>
              </p:ext>
            </p:extLst>
          </p:nvPr>
        </p:nvGraphicFramePr>
        <p:xfrm>
          <a:off x="356943" y="2516294"/>
          <a:ext cx="11478115" cy="3952239"/>
        </p:xfrm>
        <a:graphic>
          <a:graphicData uri="http://schemas.openxmlformats.org/drawingml/2006/table">
            <a:tbl>
              <a:tblPr firstRow="1" firstCol="1" bandRow="1">
                <a:tableStyleId>{16D9F66E-5EB9-4882-86FB-DCBF35E3C3E4}</a:tableStyleId>
              </a:tblPr>
              <a:tblGrid>
                <a:gridCol w="3402260">
                  <a:extLst>
                    <a:ext uri="{9D8B030D-6E8A-4147-A177-3AD203B41FA5}">
                      <a16:colId xmlns:a16="http://schemas.microsoft.com/office/drawing/2014/main" val="726204119"/>
                    </a:ext>
                  </a:extLst>
                </a:gridCol>
                <a:gridCol w="8075855">
                  <a:extLst>
                    <a:ext uri="{9D8B030D-6E8A-4147-A177-3AD203B41FA5}">
                      <a16:colId xmlns:a16="http://schemas.microsoft.com/office/drawing/2014/main" val="1841714110"/>
                    </a:ext>
                  </a:extLst>
                </a:gridCol>
              </a:tblGrid>
              <a:tr h="701039">
                <a:tc>
                  <a:txBody>
                    <a:bodyPr/>
                    <a:lstStyle/>
                    <a:p>
                      <a:pPr algn="ctr">
                        <a:lnSpc>
                          <a:spcPct val="150000"/>
                        </a:lnSpc>
                        <a:spcBef>
                          <a:spcPts val="240"/>
                        </a:spcBef>
                        <a:spcAft>
                          <a:spcPts val="240"/>
                        </a:spcAft>
                      </a:pPr>
                      <a:r>
                        <a:rPr lang="vi-VN" sz="2400" b="1" i="0" dirty="0">
                          <a:solidFill>
                            <a:srgbClr val="000000"/>
                          </a:solidFill>
                          <a:effectLst/>
                          <a:latin typeface="UTM Avo" panose="02040603050506020204" pitchFamily="18"/>
                          <a:ea typeface="Calibri" panose="020F0502020204030204" pitchFamily="34" charset="0"/>
                          <a:cs typeface="Times New Roman" panose="02020603050405020304" pitchFamily="18" charset="0"/>
                        </a:rPr>
                        <a:t>Hoạt động kinh tế</a:t>
                      </a:r>
                      <a:endParaRPr lang="en-US" sz="2400" i="0" dirty="0">
                        <a:effectLst/>
                        <a:latin typeface="UTM Avo" panose="02040603050506020204" pitchFamily="18"/>
                        <a:ea typeface="Calibri" panose="020F0502020204030204" pitchFamily="34" charset="0"/>
                        <a:cs typeface="Times New Roman" panose="02020603050405020304" pitchFamily="18" charset="0"/>
                      </a:endParaRPr>
                    </a:p>
                  </a:txBody>
                  <a:tcPr marL="45720" marR="45720" marT="0" marB="0" anchor="ctr"/>
                </a:tc>
                <a:tc>
                  <a:txBody>
                    <a:bodyPr/>
                    <a:lstStyle/>
                    <a:p>
                      <a:pPr algn="ctr">
                        <a:lnSpc>
                          <a:spcPct val="150000"/>
                        </a:lnSpc>
                        <a:spcBef>
                          <a:spcPts val="240"/>
                        </a:spcBef>
                        <a:spcAft>
                          <a:spcPts val="240"/>
                        </a:spcAft>
                      </a:pPr>
                      <a:r>
                        <a:rPr lang="vi-VN" sz="2400" b="1" i="0" dirty="0">
                          <a:solidFill>
                            <a:srgbClr val="000000"/>
                          </a:solidFill>
                          <a:effectLst/>
                          <a:latin typeface="UTM Avo" panose="02040603050506020204" pitchFamily="18"/>
                          <a:ea typeface="Calibri" panose="020F0502020204030204" pitchFamily="34" charset="0"/>
                          <a:cs typeface="Times New Roman" panose="02020603050405020304" pitchFamily="18" charset="0"/>
                        </a:rPr>
                        <a:t>Đặc điểm</a:t>
                      </a:r>
                      <a:endParaRPr lang="en-US" sz="2400" i="0" dirty="0">
                        <a:effectLst/>
                        <a:latin typeface="UTM Avo" panose="02040603050506020204" pitchFamily="18"/>
                        <a:ea typeface="Calibri" panose="020F0502020204030204" pitchFamily="34" charset="0"/>
                        <a:cs typeface="Times New Roman" panose="02020603050405020304" pitchFamily="18" charset="0"/>
                      </a:endParaRPr>
                    </a:p>
                  </a:txBody>
                  <a:tcPr marL="45720" marR="45720" marT="0" marB="0" anchor="ctr"/>
                </a:tc>
                <a:extLst>
                  <a:ext uri="{0D108BD9-81ED-4DB2-BD59-A6C34878D82A}">
                    <a16:rowId xmlns:a16="http://schemas.microsoft.com/office/drawing/2014/main" val="1375556317"/>
                  </a:ext>
                </a:extLst>
              </a:tr>
              <a:tr h="1049867">
                <a:tc>
                  <a:txBody>
                    <a:bodyPr/>
                    <a:lstStyle/>
                    <a:p>
                      <a:pPr algn="just">
                        <a:lnSpc>
                          <a:spcPct val="150000"/>
                        </a:lnSpc>
                        <a:spcBef>
                          <a:spcPts val="240"/>
                        </a:spcBef>
                        <a:spcAft>
                          <a:spcPts val="240"/>
                        </a:spcAft>
                      </a:pPr>
                      <a:r>
                        <a:rPr lang="vi-VN" sz="2400" i="0">
                          <a:solidFill>
                            <a:srgbClr val="000000"/>
                          </a:solidFill>
                          <a:effectLst/>
                          <a:latin typeface="UTM Avo" panose="02040603050506020204" pitchFamily="18"/>
                          <a:ea typeface="Calibri" panose="020F0502020204030204" pitchFamily="34" charset="0"/>
                          <a:cs typeface="Times New Roman" panose="02020603050405020304" pitchFamily="18" charset="0"/>
                        </a:rPr>
                        <a:t>Nông nghiệp</a:t>
                      </a:r>
                      <a:endParaRPr lang="en-US" sz="2400" i="0">
                        <a:effectLst/>
                        <a:latin typeface="UTM Avo" panose="02040603050506020204" pitchFamily="18"/>
                        <a:ea typeface="Calibri" panose="020F0502020204030204" pitchFamily="34" charset="0"/>
                        <a:cs typeface="Times New Roman" panose="02020603050405020304" pitchFamily="18" charset="0"/>
                      </a:endParaRPr>
                    </a:p>
                  </a:txBody>
                  <a:tcPr marL="45720" marR="45720" marT="0" marB="0" anchor="ctr"/>
                </a:tc>
                <a:tc>
                  <a:txBody>
                    <a:bodyPr/>
                    <a:lstStyle/>
                    <a:p>
                      <a:pPr algn="just">
                        <a:lnSpc>
                          <a:spcPct val="150000"/>
                        </a:lnSpc>
                        <a:spcBef>
                          <a:spcPts val="240"/>
                        </a:spcBef>
                        <a:spcAft>
                          <a:spcPts val="240"/>
                        </a:spcAft>
                      </a:pPr>
                      <a:r>
                        <a:rPr lang="vi-VN" sz="2400" i="0" dirty="0">
                          <a:solidFill>
                            <a:srgbClr val="000000"/>
                          </a:solidFill>
                          <a:effectLst/>
                          <a:latin typeface="UTM Avo" panose="02040603050506020204" pitchFamily="18"/>
                          <a:ea typeface="Calibri" panose="020F0502020204030204" pitchFamily="34" charset="0"/>
                          <a:cs typeface="Times New Roman" panose="02020603050405020304" pitchFamily="18" charset="0"/>
                        </a:rPr>
                        <a:t> </a:t>
                      </a:r>
                      <a:endParaRPr lang="en-US" sz="2400" i="0" dirty="0">
                        <a:effectLst/>
                        <a:latin typeface="UTM Avo" panose="02040603050506020204" pitchFamily="18"/>
                        <a:ea typeface="Calibri" panose="020F0502020204030204" pitchFamily="34" charset="0"/>
                        <a:cs typeface="Times New Roman" panose="02020603050405020304" pitchFamily="18" charset="0"/>
                      </a:endParaRPr>
                    </a:p>
                  </a:txBody>
                  <a:tcPr marL="45720" marR="45720" marT="0" marB="0" anchor="ctr"/>
                </a:tc>
                <a:extLst>
                  <a:ext uri="{0D108BD9-81ED-4DB2-BD59-A6C34878D82A}">
                    <a16:rowId xmlns:a16="http://schemas.microsoft.com/office/drawing/2014/main" val="798160079"/>
                  </a:ext>
                </a:extLst>
              </a:tr>
              <a:tr h="1083733">
                <a:tc>
                  <a:txBody>
                    <a:bodyPr/>
                    <a:lstStyle/>
                    <a:p>
                      <a:pPr algn="just">
                        <a:lnSpc>
                          <a:spcPct val="150000"/>
                        </a:lnSpc>
                        <a:spcBef>
                          <a:spcPts val="240"/>
                        </a:spcBef>
                        <a:spcAft>
                          <a:spcPts val="240"/>
                        </a:spcAft>
                      </a:pPr>
                      <a:r>
                        <a:rPr lang="vi-VN" sz="2400" i="0">
                          <a:solidFill>
                            <a:srgbClr val="000000"/>
                          </a:solidFill>
                          <a:effectLst/>
                          <a:latin typeface="UTM Avo" panose="02040603050506020204" pitchFamily="18"/>
                          <a:ea typeface="Calibri" panose="020F0502020204030204" pitchFamily="34" charset="0"/>
                          <a:cs typeface="Times New Roman" panose="02020603050405020304" pitchFamily="18" charset="0"/>
                        </a:rPr>
                        <a:t>Công nghiệp</a:t>
                      </a:r>
                      <a:endParaRPr lang="en-US" sz="2400" i="0">
                        <a:effectLst/>
                        <a:latin typeface="UTM Avo" panose="02040603050506020204" pitchFamily="18"/>
                        <a:ea typeface="Calibri" panose="020F0502020204030204" pitchFamily="34" charset="0"/>
                        <a:cs typeface="Times New Roman" panose="02020603050405020304" pitchFamily="18" charset="0"/>
                      </a:endParaRPr>
                    </a:p>
                  </a:txBody>
                  <a:tcPr marL="45720" marR="45720" marT="0" marB="0" anchor="ctr"/>
                </a:tc>
                <a:tc>
                  <a:txBody>
                    <a:bodyPr/>
                    <a:lstStyle/>
                    <a:p>
                      <a:pPr algn="just">
                        <a:lnSpc>
                          <a:spcPct val="150000"/>
                        </a:lnSpc>
                        <a:spcBef>
                          <a:spcPts val="240"/>
                        </a:spcBef>
                        <a:spcAft>
                          <a:spcPts val="240"/>
                        </a:spcAft>
                      </a:pPr>
                      <a:r>
                        <a:rPr lang="vi-VN" sz="2400" i="0" dirty="0">
                          <a:solidFill>
                            <a:srgbClr val="000000"/>
                          </a:solidFill>
                          <a:effectLst/>
                          <a:latin typeface="UTM Avo" panose="02040603050506020204" pitchFamily="18"/>
                          <a:ea typeface="Calibri" panose="020F0502020204030204" pitchFamily="34" charset="0"/>
                          <a:cs typeface="Times New Roman" panose="02020603050405020304" pitchFamily="18" charset="0"/>
                        </a:rPr>
                        <a:t> </a:t>
                      </a:r>
                      <a:endParaRPr lang="en-US" sz="2400" i="0" dirty="0">
                        <a:effectLst/>
                        <a:latin typeface="UTM Avo" panose="02040603050506020204" pitchFamily="18"/>
                        <a:ea typeface="Calibri" panose="020F0502020204030204" pitchFamily="34" charset="0"/>
                        <a:cs typeface="Times New Roman" panose="02020603050405020304" pitchFamily="18" charset="0"/>
                      </a:endParaRPr>
                    </a:p>
                  </a:txBody>
                  <a:tcPr marL="45720" marR="45720" marT="0" marB="0" anchor="ctr"/>
                </a:tc>
                <a:extLst>
                  <a:ext uri="{0D108BD9-81ED-4DB2-BD59-A6C34878D82A}">
                    <a16:rowId xmlns:a16="http://schemas.microsoft.com/office/drawing/2014/main" val="3846447432"/>
                  </a:ext>
                </a:extLst>
              </a:tr>
              <a:tr h="1117600">
                <a:tc>
                  <a:txBody>
                    <a:bodyPr/>
                    <a:lstStyle/>
                    <a:p>
                      <a:pPr algn="just">
                        <a:lnSpc>
                          <a:spcPct val="150000"/>
                        </a:lnSpc>
                        <a:spcBef>
                          <a:spcPts val="240"/>
                        </a:spcBef>
                        <a:spcAft>
                          <a:spcPts val="240"/>
                        </a:spcAft>
                      </a:pPr>
                      <a:r>
                        <a:rPr lang="vi-VN" sz="2400" i="0">
                          <a:solidFill>
                            <a:srgbClr val="000000"/>
                          </a:solidFill>
                          <a:effectLst/>
                          <a:latin typeface="UTM Avo" panose="02040603050506020204" pitchFamily="18"/>
                          <a:ea typeface="Calibri" panose="020F0502020204030204" pitchFamily="34" charset="0"/>
                          <a:cs typeface="Times New Roman" panose="02020603050405020304" pitchFamily="18" charset="0"/>
                        </a:rPr>
                        <a:t>Dịch vụ</a:t>
                      </a:r>
                      <a:endParaRPr lang="en-US" sz="2400" i="0">
                        <a:effectLst/>
                        <a:latin typeface="UTM Avo" panose="02040603050506020204" pitchFamily="18"/>
                        <a:ea typeface="Calibri" panose="020F0502020204030204" pitchFamily="34" charset="0"/>
                        <a:cs typeface="Times New Roman" panose="02020603050405020304" pitchFamily="18" charset="0"/>
                      </a:endParaRPr>
                    </a:p>
                  </a:txBody>
                  <a:tcPr marL="45720" marR="45720" marT="0" marB="0" anchor="ctr"/>
                </a:tc>
                <a:tc>
                  <a:txBody>
                    <a:bodyPr/>
                    <a:lstStyle/>
                    <a:p>
                      <a:pPr algn="just">
                        <a:lnSpc>
                          <a:spcPct val="150000"/>
                        </a:lnSpc>
                        <a:spcBef>
                          <a:spcPts val="240"/>
                        </a:spcBef>
                        <a:spcAft>
                          <a:spcPts val="240"/>
                        </a:spcAft>
                      </a:pPr>
                      <a:r>
                        <a:rPr lang="vi-VN" sz="2400" i="0" dirty="0">
                          <a:solidFill>
                            <a:srgbClr val="000000"/>
                          </a:solidFill>
                          <a:effectLst/>
                          <a:latin typeface="UTM Avo" panose="02040603050506020204" pitchFamily="18"/>
                          <a:ea typeface="Calibri" panose="020F0502020204030204" pitchFamily="34" charset="0"/>
                          <a:cs typeface="Times New Roman" panose="02020603050405020304" pitchFamily="18" charset="0"/>
                        </a:rPr>
                        <a:t> </a:t>
                      </a:r>
                      <a:endParaRPr lang="en-US" sz="2400" i="0" dirty="0">
                        <a:effectLst/>
                        <a:latin typeface="UTM Avo" panose="02040603050506020204" pitchFamily="18"/>
                        <a:ea typeface="Calibri" panose="020F0502020204030204" pitchFamily="34" charset="0"/>
                        <a:cs typeface="Times New Roman" panose="02020603050405020304" pitchFamily="18" charset="0"/>
                      </a:endParaRPr>
                    </a:p>
                  </a:txBody>
                  <a:tcPr marL="45720" marR="45720" marT="0" marB="0" anchor="ctr"/>
                </a:tc>
                <a:extLst>
                  <a:ext uri="{0D108BD9-81ED-4DB2-BD59-A6C34878D82A}">
                    <a16:rowId xmlns:a16="http://schemas.microsoft.com/office/drawing/2014/main" val="1552849308"/>
                  </a:ext>
                </a:extLst>
              </a:tr>
            </a:tbl>
          </a:graphicData>
        </a:graphic>
      </p:graphicFrame>
      <p:sp>
        <p:nvSpPr>
          <p:cNvPr id="8" name="Rectangle 1">
            <a:extLst>
              <a:ext uri="{FF2B5EF4-FFF2-40B4-BE49-F238E27FC236}">
                <a16:creationId xmlns:a16="http://schemas.microsoft.com/office/drawing/2014/main" id="{5B09F749-A030-7C8C-02EC-ADFB81E14F54}"/>
              </a:ext>
            </a:extLst>
          </p:cNvPr>
          <p:cNvSpPr>
            <a:spLocks noChangeArrowheads="1"/>
          </p:cNvSpPr>
          <p:nvPr/>
        </p:nvSpPr>
        <p:spPr bwMode="auto">
          <a:xfrm>
            <a:off x="1180396" y="1700457"/>
            <a:ext cx="983120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algn="ctr" eaLnBrk="0" fontAlgn="base" hangingPunct="0">
              <a:spcBef>
                <a:spcPct val="0"/>
              </a:spcBef>
              <a:spcAft>
                <a:spcPct val="0"/>
              </a:spcAft>
            </a:pPr>
            <a:r>
              <a:rPr lang="vi-VN" altLang="en-US" sz="2800" b="1">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ĐẶC ĐIỂM MỘT SỐ HOẠT ĐỘNG KINH TẾ Ở...</a:t>
            </a:r>
            <a:endParaRPr lang="vi-VN" altLang="en-US" sz="4000" b="1">
              <a:solidFill>
                <a:schemeClr val="tx1">
                  <a:lumMod val="95000"/>
                  <a:lumOff val="5000"/>
                </a:schemeClr>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1043425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F156869-ACD3-5D7C-D70C-4FEA68F658A2}"/>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154150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5345" y="998684"/>
            <a:ext cx="2728647" cy="2728647"/>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576494" y="1471651"/>
            <a:ext cx="2616593" cy="2255683"/>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a:ea typeface="+mn-ea"/>
                <a:cs typeface="Arial" panose="020B0604020202020204" pitchFamily="34" charset="0"/>
                <a:sym typeface="Arial"/>
              </a:rPr>
              <a:t>Ong</a:t>
            </a:r>
            <a:endParaRPr kumimoji="0" lang="en-US" sz="5400" b="0" i="0" u="none" strike="noStrike" kern="1200" cap="none" spc="0" normalizeH="0" baseline="0" noProof="0" dirty="0">
              <a:ln>
                <a:noFill/>
              </a:ln>
              <a:solidFill>
                <a:prstClr val="white"/>
              </a:solidFill>
              <a:effectLst/>
              <a:uLnTx/>
              <a:uFillTx/>
              <a:latin typeface="UTM Avo" panose="02040603050506020204" pitchFamily="18"/>
              <a:ea typeface="+mn-ea"/>
              <a:cs typeface="Arial" panose="020B0604020202020204" pitchFamily="34" charset="0"/>
              <a:sym typeface="Arial"/>
            </a:endParaRPr>
          </a:p>
        </p:txBody>
      </p:sp>
      <p:sp>
        <p:nvSpPr>
          <p:cNvPr id="9" name="Hexagon 8">
            <a:extLst>
              <a:ext uri="{FF2B5EF4-FFF2-40B4-BE49-F238E27FC236}">
                <a16:creationId xmlns:a16="http://schemas.microsoft.com/office/drawing/2014/main" id="{ECB32C92-7DDE-4979-AB3A-808B65CBF3F1}"/>
              </a:ext>
            </a:extLst>
          </p:cNvPr>
          <p:cNvSpPr/>
          <p:nvPr/>
        </p:nvSpPr>
        <p:spPr>
          <a:xfrm>
            <a:off x="2635347" y="343810"/>
            <a:ext cx="2616593" cy="2255683"/>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a:ea typeface="+mn-ea"/>
                <a:cs typeface="Arial" panose="020B0604020202020204" pitchFamily="34" charset="0"/>
                <a:sym typeface="Arial"/>
              </a:rPr>
              <a:t>non</a:t>
            </a:r>
            <a:endParaRPr kumimoji="0" lang="en-US" sz="5400" b="0" i="0" u="none" strike="noStrike" kern="1200" cap="none" spc="0" normalizeH="0" baseline="0" noProof="0">
              <a:ln>
                <a:noFill/>
              </a:ln>
              <a:solidFill>
                <a:prstClr val="white"/>
              </a:solidFill>
              <a:effectLst/>
              <a:uLnTx/>
              <a:uFillTx/>
              <a:latin typeface="UTM Avo" panose="02040603050506020204" pitchFamily="18"/>
              <a:ea typeface="+mn-ea"/>
              <a:cs typeface="Arial" panose="020B0604020202020204" pitchFamily="34" charset="0"/>
              <a:sym typeface="Arial"/>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53055" y="2599492"/>
            <a:ext cx="2616593" cy="2255683"/>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a:ea typeface="+mn-ea"/>
                <a:cs typeface="Arial" panose="020B0604020202020204" pitchFamily="34" charset="0"/>
                <a:sym typeface="Arial"/>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94201" y="1471651"/>
            <a:ext cx="2616593" cy="2255683"/>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 typeface="Arial"/>
              <a:buNone/>
              <a:tabLst/>
              <a:defRPr/>
            </a:pPr>
            <a:r>
              <a:rPr kumimoji="0" lang="en-US" sz="54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a:ea typeface="+mn-ea"/>
                <a:cs typeface="Arial" panose="020B0604020202020204" pitchFamily="34" charset="0"/>
                <a:sym typeface="Arial"/>
              </a:rPr>
              <a:t>học</a:t>
            </a:r>
            <a:endParaRPr kumimoji="0" lang="en-US" sz="5400" b="0" i="0" u="none" strike="noStrike" kern="1200" cap="none" spc="0" normalizeH="0" baseline="0" noProof="0">
              <a:ln>
                <a:noFill/>
              </a:ln>
              <a:solidFill>
                <a:prstClr val="white"/>
              </a:solidFill>
              <a:effectLst/>
              <a:uLnTx/>
              <a:uFillTx/>
              <a:latin typeface="UTM Avo" panose="02040603050506020204" pitchFamily="18"/>
              <a:ea typeface="+mn-ea"/>
              <a:cs typeface="Arial" panose="020B0604020202020204" pitchFamily="34" charset="0"/>
              <a:sym typeface="Arial"/>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0995" y="3436280"/>
            <a:ext cx="2530542" cy="2541788"/>
          </a:xfrm>
          <a:prstGeom prst="rect">
            <a:avLst/>
          </a:prstGeom>
        </p:spPr>
      </p:pic>
      <p:pic>
        <p:nvPicPr>
          <p:cNvPr id="11" name="Picture 10">
            <a:extLst>
              <a:ext uri="{FF2B5EF4-FFF2-40B4-BE49-F238E27FC236}">
                <a16:creationId xmlns:a16="http://schemas.microsoft.com/office/drawing/2014/main" id="{D8FB65B2-30EC-AD53-7852-13924D25AA21}"/>
              </a:ext>
            </a:extLst>
          </p:cNvPr>
          <p:cNvPicPr>
            <a:picLocks noChangeAspect="1"/>
          </p:cNvPicPr>
          <p:nvPr/>
        </p:nvPicPr>
        <p:blipFill>
          <a:blip r:embed="rId6"/>
          <a:stretch>
            <a:fillRect/>
          </a:stretch>
        </p:blipFill>
        <p:spPr>
          <a:xfrm>
            <a:off x="0" y="-5363"/>
            <a:ext cx="1322389" cy="1477014"/>
          </a:xfrm>
          <a:prstGeom prst="rect">
            <a:avLst/>
          </a:prstGeom>
        </p:spPr>
      </p:pic>
    </p:spTree>
    <p:extLst>
      <p:ext uri="{BB962C8B-B14F-4D97-AF65-F5344CB8AC3E}">
        <p14:creationId xmlns:p14="http://schemas.microsoft.com/office/powerpoint/2010/main" val="30037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559" y="2840520"/>
            <a:ext cx="2802018" cy="2802018"/>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6400" y="154624"/>
            <a:ext cx="2728647" cy="272864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228436" y="589230"/>
            <a:ext cx="8248073" cy="1535318"/>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lnSpc>
                <a:spcPct val="150000"/>
              </a:lnSpc>
              <a:defRPr/>
            </a:pPr>
            <a:r>
              <a:rPr kumimoji="0" lang="vi-VN"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Câu 1: </a:t>
            </a:r>
            <a:r>
              <a:rPr lang="en-US" sz="2800" kern="0" dirty="0" err="1">
                <a:solidFill>
                  <a:srgbClr val="000000"/>
                </a:solidFill>
                <a:latin typeface="UTM Avo" panose="02040603050506020204" pitchFamily="18"/>
                <a:ea typeface="Arial"/>
                <a:cs typeface="Arial"/>
                <a:sym typeface="Arial"/>
              </a:rPr>
              <a:t>Đặc</a:t>
            </a:r>
            <a:r>
              <a:rPr lang="en-US" sz="2800" kern="0" dirty="0">
                <a:solidFill>
                  <a:srgbClr val="000000"/>
                </a:solidFill>
                <a:latin typeface="UTM Avo" panose="02040603050506020204" pitchFamily="18"/>
                <a:ea typeface="Arial"/>
                <a:cs typeface="Arial"/>
                <a:sym typeface="Arial"/>
              </a:rPr>
              <a:t> </a:t>
            </a:r>
            <a:r>
              <a:rPr lang="en-US" sz="2800" kern="0" dirty="0" err="1">
                <a:solidFill>
                  <a:srgbClr val="000000"/>
                </a:solidFill>
                <a:latin typeface="UTM Avo" panose="02040603050506020204" pitchFamily="18"/>
                <a:ea typeface="Arial"/>
                <a:cs typeface="Arial"/>
                <a:sym typeface="Arial"/>
              </a:rPr>
              <a:t>điểm</a:t>
            </a:r>
            <a:r>
              <a:rPr lang="en-US" sz="2800" kern="0" dirty="0">
                <a:solidFill>
                  <a:srgbClr val="000000"/>
                </a:solidFill>
                <a:latin typeface="UTM Avo" panose="02040603050506020204" pitchFamily="18"/>
                <a:ea typeface="Arial"/>
                <a:cs typeface="Arial"/>
                <a:sym typeface="Arial"/>
              </a:rPr>
              <a:t> </a:t>
            </a:r>
            <a:r>
              <a:rPr lang="en-US" sz="2800" kern="0" dirty="0" err="1">
                <a:solidFill>
                  <a:srgbClr val="000000"/>
                </a:solidFill>
                <a:latin typeface="UTM Avo" panose="02040603050506020204" pitchFamily="18"/>
                <a:ea typeface="Arial"/>
                <a:cs typeface="Arial"/>
                <a:sym typeface="Arial"/>
              </a:rPr>
              <a:t>tự</a:t>
            </a:r>
            <a:r>
              <a:rPr lang="en-US" sz="2800" kern="0" dirty="0">
                <a:solidFill>
                  <a:srgbClr val="000000"/>
                </a:solidFill>
                <a:latin typeface="UTM Avo" panose="02040603050506020204" pitchFamily="18"/>
                <a:ea typeface="Arial"/>
                <a:cs typeface="Arial"/>
                <a:sym typeface="Arial"/>
              </a:rPr>
              <a:t> </a:t>
            </a:r>
            <a:r>
              <a:rPr lang="en-US" sz="2800" kern="0" dirty="0" err="1">
                <a:solidFill>
                  <a:srgbClr val="000000"/>
                </a:solidFill>
                <a:latin typeface="UTM Avo" panose="02040603050506020204" pitchFamily="18"/>
                <a:ea typeface="Arial"/>
                <a:cs typeface="Arial"/>
                <a:sym typeface="Arial"/>
              </a:rPr>
              <a:t>nhiên</a:t>
            </a:r>
            <a:r>
              <a:rPr lang="en-US" sz="2800" kern="0" dirty="0">
                <a:solidFill>
                  <a:srgbClr val="000000"/>
                </a:solidFill>
                <a:latin typeface="UTM Avo" panose="02040603050506020204" pitchFamily="18"/>
                <a:ea typeface="Arial"/>
                <a:cs typeface="Arial"/>
                <a:sym typeface="Arial"/>
              </a:rPr>
              <a:t> </a:t>
            </a:r>
            <a:r>
              <a:rPr lang="en-US" sz="2800" kern="0" dirty="0" err="1">
                <a:solidFill>
                  <a:srgbClr val="000000"/>
                </a:solidFill>
                <a:latin typeface="UTM Avo" panose="02040603050506020204" pitchFamily="18"/>
                <a:ea typeface="Arial"/>
                <a:cs typeface="Arial"/>
                <a:sym typeface="Arial"/>
              </a:rPr>
              <a:t>gồm</a:t>
            </a:r>
            <a:r>
              <a:rPr lang="en-US" sz="2800" kern="0" dirty="0">
                <a:solidFill>
                  <a:srgbClr val="000000"/>
                </a:solidFill>
                <a:latin typeface="UTM Avo" panose="02040603050506020204" pitchFamily="18"/>
                <a:ea typeface="Arial"/>
                <a:cs typeface="Arial"/>
                <a:sym typeface="Arial"/>
              </a:rPr>
              <a:t> </a:t>
            </a:r>
            <a:r>
              <a:rPr lang="en-US" sz="2800" kern="0" dirty="0" err="1">
                <a:solidFill>
                  <a:srgbClr val="000000"/>
                </a:solidFill>
                <a:latin typeface="UTM Avo" panose="02040603050506020204" pitchFamily="18"/>
                <a:ea typeface="Arial"/>
                <a:cs typeface="Arial"/>
                <a:sym typeface="Arial"/>
              </a:rPr>
              <a:t>các</a:t>
            </a:r>
            <a:r>
              <a:rPr lang="en-US" sz="2800" kern="0" dirty="0">
                <a:solidFill>
                  <a:srgbClr val="000000"/>
                </a:solidFill>
                <a:latin typeface="UTM Avo" panose="02040603050506020204" pitchFamily="18"/>
                <a:ea typeface="Arial"/>
                <a:cs typeface="Arial"/>
                <a:sym typeface="Arial"/>
              </a:rPr>
              <a:t> </a:t>
            </a:r>
            <a:r>
              <a:rPr lang="en-US" sz="2800" kern="0" dirty="0" err="1">
                <a:solidFill>
                  <a:srgbClr val="000000"/>
                </a:solidFill>
                <a:latin typeface="UTM Avo" panose="02040603050506020204" pitchFamily="18"/>
                <a:ea typeface="Arial"/>
                <a:cs typeface="Arial"/>
                <a:sym typeface="Arial"/>
              </a:rPr>
              <a:t>phần</a:t>
            </a:r>
            <a:r>
              <a:rPr lang="en-US" sz="2800" kern="0" dirty="0">
                <a:solidFill>
                  <a:srgbClr val="000000"/>
                </a:solidFill>
                <a:latin typeface="UTM Avo" panose="02040603050506020204" pitchFamily="18"/>
                <a:ea typeface="Arial"/>
                <a:cs typeface="Arial"/>
                <a:sym typeface="Arial"/>
              </a:rPr>
              <a:t>?</a:t>
            </a:r>
            <a:endParaRPr kumimoji="0" lang="vi-VN"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774" y="1685418"/>
            <a:ext cx="1528526" cy="1535318"/>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652026" y="5620574"/>
            <a:ext cx="2649083" cy="8038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UTM Avo" panose="02040603050506020204" pitchFamily="18"/>
                <a:ea typeface="+mn-ea"/>
                <a:cs typeface="Arial" panose="020B0604020202020204" pitchFamily="34" charset="0"/>
                <a:sym typeface="Arial"/>
              </a:rPr>
              <a:t>A. Các mùa</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0137" y="2840520"/>
            <a:ext cx="2802018" cy="2802018"/>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356604" y="5620574"/>
            <a:ext cx="2649083" cy="8038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UTM Avo" panose="02040603050506020204" pitchFamily="18"/>
                <a:ea typeface="+mn-ea"/>
                <a:cs typeface="Arial" panose="020B0604020202020204" pitchFamily="34" charset="0"/>
                <a:sym typeface="Arial"/>
              </a:rPr>
              <a:t>B. Sông, hồ</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4716" y="2840520"/>
            <a:ext cx="2802018" cy="2802018"/>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61183" y="5620574"/>
            <a:ext cx="2649083" cy="8038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UTM Avo" panose="02040603050506020204" pitchFamily="18"/>
                <a:ea typeface="+mn-ea"/>
                <a:cs typeface="Arial" panose="020B0604020202020204" pitchFamily="34" charset="0"/>
                <a:sym typeface="Arial"/>
              </a:rPr>
              <a:t>C. Vị trí, địa lí</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9294" y="2840520"/>
            <a:ext cx="2802018" cy="2802018"/>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765761" y="5620574"/>
            <a:ext cx="2649083" cy="8038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09"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UTM Avo" panose="02040603050506020204" pitchFamily="18"/>
                <a:ea typeface="+mn-ea"/>
                <a:cs typeface="Arial" panose="020B0604020202020204" pitchFamily="34" charset="0"/>
                <a:sym typeface="Arial"/>
              </a:rPr>
              <a:t>D. </a:t>
            </a:r>
            <a:r>
              <a:rPr lang="vi-VN" sz="2400" noProof="1">
                <a:solidFill>
                  <a:prstClr val="black"/>
                </a:solidFill>
                <a:latin typeface="UTM Avo" panose="02040603050506020204" pitchFamily="18"/>
                <a:cs typeface="Arial" panose="020B0604020202020204" pitchFamily="34" charset="0"/>
                <a:sym typeface="Arial"/>
              </a:rPr>
              <a:t>Địa hình, khí hậu , sông hồ</a:t>
            </a:r>
            <a:endParaRPr kumimoji="0" lang="vi-VN" sz="2400" b="0" i="0" u="none" strike="noStrike" kern="1200" cap="none" spc="0" normalizeH="0" baseline="0" noProof="1">
              <a:ln>
                <a:noFill/>
              </a:ln>
              <a:solidFill>
                <a:prstClr val="black"/>
              </a:solidFill>
              <a:effectLst/>
              <a:uLnTx/>
              <a:uFillTx/>
              <a:latin typeface="UTM Avo" panose="02040603050506020204" pitchFamily="18"/>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714BC5DA-2EAC-5892-A976-1309B4BA9B79}"/>
              </a:ext>
            </a:extLst>
          </p:cNvPr>
          <p:cNvPicPr>
            <a:picLocks noChangeAspect="1"/>
          </p:cNvPicPr>
          <p:nvPr/>
        </p:nvPicPr>
        <p:blipFill>
          <a:blip r:embed="rId9"/>
          <a:stretch>
            <a:fillRect/>
          </a:stretch>
        </p:blipFill>
        <p:spPr>
          <a:xfrm>
            <a:off x="0" y="-5363"/>
            <a:ext cx="1322389" cy="1477014"/>
          </a:xfrm>
          <a:prstGeom prst="rect">
            <a:avLst/>
          </a:prstGeom>
        </p:spPr>
      </p:pic>
    </p:spTree>
    <p:extLst>
      <p:ext uri="{BB962C8B-B14F-4D97-AF65-F5344CB8AC3E}">
        <p14:creationId xmlns:p14="http://schemas.microsoft.com/office/powerpoint/2010/main" val="1418106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559" y="2840520"/>
            <a:ext cx="2802018" cy="2802018"/>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6400" y="154624"/>
            <a:ext cx="2728647" cy="272864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701668" y="616939"/>
            <a:ext cx="7486802" cy="1535318"/>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lnSpc>
                <a:spcPct val="150000"/>
              </a:lnSpc>
              <a:defRPr/>
            </a:pPr>
            <a:r>
              <a:rPr kumimoji="0" lang="vi-VN" sz="28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Câu 2: </a:t>
            </a:r>
            <a:r>
              <a:rPr lang="en-US" sz="2800" kern="0" dirty="0" err="1">
                <a:solidFill>
                  <a:srgbClr val="000000"/>
                </a:solidFill>
                <a:latin typeface="UTM Avo" panose="02040603050506020204" pitchFamily="18"/>
                <a:ea typeface="Arial"/>
                <a:cs typeface="Arial"/>
                <a:sym typeface="Arial"/>
              </a:rPr>
              <a:t>Có</a:t>
            </a:r>
            <a:r>
              <a:rPr lang="en-US" sz="2800" kern="0" dirty="0">
                <a:solidFill>
                  <a:srgbClr val="000000"/>
                </a:solidFill>
                <a:latin typeface="UTM Avo" panose="02040603050506020204" pitchFamily="18"/>
                <a:ea typeface="Arial"/>
                <a:cs typeface="Arial"/>
                <a:sym typeface="Arial"/>
              </a:rPr>
              <a:t> </a:t>
            </a:r>
            <a:r>
              <a:rPr lang="en-US" sz="2800" kern="0" dirty="0" err="1">
                <a:solidFill>
                  <a:srgbClr val="000000"/>
                </a:solidFill>
                <a:latin typeface="UTM Avo" panose="02040603050506020204" pitchFamily="18"/>
                <a:ea typeface="Arial"/>
                <a:cs typeface="Arial"/>
                <a:sym typeface="Arial"/>
              </a:rPr>
              <a:t>những</a:t>
            </a:r>
            <a:r>
              <a:rPr lang="en-US" sz="2800" kern="0" dirty="0">
                <a:solidFill>
                  <a:srgbClr val="000000"/>
                </a:solidFill>
                <a:latin typeface="UTM Avo" panose="02040603050506020204" pitchFamily="18"/>
                <a:ea typeface="Arial"/>
                <a:cs typeface="Arial"/>
                <a:sym typeface="Arial"/>
              </a:rPr>
              <a:t> </a:t>
            </a:r>
            <a:r>
              <a:rPr lang="en-US" sz="2800" kern="0" dirty="0" err="1">
                <a:solidFill>
                  <a:srgbClr val="000000"/>
                </a:solidFill>
                <a:latin typeface="UTM Avo" panose="02040603050506020204" pitchFamily="18"/>
                <a:ea typeface="Arial"/>
                <a:cs typeface="Arial"/>
                <a:sym typeface="Arial"/>
              </a:rPr>
              <a:t>dạng</a:t>
            </a:r>
            <a:r>
              <a:rPr lang="en-US" sz="2800" kern="0" dirty="0">
                <a:solidFill>
                  <a:srgbClr val="000000"/>
                </a:solidFill>
                <a:latin typeface="UTM Avo" panose="02040603050506020204" pitchFamily="18"/>
                <a:ea typeface="Arial"/>
                <a:cs typeface="Arial"/>
                <a:sym typeface="Arial"/>
              </a:rPr>
              <a:t> </a:t>
            </a:r>
            <a:r>
              <a:rPr lang="en-US" sz="2800" kern="0" dirty="0" err="1">
                <a:solidFill>
                  <a:srgbClr val="000000"/>
                </a:solidFill>
                <a:latin typeface="UTM Avo" panose="02040603050506020204" pitchFamily="18"/>
                <a:ea typeface="Arial"/>
                <a:cs typeface="Arial"/>
                <a:sym typeface="Arial"/>
              </a:rPr>
              <a:t>địa</a:t>
            </a:r>
            <a:r>
              <a:rPr lang="en-US" sz="2800" kern="0" dirty="0">
                <a:solidFill>
                  <a:srgbClr val="000000"/>
                </a:solidFill>
                <a:latin typeface="UTM Avo" panose="02040603050506020204" pitchFamily="18"/>
                <a:ea typeface="Arial"/>
                <a:cs typeface="Arial"/>
                <a:sym typeface="Arial"/>
              </a:rPr>
              <a:t> </a:t>
            </a:r>
            <a:r>
              <a:rPr lang="en-US" sz="2800" kern="0" dirty="0" err="1">
                <a:solidFill>
                  <a:srgbClr val="000000"/>
                </a:solidFill>
                <a:latin typeface="UTM Avo" panose="02040603050506020204" pitchFamily="18"/>
                <a:ea typeface="Arial"/>
                <a:cs typeface="Arial"/>
                <a:sym typeface="Arial"/>
              </a:rPr>
              <a:t>hình</a:t>
            </a:r>
            <a:r>
              <a:rPr lang="en-US" sz="2800" kern="0" dirty="0">
                <a:solidFill>
                  <a:srgbClr val="000000"/>
                </a:solidFill>
                <a:latin typeface="UTM Avo" panose="02040603050506020204" pitchFamily="18"/>
                <a:ea typeface="Arial"/>
                <a:cs typeface="Arial"/>
                <a:sym typeface="Arial"/>
              </a:rPr>
              <a:t> </a:t>
            </a:r>
            <a:r>
              <a:rPr lang="en-US" sz="2800" kern="0" dirty="0" err="1">
                <a:solidFill>
                  <a:srgbClr val="000000"/>
                </a:solidFill>
                <a:latin typeface="UTM Avo" panose="02040603050506020204" pitchFamily="18"/>
                <a:ea typeface="Arial"/>
                <a:cs typeface="Arial"/>
                <a:sym typeface="Arial"/>
              </a:rPr>
              <a:t>nào</a:t>
            </a:r>
            <a:r>
              <a:rPr lang="en-US" sz="2800" kern="0" dirty="0">
                <a:solidFill>
                  <a:srgbClr val="000000"/>
                </a:solidFill>
                <a:latin typeface="UTM Avo" panose="02040603050506020204" pitchFamily="18"/>
                <a:ea typeface="Arial"/>
                <a:cs typeface="Arial"/>
                <a:sym typeface="Arial"/>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774" y="1685418"/>
            <a:ext cx="1528526" cy="1535318"/>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65893" y="5631556"/>
            <a:ext cx="2996335" cy="11770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a:defRPr/>
            </a:pPr>
            <a:r>
              <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A. </a:t>
            </a:r>
            <a:r>
              <a:rPr lang="en-US" sz="2200" kern="0" dirty="0" err="1">
                <a:solidFill>
                  <a:srgbClr val="000000"/>
                </a:solidFill>
                <a:latin typeface="UTM Avo" panose="02040603050506020204" pitchFamily="18"/>
                <a:cs typeface="Arial"/>
                <a:sym typeface="Arial"/>
              </a:rPr>
              <a:t>Độ</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cao</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độ</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dốc</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của</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núi</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độ</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cao</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các</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dạng</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đất</a:t>
            </a:r>
            <a:endPar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0137" y="2840520"/>
            <a:ext cx="2802018" cy="2802018"/>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163289" y="5620574"/>
            <a:ext cx="2802018" cy="11770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a:defRPr/>
            </a:pPr>
            <a:r>
              <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B. </a:t>
            </a:r>
            <a:r>
              <a:rPr lang="en-US" sz="2200" kern="0" dirty="0" err="1">
                <a:solidFill>
                  <a:srgbClr val="000000"/>
                </a:solidFill>
                <a:latin typeface="UTM Avo" panose="02040603050506020204" pitchFamily="18"/>
                <a:cs typeface="Arial"/>
                <a:sym typeface="Arial"/>
              </a:rPr>
              <a:t>Bảng</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biểu</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hiện</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thông</a:t>
            </a:r>
            <a:r>
              <a:rPr lang="en-US" sz="2200" kern="0" dirty="0">
                <a:solidFill>
                  <a:srgbClr val="000000"/>
                </a:solidFill>
                <a:latin typeface="UTM Avo" panose="02040603050506020204" pitchFamily="18"/>
                <a:cs typeface="Arial"/>
                <a:sym typeface="Arial"/>
              </a:rPr>
              <a:t> tin </a:t>
            </a:r>
            <a:r>
              <a:rPr lang="en-US" sz="2200" kern="0" dirty="0" err="1">
                <a:solidFill>
                  <a:srgbClr val="000000"/>
                </a:solidFill>
                <a:latin typeface="UTM Avo" panose="02040603050506020204" pitchFamily="18"/>
                <a:cs typeface="Arial"/>
                <a:sym typeface="Arial"/>
              </a:rPr>
              <a:t>về</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các</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sự</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kiện</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lịch</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sử</a:t>
            </a:r>
            <a:endPar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4716" y="2840520"/>
            <a:ext cx="2802018" cy="2802018"/>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36589" y="5620574"/>
            <a:ext cx="2427290" cy="11770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a:defRPr/>
            </a:pPr>
            <a:r>
              <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 </a:t>
            </a:r>
            <a:r>
              <a:rPr lang="en-US" sz="2200" kern="0" dirty="0" err="1">
                <a:solidFill>
                  <a:srgbClr val="000000"/>
                </a:solidFill>
                <a:latin typeface="UTM Avo" panose="02040603050506020204" pitchFamily="18"/>
                <a:cs typeface="Arial"/>
                <a:sym typeface="Arial"/>
              </a:rPr>
              <a:t>Độ</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thấp</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các</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dạng</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địa</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hình</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khác</a:t>
            </a:r>
            <a:endPar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9294" y="2840520"/>
            <a:ext cx="2802018" cy="2802018"/>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564940" y="5631556"/>
            <a:ext cx="3561167" cy="11660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a:defRPr/>
            </a:pPr>
            <a:r>
              <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D. </a:t>
            </a:r>
            <a:r>
              <a:rPr lang="en-US" sz="2200" kern="0" dirty="0" err="1">
                <a:solidFill>
                  <a:srgbClr val="000000"/>
                </a:solidFill>
                <a:latin typeface="UTM Avo" panose="02040603050506020204" pitchFamily="18"/>
                <a:cs typeface="Arial"/>
                <a:sym typeface="Arial"/>
              </a:rPr>
              <a:t>Đồng</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bằng</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cao</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nguyên</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sa</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mạc</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hoang</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mạc</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khấp</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khểnh</a:t>
            </a:r>
            <a:r>
              <a:rPr lang="en-US" sz="2200" kern="0" dirty="0">
                <a:solidFill>
                  <a:srgbClr val="000000"/>
                </a:solidFill>
                <a:latin typeface="UTM Avo" panose="02040603050506020204" pitchFamily="18"/>
                <a:cs typeface="Arial"/>
                <a:sym typeface="Arial"/>
              </a:rPr>
              <a:t>,...</a:t>
            </a:r>
            <a:endPar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3" name="Picture 2">
            <a:extLst>
              <a:ext uri="{FF2B5EF4-FFF2-40B4-BE49-F238E27FC236}">
                <a16:creationId xmlns:a16="http://schemas.microsoft.com/office/drawing/2014/main" id="{714BC5DA-2EAC-5892-A976-1309B4BA9B79}"/>
              </a:ext>
            </a:extLst>
          </p:cNvPr>
          <p:cNvPicPr>
            <a:picLocks noChangeAspect="1"/>
          </p:cNvPicPr>
          <p:nvPr/>
        </p:nvPicPr>
        <p:blipFill>
          <a:blip r:embed="rId9"/>
          <a:stretch>
            <a:fillRect/>
          </a:stretch>
        </p:blipFill>
        <p:spPr>
          <a:xfrm>
            <a:off x="0" y="-5363"/>
            <a:ext cx="1322389" cy="1477014"/>
          </a:xfrm>
          <a:prstGeom prst="rect">
            <a:avLst/>
          </a:prstGeom>
        </p:spPr>
      </p:pic>
    </p:spTree>
    <p:extLst>
      <p:ext uri="{BB962C8B-B14F-4D97-AF65-F5344CB8AC3E}">
        <p14:creationId xmlns:p14="http://schemas.microsoft.com/office/powerpoint/2010/main" val="2221664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559" y="2840520"/>
            <a:ext cx="2802018" cy="2802018"/>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6400" y="154624"/>
            <a:ext cx="2728647" cy="272864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974" y="513884"/>
            <a:ext cx="8376842" cy="1535318"/>
          </a:xfrm>
          <a:prstGeom prst="wedgeRoundRectCallout">
            <a:avLst>
              <a:gd name="adj1" fmla="val 53855"/>
              <a:gd name="adj2" fmla="val -1372"/>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lnSpc>
                <a:spcPct val="150000"/>
              </a:lnSpc>
              <a:defRPr/>
            </a:pPr>
            <a:r>
              <a:rPr kumimoji="0" lang="en-US" sz="2800" b="1" i="0" u="none" strike="noStrike" kern="1200" cap="none" spc="0" normalizeH="0" baseline="0" noProof="1">
                <a:ln>
                  <a:noFill/>
                </a:ln>
                <a:solidFill>
                  <a:prstClr val="black"/>
                </a:solidFill>
                <a:effectLst/>
                <a:uLnTx/>
                <a:uFillTx/>
                <a:latin typeface="UTM Avo" panose="02040603050506020204" pitchFamily="18"/>
                <a:ea typeface="+mn-ea"/>
                <a:cs typeface="Arial" panose="020B0604020202020204" pitchFamily="34" charset="0"/>
                <a:sym typeface="Arial"/>
              </a:rPr>
              <a:t>Câu </a:t>
            </a:r>
            <a:r>
              <a:rPr kumimoji="0" lang="vi-VN" sz="2800" b="1" i="0" u="none" strike="noStrike" kern="1200" cap="none" spc="0" normalizeH="0" baseline="0" noProof="1">
                <a:ln>
                  <a:noFill/>
                </a:ln>
                <a:solidFill>
                  <a:prstClr val="black"/>
                </a:solidFill>
                <a:effectLst/>
                <a:uLnTx/>
                <a:uFillTx/>
                <a:latin typeface="UTM Avo" panose="02040603050506020204" pitchFamily="18"/>
                <a:ea typeface="+mn-ea"/>
                <a:cs typeface="Arial" panose="020B0604020202020204" pitchFamily="34" charset="0"/>
                <a:sym typeface="Arial"/>
              </a:rPr>
              <a:t>3: </a:t>
            </a:r>
            <a:r>
              <a:rPr kumimoji="0" lang="en-US" sz="2800" b="0" i="0" u="none" strike="noStrike" kern="0" cap="none" spc="0" normalizeH="0" baseline="0" noProof="0" dirty="0" err="1">
                <a:ln>
                  <a:noFill/>
                </a:ln>
                <a:solidFill>
                  <a:prstClr val="black"/>
                </a:solidFill>
                <a:effectLst/>
                <a:uLnTx/>
                <a:uFillTx/>
                <a:latin typeface="UTM Avo" panose="02040603050506020204" pitchFamily="18"/>
                <a:ea typeface="+mn-ea"/>
                <a:cs typeface="Arial" panose="020B0604020202020204" pitchFamily="34" charset="0"/>
                <a:sym typeface="Arial"/>
              </a:rPr>
              <a:t>Nghề</a:t>
            </a:r>
            <a:r>
              <a:rPr kumimoji="0" lang="en-US" sz="2800" b="0" i="0" u="none" strike="noStrike" kern="0" cap="none" spc="0" normalizeH="0" noProof="0" dirty="0">
                <a:ln>
                  <a:noFill/>
                </a:ln>
                <a:solidFill>
                  <a:prstClr val="black"/>
                </a:solidFill>
                <a:effectLst/>
                <a:uLnTx/>
                <a:uFillTx/>
                <a:latin typeface="UTM Avo" panose="02040603050506020204" pitchFamily="18"/>
                <a:ea typeface="+mn-ea"/>
                <a:cs typeface="Arial" panose="020B0604020202020204" pitchFamily="34" charset="0"/>
                <a:sym typeface="Arial"/>
              </a:rPr>
              <a:t> </a:t>
            </a:r>
            <a:r>
              <a:rPr kumimoji="0" lang="en-US" sz="2800" b="0" i="0" u="none" strike="noStrike" kern="0" cap="none" spc="0" normalizeH="0" noProof="0" dirty="0" err="1">
                <a:ln>
                  <a:noFill/>
                </a:ln>
                <a:solidFill>
                  <a:prstClr val="black"/>
                </a:solidFill>
                <a:effectLst/>
                <a:uLnTx/>
                <a:uFillTx/>
                <a:latin typeface="UTM Avo" panose="02040603050506020204" pitchFamily="18"/>
                <a:ea typeface="+mn-ea"/>
                <a:cs typeface="Arial" panose="020B0604020202020204" pitchFamily="34" charset="0"/>
                <a:sym typeface="Arial"/>
              </a:rPr>
              <a:t>nghiệp</a:t>
            </a:r>
            <a:r>
              <a:rPr kumimoji="0" lang="en-US" sz="2800" b="0" i="0" u="none" strike="noStrike" kern="0" cap="none" spc="0" normalizeH="0" noProof="0" dirty="0">
                <a:ln>
                  <a:noFill/>
                </a:ln>
                <a:solidFill>
                  <a:prstClr val="black"/>
                </a:solidFill>
                <a:effectLst/>
                <a:uLnTx/>
                <a:uFillTx/>
                <a:latin typeface="UTM Avo" panose="02040603050506020204" pitchFamily="18"/>
                <a:ea typeface="+mn-ea"/>
                <a:cs typeface="Arial" panose="020B0604020202020204" pitchFamily="34" charset="0"/>
                <a:sym typeface="Arial"/>
              </a:rPr>
              <a:t> </a:t>
            </a:r>
            <a:r>
              <a:rPr lang="en-US" sz="2800" kern="0" dirty="0" err="1">
                <a:solidFill>
                  <a:prstClr val="black"/>
                </a:solidFill>
                <a:latin typeface="UTM Avo" panose="02040603050506020204" pitchFamily="18"/>
                <a:cs typeface="Arial" panose="020B0604020202020204" pitchFamily="34" charset="0"/>
              </a:rPr>
              <a:t>chiếm</a:t>
            </a:r>
            <a:r>
              <a:rPr lang="en-US" sz="2800" kern="0" dirty="0">
                <a:solidFill>
                  <a:prstClr val="black"/>
                </a:solidFill>
                <a:latin typeface="UTM Avo" panose="02040603050506020204" pitchFamily="18"/>
                <a:cs typeface="Arial" panose="020B0604020202020204" pitchFamily="34" charset="0"/>
              </a:rPr>
              <a:t> </a:t>
            </a:r>
            <a:r>
              <a:rPr lang="en-US" sz="2800" kern="0" dirty="0" err="1">
                <a:solidFill>
                  <a:prstClr val="black"/>
                </a:solidFill>
                <a:latin typeface="UTM Avo" panose="02040603050506020204" pitchFamily="18"/>
                <a:cs typeface="Arial" panose="020B0604020202020204" pitchFamily="34" charset="0"/>
              </a:rPr>
              <a:t>phần</a:t>
            </a:r>
            <a:r>
              <a:rPr lang="en-US" sz="2800" kern="0" dirty="0">
                <a:solidFill>
                  <a:prstClr val="black"/>
                </a:solidFill>
                <a:latin typeface="UTM Avo" panose="02040603050506020204" pitchFamily="18"/>
                <a:cs typeface="Arial" panose="020B0604020202020204" pitchFamily="34" charset="0"/>
              </a:rPr>
              <a:t> </a:t>
            </a:r>
            <a:r>
              <a:rPr lang="en-US" sz="2800" kern="0" dirty="0" err="1">
                <a:solidFill>
                  <a:prstClr val="black"/>
                </a:solidFill>
                <a:latin typeface="UTM Avo" panose="02040603050506020204" pitchFamily="18"/>
                <a:cs typeface="Arial" panose="020B0604020202020204" pitchFamily="34" charset="0"/>
              </a:rPr>
              <a:t>trăm</a:t>
            </a:r>
            <a:r>
              <a:rPr lang="en-US" sz="2800" kern="0" dirty="0">
                <a:solidFill>
                  <a:prstClr val="black"/>
                </a:solidFill>
                <a:latin typeface="UTM Avo" panose="02040603050506020204" pitchFamily="18"/>
                <a:cs typeface="Arial" panose="020B0604020202020204" pitchFamily="34" charset="0"/>
              </a:rPr>
              <a:t> </a:t>
            </a:r>
            <a:r>
              <a:rPr lang="en-US" sz="2800" kern="0" dirty="0" err="1">
                <a:solidFill>
                  <a:prstClr val="black"/>
                </a:solidFill>
                <a:latin typeface="UTM Avo" panose="02040603050506020204" pitchFamily="18"/>
                <a:cs typeface="Arial" panose="020B0604020202020204" pitchFamily="34" charset="0"/>
              </a:rPr>
              <a:t>nhiều</a:t>
            </a:r>
            <a:r>
              <a:rPr lang="en-US" sz="2800" kern="0" dirty="0">
                <a:solidFill>
                  <a:prstClr val="black"/>
                </a:solidFill>
                <a:latin typeface="UTM Avo" panose="02040603050506020204" pitchFamily="18"/>
                <a:cs typeface="Arial" panose="020B0604020202020204" pitchFamily="34" charset="0"/>
              </a:rPr>
              <a:t> </a:t>
            </a:r>
            <a:r>
              <a:rPr lang="en-US" sz="2800" kern="0" dirty="0" err="1">
                <a:solidFill>
                  <a:prstClr val="black"/>
                </a:solidFill>
                <a:latin typeface="UTM Avo" panose="02040603050506020204" pitchFamily="18"/>
                <a:cs typeface="Arial" panose="020B0604020202020204" pitchFamily="34" charset="0"/>
              </a:rPr>
              <a:t>nhất</a:t>
            </a:r>
            <a:r>
              <a:rPr lang="en-US" sz="2800" kern="0" dirty="0">
                <a:solidFill>
                  <a:prstClr val="black"/>
                </a:solidFill>
                <a:latin typeface="UTM Avo" panose="02040603050506020204" pitchFamily="18"/>
                <a:cs typeface="Arial" panose="020B0604020202020204" pitchFamily="34" charset="0"/>
              </a:rPr>
              <a:t> ở </a:t>
            </a:r>
            <a:r>
              <a:rPr lang="en-US" sz="2800" kern="0" dirty="0" err="1">
                <a:solidFill>
                  <a:prstClr val="black"/>
                </a:solidFill>
                <a:latin typeface="UTM Avo" panose="02040603050506020204" pitchFamily="18"/>
                <a:cs typeface="Arial" panose="020B0604020202020204" pitchFamily="34" charset="0"/>
              </a:rPr>
              <a:t>nông</a:t>
            </a:r>
            <a:r>
              <a:rPr lang="en-US" sz="2800" kern="0" dirty="0">
                <a:solidFill>
                  <a:prstClr val="black"/>
                </a:solidFill>
                <a:latin typeface="UTM Avo" panose="02040603050506020204" pitchFamily="18"/>
                <a:cs typeface="Arial" panose="020B0604020202020204" pitchFamily="34" charset="0"/>
              </a:rPr>
              <a:t> </a:t>
            </a:r>
            <a:r>
              <a:rPr lang="en-US" sz="2800" kern="0" dirty="0" err="1">
                <a:solidFill>
                  <a:prstClr val="black"/>
                </a:solidFill>
                <a:latin typeface="UTM Avo" panose="02040603050506020204" pitchFamily="18"/>
                <a:cs typeface="Arial" panose="020B0604020202020204" pitchFamily="34" charset="0"/>
              </a:rPr>
              <a:t>thôn</a:t>
            </a:r>
            <a:r>
              <a:rPr lang="en-US" sz="2800" kern="0" dirty="0">
                <a:solidFill>
                  <a:prstClr val="black"/>
                </a:solidFill>
                <a:latin typeface="UTM Avo" panose="02040603050506020204" pitchFamily="18"/>
                <a:cs typeface="Arial" panose="020B0604020202020204" pitchFamily="34" charset="0"/>
              </a:rPr>
              <a:t> </a:t>
            </a:r>
            <a:r>
              <a:rPr lang="en-US" sz="2800" kern="0" dirty="0" err="1">
                <a:solidFill>
                  <a:prstClr val="black"/>
                </a:solidFill>
                <a:latin typeface="UTM Avo" panose="02040603050506020204" pitchFamily="18"/>
                <a:cs typeface="Arial" panose="020B0604020202020204" pitchFamily="34" charset="0"/>
              </a:rPr>
              <a:t>hiện</a:t>
            </a:r>
            <a:r>
              <a:rPr lang="en-US" sz="2800" kern="0" dirty="0">
                <a:solidFill>
                  <a:prstClr val="black"/>
                </a:solidFill>
                <a:latin typeface="UTM Avo" panose="02040603050506020204" pitchFamily="18"/>
                <a:cs typeface="Arial" panose="020B0604020202020204" pitchFamily="34" charset="0"/>
              </a:rPr>
              <a:t> nay </a:t>
            </a:r>
            <a:r>
              <a:rPr lang="en-US" sz="2800" kern="0" dirty="0" err="1">
                <a:solidFill>
                  <a:prstClr val="black"/>
                </a:solidFill>
                <a:latin typeface="UTM Avo" panose="02040603050506020204" pitchFamily="18"/>
                <a:cs typeface="Arial" panose="020B0604020202020204" pitchFamily="34" charset="0"/>
              </a:rPr>
              <a:t>là</a:t>
            </a:r>
            <a:r>
              <a:rPr lang="en-US" sz="2800" kern="0" dirty="0">
                <a:solidFill>
                  <a:prstClr val="black"/>
                </a:solidFill>
                <a:latin typeface="UTM Avo" panose="02040603050506020204" pitchFamily="18"/>
                <a:cs typeface="Arial" panose="020B0604020202020204" pitchFamily="34" charset="0"/>
              </a:rPr>
              <a:t> </a:t>
            </a:r>
            <a:r>
              <a:rPr lang="en-US" sz="2800" kern="0" dirty="0" err="1">
                <a:solidFill>
                  <a:prstClr val="black"/>
                </a:solidFill>
                <a:latin typeface="UTM Avo" panose="02040603050506020204" pitchFamily="18"/>
                <a:cs typeface="Arial" panose="020B0604020202020204" pitchFamily="34" charset="0"/>
              </a:rPr>
              <a:t>nghề</a:t>
            </a:r>
            <a:r>
              <a:rPr lang="en-US" sz="2800" kern="0" dirty="0">
                <a:solidFill>
                  <a:prstClr val="black"/>
                </a:solidFill>
                <a:latin typeface="UTM Avo" panose="02040603050506020204" pitchFamily="18"/>
                <a:cs typeface="Arial" panose="020B0604020202020204" pitchFamily="34" charset="0"/>
              </a:rPr>
              <a:t> </a:t>
            </a:r>
            <a:r>
              <a:rPr lang="en-US" sz="2800" kern="0" dirty="0" err="1">
                <a:solidFill>
                  <a:prstClr val="black"/>
                </a:solidFill>
                <a:latin typeface="UTM Avo" panose="02040603050506020204" pitchFamily="18"/>
                <a:cs typeface="Arial" panose="020B0604020202020204" pitchFamily="34" charset="0"/>
              </a:rPr>
              <a:t>gì</a:t>
            </a:r>
            <a:r>
              <a:rPr lang="en-US" sz="2800" kern="0" dirty="0">
                <a:solidFill>
                  <a:prstClr val="black"/>
                </a:solidFill>
                <a:latin typeface="UTM Avo" panose="02040603050506020204" pitchFamily="18"/>
                <a:cs typeface="Arial" panose="020B0604020202020204" pitchFamily="34" charset="0"/>
              </a:rPr>
              <a:t>?</a:t>
            </a:r>
            <a:endParaRPr lang="vi-VN" sz="2800" kern="0" noProof="1">
              <a:solidFill>
                <a:prstClr val="black"/>
              </a:solidFill>
              <a:latin typeface="UTM Avo" panose="02040603050506020204" pitchFamily="18"/>
              <a:cs typeface="Arial" panose="020B0604020202020204" pitchFamily="34" charset="0"/>
              <a:sym typeface="Arial"/>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774" y="1685418"/>
            <a:ext cx="1528526" cy="1535318"/>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916625" y="5557076"/>
            <a:ext cx="2066269" cy="12284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a:lnSpc>
                <a:spcPct val="130000"/>
              </a:lnSpc>
            </a:pPr>
            <a:r>
              <a:rPr lang="vi-VN" sz="2200" kern="0" dirty="0">
                <a:solidFill>
                  <a:srgbClr val="000000"/>
                </a:solidFill>
                <a:latin typeface="UTM Avo" panose="02040603050506020204" pitchFamily="18"/>
                <a:cs typeface="Arial"/>
                <a:sym typeface="Arial"/>
              </a:rPr>
              <a:t>A. </a:t>
            </a:r>
            <a:r>
              <a:rPr lang="en-US" sz="2200" kern="0" dirty="0" err="1">
                <a:solidFill>
                  <a:srgbClr val="000000"/>
                </a:solidFill>
                <a:latin typeface="UTM Avo" panose="02040603050506020204" pitchFamily="18"/>
                <a:cs typeface="Arial"/>
                <a:sym typeface="Arial"/>
              </a:rPr>
              <a:t>Buôn</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bán</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xuất</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khẩu</a:t>
            </a:r>
            <a:r>
              <a:rPr lang="en-US" sz="2200" kern="0" dirty="0">
                <a:solidFill>
                  <a:srgbClr val="000000"/>
                </a:solidFill>
                <a:latin typeface="UTM Avo" panose="02040603050506020204" pitchFamily="18"/>
                <a:cs typeface="Arial"/>
                <a:sym typeface="Arial"/>
              </a:rPr>
              <a:t>.</a:t>
            </a:r>
            <a:endPar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0137" y="2840520"/>
            <a:ext cx="2802018" cy="2802018"/>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406729" y="5569168"/>
            <a:ext cx="2483639" cy="12284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a:lnSpc>
                <a:spcPct val="130000"/>
              </a:lnSpc>
            </a:pPr>
            <a:r>
              <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B. </a:t>
            </a:r>
            <a:r>
              <a:rPr lang="en-US" sz="2200" kern="0" dirty="0" err="1">
                <a:solidFill>
                  <a:srgbClr val="000000"/>
                </a:solidFill>
                <a:latin typeface="UTM Avo" panose="02040603050506020204" pitchFamily="18"/>
                <a:cs typeface="Arial"/>
                <a:sym typeface="Arial"/>
              </a:rPr>
              <a:t>Nông</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nghiệp</a:t>
            </a:r>
            <a:r>
              <a:rPr lang="en-US" sz="2200" kern="0" dirty="0">
                <a:solidFill>
                  <a:srgbClr val="000000"/>
                </a:solidFill>
                <a:latin typeface="UTM Avo" panose="02040603050506020204" pitchFamily="18"/>
                <a:cs typeface="Arial"/>
                <a:sym typeface="Arial"/>
              </a:rPr>
              <a:t>.</a:t>
            </a:r>
            <a:endPar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4716" y="2840520"/>
            <a:ext cx="2802018" cy="2802018"/>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217879" y="5540193"/>
            <a:ext cx="2558260" cy="12284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a:lnSpc>
                <a:spcPct val="130000"/>
              </a:lnSpc>
              <a:defRPr/>
            </a:pPr>
            <a:r>
              <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 </a:t>
            </a:r>
            <a:r>
              <a:rPr lang="en-US" sz="2200" kern="0" noProof="1">
                <a:solidFill>
                  <a:srgbClr val="000000"/>
                </a:solidFill>
                <a:latin typeface="UTM Avo" panose="02040603050506020204" pitchFamily="18"/>
                <a:cs typeface="Arial"/>
                <a:sym typeface="Arial"/>
              </a:rPr>
              <a:t>Khởi nghiệp.</a:t>
            </a:r>
            <a:endPar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9294" y="2840520"/>
            <a:ext cx="2802018" cy="2802018"/>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9103650" y="5540193"/>
            <a:ext cx="2940513" cy="12284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a:lnSpc>
                <a:spcPct val="130000"/>
              </a:lnSpc>
              <a:defRPr/>
            </a:pPr>
            <a:r>
              <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D. </a:t>
            </a:r>
            <a:r>
              <a:rPr lang="en-US" sz="2200" kern="0" noProof="1">
                <a:solidFill>
                  <a:srgbClr val="000000"/>
                </a:solidFill>
                <a:latin typeface="UTM Avo" panose="02040603050506020204" pitchFamily="18"/>
                <a:cs typeface="Arial"/>
                <a:sym typeface="Arial"/>
              </a:rPr>
              <a:t>Cả 3 đều đúng.</a:t>
            </a:r>
            <a:endPar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3" name="Picture 2">
            <a:extLst>
              <a:ext uri="{FF2B5EF4-FFF2-40B4-BE49-F238E27FC236}">
                <a16:creationId xmlns:a16="http://schemas.microsoft.com/office/drawing/2014/main" id="{E70F70EA-CF38-9CCD-C83D-B554B7650219}"/>
              </a:ext>
            </a:extLst>
          </p:cNvPr>
          <p:cNvPicPr>
            <a:picLocks noChangeAspect="1"/>
          </p:cNvPicPr>
          <p:nvPr/>
        </p:nvPicPr>
        <p:blipFill>
          <a:blip r:embed="rId9"/>
          <a:stretch>
            <a:fillRect/>
          </a:stretch>
        </p:blipFill>
        <p:spPr>
          <a:xfrm>
            <a:off x="0" y="-5363"/>
            <a:ext cx="1322389" cy="1477014"/>
          </a:xfrm>
          <a:prstGeom prst="rect">
            <a:avLst/>
          </a:prstGeom>
        </p:spPr>
      </p:pic>
    </p:spTree>
    <p:extLst>
      <p:ext uri="{BB962C8B-B14F-4D97-AF65-F5344CB8AC3E}">
        <p14:creationId xmlns:p14="http://schemas.microsoft.com/office/powerpoint/2010/main" val="2149674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559" y="2840520"/>
            <a:ext cx="2802018" cy="2802018"/>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6400" y="154624"/>
            <a:ext cx="2728647" cy="272864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255807" y="523299"/>
            <a:ext cx="8010982" cy="1535318"/>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09">
              <a:lnSpc>
                <a:spcPct val="150000"/>
              </a:lnSpc>
              <a:defRPr/>
            </a:pPr>
            <a:r>
              <a:rPr kumimoji="0" lang="vi-VN" sz="2400" b="1"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Câu 4: </a:t>
            </a:r>
            <a:r>
              <a:rPr lang="en-US" sz="2400" kern="0" dirty="0">
                <a:solidFill>
                  <a:srgbClr val="000000"/>
                </a:solidFill>
                <a:latin typeface="UTM Avo" panose="02040603050506020204" pitchFamily="18"/>
                <a:ea typeface="Arial"/>
                <a:cs typeface="Arial"/>
                <a:sym typeface="Arial"/>
              </a:rPr>
              <a:t>Khi </a:t>
            </a:r>
            <a:r>
              <a:rPr lang="en-US" sz="2400" kern="0" dirty="0" err="1">
                <a:solidFill>
                  <a:srgbClr val="000000"/>
                </a:solidFill>
                <a:latin typeface="UTM Avo" panose="02040603050506020204" pitchFamily="18"/>
                <a:ea typeface="Arial"/>
                <a:cs typeface="Arial"/>
                <a:sym typeface="Arial"/>
              </a:rPr>
              <a:t>tìm</a:t>
            </a:r>
            <a:r>
              <a:rPr lang="en-US" sz="2400" kern="0" dirty="0">
                <a:solidFill>
                  <a:srgbClr val="000000"/>
                </a:solidFill>
                <a:latin typeface="UTM Avo" panose="02040603050506020204" pitchFamily="18"/>
                <a:ea typeface="Arial"/>
                <a:cs typeface="Arial"/>
                <a:sym typeface="Arial"/>
              </a:rPr>
              <a:t> </a:t>
            </a:r>
            <a:r>
              <a:rPr lang="en-US" sz="2400" kern="0" dirty="0" err="1">
                <a:solidFill>
                  <a:srgbClr val="000000"/>
                </a:solidFill>
                <a:latin typeface="UTM Avo" panose="02040603050506020204" pitchFamily="18"/>
                <a:ea typeface="Arial"/>
                <a:cs typeface="Arial"/>
                <a:sym typeface="Arial"/>
              </a:rPr>
              <a:t>hiểu</a:t>
            </a:r>
            <a:r>
              <a:rPr lang="en-US" sz="2400" kern="0" dirty="0">
                <a:solidFill>
                  <a:srgbClr val="000000"/>
                </a:solidFill>
                <a:latin typeface="UTM Avo" panose="02040603050506020204" pitchFamily="18"/>
                <a:ea typeface="Arial"/>
                <a:cs typeface="Arial"/>
                <a:sym typeface="Arial"/>
              </a:rPr>
              <a:t> </a:t>
            </a:r>
            <a:r>
              <a:rPr lang="en-US" sz="2400" kern="0" dirty="0" err="1">
                <a:solidFill>
                  <a:srgbClr val="000000"/>
                </a:solidFill>
                <a:latin typeface="UTM Avo" panose="02040603050506020204" pitchFamily="18"/>
                <a:ea typeface="Arial"/>
                <a:cs typeface="Arial"/>
                <a:sym typeface="Arial"/>
              </a:rPr>
              <a:t>về</a:t>
            </a:r>
            <a:r>
              <a:rPr lang="en-US" sz="2400" kern="0" dirty="0">
                <a:solidFill>
                  <a:srgbClr val="000000"/>
                </a:solidFill>
                <a:latin typeface="UTM Avo" panose="02040603050506020204" pitchFamily="18"/>
                <a:ea typeface="Arial"/>
                <a:cs typeface="Arial"/>
                <a:sym typeface="Arial"/>
              </a:rPr>
              <a:t> </a:t>
            </a:r>
            <a:r>
              <a:rPr lang="en-US" sz="2400" kern="0" dirty="0" err="1">
                <a:solidFill>
                  <a:srgbClr val="000000"/>
                </a:solidFill>
                <a:latin typeface="UTM Avo" panose="02040603050506020204" pitchFamily="18"/>
                <a:ea typeface="Arial"/>
                <a:cs typeface="Arial"/>
                <a:sym typeface="Arial"/>
              </a:rPr>
              <a:t>hoạt</a:t>
            </a:r>
            <a:r>
              <a:rPr lang="en-US" sz="2400" kern="0" dirty="0">
                <a:solidFill>
                  <a:srgbClr val="000000"/>
                </a:solidFill>
                <a:latin typeface="UTM Avo" panose="02040603050506020204" pitchFamily="18"/>
                <a:ea typeface="Arial"/>
                <a:cs typeface="Arial"/>
                <a:sym typeface="Arial"/>
              </a:rPr>
              <a:t> </a:t>
            </a:r>
            <a:r>
              <a:rPr lang="en-US" sz="2400" kern="0" dirty="0" err="1">
                <a:solidFill>
                  <a:srgbClr val="000000"/>
                </a:solidFill>
                <a:latin typeface="UTM Avo" panose="02040603050506020204" pitchFamily="18"/>
                <a:ea typeface="Arial"/>
                <a:cs typeface="Arial"/>
                <a:sym typeface="Arial"/>
              </a:rPr>
              <a:t>động</a:t>
            </a:r>
            <a:r>
              <a:rPr lang="en-US" sz="2400" kern="0" dirty="0">
                <a:solidFill>
                  <a:srgbClr val="000000"/>
                </a:solidFill>
                <a:latin typeface="UTM Avo" panose="02040603050506020204" pitchFamily="18"/>
                <a:ea typeface="Arial"/>
                <a:cs typeface="Arial"/>
                <a:sym typeface="Arial"/>
              </a:rPr>
              <a:t> </a:t>
            </a:r>
            <a:r>
              <a:rPr lang="en-US" sz="2400" kern="0" dirty="0" err="1">
                <a:solidFill>
                  <a:srgbClr val="000000"/>
                </a:solidFill>
                <a:latin typeface="UTM Avo" panose="02040603050506020204" pitchFamily="18"/>
                <a:ea typeface="Arial"/>
                <a:cs typeface="Arial"/>
                <a:sym typeface="Arial"/>
              </a:rPr>
              <a:t>nông</a:t>
            </a:r>
            <a:r>
              <a:rPr lang="en-US" sz="2400" kern="0" dirty="0">
                <a:solidFill>
                  <a:srgbClr val="000000"/>
                </a:solidFill>
                <a:latin typeface="UTM Avo" panose="02040603050506020204" pitchFamily="18"/>
                <a:ea typeface="Arial"/>
                <a:cs typeface="Arial"/>
                <a:sym typeface="Arial"/>
              </a:rPr>
              <a:t> </a:t>
            </a:r>
            <a:r>
              <a:rPr lang="en-US" sz="2400" kern="0" dirty="0" err="1">
                <a:solidFill>
                  <a:srgbClr val="000000"/>
                </a:solidFill>
                <a:latin typeface="UTM Avo" panose="02040603050506020204" pitchFamily="18"/>
                <a:ea typeface="Arial"/>
                <a:cs typeface="Arial"/>
                <a:sym typeface="Arial"/>
              </a:rPr>
              <a:t>nghiệp</a:t>
            </a:r>
            <a:r>
              <a:rPr lang="en-US" sz="2400" kern="0" dirty="0">
                <a:solidFill>
                  <a:srgbClr val="000000"/>
                </a:solidFill>
                <a:latin typeface="UTM Avo" panose="02040603050506020204" pitchFamily="18"/>
                <a:ea typeface="Arial"/>
                <a:cs typeface="Arial"/>
                <a:sym typeface="Arial"/>
              </a:rPr>
              <a:t>, </a:t>
            </a:r>
            <a:r>
              <a:rPr lang="en-US" sz="2400" kern="0" dirty="0" err="1">
                <a:solidFill>
                  <a:srgbClr val="000000"/>
                </a:solidFill>
                <a:latin typeface="UTM Avo" panose="02040603050506020204" pitchFamily="18"/>
                <a:ea typeface="Arial"/>
                <a:cs typeface="Arial"/>
                <a:sym typeface="Arial"/>
              </a:rPr>
              <a:t>cần</a:t>
            </a:r>
            <a:r>
              <a:rPr lang="en-US" sz="2400" kern="0" dirty="0">
                <a:solidFill>
                  <a:srgbClr val="000000"/>
                </a:solidFill>
                <a:latin typeface="UTM Avo" panose="02040603050506020204" pitchFamily="18"/>
                <a:ea typeface="Arial"/>
                <a:cs typeface="Arial"/>
                <a:sym typeface="Arial"/>
              </a:rPr>
              <a:t> </a:t>
            </a:r>
            <a:r>
              <a:rPr lang="en-US" sz="2400" kern="0" dirty="0" err="1">
                <a:solidFill>
                  <a:srgbClr val="000000"/>
                </a:solidFill>
                <a:latin typeface="UTM Avo" panose="02040603050506020204" pitchFamily="18"/>
                <a:ea typeface="Arial"/>
                <a:cs typeface="Arial"/>
                <a:sym typeface="Arial"/>
              </a:rPr>
              <a:t>tìm</a:t>
            </a:r>
            <a:r>
              <a:rPr lang="en-US" sz="2400" kern="0" dirty="0">
                <a:solidFill>
                  <a:srgbClr val="000000"/>
                </a:solidFill>
                <a:latin typeface="UTM Avo" panose="02040603050506020204" pitchFamily="18"/>
                <a:ea typeface="Arial"/>
                <a:cs typeface="Arial"/>
                <a:sym typeface="Arial"/>
              </a:rPr>
              <a:t> </a:t>
            </a:r>
            <a:r>
              <a:rPr lang="en-US" sz="2400" kern="0" dirty="0" err="1">
                <a:solidFill>
                  <a:srgbClr val="000000"/>
                </a:solidFill>
                <a:latin typeface="UTM Avo" panose="02040603050506020204" pitchFamily="18"/>
                <a:ea typeface="Arial"/>
                <a:cs typeface="Arial"/>
                <a:sym typeface="Arial"/>
              </a:rPr>
              <a:t>hiểu</a:t>
            </a:r>
            <a:r>
              <a:rPr lang="en-US" sz="2400" kern="0" dirty="0">
                <a:solidFill>
                  <a:srgbClr val="000000"/>
                </a:solidFill>
                <a:latin typeface="UTM Avo" panose="02040603050506020204" pitchFamily="18"/>
                <a:ea typeface="Arial"/>
                <a:cs typeface="Arial"/>
                <a:sym typeface="Arial"/>
              </a:rPr>
              <a:t> </a:t>
            </a:r>
            <a:r>
              <a:rPr lang="en-US" sz="2400" kern="0" dirty="0" err="1">
                <a:solidFill>
                  <a:srgbClr val="000000"/>
                </a:solidFill>
                <a:latin typeface="UTM Avo" panose="02040603050506020204" pitchFamily="18"/>
                <a:ea typeface="Arial"/>
                <a:cs typeface="Arial"/>
                <a:sym typeface="Arial"/>
              </a:rPr>
              <a:t>những</a:t>
            </a:r>
            <a:r>
              <a:rPr lang="en-US" sz="2400" kern="0" dirty="0">
                <a:solidFill>
                  <a:srgbClr val="000000"/>
                </a:solidFill>
                <a:latin typeface="UTM Avo" panose="02040603050506020204" pitchFamily="18"/>
                <a:ea typeface="Arial"/>
                <a:cs typeface="Arial"/>
                <a:sym typeface="Arial"/>
              </a:rPr>
              <a:t> </a:t>
            </a:r>
            <a:r>
              <a:rPr lang="en-US" sz="2400" kern="0" dirty="0" err="1">
                <a:solidFill>
                  <a:srgbClr val="000000"/>
                </a:solidFill>
                <a:latin typeface="UTM Avo" panose="02040603050506020204" pitchFamily="18"/>
                <a:ea typeface="Arial"/>
                <a:cs typeface="Arial"/>
                <a:sym typeface="Arial"/>
              </a:rPr>
              <a:t>nội</a:t>
            </a:r>
            <a:r>
              <a:rPr lang="en-US" sz="2400" kern="0" dirty="0">
                <a:solidFill>
                  <a:srgbClr val="000000"/>
                </a:solidFill>
                <a:latin typeface="UTM Avo" panose="02040603050506020204" pitchFamily="18"/>
                <a:ea typeface="Arial"/>
                <a:cs typeface="Arial"/>
                <a:sym typeface="Arial"/>
              </a:rPr>
              <a:t> dung </a:t>
            </a:r>
            <a:r>
              <a:rPr lang="en-US" sz="2400" kern="0" dirty="0" err="1">
                <a:solidFill>
                  <a:srgbClr val="000000"/>
                </a:solidFill>
                <a:latin typeface="UTM Avo" panose="02040603050506020204" pitchFamily="18"/>
                <a:ea typeface="Arial"/>
                <a:cs typeface="Arial"/>
                <a:sym typeface="Arial"/>
              </a:rPr>
              <a:t>nào</a:t>
            </a:r>
            <a:r>
              <a:rPr lang="en-US" sz="2400" kern="0" dirty="0">
                <a:solidFill>
                  <a:srgbClr val="000000"/>
                </a:solidFill>
                <a:latin typeface="UTM Avo" panose="02040603050506020204" pitchFamily="18"/>
                <a:ea typeface="Arial"/>
                <a:cs typeface="Arial"/>
                <a:sym typeface="Arial"/>
              </a:rPr>
              <a:t>?</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774" y="1685418"/>
            <a:ext cx="1528526" cy="1535318"/>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088875" y="5618595"/>
            <a:ext cx="2017283" cy="10828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09">
              <a:defRPr/>
            </a:pPr>
            <a:r>
              <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A. </a:t>
            </a:r>
            <a:r>
              <a:rPr lang="en-US" sz="2200" kern="0" dirty="0" err="1">
                <a:solidFill>
                  <a:srgbClr val="000000"/>
                </a:solidFill>
                <a:latin typeface="UTM Avo" panose="02040603050506020204" pitchFamily="18"/>
                <a:cs typeface="Arial"/>
                <a:sym typeface="Arial"/>
              </a:rPr>
              <a:t>Trồng</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trọt</a:t>
            </a:r>
            <a:endPar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0137" y="2840520"/>
            <a:ext cx="2802018" cy="2802018"/>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342648" y="5630567"/>
            <a:ext cx="2183162" cy="10828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a:r>
              <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B. </a:t>
            </a:r>
            <a:r>
              <a:rPr lang="en-US" sz="2200" kern="0" dirty="0" err="1">
                <a:solidFill>
                  <a:srgbClr val="000000"/>
                </a:solidFill>
                <a:latin typeface="UTM Avo" panose="02040603050506020204" pitchFamily="18"/>
                <a:cs typeface="Arial"/>
                <a:sym typeface="Arial"/>
              </a:rPr>
              <a:t>Trồng</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trọt</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chăn</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nuôi</a:t>
            </a:r>
            <a:endPar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4716" y="2840520"/>
            <a:ext cx="2802018" cy="2802018"/>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5852238" y="5626364"/>
            <a:ext cx="3122266" cy="10828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a:r>
              <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C. </a:t>
            </a:r>
            <a:r>
              <a:rPr lang="en-US" sz="2200" kern="0" dirty="0" err="1">
                <a:solidFill>
                  <a:srgbClr val="000000"/>
                </a:solidFill>
                <a:latin typeface="UTM Avo" panose="02040603050506020204" pitchFamily="18"/>
                <a:cs typeface="Arial"/>
                <a:sym typeface="Arial"/>
              </a:rPr>
              <a:t>Trồng</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trọt</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chăn</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nuôi</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lâm</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nghiệp</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thủy</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sản</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nông</a:t>
            </a:r>
            <a:r>
              <a:rPr lang="en-US" sz="2200" kern="0" dirty="0">
                <a:solidFill>
                  <a:srgbClr val="000000"/>
                </a:solidFill>
                <a:latin typeface="UTM Avo" panose="02040603050506020204" pitchFamily="18"/>
                <a:cs typeface="Arial"/>
                <a:sym typeface="Arial"/>
              </a:rPr>
              <a:t> </a:t>
            </a:r>
            <a:r>
              <a:rPr lang="en-US" sz="2200" kern="0" dirty="0" err="1">
                <a:solidFill>
                  <a:srgbClr val="000000"/>
                </a:solidFill>
                <a:latin typeface="UTM Avo" panose="02040603050506020204" pitchFamily="18"/>
                <a:cs typeface="Arial"/>
                <a:sym typeface="Arial"/>
              </a:rPr>
              <a:t>sản</a:t>
            </a:r>
            <a:endPar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9294" y="2840520"/>
            <a:ext cx="2802018" cy="2802018"/>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9296400" y="5618595"/>
            <a:ext cx="2802018" cy="10828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09">
              <a:defRPr/>
            </a:pPr>
            <a:r>
              <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rPr>
              <a:t>D. </a:t>
            </a:r>
            <a:r>
              <a:rPr lang="vi-VN" sz="2200" kern="0" dirty="0">
                <a:solidFill>
                  <a:srgbClr val="000000"/>
                </a:solidFill>
                <a:latin typeface="UTM Avo" panose="02040603050506020204" pitchFamily="18"/>
                <a:cs typeface="Arial"/>
                <a:sym typeface="Arial"/>
              </a:rPr>
              <a:t>Trồng trọt, chăn nuôi, ngư nghiệp</a:t>
            </a:r>
            <a:endParaRPr kumimoji="0" lang="vi-VN" sz="2200" b="0" i="0" u="none" strike="noStrike" kern="1200" cap="none" spc="0" normalizeH="0" baseline="0" noProof="1">
              <a:ln>
                <a:noFill/>
              </a:ln>
              <a:solidFill>
                <a:prstClr val="black"/>
              </a:solidFill>
              <a:effectLst/>
              <a:uLnTx/>
              <a:uFillTx/>
              <a:latin typeface="UTM Avo" panose="02040603050506020204" pitchFamily="18"/>
              <a:cs typeface="Arial" panose="020B0604020202020204" pitchFamily="34" charset="0"/>
              <a:sym typeface="Arial"/>
            </a:endParaRPr>
          </a:p>
        </p:txBody>
      </p:sp>
      <p:pic>
        <p:nvPicPr>
          <p:cNvPr id="3" name="Picture 2">
            <a:extLst>
              <a:ext uri="{FF2B5EF4-FFF2-40B4-BE49-F238E27FC236}">
                <a16:creationId xmlns:a16="http://schemas.microsoft.com/office/drawing/2014/main" id="{149F7966-F336-9B0D-BF80-AAEA673598D6}"/>
              </a:ext>
            </a:extLst>
          </p:cNvPr>
          <p:cNvPicPr>
            <a:picLocks noChangeAspect="1"/>
          </p:cNvPicPr>
          <p:nvPr/>
        </p:nvPicPr>
        <p:blipFill>
          <a:blip r:embed="rId9"/>
          <a:stretch>
            <a:fillRect/>
          </a:stretch>
        </p:blipFill>
        <p:spPr>
          <a:xfrm>
            <a:off x="0" y="-5363"/>
            <a:ext cx="1322389" cy="1477014"/>
          </a:xfrm>
          <a:prstGeom prst="rect">
            <a:avLst/>
          </a:prstGeom>
        </p:spPr>
      </p:pic>
    </p:spTree>
    <p:extLst>
      <p:ext uri="{BB962C8B-B14F-4D97-AF65-F5344CB8AC3E}">
        <p14:creationId xmlns:p14="http://schemas.microsoft.com/office/powerpoint/2010/main" val="3238134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ED5983E4-819D-FCE9-4F2A-DC1CF0F472A9}"/>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1130233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98D755E-8369-9774-17A0-35F666FE0186}"/>
              </a:ext>
            </a:extLst>
          </p:cNvPr>
          <p:cNvGrpSpPr/>
          <p:nvPr/>
        </p:nvGrpSpPr>
        <p:grpSpPr>
          <a:xfrm>
            <a:off x="610392" y="2538687"/>
            <a:ext cx="10972800" cy="1945804"/>
            <a:chOff x="762000" y="3278408"/>
            <a:chExt cx="16459200" cy="2918706"/>
          </a:xfrm>
        </p:grpSpPr>
        <p:sp>
          <p:nvSpPr>
            <p:cNvPr id="3" name="Rectangle: Rounded Corners 3">
              <a:extLst>
                <a:ext uri="{FF2B5EF4-FFF2-40B4-BE49-F238E27FC236}">
                  <a16:creationId xmlns:a16="http://schemas.microsoft.com/office/drawing/2014/main" id="{991FC8D5-4B48-E50B-2E57-5B74FBFA3C24}"/>
                </a:ext>
              </a:extLst>
            </p:cNvPr>
            <p:cNvSpPr/>
            <p:nvPr/>
          </p:nvSpPr>
          <p:spPr>
            <a:xfrm>
              <a:off x="762000" y="3278408"/>
              <a:ext cx="16459200" cy="2918706"/>
            </a:xfrm>
            <a:prstGeom prst="roundRect">
              <a:avLst>
                <a:gd name="adj" fmla="val 11761"/>
              </a:avLst>
            </a:prstGeom>
            <a:solidFill>
              <a:srgbClr val="F6F9E3"/>
            </a:solidFill>
            <a:ln w="38100">
              <a:solidFill>
                <a:srgbClr val="00612D"/>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4" name="TextBox 3">
              <a:extLst>
                <a:ext uri="{FF2B5EF4-FFF2-40B4-BE49-F238E27FC236}">
                  <a16:creationId xmlns:a16="http://schemas.microsoft.com/office/drawing/2014/main" id="{BAE17E36-4E27-D88B-E9A8-2669EC6B3FE2}"/>
                </a:ext>
              </a:extLst>
            </p:cNvPr>
            <p:cNvSpPr txBox="1"/>
            <p:nvPr/>
          </p:nvSpPr>
          <p:spPr>
            <a:xfrm>
              <a:off x="1295400" y="3668322"/>
              <a:ext cx="15773400" cy="1871474"/>
            </a:xfrm>
            <a:prstGeom prst="rect">
              <a:avLst/>
            </a:prstGeom>
            <a:noFill/>
          </p:spPr>
          <p:txBody>
            <a:bodyPr wrap="square" rtlCol="0">
              <a:spAutoFit/>
            </a:bodyPr>
            <a:lstStyle/>
            <a:p>
              <a:pPr algn="ctr">
                <a:lnSpc>
                  <a:spcPct val="150000"/>
                </a:lnSpc>
              </a:pPr>
              <a:r>
                <a:rPr lang="en-US" sz="2667" dirty="0" err="1">
                  <a:latin typeface="UTM Avo" panose="02040603050506020204" pitchFamily="18"/>
                  <a:cs typeface="Arial" panose="020B0604020202020204" pitchFamily="34" charset="0"/>
                </a:rPr>
                <a:t>Sưu</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tầm</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bài</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hát</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câu</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thơ</a:t>
              </a:r>
              <a:r>
                <a:rPr lang="en-US" sz="2667" dirty="0">
                  <a:latin typeface="UTM Avo" panose="02040603050506020204" pitchFamily="18"/>
                  <a:cs typeface="Arial" panose="020B0604020202020204" pitchFamily="34" charset="0"/>
                </a:rPr>
                <a:t>, ca </a:t>
              </a:r>
              <a:r>
                <a:rPr lang="en-US" sz="2667" dirty="0" err="1">
                  <a:latin typeface="UTM Avo" panose="02040603050506020204" pitchFamily="18"/>
                  <a:cs typeface="Arial" panose="020B0604020202020204" pitchFamily="34" charset="0"/>
                </a:rPr>
                <a:t>dao</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tực</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ngữ</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về</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thiên</a:t>
              </a:r>
              <a:r>
                <a:rPr lang="en-US" sz="2667" dirty="0">
                  <a:latin typeface="UTM Avo" panose="02040603050506020204" pitchFamily="18"/>
                  <a:cs typeface="Arial" panose="020B0604020202020204" pitchFamily="34" charset="0"/>
                </a:rPr>
                <a:t> </a:t>
              </a:r>
              <a:r>
                <a:rPr lang="en-US" sz="2667" dirty="0" err="1">
                  <a:latin typeface="UTM Avo" panose="02040603050506020204" pitchFamily="18"/>
                  <a:cs typeface="Arial" panose="020B0604020202020204" pitchFamily="34" charset="0"/>
                </a:rPr>
                <a:t>nhiên</a:t>
              </a:r>
              <a:r>
                <a:rPr lang="en-US" sz="2667" dirty="0">
                  <a:latin typeface="UTM Avo" panose="02040603050506020204" pitchFamily="18"/>
                  <a:cs typeface="Arial" panose="020B0604020202020204" pitchFamily="34" charset="0"/>
                </a:rPr>
                <a:t>, con </a:t>
              </a:r>
              <a:r>
                <a:rPr lang="en-US" sz="2667" dirty="0" err="1">
                  <a:latin typeface="UTM Avo" panose="02040603050506020204" pitchFamily="18"/>
                  <a:cs typeface="Arial" panose="020B0604020202020204" pitchFamily="34" charset="0"/>
                </a:rPr>
                <a:t>người</a:t>
              </a:r>
              <a:r>
                <a:rPr lang="en-US" sz="2667" dirty="0">
                  <a:latin typeface="UTM Avo" panose="02040603050506020204" pitchFamily="18"/>
                  <a:cs typeface="Arial" panose="020B0604020202020204" pitchFamily="34" charset="0"/>
                </a:rPr>
                <a:t> ở </a:t>
              </a:r>
              <a:r>
                <a:rPr lang="en-US" sz="2667" dirty="0" err="1">
                  <a:latin typeface="UTM Avo" panose="02040603050506020204" pitchFamily="18"/>
                  <a:cs typeface="Arial" panose="020B0604020202020204" pitchFamily="34" charset="0"/>
                </a:rPr>
                <a:t>địa</a:t>
              </a:r>
              <a:r>
                <a:rPr lang="en-US" sz="2667" dirty="0">
                  <a:latin typeface="UTM Avo" panose="02040603050506020204" pitchFamily="18"/>
                  <a:cs typeface="Arial" panose="020B0604020202020204" pitchFamily="34" charset="0"/>
                </a:rPr>
                <a:t> phương </a:t>
              </a:r>
              <a:r>
                <a:rPr lang="en-US" sz="2667" dirty="0" err="1">
                  <a:latin typeface="UTM Avo" panose="02040603050506020204" pitchFamily="18"/>
                  <a:cs typeface="Arial" panose="020B0604020202020204" pitchFamily="34" charset="0"/>
                </a:rPr>
                <a:t>em</a:t>
              </a:r>
              <a:r>
                <a:rPr lang="en-US" sz="2667" dirty="0">
                  <a:latin typeface="UTM Avo" panose="02040603050506020204" pitchFamily="18"/>
                  <a:cs typeface="Arial" panose="020B0604020202020204" pitchFamily="34" charset="0"/>
                </a:rPr>
                <a:t>.</a:t>
              </a:r>
            </a:p>
          </p:txBody>
        </p:sp>
      </p:grpSp>
      <p:pic>
        <p:nvPicPr>
          <p:cNvPr id="12" name="Picture 22">
            <a:extLst>
              <a:ext uri="{FF2B5EF4-FFF2-40B4-BE49-F238E27FC236}">
                <a16:creationId xmlns:a16="http://schemas.microsoft.com/office/drawing/2014/main" id="{CC4AB7F5-72AA-DA4B-D712-885E6AC6370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834" y="1984315"/>
            <a:ext cx="814315" cy="814315"/>
          </a:xfrm>
          <a:prstGeom prst="rect">
            <a:avLst/>
          </a:prstGeom>
        </p:spPr>
      </p:pic>
      <p:pic>
        <p:nvPicPr>
          <p:cNvPr id="13" name="Picture 24">
            <a:extLst>
              <a:ext uri="{FF2B5EF4-FFF2-40B4-BE49-F238E27FC236}">
                <a16:creationId xmlns:a16="http://schemas.microsoft.com/office/drawing/2014/main" id="{4DF178DB-6A53-ABB3-AE45-89A67ED89E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965" y="2238640"/>
            <a:ext cx="1312679" cy="682593"/>
          </a:xfrm>
          <a:prstGeom prst="rect">
            <a:avLst/>
          </a:prstGeom>
        </p:spPr>
      </p:pic>
      <p:pic>
        <p:nvPicPr>
          <p:cNvPr id="14" name="Picture 23">
            <a:extLst>
              <a:ext uri="{FF2B5EF4-FFF2-40B4-BE49-F238E27FC236}">
                <a16:creationId xmlns:a16="http://schemas.microsoft.com/office/drawing/2014/main" id="{FF4824E3-3B45-39E7-F81C-AC049C291D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988141" y="3874637"/>
            <a:ext cx="1508496" cy="784418"/>
          </a:xfrm>
          <a:prstGeom prst="rect">
            <a:avLst/>
          </a:prstGeom>
        </p:spPr>
      </p:pic>
      <p:pic>
        <p:nvPicPr>
          <p:cNvPr id="15" name="Picture 26">
            <a:extLst>
              <a:ext uri="{FF2B5EF4-FFF2-40B4-BE49-F238E27FC236}">
                <a16:creationId xmlns:a16="http://schemas.microsoft.com/office/drawing/2014/main" id="{C72639B1-B09B-7540-FBEA-01FD838CA6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798624" y="4105656"/>
            <a:ext cx="306259" cy="322379"/>
          </a:xfrm>
          <a:prstGeom prst="rect">
            <a:avLst/>
          </a:prstGeom>
        </p:spPr>
      </p:pic>
    </p:spTree>
    <p:extLst>
      <p:ext uri="{BB962C8B-B14F-4D97-AF65-F5344CB8AC3E}">
        <p14:creationId xmlns:p14="http://schemas.microsoft.com/office/powerpoint/2010/main" val="345300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FA842CDE-ACF2-A17F-B363-C2ABBC4DB2CC}"/>
              </a:ext>
            </a:extLst>
          </p:cNvPr>
          <p:cNvSpPr/>
          <p:nvPr/>
        </p:nvSpPr>
        <p:spPr>
          <a:xfrm>
            <a:off x="711200" y="1930400"/>
            <a:ext cx="10769600" cy="4750915"/>
          </a:xfrm>
          <a:prstGeom prst="roundRect">
            <a:avLst>
              <a:gd name="adj" fmla="val 9302"/>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3" name="TextBox 2">
            <a:extLst>
              <a:ext uri="{FF2B5EF4-FFF2-40B4-BE49-F238E27FC236}">
                <a16:creationId xmlns:a16="http://schemas.microsoft.com/office/drawing/2014/main" id="{69B3F8CD-6744-627D-6111-9AE2A9B99B1E}"/>
              </a:ext>
            </a:extLst>
          </p:cNvPr>
          <p:cNvSpPr txBox="1"/>
          <p:nvPr/>
        </p:nvSpPr>
        <p:spPr>
          <a:xfrm>
            <a:off x="1701800" y="2341890"/>
            <a:ext cx="6146800" cy="523220"/>
          </a:xfrm>
          <a:prstGeom prst="rect">
            <a:avLst/>
          </a:prstGeom>
          <a:noFill/>
        </p:spPr>
        <p:txBody>
          <a:bodyPr wrap="square" rtlCol="0">
            <a:spAutoFit/>
          </a:bodyPr>
          <a:lstStyle/>
          <a:p>
            <a:pPr algn="ctr"/>
            <a:r>
              <a:rPr lang="en-US" sz="2800" b="1" dirty="0">
                <a:solidFill>
                  <a:srgbClr val="002060"/>
                </a:solidFill>
                <a:latin typeface="UTM Avo" panose="02040603050506020204" pitchFamily="18"/>
                <a:cs typeface="Arial" panose="020B0604020202020204" pitchFamily="34" charset="0"/>
              </a:rPr>
              <a:t>GỢI </a:t>
            </a:r>
            <a:r>
              <a:rPr lang="en-US" sz="2800" b="1" dirty="0" err="1">
                <a:solidFill>
                  <a:srgbClr val="002060"/>
                </a:solidFill>
                <a:latin typeface="UTM Avo" panose="02040603050506020204" pitchFamily="18"/>
                <a:cs typeface="Arial" panose="020B0604020202020204" pitchFamily="34" charset="0"/>
              </a:rPr>
              <a:t>Ý</a:t>
            </a:r>
            <a:r>
              <a:rPr lang="en-US" sz="2800" b="1" dirty="0">
                <a:solidFill>
                  <a:srgbClr val="002060"/>
                </a:solidFill>
                <a:latin typeface="UTM Avo" panose="02040603050506020204" pitchFamily="18"/>
                <a:cs typeface="Arial" panose="020B0604020202020204" pitchFamily="34" charset="0"/>
              </a:rPr>
              <a:t> LÀM BÀI </a:t>
            </a:r>
          </a:p>
        </p:txBody>
      </p:sp>
      <p:sp>
        <p:nvSpPr>
          <p:cNvPr id="4" name="TextBox 3">
            <a:extLst>
              <a:ext uri="{FF2B5EF4-FFF2-40B4-BE49-F238E27FC236}">
                <a16:creationId xmlns:a16="http://schemas.microsoft.com/office/drawing/2014/main" id="{1DCF1B3A-AA94-F837-0ECF-941C0188B66B}"/>
              </a:ext>
            </a:extLst>
          </p:cNvPr>
          <p:cNvSpPr txBox="1"/>
          <p:nvPr/>
        </p:nvSpPr>
        <p:spPr>
          <a:xfrm>
            <a:off x="1066799" y="3429000"/>
            <a:ext cx="7416801" cy="2229841"/>
          </a:xfrm>
          <a:prstGeom prst="rect">
            <a:avLst/>
          </a:prstGeom>
          <a:noFill/>
        </p:spPr>
        <p:txBody>
          <a:bodyPr wrap="square" rtlCol="0">
            <a:spAutoFit/>
          </a:bodyPr>
          <a:lstStyle/>
          <a:p>
            <a:pPr algn="just">
              <a:lnSpc>
                <a:spcPct val="150000"/>
              </a:lnSpc>
            </a:pP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Sưu tầm trên internet; hỏi ý kiến của phụ huynh hoặc người lớn tuổi trong gia đình để có những bài hát, c</a:t>
            </a:r>
            <a:r>
              <a:rPr lang="en-US" sz="2400" dirty="0" err="1">
                <a:solidFill>
                  <a:srgbClr val="000000"/>
                </a:solidFill>
                <a:latin typeface="UTM Avo" panose="02040603050506020204" pitchFamily="18"/>
                <a:ea typeface="Times New Roman" panose="02020603050405020304" pitchFamily="18" charset="0"/>
                <a:cs typeface="Arial" panose="020B0604020202020204" pitchFamily="34" charset="0"/>
              </a:rPr>
              <a:t>âu</a:t>
            </a: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 thơ,</a:t>
            </a:r>
            <a:r>
              <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vi-VN" sz="2400" dirty="0">
                <a:solidFill>
                  <a:srgbClr val="000000"/>
                </a:solidFill>
                <a:latin typeface="UTM Avo" panose="02040603050506020204" pitchFamily="18"/>
                <a:ea typeface="Times New Roman" panose="02020603050405020304" pitchFamily="18" charset="0"/>
                <a:cs typeface="Arial" panose="020B0604020202020204" pitchFamily="34" charset="0"/>
              </a:rPr>
              <a:t>ca dao, tục ngữ đúng với thiên nhiên, con người ở địa phương.</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
        <p:nvSpPr>
          <p:cNvPr id="5" name="Freeform 3">
            <a:extLst>
              <a:ext uri="{FF2B5EF4-FFF2-40B4-BE49-F238E27FC236}">
                <a16:creationId xmlns:a16="http://schemas.microsoft.com/office/drawing/2014/main" id="{0E74BB64-F1AC-7BB2-1FD0-5F8ED77DD301}"/>
              </a:ext>
            </a:extLst>
          </p:cNvPr>
          <p:cNvSpPr/>
          <p:nvPr/>
        </p:nvSpPr>
        <p:spPr>
          <a:xfrm>
            <a:off x="7467599" y="2980690"/>
            <a:ext cx="4368800" cy="3877310"/>
          </a:xfrm>
          <a:custGeom>
            <a:avLst/>
            <a:gdLst/>
            <a:ahLst/>
            <a:cxnLst/>
            <a:rect l="l" t="t" r="r" b="b"/>
            <a:pathLst>
              <a:path w="9272789" h="8229600">
                <a:moveTo>
                  <a:pt x="0" y="0"/>
                </a:moveTo>
                <a:lnTo>
                  <a:pt x="9272788" y="0"/>
                </a:lnTo>
                <a:lnTo>
                  <a:pt x="9272788" y="8229600"/>
                </a:lnTo>
                <a:lnTo>
                  <a:pt x="0" y="8229600"/>
                </a:lnTo>
                <a:lnTo>
                  <a:pt x="0" y="0"/>
                </a:lnTo>
                <a:close/>
              </a:path>
            </a:pathLst>
          </a:custGeom>
          <a:blipFill>
            <a:blip r:embed="rId3"/>
            <a:stretch>
              <a:fillRect/>
            </a:stretch>
          </a:blipFill>
        </p:spPr>
        <p:txBody>
          <a:bodyPr/>
          <a:lstStyle/>
          <a:p>
            <a:endParaRPr lang="en-US" sz="800">
              <a:latin typeface="UTM Avo" panose="02040603050506020204" pitchFamily="18"/>
            </a:endParaRPr>
          </a:p>
        </p:txBody>
      </p:sp>
    </p:spTree>
    <p:extLst>
      <p:ext uri="{BB962C8B-B14F-4D97-AF65-F5344CB8AC3E}">
        <p14:creationId xmlns:p14="http://schemas.microsoft.com/office/powerpoint/2010/main" val="132515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8">
            <a:extLst>
              <a:ext uri="{FF2B5EF4-FFF2-40B4-BE49-F238E27FC236}">
                <a16:creationId xmlns:a16="http://schemas.microsoft.com/office/drawing/2014/main" id="{90BC6480-3CCE-90CD-5B7C-AA7A998035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04900">
            <a:off x="11333433" y="3791199"/>
            <a:ext cx="298827" cy="314555"/>
          </a:xfrm>
          <a:prstGeom prst="rect">
            <a:avLst/>
          </a:prstGeom>
        </p:spPr>
      </p:pic>
      <p:pic>
        <p:nvPicPr>
          <p:cNvPr id="3" name="Picture 39">
            <a:extLst>
              <a:ext uri="{FF2B5EF4-FFF2-40B4-BE49-F238E27FC236}">
                <a16:creationId xmlns:a16="http://schemas.microsoft.com/office/drawing/2014/main" id="{C2DCF2E2-A946-2D8B-0D4C-08B1FF4F3A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5932" y="2361848"/>
            <a:ext cx="341325" cy="359289"/>
          </a:xfrm>
          <a:prstGeom prst="rect">
            <a:avLst/>
          </a:prstGeom>
        </p:spPr>
      </p:pic>
      <p:pic>
        <p:nvPicPr>
          <p:cNvPr id="4" name="Picture 41">
            <a:extLst>
              <a:ext uri="{FF2B5EF4-FFF2-40B4-BE49-F238E27FC236}">
                <a16:creationId xmlns:a16="http://schemas.microsoft.com/office/drawing/2014/main" id="{E79979AD-B762-001A-3ABB-1DD23264E6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995303" y="1458009"/>
            <a:ext cx="1738151" cy="903839"/>
          </a:xfrm>
          <a:prstGeom prst="rect">
            <a:avLst/>
          </a:prstGeom>
        </p:spPr>
      </p:pic>
      <p:sp>
        <p:nvSpPr>
          <p:cNvPr id="5" name="TextBox 4">
            <a:extLst>
              <a:ext uri="{FF2B5EF4-FFF2-40B4-BE49-F238E27FC236}">
                <a16:creationId xmlns:a16="http://schemas.microsoft.com/office/drawing/2014/main" id="{2B550FC1-7DE7-4B12-2920-F47D5289DBC4}"/>
              </a:ext>
            </a:extLst>
          </p:cNvPr>
          <p:cNvSpPr txBox="1"/>
          <p:nvPr/>
        </p:nvSpPr>
        <p:spPr>
          <a:xfrm>
            <a:off x="748154" y="1747836"/>
            <a:ext cx="10247149" cy="1863331"/>
          </a:xfrm>
          <a:prstGeom prst="rect">
            <a:avLst/>
          </a:prstGeom>
          <a:noFill/>
        </p:spPr>
        <p:txBody>
          <a:bodyPr wrap="square">
            <a:spAutoFit/>
          </a:bodyPr>
          <a:lstStyle/>
          <a:p>
            <a:pPr marL="609630" algn="just">
              <a:lnSpc>
                <a:spcPct val="150000"/>
              </a:lnSpc>
              <a:spcBef>
                <a:spcPts val="160"/>
              </a:spcBef>
              <a:spcAft>
                <a:spcPts val="160"/>
              </a:spcAft>
            </a:pPr>
            <a:r>
              <a:rPr lang="en-US" sz="2667">
                <a:solidFill>
                  <a:srgbClr val="000000"/>
                </a:solidFill>
                <a:latin typeface="UTM Avo" panose="02040603050506020204" pitchFamily="18"/>
                <a:ea typeface="Calibri" panose="020F0502020204030204" pitchFamily="34" charset="0"/>
                <a:cs typeface="Arial" panose="020B0604020202020204" pitchFamily="34" charset="0"/>
              </a:rPr>
              <a:t>Hiện nay, Việt Nam có 63 tỉnh, thành phố trực thuộc Trung ương. Mỗi tỉnh, thành phố đều có những nét riêng về tự nhiên, kinh tế, văn hóa, lịch sử,…</a:t>
            </a:r>
            <a:endParaRPr lang="en-US" sz="1867">
              <a:latin typeface="UTM Avo" panose="02040603050506020204" pitchFamily="18"/>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56534786-CC34-C4AE-7BEA-C4D95B7F8A6D}"/>
              </a:ext>
            </a:extLst>
          </p:cNvPr>
          <p:cNvGrpSpPr/>
          <p:nvPr/>
        </p:nvGrpSpPr>
        <p:grpSpPr>
          <a:xfrm>
            <a:off x="820587" y="3739048"/>
            <a:ext cx="10102281" cy="2134661"/>
            <a:chOff x="1479627" y="5707458"/>
            <a:chExt cx="15153422" cy="3201992"/>
          </a:xfrm>
        </p:grpSpPr>
        <p:sp>
          <p:nvSpPr>
            <p:cNvPr id="7" name="Rectangle: Rounded Corners 19">
              <a:extLst>
                <a:ext uri="{FF2B5EF4-FFF2-40B4-BE49-F238E27FC236}">
                  <a16:creationId xmlns:a16="http://schemas.microsoft.com/office/drawing/2014/main" id="{85BFBB51-276E-B2EE-99E1-9D7353FBF44F}"/>
                </a:ext>
              </a:extLst>
            </p:cNvPr>
            <p:cNvSpPr/>
            <p:nvPr/>
          </p:nvSpPr>
          <p:spPr>
            <a:xfrm>
              <a:off x="1831310" y="6602743"/>
              <a:ext cx="14801739" cy="2306707"/>
            </a:xfrm>
            <a:prstGeom prst="roundRect">
              <a:avLst/>
            </a:prstGeom>
            <a:solidFill>
              <a:schemeClr val="bg1"/>
            </a:solidFill>
            <a:ln w="57150">
              <a:solidFill>
                <a:srgbClr val="FF706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7"/>
                </a:spcBef>
                <a:spcAft>
                  <a:spcPts val="67"/>
                </a:spcAft>
              </a:pPr>
              <a:r>
                <a:rPr lang="en-US" sz="2933">
                  <a:solidFill>
                    <a:schemeClr val="tx1"/>
                  </a:solidFill>
                  <a:latin typeface="UTM Avo" panose="02040603050506020204" pitchFamily="18"/>
                  <a:ea typeface="Arial" panose="020B0604020202020204" pitchFamily="34" charset="0"/>
                  <a:cs typeface="Arial" panose="020B0604020202020204" pitchFamily="34" charset="0"/>
                </a:rPr>
                <a:t>Em đang số ở thành phố nào? Hãy chia sẻ những điều em biết về địa phương của mình. </a:t>
              </a:r>
            </a:p>
          </p:txBody>
        </p:sp>
        <p:sp>
          <p:nvSpPr>
            <p:cNvPr id="8" name="Freeform 5">
              <a:extLst>
                <a:ext uri="{FF2B5EF4-FFF2-40B4-BE49-F238E27FC236}">
                  <a16:creationId xmlns:a16="http://schemas.microsoft.com/office/drawing/2014/main" id="{369FFC24-C0F5-CCD4-1A85-422119A7267C}"/>
                </a:ext>
              </a:extLst>
            </p:cNvPr>
            <p:cNvSpPr/>
            <p:nvPr/>
          </p:nvSpPr>
          <p:spPr>
            <a:xfrm>
              <a:off x="1479627" y="5707458"/>
              <a:ext cx="1432928" cy="143292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latin typeface="UTM Avo" panose="02040603050506020204" pitchFamily="18"/>
              </a:endParaRPr>
            </a:p>
          </p:txBody>
        </p:sp>
      </p:grpSp>
      <p:sp>
        <p:nvSpPr>
          <p:cNvPr id="9" name="TextBox 8">
            <a:extLst>
              <a:ext uri="{FF2B5EF4-FFF2-40B4-BE49-F238E27FC236}">
                <a16:creationId xmlns:a16="http://schemas.microsoft.com/office/drawing/2014/main" id="{7B9B2AFC-A66E-70A2-B2F0-092670342E94}"/>
              </a:ext>
            </a:extLst>
          </p:cNvPr>
          <p:cNvSpPr txBox="1"/>
          <p:nvPr/>
        </p:nvSpPr>
        <p:spPr>
          <a:xfrm>
            <a:off x="-232229" y="1640114"/>
            <a:ext cx="184731" cy="215444"/>
          </a:xfrm>
          <a:prstGeom prst="rect">
            <a:avLst/>
          </a:prstGeom>
          <a:noFill/>
        </p:spPr>
        <p:txBody>
          <a:bodyPr wrap="none" rtlCol="0">
            <a:spAutoFit/>
          </a:bodyPr>
          <a:lstStyle/>
          <a:p>
            <a:endParaRPr lang="en-VN" sz="800" dirty="0"/>
          </a:p>
        </p:txBody>
      </p:sp>
    </p:spTree>
    <p:extLst>
      <p:ext uri="{BB962C8B-B14F-4D97-AF65-F5344CB8AC3E}">
        <p14:creationId xmlns:p14="http://schemas.microsoft.com/office/powerpoint/2010/main" val="283825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E2F8929-7FD1-D670-1B08-47D577541BC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119" t="74908" r="10152"/>
          <a:stretch/>
        </p:blipFill>
        <p:spPr>
          <a:xfrm rot="-10800000">
            <a:off x="0" y="5722583"/>
            <a:ext cx="12192000" cy="1312099"/>
          </a:xfrm>
          <a:prstGeom prst="rect">
            <a:avLst/>
          </a:prstGeom>
        </p:spPr>
      </p:pic>
      <p:pic>
        <p:nvPicPr>
          <p:cNvPr id="7" name="Picture 3">
            <a:extLst>
              <a:ext uri="{FF2B5EF4-FFF2-40B4-BE49-F238E27FC236}">
                <a16:creationId xmlns:a16="http://schemas.microsoft.com/office/drawing/2014/main" id="{E4485922-65F9-F59F-E2F2-C1B6D2AD9F0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09101" y="6276064"/>
            <a:ext cx="553431" cy="350737"/>
          </a:xfrm>
          <a:prstGeom prst="rect">
            <a:avLst/>
          </a:prstGeom>
        </p:spPr>
      </p:pic>
      <p:pic>
        <p:nvPicPr>
          <p:cNvPr id="8" name="Picture 4">
            <a:extLst>
              <a:ext uri="{FF2B5EF4-FFF2-40B4-BE49-F238E27FC236}">
                <a16:creationId xmlns:a16="http://schemas.microsoft.com/office/drawing/2014/main" id="{3E7E58F9-C880-F93C-5CD5-11F84D9C87F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19974" y="6276064"/>
            <a:ext cx="687039" cy="435411"/>
          </a:xfrm>
          <a:prstGeom prst="rect">
            <a:avLst/>
          </a:prstGeom>
        </p:spPr>
      </p:pic>
      <p:pic>
        <p:nvPicPr>
          <p:cNvPr id="9" name="Picture 5">
            <a:extLst>
              <a:ext uri="{FF2B5EF4-FFF2-40B4-BE49-F238E27FC236}">
                <a16:creationId xmlns:a16="http://schemas.microsoft.com/office/drawing/2014/main" id="{C4863451-EB8B-DFB2-C05B-DE3EF8B4FDF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79933" y="6070938"/>
            <a:ext cx="438572" cy="277945"/>
          </a:xfrm>
          <a:prstGeom prst="rect">
            <a:avLst/>
          </a:prstGeom>
        </p:spPr>
      </p:pic>
      <p:pic>
        <p:nvPicPr>
          <p:cNvPr id="10" name="Picture 6">
            <a:extLst>
              <a:ext uri="{FF2B5EF4-FFF2-40B4-BE49-F238E27FC236}">
                <a16:creationId xmlns:a16="http://schemas.microsoft.com/office/drawing/2014/main" id="{3758E08A-148D-3B7C-B72E-BD811F2DD27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71693" y="6092536"/>
            <a:ext cx="633109" cy="401233"/>
          </a:xfrm>
          <a:prstGeom prst="rect">
            <a:avLst/>
          </a:prstGeom>
        </p:spPr>
      </p:pic>
      <p:pic>
        <p:nvPicPr>
          <p:cNvPr id="11" name="Picture 7">
            <a:extLst>
              <a:ext uri="{FF2B5EF4-FFF2-40B4-BE49-F238E27FC236}">
                <a16:creationId xmlns:a16="http://schemas.microsoft.com/office/drawing/2014/main" id="{29B52920-8092-0C3F-7D15-3CC645381EA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725803" y="805995"/>
            <a:ext cx="918455" cy="918455"/>
          </a:xfrm>
          <a:prstGeom prst="rect">
            <a:avLst/>
          </a:prstGeom>
        </p:spPr>
      </p:pic>
      <p:pic>
        <p:nvPicPr>
          <p:cNvPr id="12" name="Picture 8">
            <a:extLst>
              <a:ext uri="{FF2B5EF4-FFF2-40B4-BE49-F238E27FC236}">
                <a16:creationId xmlns:a16="http://schemas.microsoft.com/office/drawing/2014/main" id="{DA17B39C-F52B-A43D-12C7-926205FA31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31157">
            <a:off x="-546848" y="2983208"/>
            <a:ext cx="1462211" cy="760350"/>
          </a:xfrm>
          <a:prstGeom prst="rect">
            <a:avLst/>
          </a:prstGeom>
        </p:spPr>
      </p:pic>
      <p:grpSp>
        <p:nvGrpSpPr>
          <p:cNvPr id="13" name="Group 9">
            <a:extLst>
              <a:ext uri="{FF2B5EF4-FFF2-40B4-BE49-F238E27FC236}">
                <a16:creationId xmlns:a16="http://schemas.microsoft.com/office/drawing/2014/main" id="{3AB72E66-8FF8-7BF3-A11F-795CEFFD8FC8}"/>
              </a:ext>
            </a:extLst>
          </p:cNvPr>
          <p:cNvGrpSpPr/>
          <p:nvPr/>
        </p:nvGrpSpPr>
        <p:grpSpPr>
          <a:xfrm>
            <a:off x="1568169" y="1419029"/>
            <a:ext cx="9538843" cy="4916994"/>
            <a:chOff x="0" y="0"/>
            <a:chExt cx="16554834" cy="8381725"/>
          </a:xfrm>
        </p:grpSpPr>
        <p:sp>
          <p:nvSpPr>
            <p:cNvPr id="14" name="Freeform 10">
              <a:extLst>
                <a:ext uri="{FF2B5EF4-FFF2-40B4-BE49-F238E27FC236}">
                  <a16:creationId xmlns:a16="http://schemas.microsoft.com/office/drawing/2014/main" id="{35484EF5-9775-9ADF-F701-3EEE80AAFC68}"/>
                </a:ext>
              </a:extLst>
            </p:cNvPr>
            <p:cNvSpPr/>
            <p:nvPr/>
          </p:nvSpPr>
          <p:spPr>
            <a:xfrm>
              <a:off x="0" y="-4073"/>
              <a:ext cx="16561225" cy="8388328"/>
            </a:xfrm>
            <a:custGeom>
              <a:avLst/>
              <a:gdLst/>
              <a:ahLst/>
              <a:cxnLst/>
              <a:rect l="l" t="t" r="r" b="b"/>
              <a:pathLst>
                <a:path w="16561225" h="8388328">
                  <a:moveTo>
                    <a:pt x="15933448" y="8333851"/>
                  </a:moveTo>
                  <a:cubicBezTo>
                    <a:pt x="15933448" y="8333851"/>
                    <a:pt x="15202573" y="8388328"/>
                    <a:pt x="12925001" y="8385707"/>
                  </a:cubicBezTo>
                  <a:cubicBezTo>
                    <a:pt x="5964191" y="8383544"/>
                    <a:pt x="1057074" y="8375719"/>
                    <a:pt x="1057074" y="8375719"/>
                  </a:cubicBezTo>
                  <a:cubicBezTo>
                    <a:pt x="812932" y="8366886"/>
                    <a:pt x="449110" y="8345655"/>
                    <a:pt x="282371" y="8287477"/>
                  </a:cubicBezTo>
                  <a:cubicBezTo>
                    <a:pt x="4469" y="8190514"/>
                    <a:pt x="0" y="8017235"/>
                    <a:pt x="0" y="6550231"/>
                  </a:cubicBezTo>
                  <a:lnTo>
                    <a:pt x="0" y="6550158"/>
                  </a:lnTo>
                  <a:cubicBezTo>
                    <a:pt x="8536" y="491230"/>
                    <a:pt x="0" y="345608"/>
                    <a:pt x="77597" y="223930"/>
                  </a:cubicBezTo>
                  <a:cubicBezTo>
                    <a:pt x="217372" y="4759"/>
                    <a:pt x="519255" y="4073"/>
                    <a:pt x="937909" y="4073"/>
                  </a:cubicBezTo>
                  <a:cubicBezTo>
                    <a:pt x="937909" y="4073"/>
                    <a:pt x="3043505" y="15681"/>
                    <a:pt x="10358317" y="7673"/>
                  </a:cubicBezTo>
                  <a:cubicBezTo>
                    <a:pt x="14983645" y="0"/>
                    <a:pt x="15700378" y="6979"/>
                    <a:pt x="15700378" y="6979"/>
                  </a:cubicBezTo>
                  <a:cubicBezTo>
                    <a:pt x="16068686" y="14458"/>
                    <a:pt x="16206946" y="42638"/>
                    <a:pt x="16404685" y="165219"/>
                  </a:cubicBezTo>
                  <a:cubicBezTo>
                    <a:pt x="16555703" y="258836"/>
                    <a:pt x="16561225" y="476157"/>
                    <a:pt x="16552084" y="6550157"/>
                  </a:cubicBezTo>
                  <a:lnTo>
                    <a:pt x="16552084" y="6550230"/>
                  </a:lnTo>
                  <a:cubicBezTo>
                    <a:pt x="16552084" y="8135201"/>
                    <a:pt x="16509299" y="8283788"/>
                    <a:pt x="15933448" y="8333851"/>
                  </a:cubicBezTo>
                  <a:close/>
                </a:path>
              </a:pathLst>
            </a:custGeom>
            <a:solidFill>
              <a:srgbClr val="F1BCB6"/>
            </a:solidFill>
          </p:spPr>
          <p:txBody>
            <a:bodyPr/>
            <a:lstStyle/>
            <a:p>
              <a:endParaRPr lang="en-US" sz="800">
                <a:latin typeface="UTM Avo" panose="02040603050506020204" pitchFamily="18"/>
              </a:endParaRPr>
            </a:p>
          </p:txBody>
        </p:sp>
      </p:grpSp>
      <p:grpSp>
        <p:nvGrpSpPr>
          <p:cNvPr id="15" name="Group 11">
            <a:extLst>
              <a:ext uri="{FF2B5EF4-FFF2-40B4-BE49-F238E27FC236}">
                <a16:creationId xmlns:a16="http://schemas.microsoft.com/office/drawing/2014/main" id="{F148104B-31E1-57A0-2C8D-9A1920364969}"/>
              </a:ext>
            </a:extLst>
          </p:cNvPr>
          <p:cNvGrpSpPr/>
          <p:nvPr/>
        </p:nvGrpSpPr>
        <p:grpSpPr>
          <a:xfrm>
            <a:off x="1345262" y="1143000"/>
            <a:ext cx="9633269" cy="5098895"/>
            <a:chOff x="0" y="0"/>
            <a:chExt cx="16718711" cy="8691802"/>
          </a:xfrm>
        </p:grpSpPr>
        <p:sp>
          <p:nvSpPr>
            <p:cNvPr id="16" name="Freeform 12">
              <a:extLst>
                <a:ext uri="{FF2B5EF4-FFF2-40B4-BE49-F238E27FC236}">
                  <a16:creationId xmlns:a16="http://schemas.microsoft.com/office/drawing/2014/main" id="{AAA907A0-9E79-1147-24F1-B296AB6B2539}"/>
                </a:ext>
              </a:extLst>
            </p:cNvPr>
            <p:cNvSpPr/>
            <p:nvPr/>
          </p:nvSpPr>
          <p:spPr>
            <a:xfrm>
              <a:off x="0" y="-4073"/>
              <a:ext cx="16725102" cy="8698405"/>
            </a:xfrm>
            <a:custGeom>
              <a:avLst/>
              <a:gdLst/>
              <a:ahLst/>
              <a:cxnLst/>
              <a:rect l="l" t="t" r="r" b="b"/>
              <a:pathLst>
                <a:path w="16725102" h="8698405">
                  <a:moveTo>
                    <a:pt x="16097324" y="8643927"/>
                  </a:moveTo>
                  <a:cubicBezTo>
                    <a:pt x="16097324" y="8643927"/>
                    <a:pt x="15366450" y="8698405"/>
                    <a:pt x="13065359" y="8695784"/>
                  </a:cubicBezTo>
                  <a:cubicBezTo>
                    <a:pt x="6019295" y="8693621"/>
                    <a:pt x="1057074" y="8685797"/>
                    <a:pt x="1057074" y="8685797"/>
                  </a:cubicBezTo>
                  <a:cubicBezTo>
                    <a:pt x="812932" y="8676962"/>
                    <a:pt x="449110" y="8655732"/>
                    <a:pt x="282371" y="8597554"/>
                  </a:cubicBezTo>
                  <a:cubicBezTo>
                    <a:pt x="4469" y="8500591"/>
                    <a:pt x="0" y="8327312"/>
                    <a:pt x="0" y="6805540"/>
                  </a:cubicBezTo>
                  <a:lnTo>
                    <a:pt x="0" y="6805464"/>
                  </a:lnTo>
                  <a:cubicBezTo>
                    <a:pt x="8536" y="491230"/>
                    <a:pt x="0" y="345608"/>
                    <a:pt x="77597" y="223930"/>
                  </a:cubicBezTo>
                  <a:cubicBezTo>
                    <a:pt x="217372" y="4759"/>
                    <a:pt x="519255" y="4073"/>
                    <a:pt x="937909" y="4073"/>
                  </a:cubicBezTo>
                  <a:cubicBezTo>
                    <a:pt x="937909" y="4073"/>
                    <a:pt x="3062836" y="15681"/>
                    <a:pt x="10467239" y="7673"/>
                  </a:cubicBezTo>
                  <a:cubicBezTo>
                    <a:pt x="15147522" y="0"/>
                    <a:pt x="15864255" y="6979"/>
                    <a:pt x="15864255" y="6979"/>
                  </a:cubicBezTo>
                  <a:cubicBezTo>
                    <a:pt x="16232563" y="14458"/>
                    <a:pt x="16370822" y="42638"/>
                    <a:pt x="16568562" y="165219"/>
                  </a:cubicBezTo>
                  <a:cubicBezTo>
                    <a:pt x="16719579" y="258836"/>
                    <a:pt x="16725102" y="476157"/>
                    <a:pt x="16715961" y="6805463"/>
                  </a:cubicBezTo>
                  <a:lnTo>
                    <a:pt x="16715961" y="6805539"/>
                  </a:lnTo>
                  <a:cubicBezTo>
                    <a:pt x="16715961" y="8445277"/>
                    <a:pt x="16673176" y="8593865"/>
                    <a:pt x="16097324" y="8643927"/>
                  </a:cubicBezTo>
                  <a:close/>
                </a:path>
              </a:pathLst>
            </a:custGeom>
            <a:solidFill>
              <a:srgbClr val="FFD4CF"/>
            </a:solidFill>
          </p:spPr>
          <p:txBody>
            <a:bodyPr/>
            <a:lstStyle/>
            <a:p>
              <a:endParaRPr lang="en-US" sz="800">
                <a:latin typeface="UTM Avo" panose="02040603050506020204" pitchFamily="18"/>
              </a:endParaRPr>
            </a:p>
          </p:txBody>
        </p:sp>
      </p:grpSp>
      <p:pic>
        <p:nvPicPr>
          <p:cNvPr id="17" name="Picture 15">
            <a:extLst>
              <a:ext uri="{FF2B5EF4-FFF2-40B4-BE49-F238E27FC236}">
                <a16:creationId xmlns:a16="http://schemas.microsoft.com/office/drawing/2014/main" id="{77CD7380-B8EE-4BEC-C220-425D538ECA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1021" flipH="1">
            <a:off x="10613779" y="1289463"/>
            <a:ext cx="2060959" cy="1071699"/>
          </a:xfrm>
          <a:prstGeom prst="rect">
            <a:avLst/>
          </a:prstGeom>
        </p:spPr>
      </p:pic>
      <p:pic>
        <p:nvPicPr>
          <p:cNvPr id="18" name="Picture 16">
            <a:extLst>
              <a:ext uri="{FF2B5EF4-FFF2-40B4-BE49-F238E27FC236}">
                <a16:creationId xmlns:a16="http://schemas.microsoft.com/office/drawing/2014/main" id="{95D9AAD9-AAD6-0078-D572-F8C319C67C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00002" y="4432299"/>
            <a:ext cx="1796035" cy="2414027"/>
          </a:xfrm>
          <a:prstGeom prst="rect">
            <a:avLst/>
          </a:prstGeom>
        </p:spPr>
      </p:pic>
      <p:pic>
        <p:nvPicPr>
          <p:cNvPr id="19" name="Picture 24">
            <a:extLst>
              <a:ext uri="{FF2B5EF4-FFF2-40B4-BE49-F238E27FC236}">
                <a16:creationId xmlns:a16="http://schemas.microsoft.com/office/drawing/2014/main" id="{8ACB676D-3C6A-9BE9-5AFB-C375847F9EB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473709">
            <a:off x="999729" y="1330899"/>
            <a:ext cx="1970933" cy="387019"/>
          </a:xfrm>
          <a:prstGeom prst="rect">
            <a:avLst/>
          </a:prstGeom>
        </p:spPr>
      </p:pic>
      <p:pic>
        <p:nvPicPr>
          <p:cNvPr id="20" name="Picture 26">
            <a:extLst>
              <a:ext uri="{FF2B5EF4-FFF2-40B4-BE49-F238E27FC236}">
                <a16:creationId xmlns:a16="http://schemas.microsoft.com/office/drawing/2014/main" id="{6987FC70-B2A1-6674-FEAB-28D44B7EBB0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878484">
            <a:off x="11442868" y="4193576"/>
            <a:ext cx="415323" cy="878989"/>
          </a:xfrm>
          <a:prstGeom prst="rect">
            <a:avLst/>
          </a:prstGeom>
        </p:spPr>
      </p:pic>
      <p:pic>
        <p:nvPicPr>
          <p:cNvPr id="21" name="Picture 27">
            <a:extLst>
              <a:ext uri="{FF2B5EF4-FFF2-40B4-BE49-F238E27FC236}">
                <a16:creationId xmlns:a16="http://schemas.microsoft.com/office/drawing/2014/main" id="{6724AE8A-F6AB-9F3D-3A66-3FDBAB59FBC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65716" y="2316373"/>
            <a:ext cx="252001" cy="265264"/>
          </a:xfrm>
          <a:prstGeom prst="rect">
            <a:avLst/>
          </a:prstGeom>
        </p:spPr>
      </p:pic>
      <p:pic>
        <p:nvPicPr>
          <p:cNvPr id="22" name="Picture 28">
            <a:extLst>
              <a:ext uri="{FF2B5EF4-FFF2-40B4-BE49-F238E27FC236}">
                <a16:creationId xmlns:a16="http://schemas.microsoft.com/office/drawing/2014/main" id="{203E6C20-1B20-C6FF-B70E-EFD00BE79E0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669648" y="992208"/>
            <a:ext cx="286506" cy="301585"/>
          </a:xfrm>
          <a:prstGeom prst="rect">
            <a:avLst/>
          </a:prstGeom>
        </p:spPr>
      </p:pic>
      <p:pic>
        <p:nvPicPr>
          <p:cNvPr id="23" name="Picture 29">
            <a:extLst>
              <a:ext uri="{FF2B5EF4-FFF2-40B4-BE49-F238E27FC236}">
                <a16:creationId xmlns:a16="http://schemas.microsoft.com/office/drawing/2014/main" id="{DD56F83D-B532-B450-8283-08908A546DD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2225285" y="5850757"/>
            <a:ext cx="887495" cy="887495"/>
          </a:xfrm>
          <a:prstGeom prst="rect">
            <a:avLst/>
          </a:prstGeom>
        </p:spPr>
      </p:pic>
      <p:pic>
        <p:nvPicPr>
          <p:cNvPr id="24" name="Picture 30">
            <a:extLst>
              <a:ext uri="{FF2B5EF4-FFF2-40B4-BE49-F238E27FC236}">
                <a16:creationId xmlns:a16="http://schemas.microsoft.com/office/drawing/2014/main" id="{CCFE9726-D05E-40F1-B839-7062610F738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9191148" y="6116498"/>
            <a:ext cx="621753" cy="621753"/>
          </a:xfrm>
          <a:prstGeom prst="rect">
            <a:avLst/>
          </a:prstGeom>
        </p:spPr>
      </p:pic>
      <p:grpSp>
        <p:nvGrpSpPr>
          <p:cNvPr id="25" name="Group 24">
            <a:extLst>
              <a:ext uri="{FF2B5EF4-FFF2-40B4-BE49-F238E27FC236}">
                <a16:creationId xmlns:a16="http://schemas.microsoft.com/office/drawing/2014/main" id="{AB43BD88-45CB-224E-BDAC-E9BF73ECA5AE}"/>
              </a:ext>
            </a:extLst>
          </p:cNvPr>
          <p:cNvGrpSpPr/>
          <p:nvPr/>
        </p:nvGrpSpPr>
        <p:grpSpPr>
          <a:xfrm>
            <a:off x="6889148" y="2644930"/>
            <a:ext cx="3778852" cy="3070012"/>
            <a:chOff x="9907028" y="3076813"/>
            <a:chExt cx="5668278" cy="4605018"/>
          </a:xfrm>
        </p:grpSpPr>
        <p:grpSp>
          <p:nvGrpSpPr>
            <p:cNvPr id="26" name="Group 13">
              <a:extLst>
                <a:ext uri="{FF2B5EF4-FFF2-40B4-BE49-F238E27FC236}">
                  <a16:creationId xmlns:a16="http://schemas.microsoft.com/office/drawing/2014/main" id="{0367D509-5C12-96FF-824A-D1A56E8EA0AE}"/>
                </a:ext>
              </a:extLst>
            </p:cNvPr>
            <p:cNvGrpSpPr/>
            <p:nvPr/>
          </p:nvGrpSpPr>
          <p:grpSpPr>
            <a:xfrm>
              <a:off x="9907028" y="3076813"/>
              <a:ext cx="5668278" cy="4605018"/>
              <a:chOff x="1051304" y="-4073"/>
              <a:chExt cx="14648930" cy="6266756"/>
            </a:xfrm>
          </p:grpSpPr>
          <p:sp>
            <p:nvSpPr>
              <p:cNvPr id="28" name="Freeform 14">
                <a:extLst>
                  <a:ext uri="{FF2B5EF4-FFF2-40B4-BE49-F238E27FC236}">
                    <a16:creationId xmlns:a16="http://schemas.microsoft.com/office/drawing/2014/main" id="{AE15DA3E-00FC-DCED-BE1B-0CD5EDA7DC49}"/>
                  </a:ext>
                </a:extLst>
              </p:cNvPr>
              <p:cNvSpPr/>
              <p:nvPr/>
            </p:nvSpPr>
            <p:spPr>
              <a:xfrm>
                <a:off x="1051304" y="-4073"/>
                <a:ext cx="14648930" cy="6266756"/>
              </a:xfrm>
              <a:custGeom>
                <a:avLst/>
                <a:gdLst/>
                <a:ahLst/>
                <a:cxnLst/>
                <a:rect l="l" t="t" r="r" b="b"/>
                <a:pathLst>
                  <a:path w="15700234" h="6266756">
                    <a:moveTo>
                      <a:pt x="15072457" y="6212278"/>
                    </a:moveTo>
                    <a:cubicBezTo>
                      <a:pt x="15072457" y="6212278"/>
                      <a:pt x="14341582" y="6266756"/>
                      <a:pt x="12187579" y="6264135"/>
                    </a:cubicBezTo>
                    <a:cubicBezTo>
                      <a:pt x="5674686" y="6261972"/>
                      <a:pt x="1057074" y="6254147"/>
                      <a:pt x="1057074" y="6254147"/>
                    </a:cubicBezTo>
                    <a:cubicBezTo>
                      <a:pt x="812932" y="6245313"/>
                      <a:pt x="449110" y="6224082"/>
                      <a:pt x="282371" y="6165905"/>
                    </a:cubicBezTo>
                    <a:cubicBezTo>
                      <a:pt x="4469" y="6068942"/>
                      <a:pt x="0" y="5895663"/>
                      <a:pt x="0" y="4803384"/>
                    </a:cubicBezTo>
                    <a:lnTo>
                      <a:pt x="0" y="4803332"/>
                    </a:lnTo>
                    <a:cubicBezTo>
                      <a:pt x="8536" y="491230"/>
                      <a:pt x="0" y="345608"/>
                      <a:pt x="77597" y="223930"/>
                    </a:cubicBezTo>
                    <a:cubicBezTo>
                      <a:pt x="217372" y="4759"/>
                      <a:pt x="519255" y="4073"/>
                      <a:pt x="937909" y="4073"/>
                    </a:cubicBezTo>
                    <a:cubicBezTo>
                      <a:pt x="937909" y="4073"/>
                      <a:pt x="2941940" y="15681"/>
                      <a:pt x="9786056" y="7673"/>
                    </a:cubicBezTo>
                    <a:cubicBezTo>
                      <a:pt x="14122654" y="0"/>
                      <a:pt x="14839387" y="6979"/>
                      <a:pt x="14839387" y="6979"/>
                    </a:cubicBezTo>
                    <a:cubicBezTo>
                      <a:pt x="15207695" y="14458"/>
                      <a:pt x="15345955" y="42638"/>
                      <a:pt x="15543695" y="165219"/>
                    </a:cubicBezTo>
                    <a:cubicBezTo>
                      <a:pt x="15694712" y="258836"/>
                      <a:pt x="15700234" y="476157"/>
                      <a:pt x="15691093" y="4803332"/>
                    </a:cubicBezTo>
                    <a:lnTo>
                      <a:pt x="15691093" y="4803384"/>
                    </a:lnTo>
                    <a:cubicBezTo>
                      <a:pt x="15691093" y="6013628"/>
                      <a:pt x="15648308" y="6162216"/>
                      <a:pt x="15072457" y="6212278"/>
                    </a:cubicBezTo>
                    <a:close/>
                  </a:path>
                </a:pathLst>
              </a:custGeom>
              <a:solidFill>
                <a:srgbClr val="FAFAF7"/>
              </a:solidFill>
            </p:spPr>
            <p:txBody>
              <a:bodyPr/>
              <a:lstStyle/>
              <a:p>
                <a:endParaRPr lang="en-US" sz="800">
                  <a:latin typeface="UTM Avo" panose="02040603050506020204" pitchFamily="18"/>
                </a:endParaRPr>
              </a:p>
            </p:txBody>
          </p:sp>
        </p:grpSp>
        <p:sp>
          <p:nvSpPr>
            <p:cNvPr id="27" name="Rectangle 26">
              <a:extLst>
                <a:ext uri="{FF2B5EF4-FFF2-40B4-BE49-F238E27FC236}">
                  <a16:creationId xmlns:a16="http://schemas.microsoft.com/office/drawing/2014/main" id="{759292A8-4B8E-C2D8-B82B-80D6AD6B882E}"/>
                </a:ext>
              </a:extLst>
            </p:cNvPr>
            <p:cNvSpPr/>
            <p:nvPr/>
          </p:nvSpPr>
          <p:spPr>
            <a:xfrm>
              <a:off x="10024635" y="4407352"/>
              <a:ext cx="5506865" cy="1697772"/>
            </a:xfrm>
            <a:prstGeom prst="rect">
              <a:avLst/>
            </a:prstGeom>
          </p:spPr>
          <p:txBody>
            <a:bodyPr wrap="square">
              <a:spAutoFit/>
            </a:bodyPr>
            <a:lstStyle/>
            <a:p>
              <a:pPr algn="ctr">
                <a:lnSpc>
                  <a:spcPct val="150000"/>
                </a:lnSpc>
                <a:spcAft>
                  <a:spcPts val="667"/>
                </a:spcAft>
                <a:defRPr/>
              </a:pPr>
              <a:r>
                <a:rPr lang="vi-VN" sz="2400" dirty="0">
                  <a:latin typeface="UTM Avo" panose="02040603050506020204" pitchFamily="18"/>
                  <a:cs typeface="Arial" panose="020B0604020202020204" pitchFamily="34" charset="0"/>
                </a:rPr>
                <a:t>Hoàn thành bài tập phần </a:t>
              </a:r>
              <a:r>
                <a:rPr lang="vi-VN" sz="2400" b="1" dirty="0">
                  <a:latin typeface="UTM Avo" panose="02040603050506020204" pitchFamily="18"/>
                  <a:cs typeface="Arial" panose="020B0604020202020204" pitchFamily="34" charset="0"/>
                </a:rPr>
                <a:t>Vận dụng</a:t>
              </a:r>
              <a:endParaRPr lang="vi-VN" sz="2400" b="1" dirty="0">
                <a:latin typeface="UTM Avo" panose="02040603050506020204" pitchFamily="18"/>
                <a:ea typeface="Calibri" panose="020F0502020204030204" pitchFamily="34" charset="0"/>
                <a:cs typeface="Arial" panose="020B0604020202020204" pitchFamily="34" charset="0"/>
              </a:endParaRPr>
            </a:p>
          </p:txBody>
        </p:sp>
      </p:grpSp>
      <p:sp>
        <p:nvSpPr>
          <p:cNvPr id="29" name="TextBox 28">
            <a:extLst>
              <a:ext uri="{FF2B5EF4-FFF2-40B4-BE49-F238E27FC236}">
                <a16:creationId xmlns:a16="http://schemas.microsoft.com/office/drawing/2014/main" id="{5D062099-961A-47D6-22D1-C8CC11EB1837}"/>
              </a:ext>
            </a:extLst>
          </p:cNvPr>
          <p:cNvSpPr txBox="1"/>
          <p:nvPr/>
        </p:nvSpPr>
        <p:spPr>
          <a:xfrm>
            <a:off x="3198909" y="1618166"/>
            <a:ext cx="6176691" cy="769441"/>
          </a:xfrm>
          <a:prstGeom prst="rect">
            <a:avLst/>
          </a:prstGeom>
          <a:noFill/>
        </p:spPr>
        <p:txBody>
          <a:bodyPr wrap="none" rtlCol="0">
            <a:spAutoFit/>
          </a:bodyPr>
          <a:lstStyle/>
          <a:p>
            <a:r>
              <a:rPr lang="vi-VN" sz="4400" b="1" dirty="0">
                <a:solidFill>
                  <a:schemeClr val="tx1">
                    <a:lumMod val="95000"/>
                    <a:lumOff val="5000"/>
                  </a:schemeClr>
                </a:solidFill>
                <a:latin typeface="UTM Avo" panose="02040603050506020204" pitchFamily="18"/>
              </a:rPr>
              <a:t>HƯỚNG DẪN VỀ NHÀ</a:t>
            </a:r>
            <a:endParaRPr lang="en-US" sz="4400" b="1" dirty="0">
              <a:solidFill>
                <a:schemeClr val="tx1">
                  <a:lumMod val="95000"/>
                  <a:lumOff val="5000"/>
                </a:schemeClr>
              </a:solidFill>
              <a:latin typeface="UTM Avo" panose="02040603050506020204" pitchFamily="18"/>
            </a:endParaRPr>
          </a:p>
        </p:txBody>
      </p:sp>
      <p:grpSp>
        <p:nvGrpSpPr>
          <p:cNvPr id="30" name="Group 29">
            <a:extLst>
              <a:ext uri="{FF2B5EF4-FFF2-40B4-BE49-F238E27FC236}">
                <a16:creationId xmlns:a16="http://schemas.microsoft.com/office/drawing/2014/main" id="{5E631C95-EEE3-1908-4833-88FB08DDC1A8}"/>
              </a:ext>
            </a:extLst>
          </p:cNvPr>
          <p:cNvGrpSpPr/>
          <p:nvPr/>
        </p:nvGrpSpPr>
        <p:grpSpPr>
          <a:xfrm>
            <a:off x="1690397" y="2648223"/>
            <a:ext cx="5058334" cy="3066777"/>
            <a:chOff x="2608734" y="3421565"/>
            <a:chExt cx="7587501" cy="4600166"/>
          </a:xfrm>
        </p:grpSpPr>
        <p:grpSp>
          <p:nvGrpSpPr>
            <p:cNvPr id="31" name="Group 13">
              <a:extLst>
                <a:ext uri="{FF2B5EF4-FFF2-40B4-BE49-F238E27FC236}">
                  <a16:creationId xmlns:a16="http://schemas.microsoft.com/office/drawing/2014/main" id="{228D760A-82C7-C33F-B084-70CE5D9EF013}"/>
                </a:ext>
              </a:extLst>
            </p:cNvPr>
            <p:cNvGrpSpPr/>
            <p:nvPr/>
          </p:nvGrpSpPr>
          <p:grpSpPr>
            <a:xfrm>
              <a:off x="2608734" y="3421565"/>
              <a:ext cx="7587501" cy="4600166"/>
              <a:chOff x="-3" y="-4073"/>
              <a:chExt cx="19608914" cy="6266756"/>
            </a:xfrm>
          </p:grpSpPr>
          <p:sp>
            <p:nvSpPr>
              <p:cNvPr id="33" name="Freeform 14">
                <a:extLst>
                  <a:ext uri="{FF2B5EF4-FFF2-40B4-BE49-F238E27FC236}">
                    <a16:creationId xmlns:a16="http://schemas.microsoft.com/office/drawing/2014/main" id="{49D2A35E-A541-5F8D-5F1C-473C65FCE144}"/>
                  </a:ext>
                </a:extLst>
              </p:cNvPr>
              <p:cNvSpPr/>
              <p:nvPr/>
            </p:nvSpPr>
            <p:spPr>
              <a:xfrm>
                <a:off x="-3" y="-4073"/>
                <a:ext cx="19608914" cy="6266756"/>
              </a:xfrm>
              <a:custGeom>
                <a:avLst/>
                <a:gdLst/>
                <a:ahLst/>
                <a:cxnLst/>
                <a:rect l="l" t="t" r="r" b="b"/>
                <a:pathLst>
                  <a:path w="15700234" h="6266756">
                    <a:moveTo>
                      <a:pt x="15072457" y="6212278"/>
                    </a:moveTo>
                    <a:cubicBezTo>
                      <a:pt x="15072457" y="6212278"/>
                      <a:pt x="14341582" y="6266756"/>
                      <a:pt x="12187579" y="6264135"/>
                    </a:cubicBezTo>
                    <a:cubicBezTo>
                      <a:pt x="5674686" y="6261972"/>
                      <a:pt x="1057074" y="6254147"/>
                      <a:pt x="1057074" y="6254147"/>
                    </a:cubicBezTo>
                    <a:cubicBezTo>
                      <a:pt x="812932" y="6245313"/>
                      <a:pt x="449110" y="6224082"/>
                      <a:pt x="282371" y="6165905"/>
                    </a:cubicBezTo>
                    <a:cubicBezTo>
                      <a:pt x="4469" y="6068942"/>
                      <a:pt x="0" y="5895663"/>
                      <a:pt x="0" y="4803384"/>
                    </a:cubicBezTo>
                    <a:lnTo>
                      <a:pt x="0" y="4803332"/>
                    </a:lnTo>
                    <a:cubicBezTo>
                      <a:pt x="8536" y="491230"/>
                      <a:pt x="0" y="345608"/>
                      <a:pt x="77597" y="223930"/>
                    </a:cubicBezTo>
                    <a:cubicBezTo>
                      <a:pt x="217372" y="4759"/>
                      <a:pt x="519255" y="4073"/>
                      <a:pt x="937909" y="4073"/>
                    </a:cubicBezTo>
                    <a:cubicBezTo>
                      <a:pt x="937909" y="4073"/>
                      <a:pt x="2941940" y="15681"/>
                      <a:pt x="9786056" y="7673"/>
                    </a:cubicBezTo>
                    <a:cubicBezTo>
                      <a:pt x="14122654" y="0"/>
                      <a:pt x="14839387" y="6979"/>
                      <a:pt x="14839387" y="6979"/>
                    </a:cubicBezTo>
                    <a:cubicBezTo>
                      <a:pt x="15207695" y="14458"/>
                      <a:pt x="15345955" y="42638"/>
                      <a:pt x="15543695" y="165219"/>
                    </a:cubicBezTo>
                    <a:cubicBezTo>
                      <a:pt x="15694712" y="258836"/>
                      <a:pt x="15700234" y="476157"/>
                      <a:pt x="15691093" y="4803332"/>
                    </a:cubicBezTo>
                    <a:lnTo>
                      <a:pt x="15691093" y="4803384"/>
                    </a:lnTo>
                    <a:cubicBezTo>
                      <a:pt x="15691093" y="6013628"/>
                      <a:pt x="15648308" y="6162216"/>
                      <a:pt x="15072457" y="6212278"/>
                    </a:cubicBezTo>
                    <a:close/>
                  </a:path>
                </a:pathLst>
              </a:custGeom>
              <a:solidFill>
                <a:srgbClr val="FAFAF7"/>
              </a:solidFill>
            </p:spPr>
            <p:txBody>
              <a:bodyPr/>
              <a:lstStyle/>
              <a:p>
                <a:endParaRPr lang="en-US" sz="800">
                  <a:latin typeface="UTM Avo" panose="02040603050506020204" pitchFamily="18"/>
                </a:endParaRPr>
              </a:p>
            </p:txBody>
          </p:sp>
        </p:grpSp>
        <p:sp>
          <p:nvSpPr>
            <p:cNvPr id="32" name="Rectangle 31">
              <a:extLst>
                <a:ext uri="{FF2B5EF4-FFF2-40B4-BE49-F238E27FC236}">
                  <a16:creationId xmlns:a16="http://schemas.microsoft.com/office/drawing/2014/main" id="{3F86ADD1-FC10-4182-D75E-340C51511BA9}"/>
                </a:ext>
              </a:extLst>
            </p:cNvPr>
            <p:cNvSpPr/>
            <p:nvPr/>
          </p:nvSpPr>
          <p:spPr>
            <a:xfrm>
              <a:off x="3374663" y="4747165"/>
              <a:ext cx="5944083" cy="2528769"/>
            </a:xfrm>
            <a:prstGeom prst="rect">
              <a:avLst/>
            </a:prstGeom>
          </p:spPr>
          <p:txBody>
            <a:bodyPr wrap="square">
              <a:spAutoFit/>
            </a:bodyPr>
            <a:lstStyle/>
            <a:p>
              <a:pPr algn="ctr">
                <a:lnSpc>
                  <a:spcPct val="150000"/>
                </a:lnSpc>
              </a:pPr>
              <a:r>
                <a:rPr lang="vi-VN" sz="2400" dirty="0">
                  <a:solidFill>
                    <a:prstClr val="black"/>
                  </a:solidFill>
                  <a:latin typeface="UTM Avo" panose="02040603050506020204" pitchFamily="18"/>
                  <a:ea typeface="Calibri" panose="020F0502020204030204" pitchFamily="34" charset="0"/>
                  <a:cs typeface="Arial" panose="020B0604020202020204" pitchFamily="34" charset="0"/>
                </a:rPr>
                <a:t>Đọc trước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và</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chuẩn</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bị</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b="1" dirty="0" err="1">
                  <a:solidFill>
                    <a:prstClr val="black"/>
                  </a:solidFill>
                  <a:latin typeface="UTM Avo" panose="02040603050506020204" pitchFamily="18"/>
                  <a:ea typeface="Calibri" panose="020F0502020204030204" pitchFamily="34" charset="0"/>
                  <a:cs typeface="Arial" panose="020B0604020202020204" pitchFamily="34" charset="0"/>
                </a:rPr>
                <a:t>Phần</a:t>
              </a:r>
              <a:r>
                <a:rPr lang="en-US" sz="2400" b="1" dirty="0">
                  <a:solidFill>
                    <a:prstClr val="black"/>
                  </a:solidFill>
                  <a:latin typeface="UTM Avo" panose="02040603050506020204" pitchFamily="18"/>
                  <a:ea typeface="Calibri" panose="020F0502020204030204" pitchFamily="34" charset="0"/>
                  <a:cs typeface="Arial" panose="020B0604020202020204" pitchFamily="34" charset="0"/>
                </a:rPr>
                <a:t> III, IV </a:t>
              </a:r>
              <a:r>
                <a:rPr lang="en-US" sz="2400" b="1" dirty="0" err="1">
                  <a:solidFill>
                    <a:prstClr val="black"/>
                  </a:solidFill>
                  <a:latin typeface="UTM Avo" panose="02040603050506020204" pitchFamily="18"/>
                  <a:ea typeface="Calibri" panose="020F0502020204030204" pitchFamily="34" charset="0"/>
                  <a:cs typeface="Arial" panose="020B0604020202020204" pitchFamily="34" charset="0"/>
                </a:rPr>
                <a:t>của</a:t>
              </a:r>
              <a:r>
                <a:rPr lang="en-US" sz="2400" b="1"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b="1" dirty="0" err="1">
                  <a:solidFill>
                    <a:prstClr val="black"/>
                  </a:solidFill>
                  <a:latin typeface="UTM Avo" panose="02040603050506020204" pitchFamily="18"/>
                  <a:ea typeface="Calibri" panose="020F0502020204030204" pitchFamily="34" charset="0"/>
                  <a:cs typeface="Arial" panose="020B0604020202020204" pitchFamily="34" charset="0"/>
                </a:rPr>
                <a:t>bài</a:t>
              </a:r>
              <a:r>
                <a:rPr lang="en-US" sz="2400" b="1"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b="1" dirty="0" err="1">
                  <a:solidFill>
                    <a:prstClr val="black"/>
                  </a:solidFill>
                  <a:latin typeface="UTM Avo" panose="02040603050506020204" pitchFamily="18"/>
                  <a:ea typeface="Calibri" panose="020F0502020204030204" pitchFamily="34" charset="0"/>
                  <a:cs typeface="Arial" panose="020B0604020202020204" pitchFamily="34" charset="0"/>
                </a:rPr>
                <a:t>học</a:t>
              </a:r>
              <a:endParaRPr lang="vi-VN" sz="2400" b="1" dirty="0">
                <a:latin typeface="UTM Avo" panose="02040603050506020204" pitchFamily="18"/>
                <a:ea typeface="Calibri" panose="020F0502020204030204" pitchFamily="34" charset="0"/>
                <a:cs typeface="Arial" panose="020B0604020202020204" pitchFamily="34" charset="0"/>
              </a:endParaRPr>
            </a:p>
            <a:p>
              <a:pPr algn="ctr">
                <a:lnSpc>
                  <a:spcPct val="150000"/>
                </a:lnSpc>
              </a:pPr>
              <a:endParaRPr lang="vi-VN" sz="2400" b="1"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289447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par>
                                <p:cTn id="13" presetID="14" presetClass="entr" presetSubtype="1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F45E8C-51C5-54AE-1CF8-689C4BC05E8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129F91-E2E3-630A-355D-3DF9F5EACAF1}"/>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Like fanpage Hoc10 - Học 1 biết 10 để nhận thêm nhiều tài liệu giảng dạy</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30587467-346B-A975-4795-B438FC8FB5DE}"/>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8FB714E6-E5EF-7C25-CEBE-058D23F1D53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9" name="TextBox 8">
            <a:extLst>
              <a:ext uri="{FF2B5EF4-FFF2-40B4-BE49-F238E27FC236}">
                <a16:creationId xmlns:a16="http://schemas.microsoft.com/office/drawing/2014/main" id="{3D59D4D2-27AF-FE28-90D2-8ED140C986D6}"/>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88324D86-6420-36B0-2794-5BA9C1D188D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466D7F4-C171-D469-940A-21A31A6077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7">
            <a:extLst>
              <a:ext uri="{FF2B5EF4-FFF2-40B4-BE49-F238E27FC236}">
                <a16:creationId xmlns:a16="http://schemas.microsoft.com/office/drawing/2014/main" id="{7CEDAF0F-A2AC-EB16-05ED-E043A4ACD9C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70427" y="5017128"/>
            <a:ext cx="1023385" cy="1655962"/>
          </a:xfrm>
          <a:prstGeom prst="rect">
            <a:avLst/>
          </a:prstGeom>
        </p:spPr>
      </p:pic>
      <p:pic>
        <p:nvPicPr>
          <p:cNvPr id="23" name="Picture 8">
            <a:extLst>
              <a:ext uri="{FF2B5EF4-FFF2-40B4-BE49-F238E27FC236}">
                <a16:creationId xmlns:a16="http://schemas.microsoft.com/office/drawing/2014/main" id="{1C3059E5-0AA0-10AF-1BFB-0053225C80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9862" y="4559477"/>
            <a:ext cx="1366135" cy="2210575"/>
          </a:xfrm>
          <a:prstGeom prst="rect">
            <a:avLst/>
          </a:prstGeom>
        </p:spPr>
      </p:pic>
      <p:pic>
        <p:nvPicPr>
          <p:cNvPr id="25" name="Picture 38">
            <a:extLst>
              <a:ext uri="{FF2B5EF4-FFF2-40B4-BE49-F238E27FC236}">
                <a16:creationId xmlns:a16="http://schemas.microsoft.com/office/drawing/2014/main" id="{4C8F6A1F-3B5C-F5A5-7585-27D70B115E5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04900">
            <a:off x="11221014" y="3846546"/>
            <a:ext cx="298827" cy="314555"/>
          </a:xfrm>
          <a:prstGeom prst="rect">
            <a:avLst/>
          </a:prstGeom>
        </p:spPr>
      </p:pic>
      <p:pic>
        <p:nvPicPr>
          <p:cNvPr id="26" name="Picture 39">
            <a:extLst>
              <a:ext uri="{FF2B5EF4-FFF2-40B4-BE49-F238E27FC236}">
                <a16:creationId xmlns:a16="http://schemas.microsoft.com/office/drawing/2014/main" id="{8DEB56F7-EF94-54FA-E4D3-42959B90AA0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03513" y="2417195"/>
            <a:ext cx="341325" cy="359289"/>
          </a:xfrm>
          <a:prstGeom prst="rect">
            <a:avLst/>
          </a:prstGeom>
        </p:spPr>
      </p:pic>
      <p:pic>
        <p:nvPicPr>
          <p:cNvPr id="28" name="Picture 41">
            <a:extLst>
              <a:ext uri="{FF2B5EF4-FFF2-40B4-BE49-F238E27FC236}">
                <a16:creationId xmlns:a16="http://schemas.microsoft.com/office/drawing/2014/main" id="{08B43AF0-2D51-F222-59BE-C4B024DF4B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0920352" y="2267478"/>
            <a:ext cx="1738151" cy="903839"/>
          </a:xfrm>
          <a:prstGeom prst="rect">
            <a:avLst/>
          </a:prstGeom>
        </p:spPr>
      </p:pic>
      <p:sp>
        <p:nvSpPr>
          <p:cNvPr id="31" name="TextBox 30">
            <a:extLst>
              <a:ext uri="{FF2B5EF4-FFF2-40B4-BE49-F238E27FC236}">
                <a16:creationId xmlns:a16="http://schemas.microsoft.com/office/drawing/2014/main" id="{9920ECF4-2989-2C8B-6536-728F6A90DB42}"/>
              </a:ext>
            </a:extLst>
          </p:cNvPr>
          <p:cNvSpPr txBox="1"/>
          <p:nvPr/>
        </p:nvSpPr>
        <p:spPr>
          <a:xfrm>
            <a:off x="1633933" y="1431286"/>
            <a:ext cx="8572434" cy="654731"/>
          </a:xfrm>
          <a:prstGeom prst="rect">
            <a:avLst/>
          </a:prstGeom>
          <a:noFill/>
        </p:spPr>
        <p:txBody>
          <a:bodyPr wrap="square">
            <a:spAutoFit/>
          </a:bodyPr>
          <a:lstStyle/>
          <a:p>
            <a:pPr algn="ctr">
              <a:lnSpc>
                <a:spcPct val="150000"/>
              </a:lnSpc>
              <a:spcBef>
                <a:spcPts val="67"/>
              </a:spcBef>
              <a:spcAft>
                <a:spcPts val="67"/>
              </a:spcAft>
            </a:pPr>
            <a:r>
              <a:rPr lang="en-US" sz="2800" b="1" dirty="0" err="1">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Một</a:t>
            </a:r>
            <a:r>
              <a:rPr lang="en-US" sz="2800" b="1" dirty="0">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 </a:t>
            </a:r>
            <a:r>
              <a:rPr lang="en-US" sz="2800" b="1" dirty="0" err="1">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số</a:t>
            </a:r>
            <a:r>
              <a:rPr lang="en-US" sz="2800" b="1" dirty="0">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 </a:t>
            </a:r>
            <a:r>
              <a:rPr lang="en-US" sz="2800" b="1" dirty="0" err="1">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vẻ</a:t>
            </a:r>
            <a:r>
              <a:rPr lang="en-US" sz="2800" b="1" dirty="0">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 </a:t>
            </a:r>
            <a:r>
              <a:rPr lang="en-US" sz="2800" b="1" dirty="0" err="1">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đẹp</a:t>
            </a:r>
            <a:r>
              <a:rPr lang="en-US" sz="2800" b="1" dirty="0">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 </a:t>
            </a:r>
            <a:r>
              <a:rPr lang="en-US" sz="2800" b="1" dirty="0" err="1">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của</a:t>
            </a:r>
            <a:r>
              <a:rPr lang="en-US" sz="2800" b="1" dirty="0">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 </a:t>
            </a:r>
            <a:r>
              <a:rPr lang="en-US" sz="2800" b="1" dirty="0" err="1">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quê</a:t>
            </a:r>
            <a:r>
              <a:rPr lang="en-US" sz="2800" b="1" dirty="0">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 </a:t>
            </a:r>
            <a:r>
              <a:rPr lang="en-US" sz="2800" b="1" dirty="0" err="1">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hương</a:t>
            </a:r>
            <a:r>
              <a:rPr lang="en-US" sz="2800" b="1" dirty="0">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 </a:t>
            </a:r>
            <a:r>
              <a:rPr lang="en-US" sz="2800" b="1" dirty="0" err="1">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đất</a:t>
            </a:r>
            <a:r>
              <a:rPr lang="en-US" sz="2800" b="1" dirty="0">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 </a:t>
            </a:r>
            <a:r>
              <a:rPr lang="en-US" sz="2800" b="1" dirty="0" err="1">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nước</a:t>
            </a:r>
            <a:r>
              <a:rPr lang="en-US" sz="2800" b="1" dirty="0">
                <a:solidFill>
                  <a:schemeClr val="tx1">
                    <a:lumMod val="95000"/>
                    <a:lumOff val="5000"/>
                  </a:schemeClr>
                </a:solidFill>
                <a:latin typeface="UTM Avo" panose="02040603050506020204" pitchFamily="18"/>
                <a:ea typeface="Arial" panose="020B0604020202020204" pitchFamily="34" charset="0"/>
                <a:cs typeface="Arial" panose="020B0604020202020204" pitchFamily="34" charset="0"/>
              </a:rPr>
              <a:t> </a:t>
            </a:r>
          </a:p>
        </p:txBody>
      </p:sp>
      <p:sp>
        <p:nvSpPr>
          <p:cNvPr id="32" name="Rectangle: Rounded Corners 27">
            <a:extLst>
              <a:ext uri="{FF2B5EF4-FFF2-40B4-BE49-F238E27FC236}">
                <a16:creationId xmlns:a16="http://schemas.microsoft.com/office/drawing/2014/main" id="{07F0235F-7D95-BF64-5988-17F80C8D75C6}"/>
              </a:ext>
            </a:extLst>
          </p:cNvPr>
          <p:cNvSpPr/>
          <p:nvPr/>
        </p:nvSpPr>
        <p:spPr>
          <a:xfrm>
            <a:off x="799440" y="4946742"/>
            <a:ext cx="2848454" cy="772620"/>
          </a:xfrm>
          <a:prstGeom prst="roundRect">
            <a:avLst/>
          </a:prstGeom>
          <a:solidFill>
            <a:srgbClr val="FFD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a:cs typeface="Arial" panose="020B0604020202020204" pitchFamily="34" charset="0"/>
              </a:rPr>
              <a:t>Chùa</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Một</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Cột</a:t>
            </a:r>
            <a:r>
              <a:rPr lang="en-US" sz="2400" dirty="0">
                <a:solidFill>
                  <a:schemeClr val="tx1"/>
                </a:solidFill>
                <a:latin typeface="UTM Avo" panose="02040603050506020204" pitchFamily="18"/>
                <a:cs typeface="Arial" panose="020B0604020202020204" pitchFamily="34" charset="0"/>
              </a:rPr>
              <a:t> </a:t>
            </a:r>
          </a:p>
        </p:txBody>
      </p:sp>
      <p:sp>
        <p:nvSpPr>
          <p:cNvPr id="33" name="Rectangle: Rounded Corners 28">
            <a:extLst>
              <a:ext uri="{FF2B5EF4-FFF2-40B4-BE49-F238E27FC236}">
                <a16:creationId xmlns:a16="http://schemas.microsoft.com/office/drawing/2014/main" id="{5923C1A8-E83D-6335-4455-947DBE248F8B}"/>
              </a:ext>
            </a:extLst>
          </p:cNvPr>
          <p:cNvSpPr/>
          <p:nvPr/>
        </p:nvSpPr>
        <p:spPr>
          <a:xfrm>
            <a:off x="4512120" y="4997727"/>
            <a:ext cx="2848454" cy="772620"/>
          </a:xfrm>
          <a:prstGeom prst="roundRect">
            <a:avLst/>
          </a:prstGeom>
          <a:solidFill>
            <a:srgbClr val="FFD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a:cs typeface="Arial" panose="020B0604020202020204" pitchFamily="34" charset="0"/>
              </a:rPr>
              <a:t>Vịnh Hạ Long </a:t>
            </a:r>
          </a:p>
        </p:txBody>
      </p:sp>
      <p:sp>
        <p:nvSpPr>
          <p:cNvPr id="34" name="Rectangle: Rounded Corners 29">
            <a:extLst>
              <a:ext uri="{FF2B5EF4-FFF2-40B4-BE49-F238E27FC236}">
                <a16:creationId xmlns:a16="http://schemas.microsoft.com/office/drawing/2014/main" id="{FFF4F8C4-B418-6DBA-274E-926A01B49511}"/>
              </a:ext>
            </a:extLst>
          </p:cNvPr>
          <p:cNvSpPr/>
          <p:nvPr/>
        </p:nvSpPr>
        <p:spPr>
          <a:xfrm>
            <a:off x="8315668" y="4994671"/>
            <a:ext cx="2848454" cy="772620"/>
          </a:xfrm>
          <a:prstGeom prst="roundRect">
            <a:avLst/>
          </a:prstGeom>
          <a:solidFill>
            <a:srgbClr val="FFD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a:cs typeface="Arial" panose="020B0604020202020204" pitchFamily="34" charset="0"/>
              </a:rPr>
              <a:t>Lũy tre đầu làng</a:t>
            </a:r>
          </a:p>
        </p:txBody>
      </p:sp>
      <p:grpSp>
        <p:nvGrpSpPr>
          <p:cNvPr id="35" name="Group 34">
            <a:extLst>
              <a:ext uri="{FF2B5EF4-FFF2-40B4-BE49-F238E27FC236}">
                <a16:creationId xmlns:a16="http://schemas.microsoft.com/office/drawing/2014/main" id="{C9D41ED5-44A5-FFE4-B5C3-844ABA89E45D}"/>
              </a:ext>
            </a:extLst>
          </p:cNvPr>
          <p:cNvGrpSpPr/>
          <p:nvPr/>
        </p:nvGrpSpPr>
        <p:grpSpPr>
          <a:xfrm>
            <a:off x="619127" y="2307583"/>
            <a:ext cx="3319643" cy="2515113"/>
            <a:chOff x="606810" y="3374498"/>
            <a:chExt cx="5349412" cy="3792902"/>
          </a:xfrm>
        </p:grpSpPr>
        <p:grpSp>
          <p:nvGrpSpPr>
            <p:cNvPr id="36" name="Group 21">
              <a:extLst>
                <a:ext uri="{FF2B5EF4-FFF2-40B4-BE49-F238E27FC236}">
                  <a16:creationId xmlns:a16="http://schemas.microsoft.com/office/drawing/2014/main" id="{6EC1F5BA-8325-7217-95DD-AE5813C7078C}"/>
                </a:ext>
              </a:extLst>
            </p:cNvPr>
            <p:cNvGrpSpPr/>
            <p:nvPr/>
          </p:nvGrpSpPr>
          <p:grpSpPr>
            <a:xfrm>
              <a:off x="914400" y="3378354"/>
              <a:ext cx="5041822" cy="3789046"/>
              <a:chOff x="-3803917" y="-4073"/>
              <a:chExt cx="18308324" cy="14263152"/>
            </a:xfrm>
          </p:grpSpPr>
          <p:sp>
            <p:nvSpPr>
              <p:cNvPr id="38" name="Freeform 22">
                <a:extLst>
                  <a:ext uri="{FF2B5EF4-FFF2-40B4-BE49-F238E27FC236}">
                    <a16:creationId xmlns:a16="http://schemas.microsoft.com/office/drawing/2014/main" id="{1A70DED0-2922-D848-E2A5-72C52683BE63}"/>
                  </a:ext>
                </a:extLst>
              </p:cNvPr>
              <p:cNvSpPr/>
              <p:nvPr/>
            </p:nvSpPr>
            <p:spPr>
              <a:xfrm>
                <a:off x="-3803917" y="-4073"/>
                <a:ext cx="18308324" cy="14263152"/>
              </a:xfrm>
              <a:custGeom>
                <a:avLst/>
                <a:gdLst/>
                <a:ahLst/>
                <a:cxnLst/>
                <a:rect l="l" t="t" r="r" b="b"/>
                <a:pathLst>
                  <a:path w="14504401" h="14263151">
                    <a:moveTo>
                      <a:pt x="13876623" y="14208673"/>
                    </a:moveTo>
                    <a:cubicBezTo>
                      <a:pt x="13876623" y="14208673"/>
                      <a:pt x="13145748" y="14263151"/>
                      <a:pt x="11163369" y="14260530"/>
                    </a:cubicBezTo>
                    <a:cubicBezTo>
                      <a:pt x="5272590" y="14258367"/>
                      <a:pt x="1057074" y="14250543"/>
                      <a:pt x="1057074" y="14250543"/>
                    </a:cubicBezTo>
                    <a:cubicBezTo>
                      <a:pt x="812932" y="14241708"/>
                      <a:pt x="449110" y="14220478"/>
                      <a:pt x="282371" y="14162300"/>
                    </a:cubicBezTo>
                    <a:cubicBezTo>
                      <a:pt x="4469" y="14065337"/>
                      <a:pt x="0" y="13892058"/>
                      <a:pt x="0" y="11387406"/>
                    </a:cubicBezTo>
                    <a:lnTo>
                      <a:pt x="0" y="11387274"/>
                    </a:lnTo>
                    <a:cubicBezTo>
                      <a:pt x="8536" y="491230"/>
                      <a:pt x="0" y="345608"/>
                      <a:pt x="77597" y="223930"/>
                    </a:cubicBezTo>
                    <a:cubicBezTo>
                      <a:pt x="217372" y="4759"/>
                      <a:pt x="519255" y="4073"/>
                      <a:pt x="937909" y="4073"/>
                    </a:cubicBezTo>
                    <a:cubicBezTo>
                      <a:pt x="937909" y="4073"/>
                      <a:pt x="2800877" y="15681"/>
                      <a:pt x="8991241" y="7673"/>
                    </a:cubicBezTo>
                    <a:cubicBezTo>
                      <a:pt x="12926821" y="0"/>
                      <a:pt x="13643555" y="6979"/>
                      <a:pt x="13643555" y="6979"/>
                    </a:cubicBezTo>
                    <a:cubicBezTo>
                      <a:pt x="14011861" y="14458"/>
                      <a:pt x="14150121" y="42638"/>
                      <a:pt x="14347862" y="165219"/>
                    </a:cubicBezTo>
                    <a:cubicBezTo>
                      <a:pt x="14498879" y="258836"/>
                      <a:pt x="14504401" y="476157"/>
                      <a:pt x="14495261" y="11387273"/>
                    </a:cubicBezTo>
                    <a:lnTo>
                      <a:pt x="14495261" y="11387405"/>
                    </a:lnTo>
                    <a:cubicBezTo>
                      <a:pt x="14495259" y="14010024"/>
                      <a:pt x="14452476" y="14158611"/>
                      <a:pt x="13876623" y="14208673"/>
                    </a:cubicBezTo>
                    <a:close/>
                  </a:path>
                </a:pathLst>
              </a:custGeom>
              <a:solidFill>
                <a:srgbClr val="98C8BB"/>
              </a:solidFill>
            </p:spPr>
            <p:txBody>
              <a:bodyPr/>
              <a:lstStyle/>
              <a:p>
                <a:endParaRPr lang="en-US" sz="800">
                  <a:latin typeface="UTM Avo" panose="02040603050506020204" pitchFamily="18"/>
                </a:endParaRPr>
              </a:p>
            </p:txBody>
          </p:sp>
        </p:grpSp>
        <p:pic>
          <p:nvPicPr>
            <p:cNvPr id="37" name="Picture 36">
              <a:extLst>
                <a:ext uri="{FF2B5EF4-FFF2-40B4-BE49-F238E27FC236}">
                  <a16:creationId xmlns:a16="http://schemas.microsoft.com/office/drawing/2014/main" id="{6180AD2C-530A-1F58-651A-E779FECE113E}"/>
                </a:ext>
              </a:extLst>
            </p:cNvPr>
            <p:cNvPicPr>
              <a:picLocks noChangeAspect="1"/>
            </p:cNvPicPr>
            <p:nvPr/>
          </p:nvPicPr>
          <p:blipFill rotWithShape="1">
            <a:blip r:embed="rId11"/>
            <a:srcRect l="18811"/>
            <a:stretch/>
          </p:blipFill>
          <p:spPr>
            <a:xfrm>
              <a:off x="606810" y="3374498"/>
              <a:ext cx="5171248" cy="3639680"/>
            </a:xfrm>
            <a:prstGeom prst="roundRect">
              <a:avLst>
                <a:gd name="adj" fmla="val 10577"/>
              </a:avLst>
            </a:prstGeom>
          </p:spPr>
        </p:pic>
      </p:grpSp>
      <p:grpSp>
        <p:nvGrpSpPr>
          <p:cNvPr id="39" name="Group 38">
            <a:extLst>
              <a:ext uri="{FF2B5EF4-FFF2-40B4-BE49-F238E27FC236}">
                <a16:creationId xmlns:a16="http://schemas.microsoft.com/office/drawing/2014/main" id="{CD9ADE5D-DB13-39BA-D453-955EC186E7C0}"/>
              </a:ext>
            </a:extLst>
          </p:cNvPr>
          <p:cNvGrpSpPr/>
          <p:nvPr/>
        </p:nvGrpSpPr>
        <p:grpSpPr>
          <a:xfrm>
            <a:off x="4236074" y="2261180"/>
            <a:ext cx="3408823" cy="2588529"/>
            <a:chOff x="6521549" y="3308749"/>
            <a:chExt cx="5113234" cy="3882793"/>
          </a:xfrm>
        </p:grpSpPr>
        <p:grpSp>
          <p:nvGrpSpPr>
            <p:cNvPr id="40" name="Group 21">
              <a:extLst>
                <a:ext uri="{FF2B5EF4-FFF2-40B4-BE49-F238E27FC236}">
                  <a16:creationId xmlns:a16="http://schemas.microsoft.com/office/drawing/2014/main" id="{3100938D-B7C1-0B09-E107-5003F5BDB147}"/>
                </a:ext>
              </a:extLst>
            </p:cNvPr>
            <p:cNvGrpSpPr/>
            <p:nvPr/>
          </p:nvGrpSpPr>
          <p:grpSpPr>
            <a:xfrm>
              <a:off x="6708613" y="3422708"/>
              <a:ext cx="4926170" cy="3768834"/>
              <a:chOff x="-3803917" y="-4073"/>
              <a:chExt cx="18308324" cy="14263152"/>
            </a:xfrm>
          </p:grpSpPr>
          <p:sp>
            <p:nvSpPr>
              <p:cNvPr id="42" name="Freeform 22">
                <a:extLst>
                  <a:ext uri="{FF2B5EF4-FFF2-40B4-BE49-F238E27FC236}">
                    <a16:creationId xmlns:a16="http://schemas.microsoft.com/office/drawing/2014/main" id="{45B79B4B-84D7-76EE-616A-FDDF61E61BA2}"/>
                  </a:ext>
                </a:extLst>
              </p:cNvPr>
              <p:cNvSpPr/>
              <p:nvPr/>
            </p:nvSpPr>
            <p:spPr>
              <a:xfrm>
                <a:off x="-3803917" y="-4073"/>
                <a:ext cx="18308324" cy="14263152"/>
              </a:xfrm>
              <a:custGeom>
                <a:avLst/>
                <a:gdLst/>
                <a:ahLst/>
                <a:cxnLst/>
                <a:rect l="l" t="t" r="r" b="b"/>
                <a:pathLst>
                  <a:path w="14504401" h="14263151">
                    <a:moveTo>
                      <a:pt x="13876623" y="14208673"/>
                    </a:moveTo>
                    <a:cubicBezTo>
                      <a:pt x="13876623" y="14208673"/>
                      <a:pt x="13145748" y="14263151"/>
                      <a:pt x="11163369" y="14260530"/>
                    </a:cubicBezTo>
                    <a:cubicBezTo>
                      <a:pt x="5272590" y="14258367"/>
                      <a:pt x="1057074" y="14250543"/>
                      <a:pt x="1057074" y="14250543"/>
                    </a:cubicBezTo>
                    <a:cubicBezTo>
                      <a:pt x="812932" y="14241708"/>
                      <a:pt x="449110" y="14220478"/>
                      <a:pt x="282371" y="14162300"/>
                    </a:cubicBezTo>
                    <a:cubicBezTo>
                      <a:pt x="4469" y="14065337"/>
                      <a:pt x="0" y="13892058"/>
                      <a:pt x="0" y="11387406"/>
                    </a:cubicBezTo>
                    <a:lnTo>
                      <a:pt x="0" y="11387274"/>
                    </a:lnTo>
                    <a:cubicBezTo>
                      <a:pt x="8536" y="491230"/>
                      <a:pt x="0" y="345608"/>
                      <a:pt x="77597" y="223930"/>
                    </a:cubicBezTo>
                    <a:cubicBezTo>
                      <a:pt x="217372" y="4759"/>
                      <a:pt x="519255" y="4073"/>
                      <a:pt x="937909" y="4073"/>
                    </a:cubicBezTo>
                    <a:cubicBezTo>
                      <a:pt x="937909" y="4073"/>
                      <a:pt x="2800877" y="15681"/>
                      <a:pt x="8991241" y="7673"/>
                    </a:cubicBezTo>
                    <a:cubicBezTo>
                      <a:pt x="12926821" y="0"/>
                      <a:pt x="13643555" y="6979"/>
                      <a:pt x="13643555" y="6979"/>
                    </a:cubicBezTo>
                    <a:cubicBezTo>
                      <a:pt x="14011861" y="14458"/>
                      <a:pt x="14150121" y="42638"/>
                      <a:pt x="14347862" y="165219"/>
                    </a:cubicBezTo>
                    <a:cubicBezTo>
                      <a:pt x="14498879" y="258836"/>
                      <a:pt x="14504401" y="476157"/>
                      <a:pt x="14495261" y="11387273"/>
                    </a:cubicBezTo>
                    <a:lnTo>
                      <a:pt x="14495261" y="11387405"/>
                    </a:lnTo>
                    <a:cubicBezTo>
                      <a:pt x="14495259" y="14010024"/>
                      <a:pt x="14452476" y="14158611"/>
                      <a:pt x="13876623" y="14208673"/>
                    </a:cubicBezTo>
                    <a:close/>
                  </a:path>
                </a:pathLst>
              </a:custGeom>
              <a:solidFill>
                <a:srgbClr val="98C8BB"/>
              </a:solidFill>
            </p:spPr>
            <p:txBody>
              <a:bodyPr/>
              <a:lstStyle/>
              <a:p>
                <a:endParaRPr lang="en-US" sz="800">
                  <a:latin typeface="UTM Avo" panose="02040603050506020204" pitchFamily="18"/>
                </a:endParaRPr>
              </a:p>
            </p:txBody>
          </p:sp>
        </p:grpSp>
        <p:pic>
          <p:nvPicPr>
            <p:cNvPr id="41" name="Picture 2" descr="VỊNH HẠ LONG 3 NGÀY 2 ĐÊM Việt Smile Travel - Hơn cả một chuyến đi">
              <a:extLst>
                <a:ext uri="{FF2B5EF4-FFF2-40B4-BE49-F238E27FC236}">
                  <a16:creationId xmlns:a16="http://schemas.microsoft.com/office/drawing/2014/main" id="{A114FE4A-3B2D-BA43-D88C-B6F4B12683F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21549" y="3308749"/>
              <a:ext cx="4939823" cy="3689870"/>
            </a:xfrm>
            <a:prstGeom prst="roundRect">
              <a:avLst>
                <a:gd name="adj" fmla="val 6145"/>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320AC998-4C85-80C3-B137-5331E8B3BAFD}"/>
              </a:ext>
            </a:extLst>
          </p:cNvPr>
          <p:cNvGrpSpPr/>
          <p:nvPr/>
        </p:nvGrpSpPr>
        <p:grpSpPr>
          <a:xfrm>
            <a:off x="7938134" y="2267514"/>
            <a:ext cx="3735841" cy="2583743"/>
            <a:chOff x="12074638" y="3318251"/>
            <a:chExt cx="5603762" cy="3875614"/>
          </a:xfrm>
        </p:grpSpPr>
        <p:grpSp>
          <p:nvGrpSpPr>
            <p:cNvPr id="44" name="Group 21">
              <a:extLst>
                <a:ext uri="{FF2B5EF4-FFF2-40B4-BE49-F238E27FC236}">
                  <a16:creationId xmlns:a16="http://schemas.microsoft.com/office/drawing/2014/main" id="{F91CA35C-C2D0-3DD9-E631-08B6C9822F64}"/>
                </a:ext>
              </a:extLst>
            </p:cNvPr>
            <p:cNvGrpSpPr/>
            <p:nvPr/>
          </p:nvGrpSpPr>
          <p:grpSpPr>
            <a:xfrm>
              <a:off x="12379439" y="3378354"/>
              <a:ext cx="5298961" cy="3815511"/>
              <a:chOff x="-5235866" y="-4073"/>
              <a:chExt cx="19740268" cy="14263152"/>
            </a:xfrm>
          </p:grpSpPr>
          <p:sp>
            <p:nvSpPr>
              <p:cNvPr id="46" name="Freeform 22">
                <a:extLst>
                  <a:ext uri="{FF2B5EF4-FFF2-40B4-BE49-F238E27FC236}">
                    <a16:creationId xmlns:a16="http://schemas.microsoft.com/office/drawing/2014/main" id="{56CAD40F-33EF-4730-FEF9-23ABEEED3D0E}"/>
                  </a:ext>
                </a:extLst>
              </p:cNvPr>
              <p:cNvSpPr/>
              <p:nvPr/>
            </p:nvSpPr>
            <p:spPr>
              <a:xfrm>
                <a:off x="-5235866" y="-4073"/>
                <a:ext cx="19740268" cy="14263152"/>
              </a:xfrm>
              <a:custGeom>
                <a:avLst/>
                <a:gdLst/>
                <a:ahLst/>
                <a:cxnLst/>
                <a:rect l="l" t="t" r="r" b="b"/>
                <a:pathLst>
                  <a:path w="14504401" h="14263151">
                    <a:moveTo>
                      <a:pt x="13876623" y="14208673"/>
                    </a:moveTo>
                    <a:cubicBezTo>
                      <a:pt x="13876623" y="14208673"/>
                      <a:pt x="13145748" y="14263151"/>
                      <a:pt x="11163369" y="14260530"/>
                    </a:cubicBezTo>
                    <a:cubicBezTo>
                      <a:pt x="5272590" y="14258367"/>
                      <a:pt x="1057074" y="14250543"/>
                      <a:pt x="1057074" y="14250543"/>
                    </a:cubicBezTo>
                    <a:cubicBezTo>
                      <a:pt x="812932" y="14241708"/>
                      <a:pt x="449110" y="14220478"/>
                      <a:pt x="282371" y="14162300"/>
                    </a:cubicBezTo>
                    <a:cubicBezTo>
                      <a:pt x="4469" y="14065337"/>
                      <a:pt x="0" y="13892058"/>
                      <a:pt x="0" y="11387406"/>
                    </a:cubicBezTo>
                    <a:lnTo>
                      <a:pt x="0" y="11387274"/>
                    </a:lnTo>
                    <a:cubicBezTo>
                      <a:pt x="8536" y="491230"/>
                      <a:pt x="0" y="345608"/>
                      <a:pt x="77597" y="223930"/>
                    </a:cubicBezTo>
                    <a:cubicBezTo>
                      <a:pt x="217372" y="4759"/>
                      <a:pt x="519255" y="4073"/>
                      <a:pt x="937909" y="4073"/>
                    </a:cubicBezTo>
                    <a:cubicBezTo>
                      <a:pt x="937909" y="4073"/>
                      <a:pt x="2800877" y="15681"/>
                      <a:pt x="8991241" y="7673"/>
                    </a:cubicBezTo>
                    <a:cubicBezTo>
                      <a:pt x="12926821" y="0"/>
                      <a:pt x="13643555" y="6979"/>
                      <a:pt x="13643555" y="6979"/>
                    </a:cubicBezTo>
                    <a:cubicBezTo>
                      <a:pt x="14011861" y="14458"/>
                      <a:pt x="14150121" y="42638"/>
                      <a:pt x="14347862" y="165219"/>
                    </a:cubicBezTo>
                    <a:cubicBezTo>
                      <a:pt x="14498879" y="258836"/>
                      <a:pt x="14504401" y="476157"/>
                      <a:pt x="14495261" y="11387273"/>
                    </a:cubicBezTo>
                    <a:lnTo>
                      <a:pt x="14495261" y="11387405"/>
                    </a:lnTo>
                    <a:cubicBezTo>
                      <a:pt x="14495259" y="14010024"/>
                      <a:pt x="14452476" y="14158611"/>
                      <a:pt x="13876623" y="14208673"/>
                    </a:cubicBezTo>
                    <a:close/>
                  </a:path>
                </a:pathLst>
              </a:custGeom>
              <a:solidFill>
                <a:srgbClr val="98C8BB"/>
              </a:solidFill>
            </p:spPr>
            <p:txBody>
              <a:bodyPr/>
              <a:lstStyle/>
              <a:p>
                <a:endParaRPr lang="en-US" sz="800">
                  <a:latin typeface="UTM Avo" panose="02040603050506020204" pitchFamily="18"/>
                </a:endParaRPr>
              </a:p>
            </p:txBody>
          </p:sp>
        </p:grpSp>
        <p:pic>
          <p:nvPicPr>
            <p:cNvPr id="45" name="Picture 4" descr="Thương nhớ tre làng">
              <a:extLst>
                <a:ext uri="{FF2B5EF4-FFF2-40B4-BE49-F238E27FC236}">
                  <a16:creationId xmlns:a16="http://schemas.microsoft.com/office/drawing/2014/main" id="{FFB70D65-C927-FCCC-081B-3D288A690A8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074638" y="3318251"/>
              <a:ext cx="5461438" cy="3768834"/>
            </a:xfrm>
            <a:prstGeom prst="roundRect">
              <a:avLst>
                <a:gd name="adj" fmla="val 12869"/>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956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circle(in)">
                                      <p:cBhvr>
                                        <p:cTn id="16" dur="500"/>
                                        <p:tgtEl>
                                          <p:spTgt spid="32"/>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randombar(horizontal)">
                                      <p:cBhvr>
                                        <p:cTn id="20" dur="500"/>
                                        <p:tgtEl>
                                          <p:spTgt spid="39"/>
                                        </p:tgtEl>
                                      </p:cBhvr>
                                    </p:animEffect>
                                  </p:childTnLst>
                                </p:cTn>
                              </p:par>
                            </p:childTnLst>
                          </p:cTn>
                        </p:par>
                        <p:par>
                          <p:cTn id="21" fill="hold">
                            <p:stCondLst>
                              <p:cond delay="2000"/>
                            </p:stCondLst>
                            <p:childTnLst>
                              <p:par>
                                <p:cTn id="22" presetID="6" presetClass="entr" presetSubtype="16"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circle(in)">
                                      <p:cBhvr>
                                        <p:cTn id="24" dur="500"/>
                                        <p:tgtEl>
                                          <p:spTgt spid="33"/>
                                        </p:tgtEl>
                                      </p:cBhvr>
                                    </p:animEffect>
                                  </p:childTnLst>
                                </p:cTn>
                              </p:par>
                            </p:childTnLst>
                          </p:cTn>
                        </p:par>
                        <p:par>
                          <p:cTn id="25" fill="hold">
                            <p:stCondLst>
                              <p:cond delay="2500"/>
                            </p:stCondLst>
                            <p:childTnLst>
                              <p:par>
                                <p:cTn id="26" presetID="14" presetClass="entr" presetSubtype="10" fill="hold"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randombar(horizontal)">
                                      <p:cBhvr>
                                        <p:cTn id="28" dur="500"/>
                                        <p:tgtEl>
                                          <p:spTgt spid="43"/>
                                        </p:tgtEl>
                                      </p:cBhvr>
                                    </p:animEffect>
                                  </p:childTnLst>
                                </p:cTn>
                              </p:par>
                            </p:childTnLst>
                          </p:cTn>
                        </p:par>
                        <p:par>
                          <p:cTn id="29" fill="hold">
                            <p:stCondLst>
                              <p:cond delay="3000"/>
                            </p:stCondLst>
                            <p:childTnLst>
                              <p:par>
                                <p:cTn id="30" presetID="6" presetClass="entr" presetSubtype="16"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ircle(in)">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F2785F11-90F4-C7E7-DCB0-7CAFE28CEBC3}"/>
              </a:ext>
            </a:extLst>
          </p:cNvPr>
          <p:cNvPicPr>
            <a:picLocks noChangeAspect="1"/>
          </p:cNvPicPr>
          <p:nvPr/>
        </p:nvPicPr>
        <p:blipFill>
          <a:blip r:embed="rId4"/>
          <a:stretch>
            <a:fillRect/>
          </a:stretch>
        </p:blipFill>
        <p:spPr>
          <a:xfrm>
            <a:off x="4623911" y="3025736"/>
            <a:ext cx="3559592" cy="1969345"/>
          </a:xfrm>
          <a:prstGeom prst="rect">
            <a:avLst/>
          </a:prstGeom>
        </p:spPr>
      </p:pic>
    </p:spTree>
    <p:extLst>
      <p:ext uri="{BB962C8B-B14F-4D97-AF65-F5344CB8AC3E}">
        <p14:creationId xmlns:p14="http://schemas.microsoft.com/office/powerpoint/2010/main" val="3023942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9">
            <a:extLst>
              <a:ext uri="{FF2B5EF4-FFF2-40B4-BE49-F238E27FC236}">
                <a16:creationId xmlns:a16="http://schemas.microsoft.com/office/drawing/2014/main" id="{4A5EA44C-E565-9AE6-6753-0774026C63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1438932" y="2861344"/>
            <a:ext cx="1690234" cy="878922"/>
          </a:xfrm>
          <a:prstGeom prst="rect">
            <a:avLst/>
          </a:prstGeom>
        </p:spPr>
      </p:pic>
      <p:grpSp>
        <p:nvGrpSpPr>
          <p:cNvPr id="10" name="Group 9">
            <a:extLst>
              <a:ext uri="{FF2B5EF4-FFF2-40B4-BE49-F238E27FC236}">
                <a16:creationId xmlns:a16="http://schemas.microsoft.com/office/drawing/2014/main" id="{E5482FF6-EA2B-9AEC-1EC0-4FA8517A26AA}"/>
              </a:ext>
            </a:extLst>
          </p:cNvPr>
          <p:cNvGrpSpPr/>
          <p:nvPr/>
        </p:nvGrpSpPr>
        <p:grpSpPr>
          <a:xfrm>
            <a:off x="657809" y="2171856"/>
            <a:ext cx="5313569" cy="752333"/>
            <a:chOff x="873565" y="1371879"/>
            <a:chExt cx="7970354" cy="1128499"/>
          </a:xfrm>
        </p:grpSpPr>
        <p:sp>
          <p:nvSpPr>
            <p:cNvPr id="11" name="TextBox 10">
              <a:extLst>
                <a:ext uri="{FF2B5EF4-FFF2-40B4-BE49-F238E27FC236}">
                  <a16:creationId xmlns:a16="http://schemas.microsoft.com/office/drawing/2014/main" id="{CF60ECB3-AD71-52AB-682A-BC8BE42AE97F}"/>
                </a:ext>
              </a:extLst>
            </p:cNvPr>
            <p:cNvSpPr txBox="1"/>
            <p:nvPr/>
          </p:nvSpPr>
          <p:spPr>
            <a:xfrm>
              <a:off x="2454996" y="1426035"/>
              <a:ext cx="6388923" cy="980076"/>
            </a:xfrm>
            <a:prstGeom prst="rect">
              <a:avLst/>
            </a:prstGeom>
            <a:noFill/>
          </p:spPr>
          <p:txBody>
            <a:bodyPr wrap="square">
              <a:spAutoFit/>
            </a:bodyPr>
            <a:lstStyle/>
            <a:p>
              <a:pPr algn="just">
                <a:lnSpc>
                  <a:spcPct val="150000"/>
                </a:lnSpc>
                <a:spcBef>
                  <a:spcPts val="160"/>
                </a:spcBef>
                <a:spcAft>
                  <a:spcPts val="160"/>
                </a:spcAft>
              </a:pPr>
              <a:r>
                <a:rPr lang="en-US" sz="2800" b="1" dirty="0" err="1">
                  <a:solidFill>
                    <a:srgbClr val="002060"/>
                  </a:solidFill>
                  <a:latin typeface="UTM Avo" panose="02040603050506020204" pitchFamily="18"/>
                  <a:cs typeface="Arial" panose="020B0604020202020204" pitchFamily="34" charset="0"/>
                </a:rPr>
                <a:t>Thảo</a:t>
              </a:r>
              <a:r>
                <a:rPr lang="en-US" sz="2800" b="1" dirty="0">
                  <a:solidFill>
                    <a:srgbClr val="002060"/>
                  </a:solidFill>
                  <a:latin typeface="UTM Avo" panose="02040603050506020204" pitchFamily="18"/>
                  <a:cs typeface="Arial" panose="020B0604020202020204" pitchFamily="34" charset="0"/>
                </a:rPr>
                <a:t> </a:t>
              </a:r>
              <a:r>
                <a:rPr lang="en-US" sz="2800" b="1" dirty="0" err="1">
                  <a:solidFill>
                    <a:srgbClr val="002060"/>
                  </a:solidFill>
                  <a:latin typeface="UTM Avo" panose="02040603050506020204" pitchFamily="18"/>
                  <a:cs typeface="Arial" panose="020B0604020202020204" pitchFamily="34" charset="0"/>
                </a:rPr>
                <a:t>luận</a:t>
              </a:r>
              <a:r>
                <a:rPr lang="en-US" sz="2800" b="1" dirty="0">
                  <a:solidFill>
                    <a:srgbClr val="002060"/>
                  </a:solidFill>
                  <a:latin typeface="UTM Avo" panose="02040603050506020204" pitchFamily="18"/>
                  <a:cs typeface="Arial" panose="020B0604020202020204" pitchFamily="34" charset="0"/>
                </a:rPr>
                <a:t> </a:t>
              </a:r>
              <a:r>
                <a:rPr lang="en-US" sz="2800" b="1" dirty="0" err="1">
                  <a:solidFill>
                    <a:srgbClr val="002060"/>
                  </a:solidFill>
                  <a:latin typeface="UTM Avo" panose="02040603050506020204" pitchFamily="18"/>
                  <a:cs typeface="Arial" panose="020B0604020202020204" pitchFamily="34" charset="0"/>
                </a:rPr>
                <a:t>nhóm</a:t>
              </a:r>
              <a:r>
                <a:rPr lang="en-US" sz="2800" b="1" dirty="0">
                  <a:solidFill>
                    <a:srgbClr val="002060"/>
                  </a:solidFill>
                  <a:latin typeface="UTM Avo" panose="02040603050506020204" pitchFamily="18"/>
                  <a:cs typeface="Arial" panose="020B0604020202020204" pitchFamily="34" charset="0"/>
                </a:rPr>
                <a:t> </a:t>
              </a:r>
              <a:r>
                <a:rPr lang="en-US" sz="2800" b="1" dirty="0" err="1">
                  <a:solidFill>
                    <a:srgbClr val="002060"/>
                  </a:solidFill>
                  <a:latin typeface="UTM Avo" panose="02040603050506020204" pitchFamily="18"/>
                  <a:cs typeface="Arial" panose="020B0604020202020204" pitchFamily="34" charset="0"/>
                </a:rPr>
                <a:t>đôi</a:t>
              </a:r>
              <a:r>
                <a:rPr lang="en-US" sz="2800" b="1" dirty="0">
                  <a:solidFill>
                    <a:srgbClr val="002060"/>
                  </a:solidFill>
                  <a:latin typeface="UTM Avo" panose="02040603050506020204" pitchFamily="18"/>
                  <a:cs typeface="Arial" panose="020B0604020202020204" pitchFamily="34" charset="0"/>
                </a:rPr>
                <a:t> </a:t>
              </a:r>
              <a:endParaRPr lang="en-US" sz="2800" dirty="0">
                <a:solidFill>
                  <a:srgbClr val="002060"/>
                </a:solidFill>
                <a:latin typeface="UTM Avo" panose="02040603050506020204" pitchFamily="18"/>
                <a:ea typeface="Calibri" panose="020F0502020204030204" pitchFamily="34" charset="0"/>
                <a:cs typeface="Times New Roman" panose="02020603050405020304" pitchFamily="18" charset="0"/>
              </a:endParaRPr>
            </a:p>
          </p:txBody>
        </p:sp>
        <p:sp>
          <p:nvSpPr>
            <p:cNvPr id="12" name="Freeform 3">
              <a:extLst>
                <a:ext uri="{FF2B5EF4-FFF2-40B4-BE49-F238E27FC236}">
                  <a16:creationId xmlns:a16="http://schemas.microsoft.com/office/drawing/2014/main" id="{C29F7851-035E-2E55-48F2-89B5F99B615B}"/>
                </a:ext>
              </a:extLst>
            </p:cNvPr>
            <p:cNvSpPr/>
            <p:nvPr/>
          </p:nvSpPr>
          <p:spPr>
            <a:xfrm>
              <a:off x="873565" y="1371879"/>
              <a:ext cx="1164902" cy="1128499"/>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grpSp>
      <p:sp>
        <p:nvSpPr>
          <p:cNvPr id="13" name="TextBox 12">
            <a:extLst>
              <a:ext uri="{FF2B5EF4-FFF2-40B4-BE49-F238E27FC236}">
                <a16:creationId xmlns:a16="http://schemas.microsoft.com/office/drawing/2014/main" id="{F0898632-752B-2B10-F014-32457AB0A574}"/>
              </a:ext>
            </a:extLst>
          </p:cNvPr>
          <p:cNvSpPr txBox="1"/>
          <p:nvPr/>
        </p:nvSpPr>
        <p:spPr>
          <a:xfrm>
            <a:off x="514337" y="3713305"/>
            <a:ext cx="6654800" cy="2783839"/>
          </a:xfrm>
          <a:prstGeom prst="rect">
            <a:avLst/>
          </a:prstGeom>
          <a:noFill/>
        </p:spPr>
        <p:txBody>
          <a:bodyPr wrap="square">
            <a:spAutoFit/>
          </a:bodyPr>
          <a:lstStyle/>
          <a:p>
            <a:pPr marL="381019" indent="-381019" algn="just">
              <a:lnSpc>
                <a:spcPct val="150000"/>
              </a:lnSpc>
              <a:buFont typeface="Arial" panose="020B0604020202020204" pitchFamily="34" charset="0"/>
              <a:buChar char="•"/>
            </a:pPr>
            <a:r>
              <a:rPr lang="vi-VN" sz="2400" dirty="0">
                <a:latin typeface="UTM Avo" panose="02040603050506020204" pitchFamily="18"/>
              </a:rPr>
              <a:t>Tên của địa phương em là gì?</a:t>
            </a:r>
          </a:p>
          <a:p>
            <a:pPr marL="381019" indent="-381019" algn="just">
              <a:lnSpc>
                <a:spcPct val="150000"/>
              </a:lnSpc>
              <a:buFont typeface="Arial" panose="020B0604020202020204" pitchFamily="34" charset="0"/>
              <a:buChar char="•"/>
            </a:pPr>
            <a:r>
              <a:rPr lang="vi-VN" sz="2400" dirty="0">
                <a:latin typeface="UTM Avo" panose="02040603050506020204" pitchFamily="18"/>
              </a:rPr>
              <a:t>Dựa vào hình 2: Xác định vị trí địa lí của tỉnh, thành phố em trên Bản đồ hành chính Việt Nam  (giáp tỉnh, thành phố, quốc gia, biển,...).</a:t>
            </a:r>
          </a:p>
        </p:txBody>
      </p:sp>
      <p:sp>
        <p:nvSpPr>
          <p:cNvPr id="14" name="TextBox 13">
            <a:extLst>
              <a:ext uri="{FF2B5EF4-FFF2-40B4-BE49-F238E27FC236}">
                <a16:creationId xmlns:a16="http://schemas.microsoft.com/office/drawing/2014/main" id="{5A2D3F80-6D94-57DF-1361-468100385F95}"/>
              </a:ext>
            </a:extLst>
          </p:cNvPr>
          <p:cNvSpPr txBox="1"/>
          <p:nvPr/>
        </p:nvSpPr>
        <p:spPr>
          <a:xfrm>
            <a:off x="-196479" y="3127240"/>
            <a:ext cx="8076431" cy="523220"/>
          </a:xfrm>
          <a:prstGeom prst="rect">
            <a:avLst/>
          </a:prstGeom>
          <a:noFill/>
        </p:spPr>
        <p:txBody>
          <a:bodyPr wrap="square" rtlCol="0">
            <a:spAutoFit/>
          </a:bodyPr>
          <a:lstStyle/>
          <a:p>
            <a:pPr algn="ctr"/>
            <a:r>
              <a:rPr lang="en-US" sz="2800" dirty="0">
                <a:latin typeface="UTM Avo" panose="02040603050506020204" pitchFamily="18"/>
                <a:cs typeface="Arial" panose="020B0604020202020204" pitchFamily="34" charset="0"/>
              </a:rPr>
              <a:t>Quan </a:t>
            </a:r>
            <a:r>
              <a:rPr lang="en-US" sz="2800" dirty="0" err="1">
                <a:latin typeface="UTM Avo" panose="02040603050506020204" pitchFamily="18"/>
                <a:cs typeface="Arial" panose="020B0604020202020204" pitchFamily="34" charset="0"/>
              </a:rPr>
              <a:t>sát</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hình</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ảnh</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và</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thực</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hiện</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yêu</a:t>
            </a:r>
            <a:r>
              <a:rPr lang="en-US" sz="2800" dirty="0">
                <a:latin typeface="UTM Avo" panose="02040603050506020204" pitchFamily="18"/>
                <a:cs typeface="Arial" panose="020B0604020202020204" pitchFamily="34" charset="0"/>
              </a:rPr>
              <a:t> </a:t>
            </a:r>
            <a:r>
              <a:rPr lang="en-US" sz="2800" dirty="0" err="1">
                <a:latin typeface="UTM Avo" panose="02040603050506020204" pitchFamily="18"/>
                <a:cs typeface="Arial" panose="020B0604020202020204" pitchFamily="34" charset="0"/>
              </a:rPr>
              <a:t>cầu</a:t>
            </a:r>
            <a:r>
              <a:rPr lang="en-US" sz="2800" dirty="0">
                <a:latin typeface="UTM Avo" panose="02040603050506020204" pitchFamily="18"/>
                <a:cs typeface="Arial" panose="020B0604020202020204" pitchFamily="34" charset="0"/>
              </a:rPr>
              <a:t> </a:t>
            </a:r>
          </a:p>
        </p:txBody>
      </p:sp>
      <p:pic>
        <p:nvPicPr>
          <p:cNvPr id="15" name="Picture 14">
            <a:extLst>
              <a:ext uri="{FF2B5EF4-FFF2-40B4-BE49-F238E27FC236}">
                <a16:creationId xmlns:a16="http://schemas.microsoft.com/office/drawing/2014/main" id="{EB279C98-34E6-6817-48E9-011D970962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9952" y="2171856"/>
            <a:ext cx="3317997" cy="4501417"/>
          </a:xfrm>
          <a:prstGeom prst="rect">
            <a:avLst/>
          </a:prstGeom>
        </p:spPr>
      </p:pic>
      <p:sp>
        <p:nvSpPr>
          <p:cNvPr id="16" name="TextBox 15">
            <a:extLst>
              <a:ext uri="{FF2B5EF4-FFF2-40B4-BE49-F238E27FC236}">
                <a16:creationId xmlns:a16="http://schemas.microsoft.com/office/drawing/2014/main" id="{19EBD055-CB73-847A-3F1A-C14D2FAE3A76}"/>
              </a:ext>
            </a:extLst>
          </p:cNvPr>
          <p:cNvSpPr txBox="1"/>
          <p:nvPr/>
        </p:nvSpPr>
        <p:spPr>
          <a:xfrm>
            <a:off x="3420436" y="1596788"/>
            <a:ext cx="5351145" cy="523220"/>
          </a:xfrm>
          <a:prstGeom prst="rect">
            <a:avLst/>
          </a:prstGeom>
          <a:noFill/>
        </p:spPr>
        <p:txBody>
          <a:bodyPr wrap="none" rtlCol="0">
            <a:spAutoFit/>
          </a:bodyPr>
          <a:lstStyle/>
          <a:p>
            <a:pPr algn="ctr"/>
            <a:r>
              <a:rPr lang="en-US" sz="2800" b="1" dirty="0">
                <a:solidFill>
                  <a:schemeClr val="tx1">
                    <a:lumMod val="95000"/>
                    <a:lumOff val="5000"/>
                  </a:schemeClr>
                </a:solidFill>
                <a:latin typeface="UTM Avo" panose="02040603050506020204" pitchFamily="18"/>
              </a:rPr>
              <a:t>1</a:t>
            </a:r>
            <a:r>
              <a:rPr lang="en-VN" sz="2800" b="1" dirty="0">
                <a:solidFill>
                  <a:schemeClr val="tx1">
                    <a:lumMod val="95000"/>
                    <a:lumOff val="5000"/>
                  </a:schemeClr>
                </a:solidFill>
                <a:latin typeface="UTM Avo" panose="02040603050506020204" pitchFamily="18"/>
              </a:rPr>
              <a:t>. VỊ TRÍ ĐỊA LÝ VÀ TỰ NHIÊN</a:t>
            </a:r>
          </a:p>
        </p:txBody>
      </p:sp>
    </p:spTree>
    <p:extLst>
      <p:ext uri="{BB962C8B-B14F-4D97-AF65-F5344CB8AC3E}">
        <p14:creationId xmlns:p14="http://schemas.microsoft.com/office/powerpoint/2010/main" val="245675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3">
            <a:extLst>
              <a:ext uri="{FF2B5EF4-FFF2-40B4-BE49-F238E27FC236}">
                <a16:creationId xmlns:a16="http://schemas.microsoft.com/office/drawing/2014/main" id="{E510D598-63BE-D7CB-3DF8-363EC9A75C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9101" y="6548732"/>
            <a:ext cx="553431" cy="350737"/>
          </a:xfrm>
          <a:prstGeom prst="rect">
            <a:avLst/>
          </a:prstGeom>
        </p:spPr>
      </p:pic>
      <p:pic>
        <p:nvPicPr>
          <p:cNvPr id="18" name="Picture 4">
            <a:extLst>
              <a:ext uri="{FF2B5EF4-FFF2-40B4-BE49-F238E27FC236}">
                <a16:creationId xmlns:a16="http://schemas.microsoft.com/office/drawing/2014/main" id="{1474D323-62F7-BF64-4D0C-5191B4CDD7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19974" y="6548732"/>
            <a:ext cx="687039" cy="435411"/>
          </a:xfrm>
          <a:prstGeom prst="rect">
            <a:avLst/>
          </a:prstGeom>
        </p:spPr>
      </p:pic>
      <p:pic>
        <p:nvPicPr>
          <p:cNvPr id="19" name="Picture 5">
            <a:extLst>
              <a:ext uri="{FF2B5EF4-FFF2-40B4-BE49-F238E27FC236}">
                <a16:creationId xmlns:a16="http://schemas.microsoft.com/office/drawing/2014/main" id="{6AA2BBDE-DEC6-A241-6228-5227F5DC60A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79933" y="6343606"/>
            <a:ext cx="438572" cy="277945"/>
          </a:xfrm>
          <a:prstGeom prst="rect">
            <a:avLst/>
          </a:prstGeom>
        </p:spPr>
      </p:pic>
      <p:pic>
        <p:nvPicPr>
          <p:cNvPr id="20" name="Picture 6">
            <a:extLst>
              <a:ext uri="{FF2B5EF4-FFF2-40B4-BE49-F238E27FC236}">
                <a16:creationId xmlns:a16="http://schemas.microsoft.com/office/drawing/2014/main" id="{C6FE0C00-C78A-336C-07D3-77482066AD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1693" y="6365204"/>
            <a:ext cx="633109" cy="401233"/>
          </a:xfrm>
          <a:prstGeom prst="rect">
            <a:avLst/>
          </a:prstGeom>
        </p:spPr>
      </p:pic>
      <p:pic>
        <p:nvPicPr>
          <p:cNvPr id="21" name="Picture 7">
            <a:extLst>
              <a:ext uri="{FF2B5EF4-FFF2-40B4-BE49-F238E27FC236}">
                <a16:creationId xmlns:a16="http://schemas.microsoft.com/office/drawing/2014/main" id="{FCD88E9D-3C42-8AE9-0211-AE9B88B65F6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63493" y="1475038"/>
            <a:ext cx="918455" cy="918455"/>
          </a:xfrm>
          <a:prstGeom prst="rect">
            <a:avLst/>
          </a:prstGeom>
        </p:spPr>
      </p:pic>
      <p:pic>
        <p:nvPicPr>
          <p:cNvPr id="23" name="Picture 15">
            <a:extLst>
              <a:ext uri="{FF2B5EF4-FFF2-40B4-BE49-F238E27FC236}">
                <a16:creationId xmlns:a16="http://schemas.microsoft.com/office/drawing/2014/main" id="{1FE2FE49-8107-6E5D-9195-A9A8420906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1021" flipH="1">
            <a:off x="10681125" y="1729445"/>
            <a:ext cx="2060959" cy="1071699"/>
          </a:xfrm>
          <a:prstGeom prst="rect">
            <a:avLst/>
          </a:prstGeom>
        </p:spPr>
      </p:pic>
      <p:pic>
        <p:nvPicPr>
          <p:cNvPr id="24" name="Picture 16">
            <a:extLst>
              <a:ext uri="{FF2B5EF4-FFF2-40B4-BE49-F238E27FC236}">
                <a16:creationId xmlns:a16="http://schemas.microsoft.com/office/drawing/2014/main" id="{3267731D-79DE-81C5-D559-10456F22E8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0151" y="4443973"/>
            <a:ext cx="1796035" cy="2414027"/>
          </a:xfrm>
          <a:prstGeom prst="rect">
            <a:avLst/>
          </a:prstGeom>
        </p:spPr>
      </p:pic>
      <p:pic>
        <p:nvPicPr>
          <p:cNvPr id="25" name="Picture 26">
            <a:extLst>
              <a:ext uri="{FF2B5EF4-FFF2-40B4-BE49-F238E27FC236}">
                <a16:creationId xmlns:a16="http://schemas.microsoft.com/office/drawing/2014/main" id="{C95738D8-5310-5FB3-48A2-148068D4FFB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878484">
            <a:off x="11714163" y="5455627"/>
            <a:ext cx="415323" cy="878989"/>
          </a:xfrm>
          <a:prstGeom prst="rect">
            <a:avLst/>
          </a:prstGeom>
        </p:spPr>
      </p:pic>
      <p:pic>
        <p:nvPicPr>
          <p:cNvPr id="26" name="Picture 27">
            <a:extLst>
              <a:ext uri="{FF2B5EF4-FFF2-40B4-BE49-F238E27FC236}">
                <a16:creationId xmlns:a16="http://schemas.microsoft.com/office/drawing/2014/main" id="{E0A53F24-0120-E0E5-6013-04268AAFB13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1867" y="2749918"/>
            <a:ext cx="252001" cy="265264"/>
          </a:xfrm>
          <a:prstGeom prst="rect">
            <a:avLst/>
          </a:prstGeom>
        </p:spPr>
      </p:pic>
      <p:pic>
        <p:nvPicPr>
          <p:cNvPr id="27" name="Picture 26">
            <a:extLst>
              <a:ext uri="{FF2B5EF4-FFF2-40B4-BE49-F238E27FC236}">
                <a16:creationId xmlns:a16="http://schemas.microsoft.com/office/drawing/2014/main" id="{A39C30FD-584E-7E21-B01C-718CB0484614}"/>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104421" y="1740421"/>
            <a:ext cx="3577318" cy="4853228"/>
          </a:xfrm>
          <a:prstGeom prst="rect">
            <a:avLst/>
          </a:prstGeom>
        </p:spPr>
      </p:pic>
      <p:grpSp>
        <p:nvGrpSpPr>
          <p:cNvPr id="28" name="Group 27">
            <a:extLst>
              <a:ext uri="{FF2B5EF4-FFF2-40B4-BE49-F238E27FC236}">
                <a16:creationId xmlns:a16="http://schemas.microsoft.com/office/drawing/2014/main" id="{EE819396-9643-BE25-AFAF-330671AAA20C}"/>
              </a:ext>
            </a:extLst>
          </p:cNvPr>
          <p:cNvGrpSpPr/>
          <p:nvPr/>
        </p:nvGrpSpPr>
        <p:grpSpPr>
          <a:xfrm>
            <a:off x="5192292" y="2051512"/>
            <a:ext cx="5793505" cy="3990485"/>
            <a:chOff x="784692" y="2483731"/>
            <a:chExt cx="8290875" cy="5985728"/>
          </a:xfrm>
        </p:grpSpPr>
        <p:grpSp>
          <p:nvGrpSpPr>
            <p:cNvPr id="29" name="Group 28">
              <a:extLst>
                <a:ext uri="{FF2B5EF4-FFF2-40B4-BE49-F238E27FC236}">
                  <a16:creationId xmlns:a16="http://schemas.microsoft.com/office/drawing/2014/main" id="{1928E17F-5DFC-3549-95DA-D00CB569D93E}"/>
                </a:ext>
              </a:extLst>
            </p:cNvPr>
            <p:cNvGrpSpPr/>
            <p:nvPr/>
          </p:nvGrpSpPr>
          <p:grpSpPr>
            <a:xfrm>
              <a:off x="784692" y="2483731"/>
              <a:ext cx="8290875" cy="5985728"/>
              <a:chOff x="869458" y="2651205"/>
              <a:chExt cx="6713663" cy="4433937"/>
            </a:xfrm>
          </p:grpSpPr>
          <p:grpSp>
            <p:nvGrpSpPr>
              <p:cNvPr id="31" name="Group 30">
                <a:extLst>
                  <a:ext uri="{FF2B5EF4-FFF2-40B4-BE49-F238E27FC236}">
                    <a16:creationId xmlns:a16="http://schemas.microsoft.com/office/drawing/2014/main" id="{A9E9AAE2-AD70-8B65-B5C0-1DD27638B70C}"/>
                  </a:ext>
                </a:extLst>
              </p:cNvPr>
              <p:cNvGrpSpPr/>
              <p:nvPr/>
            </p:nvGrpSpPr>
            <p:grpSpPr>
              <a:xfrm>
                <a:off x="869458" y="2651205"/>
                <a:ext cx="6713663" cy="4433937"/>
                <a:chOff x="4548058" y="1741977"/>
                <a:chExt cx="8011980" cy="4667131"/>
              </a:xfrm>
            </p:grpSpPr>
            <p:grpSp>
              <p:nvGrpSpPr>
                <p:cNvPr id="33" name="Group 32">
                  <a:extLst>
                    <a:ext uri="{FF2B5EF4-FFF2-40B4-BE49-F238E27FC236}">
                      <a16:creationId xmlns:a16="http://schemas.microsoft.com/office/drawing/2014/main" id="{35F824F3-4C44-D7EC-63BC-E0510F274028}"/>
                    </a:ext>
                  </a:extLst>
                </p:cNvPr>
                <p:cNvGrpSpPr/>
                <p:nvPr/>
              </p:nvGrpSpPr>
              <p:grpSpPr>
                <a:xfrm>
                  <a:off x="4682825" y="2088576"/>
                  <a:ext cx="7877213" cy="4320532"/>
                  <a:chOff x="0" y="-4074"/>
                  <a:chExt cx="46349530" cy="25422012"/>
                </a:xfrm>
              </p:grpSpPr>
              <p:sp>
                <p:nvSpPr>
                  <p:cNvPr id="38" name="Freeform 11">
                    <a:extLst>
                      <a:ext uri="{FF2B5EF4-FFF2-40B4-BE49-F238E27FC236}">
                        <a16:creationId xmlns:a16="http://schemas.microsoft.com/office/drawing/2014/main" id="{A41AF7CF-8000-8D55-4C01-04A2E9A857A6}"/>
                      </a:ext>
                    </a:extLst>
                  </p:cNvPr>
                  <p:cNvSpPr/>
                  <p:nvPr/>
                </p:nvSpPr>
                <p:spPr>
                  <a:xfrm>
                    <a:off x="0" y="-4074"/>
                    <a:ext cx="46349530" cy="25422012"/>
                  </a:xfrm>
                  <a:custGeom>
                    <a:avLst/>
                    <a:gdLst/>
                    <a:ahLst/>
                    <a:cxnLst/>
                    <a:rect l="l" t="t" r="r" b="b"/>
                    <a:pathLst>
                      <a:path w="53677493" h="33632098">
                        <a:moveTo>
                          <a:pt x="53049711" y="33577618"/>
                        </a:moveTo>
                        <a:cubicBezTo>
                          <a:pt x="53049711" y="33577618"/>
                          <a:pt x="52318841" y="33632098"/>
                          <a:pt x="44714406" y="33629475"/>
                        </a:cubicBezTo>
                        <a:cubicBezTo>
                          <a:pt x="18444435" y="33627314"/>
                          <a:pt x="1057074" y="33619488"/>
                          <a:pt x="1057074" y="33619488"/>
                        </a:cubicBezTo>
                        <a:cubicBezTo>
                          <a:pt x="812932" y="33610654"/>
                          <a:pt x="449110" y="33589425"/>
                          <a:pt x="282371" y="33531245"/>
                        </a:cubicBezTo>
                        <a:cubicBezTo>
                          <a:pt x="4469" y="33434284"/>
                          <a:pt x="0" y="33261004"/>
                          <a:pt x="0" y="27335288"/>
                        </a:cubicBezTo>
                        <a:lnTo>
                          <a:pt x="0" y="27334963"/>
                        </a:lnTo>
                        <a:cubicBezTo>
                          <a:pt x="8536" y="491230"/>
                          <a:pt x="0" y="345608"/>
                          <a:pt x="77597" y="223930"/>
                        </a:cubicBezTo>
                        <a:cubicBezTo>
                          <a:pt x="217372" y="4759"/>
                          <a:pt x="519255" y="4073"/>
                          <a:pt x="937909" y="4073"/>
                        </a:cubicBezTo>
                        <a:cubicBezTo>
                          <a:pt x="937909" y="4073"/>
                          <a:pt x="7421816" y="15681"/>
                          <a:pt x="35027784" y="7673"/>
                        </a:cubicBezTo>
                        <a:cubicBezTo>
                          <a:pt x="52099908" y="0"/>
                          <a:pt x="52816646" y="6979"/>
                          <a:pt x="52816646" y="6979"/>
                        </a:cubicBezTo>
                        <a:cubicBezTo>
                          <a:pt x="53184952" y="14458"/>
                          <a:pt x="53323213" y="42638"/>
                          <a:pt x="53520950" y="165219"/>
                        </a:cubicBezTo>
                        <a:cubicBezTo>
                          <a:pt x="53671967" y="258836"/>
                          <a:pt x="53677493" y="476157"/>
                          <a:pt x="53668352" y="27334960"/>
                        </a:cubicBezTo>
                        <a:lnTo>
                          <a:pt x="53668352" y="27335285"/>
                        </a:lnTo>
                        <a:cubicBezTo>
                          <a:pt x="53668352" y="33378969"/>
                          <a:pt x="53625564" y="33527555"/>
                          <a:pt x="53049711" y="33577618"/>
                        </a:cubicBezTo>
                        <a:close/>
                      </a:path>
                    </a:pathLst>
                  </a:custGeom>
                  <a:solidFill>
                    <a:srgbClr val="F1BCB6"/>
                  </a:solidFill>
                </p:spPr>
                <p:txBody>
                  <a:bodyPr/>
                  <a:lstStyle/>
                  <a:p>
                    <a:endParaRPr lang="en-US" sz="800">
                      <a:latin typeface="UTM Avo" panose="02040603050506020204" pitchFamily="18"/>
                    </a:endParaRPr>
                  </a:p>
                </p:txBody>
              </p:sp>
            </p:grpSp>
            <p:grpSp>
              <p:nvGrpSpPr>
                <p:cNvPr id="34" name="Group 12">
                  <a:extLst>
                    <a:ext uri="{FF2B5EF4-FFF2-40B4-BE49-F238E27FC236}">
                      <a16:creationId xmlns:a16="http://schemas.microsoft.com/office/drawing/2014/main" id="{465D226D-6334-D4B4-7F95-373D339CB10B}"/>
                    </a:ext>
                  </a:extLst>
                </p:cNvPr>
                <p:cNvGrpSpPr/>
                <p:nvPr/>
              </p:nvGrpSpPr>
              <p:grpSpPr>
                <a:xfrm>
                  <a:off x="4548058" y="1741977"/>
                  <a:ext cx="7877213" cy="4468074"/>
                  <a:chOff x="0" y="-4069"/>
                  <a:chExt cx="46349530" cy="26290149"/>
                </a:xfrm>
              </p:grpSpPr>
              <p:sp>
                <p:nvSpPr>
                  <p:cNvPr id="37" name="Freeform 13">
                    <a:extLst>
                      <a:ext uri="{FF2B5EF4-FFF2-40B4-BE49-F238E27FC236}">
                        <a16:creationId xmlns:a16="http://schemas.microsoft.com/office/drawing/2014/main" id="{5857AA3E-361C-AC8C-E4F5-8E29E1404BE0}"/>
                      </a:ext>
                    </a:extLst>
                  </p:cNvPr>
                  <p:cNvSpPr/>
                  <p:nvPr/>
                </p:nvSpPr>
                <p:spPr>
                  <a:xfrm>
                    <a:off x="0" y="-4069"/>
                    <a:ext cx="46349530" cy="26290149"/>
                  </a:xfrm>
                  <a:custGeom>
                    <a:avLst/>
                    <a:gdLst/>
                    <a:ahLst/>
                    <a:cxnLst/>
                    <a:rect l="l" t="t" r="r" b="b"/>
                    <a:pathLst>
                      <a:path w="53677493" h="34780598">
                        <a:moveTo>
                          <a:pt x="53049711" y="34726121"/>
                        </a:moveTo>
                        <a:cubicBezTo>
                          <a:pt x="53049711" y="34726121"/>
                          <a:pt x="52318841" y="34780598"/>
                          <a:pt x="44714406" y="34777978"/>
                        </a:cubicBezTo>
                        <a:cubicBezTo>
                          <a:pt x="18444435" y="34775814"/>
                          <a:pt x="1057074" y="34767991"/>
                          <a:pt x="1057074" y="34767991"/>
                        </a:cubicBezTo>
                        <a:cubicBezTo>
                          <a:pt x="812932" y="34759158"/>
                          <a:pt x="449110" y="34737925"/>
                          <a:pt x="282371" y="34679749"/>
                        </a:cubicBezTo>
                        <a:cubicBezTo>
                          <a:pt x="4469" y="34582784"/>
                          <a:pt x="0" y="34409508"/>
                          <a:pt x="0" y="28280933"/>
                        </a:cubicBezTo>
                        <a:lnTo>
                          <a:pt x="0" y="28280598"/>
                        </a:lnTo>
                        <a:cubicBezTo>
                          <a:pt x="8536" y="491230"/>
                          <a:pt x="0" y="345608"/>
                          <a:pt x="77597" y="223930"/>
                        </a:cubicBezTo>
                        <a:cubicBezTo>
                          <a:pt x="217372" y="4759"/>
                          <a:pt x="519255" y="4073"/>
                          <a:pt x="937909" y="4073"/>
                        </a:cubicBezTo>
                        <a:cubicBezTo>
                          <a:pt x="937909" y="4073"/>
                          <a:pt x="7421816" y="15681"/>
                          <a:pt x="35027784" y="7673"/>
                        </a:cubicBezTo>
                        <a:cubicBezTo>
                          <a:pt x="52099908" y="0"/>
                          <a:pt x="52816646" y="6979"/>
                          <a:pt x="52816646" y="6979"/>
                        </a:cubicBezTo>
                        <a:cubicBezTo>
                          <a:pt x="53184952" y="14458"/>
                          <a:pt x="53323213" y="42638"/>
                          <a:pt x="53520950" y="165219"/>
                        </a:cubicBezTo>
                        <a:cubicBezTo>
                          <a:pt x="53671967" y="258836"/>
                          <a:pt x="53677493" y="476157"/>
                          <a:pt x="53668352" y="28280595"/>
                        </a:cubicBezTo>
                        <a:lnTo>
                          <a:pt x="53668352" y="28280930"/>
                        </a:lnTo>
                        <a:cubicBezTo>
                          <a:pt x="53668352" y="34527473"/>
                          <a:pt x="53625564" y="34676059"/>
                          <a:pt x="53049711" y="34726121"/>
                        </a:cubicBezTo>
                        <a:close/>
                      </a:path>
                    </a:pathLst>
                  </a:custGeom>
                  <a:solidFill>
                    <a:srgbClr val="FFD4CF"/>
                  </a:solidFill>
                </p:spPr>
                <p:txBody>
                  <a:bodyPr/>
                  <a:lstStyle/>
                  <a:p>
                    <a:endParaRPr lang="en-US" sz="800">
                      <a:latin typeface="UTM Avo" panose="02040603050506020204" pitchFamily="18"/>
                    </a:endParaRPr>
                  </a:p>
                </p:txBody>
              </p:sp>
            </p:grpSp>
            <p:grpSp>
              <p:nvGrpSpPr>
                <p:cNvPr id="35" name="Group 32">
                  <a:extLst>
                    <a:ext uri="{FF2B5EF4-FFF2-40B4-BE49-F238E27FC236}">
                      <a16:creationId xmlns:a16="http://schemas.microsoft.com/office/drawing/2014/main" id="{8B2B58E7-5087-4C58-5F25-35FD0451CF5C}"/>
                    </a:ext>
                  </a:extLst>
                </p:cNvPr>
                <p:cNvGrpSpPr/>
                <p:nvPr/>
              </p:nvGrpSpPr>
              <p:grpSpPr>
                <a:xfrm>
                  <a:off x="4940417" y="2791769"/>
                  <a:ext cx="7141223" cy="3138543"/>
                  <a:chOff x="56540" y="-351215"/>
                  <a:chExt cx="7077425" cy="3110503"/>
                </a:xfrm>
              </p:grpSpPr>
              <p:sp>
                <p:nvSpPr>
                  <p:cNvPr id="36" name="Freeform 33">
                    <a:extLst>
                      <a:ext uri="{FF2B5EF4-FFF2-40B4-BE49-F238E27FC236}">
                        <a16:creationId xmlns:a16="http://schemas.microsoft.com/office/drawing/2014/main" id="{38D055E1-AFD4-CC43-B088-8B3D55AB89E9}"/>
                      </a:ext>
                    </a:extLst>
                  </p:cNvPr>
                  <p:cNvSpPr/>
                  <p:nvPr/>
                </p:nvSpPr>
                <p:spPr>
                  <a:xfrm>
                    <a:off x="56540" y="-351215"/>
                    <a:ext cx="7077425" cy="3110503"/>
                  </a:xfrm>
                  <a:custGeom>
                    <a:avLst/>
                    <a:gdLst/>
                    <a:ahLst/>
                    <a:cxnLst/>
                    <a:rect l="l" t="t" r="r" b="b"/>
                    <a:pathLst>
                      <a:path w="8389747" h="4239067">
                        <a:moveTo>
                          <a:pt x="63030" y="3645513"/>
                        </a:moveTo>
                        <a:cubicBezTo>
                          <a:pt x="63030" y="3645513"/>
                          <a:pt x="0" y="3398949"/>
                          <a:pt x="10218" y="1214762"/>
                        </a:cubicBezTo>
                        <a:cubicBezTo>
                          <a:pt x="18651" y="990971"/>
                          <a:pt x="65033" y="645332"/>
                          <a:pt x="65033" y="645332"/>
                        </a:cubicBezTo>
                        <a:cubicBezTo>
                          <a:pt x="82233" y="502466"/>
                          <a:pt x="56685" y="337866"/>
                          <a:pt x="181385" y="223925"/>
                        </a:cubicBezTo>
                        <a:cubicBezTo>
                          <a:pt x="346794" y="72788"/>
                          <a:pt x="621643" y="0"/>
                          <a:pt x="7496674" y="6965"/>
                        </a:cubicBezTo>
                        <a:lnTo>
                          <a:pt x="7496675" y="6965"/>
                        </a:lnTo>
                        <a:cubicBezTo>
                          <a:pt x="7713422" y="16819"/>
                          <a:pt x="7917737" y="36481"/>
                          <a:pt x="8051926" y="101690"/>
                        </a:cubicBezTo>
                        <a:cubicBezTo>
                          <a:pt x="8307971" y="226120"/>
                          <a:pt x="8389747" y="459160"/>
                          <a:pt x="8384259" y="704684"/>
                        </a:cubicBezTo>
                        <a:cubicBezTo>
                          <a:pt x="8384259" y="704684"/>
                          <a:pt x="8340971" y="1013073"/>
                          <a:pt x="8348404" y="1248607"/>
                        </a:cubicBezTo>
                        <a:cubicBezTo>
                          <a:pt x="8355528" y="3387315"/>
                          <a:pt x="8362684" y="3582917"/>
                          <a:pt x="8362684" y="3582917"/>
                        </a:cubicBezTo>
                        <a:cubicBezTo>
                          <a:pt x="8346003" y="3798650"/>
                          <a:pt x="8231359" y="4009262"/>
                          <a:pt x="8034490" y="4120886"/>
                        </a:cubicBezTo>
                        <a:cubicBezTo>
                          <a:pt x="7884138" y="4206134"/>
                          <a:pt x="7686107" y="4221232"/>
                          <a:pt x="6109166" y="4210490"/>
                        </a:cubicBezTo>
                        <a:lnTo>
                          <a:pt x="6109080" y="4210490"/>
                        </a:lnTo>
                        <a:cubicBezTo>
                          <a:pt x="645952" y="4205214"/>
                          <a:pt x="384604" y="4239067"/>
                          <a:pt x="254278" y="4129909"/>
                        </a:cubicBezTo>
                        <a:cubicBezTo>
                          <a:pt x="145767" y="4039024"/>
                          <a:pt x="81795" y="3845712"/>
                          <a:pt x="63030" y="3645513"/>
                        </a:cubicBezTo>
                        <a:close/>
                      </a:path>
                    </a:pathLst>
                  </a:custGeom>
                  <a:solidFill>
                    <a:srgbClr val="FFFFFF"/>
                  </a:solidFill>
                </p:spPr>
                <p:txBody>
                  <a:bodyPr/>
                  <a:lstStyle/>
                  <a:p>
                    <a:endParaRPr lang="en-US" sz="800">
                      <a:latin typeface="UTM Avo" panose="02040603050506020204" pitchFamily="18"/>
                    </a:endParaRPr>
                  </a:p>
                </p:txBody>
              </p:sp>
            </p:grpSp>
          </p:grpSp>
          <p:sp>
            <p:nvSpPr>
              <p:cNvPr id="32" name="TextBox 31">
                <a:extLst>
                  <a:ext uri="{FF2B5EF4-FFF2-40B4-BE49-F238E27FC236}">
                    <a16:creationId xmlns:a16="http://schemas.microsoft.com/office/drawing/2014/main" id="{2958E9F4-B35B-5D7E-BA8B-3D16F5D9A3B1}"/>
                  </a:ext>
                </a:extLst>
              </p:cNvPr>
              <p:cNvSpPr txBox="1"/>
              <p:nvPr/>
            </p:nvSpPr>
            <p:spPr>
              <a:xfrm>
                <a:off x="1229937" y="2849666"/>
                <a:ext cx="5754943" cy="638218"/>
              </a:xfrm>
              <a:prstGeom prst="rect">
                <a:avLst/>
              </a:prstGeom>
              <a:noFill/>
            </p:spPr>
            <p:txBody>
              <a:bodyPr wrap="square">
                <a:spAutoFit/>
              </a:bodyPr>
              <a:lstStyle/>
              <a:p>
                <a:pPr algn="ctr">
                  <a:lnSpc>
                    <a:spcPct val="150000"/>
                  </a:lnSpc>
                </a:pPr>
                <a:r>
                  <a:rPr lang="en-US" sz="2400" b="1" dirty="0" err="1">
                    <a:latin typeface="UTM Avo" panose="02040603050506020204" pitchFamily="18"/>
                    <a:cs typeface="Arial" panose="020B0604020202020204" pitchFamily="34" charset="0"/>
                  </a:rPr>
                  <a:t>Hướng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dẫn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khai</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thác</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bản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đồ</a:t>
                </a:r>
                <a:endParaRPr lang="en-US" sz="2400" b="1" dirty="0">
                  <a:latin typeface="UTM Avo" panose="02040603050506020204" pitchFamily="18"/>
                  <a:cs typeface="Arial" panose="020B0604020202020204" pitchFamily="34" charset="0"/>
                </a:endParaRPr>
              </a:p>
            </p:txBody>
          </p:sp>
        </p:grpSp>
        <p:sp>
          <p:nvSpPr>
            <p:cNvPr id="30" name="TextBox 29">
              <a:extLst>
                <a:ext uri="{FF2B5EF4-FFF2-40B4-BE49-F238E27FC236}">
                  <a16:creationId xmlns:a16="http://schemas.microsoft.com/office/drawing/2014/main" id="{B3A5D455-3365-6FE9-EA55-EDABDF443628}"/>
                </a:ext>
              </a:extLst>
            </p:cNvPr>
            <p:cNvSpPr txBox="1"/>
            <p:nvPr/>
          </p:nvSpPr>
          <p:spPr>
            <a:xfrm>
              <a:off x="1165497" y="4131760"/>
              <a:ext cx="7389807" cy="3498650"/>
            </a:xfrm>
            <a:prstGeom prst="rect">
              <a:avLst/>
            </a:prstGeom>
            <a:noFill/>
          </p:spPr>
          <p:txBody>
            <a:bodyPr wrap="square">
              <a:spAutoFit/>
            </a:bodyPr>
            <a:lstStyle/>
            <a:p>
              <a:pPr marL="381019" indent="-381019" algn="just">
                <a:lnSpc>
                  <a:spcPct val="150000"/>
                </a:lnSpc>
                <a:spcBef>
                  <a:spcPts val="160"/>
                </a:spcBef>
                <a:spcAft>
                  <a:spcPts val="160"/>
                </a:spcAft>
                <a:buFont typeface="Arial" panose="020B0604020202020204" pitchFamily="34" charset="0"/>
                <a:buChar char="•"/>
              </a:pPr>
              <a:r>
                <a:rPr lang="vi-VN" sz="2300" dirty="0">
                  <a:solidFill>
                    <a:srgbClr val="000000"/>
                  </a:solidFill>
                  <a:latin typeface="UTM Avo" panose="02040603050506020204" pitchFamily="18"/>
                  <a:ea typeface="Calibri" panose="020F0502020204030204" pitchFamily="34" charset="0"/>
                  <a:cs typeface="Times New Roman" panose="02020603050405020304" pitchFamily="18" charset="0"/>
                </a:rPr>
                <a:t>Tên địa phương mình là gì?</a:t>
              </a:r>
            </a:p>
            <a:p>
              <a:pPr marL="381019" indent="-381019" algn="just">
                <a:lnSpc>
                  <a:spcPct val="150000"/>
                </a:lnSpc>
                <a:spcBef>
                  <a:spcPts val="160"/>
                </a:spcBef>
                <a:spcAft>
                  <a:spcPts val="160"/>
                </a:spcAft>
                <a:buFont typeface="Arial" panose="020B0604020202020204" pitchFamily="34" charset="0"/>
                <a:buChar char="•"/>
              </a:pPr>
              <a:r>
                <a:rPr lang="vi-VN" sz="2300" dirty="0">
                  <a:solidFill>
                    <a:srgbClr val="000000"/>
                  </a:solidFill>
                  <a:latin typeface="UTM Avo" panose="02040603050506020204" pitchFamily="18"/>
                  <a:ea typeface="Calibri" panose="020F0502020204030204" pitchFamily="34" charset="0"/>
                  <a:cs typeface="Times New Roman" panose="02020603050405020304" pitchFamily="18" charset="0"/>
                </a:rPr>
                <a:t>Nằm phía nào trong lãnh thổ Việt Nam?</a:t>
              </a:r>
            </a:p>
            <a:p>
              <a:pPr marL="381019" indent="-381019" algn="just">
                <a:lnSpc>
                  <a:spcPct val="150000"/>
                </a:lnSpc>
                <a:spcBef>
                  <a:spcPts val="160"/>
                </a:spcBef>
                <a:spcAft>
                  <a:spcPts val="160"/>
                </a:spcAft>
                <a:buFont typeface="Arial" panose="020B0604020202020204" pitchFamily="34" charset="0"/>
                <a:buChar char="•"/>
              </a:pPr>
              <a:r>
                <a:rPr lang="vi-VN" sz="2300" dirty="0">
                  <a:solidFill>
                    <a:srgbClr val="000000"/>
                  </a:solidFill>
                  <a:latin typeface="UTM Avo" panose="02040603050506020204" pitchFamily="18"/>
                  <a:ea typeface="Calibri" panose="020F0502020204030204" pitchFamily="34" charset="0"/>
                  <a:cs typeface="Times New Roman" panose="02020603050405020304" pitchFamily="18" charset="0"/>
                </a:rPr>
                <a:t>Tiếp giáp với địa phương nào?</a:t>
              </a:r>
            </a:p>
          </p:txBody>
        </p:sp>
      </p:grpSp>
    </p:spTree>
    <p:extLst>
      <p:ext uri="{BB962C8B-B14F-4D97-AF65-F5344CB8AC3E}">
        <p14:creationId xmlns:p14="http://schemas.microsoft.com/office/powerpoint/2010/main" val="374927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5" name="Picture 15">
            <a:extLst>
              <a:ext uri="{FF2B5EF4-FFF2-40B4-BE49-F238E27FC236}">
                <a16:creationId xmlns:a16="http://schemas.microsoft.com/office/drawing/2014/main" id="{99F011AA-74F9-8852-C80A-DE7AB7C72F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533" y="2184865"/>
            <a:ext cx="731000" cy="731000"/>
          </a:xfrm>
          <a:prstGeom prst="rect">
            <a:avLst/>
          </a:prstGeom>
        </p:spPr>
      </p:pic>
      <p:pic>
        <p:nvPicPr>
          <p:cNvPr id="46" name="Picture 17">
            <a:extLst>
              <a:ext uri="{FF2B5EF4-FFF2-40B4-BE49-F238E27FC236}">
                <a16:creationId xmlns:a16="http://schemas.microsoft.com/office/drawing/2014/main" id="{70DF1F1C-17F9-10BC-DB2E-C8E704FC61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21415">
            <a:off x="11341349" y="1893235"/>
            <a:ext cx="336565" cy="354279"/>
          </a:xfrm>
          <a:prstGeom prst="rect">
            <a:avLst/>
          </a:prstGeom>
        </p:spPr>
      </p:pic>
      <p:pic>
        <p:nvPicPr>
          <p:cNvPr id="47" name="Picture 18">
            <a:extLst>
              <a:ext uri="{FF2B5EF4-FFF2-40B4-BE49-F238E27FC236}">
                <a16:creationId xmlns:a16="http://schemas.microsoft.com/office/drawing/2014/main" id="{112897D0-D13A-285A-1979-C7D82D78CF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5315" y="2351443"/>
            <a:ext cx="1401583" cy="728823"/>
          </a:xfrm>
          <a:prstGeom prst="rect">
            <a:avLst/>
          </a:prstGeom>
        </p:spPr>
      </p:pic>
      <p:pic>
        <p:nvPicPr>
          <p:cNvPr id="48" name="Picture 19">
            <a:extLst>
              <a:ext uri="{FF2B5EF4-FFF2-40B4-BE49-F238E27FC236}">
                <a16:creationId xmlns:a16="http://schemas.microsoft.com/office/drawing/2014/main" id="{6BE34949-CDCB-723F-104E-1EDA22AE36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1328221" y="2182364"/>
            <a:ext cx="1690234" cy="878922"/>
          </a:xfrm>
          <a:prstGeom prst="rect">
            <a:avLst/>
          </a:prstGeom>
        </p:spPr>
      </p:pic>
      <p:sp>
        <p:nvSpPr>
          <p:cNvPr id="49" name="TextBox 48">
            <a:extLst>
              <a:ext uri="{FF2B5EF4-FFF2-40B4-BE49-F238E27FC236}">
                <a16:creationId xmlns:a16="http://schemas.microsoft.com/office/drawing/2014/main" id="{F2A7232C-5FB1-AE66-5BC1-24F9EAC6632C}"/>
              </a:ext>
            </a:extLst>
          </p:cNvPr>
          <p:cNvSpPr txBox="1"/>
          <p:nvPr/>
        </p:nvSpPr>
        <p:spPr>
          <a:xfrm>
            <a:off x="1602102" y="1612402"/>
            <a:ext cx="8940800" cy="654731"/>
          </a:xfrm>
          <a:prstGeom prst="rect">
            <a:avLst/>
          </a:prstGeom>
          <a:noFill/>
        </p:spPr>
        <p:txBody>
          <a:bodyPr wrap="square">
            <a:spAutoFit/>
          </a:bodyPr>
          <a:lstStyle/>
          <a:p>
            <a:pPr marR="60116" algn="ctr" defTabSz="609630">
              <a:lnSpc>
                <a:spcPct val="150000"/>
              </a:lnSpc>
              <a:spcBef>
                <a:spcPts val="200"/>
              </a:spcBef>
              <a:spcAft>
                <a:spcPts val="200"/>
              </a:spcAft>
            </a:pPr>
            <a:r>
              <a:rPr lang="es-ES" sz="2800" b="1" dirty="0" err="1">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Tìm</a:t>
            </a:r>
            <a:r>
              <a:rPr lang="es-ES" sz="2800" b="1" dirty="0">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 </a:t>
            </a:r>
            <a:r>
              <a:rPr lang="es-ES" sz="2800" b="1" dirty="0" err="1">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hiểu</a:t>
            </a:r>
            <a:r>
              <a:rPr lang="es-ES" sz="2800" b="1" dirty="0">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 </a:t>
            </a:r>
            <a:r>
              <a:rPr lang="es-ES" sz="2800" b="1" dirty="0" err="1">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về</a:t>
            </a:r>
            <a:r>
              <a:rPr lang="es-ES" sz="2800" b="1" dirty="0">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 </a:t>
            </a:r>
            <a:r>
              <a:rPr lang="es-ES" sz="2800" b="1" dirty="0" err="1">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đặc</a:t>
            </a:r>
            <a:r>
              <a:rPr lang="es-ES" sz="2800" b="1" dirty="0">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 </a:t>
            </a:r>
            <a:r>
              <a:rPr lang="es-ES" sz="2800" b="1" dirty="0" err="1">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điểm</a:t>
            </a:r>
            <a:r>
              <a:rPr lang="es-ES" sz="2800" b="1" dirty="0">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 </a:t>
            </a:r>
            <a:r>
              <a:rPr lang="es-ES" sz="2800" b="1" dirty="0" err="1">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tự</a:t>
            </a:r>
            <a:r>
              <a:rPr lang="es-ES" sz="2800" b="1" dirty="0">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 </a:t>
            </a:r>
            <a:r>
              <a:rPr lang="es-ES" sz="2800" b="1" dirty="0" err="1">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nhiên</a:t>
            </a:r>
            <a:r>
              <a:rPr lang="es-ES" sz="2800" b="1" dirty="0">
                <a:solidFill>
                  <a:schemeClr val="tx1">
                    <a:lumMod val="95000"/>
                    <a:lumOff val="5000"/>
                  </a:schemeClr>
                </a:solidFill>
                <a:latin typeface="UTM Avo" panose="02040603050506020204" pitchFamily="18"/>
                <a:ea typeface="Calibri" panose="020F0502020204030204" pitchFamily="34" charset="0"/>
                <a:cs typeface="Arial" panose="020B0604020202020204" pitchFamily="34" charset="0"/>
              </a:rPr>
              <a:t> </a:t>
            </a:r>
          </a:p>
        </p:txBody>
      </p:sp>
      <p:sp>
        <p:nvSpPr>
          <p:cNvPr id="56" name="TextBox 4">
            <a:extLst>
              <a:ext uri="{FF2B5EF4-FFF2-40B4-BE49-F238E27FC236}">
                <a16:creationId xmlns:a16="http://schemas.microsoft.com/office/drawing/2014/main" id="{8C46586A-2E09-6119-928A-BD23E966FB4C}"/>
              </a:ext>
            </a:extLst>
          </p:cNvPr>
          <p:cNvSpPr txBox="1"/>
          <p:nvPr/>
        </p:nvSpPr>
        <p:spPr>
          <a:xfrm>
            <a:off x="3968264" y="2217848"/>
            <a:ext cx="4246151" cy="643638"/>
          </a:xfrm>
          <a:prstGeom prst="rect">
            <a:avLst/>
          </a:prstGeom>
        </p:spPr>
        <p:txBody>
          <a:bodyPr wrap="square" lIns="0" tIns="0" rIns="0" bIns="0" rtlCol="0" anchor="t">
            <a:spAutoFit/>
          </a:bodyPr>
          <a:lstStyle/>
          <a:p>
            <a:pPr algn="ctr" defTabSz="609630">
              <a:lnSpc>
                <a:spcPts val="5973"/>
              </a:lnSpc>
            </a:pPr>
            <a:r>
              <a:rPr lang="en-US" sz="2400" b="1" dirty="0">
                <a:solidFill>
                  <a:srgbClr val="002060"/>
                </a:solidFill>
                <a:latin typeface="UTM Avo" panose="02040603050506020204" pitchFamily="18"/>
                <a:cs typeface="Arial" panose="020B0604020202020204" pitchFamily="34" charset="0"/>
              </a:rPr>
              <a:t>THẢO LUẬN NHÓM</a:t>
            </a:r>
          </a:p>
        </p:txBody>
      </p:sp>
      <p:sp>
        <p:nvSpPr>
          <p:cNvPr id="57" name="AutoShape 4">
            <a:extLst>
              <a:ext uri="{FF2B5EF4-FFF2-40B4-BE49-F238E27FC236}">
                <a16:creationId xmlns:a16="http://schemas.microsoft.com/office/drawing/2014/main" id="{9B817663-34B6-8A71-2746-EEAB84C2A996}"/>
              </a:ext>
            </a:extLst>
          </p:cNvPr>
          <p:cNvSpPr/>
          <p:nvPr/>
        </p:nvSpPr>
        <p:spPr>
          <a:xfrm>
            <a:off x="200638" y="3521144"/>
            <a:ext cx="11561045" cy="0"/>
          </a:xfrm>
          <a:prstGeom prst="line">
            <a:avLst/>
          </a:prstGeom>
          <a:ln w="47625" cap="flat">
            <a:solidFill>
              <a:srgbClr val="5C5C82"/>
            </a:solidFill>
            <a:prstDash val="solid"/>
            <a:headEnd type="none" w="sm" len="sm"/>
            <a:tailEnd type="none" w="sm" len="sm"/>
          </a:ln>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ndParaRPr>
          </a:p>
        </p:txBody>
      </p:sp>
      <p:sp>
        <p:nvSpPr>
          <p:cNvPr id="58" name="Rectangle: Rounded Corners 8">
            <a:extLst>
              <a:ext uri="{FF2B5EF4-FFF2-40B4-BE49-F238E27FC236}">
                <a16:creationId xmlns:a16="http://schemas.microsoft.com/office/drawing/2014/main" id="{1778BDE7-7FF1-3227-D587-8C281303D53D}"/>
              </a:ext>
            </a:extLst>
          </p:cNvPr>
          <p:cNvSpPr/>
          <p:nvPr/>
        </p:nvSpPr>
        <p:spPr>
          <a:xfrm>
            <a:off x="1247887" y="3211936"/>
            <a:ext cx="1187951" cy="735928"/>
          </a:xfrm>
          <a:prstGeom prst="roundRect">
            <a:avLst/>
          </a:prstGeom>
          <a:solidFill>
            <a:srgbClr val="C0504D"/>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3334"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1+2</a:t>
            </a:r>
          </a:p>
        </p:txBody>
      </p:sp>
      <p:sp>
        <p:nvSpPr>
          <p:cNvPr id="59" name="Rectangle: Rounded Corners 9">
            <a:extLst>
              <a:ext uri="{FF2B5EF4-FFF2-40B4-BE49-F238E27FC236}">
                <a16:creationId xmlns:a16="http://schemas.microsoft.com/office/drawing/2014/main" id="{0F71E1F4-F7F1-71C2-9B24-40145ADE46B7}"/>
              </a:ext>
            </a:extLst>
          </p:cNvPr>
          <p:cNvSpPr/>
          <p:nvPr/>
        </p:nvSpPr>
        <p:spPr>
          <a:xfrm>
            <a:off x="4115008" y="3211937"/>
            <a:ext cx="1187951" cy="693865"/>
          </a:xfrm>
          <a:prstGeom prst="roundRect">
            <a:avLst/>
          </a:prstGeom>
          <a:solidFill>
            <a:srgbClr val="C0504D"/>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3334"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3+4</a:t>
            </a:r>
          </a:p>
        </p:txBody>
      </p:sp>
      <p:sp>
        <p:nvSpPr>
          <p:cNvPr id="60" name="Rectangle: Rounded Corners 11">
            <a:extLst>
              <a:ext uri="{FF2B5EF4-FFF2-40B4-BE49-F238E27FC236}">
                <a16:creationId xmlns:a16="http://schemas.microsoft.com/office/drawing/2014/main" id="{0D68BEB8-987C-2336-6F88-0983F43677FB}"/>
              </a:ext>
            </a:extLst>
          </p:cNvPr>
          <p:cNvSpPr/>
          <p:nvPr/>
        </p:nvSpPr>
        <p:spPr>
          <a:xfrm>
            <a:off x="7084013" y="3253999"/>
            <a:ext cx="1187950" cy="693865"/>
          </a:xfrm>
          <a:prstGeom prst="roundRect">
            <a:avLst/>
          </a:prstGeom>
          <a:solidFill>
            <a:srgbClr val="C0504D"/>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3334"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5+6</a:t>
            </a:r>
          </a:p>
        </p:txBody>
      </p:sp>
      <p:sp>
        <p:nvSpPr>
          <p:cNvPr id="61" name="Rectangle: Rounded Corners 13">
            <a:extLst>
              <a:ext uri="{FF2B5EF4-FFF2-40B4-BE49-F238E27FC236}">
                <a16:creationId xmlns:a16="http://schemas.microsoft.com/office/drawing/2014/main" id="{B5B85516-B389-A0B2-0C4E-F4B292858B8F}"/>
              </a:ext>
            </a:extLst>
          </p:cNvPr>
          <p:cNvSpPr/>
          <p:nvPr/>
        </p:nvSpPr>
        <p:spPr>
          <a:xfrm>
            <a:off x="6346776" y="4254411"/>
            <a:ext cx="2662425" cy="1663540"/>
          </a:xfrm>
          <a:prstGeom prst="roundRect">
            <a:avLst>
              <a:gd name="adj" fmla="val 7232"/>
            </a:avLst>
          </a:prstGeom>
          <a:solidFill>
            <a:sysClr val="window" lastClr="FFFFFF"/>
          </a:solidFill>
          <a:ln w="57150" cap="flat" cmpd="sng" algn="ctr">
            <a:solidFill>
              <a:srgbClr val="D14747"/>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1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Tìm hiểu về đặc điểm khí hậu</a:t>
            </a:r>
          </a:p>
        </p:txBody>
      </p:sp>
      <p:sp>
        <p:nvSpPr>
          <p:cNvPr id="62" name="Rectangle: Rounded Corners 4">
            <a:extLst>
              <a:ext uri="{FF2B5EF4-FFF2-40B4-BE49-F238E27FC236}">
                <a16:creationId xmlns:a16="http://schemas.microsoft.com/office/drawing/2014/main" id="{D9519F01-B84F-6624-A4CC-22281F8D8F83}"/>
              </a:ext>
            </a:extLst>
          </p:cNvPr>
          <p:cNvSpPr/>
          <p:nvPr/>
        </p:nvSpPr>
        <p:spPr>
          <a:xfrm>
            <a:off x="575513" y="4254411"/>
            <a:ext cx="2366246" cy="1663540"/>
          </a:xfrm>
          <a:prstGeom prst="roundRect">
            <a:avLst>
              <a:gd name="adj" fmla="val 7232"/>
            </a:avLst>
          </a:prstGeom>
          <a:solidFill>
            <a:sysClr val="window" lastClr="FFFFFF"/>
          </a:solidFill>
          <a:ln w="57150" cap="flat" cmpd="sng" algn="ctr">
            <a:solidFill>
              <a:srgbClr val="D14747"/>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1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Tìm hiểu về dạng địa hình ở địa phương</a:t>
            </a:r>
          </a:p>
        </p:txBody>
      </p:sp>
      <p:sp>
        <p:nvSpPr>
          <p:cNvPr id="63" name="Rectangle: Rounded Corners 12">
            <a:extLst>
              <a:ext uri="{FF2B5EF4-FFF2-40B4-BE49-F238E27FC236}">
                <a16:creationId xmlns:a16="http://schemas.microsoft.com/office/drawing/2014/main" id="{21C9E44F-A957-996B-CAFD-A9DAEE514D42}"/>
              </a:ext>
            </a:extLst>
          </p:cNvPr>
          <p:cNvSpPr/>
          <p:nvPr/>
        </p:nvSpPr>
        <p:spPr>
          <a:xfrm>
            <a:off x="3413717" y="4243860"/>
            <a:ext cx="2590535" cy="1663540"/>
          </a:xfrm>
          <a:prstGeom prst="roundRect">
            <a:avLst>
              <a:gd name="adj" fmla="val 7232"/>
            </a:avLst>
          </a:prstGeom>
          <a:solidFill>
            <a:sysClr val="window" lastClr="FFFFFF"/>
          </a:solidFill>
          <a:ln w="57150" cap="flat" cmpd="sng" algn="ctr">
            <a:solidFill>
              <a:srgbClr val="D14747"/>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1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Tìm hiểu về hồ, sông, suối </a:t>
            </a:r>
          </a:p>
        </p:txBody>
      </p:sp>
      <p:sp>
        <p:nvSpPr>
          <p:cNvPr id="64" name="Rectangle: Rounded Corners 2">
            <a:extLst>
              <a:ext uri="{FF2B5EF4-FFF2-40B4-BE49-F238E27FC236}">
                <a16:creationId xmlns:a16="http://schemas.microsoft.com/office/drawing/2014/main" id="{7E89013D-2A0E-D760-5264-2487A282B2EC}"/>
              </a:ext>
            </a:extLst>
          </p:cNvPr>
          <p:cNvSpPr/>
          <p:nvPr/>
        </p:nvSpPr>
        <p:spPr>
          <a:xfrm>
            <a:off x="10007758" y="3187414"/>
            <a:ext cx="1187950" cy="735928"/>
          </a:xfrm>
          <a:prstGeom prst="roundRect">
            <a:avLst/>
          </a:prstGeom>
          <a:solidFill>
            <a:srgbClr val="C0504D"/>
          </a:solidFill>
          <a:ln w="25400" cap="flat" cmpd="sng" algn="ctr">
            <a:no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3334"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7+8</a:t>
            </a:r>
          </a:p>
        </p:txBody>
      </p:sp>
      <p:sp>
        <p:nvSpPr>
          <p:cNvPr id="65" name="Rectangle: Rounded Corners 3">
            <a:extLst>
              <a:ext uri="{FF2B5EF4-FFF2-40B4-BE49-F238E27FC236}">
                <a16:creationId xmlns:a16="http://schemas.microsoft.com/office/drawing/2014/main" id="{F0AF01E2-4645-3694-B79A-088033B69FA1}"/>
              </a:ext>
            </a:extLst>
          </p:cNvPr>
          <p:cNvSpPr/>
          <p:nvPr/>
        </p:nvSpPr>
        <p:spPr>
          <a:xfrm>
            <a:off x="9270521" y="4241551"/>
            <a:ext cx="2662425" cy="1663540"/>
          </a:xfrm>
          <a:prstGeom prst="roundRect">
            <a:avLst>
              <a:gd name="adj" fmla="val 7232"/>
            </a:avLst>
          </a:prstGeom>
          <a:solidFill>
            <a:sysClr val="window" lastClr="FFFFFF"/>
          </a:solidFill>
          <a:ln w="57150" cap="flat" cmpd="sng" algn="ctr">
            <a:solidFill>
              <a:srgbClr val="D14747"/>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1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Tìm</a:t>
            </a:r>
            <a:r>
              <a:rPr kumimoji="0" lang="en-US" sz="21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1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hiểu</a:t>
            </a:r>
            <a:r>
              <a:rPr kumimoji="0" lang="en-US" sz="21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1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về</a:t>
            </a:r>
            <a:r>
              <a:rPr kumimoji="0" lang="en-US" sz="21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1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các</a:t>
            </a:r>
            <a:r>
              <a:rPr kumimoji="0" lang="en-US" sz="21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1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yếu</a:t>
            </a:r>
            <a:r>
              <a:rPr kumimoji="0" lang="en-US" sz="21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1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tố</a:t>
            </a:r>
            <a:r>
              <a:rPr kumimoji="0" lang="en-US" sz="21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1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tự</a:t>
            </a:r>
            <a:r>
              <a:rPr kumimoji="0" lang="en-US" sz="21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1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nhiên</a:t>
            </a:r>
            <a:r>
              <a:rPr kumimoji="0" lang="en-US" sz="21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1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khác</a:t>
            </a:r>
            <a:r>
              <a:rPr kumimoji="0" lang="en-US" sz="21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1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đất</a:t>
            </a:r>
            <a:r>
              <a:rPr kumimoji="0" lang="en-US" sz="21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1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rừng</a:t>
            </a:r>
            <a:r>
              <a:rPr kumimoji="0" lang="en-US" sz="21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p>
        </p:txBody>
      </p:sp>
    </p:spTree>
    <p:extLst>
      <p:ext uri="{BB962C8B-B14F-4D97-AF65-F5344CB8AC3E}">
        <p14:creationId xmlns:p14="http://schemas.microsoft.com/office/powerpoint/2010/main" val="129952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barn(inVertical)">
                                      <p:cBhvr>
                                        <p:cTn id="13" dur="500"/>
                                        <p:tgtEl>
                                          <p:spTgt spid="5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circle(in)">
                                      <p:cBhvr>
                                        <p:cTn id="18" dur="500"/>
                                        <p:tgtEl>
                                          <p:spTgt spid="58"/>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randombar(horizontal)">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circle(in)">
                                      <p:cBhvr>
                                        <p:cTn id="27" dur="500"/>
                                        <p:tgtEl>
                                          <p:spTgt spid="59"/>
                                        </p:tgtEl>
                                      </p:cBhvr>
                                    </p:animEffect>
                                  </p:childTnLst>
                                </p:cTn>
                              </p:par>
                            </p:childTnLst>
                          </p:cTn>
                        </p:par>
                        <p:par>
                          <p:cTn id="28" fill="hold">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down)">
                                      <p:cBhvr>
                                        <p:cTn id="31" dur="500"/>
                                        <p:tgtEl>
                                          <p:spTgt spid="6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circle(in)">
                                      <p:cBhvr>
                                        <p:cTn id="36" dur="500"/>
                                        <p:tgtEl>
                                          <p:spTgt spid="60"/>
                                        </p:tgtEl>
                                      </p:cBhvr>
                                    </p:animEffect>
                                  </p:child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wipe(down)">
                                      <p:cBhvr>
                                        <p:cTn id="40" dur="500"/>
                                        <p:tgtEl>
                                          <p:spTgt spid="61"/>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circle(in)">
                                      <p:cBhvr>
                                        <p:cTn id="45" dur="500"/>
                                        <p:tgtEl>
                                          <p:spTgt spid="64"/>
                                        </p:tgtEl>
                                      </p:cBhvr>
                                    </p:animEffect>
                                  </p:childTnLst>
                                </p:cTn>
                              </p:par>
                            </p:childTnLst>
                          </p:cTn>
                        </p:par>
                        <p:par>
                          <p:cTn id="46" fill="hold">
                            <p:stCondLst>
                              <p:cond delay="500"/>
                            </p:stCondLst>
                            <p:childTnLst>
                              <p:par>
                                <p:cTn id="47" presetID="22" presetClass="entr" presetSubtype="4" fill="hold" grpId="0" nodeType="after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down)">
                                      <p:cBhvr>
                                        <p:cTn id="4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8" grpId="0" animBg="1"/>
      <p:bldP spid="59" grpId="0" animBg="1"/>
      <p:bldP spid="60" grpId="0" animBg="1"/>
      <p:bldP spid="61" grpId="0" animBg="1"/>
      <p:bldP spid="62" grpId="0" animBg="1"/>
      <p:bldP spid="63" grpId="0" animBg="1"/>
      <p:bldP spid="64" grpId="0" animBg="1"/>
      <p:bldP spid="6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9F81CF-103B-9CEA-820F-48E349094163}"/>
              </a:ext>
            </a:extLst>
          </p:cNvPr>
          <p:cNvSpPr/>
          <p:nvPr/>
        </p:nvSpPr>
        <p:spPr>
          <a:xfrm>
            <a:off x="838200" y="1703421"/>
            <a:ext cx="10515600" cy="5154579"/>
          </a:xfrm>
          <a:prstGeom prst="rect">
            <a:avLst/>
          </a:prstGeom>
          <a:gradFill>
            <a:gsLst>
              <a:gs pos="0">
                <a:schemeClr val="accent1">
                  <a:lumMod val="5000"/>
                  <a:lumOff val="95000"/>
                </a:schemeClr>
              </a:gs>
              <a:gs pos="100000">
                <a:srgbClr val="B9EEFB">
                  <a:lumMod val="0"/>
                  <a:lumOff val="100000"/>
                  <a:alpha val="87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4" name="Rectangle 3">
            <a:extLst>
              <a:ext uri="{FF2B5EF4-FFF2-40B4-BE49-F238E27FC236}">
                <a16:creationId xmlns:a16="http://schemas.microsoft.com/office/drawing/2014/main" id="{9508A63D-AE3B-0785-E893-2E7790DFEA55}"/>
              </a:ext>
            </a:extLst>
          </p:cNvPr>
          <p:cNvSpPr/>
          <p:nvPr/>
        </p:nvSpPr>
        <p:spPr>
          <a:xfrm>
            <a:off x="838200" y="1703421"/>
            <a:ext cx="10515600" cy="670128"/>
          </a:xfrm>
          <a:prstGeom prst="rect">
            <a:avLst/>
          </a:prstGeom>
          <a:solidFill>
            <a:srgbClr val="B9EE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UTM Avo" panose="02040603050506020204" pitchFamily="18"/>
                <a:cs typeface="Arial" panose="020B0604020202020204" pitchFamily="34" charset="0"/>
              </a:rPr>
              <a:t>CÂU HỎI GỢI </a:t>
            </a:r>
            <a:r>
              <a:rPr lang="en-US" sz="2800" b="1" dirty="0" err="1">
                <a:solidFill>
                  <a:srgbClr val="002060"/>
                </a:solidFill>
                <a:latin typeface="UTM Avo" panose="02040603050506020204" pitchFamily="18"/>
                <a:cs typeface="Arial" panose="020B0604020202020204" pitchFamily="34" charset="0"/>
              </a:rPr>
              <a:t>Ý</a:t>
            </a:r>
            <a:r>
              <a:rPr lang="en-US" sz="2800" b="1" dirty="0">
                <a:solidFill>
                  <a:srgbClr val="002060"/>
                </a:solidFill>
                <a:latin typeface="UTM Avo" panose="02040603050506020204" pitchFamily="18"/>
                <a:cs typeface="Arial" panose="020B0604020202020204" pitchFamily="34" charset="0"/>
              </a:rPr>
              <a:t> </a:t>
            </a:r>
          </a:p>
        </p:txBody>
      </p:sp>
      <p:sp>
        <p:nvSpPr>
          <p:cNvPr id="5" name="TextBox 4">
            <a:extLst>
              <a:ext uri="{FF2B5EF4-FFF2-40B4-BE49-F238E27FC236}">
                <a16:creationId xmlns:a16="http://schemas.microsoft.com/office/drawing/2014/main" id="{A2E78380-3F73-6648-4DC9-77B135671AFA}"/>
              </a:ext>
            </a:extLst>
          </p:cNvPr>
          <p:cNvSpPr txBox="1"/>
          <p:nvPr/>
        </p:nvSpPr>
        <p:spPr>
          <a:xfrm>
            <a:off x="978848" y="2711706"/>
            <a:ext cx="10234305" cy="3891835"/>
          </a:xfrm>
          <a:prstGeom prst="rect">
            <a:avLst/>
          </a:prstGeom>
          <a:noFill/>
        </p:spPr>
        <p:txBody>
          <a:bodyPr wrap="square" rtlCol="0">
            <a:spAutoFit/>
          </a:bodyPr>
          <a:lstStyle/>
          <a:p>
            <a:pPr marL="381019" indent="-381019" algn="just">
              <a:lnSpc>
                <a:spcPct val="150000"/>
              </a:lnSpc>
              <a:buFont typeface="Arial" panose="020B0604020202020204" pitchFamily="34" charset="0"/>
              <a:buChar char="•"/>
            </a:pPr>
            <a:r>
              <a:rPr lang="en-US" sz="2400" b="1" dirty="0" err="1">
                <a:latin typeface="UTM Avo" panose="02040603050506020204" pitchFamily="18"/>
                <a:cs typeface="Arial" panose="020B0604020202020204" pitchFamily="34" charset="0"/>
              </a:rPr>
              <a:t>Nhóm</a:t>
            </a:r>
            <a:r>
              <a:rPr lang="en-US" sz="2400" b="1" dirty="0">
                <a:latin typeface="UTM Avo" panose="02040603050506020204" pitchFamily="18"/>
                <a:cs typeface="Arial" panose="020B0604020202020204" pitchFamily="34" charset="0"/>
              </a:rPr>
              <a:t> 1 + 2: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Địa</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phương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em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có</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những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dạng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địa</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hình</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nào</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Dạng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địa</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hình</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nào</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là</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chủ</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yếu</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p>
          <a:p>
            <a:pPr marL="381019" indent="-381019" algn="just">
              <a:lnSpc>
                <a:spcPct val="150000"/>
              </a:lnSpc>
              <a:buFont typeface="Arial" panose="020B0604020202020204" pitchFamily="34" charset="0"/>
              <a:buChar char="•"/>
            </a:pP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Nhóm</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3 + 4: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Địa phương em có những hồ hoặc sông, suối nào?</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Font typeface="Arial" panose="020B0604020202020204" pitchFamily="34" charset="0"/>
              <a:buChar char="•"/>
            </a:pP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Nhóm</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5 + 6: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Khí hậu địa phương em có mấy mùa? Mỗi mùa có đặc điểm như thế nào?</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Font typeface="Arial" panose="020B0604020202020204" pitchFamily="34" charset="0"/>
              <a:buChar char="•"/>
            </a:pP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Nhóm</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7 + 8: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Kể về các yếu tố tự nhiên khác của địa phương em (đất, rừng, biển, đảo,...).</a:t>
            </a:r>
            <a:endParaRPr lang="en-US" sz="2400"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17434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Template_Dao duc 4</Template>
  <TotalTime>475</TotalTime>
  <Words>1275</Words>
  <Application>Microsoft Office PowerPoint</Application>
  <PresentationFormat>Widescreen</PresentationFormat>
  <Paragraphs>128</Paragraphs>
  <Slides>32</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UTM Avo</vt:lpstr>
      <vt:lpstr>Arial</vt:lpstr>
      <vt:lpstr>Calibri</vt:lpstr>
      <vt:lpstr>Calibri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Nguyễn</dc:creator>
  <cp:lastModifiedBy>Huy Nguyễn</cp:lastModifiedBy>
  <cp:revision>14</cp:revision>
  <dcterms:created xsi:type="dcterms:W3CDTF">2023-10-17T08:44:51Z</dcterms:created>
  <dcterms:modified xsi:type="dcterms:W3CDTF">2023-12-14T09:44:12Z</dcterms:modified>
</cp:coreProperties>
</file>