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6"/>
  </p:notesMasterIdLst>
  <p:sldIdLst>
    <p:sldId id="256" r:id="rId5"/>
    <p:sldId id="313" r:id="rId6"/>
    <p:sldId id="312" r:id="rId7"/>
    <p:sldId id="387" r:id="rId8"/>
    <p:sldId id="402" r:id="rId9"/>
    <p:sldId id="389" r:id="rId10"/>
    <p:sldId id="401" r:id="rId11"/>
    <p:sldId id="257" r:id="rId12"/>
    <p:sldId id="258" r:id="rId13"/>
    <p:sldId id="259" r:id="rId14"/>
    <p:sldId id="260" r:id="rId15"/>
    <p:sldId id="261" r:id="rId16"/>
    <p:sldId id="406" r:id="rId17"/>
    <p:sldId id="407" r:id="rId18"/>
    <p:sldId id="408" r:id="rId19"/>
    <p:sldId id="395" r:id="rId20"/>
    <p:sldId id="403" r:id="rId21"/>
    <p:sldId id="263" r:id="rId22"/>
    <p:sldId id="270" r:id="rId23"/>
    <p:sldId id="279" r:id="rId24"/>
    <p:sldId id="33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UTM Avo" panose="02040603050506020204" pitchFamily="18" charset="0"/>
      <p:regular r:id="rId33"/>
      <p:bold r:id="rId34"/>
      <p:italic r:id="rId35"/>
      <p:boldItalic r:id="rId3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7"/>
    <a:srgbClr val="5F1F3E"/>
    <a:srgbClr val="333289"/>
    <a:srgbClr val="FFD944"/>
    <a:srgbClr val="310A0D"/>
    <a:srgbClr val="FFFAF7"/>
    <a:srgbClr val="123C12"/>
    <a:srgbClr val="FFCCCC"/>
    <a:srgbClr val="FF7C8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96" autoAdjust="0"/>
    <p:restoredTop sz="94660"/>
  </p:normalViewPr>
  <p:slideViewPr>
    <p:cSldViewPr snapToGrid="0">
      <p:cViewPr varScale="1">
        <p:scale>
          <a:sx n="108" d="100"/>
          <a:sy n="108" d="100"/>
        </p:scale>
        <p:origin x="30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a:t>
            </a:r>
            <a:r>
              <a:rPr lang="en-US" dirty="0" err="1"/>
              <a:t>Bắt</a:t>
            </a:r>
            <a:r>
              <a:rPr lang="en-US" dirty="0"/>
              <a:t> </a:t>
            </a:r>
            <a:r>
              <a:rPr lang="en-US" dirty="0" err="1"/>
              <a:t>đầu</a:t>
            </a:r>
            <a:r>
              <a:rPr lang="en-US" dirty="0"/>
              <a:t> </a:t>
            </a:r>
            <a:r>
              <a:rPr lang="en-US" dirty="0" err="1"/>
              <a:t>để</a:t>
            </a:r>
            <a:r>
              <a:rPr lang="en-US" dirty="0"/>
              <a:t> </a:t>
            </a:r>
            <a:r>
              <a:rPr lang="en-US" dirty="0" err="1"/>
              <a:t>chơi</a:t>
            </a:r>
            <a:r>
              <a:rPr lang="en-US" dirty="0"/>
              <a:t> game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br>
              <a:rPr lang="en-US" dirty="0"/>
            </a:br>
            <a:r>
              <a:rPr lang="en-US" dirty="0"/>
              <a:t>Click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41813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4237539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31942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thêm</a:t>
            </a:r>
            <a:r>
              <a:rPr lang="en-US" dirty="0"/>
              <a:t> 1 </a:t>
            </a:r>
            <a:r>
              <a:rPr lang="en-US" dirty="0" err="1"/>
              <a:t>lần</a:t>
            </a:r>
            <a:r>
              <a:rPr lang="en-US" dirty="0"/>
              <a:t> </a:t>
            </a:r>
            <a:r>
              <a:rPr lang="en-US" dirty="0" err="1"/>
              <a:t>để</a:t>
            </a:r>
            <a:r>
              <a:rPr lang="en-US" dirty="0"/>
              <a:t> </a:t>
            </a:r>
            <a:r>
              <a:rPr lang="en-US" dirty="0" err="1"/>
              <a:t>chuyển</a:t>
            </a:r>
            <a:r>
              <a:rPr lang="en-US" dirty="0"/>
              <a:t> </a:t>
            </a:r>
            <a:r>
              <a:rPr lang="en-US" dirty="0" err="1"/>
              <a:t>tiếp</a:t>
            </a:r>
            <a:r>
              <a:rPr lang="en-US" dirty="0"/>
              <a:t> sang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407482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17</a:t>
            </a:fld>
            <a:endParaRPr lang="en-US"/>
          </a:p>
        </p:txBody>
      </p:sp>
    </p:spTree>
    <p:extLst>
      <p:ext uri="{BB962C8B-B14F-4D97-AF65-F5344CB8AC3E}">
        <p14:creationId xmlns:p14="http://schemas.microsoft.com/office/powerpoint/2010/main" val="181717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007569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802628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72977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772195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367898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638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72393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64779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919790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869895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96056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12/8/2023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12/8/2023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12/8/2023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26698302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15.svg"/><Relationship Id="rId4" Type="http://schemas.openxmlformats.org/officeDocument/2006/relationships/image" Target="../media/image42.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slide" Target="slide9.xml"/><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45207"/>
            <a:ext cx="12192000" cy="236758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3</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đọc 2</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Lên rẫy</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9D614BD-81DE-F792-175E-B3ADC801E9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id="{0968E4A1-B7E0-AB15-ACAF-A6E0FF99A439}"/>
              </a:ext>
            </a:extLst>
          </p:cNvPr>
          <p:cNvSpPr txBox="1"/>
          <p:nvPr/>
        </p:nvSpPr>
        <p:spPr>
          <a:xfrm>
            <a:off x="2254383" y="1477639"/>
            <a:ext cx="7683233" cy="1107992"/>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2: </a:t>
            </a:r>
            <a:r>
              <a:rPr lang="vi-VN" sz="3200" dirty="0">
                <a:solidFill>
                  <a:prstClr val="white"/>
                </a:solidFill>
                <a:latin typeface="UTM Avo" panose="02040603050506020204" pitchFamily="18" charset="0"/>
                <a:cs typeface="Arial" panose="020B0604020202020204" pitchFamily="34" charset="0"/>
              </a:rPr>
              <a:t>Cảnh vật thiên nhiên trên đường đi đẹp như thế nào?</a:t>
            </a:r>
          </a:p>
        </p:txBody>
      </p:sp>
      <p:sp>
        <p:nvSpPr>
          <p:cNvPr id="2" name="TextBox 1">
            <a:extLst>
              <a:ext uri="{FF2B5EF4-FFF2-40B4-BE49-F238E27FC236}">
                <a16:creationId xmlns:a16="http://schemas.microsoft.com/office/drawing/2014/main" id="{5FFA1F1C-742B-3B95-9306-705E0697B5AA}"/>
              </a:ext>
            </a:extLst>
          </p:cNvPr>
          <p:cNvSpPr txBox="1"/>
          <p:nvPr/>
        </p:nvSpPr>
        <p:spPr>
          <a:xfrm>
            <a:off x="5073783" y="3148915"/>
            <a:ext cx="3820986" cy="430883"/>
          </a:xfrm>
          <a:prstGeom prst="rect">
            <a:avLst/>
          </a:prstGeom>
          <a:noFill/>
        </p:spPr>
        <p:txBody>
          <a:bodyPr wrap="square" lIns="121917" tIns="60958" rIns="121917" bIns="60958" rtlCol="0">
            <a:spAutoFit/>
          </a:bodyPr>
          <a:lstStyle/>
          <a:p>
            <a:pPr lvl="0"/>
            <a:r>
              <a:rPr lang="en-US" sz="2000" dirty="0" err="1">
                <a:latin typeface="UTM Avo" panose="02040603050506020204" pitchFamily="18" charset="0"/>
              </a:rPr>
              <a:t>Mặt</a:t>
            </a:r>
            <a:r>
              <a:rPr lang="en-US" sz="2000" dirty="0">
                <a:latin typeface="UTM Avo" panose="02040603050506020204" pitchFamily="18" charset="0"/>
              </a:rPr>
              <a:t> </a:t>
            </a:r>
            <a:r>
              <a:rPr lang="en-US" sz="2000" dirty="0" err="1">
                <a:latin typeface="UTM Avo" panose="02040603050506020204" pitchFamily="18" charset="0"/>
              </a:rPr>
              <a:t>Trời</a:t>
            </a:r>
            <a:r>
              <a:rPr lang="en-US" sz="2000" dirty="0">
                <a:latin typeface="UTM Avo" panose="02040603050506020204" pitchFamily="18" charset="0"/>
              </a:rPr>
              <a:t> </a:t>
            </a:r>
            <a:r>
              <a:rPr lang="en-US" sz="2000" dirty="0" err="1">
                <a:latin typeface="UTM Avo" panose="02040603050506020204" pitchFamily="18" charset="0"/>
              </a:rPr>
              <a:t>mới</a:t>
            </a:r>
            <a:r>
              <a:rPr lang="en-US" sz="2000" dirty="0">
                <a:latin typeface="UTM Avo" panose="02040603050506020204" pitchFamily="18" charset="0"/>
              </a:rPr>
              <a:t> </a:t>
            </a:r>
            <a:r>
              <a:rPr lang="en-US" sz="2000" dirty="0" err="1">
                <a:latin typeface="UTM Avo" panose="02040603050506020204" pitchFamily="18" charset="0"/>
              </a:rPr>
              <a:t>ló</a:t>
            </a:r>
            <a:r>
              <a:rPr lang="en-US" sz="2000" dirty="0">
                <a:latin typeface="UTM Avo" panose="02040603050506020204" pitchFamily="18" charset="0"/>
              </a:rPr>
              <a:t> </a:t>
            </a:r>
            <a:r>
              <a:rPr lang="en-US" sz="2000" dirty="0" err="1">
                <a:latin typeface="UTM Avo" panose="02040603050506020204" pitchFamily="18" charset="0"/>
              </a:rPr>
              <a:t>trên</a:t>
            </a:r>
            <a:r>
              <a:rPr lang="en-US" sz="2000" dirty="0">
                <a:latin typeface="UTM Avo" panose="02040603050506020204" pitchFamily="18" charset="0"/>
              </a:rPr>
              <a:t> </a:t>
            </a:r>
            <a:r>
              <a:rPr lang="en-US" sz="2000" dirty="0" err="1">
                <a:latin typeface="UTM Avo" panose="02040603050506020204" pitchFamily="18" charset="0"/>
              </a:rPr>
              <a:t>ngọn</a:t>
            </a:r>
            <a:r>
              <a:rPr lang="en-US" sz="2000" dirty="0">
                <a:latin typeface="UTM Avo" panose="02040603050506020204" pitchFamily="18" charset="0"/>
              </a:rPr>
              <a:t> </a:t>
            </a:r>
            <a:r>
              <a:rPr lang="en-US" sz="2000" dirty="0" err="1">
                <a:latin typeface="UTM Avo" panose="02040603050506020204" pitchFamily="18" charset="0"/>
              </a:rPr>
              <a:t>tre</a:t>
            </a:r>
            <a:r>
              <a:rPr lang="en-US" sz="2000" dirty="0">
                <a:latin typeface="UTM Avo" panose="02040603050506020204" pitchFamily="18" charset="0"/>
              </a:rPr>
              <a:t>.</a:t>
            </a:r>
          </a:p>
        </p:txBody>
      </p:sp>
      <p:sp>
        <p:nvSpPr>
          <p:cNvPr id="7" name="TextBox 6">
            <a:extLst>
              <a:ext uri="{FF2B5EF4-FFF2-40B4-BE49-F238E27FC236}">
                <a16:creationId xmlns:a16="http://schemas.microsoft.com/office/drawing/2014/main" id="{1C1B6E33-D59C-101C-30A0-B6661805801F}"/>
              </a:ext>
            </a:extLst>
          </p:cNvPr>
          <p:cNvSpPr txBox="1"/>
          <p:nvPr/>
        </p:nvSpPr>
        <p:spPr>
          <a:xfrm>
            <a:off x="2254383" y="3429000"/>
            <a:ext cx="2427992" cy="1015663"/>
          </a:xfrm>
          <a:prstGeom prst="rect">
            <a:avLst/>
          </a:prstGeom>
          <a:noFill/>
        </p:spPr>
        <p:txBody>
          <a:bodyPr wrap="square" rtlCol="0">
            <a:spAutoFit/>
          </a:bodyPr>
          <a:lstStyle/>
          <a:p>
            <a:pPr algn="ctr"/>
            <a:r>
              <a:rPr lang="vi-VN" sz="2000" dirty="0">
                <a:latin typeface="UTM Avo" panose="02040603050506020204" pitchFamily="18" charset="0"/>
              </a:rPr>
              <a:t>Cảnh vật thiên nhiên trên đường đi rất đẹp</a:t>
            </a:r>
            <a:r>
              <a:rPr lang="en-US" sz="2000" dirty="0">
                <a:latin typeface="UTM Avo" panose="02040603050506020204" pitchFamily="18" charset="0"/>
              </a:rPr>
              <a:t>.</a:t>
            </a:r>
            <a:endParaRPr lang="vi-VN" sz="2000" dirty="0">
              <a:latin typeface="UTM Avo" panose="02040603050506020204" pitchFamily="18" charset="0"/>
            </a:endParaRPr>
          </a:p>
        </p:txBody>
      </p:sp>
      <p:sp>
        <p:nvSpPr>
          <p:cNvPr id="8" name="TextBox 7">
            <a:extLst>
              <a:ext uri="{FF2B5EF4-FFF2-40B4-BE49-F238E27FC236}">
                <a16:creationId xmlns:a16="http://schemas.microsoft.com/office/drawing/2014/main" id="{C1059189-BB9F-261F-CD87-BBA3B01674FB}"/>
              </a:ext>
            </a:extLst>
          </p:cNvPr>
          <p:cNvSpPr txBox="1"/>
          <p:nvPr/>
        </p:nvSpPr>
        <p:spPr>
          <a:xfrm>
            <a:off x="5073783" y="3824005"/>
            <a:ext cx="3340100" cy="1354213"/>
          </a:xfrm>
          <a:prstGeom prst="rect">
            <a:avLst/>
          </a:prstGeom>
          <a:noFill/>
        </p:spPr>
        <p:txBody>
          <a:bodyPr wrap="square" lIns="121917" tIns="60958" rIns="121917" bIns="60958" rtlCol="0">
            <a:spAutoFit/>
          </a:bodyPr>
          <a:lstStyle/>
          <a:p>
            <a:pPr lvl="0"/>
            <a:r>
              <a:rPr lang="vi-VN" sz="2000" dirty="0">
                <a:latin typeface="UTM Avo" panose="02040603050506020204" pitchFamily="18" charset="0"/>
              </a:rPr>
              <a:t>Những giọt sương được nắng sớm chiếu vào, như những ngọn đèn giăng trên ngọn cỏ.</a:t>
            </a:r>
          </a:p>
        </p:txBody>
      </p:sp>
      <p:cxnSp>
        <p:nvCxnSpPr>
          <p:cNvPr id="10" name="Straight Arrow Connector 9">
            <a:extLst>
              <a:ext uri="{FF2B5EF4-FFF2-40B4-BE49-F238E27FC236}">
                <a16:creationId xmlns:a16="http://schemas.microsoft.com/office/drawing/2014/main" id="{2BBAFE74-BFAB-6151-100B-66718B6CEC99}"/>
              </a:ext>
            </a:extLst>
          </p:cNvPr>
          <p:cNvCxnSpPr>
            <a:cxnSpLocks/>
            <a:stCxn id="7" idx="3"/>
            <a:endCxn id="2" idx="1"/>
          </p:cNvCxnSpPr>
          <p:nvPr/>
        </p:nvCxnSpPr>
        <p:spPr>
          <a:xfrm flipV="1">
            <a:off x="4682375" y="3364357"/>
            <a:ext cx="391408" cy="572475"/>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38D697D-9B62-39B6-C61E-CB82BFB5FA87}"/>
              </a:ext>
            </a:extLst>
          </p:cNvPr>
          <p:cNvCxnSpPr>
            <a:cxnSpLocks/>
            <a:stCxn id="7" idx="3"/>
            <a:endCxn id="8" idx="1"/>
          </p:cNvCxnSpPr>
          <p:nvPr/>
        </p:nvCxnSpPr>
        <p:spPr>
          <a:xfrm>
            <a:off x="4682375" y="3936832"/>
            <a:ext cx="391408" cy="56428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1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1705EBFF-82D0-ADD3-25EF-98167BC22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id="{420E69F9-A6AE-100E-16E7-4D938A411CBD}"/>
              </a:ext>
            </a:extLst>
          </p:cNvPr>
          <p:cNvSpPr txBox="1"/>
          <p:nvPr/>
        </p:nvSpPr>
        <p:spPr>
          <a:xfrm>
            <a:off x="2869010" y="1206500"/>
            <a:ext cx="6453980" cy="1600434"/>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3: </a:t>
            </a:r>
            <a:r>
              <a:rPr lang="vi-VN" sz="3200" dirty="0">
                <a:solidFill>
                  <a:prstClr val="white"/>
                </a:solidFill>
                <a:latin typeface="UTM Avo" panose="02040603050506020204" pitchFamily="18" charset="0"/>
                <a:cs typeface="Arial" panose="020B0604020202020204" pitchFamily="34" charset="0"/>
              </a:rPr>
              <a:t>Tìm những từ ngữ thể hiện cảm xúc của bạn nhỏ khi được giúp mế làm rẫy.</a:t>
            </a:r>
          </a:p>
        </p:txBody>
      </p:sp>
      <p:sp>
        <p:nvSpPr>
          <p:cNvPr id="2" name="TextBox 1">
            <a:extLst>
              <a:ext uri="{FF2B5EF4-FFF2-40B4-BE49-F238E27FC236}">
                <a16:creationId xmlns:a16="http://schemas.microsoft.com/office/drawing/2014/main" id="{FBE21895-9CAB-3193-7B92-8E293E90C25D}"/>
              </a:ext>
            </a:extLst>
          </p:cNvPr>
          <p:cNvSpPr txBox="1"/>
          <p:nvPr/>
        </p:nvSpPr>
        <p:spPr>
          <a:xfrm>
            <a:off x="3144964" y="3124200"/>
            <a:ext cx="4856036" cy="1969766"/>
          </a:xfrm>
          <a:prstGeom prst="rect">
            <a:avLst/>
          </a:prstGeom>
          <a:noFill/>
        </p:spPr>
        <p:txBody>
          <a:bodyPr wrap="square" lIns="121917" tIns="60958" rIns="121917" bIns="60958" rtlCol="0">
            <a:spAutoFit/>
          </a:bodyPr>
          <a:lstStyle/>
          <a:p>
            <a:pPr lvl="0" algn="ctr"/>
            <a:r>
              <a:rPr lang="vi-VN" sz="2400" dirty="0">
                <a:latin typeface="UTM Avo" panose="02040603050506020204" pitchFamily="18" charset="0"/>
              </a:rPr>
              <a:t>“Mong đợi đến cuối tuần/ Xôn xao hoài bước chân” là những từ ngữ thể hiện cảm xúc của bạn nhỏ: rất háo hức được cùng mế đi làm rẫy.</a:t>
            </a:r>
          </a:p>
        </p:txBody>
      </p:sp>
    </p:spTree>
    <p:extLst>
      <p:ext uri="{BB962C8B-B14F-4D97-AF65-F5344CB8AC3E}">
        <p14:creationId xmlns:p14="http://schemas.microsoft.com/office/powerpoint/2010/main" val="43105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55A59A7A-1EA2-9906-0F1E-FA5D2BA234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3" name="TextBox 2">
            <a:extLst>
              <a:ext uri="{FF2B5EF4-FFF2-40B4-BE49-F238E27FC236}">
                <a16:creationId xmlns:a16="http://schemas.microsoft.com/office/drawing/2014/main" id="{BA16B346-57DF-E1B9-FE03-2B49762D5614}"/>
              </a:ext>
            </a:extLst>
          </p:cNvPr>
          <p:cNvSpPr txBox="1"/>
          <p:nvPr/>
        </p:nvSpPr>
        <p:spPr>
          <a:xfrm>
            <a:off x="2439578" y="1250005"/>
            <a:ext cx="7312844" cy="1600434"/>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4: </a:t>
            </a:r>
            <a:r>
              <a:rPr lang="vi-VN" sz="3200" dirty="0">
                <a:solidFill>
                  <a:prstClr val="white"/>
                </a:solidFill>
                <a:latin typeface="UTM Avo" panose="02040603050506020204" pitchFamily="18" charset="0"/>
                <a:cs typeface="Arial" panose="020B0604020202020204" pitchFamily="34" charset="0"/>
              </a:rPr>
              <a:t>Vẻ đẹp của rẫy và khu rừng được tác giả miêu tả qua những hình ảnh nào?</a:t>
            </a:r>
          </a:p>
        </p:txBody>
      </p:sp>
      <p:sp>
        <p:nvSpPr>
          <p:cNvPr id="6" name="TextBox 5">
            <a:extLst>
              <a:ext uri="{FF2B5EF4-FFF2-40B4-BE49-F238E27FC236}">
                <a16:creationId xmlns:a16="http://schemas.microsoft.com/office/drawing/2014/main" id="{E249669B-1368-9607-701F-F1EF42CA01A0}"/>
              </a:ext>
            </a:extLst>
          </p:cNvPr>
          <p:cNvSpPr txBox="1"/>
          <p:nvPr/>
        </p:nvSpPr>
        <p:spPr>
          <a:xfrm>
            <a:off x="2014693" y="3056694"/>
            <a:ext cx="4239681" cy="1354213"/>
          </a:xfrm>
          <a:prstGeom prst="rect">
            <a:avLst/>
          </a:prstGeom>
          <a:solidFill>
            <a:schemeClr val="bg1"/>
          </a:solidFill>
        </p:spPr>
        <p:txBody>
          <a:bodyPr wrap="square" lIns="121917" tIns="60958" rIns="121917" bIns="60958" rtlCol="0">
            <a:spAutoFit/>
          </a:bodyPr>
          <a:lstStyle/>
          <a:p>
            <a:pPr lvl="0" algn="ctr"/>
            <a:r>
              <a:rPr lang="en-US" sz="2000" b="1" dirty="0" err="1">
                <a:latin typeface="UTM Avo" panose="02040603050506020204" pitchFamily="18" charset="0"/>
              </a:rPr>
              <a:t>Vẻ</a:t>
            </a:r>
            <a:r>
              <a:rPr lang="en-US" sz="2000" b="1" dirty="0">
                <a:latin typeface="UTM Avo" panose="02040603050506020204" pitchFamily="18" charset="0"/>
              </a:rPr>
              <a:t> </a:t>
            </a:r>
            <a:r>
              <a:rPr lang="en-US" sz="2000" b="1" dirty="0" err="1">
                <a:latin typeface="UTM Avo" panose="02040603050506020204" pitchFamily="18" charset="0"/>
              </a:rPr>
              <a:t>đẹp</a:t>
            </a:r>
            <a:r>
              <a:rPr lang="en-US" sz="2000" b="1" dirty="0">
                <a:latin typeface="UTM Avo" panose="02040603050506020204" pitchFamily="18" charset="0"/>
              </a:rPr>
              <a:t> </a:t>
            </a:r>
            <a:r>
              <a:rPr lang="en-US" sz="2000" b="1" dirty="0" err="1">
                <a:latin typeface="UTM Avo" panose="02040603050506020204" pitchFamily="18" charset="0"/>
              </a:rPr>
              <a:t>của</a:t>
            </a:r>
            <a:r>
              <a:rPr lang="en-US" sz="2000" b="1" dirty="0">
                <a:latin typeface="UTM Avo" panose="02040603050506020204" pitchFamily="18" charset="0"/>
              </a:rPr>
              <a:t> </a:t>
            </a:r>
            <a:r>
              <a:rPr lang="en-US" sz="2000" b="1" dirty="0" err="1">
                <a:latin typeface="UTM Avo" panose="02040603050506020204" pitchFamily="18" charset="0"/>
              </a:rPr>
              <a:t>rẫy</a:t>
            </a:r>
            <a:endParaRPr lang="en-US" sz="2000" b="1" dirty="0">
              <a:latin typeface="UTM Avo" panose="02040603050506020204" pitchFamily="18" charset="0"/>
            </a:endParaRPr>
          </a:p>
          <a:p>
            <a:pPr marL="342900" lvl="0" indent="-342900">
              <a:buFont typeface="UTM Avo" panose="02040603050506020204" pitchFamily="18" charset="0"/>
              <a:buChar char="-"/>
            </a:pPr>
            <a:r>
              <a:rPr lang="en-US" sz="2000" dirty="0" err="1">
                <a:latin typeface="UTM Avo" panose="02040603050506020204" pitchFamily="18" charset="0"/>
              </a:rPr>
              <a:t>Bắp</a:t>
            </a:r>
            <a:r>
              <a:rPr lang="en-US" sz="2000" dirty="0">
                <a:latin typeface="UTM Avo" panose="02040603050506020204" pitchFamily="18" charset="0"/>
              </a:rPr>
              <a:t> </a:t>
            </a:r>
            <a:r>
              <a:rPr lang="en-US" sz="2000" dirty="0" err="1">
                <a:latin typeface="UTM Avo" panose="02040603050506020204" pitchFamily="18" charset="0"/>
              </a:rPr>
              <a:t>trổ</a:t>
            </a:r>
            <a:r>
              <a:rPr lang="en-US" sz="2000" dirty="0">
                <a:latin typeface="UTM Avo" panose="02040603050506020204" pitchFamily="18" charset="0"/>
              </a:rPr>
              <a:t> </a:t>
            </a:r>
            <a:r>
              <a:rPr lang="en-US" sz="2000" dirty="0" err="1">
                <a:latin typeface="UTM Avo" panose="02040603050506020204" pitchFamily="18" charset="0"/>
              </a:rPr>
              <a:t>cờ</a:t>
            </a:r>
            <a:r>
              <a:rPr lang="en-US" sz="2000" dirty="0">
                <a:latin typeface="UTM Avo" panose="02040603050506020204" pitchFamily="18" charset="0"/>
              </a:rPr>
              <a:t> non </a:t>
            </a:r>
            <a:r>
              <a:rPr lang="en-US" sz="2000" dirty="0" err="1">
                <a:latin typeface="UTM Avo" panose="02040603050506020204" pitchFamily="18" charset="0"/>
              </a:rPr>
              <a:t>xanh</a:t>
            </a:r>
            <a:endParaRPr lang="en-US" sz="2000" dirty="0">
              <a:latin typeface="UTM Avo" panose="02040603050506020204" pitchFamily="18" charset="0"/>
            </a:endParaRPr>
          </a:p>
          <a:p>
            <a:pPr marL="342900" lvl="0" indent="-342900">
              <a:buFont typeface="UTM Avo" panose="02040603050506020204" pitchFamily="18" charset="0"/>
              <a:buChar char="-"/>
            </a:pPr>
            <a:r>
              <a:rPr lang="en-US" sz="2000" dirty="0" err="1">
                <a:latin typeface="UTM Avo" panose="02040603050506020204" pitchFamily="18" charset="0"/>
              </a:rPr>
              <a:t>Lúa</a:t>
            </a:r>
            <a:r>
              <a:rPr lang="en-US" sz="2000" dirty="0">
                <a:latin typeface="UTM Avo" panose="02040603050506020204" pitchFamily="18" charset="0"/>
              </a:rPr>
              <a:t> </a:t>
            </a:r>
            <a:r>
              <a:rPr lang="en-US" sz="2000" dirty="0" err="1">
                <a:latin typeface="UTM Avo" panose="02040603050506020204" pitchFamily="18" charset="0"/>
              </a:rPr>
              <a:t>làm</a:t>
            </a:r>
            <a:r>
              <a:rPr lang="en-US" sz="2000" dirty="0">
                <a:latin typeface="UTM Avo" panose="02040603050506020204" pitchFamily="18" charset="0"/>
              </a:rPr>
              <a:t> </a:t>
            </a:r>
            <a:r>
              <a:rPr lang="en-US" sz="2000" dirty="0" err="1">
                <a:latin typeface="UTM Avo" panose="02040603050506020204" pitchFamily="18" charset="0"/>
              </a:rPr>
              <a:t>duyên</a:t>
            </a:r>
            <a:r>
              <a:rPr lang="en-US" sz="2000" dirty="0">
                <a:latin typeface="UTM Avo" panose="02040603050506020204" pitchFamily="18" charset="0"/>
              </a:rPr>
              <a:t> con </a:t>
            </a:r>
            <a:r>
              <a:rPr lang="en-US" sz="2000" dirty="0" err="1">
                <a:latin typeface="UTM Avo" panose="02040603050506020204" pitchFamily="18" charset="0"/>
              </a:rPr>
              <a:t>gái</a:t>
            </a:r>
            <a:endParaRPr lang="en-US" sz="2000" dirty="0">
              <a:latin typeface="UTM Avo" panose="02040603050506020204" pitchFamily="18" charset="0"/>
            </a:endParaRPr>
          </a:p>
          <a:p>
            <a:pPr marL="342900" lvl="0" indent="-342900">
              <a:buFont typeface="UTM Avo" panose="02040603050506020204" pitchFamily="18" charset="0"/>
              <a:buChar char="-"/>
            </a:pPr>
            <a:r>
              <a:rPr lang="vi-VN" sz="2000" dirty="0">
                <a:latin typeface="UTM Avo" panose="02040603050506020204" pitchFamily="18" charset="0"/>
              </a:rPr>
              <a:t>Suối lượn lờ vây quanh</a:t>
            </a:r>
            <a:r>
              <a:rPr lang="en-US" sz="2000" dirty="0">
                <a:latin typeface="UTM Avo" panose="02040603050506020204" pitchFamily="18" charset="0"/>
              </a:rPr>
              <a:t> </a:t>
            </a:r>
          </a:p>
        </p:txBody>
      </p:sp>
      <p:sp>
        <p:nvSpPr>
          <p:cNvPr id="4" name="TextBox 3">
            <a:extLst>
              <a:ext uri="{FF2B5EF4-FFF2-40B4-BE49-F238E27FC236}">
                <a16:creationId xmlns:a16="http://schemas.microsoft.com/office/drawing/2014/main" id="{334EACBE-2614-3599-DC54-8466CE0297BC}"/>
              </a:ext>
            </a:extLst>
          </p:cNvPr>
          <p:cNvSpPr txBox="1"/>
          <p:nvPr/>
        </p:nvSpPr>
        <p:spPr>
          <a:xfrm>
            <a:off x="5513033" y="3056694"/>
            <a:ext cx="3932807" cy="1661989"/>
          </a:xfrm>
          <a:prstGeom prst="rect">
            <a:avLst/>
          </a:prstGeom>
          <a:solidFill>
            <a:schemeClr val="bg1"/>
          </a:solidFill>
        </p:spPr>
        <p:txBody>
          <a:bodyPr wrap="square" lIns="121917" tIns="60958" rIns="121917" bIns="60958" rtlCol="0">
            <a:spAutoFit/>
          </a:bodyPr>
          <a:lstStyle/>
          <a:p>
            <a:pPr lvl="0" algn="ctr"/>
            <a:r>
              <a:rPr lang="en-US" sz="2000" b="1" dirty="0" err="1">
                <a:latin typeface="UTM Avo" panose="02040603050506020204" pitchFamily="18" charset="0"/>
              </a:rPr>
              <a:t>Vẻ</a:t>
            </a:r>
            <a:r>
              <a:rPr lang="en-US" sz="2000" b="1" dirty="0">
                <a:latin typeface="UTM Avo" panose="02040603050506020204" pitchFamily="18" charset="0"/>
              </a:rPr>
              <a:t> </a:t>
            </a:r>
            <a:r>
              <a:rPr lang="en-US" sz="2000" b="1" dirty="0" err="1">
                <a:latin typeface="UTM Avo" panose="02040603050506020204" pitchFamily="18" charset="0"/>
              </a:rPr>
              <a:t>đẹp</a:t>
            </a:r>
            <a:r>
              <a:rPr lang="en-US" sz="2000" b="1" dirty="0">
                <a:latin typeface="UTM Avo" panose="02040603050506020204" pitchFamily="18" charset="0"/>
              </a:rPr>
              <a:t> </a:t>
            </a:r>
            <a:r>
              <a:rPr lang="en-US" sz="2000" b="1" dirty="0" err="1">
                <a:latin typeface="UTM Avo" panose="02040603050506020204" pitchFamily="18" charset="0"/>
              </a:rPr>
              <a:t>khu</a:t>
            </a:r>
            <a:r>
              <a:rPr lang="en-US" sz="2000" b="1" dirty="0">
                <a:latin typeface="UTM Avo" panose="02040603050506020204" pitchFamily="18" charset="0"/>
              </a:rPr>
              <a:t> </a:t>
            </a:r>
            <a:r>
              <a:rPr lang="en-US" sz="2000" b="1" dirty="0" err="1">
                <a:latin typeface="UTM Avo" panose="02040603050506020204" pitchFamily="18" charset="0"/>
              </a:rPr>
              <a:t>rừng</a:t>
            </a:r>
            <a:r>
              <a:rPr lang="en-US" sz="2000" b="1" dirty="0">
                <a:latin typeface="UTM Avo" panose="02040603050506020204" pitchFamily="18" charset="0"/>
              </a:rPr>
              <a:t> </a:t>
            </a:r>
          </a:p>
          <a:p>
            <a:pPr marL="342900" lvl="0" indent="-342900">
              <a:buFont typeface="UTM Avo" panose="02040603050506020204" pitchFamily="18" charset="0"/>
              <a:buChar char="-"/>
            </a:pPr>
            <a:r>
              <a:rPr lang="en-US" sz="2000" dirty="0">
                <a:latin typeface="UTM Avo" panose="02040603050506020204" pitchFamily="18" charset="0"/>
              </a:rPr>
              <a:t>Phong </a:t>
            </a:r>
            <a:r>
              <a:rPr lang="en-US" sz="2000" dirty="0" err="1">
                <a:latin typeface="UTM Avo" panose="02040603050506020204" pitchFamily="18" charset="0"/>
              </a:rPr>
              <a:t>lan</a:t>
            </a:r>
            <a:r>
              <a:rPr lang="en-US" sz="2000" dirty="0">
                <a:latin typeface="UTM Avo" panose="02040603050506020204" pitchFamily="18" charset="0"/>
              </a:rPr>
              <a:t> </a:t>
            </a:r>
            <a:r>
              <a:rPr lang="en-US" sz="2000" dirty="0" err="1">
                <a:latin typeface="UTM Avo" panose="02040603050506020204" pitchFamily="18" charset="0"/>
              </a:rPr>
              <a:t>muôn</a:t>
            </a:r>
            <a:r>
              <a:rPr lang="en-US" sz="2000" dirty="0">
                <a:latin typeface="UTM Avo" panose="02040603050506020204" pitchFamily="18" charset="0"/>
              </a:rPr>
              <a:t> </a:t>
            </a:r>
            <a:r>
              <a:rPr lang="en-US" sz="2000" dirty="0" err="1">
                <a:latin typeface="UTM Avo" panose="02040603050506020204" pitchFamily="18" charset="0"/>
              </a:rPr>
              <a:t>sắc</a:t>
            </a:r>
            <a:r>
              <a:rPr lang="en-US" sz="2000" dirty="0">
                <a:latin typeface="UTM Avo" panose="02040603050506020204" pitchFamily="18" charset="0"/>
              </a:rPr>
              <a:t> </a:t>
            </a:r>
            <a:r>
              <a:rPr lang="en-US" sz="2000" dirty="0" err="1">
                <a:latin typeface="UTM Avo" panose="02040603050506020204" pitchFamily="18" charset="0"/>
              </a:rPr>
              <a:t>nở</a:t>
            </a:r>
            <a:r>
              <a:rPr lang="en-US" sz="2000" dirty="0">
                <a:latin typeface="UTM Avo" panose="02040603050506020204" pitchFamily="18" charset="0"/>
              </a:rPr>
              <a:t> </a:t>
            </a:r>
            <a:r>
              <a:rPr lang="en-US" sz="2000" dirty="0" err="1">
                <a:latin typeface="UTM Avo" panose="02040603050506020204" pitchFamily="18" charset="0"/>
              </a:rPr>
              <a:t>hoa</a:t>
            </a:r>
            <a:endParaRPr lang="en-US" sz="2000" dirty="0">
              <a:latin typeface="UTM Avo" panose="02040603050506020204" pitchFamily="18" charset="0"/>
            </a:endParaRPr>
          </a:p>
          <a:p>
            <a:pPr marL="342900" lvl="0" indent="-342900">
              <a:buFont typeface="UTM Avo" panose="02040603050506020204" pitchFamily="18" charset="0"/>
              <a:buChar char="-"/>
            </a:pPr>
            <a:r>
              <a:rPr lang="vi-VN" sz="2000" dirty="0">
                <a:latin typeface="UTM Avo" panose="02040603050506020204" pitchFamily="18" charset="0"/>
              </a:rPr>
              <a:t>Hoa chuối đỏ thắm, giăng mắc như đèn lồng</a:t>
            </a:r>
          </a:p>
        </p:txBody>
      </p:sp>
      <p:sp>
        <p:nvSpPr>
          <p:cNvPr id="5" name="TextBox 4">
            <a:extLst>
              <a:ext uri="{FF2B5EF4-FFF2-40B4-BE49-F238E27FC236}">
                <a16:creationId xmlns:a16="http://schemas.microsoft.com/office/drawing/2014/main" id="{C8CD0FE0-6EE4-8680-10D1-1813E65E6B81}"/>
              </a:ext>
            </a:extLst>
          </p:cNvPr>
          <p:cNvSpPr txBox="1"/>
          <p:nvPr/>
        </p:nvSpPr>
        <p:spPr>
          <a:xfrm>
            <a:off x="2557678" y="4617162"/>
            <a:ext cx="5372028" cy="738660"/>
          </a:xfrm>
          <a:prstGeom prst="rect">
            <a:avLst/>
          </a:prstGeom>
          <a:solidFill>
            <a:schemeClr val="bg1"/>
          </a:solidFill>
        </p:spPr>
        <p:txBody>
          <a:bodyPr wrap="square" lIns="121917" tIns="60958" rIns="121917" bIns="60958" rtlCol="0">
            <a:spAutoFit/>
          </a:bodyPr>
          <a:lstStyle/>
          <a:p>
            <a:pPr lvl="0" algn="ctr"/>
            <a:r>
              <a:rPr lang="en-US" sz="2000" b="1" dirty="0">
                <a:latin typeface="UTM Avo" panose="02040603050506020204" pitchFamily="18" charset="0"/>
                <a:sym typeface="Wingdings" panose="05000000000000000000" pitchFamily="2" charset="2"/>
              </a:rPr>
              <a:t> </a:t>
            </a:r>
            <a:r>
              <a:rPr lang="vi-VN" sz="2000" b="1" dirty="0">
                <a:latin typeface="UTM Avo" panose="02040603050506020204" pitchFamily="18" charset="0"/>
              </a:rPr>
              <a:t>Rẫy và khu rừng như một bức tranh rực rỡ, nhiều màu sắc.</a:t>
            </a:r>
          </a:p>
        </p:txBody>
      </p:sp>
    </p:spTree>
    <p:extLst>
      <p:ext uri="{BB962C8B-B14F-4D97-AF65-F5344CB8AC3E}">
        <p14:creationId xmlns:p14="http://schemas.microsoft.com/office/powerpoint/2010/main" val="4125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5C07A26B-FCA2-226D-08DB-797ECA11337C}"/>
              </a:ext>
            </a:extLst>
          </p:cNvPr>
          <p:cNvSpPr txBox="1"/>
          <p:nvPr/>
        </p:nvSpPr>
        <p:spPr>
          <a:xfrm>
            <a:off x="1368109" y="2538483"/>
            <a:ext cx="4520387" cy="984885"/>
          </a:xfrm>
          <a:prstGeom prst="rect">
            <a:avLst/>
          </a:prstGeom>
        </p:spPr>
        <p:txBody>
          <a:bodyPr wrap="square" lIns="0" tIns="0" rIns="0" bIns="0" rtlCol="0" anchor="t">
            <a:spAutoFit/>
          </a:bodyPr>
          <a:lstStyle/>
          <a:p>
            <a:pPr algn="ctr" defTabSz="609539"/>
            <a:r>
              <a:rPr lang="en-US" sz="3200" b="1" spc="69" dirty="0">
                <a:solidFill>
                  <a:srgbClr val="C00000"/>
                </a:solidFill>
                <a:latin typeface="UTM Avo" panose="02040603050506020204" pitchFamily="18" charset="0"/>
                <a:cs typeface="Arial" panose="020B0604020202020204" pitchFamily="34" charset="0"/>
              </a:rPr>
              <a:t>THẢO LUẬN NHÓM</a:t>
            </a:r>
          </a:p>
          <a:p>
            <a:pPr algn="ctr" defTabSz="609539"/>
            <a:r>
              <a:rPr lang="en-US" sz="3200" b="1" spc="69" dirty="0">
                <a:solidFill>
                  <a:prstClr val="black"/>
                </a:solidFill>
                <a:latin typeface="UTM Avo" panose="02040603050506020204" pitchFamily="18" charset="0"/>
                <a:cs typeface="Arial" panose="020B0604020202020204" pitchFamily="34" charset="0"/>
              </a:rPr>
              <a:t>TRẢ LỜI CÂU HỎI</a:t>
            </a:r>
          </a:p>
        </p:txBody>
      </p:sp>
      <p:pic>
        <p:nvPicPr>
          <p:cNvPr id="8" name="Picture 16">
            <a:extLst>
              <a:ext uri="{FF2B5EF4-FFF2-40B4-BE49-F238E27FC236}">
                <a16:creationId xmlns:a16="http://schemas.microsoft.com/office/drawing/2014/main" id="{CDC2F6A1-4A26-5DA9-8060-456A34DA98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9902" y="3523368"/>
            <a:ext cx="4876800" cy="1859280"/>
          </a:xfrm>
          <a:prstGeom prst="rect">
            <a:avLst/>
          </a:prstGeom>
        </p:spPr>
      </p:pic>
      <p:sp>
        <p:nvSpPr>
          <p:cNvPr id="9" name="TextBox 8">
            <a:extLst>
              <a:ext uri="{FF2B5EF4-FFF2-40B4-BE49-F238E27FC236}">
                <a16:creationId xmlns:a16="http://schemas.microsoft.com/office/drawing/2014/main" id="{A97AEA01-C316-3989-E0FD-C34FBA1120C0}"/>
              </a:ext>
            </a:extLst>
          </p:cNvPr>
          <p:cNvSpPr txBox="1"/>
          <p:nvPr/>
        </p:nvSpPr>
        <p:spPr>
          <a:xfrm>
            <a:off x="6303506" y="2727902"/>
            <a:ext cx="4311102" cy="1146271"/>
          </a:xfrm>
          <a:prstGeom prst="wedgeRoundRectCallout">
            <a:avLst>
              <a:gd name="adj1" fmla="val -47007"/>
              <a:gd name="adj2" fmla="val 87959"/>
              <a:gd name="adj3" fmla="val 16667"/>
            </a:avLst>
          </a:prstGeom>
          <a:solidFill>
            <a:schemeClr val="accent2">
              <a:lumMod val="20000"/>
              <a:lumOff val="80000"/>
            </a:schemeClr>
          </a:solidFill>
          <a:ln>
            <a:solidFill>
              <a:schemeClr val="accent2">
                <a:lumMod val="50000"/>
              </a:schemeClr>
            </a:solidFill>
          </a:ln>
        </p:spPr>
        <p:txBody>
          <a:bodyPr wrap="square" lIns="0" tIns="0" rIns="0" bIns="0" rtlCol="0" anchor="t">
            <a:spAutoFit/>
          </a:bodyPr>
          <a:lstStyle>
            <a:defPPr>
              <a:defRPr lang="en-US"/>
            </a:defPPr>
            <a:lvl1pPr algn="ctr" defTabSz="609539">
              <a:defRPr sz="3200" b="1" spc="69">
                <a:solidFill>
                  <a:srgbClr val="C00000"/>
                </a:solidFill>
                <a:latin typeface="UTM Avo" panose="02040603050506020204" pitchFamily="18" charset="0"/>
                <a:cs typeface="Arial" panose="020B0604020202020204" pitchFamily="34" charset="0"/>
              </a:defRPr>
            </a:lvl1pPr>
          </a:lstStyle>
          <a:p>
            <a:pPr>
              <a:lnSpc>
                <a:spcPct val="150000"/>
              </a:lnSpc>
            </a:pPr>
            <a:r>
              <a:rPr lang="vi-VN" sz="2400" dirty="0">
                <a:solidFill>
                  <a:schemeClr val="bg1"/>
                </a:solidFill>
              </a:rPr>
              <a:t>Em có cảm nghĩ gì về bạn nhỏ trong bài thơ?</a:t>
            </a:r>
          </a:p>
        </p:txBody>
      </p:sp>
    </p:spTree>
    <p:extLst>
      <p:ext uri="{BB962C8B-B14F-4D97-AF65-F5344CB8AC3E}">
        <p14:creationId xmlns:p14="http://schemas.microsoft.com/office/powerpoint/2010/main" val="34191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3">
            <a:extLst>
              <a:ext uri="{FF2B5EF4-FFF2-40B4-BE49-F238E27FC236}">
                <a16:creationId xmlns:a16="http://schemas.microsoft.com/office/drawing/2014/main" id="{877B23EE-5367-51F4-401C-6C6488C78C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97138" y="3098800"/>
            <a:ext cx="4804090" cy="3759200"/>
          </a:xfrm>
          <a:prstGeom prst="rect">
            <a:avLst/>
          </a:prstGeom>
        </p:spPr>
      </p:pic>
      <p:sp>
        <p:nvSpPr>
          <p:cNvPr id="4" name="Rectangle: Rounded Corners 3">
            <a:extLst>
              <a:ext uri="{FF2B5EF4-FFF2-40B4-BE49-F238E27FC236}">
                <a16:creationId xmlns:a16="http://schemas.microsoft.com/office/drawing/2014/main" id="{C73B5779-3E4A-BFE3-C617-7C5F4DD29E6D}"/>
              </a:ext>
            </a:extLst>
          </p:cNvPr>
          <p:cNvSpPr/>
          <p:nvPr/>
        </p:nvSpPr>
        <p:spPr>
          <a:xfrm>
            <a:off x="828138" y="2781300"/>
            <a:ext cx="5969000" cy="2540000"/>
          </a:xfrm>
          <a:prstGeom prst="roundRect">
            <a:avLst/>
          </a:prstGeom>
          <a:solidFill>
            <a:schemeClr val="accent6">
              <a:lumMod val="20000"/>
              <a:lumOff val="80000"/>
            </a:schemeClr>
          </a:solidFill>
          <a:ln w="38100" cap="flat" cmpd="sng" algn="ctr">
            <a:solidFill>
              <a:schemeClr val="accent6">
                <a:lumMod val="75000"/>
              </a:schemeClr>
            </a:solidFill>
            <a:prstDash val="solid"/>
          </a:ln>
          <a:effectLst/>
        </p:spPr>
        <p:txBody>
          <a:bodyPr rtlCol="0" anchor="ctr"/>
          <a:lstStyle/>
          <a:p>
            <a:pPr lvl="0" algn="ctr" defTabSz="609539">
              <a:lnSpc>
                <a:spcPct val="125000"/>
              </a:lnSpc>
            </a:pPr>
            <a:r>
              <a:rPr lang="vi-VN" sz="2667" kern="0" dirty="0">
                <a:solidFill>
                  <a:schemeClr val="bg1"/>
                </a:solidFill>
                <a:latin typeface="UTM Avo" panose="02040603050506020204" pitchFamily="18" charset="0"/>
                <a:ea typeface="Calibri" panose="020F0502020204030204" pitchFamily="34" charset="0"/>
                <a:cs typeface="Times New Roman" panose="02020603050405020304" pitchFamily="18" charset="0"/>
              </a:rPr>
              <a:t>Bạn nhỏ trong bài thơ rất đáng yêu, chăm chỉ học tập, ham thích lao động, yêu rẫy, yêu rừng, yêu cảnh đẹp thiên nhiên.</a:t>
            </a:r>
          </a:p>
        </p:txBody>
      </p:sp>
    </p:spTree>
    <p:extLst>
      <p:ext uri="{BB962C8B-B14F-4D97-AF65-F5344CB8AC3E}">
        <p14:creationId xmlns:p14="http://schemas.microsoft.com/office/powerpoint/2010/main" val="27330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5759996F-6393-D573-9B03-217D583A25BC}"/>
              </a:ext>
            </a:extLst>
          </p:cNvPr>
          <p:cNvSpPr txBox="1"/>
          <p:nvPr/>
        </p:nvSpPr>
        <p:spPr>
          <a:xfrm>
            <a:off x="1435111" y="1892300"/>
            <a:ext cx="3999993" cy="573940"/>
          </a:xfrm>
          <a:prstGeom prst="rect">
            <a:avLst/>
          </a:prstGeom>
          <a:noFill/>
        </p:spPr>
        <p:txBody>
          <a:bodyPr wrap="square" rtlCol="0">
            <a:spAutoFit/>
          </a:bodyPr>
          <a:lstStyle>
            <a:defPPr>
              <a:defRPr lang="en-US"/>
            </a:defPPr>
            <a:lvl1pPr lvl="0" algn="just" defTabSz="609539">
              <a:lnSpc>
                <a:spcPct val="125000"/>
              </a:lnSpc>
              <a:defRPr sz="2400" kern="0">
                <a:solidFill>
                  <a:prstClr val="black"/>
                </a:solidFill>
                <a:latin typeface="UTM Avo" panose="02040603050506020204" pitchFamily="18" charset="0"/>
              </a:defRPr>
            </a:lvl1pPr>
          </a:lstStyle>
          <a:p>
            <a:pPr algn="ctr"/>
            <a:r>
              <a:rPr lang="vi-VN" sz="2800" b="1" dirty="0">
                <a:solidFill>
                  <a:srgbClr val="C00000"/>
                </a:solidFill>
              </a:rPr>
              <a:t>NỘI DUNG BÀI HỌC</a:t>
            </a:r>
            <a:endParaRPr lang="en-US" sz="2800" b="1" dirty="0">
              <a:solidFill>
                <a:srgbClr val="C00000"/>
              </a:solidFill>
            </a:endParaRPr>
          </a:p>
        </p:txBody>
      </p:sp>
      <p:sp>
        <p:nvSpPr>
          <p:cNvPr id="9" name="TextBox 8">
            <a:extLst>
              <a:ext uri="{FF2B5EF4-FFF2-40B4-BE49-F238E27FC236}">
                <a16:creationId xmlns:a16="http://schemas.microsoft.com/office/drawing/2014/main" id="{55A838FF-01A7-64E0-5FCB-4B15D5C9B937}"/>
              </a:ext>
            </a:extLst>
          </p:cNvPr>
          <p:cNvSpPr txBox="1"/>
          <p:nvPr/>
        </p:nvSpPr>
        <p:spPr>
          <a:xfrm>
            <a:off x="7162800" y="3713676"/>
            <a:ext cx="4267200" cy="1421928"/>
          </a:xfrm>
          <a:prstGeom prst="rect">
            <a:avLst/>
          </a:prstGeom>
          <a:noFill/>
        </p:spPr>
        <p:txBody>
          <a:bodyPr wrap="square" rtlCol="0">
            <a:spAutoFit/>
          </a:bodyPr>
          <a:lstStyle/>
          <a:p>
            <a:pPr lvl="0" algn="just" defTabSz="609539">
              <a:lnSpc>
                <a:spcPct val="125000"/>
              </a:lnSpc>
            </a:pPr>
            <a:r>
              <a:rPr lang="vi-VN" sz="2400" kern="0">
                <a:solidFill>
                  <a:prstClr val="black"/>
                </a:solidFill>
                <a:latin typeface="UTM Avo" panose="02040603050506020204" pitchFamily="18" charset="0"/>
              </a:rPr>
              <a:t>Miêu tả cảnh thiên nhiên tươi đẹp và bạn nhỏ chăm chỉ học tập, lao động.</a:t>
            </a:r>
            <a:endParaRPr lang="vi-VN" sz="2400" kern="0" dirty="0">
              <a:solidFill>
                <a:prstClr val="black"/>
              </a:solidFill>
              <a:latin typeface="UTM Avo" panose="02040603050506020204" pitchFamily="18" charset="0"/>
            </a:endParaRPr>
          </a:p>
        </p:txBody>
      </p:sp>
      <p:pic>
        <p:nvPicPr>
          <p:cNvPr id="10" name="Picture 9">
            <a:extLst>
              <a:ext uri="{FF2B5EF4-FFF2-40B4-BE49-F238E27FC236}">
                <a16:creationId xmlns:a16="http://schemas.microsoft.com/office/drawing/2014/main" id="{207D0B43-49B5-47DE-BA84-654EBD59056A}"/>
              </a:ext>
            </a:extLst>
          </p:cNvPr>
          <p:cNvPicPr>
            <a:picLocks noChangeAspect="1"/>
          </p:cNvPicPr>
          <p:nvPr/>
        </p:nvPicPr>
        <p:blipFill rotWithShape="1">
          <a:blip r:embed="rId3">
            <a:extLst>
              <a:ext uri="{28A0092B-C50C-407E-A947-70E740481C1C}">
                <a14:useLocalDpi xmlns:a14="http://schemas.microsoft.com/office/drawing/2010/main" val="0"/>
              </a:ext>
            </a:extLst>
          </a:blip>
          <a:srcRect l="44121" t="36667" b="15926"/>
          <a:stretch/>
        </p:blipFill>
        <p:spPr>
          <a:xfrm>
            <a:off x="1252317" y="2664382"/>
            <a:ext cx="4182787" cy="3520517"/>
          </a:xfrm>
          <a:prstGeom prst="rect">
            <a:avLst/>
          </a:prstGeom>
        </p:spPr>
      </p:pic>
      <p:sp>
        <p:nvSpPr>
          <p:cNvPr id="11" name="Arrow: Right 10">
            <a:extLst>
              <a:ext uri="{FF2B5EF4-FFF2-40B4-BE49-F238E27FC236}">
                <a16:creationId xmlns:a16="http://schemas.microsoft.com/office/drawing/2014/main" id="{6D393AE6-16C7-DD3E-E54F-AAF897D85F60}"/>
              </a:ext>
            </a:extLst>
          </p:cNvPr>
          <p:cNvSpPr/>
          <p:nvPr/>
        </p:nvSpPr>
        <p:spPr>
          <a:xfrm>
            <a:off x="6096000" y="4119840"/>
            <a:ext cx="863600" cy="609600"/>
          </a:xfrm>
          <a:prstGeom prst="rightArrow">
            <a:avLst/>
          </a:prstGeom>
          <a:solidFill>
            <a:srgbClr val="C00000"/>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vi-VN" sz="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71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572A-2E2B-B7A1-16F8-71A36F9CAFD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C3C9BCA-8FB7-46CB-C8A9-AEB7813CDA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36C2F674-323E-EDBD-8D25-3EE266B9313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86510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A96D3-3152-2463-7D6E-D7DBC11A903D}"/>
              </a:ext>
            </a:extLst>
          </p:cNvPr>
          <p:cNvGrpSpPr/>
          <p:nvPr/>
        </p:nvGrpSpPr>
        <p:grpSpPr>
          <a:xfrm>
            <a:off x="6485187" y="433781"/>
            <a:ext cx="5348673" cy="6233698"/>
            <a:chOff x="10327013" y="1349057"/>
            <a:chExt cx="7423776" cy="8652162"/>
          </a:xfrm>
        </p:grpSpPr>
        <p:sp>
          <p:nvSpPr>
            <p:cNvPr id="3" name="Freeform 2">
              <a:extLst>
                <a:ext uri="{FF2B5EF4-FFF2-40B4-BE49-F238E27FC236}">
                  <a16:creationId xmlns:a16="http://schemas.microsoft.com/office/drawing/2014/main" id="{A6F0839E-B2EB-BF57-A3D1-E6A6B6BC9459}"/>
                </a:ext>
              </a:extLst>
            </p:cNvPr>
            <p:cNvSpPr/>
            <p:nvPr/>
          </p:nvSpPr>
          <p:spPr>
            <a:xfrm rot="16200000">
              <a:off x="10293764" y="2544195"/>
              <a:ext cx="8002709" cy="6911340"/>
            </a:xfrm>
            <a:custGeom>
              <a:avLst/>
              <a:gdLst/>
              <a:ahLst/>
              <a:cxnLst/>
              <a:rect l="l" t="t" r="r" b="b"/>
              <a:pathLst>
                <a:path w="8499870" h="7095050">
                  <a:moveTo>
                    <a:pt x="0" y="0"/>
                  </a:moveTo>
                  <a:lnTo>
                    <a:pt x="8499870" y="0"/>
                  </a:lnTo>
                  <a:lnTo>
                    <a:pt x="8499870" y="7095050"/>
                  </a:lnTo>
                  <a:lnTo>
                    <a:pt x="0" y="7095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BEB3D577-3801-588A-2C0E-542256C6B03D}"/>
                </a:ext>
              </a:extLst>
            </p:cNvPr>
            <p:cNvSpPr/>
            <p:nvPr/>
          </p:nvSpPr>
          <p:spPr>
            <a:xfrm>
              <a:off x="11202481" y="2333428"/>
              <a:ext cx="6242839" cy="7380256"/>
            </a:xfrm>
            <a:prstGeom prst="rect">
              <a:avLst/>
            </a:prstGeom>
            <a:solidFill>
              <a:sysClr val="window" lastClr="FFFFFF">
                <a:alpha val="79000"/>
              </a:sysClr>
            </a:solidFill>
            <a:ln w="25400" cap="flat" cmpd="sng" algn="ctr">
              <a:solidFill>
                <a:srgbClr val="4F81BD">
                  <a:shade val="50000"/>
                </a:srgbClr>
              </a:solidFill>
              <a:prstDash val="solid"/>
            </a:ln>
            <a:effectLst/>
          </p:spPr>
          <p:txBody>
            <a:bodyPr rtlCol="0" anchor="ctr"/>
            <a:lstStyle/>
            <a:p>
              <a:pPr marR="0" lvl="0" indent="292100" algn="ctr"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rPr>
                <a:t>CHÚ Ý CÁCH NGẮT NHỊP</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Kìa/ Mặt Trời mới ló//</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Trên đầu/ chị tre xanh//</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Sương/ giăng đèn ngọn cỏ//</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Tia nắng/ chuyền long lanh.//</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 </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Bao nhiêu ngày/ chăm học//</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Mong đợi/ đến cuối tuần//</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Được giúp mế/ làm rẫy//</a:t>
              </a:r>
            </a:p>
            <a:p>
              <a:pPr marR="0" lvl="0" indent="292100" defTabSz="609539"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charset="0"/>
                  <a:ea typeface="Calibri" panose="020F0502020204030204" pitchFamily="34" charset="0"/>
                  <a:cs typeface="Times New Roman" panose="02020603050405020304" pitchFamily="18" charset="0"/>
                </a:rPr>
                <a:t>Xôn xao hoài/ bước chân.//</a:t>
              </a:r>
              <a:endParaRPr kumimoji="0" lang="vi-VN" sz="20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11">
              <a:extLst>
                <a:ext uri="{FF2B5EF4-FFF2-40B4-BE49-F238E27FC236}">
                  <a16:creationId xmlns:a16="http://schemas.microsoft.com/office/drawing/2014/main" id="{8F0A6162-AD40-8896-27D6-58A989F59C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27013" y="1349057"/>
              <a:ext cx="1750936" cy="1452988"/>
            </a:xfrm>
            <a:prstGeom prst="rect">
              <a:avLst/>
            </a:prstGeom>
          </p:spPr>
        </p:pic>
      </p:grpSp>
      <p:grpSp>
        <p:nvGrpSpPr>
          <p:cNvPr id="11" name="Group 10">
            <a:extLst>
              <a:ext uri="{FF2B5EF4-FFF2-40B4-BE49-F238E27FC236}">
                <a16:creationId xmlns:a16="http://schemas.microsoft.com/office/drawing/2014/main" id="{593B7285-E5CE-69AC-35B8-CF56C5845BFA}"/>
              </a:ext>
            </a:extLst>
          </p:cNvPr>
          <p:cNvGrpSpPr/>
          <p:nvPr/>
        </p:nvGrpSpPr>
        <p:grpSpPr>
          <a:xfrm>
            <a:off x="567432" y="1574800"/>
            <a:ext cx="5717958" cy="4065869"/>
            <a:chOff x="851148" y="2362200"/>
            <a:chExt cx="8576936" cy="6098803"/>
          </a:xfrm>
        </p:grpSpPr>
        <p:sp>
          <p:nvSpPr>
            <p:cNvPr id="12" name="Rectangle 11">
              <a:extLst>
                <a:ext uri="{FF2B5EF4-FFF2-40B4-BE49-F238E27FC236}">
                  <a16:creationId xmlns:a16="http://schemas.microsoft.com/office/drawing/2014/main" id="{48EB3D8B-6648-85FD-609A-887AFE72D26F}"/>
                </a:ext>
              </a:extLst>
            </p:cNvPr>
            <p:cNvSpPr/>
            <p:nvPr/>
          </p:nvSpPr>
          <p:spPr>
            <a:xfrm>
              <a:off x="851148" y="4133850"/>
              <a:ext cx="8576936" cy="4327153"/>
            </a:xfrm>
            <a:custGeom>
              <a:avLst/>
              <a:gdLst>
                <a:gd name="connsiteX0" fmla="*/ 0 w 4927600"/>
                <a:gd name="connsiteY0" fmla="*/ 0 h 2884769"/>
                <a:gd name="connsiteX1" fmla="*/ 714502 w 4927600"/>
                <a:gd name="connsiteY1" fmla="*/ 0 h 2884769"/>
                <a:gd name="connsiteX2" fmla="*/ 1379728 w 4927600"/>
                <a:gd name="connsiteY2" fmla="*/ 0 h 2884769"/>
                <a:gd name="connsiteX3" fmla="*/ 2094230 w 4927600"/>
                <a:gd name="connsiteY3" fmla="*/ 0 h 2884769"/>
                <a:gd name="connsiteX4" fmla="*/ 2660904 w 4927600"/>
                <a:gd name="connsiteY4" fmla="*/ 0 h 2884769"/>
                <a:gd name="connsiteX5" fmla="*/ 3129026 w 4927600"/>
                <a:gd name="connsiteY5" fmla="*/ 0 h 2884769"/>
                <a:gd name="connsiteX6" fmla="*/ 3794252 w 4927600"/>
                <a:gd name="connsiteY6" fmla="*/ 0 h 2884769"/>
                <a:gd name="connsiteX7" fmla="*/ 4927600 w 4927600"/>
                <a:gd name="connsiteY7" fmla="*/ 0 h 2884769"/>
                <a:gd name="connsiteX8" fmla="*/ 4927600 w 4927600"/>
                <a:gd name="connsiteY8" fmla="*/ 576954 h 2884769"/>
                <a:gd name="connsiteX9" fmla="*/ 4927600 w 4927600"/>
                <a:gd name="connsiteY9" fmla="*/ 1067365 h 2884769"/>
                <a:gd name="connsiteX10" fmla="*/ 4927600 w 4927600"/>
                <a:gd name="connsiteY10" fmla="*/ 1557775 h 2884769"/>
                <a:gd name="connsiteX11" fmla="*/ 4927600 w 4927600"/>
                <a:gd name="connsiteY11" fmla="*/ 2163577 h 2884769"/>
                <a:gd name="connsiteX12" fmla="*/ 4927600 w 4927600"/>
                <a:gd name="connsiteY12" fmla="*/ 2884769 h 2884769"/>
                <a:gd name="connsiteX13" fmla="*/ 4311650 w 4927600"/>
                <a:gd name="connsiteY13" fmla="*/ 2884769 h 2884769"/>
                <a:gd name="connsiteX14" fmla="*/ 3744976 w 4927600"/>
                <a:gd name="connsiteY14" fmla="*/ 2884769 h 2884769"/>
                <a:gd name="connsiteX15" fmla="*/ 3227578 w 4927600"/>
                <a:gd name="connsiteY15" fmla="*/ 2884769 h 2884769"/>
                <a:gd name="connsiteX16" fmla="*/ 2660904 w 4927600"/>
                <a:gd name="connsiteY16" fmla="*/ 2884769 h 2884769"/>
                <a:gd name="connsiteX17" fmla="*/ 1946402 w 4927600"/>
                <a:gd name="connsiteY17" fmla="*/ 2884769 h 2884769"/>
                <a:gd name="connsiteX18" fmla="*/ 1231900 w 4927600"/>
                <a:gd name="connsiteY18" fmla="*/ 2884769 h 2884769"/>
                <a:gd name="connsiteX19" fmla="*/ 763778 w 4927600"/>
                <a:gd name="connsiteY19" fmla="*/ 2884769 h 2884769"/>
                <a:gd name="connsiteX20" fmla="*/ 0 w 4927600"/>
                <a:gd name="connsiteY20" fmla="*/ 2884769 h 2884769"/>
                <a:gd name="connsiteX21" fmla="*/ 0 w 4927600"/>
                <a:gd name="connsiteY21" fmla="*/ 2365511 h 2884769"/>
                <a:gd name="connsiteX22" fmla="*/ 0 w 4927600"/>
                <a:gd name="connsiteY22" fmla="*/ 1817404 h 2884769"/>
                <a:gd name="connsiteX23" fmla="*/ 0 w 4927600"/>
                <a:gd name="connsiteY23" fmla="*/ 1298146 h 2884769"/>
                <a:gd name="connsiteX24" fmla="*/ 0 w 4927600"/>
                <a:gd name="connsiteY24" fmla="*/ 721192 h 2884769"/>
                <a:gd name="connsiteX25" fmla="*/ 0 w 4927600"/>
                <a:gd name="connsiteY25" fmla="*/ 0 h 28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27600" h="2884769" fill="none" extrusionOk="0">
                  <a:moveTo>
                    <a:pt x="0" y="0"/>
                  </a:moveTo>
                  <a:cubicBezTo>
                    <a:pt x="340342" y="-6021"/>
                    <a:pt x="469361" y="21879"/>
                    <a:pt x="714502" y="0"/>
                  </a:cubicBezTo>
                  <a:cubicBezTo>
                    <a:pt x="959643" y="-21879"/>
                    <a:pt x="1092223" y="29109"/>
                    <a:pt x="1379728" y="0"/>
                  </a:cubicBezTo>
                  <a:cubicBezTo>
                    <a:pt x="1667233" y="-29109"/>
                    <a:pt x="1766074" y="27779"/>
                    <a:pt x="2094230" y="0"/>
                  </a:cubicBezTo>
                  <a:cubicBezTo>
                    <a:pt x="2422386" y="-27779"/>
                    <a:pt x="2482444" y="19693"/>
                    <a:pt x="2660904" y="0"/>
                  </a:cubicBezTo>
                  <a:cubicBezTo>
                    <a:pt x="2839364" y="-19693"/>
                    <a:pt x="2909882" y="-15390"/>
                    <a:pt x="3129026" y="0"/>
                  </a:cubicBezTo>
                  <a:cubicBezTo>
                    <a:pt x="3348170" y="15390"/>
                    <a:pt x="3592735" y="-32872"/>
                    <a:pt x="3794252" y="0"/>
                  </a:cubicBezTo>
                  <a:cubicBezTo>
                    <a:pt x="3995769" y="32872"/>
                    <a:pt x="4369124" y="-37797"/>
                    <a:pt x="4927600" y="0"/>
                  </a:cubicBezTo>
                  <a:cubicBezTo>
                    <a:pt x="4938513" y="282956"/>
                    <a:pt x="4920299" y="428761"/>
                    <a:pt x="4927600" y="576954"/>
                  </a:cubicBezTo>
                  <a:cubicBezTo>
                    <a:pt x="4934901" y="725147"/>
                    <a:pt x="4918940" y="961943"/>
                    <a:pt x="4927600" y="1067365"/>
                  </a:cubicBezTo>
                  <a:cubicBezTo>
                    <a:pt x="4936260" y="1172787"/>
                    <a:pt x="4932267" y="1437276"/>
                    <a:pt x="4927600" y="1557775"/>
                  </a:cubicBezTo>
                  <a:cubicBezTo>
                    <a:pt x="4922934" y="1678274"/>
                    <a:pt x="4899302" y="1988622"/>
                    <a:pt x="4927600" y="2163577"/>
                  </a:cubicBezTo>
                  <a:cubicBezTo>
                    <a:pt x="4955898" y="2338532"/>
                    <a:pt x="4948203" y="2548327"/>
                    <a:pt x="4927600" y="2884769"/>
                  </a:cubicBezTo>
                  <a:cubicBezTo>
                    <a:pt x="4720556" y="2899370"/>
                    <a:pt x="4475904" y="2859346"/>
                    <a:pt x="4311650" y="2884769"/>
                  </a:cubicBezTo>
                  <a:cubicBezTo>
                    <a:pt x="4147396" y="2910193"/>
                    <a:pt x="3974077" y="2904094"/>
                    <a:pt x="3744976" y="2884769"/>
                  </a:cubicBezTo>
                  <a:cubicBezTo>
                    <a:pt x="3515875" y="2865444"/>
                    <a:pt x="3341505" y="2872557"/>
                    <a:pt x="3227578" y="2884769"/>
                  </a:cubicBezTo>
                  <a:cubicBezTo>
                    <a:pt x="3113651" y="2896981"/>
                    <a:pt x="2876874" y="2904374"/>
                    <a:pt x="2660904" y="2884769"/>
                  </a:cubicBezTo>
                  <a:cubicBezTo>
                    <a:pt x="2444934" y="2865164"/>
                    <a:pt x="2192507" y="2895833"/>
                    <a:pt x="1946402" y="2884769"/>
                  </a:cubicBezTo>
                  <a:cubicBezTo>
                    <a:pt x="1700297" y="2873705"/>
                    <a:pt x="1557212" y="2868701"/>
                    <a:pt x="1231900" y="2884769"/>
                  </a:cubicBezTo>
                  <a:cubicBezTo>
                    <a:pt x="906588" y="2900837"/>
                    <a:pt x="945144" y="2900752"/>
                    <a:pt x="763778" y="2884769"/>
                  </a:cubicBezTo>
                  <a:cubicBezTo>
                    <a:pt x="582412" y="2868786"/>
                    <a:pt x="263704" y="2849065"/>
                    <a:pt x="0" y="2884769"/>
                  </a:cubicBezTo>
                  <a:cubicBezTo>
                    <a:pt x="-2018" y="2755757"/>
                    <a:pt x="12563" y="2606651"/>
                    <a:pt x="0" y="2365511"/>
                  </a:cubicBezTo>
                  <a:cubicBezTo>
                    <a:pt x="-12563" y="2124371"/>
                    <a:pt x="-12391" y="1938724"/>
                    <a:pt x="0" y="1817404"/>
                  </a:cubicBezTo>
                  <a:cubicBezTo>
                    <a:pt x="12391" y="1696084"/>
                    <a:pt x="-3335" y="1548351"/>
                    <a:pt x="0" y="1298146"/>
                  </a:cubicBezTo>
                  <a:cubicBezTo>
                    <a:pt x="3335" y="1047941"/>
                    <a:pt x="4390" y="871819"/>
                    <a:pt x="0" y="721192"/>
                  </a:cubicBezTo>
                  <a:cubicBezTo>
                    <a:pt x="-4390" y="570565"/>
                    <a:pt x="-2536" y="235520"/>
                    <a:pt x="0" y="0"/>
                  </a:cubicBezTo>
                  <a:close/>
                </a:path>
                <a:path w="4927600" h="2884769" stroke="0" extrusionOk="0">
                  <a:moveTo>
                    <a:pt x="0" y="0"/>
                  </a:moveTo>
                  <a:cubicBezTo>
                    <a:pt x="238972" y="16965"/>
                    <a:pt x="456109" y="34040"/>
                    <a:pt x="714502" y="0"/>
                  </a:cubicBezTo>
                  <a:cubicBezTo>
                    <a:pt x="972895" y="-34040"/>
                    <a:pt x="1086565" y="17468"/>
                    <a:pt x="1281176" y="0"/>
                  </a:cubicBezTo>
                  <a:cubicBezTo>
                    <a:pt x="1475787" y="-17468"/>
                    <a:pt x="1658845" y="23766"/>
                    <a:pt x="1995678" y="0"/>
                  </a:cubicBezTo>
                  <a:cubicBezTo>
                    <a:pt x="2332511" y="-23766"/>
                    <a:pt x="2320270" y="-20007"/>
                    <a:pt x="2513076" y="0"/>
                  </a:cubicBezTo>
                  <a:cubicBezTo>
                    <a:pt x="2705882" y="20007"/>
                    <a:pt x="2937062" y="-23158"/>
                    <a:pt x="3079750" y="0"/>
                  </a:cubicBezTo>
                  <a:cubicBezTo>
                    <a:pt x="3222438" y="23158"/>
                    <a:pt x="3566482" y="-16616"/>
                    <a:pt x="3744976" y="0"/>
                  </a:cubicBezTo>
                  <a:cubicBezTo>
                    <a:pt x="3923470" y="16616"/>
                    <a:pt x="4059021" y="5060"/>
                    <a:pt x="4360926" y="0"/>
                  </a:cubicBezTo>
                  <a:cubicBezTo>
                    <a:pt x="4662831" y="-5060"/>
                    <a:pt x="4699021" y="6303"/>
                    <a:pt x="4927600" y="0"/>
                  </a:cubicBezTo>
                  <a:cubicBezTo>
                    <a:pt x="4925479" y="244087"/>
                    <a:pt x="4946112" y="260403"/>
                    <a:pt x="4927600" y="519258"/>
                  </a:cubicBezTo>
                  <a:cubicBezTo>
                    <a:pt x="4909088" y="778113"/>
                    <a:pt x="4937760" y="944694"/>
                    <a:pt x="4927600" y="1096212"/>
                  </a:cubicBezTo>
                  <a:cubicBezTo>
                    <a:pt x="4917440" y="1247730"/>
                    <a:pt x="4931370" y="1442279"/>
                    <a:pt x="4927600" y="1586623"/>
                  </a:cubicBezTo>
                  <a:cubicBezTo>
                    <a:pt x="4923830" y="1730967"/>
                    <a:pt x="4949575" y="1989014"/>
                    <a:pt x="4927600" y="2105881"/>
                  </a:cubicBezTo>
                  <a:cubicBezTo>
                    <a:pt x="4905625" y="2222748"/>
                    <a:pt x="4912661" y="2598928"/>
                    <a:pt x="4927600" y="2884769"/>
                  </a:cubicBezTo>
                  <a:cubicBezTo>
                    <a:pt x="4714381" y="2860658"/>
                    <a:pt x="4543590" y="2878728"/>
                    <a:pt x="4360926" y="2884769"/>
                  </a:cubicBezTo>
                  <a:cubicBezTo>
                    <a:pt x="4178262" y="2890810"/>
                    <a:pt x="3811179" y="2879741"/>
                    <a:pt x="3646424" y="2884769"/>
                  </a:cubicBezTo>
                  <a:cubicBezTo>
                    <a:pt x="3481669" y="2889797"/>
                    <a:pt x="3250294" y="2884101"/>
                    <a:pt x="3129026" y="2884769"/>
                  </a:cubicBezTo>
                  <a:cubicBezTo>
                    <a:pt x="3007758" y="2885437"/>
                    <a:pt x="2629756" y="2892861"/>
                    <a:pt x="2463800" y="2884769"/>
                  </a:cubicBezTo>
                  <a:cubicBezTo>
                    <a:pt x="2297844" y="2876677"/>
                    <a:pt x="2002074" y="2899364"/>
                    <a:pt x="1847850" y="2884769"/>
                  </a:cubicBezTo>
                  <a:cubicBezTo>
                    <a:pt x="1693626" y="2870175"/>
                    <a:pt x="1507272" y="2906868"/>
                    <a:pt x="1330452" y="2884769"/>
                  </a:cubicBezTo>
                  <a:cubicBezTo>
                    <a:pt x="1153632" y="2862670"/>
                    <a:pt x="1045632" y="2899155"/>
                    <a:pt x="813054" y="2884769"/>
                  </a:cubicBezTo>
                  <a:cubicBezTo>
                    <a:pt x="580476" y="2870383"/>
                    <a:pt x="271132" y="2859731"/>
                    <a:pt x="0" y="2884769"/>
                  </a:cubicBezTo>
                  <a:cubicBezTo>
                    <a:pt x="3398" y="2763140"/>
                    <a:pt x="-6048" y="2455109"/>
                    <a:pt x="0" y="2278968"/>
                  </a:cubicBezTo>
                  <a:cubicBezTo>
                    <a:pt x="6048" y="2102827"/>
                    <a:pt x="4211" y="1916240"/>
                    <a:pt x="0" y="1702014"/>
                  </a:cubicBezTo>
                  <a:cubicBezTo>
                    <a:pt x="-4211" y="1487788"/>
                    <a:pt x="11407" y="1337723"/>
                    <a:pt x="0" y="1211603"/>
                  </a:cubicBezTo>
                  <a:cubicBezTo>
                    <a:pt x="-11407" y="1085483"/>
                    <a:pt x="18610" y="784910"/>
                    <a:pt x="0" y="663497"/>
                  </a:cubicBezTo>
                  <a:cubicBezTo>
                    <a:pt x="-18610" y="542084"/>
                    <a:pt x="-15965" y="242864"/>
                    <a:pt x="0" y="0"/>
                  </a:cubicBezTo>
                  <a:close/>
                </a:path>
              </a:pathLst>
            </a:custGeom>
            <a:solidFill>
              <a:srgbClr val="9BBB59">
                <a:lumMod val="20000"/>
                <a:lumOff val="80000"/>
              </a:srgbClr>
            </a:solidFill>
            <a:ln w="28575" cap="flat" cmpd="sng" algn="ctr">
              <a:solidFill>
                <a:schemeClr val="accent6">
                  <a:lumMod val="75000"/>
                </a:schemeClr>
              </a:solidFill>
              <a:prstDash val="solid"/>
              <a:extLst>
                <a:ext uri="{C807C97D-BFC1-408E-A445-0C87EB9F89A2}">
                  <ask:lineSketchStyleProps xmlns:ask="http://schemas.microsoft.com/office/drawing/2018/sketchyshapes" sd="1448142591">
                    <a:custGeom>
                      <a:avLst/>
                      <a:gdLst>
                        <a:gd name="connsiteX0" fmla="*/ 0 w 5717958"/>
                        <a:gd name="connsiteY0" fmla="*/ 0 h 2884769"/>
                        <a:gd name="connsiteX1" fmla="*/ 463790 w 5717958"/>
                        <a:gd name="connsiteY1" fmla="*/ 0 h 2884769"/>
                        <a:gd name="connsiteX2" fmla="*/ 1213478 w 5717958"/>
                        <a:gd name="connsiteY2" fmla="*/ 0 h 2884769"/>
                        <a:gd name="connsiteX3" fmla="*/ 1791627 w 5717958"/>
                        <a:gd name="connsiteY3" fmla="*/ 0 h 2884769"/>
                        <a:gd name="connsiteX4" fmla="*/ 2255417 w 5717958"/>
                        <a:gd name="connsiteY4" fmla="*/ 0 h 2884769"/>
                        <a:gd name="connsiteX5" fmla="*/ 2947925 w 5717958"/>
                        <a:gd name="connsiteY5" fmla="*/ 0 h 2884769"/>
                        <a:gd name="connsiteX6" fmla="*/ 3697613 w 5717958"/>
                        <a:gd name="connsiteY6" fmla="*/ 0 h 2884769"/>
                        <a:gd name="connsiteX7" fmla="*/ 4332942 w 5717958"/>
                        <a:gd name="connsiteY7" fmla="*/ 0 h 2884769"/>
                        <a:gd name="connsiteX8" fmla="*/ 4796731 w 5717958"/>
                        <a:gd name="connsiteY8" fmla="*/ 0 h 2884769"/>
                        <a:gd name="connsiteX9" fmla="*/ 5717958 w 5717958"/>
                        <a:gd name="connsiteY9" fmla="*/ 0 h 2884769"/>
                        <a:gd name="connsiteX10" fmla="*/ 5717958 w 5717958"/>
                        <a:gd name="connsiteY10" fmla="*/ 490411 h 2884769"/>
                        <a:gd name="connsiteX11" fmla="*/ 5717958 w 5717958"/>
                        <a:gd name="connsiteY11" fmla="*/ 980821 h 2884769"/>
                        <a:gd name="connsiteX12" fmla="*/ 5717958 w 5717958"/>
                        <a:gd name="connsiteY12" fmla="*/ 1557775 h 2884769"/>
                        <a:gd name="connsiteX13" fmla="*/ 5717958 w 5717958"/>
                        <a:gd name="connsiteY13" fmla="*/ 2134729 h 2884769"/>
                        <a:gd name="connsiteX14" fmla="*/ 5717958 w 5717958"/>
                        <a:gd name="connsiteY14" fmla="*/ 2884769 h 2884769"/>
                        <a:gd name="connsiteX15" fmla="*/ 5025450 w 5717958"/>
                        <a:gd name="connsiteY15" fmla="*/ 2884769 h 2884769"/>
                        <a:gd name="connsiteX16" fmla="*/ 4275762 w 5717958"/>
                        <a:gd name="connsiteY16" fmla="*/ 2884769 h 2884769"/>
                        <a:gd name="connsiteX17" fmla="*/ 3526074 w 5717958"/>
                        <a:gd name="connsiteY17" fmla="*/ 2884769 h 2884769"/>
                        <a:gd name="connsiteX18" fmla="*/ 3062284 w 5717958"/>
                        <a:gd name="connsiteY18" fmla="*/ 2884769 h 2884769"/>
                        <a:gd name="connsiteX19" fmla="*/ 2541315 w 5717958"/>
                        <a:gd name="connsiteY19" fmla="*/ 2884769 h 2884769"/>
                        <a:gd name="connsiteX20" fmla="*/ 2020345 w 5717958"/>
                        <a:gd name="connsiteY20" fmla="*/ 2884769 h 2884769"/>
                        <a:gd name="connsiteX21" fmla="*/ 1442196 w 5717958"/>
                        <a:gd name="connsiteY21" fmla="*/ 2884769 h 2884769"/>
                        <a:gd name="connsiteX22" fmla="*/ 978406 w 5717958"/>
                        <a:gd name="connsiteY22" fmla="*/ 2884769 h 2884769"/>
                        <a:gd name="connsiteX23" fmla="*/ 0 w 5717958"/>
                        <a:gd name="connsiteY23" fmla="*/ 2884769 h 2884769"/>
                        <a:gd name="connsiteX24" fmla="*/ 0 w 5717958"/>
                        <a:gd name="connsiteY24" fmla="*/ 2307815 h 2884769"/>
                        <a:gd name="connsiteX25" fmla="*/ 0 w 5717958"/>
                        <a:gd name="connsiteY25" fmla="*/ 1730861 h 2884769"/>
                        <a:gd name="connsiteX26" fmla="*/ 0 w 5717958"/>
                        <a:gd name="connsiteY26" fmla="*/ 1211603 h 2884769"/>
                        <a:gd name="connsiteX27" fmla="*/ 0 w 5717958"/>
                        <a:gd name="connsiteY27" fmla="*/ 692345 h 2884769"/>
                        <a:gd name="connsiteX28" fmla="*/ 0 w 5717958"/>
                        <a:gd name="connsiteY28" fmla="*/ 0 h 28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7958" h="2884769" fill="none" extrusionOk="0">
                          <a:moveTo>
                            <a:pt x="0" y="0"/>
                          </a:moveTo>
                          <a:cubicBezTo>
                            <a:pt x="104021" y="-2214"/>
                            <a:pt x="329605" y="-10612"/>
                            <a:pt x="463790" y="0"/>
                          </a:cubicBezTo>
                          <a:cubicBezTo>
                            <a:pt x="597975" y="10612"/>
                            <a:pt x="955618" y="-18166"/>
                            <a:pt x="1213478" y="0"/>
                          </a:cubicBezTo>
                          <a:cubicBezTo>
                            <a:pt x="1471338" y="18166"/>
                            <a:pt x="1580969" y="6963"/>
                            <a:pt x="1791627" y="0"/>
                          </a:cubicBezTo>
                          <a:cubicBezTo>
                            <a:pt x="2002285" y="-6963"/>
                            <a:pt x="2135391" y="-5085"/>
                            <a:pt x="2255417" y="0"/>
                          </a:cubicBezTo>
                          <a:cubicBezTo>
                            <a:pt x="2375443" y="5085"/>
                            <a:pt x="2696984" y="-33210"/>
                            <a:pt x="2947925" y="0"/>
                          </a:cubicBezTo>
                          <a:cubicBezTo>
                            <a:pt x="3198866" y="33210"/>
                            <a:pt x="3476171" y="31226"/>
                            <a:pt x="3697613" y="0"/>
                          </a:cubicBezTo>
                          <a:cubicBezTo>
                            <a:pt x="3919055" y="-31226"/>
                            <a:pt x="4105829" y="-22804"/>
                            <a:pt x="4332942" y="0"/>
                          </a:cubicBezTo>
                          <a:cubicBezTo>
                            <a:pt x="4560055" y="22804"/>
                            <a:pt x="4609160" y="16807"/>
                            <a:pt x="4796731" y="0"/>
                          </a:cubicBezTo>
                          <a:cubicBezTo>
                            <a:pt x="4984302" y="-16807"/>
                            <a:pt x="5509705" y="-40222"/>
                            <a:pt x="5717958" y="0"/>
                          </a:cubicBezTo>
                          <a:cubicBezTo>
                            <a:pt x="5739046" y="236568"/>
                            <a:pt x="5726852" y="381165"/>
                            <a:pt x="5717958" y="490411"/>
                          </a:cubicBezTo>
                          <a:cubicBezTo>
                            <a:pt x="5709064" y="599657"/>
                            <a:pt x="5706715" y="800582"/>
                            <a:pt x="5717958" y="980821"/>
                          </a:cubicBezTo>
                          <a:cubicBezTo>
                            <a:pt x="5729202" y="1161060"/>
                            <a:pt x="5696657" y="1348925"/>
                            <a:pt x="5717958" y="1557775"/>
                          </a:cubicBezTo>
                          <a:cubicBezTo>
                            <a:pt x="5739259" y="1766625"/>
                            <a:pt x="5707287" y="1867185"/>
                            <a:pt x="5717958" y="2134729"/>
                          </a:cubicBezTo>
                          <a:cubicBezTo>
                            <a:pt x="5728629" y="2402273"/>
                            <a:pt x="5739219" y="2536308"/>
                            <a:pt x="5717958" y="2884769"/>
                          </a:cubicBezTo>
                          <a:cubicBezTo>
                            <a:pt x="5531562" y="2872782"/>
                            <a:pt x="5311188" y="2886209"/>
                            <a:pt x="5025450" y="2884769"/>
                          </a:cubicBezTo>
                          <a:cubicBezTo>
                            <a:pt x="4739712" y="2883329"/>
                            <a:pt x="4607278" y="2849390"/>
                            <a:pt x="4275762" y="2884769"/>
                          </a:cubicBezTo>
                          <a:cubicBezTo>
                            <a:pt x="3944246" y="2920148"/>
                            <a:pt x="3751253" y="2914103"/>
                            <a:pt x="3526074" y="2884769"/>
                          </a:cubicBezTo>
                          <a:cubicBezTo>
                            <a:pt x="3300895" y="2855435"/>
                            <a:pt x="3252823" y="2904959"/>
                            <a:pt x="3062284" y="2884769"/>
                          </a:cubicBezTo>
                          <a:cubicBezTo>
                            <a:pt x="2871745" y="2864580"/>
                            <a:pt x="2650865" y="2899522"/>
                            <a:pt x="2541315" y="2884769"/>
                          </a:cubicBezTo>
                          <a:cubicBezTo>
                            <a:pt x="2431765" y="2870016"/>
                            <a:pt x="2260390" y="2876632"/>
                            <a:pt x="2020345" y="2884769"/>
                          </a:cubicBezTo>
                          <a:cubicBezTo>
                            <a:pt x="1780300" y="2892907"/>
                            <a:pt x="1656797" y="2908008"/>
                            <a:pt x="1442196" y="2884769"/>
                          </a:cubicBezTo>
                          <a:cubicBezTo>
                            <a:pt x="1227595" y="2861530"/>
                            <a:pt x="1167195" y="2868672"/>
                            <a:pt x="978406" y="2884769"/>
                          </a:cubicBezTo>
                          <a:cubicBezTo>
                            <a:pt x="789617" y="2900867"/>
                            <a:pt x="344624" y="2904671"/>
                            <a:pt x="0" y="2884769"/>
                          </a:cubicBezTo>
                          <a:cubicBezTo>
                            <a:pt x="-23439" y="2751009"/>
                            <a:pt x="18787" y="2430263"/>
                            <a:pt x="0" y="2307815"/>
                          </a:cubicBezTo>
                          <a:cubicBezTo>
                            <a:pt x="-18787" y="2185367"/>
                            <a:pt x="6762" y="1961252"/>
                            <a:pt x="0" y="1730861"/>
                          </a:cubicBezTo>
                          <a:cubicBezTo>
                            <a:pt x="-6762" y="1500470"/>
                            <a:pt x="-15249" y="1424261"/>
                            <a:pt x="0" y="1211603"/>
                          </a:cubicBezTo>
                          <a:cubicBezTo>
                            <a:pt x="15249" y="998945"/>
                            <a:pt x="7862" y="875688"/>
                            <a:pt x="0" y="692345"/>
                          </a:cubicBezTo>
                          <a:cubicBezTo>
                            <a:pt x="-7862" y="509002"/>
                            <a:pt x="-20068" y="338250"/>
                            <a:pt x="0" y="0"/>
                          </a:cubicBezTo>
                          <a:close/>
                        </a:path>
                        <a:path w="5717958" h="2884769" stroke="0" extrusionOk="0">
                          <a:moveTo>
                            <a:pt x="0" y="0"/>
                          </a:moveTo>
                          <a:cubicBezTo>
                            <a:pt x="155609" y="-34748"/>
                            <a:pt x="462532" y="19009"/>
                            <a:pt x="749688" y="0"/>
                          </a:cubicBezTo>
                          <a:cubicBezTo>
                            <a:pt x="1036844" y="-19009"/>
                            <a:pt x="1073858" y="-20418"/>
                            <a:pt x="1327837" y="0"/>
                          </a:cubicBezTo>
                          <a:cubicBezTo>
                            <a:pt x="1581816" y="20418"/>
                            <a:pt x="1879726" y="-12772"/>
                            <a:pt x="2077525" y="0"/>
                          </a:cubicBezTo>
                          <a:cubicBezTo>
                            <a:pt x="2275324" y="12772"/>
                            <a:pt x="2376622" y="-18645"/>
                            <a:pt x="2598494" y="0"/>
                          </a:cubicBezTo>
                          <a:cubicBezTo>
                            <a:pt x="2820366" y="18645"/>
                            <a:pt x="2914374" y="6172"/>
                            <a:pt x="3176643" y="0"/>
                          </a:cubicBezTo>
                          <a:cubicBezTo>
                            <a:pt x="3438912" y="-6172"/>
                            <a:pt x="3534903" y="19481"/>
                            <a:pt x="3869152" y="0"/>
                          </a:cubicBezTo>
                          <a:cubicBezTo>
                            <a:pt x="4203401" y="-19481"/>
                            <a:pt x="4198791" y="-25572"/>
                            <a:pt x="4504480" y="0"/>
                          </a:cubicBezTo>
                          <a:cubicBezTo>
                            <a:pt x="4810169" y="25572"/>
                            <a:pt x="5165250" y="-60257"/>
                            <a:pt x="5717958" y="0"/>
                          </a:cubicBezTo>
                          <a:cubicBezTo>
                            <a:pt x="5715837" y="244087"/>
                            <a:pt x="5736470" y="260403"/>
                            <a:pt x="5717958" y="519258"/>
                          </a:cubicBezTo>
                          <a:cubicBezTo>
                            <a:pt x="5699446" y="778113"/>
                            <a:pt x="5728118" y="944694"/>
                            <a:pt x="5717958" y="1096212"/>
                          </a:cubicBezTo>
                          <a:cubicBezTo>
                            <a:pt x="5707798" y="1247730"/>
                            <a:pt x="5721728" y="1442279"/>
                            <a:pt x="5717958" y="1586623"/>
                          </a:cubicBezTo>
                          <a:cubicBezTo>
                            <a:pt x="5714188" y="1730967"/>
                            <a:pt x="5739933" y="1989014"/>
                            <a:pt x="5717958" y="2105881"/>
                          </a:cubicBezTo>
                          <a:cubicBezTo>
                            <a:pt x="5695983" y="2222748"/>
                            <a:pt x="5703019" y="2598928"/>
                            <a:pt x="5717958" y="2884769"/>
                          </a:cubicBezTo>
                          <a:cubicBezTo>
                            <a:pt x="5453797" y="2863420"/>
                            <a:pt x="5264363" y="2909707"/>
                            <a:pt x="5139809" y="2884769"/>
                          </a:cubicBezTo>
                          <a:cubicBezTo>
                            <a:pt x="5015255" y="2859831"/>
                            <a:pt x="4723892" y="2917502"/>
                            <a:pt x="4390121" y="2884769"/>
                          </a:cubicBezTo>
                          <a:cubicBezTo>
                            <a:pt x="4056350" y="2852036"/>
                            <a:pt x="4036677" y="2903806"/>
                            <a:pt x="3869152" y="2884769"/>
                          </a:cubicBezTo>
                          <a:cubicBezTo>
                            <a:pt x="3701627" y="2865732"/>
                            <a:pt x="3463900" y="2872639"/>
                            <a:pt x="3176643" y="2884769"/>
                          </a:cubicBezTo>
                          <a:cubicBezTo>
                            <a:pt x="2889386" y="2896899"/>
                            <a:pt x="2720892" y="2875620"/>
                            <a:pt x="2541315" y="2884769"/>
                          </a:cubicBezTo>
                          <a:cubicBezTo>
                            <a:pt x="2361738" y="2893918"/>
                            <a:pt x="2272891" y="2909276"/>
                            <a:pt x="2020345" y="2884769"/>
                          </a:cubicBezTo>
                          <a:cubicBezTo>
                            <a:pt x="1767799" y="2860263"/>
                            <a:pt x="1606221" y="2906557"/>
                            <a:pt x="1499376" y="2884769"/>
                          </a:cubicBezTo>
                          <a:cubicBezTo>
                            <a:pt x="1392531" y="2862981"/>
                            <a:pt x="1103593" y="2872242"/>
                            <a:pt x="864047" y="2884769"/>
                          </a:cubicBezTo>
                          <a:cubicBezTo>
                            <a:pt x="624501" y="2897296"/>
                            <a:pt x="244627" y="2903213"/>
                            <a:pt x="0" y="2884769"/>
                          </a:cubicBezTo>
                          <a:cubicBezTo>
                            <a:pt x="27692" y="2742697"/>
                            <a:pt x="-1909" y="2420488"/>
                            <a:pt x="0" y="2278968"/>
                          </a:cubicBezTo>
                          <a:cubicBezTo>
                            <a:pt x="1909" y="2137448"/>
                            <a:pt x="11407" y="1914677"/>
                            <a:pt x="0" y="1788557"/>
                          </a:cubicBezTo>
                          <a:cubicBezTo>
                            <a:pt x="-11407" y="1662437"/>
                            <a:pt x="18610" y="1361864"/>
                            <a:pt x="0" y="1240451"/>
                          </a:cubicBezTo>
                          <a:cubicBezTo>
                            <a:pt x="-18610" y="1119038"/>
                            <a:pt x="22846" y="953611"/>
                            <a:pt x="0" y="721192"/>
                          </a:cubicBezTo>
                          <a:cubicBezTo>
                            <a:pt x="-22846" y="488773"/>
                            <a:pt x="-9252" y="215828"/>
                            <a:pt x="0" y="0"/>
                          </a:cubicBezTo>
                          <a:close/>
                        </a:path>
                      </a:pathLst>
                    </a:custGeom>
                    <ask:type>
                      <ask:lineSketchFreehand/>
                    </ask:type>
                  </ask:lineSketchStyleProps>
                </a:ext>
              </a:extLst>
            </a:ln>
            <a:effectLst/>
          </p:spPr>
          <p:txBody>
            <a:bodyPr rtlCol="0" anchor="ctr"/>
            <a:lstStyle/>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Em hãy nhắc lại nội dung bài đọc.</a:t>
              </a:r>
            </a:p>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Lựa chọn đọc diễn cảm một  đoạn thơ và giải thích tại sao chọn đoạn </a:t>
              </a:r>
              <a:r>
                <a:rPr kumimoji="0" lang="vi-VN" sz="2400" b="0" i="0" u="none" strike="noStrike" kern="0" cap="none" spc="0" normalizeH="0" baseline="0" noProof="0">
                  <a:ln>
                    <a:noFill/>
                  </a:ln>
                  <a:solidFill>
                    <a:prstClr val="black"/>
                  </a:solidFill>
                  <a:effectLst/>
                  <a:uLnTx/>
                  <a:uFillTx/>
                  <a:latin typeface="UTM Avo" panose="02040603050506020204" pitchFamily="18" charset="0"/>
                  <a:cs typeface="Arial" panose="020B0604020202020204" pitchFamily="34" charset="0"/>
                </a:rPr>
                <a:t>thơ đó</a:t>
              </a:r>
              <a:r>
                <a:rPr kumimoji="0" lang="en-US" sz="2400" b="0" i="0" u="none" strike="noStrike" kern="0" cap="none" spc="0" normalizeH="0" baseline="0" noProof="0">
                  <a:ln>
                    <a:noFill/>
                  </a:ln>
                  <a:solidFill>
                    <a:prstClr val="black"/>
                  </a:solidFill>
                  <a:effectLst/>
                  <a:uLnTx/>
                  <a:uFillTx/>
                  <a:latin typeface="UTM Avo" panose="02040603050506020204" pitchFamily="18"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13" name="Picture 21">
              <a:extLst>
                <a:ext uri="{FF2B5EF4-FFF2-40B4-BE49-F238E27FC236}">
                  <a16:creationId xmlns:a16="http://schemas.microsoft.com/office/drawing/2014/main" id="{54DFF9D4-296E-2A96-7F6D-682FDD759E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87622" y="2362200"/>
              <a:ext cx="2174441" cy="2174440"/>
            </a:xfrm>
            <a:prstGeom prst="rect">
              <a:avLst/>
            </a:prstGeom>
          </p:spPr>
        </p:pic>
      </p:grpSp>
    </p:spTree>
    <p:extLst>
      <p:ext uri="{BB962C8B-B14F-4D97-AF65-F5344CB8AC3E}">
        <p14:creationId xmlns:p14="http://schemas.microsoft.com/office/powerpoint/2010/main" val="19054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BA2B7C-C95F-3A1A-751C-C61501E8D3C4}"/>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530B25EC-BD7F-8F91-3E0A-DE8C3D5310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C4FDD9AB-126B-E9E9-3450-717918355BE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E66593-FD5F-8E28-BFCB-3A2801B2C645}"/>
              </a:ext>
            </a:extLst>
          </p:cNvPr>
          <p:cNvSpPr/>
          <p:nvPr/>
        </p:nvSpPr>
        <p:spPr>
          <a:xfrm>
            <a:off x="3211896" y="2780899"/>
            <a:ext cx="5768207" cy="1799924"/>
          </a:xfrm>
          <a:prstGeom prst="roundRect">
            <a:avLst>
              <a:gd name="adj" fmla="val 50000"/>
            </a:avLst>
          </a:prstGeom>
          <a:solidFill>
            <a:schemeClr val="accent6">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bị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bài</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a:t>
            </a: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 </a:t>
            </a:r>
            <a:endParaRPr lang="en-US" sz="2400" dirty="0">
              <a:solidFill>
                <a:srgbClr val="FFF6DE"/>
              </a:solidFill>
              <a:effectLst>
                <a:outerShdw blurRad="38100" dist="38100" dir="2700000" algn="tl">
                  <a:srgbClr val="000000">
                    <a:alpha val="43137"/>
                  </a:srgbClr>
                </a:outerShdw>
              </a:effectLst>
              <a:latin typeface="UTM Avo" panose="02040603050506020204" pitchFamily="18" charset="0"/>
            </a:endParaRPr>
          </a:p>
          <a:p>
            <a:pPr algn="ctr"/>
            <a:r>
              <a:rPr lang="en-US" sz="2400" b="1" i="1" dirty="0" err="1">
                <a:solidFill>
                  <a:srgbClr val="FFF6DE"/>
                </a:solidFill>
                <a:effectLst>
                  <a:outerShdw blurRad="38100" dist="38100" dir="2700000" algn="tl">
                    <a:srgbClr val="000000">
                      <a:alpha val="43137"/>
                    </a:srgbClr>
                  </a:outerShdw>
                </a:effectLst>
                <a:latin typeface="UTM Avo" panose="02040603050506020204" pitchFamily="18" charset="0"/>
              </a:rPr>
              <a:t>Luyện</a:t>
            </a:r>
            <a:r>
              <a:rPr lang="en-US" sz="2400" b="1" i="1" dirty="0">
                <a:solidFill>
                  <a:srgbClr val="FFF6DE"/>
                </a:solidFill>
                <a:effectLst>
                  <a:outerShdw blurRad="38100" dist="38100" dir="2700000" algn="tl">
                    <a:srgbClr val="000000">
                      <a:alpha val="43137"/>
                    </a:srgbClr>
                  </a:outerShdw>
                </a:effectLst>
                <a:latin typeface="UTM Avo" panose="02040603050506020204" pitchFamily="18" charset="0"/>
              </a:rPr>
              <a:t> </a:t>
            </a:r>
            <a:r>
              <a:rPr lang="vi-VN" sz="2400" b="1" i="1" dirty="0">
                <a:solidFill>
                  <a:srgbClr val="FFF6DE"/>
                </a:solidFill>
                <a:effectLst>
                  <a:outerShdw blurRad="38100" dist="38100" dir="2700000" algn="tl">
                    <a:srgbClr val="000000">
                      <a:alpha val="43137"/>
                    </a:srgbClr>
                  </a:outerShdw>
                </a:effectLst>
                <a:latin typeface="UTM Avo" panose="02040603050506020204" pitchFamily="18" charset="0"/>
              </a:rPr>
              <a:t>từ và câu</a:t>
            </a:r>
            <a:r>
              <a:rPr lang="en-US" sz="2400" b="1" i="1" dirty="0">
                <a:solidFill>
                  <a:srgbClr val="FFF6DE"/>
                </a:solidFill>
                <a:effectLst>
                  <a:outerShdw blurRad="38100" dist="38100" dir="2700000" algn="tl">
                    <a:srgbClr val="000000">
                      <a:alpha val="43137"/>
                    </a:srgbClr>
                  </a:outerShdw>
                </a:effectLst>
                <a:latin typeface="UTM Avo" panose="02040603050506020204" pitchFamily="18" charset="0"/>
              </a:rPr>
              <a:t>:</a:t>
            </a:r>
            <a:r>
              <a:rPr lang="vi-VN" sz="2400" b="1" i="1" dirty="0">
                <a:solidFill>
                  <a:srgbClr val="FFF6DE"/>
                </a:solidFill>
                <a:effectLst>
                  <a:outerShdw blurRad="38100" dist="38100" dir="2700000" algn="tl">
                    <a:srgbClr val="000000">
                      <a:alpha val="43137"/>
                    </a:srgbClr>
                  </a:outerShdw>
                </a:effectLst>
                <a:latin typeface="UTM Avo" panose="02040603050506020204" pitchFamily="18" charset="0"/>
              </a:rPr>
              <a:t> </a:t>
            </a:r>
            <a:endParaRPr lang="en-US" sz="2400" b="1" i="1" dirty="0">
              <a:solidFill>
                <a:srgbClr val="FFF6DE"/>
              </a:solidFill>
              <a:effectLst>
                <a:outerShdw blurRad="38100" dist="38100" dir="2700000" algn="tl">
                  <a:srgbClr val="000000">
                    <a:alpha val="43137"/>
                  </a:srgbClr>
                </a:outerShdw>
              </a:effectLst>
              <a:latin typeface="UTM Avo" panose="02040603050506020204" pitchFamily="18" charset="0"/>
            </a:endParaRPr>
          </a:p>
          <a:p>
            <a:pPr algn="ctr"/>
            <a:r>
              <a:rPr lang="vi-VN" sz="2400" b="1" i="1" dirty="0">
                <a:solidFill>
                  <a:srgbClr val="FFF6DE"/>
                </a:solidFill>
                <a:effectLst>
                  <a:outerShdw blurRad="38100" dist="38100" dir="2700000" algn="tl">
                    <a:srgbClr val="000000">
                      <a:alpha val="43137"/>
                    </a:srgbClr>
                  </a:outerShdw>
                </a:effectLst>
                <a:latin typeface="UTM Avo" panose="02040603050506020204" pitchFamily="18" charset="0"/>
              </a:rPr>
              <a:t>Danh từ chung, danh từ riêng</a:t>
            </a:r>
          </a:p>
        </p:txBody>
      </p:sp>
      <p:sp>
        <p:nvSpPr>
          <p:cNvPr id="5" name="Freeform 15">
            <a:extLst>
              <a:ext uri="{FF2B5EF4-FFF2-40B4-BE49-F238E27FC236}">
                <a16:creationId xmlns:a16="http://schemas.microsoft.com/office/drawing/2014/main" id="{FAE0E025-46BD-0385-C9CA-72E029C84118}"/>
              </a:ext>
            </a:extLst>
          </p:cNvPr>
          <p:cNvSpPr/>
          <p:nvPr/>
        </p:nvSpPr>
        <p:spPr>
          <a:xfrm flipH="1">
            <a:off x="0" y="2811242"/>
            <a:ext cx="2523705" cy="4046758"/>
          </a:xfrm>
          <a:custGeom>
            <a:avLst/>
            <a:gdLst/>
            <a:ahLst/>
            <a:cxnLst/>
            <a:rect l="l" t="t" r="r" b="b"/>
            <a:pathLst>
              <a:path w="2305238" h="3696445">
                <a:moveTo>
                  <a:pt x="2305238" y="0"/>
                </a:moveTo>
                <a:lnTo>
                  <a:pt x="0" y="0"/>
                </a:lnTo>
                <a:lnTo>
                  <a:pt x="0" y="3696445"/>
                </a:lnTo>
                <a:lnTo>
                  <a:pt x="2305238" y="3696445"/>
                </a:lnTo>
                <a:lnTo>
                  <a:pt x="23052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16">
            <a:extLst>
              <a:ext uri="{FF2B5EF4-FFF2-40B4-BE49-F238E27FC236}">
                <a16:creationId xmlns:a16="http://schemas.microsoft.com/office/drawing/2014/main" id="{F4C0C840-3A72-FED1-17A9-891A7102F4B3}"/>
              </a:ext>
            </a:extLst>
          </p:cNvPr>
          <p:cNvSpPr/>
          <p:nvPr/>
        </p:nvSpPr>
        <p:spPr>
          <a:xfrm>
            <a:off x="520700" y="5731810"/>
            <a:ext cx="3479800" cy="1126190"/>
          </a:xfrm>
          <a:custGeom>
            <a:avLst/>
            <a:gdLst/>
            <a:ahLst/>
            <a:cxnLst/>
            <a:rect l="l" t="t" r="r" b="b"/>
            <a:pathLst>
              <a:path w="3178567" h="1028700">
                <a:moveTo>
                  <a:pt x="0" y="0"/>
                </a:moveTo>
                <a:lnTo>
                  <a:pt x="3178568" y="0"/>
                </a:lnTo>
                <a:lnTo>
                  <a:pt x="3178568"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D0AA1D1-E591-934D-3BB8-623E2033CE61}"/>
              </a:ext>
            </a:extLst>
          </p:cNvPr>
          <p:cNvSpPr/>
          <p:nvPr/>
        </p:nvSpPr>
        <p:spPr>
          <a:xfrm flipH="1">
            <a:off x="7997365" y="3551133"/>
            <a:ext cx="4969335" cy="3306867"/>
          </a:xfrm>
          <a:custGeom>
            <a:avLst/>
            <a:gdLst/>
            <a:ahLst/>
            <a:cxnLst/>
            <a:rect l="l" t="t" r="r" b="b"/>
            <a:pathLst>
              <a:path w="7454002" h="4960300">
                <a:moveTo>
                  <a:pt x="7454002" y="0"/>
                </a:moveTo>
                <a:lnTo>
                  <a:pt x="0" y="0"/>
                </a:lnTo>
                <a:lnTo>
                  <a:pt x="0" y="4960300"/>
                </a:lnTo>
                <a:lnTo>
                  <a:pt x="7454002" y="4960300"/>
                </a:lnTo>
                <a:lnTo>
                  <a:pt x="745400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94CD7B3C-9E03-D9D5-9AA5-3DA3A5A2C5DC}"/>
              </a:ext>
            </a:extLst>
          </p:cNvPr>
          <p:cNvSpPr/>
          <p:nvPr/>
        </p:nvSpPr>
        <p:spPr>
          <a:xfrm>
            <a:off x="7812842" y="5359735"/>
            <a:ext cx="1946253" cy="1498265"/>
          </a:xfrm>
          <a:custGeom>
            <a:avLst/>
            <a:gdLst/>
            <a:ahLst/>
            <a:cxnLst/>
            <a:rect l="l" t="t" r="r" b="b"/>
            <a:pathLst>
              <a:path w="2919380" h="2247398">
                <a:moveTo>
                  <a:pt x="0" y="0"/>
                </a:moveTo>
                <a:lnTo>
                  <a:pt x="2919380" y="0"/>
                </a:lnTo>
                <a:lnTo>
                  <a:pt x="2919380" y="2247399"/>
                </a:lnTo>
                <a:lnTo>
                  <a:pt x="0" y="2247399"/>
                </a:lnTo>
                <a:lnTo>
                  <a:pt x="0" y="0"/>
                </a:lnTo>
                <a:close/>
              </a:path>
            </a:pathLst>
          </a:custGeom>
          <a:blipFill>
            <a:blip r:embed="rId9">
              <a:extLst>
                <a:ext uri="{96DAC541-7B7A-43D3-8B79-37D633B846F1}">
                  <asvg:svgBlip xmlns:asvg="http://schemas.microsoft.com/office/drawing/2016/SVG/main" r:embed="rId10"/>
                </a:ext>
              </a:extLst>
            </a:blip>
            <a:stretch>
              <a:fillRect r="-5062"/>
            </a:stretch>
          </a:blipFill>
        </p:spPr>
        <p:txBody>
          <a:bodyPr/>
          <a:lstStyle/>
          <a:p>
            <a:endParaRPr lang="en-US"/>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12A4CE-F288-FCB0-E081-31487737CB90}"/>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3B94D748-84D2-38C8-24FC-7488A4F0C5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587B1A6F-9D8B-D77D-38DB-BA5A1825C6F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E3B51BD8-9298-61A7-B55C-08545EF158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645" y="2749346"/>
            <a:ext cx="2851294" cy="2202625"/>
          </a:xfrm>
          <a:prstGeom prst="rect">
            <a:avLst/>
          </a:prstGeom>
        </p:spPr>
      </p:pic>
      <p:sp>
        <p:nvSpPr>
          <p:cNvPr id="4" name="Speech Bubble: Oval 3">
            <a:extLst>
              <a:ext uri="{FF2B5EF4-FFF2-40B4-BE49-F238E27FC236}">
                <a16:creationId xmlns:a16="http://schemas.microsoft.com/office/drawing/2014/main" id="{48F63409-FDAF-2908-3E50-6060D31312FE}"/>
              </a:ext>
            </a:extLst>
          </p:cNvPr>
          <p:cNvSpPr/>
          <p:nvPr/>
        </p:nvSpPr>
        <p:spPr>
          <a:xfrm>
            <a:off x="3225800" y="1467242"/>
            <a:ext cx="5740400" cy="1686634"/>
          </a:xfrm>
          <a:prstGeom prst="wedgeEllipseCallout">
            <a:avLst>
              <a:gd name="adj1" fmla="val -47017"/>
              <a:gd name="adj2" fmla="val 50387"/>
            </a:avLst>
          </a:prstGeom>
          <a:solidFill>
            <a:schemeClr val="accent2">
              <a:lumMod val="20000"/>
              <a:lumOff val="80000"/>
            </a:schemeClr>
          </a:solidFill>
          <a:ln w="38100" cap="flat" cmpd="sng" algn="ctr">
            <a:solidFill>
              <a:schemeClr val="accent2">
                <a:lumMod val="75000"/>
              </a:schemeClr>
            </a:solidFill>
            <a:prstDash val="solid"/>
          </a:ln>
          <a:effectLst/>
        </p:spPr>
        <p:txBody>
          <a:bodyPr rtlCol="0" anchor="ctr"/>
          <a:lstStyle/>
          <a:p>
            <a:pPr lvl="0" algn="ctr" defTabSz="609539">
              <a:lnSpc>
                <a:spcPct val="125000"/>
              </a:lnSpc>
            </a:pPr>
            <a:r>
              <a:rPr lang="en-US" sz="2400" kern="0" dirty="0" err="1">
                <a:solidFill>
                  <a:prstClr val="black"/>
                </a:solidFill>
                <a:latin typeface="UTM Avo" panose="02040603050506020204" pitchFamily="18" charset="0"/>
                <a:cs typeface="Arial" panose="020B0604020202020204" pitchFamily="34" charset="0"/>
              </a:rPr>
              <a:t>Bài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đọc</a:t>
            </a:r>
            <a:r>
              <a:rPr lang="en-US" sz="2400" kern="0" dirty="0">
                <a:solidFill>
                  <a:prstClr val="black"/>
                </a:solidFill>
                <a:latin typeface="UTM Avo" panose="02040603050506020204" pitchFamily="18" charset="0"/>
                <a:cs typeface="Arial" panose="020B0604020202020204" pitchFamily="34" charset="0"/>
              </a:rPr>
              <a:t> </a:t>
            </a:r>
            <a:r>
              <a:rPr lang="en-US" sz="2400" i="1" kern="0" dirty="0">
                <a:solidFill>
                  <a:prstClr val="black"/>
                </a:solidFill>
                <a:latin typeface="UTM Avo" panose="02040603050506020204" pitchFamily="18" charset="0"/>
                <a:cs typeface="Arial" panose="020B0604020202020204" pitchFamily="34" charset="0"/>
              </a:rPr>
              <a:t>Văn hay </a:t>
            </a:r>
            <a:r>
              <a:rPr lang="en-US" sz="2400" i="1" kern="0" dirty="0" err="1">
                <a:solidFill>
                  <a:prstClr val="black"/>
                </a:solidFill>
                <a:latin typeface="UTM Avo" panose="02040603050506020204" pitchFamily="18" charset="0"/>
                <a:cs typeface="Arial" panose="020B0604020202020204" pitchFamily="34" charset="0"/>
              </a:rPr>
              <a:t>chữ</a:t>
            </a:r>
            <a:r>
              <a:rPr lang="en-US" sz="2400" i="1" kern="0" dirty="0">
                <a:solidFill>
                  <a:prstClr val="black"/>
                </a:solidFill>
                <a:latin typeface="UTM Avo" panose="02040603050506020204" pitchFamily="18" charset="0"/>
                <a:cs typeface="Arial" panose="020B0604020202020204" pitchFamily="34" charset="0"/>
              </a:rPr>
              <a:t> </a:t>
            </a:r>
            <a:r>
              <a:rPr lang="en-US" sz="2400" i="1" kern="0" dirty="0" err="1">
                <a:solidFill>
                  <a:prstClr val="black"/>
                </a:solidFill>
                <a:latin typeface="UTM Avo" panose="02040603050506020204" pitchFamily="18" charset="0"/>
                <a:cs typeface="Arial" panose="020B0604020202020204" pitchFamily="34" charset="0"/>
              </a:rPr>
              <a:t>tốt</a:t>
            </a:r>
            <a:r>
              <a:rPr lang="en-US" sz="2400" i="1"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có</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nội</a:t>
            </a:r>
            <a:r>
              <a:rPr lang="en-US" sz="2400" kern="0" dirty="0">
                <a:solidFill>
                  <a:prstClr val="black"/>
                </a:solidFill>
                <a:latin typeface="UTM Avo" panose="02040603050506020204" pitchFamily="18" charset="0"/>
                <a:cs typeface="Arial" panose="020B0604020202020204" pitchFamily="34" charset="0"/>
              </a:rPr>
              <a:t> dung </a:t>
            </a:r>
            <a:r>
              <a:rPr lang="en-US" sz="2400" kern="0" dirty="0" err="1">
                <a:solidFill>
                  <a:prstClr val="black"/>
                </a:solidFill>
                <a:latin typeface="UTM Avo" panose="02040603050506020204" pitchFamily="18" charset="0"/>
                <a:cs typeface="Arial" panose="020B0604020202020204" pitchFamily="34" charset="0"/>
              </a:rPr>
              <a:t>là</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gì</a:t>
            </a:r>
            <a:r>
              <a:rPr lang="en-US" sz="2400" kern="0" dirty="0">
                <a:solidFill>
                  <a:prstClr val="black"/>
                </a:solidFill>
                <a:latin typeface="UTM Avo" panose="02040603050506020204" pitchFamily="18" charset="0"/>
                <a:cs typeface="Arial" panose="020B0604020202020204" pitchFamily="34" charset="0"/>
              </a:rPr>
              <a:t>?</a:t>
            </a:r>
          </a:p>
        </p:txBody>
      </p:sp>
      <p:grpSp>
        <p:nvGrpSpPr>
          <p:cNvPr id="5" name="Group 4">
            <a:extLst>
              <a:ext uri="{FF2B5EF4-FFF2-40B4-BE49-F238E27FC236}">
                <a16:creationId xmlns:a16="http://schemas.microsoft.com/office/drawing/2014/main" id="{890F8E4C-0AB3-82C2-B95D-53461F2E912E}"/>
              </a:ext>
            </a:extLst>
          </p:cNvPr>
          <p:cNvGrpSpPr/>
          <p:nvPr/>
        </p:nvGrpSpPr>
        <p:grpSpPr>
          <a:xfrm>
            <a:off x="5041463" y="2749346"/>
            <a:ext cx="6390633" cy="2892115"/>
            <a:chOff x="7924800" y="4691529"/>
            <a:chExt cx="9585949" cy="4338172"/>
          </a:xfrm>
        </p:grpSpPr>
        <p:sp>
          <p:nvSpPr>
            <p:cNvPr id="6" name="Rectangle: Rounded Corners 5">
              <a:extLst>
                <a:ext uri="{FF2B5EF4-FFF2-40B4-BE49-F238E27FC236}">
                  <a16:creationId xmlns:a16="http://schemas.microsoft.com/office/drawing/2014/main" id="{1CF075CC-9D7F-6B6E-74FC-2ACFC786DAC9}"/>
                </a:ext>
              </a:extLst>
            </p:cNvPr>
            <p:cNvSpPr/>
            <p:nvPr/>
          </p:nvSpPr>
          <p:spPr>
            <a:xfrm>
              <a:off x="7924800" y="6499751"/>
              <a:ext cx="8455852" cy="2529950"/>
            </a:xfrm>
            <a:prstGeom prst="roundRect">
              <a:avLst/>
            </a:prstGeom>
            <a:solidFill>
              <a:schemeClr val="accent6">
                <a:lumMod val="20000"/>
                <a:lumOff val="80000"/>
              </a:schemeClr>
            </a:solidFill>
            <a:ln w="38100" cap="flat" cmpd="sng" algn="ctr">
              <a:solidFill>
                <a:schemeClr val="accent6">
                  <a:lumMod val="75000"/>
                </a:schemeClr>
              </a:solidFill>
              <a:prstDash val="solid"/>
            </a:ln>
            <a:effectLst/>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Ca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ngợi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lòng</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quyết</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tâm</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sự</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kiên</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trì</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và</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tài</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năng</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của</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 Cao Bá </a:t>
              </a:r>
              <a:r>
                <a:rPr kumimoji="0" lang="en-US" sz="2400" b="0" i="0" u="none" strike="noStrike" kern="0" cap="none" spc="0" normalizeH="0" baseline="0" noProof="0" dirty="0" err="1">
                  <a:ln>
                    <a:noFill/>
                  </a:ln>
                  <a:solidFill>
                    <a:schemeClr val="bg1"/>
                  </a:solidFill>
                  <a:effectLst/>
                  <a:uLnTx/>
                  <a:uFillTx/>
                  <a:latin typeface="UTM Avo" panose="02040603050506020204" pitchFamily="18" charset="0"/>
                </a:rPr>
                <a:t>Quát</a:t>
              </a:r>
              <a:r>
                <a:rPr kumimoji="0" lang="en-US" sz="2400" b="0" i="0" u="none" strike="noStrike" kern="0" cap="none" spc="0" normalizeH="0" baseline="0" noProof="0" dirty="0">
                  <a:ln>
                    <a:noFill/>
                  </a:ln>
                  <a:solidFill>
                    <a:schemeClr val="bg1"/>
                  </a:solidFill>
                  <a:effectLst/>
                  <a:uLnTx/>
                  <a:uFillTx/>
                  <a:latin typeface="UTM Avo" panose="02040603050506020204" pitchFamily="18" charset="0"/>
                </a:rPr>
                <a:t>.</a:t>
              </a:r>
            </a:p>
          </p:txBody>
        </p:sp>
        <p:pic>
          <p:nvPicPr>
            <p:cNvPr id="7" name="Picture 6">
              <a:extLst>
                <a:ext uri="{FF2B5EF4-FFF2-40B4-BE49-F238E27FC236}">
                  <a16:creationId xmlns:a16="http://schemas.microsoft.com/office/drawing/2014/main" id="{BBDD60FE-69AE-4952-9EE5-33583870D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0556" y="4691529"/>
              <a:ext cx="2260193" cy="2260193"/>
            </a:xfrm>
            <a:prstGeom prst="rect">
              <a:avLst/>
            </a:prstGeom>
            <a:ln w="38100">
              <a:noFill/>
            </a:ln>
          </p:spPr>
        </p:pic>
      </p:grpSp>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F999DB-C258-CAB0-8E7A-379AE4AA214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8AF34DFF-9458-E4E2-0262-198E803D20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E6EA9530-2E11-944F-70EF-34A76FDB25DE}"/>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95499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334654-F94C-71E0-F509-FAAA90D92C32}"/>
              </a:ext>
            </a:extLst>
          </p:cNvPr>
          <p:cNvSpPr/>
          <p:nvPr/>
        </p:nvSpPr>
        <p:spPr>
          <a:xfrm flipH="1">
            <a:off x="-2769529" y="3651221"/>
            <a:ext cx="4969335" cy="3306867"/>
          </a:xfrm>
          <a:custGeom>
            <a:avLst/>
            <a:gdLst/>
            <a:ahLst/>
            <a:cxnLst/>
            <a:rect l="l" t="t" r="r" b="b"/>
            <a:pathLst>
              <a:path w="7454002" h="4960300">
                <a:moveTo>
                  <a:pt x="7454002" y="0"/>
                </a:moveTo>
                <a:lnTo>
                  <a:pt x="0" y="0"/>
                </a:lnTo>
                <a:lnTo>
                  <a:pt x="0" y="4960300"/>
                </a:lnTo>
                <a:lnTo>
                  <a:pt x="7454002" y="4960300"/>
                </a:lnTo>
                <a:lnTo>
                  <a:pt x="745400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CFDEB102-48BB-B46F-2D60-67793F718051}"/>
              </a:ext>
            </a:extLst>
          </p:cNvPr>
          <p:cNvSpPr/>
          <p:nvPr/>
        </p:nvSpPr>
        <p:spPr>
          <a:xfrm flipH="1">
            <a:off x="1745232" y="4847700"/>
            <a:ext cx="3948805" cy="2010301"/>
          </a:xfrm>
          <a:custGeom>
            <a:avLst/>
            <a:gdLst/>
            <a:ahLst/>
            <a:cxnLst/>
            <a:rect l="l" t="t" r="r" b="b"/>
            <a:pathLst>
              <a:path w="5923207" h="3015451">
                <a:moveTo>
                  <a:pt x="5923206" y="0"/>
                </a:moveTo>
                <a:lnTo>
                  <a:pt x="0" y="0"/>
                </a:lnTo>
                <a:lnTo>
                  <a:pt x="0" y="3015451"/>
                </a:lnTo>
                <a:lnTo>
                  <a:pt x="5923206" y="3015451"/>
                </a:lnTo>
                <a:lnTo>
                  <a:pt x="592320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E7E16184-54CE-AD9B-EE71-80596884B633}"/>
              </a:ext>
            </a:extLst>
          </p:cNvPr>
          <p:cNvSpPr/>
          <p:nvPr/>
        </p:nvSpPr>
        <p:spPr>
          <a:xfrm>
            <a:off x="1441552" y="5459822"/>
            <a:ext cx="1946253" cy="1498265"/>
          </a:xfrm>
          <a:custGeom>
            <a:avLst/>
            <a:gdLst/>
            <a:ahLst/>
            <a:cxnLst/>
            <a:rect l="l" t="t" r="r" b="b"/>
            <a:pathLst>
              <a:path w="2919380" h="2247398">
                <a:moveTo>
                  <a:pt x="0" y="0"/>
                </a:moveTo>
                <a:lnTo>
                  <a:pt x="2919380" y="0"/>
                </a:lnTo>
                <a:lnTo>
                  <a:pt x="2919380" y="2247399"/>
                </a:lnTo>
                <a:lnTo>
                  <a:pt x="0" y="2247399"/>
                </a:lnTo>
                <a:lnTo>
                  <a:pt x="0" y="0"/>
                </a:lnTo>
                <a:close/>
              </a:path>
            </a:pathLst>
          </a:custGeom>
          <a:blipFill>
            <a:blip r:embed="rId7">
              <a:extLst>
                <a:ext uri="{96DAC541-7B7A-43D3-8B79-37D633B846F1}">
                  <asvg:svgBlip xmlns:asvg="http://schemas.microsoft.com/office/drawing/2016/SVG/main" r:embed="rId8"/>
                </a:ext>
              </a:extLst>
            </a:blip>
            <a:stretch>
              <a:fillRect r="-5062"/>
            </a:stretch>
          </a:blipFill>
        </p:spPr>
        <p:txBody>
          <a:bodyPr/>
          <a:lstStyle/>
          <a:p>
            <a:endParaRPr lang="en-US"/>
          </a:p>
        </p:txBody>
      </p:sp>
      <p:sp>
        <p:nvSpPr>
          <p:cNvPr id="8" name="Rectangle 7">
            <a:extLst>
              <a:ext uri="{FF2B5EF4-FFF2-40B4-BE49-F238E27FC236}">
                <a16:creationId xmlns:a16="http://schemas.microsoft.com/office/drawing/2014/main" id="{9F0FCB61-4C10-D80C-4A8F-ED46AB4AFF44}"/>
              </a:ext>
            </a:extLst>
          </p:cNvPr>
          <p:cNvSpPr/>
          <p:nvPr/>
        </p:nvSpPr>
        <p:spPr>
          <a:xfrm>
            <a:off x="329284" y="1740924"/>
            <a:ext cx="11379200" cy="839460"/>
          </a:xfrm>
          <a:custGeom>
            <a:avLst/>
            <a:gdLst>
              <a:gd name="connsiteX0" fmla="*/ 0 w 11379200"/>
              <a:gd name="connsiteY0" fmla="*/ 0 h 839460"/>
              <a:gd name="connsiteX1" fmla="*/ 441781 w 11379200"/>
              <a:gd name="connsiteY1" fmla="*/ 0 h 839460"/>
              <a:gd name="connsiteX2" fmla="*/ 1111145 w 11379200"/>
              <a:gd name="connsiteY2" fmla="*/ 0 h 839460"/>
              <a:gd name="connsiteX3" fmla="*/ 1552926 w 11379200"/>
              <a:gd name="connsiteY3" fmla="*/ 0 h 839460"/>
              <a:gd name="connsiteX4" fmla="*/ 2449875 w 11379200"/>
              <a:gd name="connsiteY4" fmla="*/ 0 h 839460"/>
              <a:gd name="connsiteX5" fmla="*/ 3233032 w 11379200"/>
              <a:gd name="connsiteY5" fmla="*/ 0 h 839460"/>
              <a:gd name="connsiteX6" fmla="*/ 3674812 w 11379200"/>
              <a:gd name="connsiteY6" fmla="*/ 0 h 839460"/>
              <a:gd name="connsiteX7" fmla="*/ 4344177 w 11379200"/>
              <a:gd name="connsiteY7" fmla="*/ 0 h 839460"/>
              <a:gd name="connsiteX8" fmla="*/ 5127334 w 11379200"/>
              <a:gd name="connsiteY8" fmla="*/ 0 h 839460"/>
              <a:gd name="connsiteX9" fmla="*/ 6024282 w 11379200"/>
              <a:gd name="connsiteY9" fmla="*/ 0 h 839460"/>
              <a:gd name="connsiteX10" fmla="*/ 6807439 w 11379200"/>
              <a:gd name="connsiteY10" fmla="*/ 0 h 839460"/>
              <a:gd name="connsiteX11" fmla="*/ 7476804 w 11379200"/>
              <a:gd name="connsiteY11" fmla="*/ 0 h 839460"/>
              <a:gd name="connsiteX12" fmla="*/ 8146168 w 11379200"/>
              <a:gd name="connsiteY12" fmla="*/ 0 h 839460"/>
              <a:gd name="connsiteX13" fmla="*/ 8701741 w 11379200"/>
              <a:gd name="connsiteY13" fmla="*/ 0 h 839460"/>
              <a:gd name="connsiteX14" fmla="*/ 9257314 w 11379200"/>
              <a:gd name="connsiteY14" fmla="*/ 0 h 839460"/>
              <a:gd name="connsiteX15" fmla="*/ 10154263 w 11379200"/>
              <a:gd name="connsiteY15" fmla="*/ 0 h 839460"/>
              <a:gd name="connsiteX16" fmla="*/ 11379200 w 11379200"/>
              <a:gd name="connsiteY16" fmla="*/ 0 h 839460"/>
              <a:gd name="connsiteX17" fmla="*/ 11379200 w 11379200"/>
              <a:gd name="connsiteY17" fmla="*/ 411335 h 839460"/>
              <a:gd name="connsiteX18" fmla="*/ 11379200 w 11379200"/>
              <a:gd name="connsiteY18" fmla="*/ 839460 h 839460"/>
              <a:gd name="connsiteX19" fmla="*/ 10596043 w 11379200"/>
              <a:gd name="connsiteY19" fmla="*/ 839460 h 839460"/>
              <a:gd name="connsiteX20" fmla="*/ 9812887 w 11379200"/>
              <a:gd name="connsiteY20" fmla="*/ 839460 h 839460"/>
              <a:gd name="connsiteX21" fmla="*/ 9371106 w 11379200"/>
              <a:gd name="connsiteY21" fmla="*/ 839460 h 839460"/>
              <a:gd name="connsiteX22" fmla="*/ 8701741 w 11379200"/>
              <a:gd name="connsiteY22" fmla="*/ 839460 h 839460"/>
              <a:gd name="connsiteX23" fmla="*/ 8259960 w 11379200"/>
              <a:gd name="connsiteY23" fmla="*/ 839460 h 839460"/>
              <a:gd name="connsiteX24" fmla="*/ 7704388 w 11379200"/>
              <a:gd name="connsiteY24" fmla="*/ 839460 h 839460"/>
              <a:gd name="connsiteX25" fmla="*/ 7035023 w 11379200"/>
              <a:gd name="connsiteY25" fmla="*/ 839460 h 839460"/>
              <a:gd name="connsiteX26" fmla="*/ 6707034 w 11379200"/>
              <a:gd name="connsiteY26" fmla="*/ 839460 h 839460"/>
              <a:gd name="connsiteX27" fmla="*/ 5810086 w 11379200"/>
              <a:gd name="connsiteY27" fmla="*/ 839460 h 839460"/>
              <a:gd name="connsiteX28" fmla="*/ 5368305 w 11379200"/>
              <a:gd name="connsiteY28" fmla="*/ 839460 h 839460"/>
              <a:gd name="connsiteX29" fmla="*/ 5040316 w 11379200"/>
              <a:gd name="connsiteY29" fmla="*/ 839460 h 839460"/>
              <a:gd name="connsiteX30" fmla="*/ 4712328 w 11379200"/>
              <a:gd name="connsiteY30" fmla="*/ 839460 h 839460"/>
              <a:gd name="connsiteX31" fmla="*/ 4042963 w 11379200"/>
              <a:gd name="connsiteY31" fmla="*/ 839460 h 839460"/>
              <a:gd name="connsiteX32" fmla="*/ 3259806 w 11379200"/>
              <a:gd name="connsiteY32" fmla="*/ 839460 h 839460"/>
              <a:gd name="connsiteX33" fmla="*/ 2704233 w 11379200"/>
              <a:gd name="connsiteY33" fmla="*/ 839460 h 839460"/>
              <a:gd name="connsiteX34" fmla="*/ 2148661 w 11379200"/>
              <a:gd name="connsiteY34" fmla="*/ 839460 h 839460"/>
              <a:gd name="connsiteX35" fmla="*/ 1251712 w 11379200"/>
              <a:gd name="connsiteY35" fmla="*/ 839460 h 839460"/>
              <a:gd name="connsiteX36" fmla="*/ 0 w 11379200"/>
              <a:gd name="connsiteY36" fmla="*/ 839460 h 839460"/>
              <a:gd name="connsiteX37" fmla="*/ 0 w 11379200"/>
              <a:gd name="connsiteY37" fmla="*/ 411335 h 839460"/>
              <a:gd name="connsiteX38" fmla="*/ 0 w 11379200"/>
              <a:gd name="connsiteY38" fmla="*/ 0 h 8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79200" h="839460" fill="none" extrusionOk="0">
                <a:moveTo>
                  <a:pt x="0" y="0"/>
                </a:moveTo>
                <a:cubicBezTo>
                  <a:pt x="184737" y="-3940"/>
                  <a:pt x="287921" y="11862"/>
                  <a:pt x="441781" y="0"/>
                </a:cubicBezTo>
                <a:cubicBezTo>
                  <a:pt x="595641" y="-11862"/>
                  <a:pt x="779804" y="31690"/>
                  <a:pt x="1111145" y="0"/>
                </a:cubicBezTo>
                <a:cubicBezTo>
                  <a:pt x="1442486" y="-31690"/>
                  <a:pt x="1400613" y="14304"/>
                  <a:pt x="1552926" y="0"/>
                </a:cubicBezTo>
                <a:cubicBezTo>
                  <a:pt x="1705239" y="-14304"/>
                  <a:pt x="2051109" y="-38354"/>
                  <a:pt x="2449875" y="0"/>
                </a:cubicBezTo>
                <a:cubicBezTo>
                  <a:pt x="2848641" y="38354"/>
                  <a:pt x="3031760" y="21143"/>
                  <a:pt x="3233032" y="0"/>
                </a:cubicBezTo>
                <a:cubicBezTo>
                  <a:pt x="3434304" y="-21143"/>
                  <a:pt x="3511121" y="-21573"/>
                  <a:pt x="3674812" y="0"/>
                </a:cubicBezTo>
                <a:cubicBezTo>
                  <a:pt x="3838503" y="21573"/>
                  <a:pt x="4062938" y="-21352"/>
                  <a:pt x="4344177" y="0"/>
                </a:cubicBezTo>
                <a:cubicBezTo>
                  <a:pt x="4625417" y="21352"/>
                  <a:pt x="4888621" y="32052"/>
                  <a:pt x="5127334" y="0"/>
                </a:cubicBezTo>
                <a:cubicBezTo>
                  <a:pt x="5366047" y="-32052"/>
                  <a:pt x="5814250" y="7127"/>
                  <a:pt x="6024282" y="0"/>
                </a:cubicBezTo>
                <a:cubicBezTo>
                  <a:pt x="6234314" y="-7127"/>
                  <a:pt x="6546297" y="-13868"/>
                  <a:pt x="6807439" y="0"/>
                </a:cubicBezTo>
                <a:cubicBezTo>
                  <a:pt x="7068581" y="13868"/>
                  <a:pt x="7324315" y="9913"/>
                  <a:pt x="7476804" y="0"/>
                </a:cubicBezTo>
                <a:cubicBezTo>
                  <a:pt x="7629293" y="-9913"/>
                  <a:pt x="7912559" y="6315"/>
                  <a:pt x="8146168" y="0"/>
                </a:cubicBezTo>
                <a:cubicBezTo>
                  <a:pt x="8379777" y="-6315"/>
                  <a:pt x="8483655" y="1375"/>
                  <a:pt x="8701741" y="0"/>
                </a:cubicBezTo>
                <a:cubicBezTo>
                  <a:pt x="8919827" y="-1375"/>
                  <a:pt x="8995382" y="20079"/>
                  <a:pt x="9257314" y="0"/>
                </a:cubicBezTo>
                <a:cubicBezTo>
                  <a:pt x="9519246" y="-20079"/>
                  <a:pt x="9752456" y="4337"/>
                  <a:pt x="10154263" y="0"/>
                </a:cubicBezTo>
                <a:cubicBezTo>
                  <a:pt x="10556070" y="-4337"/>
                  <a:pt x="10932359" y="49225"/>
                  <a:pt x="11379200" y="0"/>
                </a:cubicBezTo>
                <a:cubicBezTo>
                  <a:pt x="11371966" y="107269"/>
                  <a:pt x="11369508" y="241792"/>
                  <a:pt x="11379200" y="411335"/>
                </a:cubicBezTo>
                <a:cubicBezTo>
                  <a:pt x="11388892" y="580879"/>
                  <a:pt x="11364060" y="749437"/>
                  <a:pt x="11379200" y="839460"/>
                </a:cubicBezTo>
                <a:cubicBezTo>
                  <a:pt x="11092376" y="804616"/>
                  <a:pt x="10854833" y="812314"/>
                  <a:pt x="10596043" y="839460"/>
                </a:cubicBezTo>
                <a:cubicBezTo>
                  <a:pt x="10337253" y="866606"/>
                  <a:pt x="10137350" y="852284"/>
                  <a:pt x="9812887" y="839460"/>
                </a:cubicBezTo>
                <a:cubicBezTo>
                  <a:pt x="9488424" y="826636"/>
                  <a:pt x="9566676" y="827523"/>
                  <a:pt x="9371106" y="839460"/>
                </a:cubicBezTo>
                <a:cubicBezTo>
                  <a:pt x="9175536" y="851397"/>
                  <a:pt x="8896220" y="823327"/>
                  <a:pt x="8701741" y="839460"/>
                </a:cubicBezTo>
                <a:cubicBezTo>
                  <a:pt x="8507262" y="855593"/>
                  <a:pt x="8353106" y="831958"/>
                  <a:pt x="8259960" y="839460"/>
                </a:cubicBezTo>
                <a:cubicBezTo>
                  <a:pt x="8166814" y="846962"/>
                  <a:pt x="7960177" y="817645"/>
                  <a:pt x="7704388" y="839460"/>
                </a:cubicBezTo>
                <a:cubicBezTo>
                  <a:pt x="7448599" y="861275"/>
                  <a:pt x="7265220" y="829983"/>
                  <a:pt x="7035023" y="839460"/>
                </a:cubicBezTo>
                <a:cubicBezTo>
                  <a:pt x="6804826" y="848937"/>
                  <a:pt x="6779903" y="845391"/>
                  <a:pt x="6707034" y="839460"/>
                </a:cubicBezTo>
                <a:cubicBezTo>
                  <a:pt x="6634165" y="833529"/>
                  <a:pt x="6148513" y="842228"/>
                  <a:pt x="5810086" y="839460"/>
                </a:cubicBezTo>
                <a:cubicBezTo>
                  <a:pt x="5471659" y="836692"/>
                  <a:pt x="5557946" y="861158"/>
                  <a:pt x="5368305" y="839460"/>
                </a:cubicBezTo>
                <a:cubicBezTo>
                  <a:pt x="5178664" y="817762"/>
                  <a:pt x="5193416" y="842434"/>
                  <a:pt x="5040316" y="839460"/>
                </a:cubicBezTo>
                <a:cubicBezTo>
                  <a:pt x="4887216" y="836486"/>
                  <a:pt x="4840825" y="823778"/>
                  <a:pt x="4712328" y="839460"/>
                </a:cubicBezTo>
                <a:cubicBezTo>
                  <a:pt x="4583831" y="855142"/>
                  <a:pt x="4333506" y="820703"/>
                  <a:pt x="4042963" y="839460"/>
                </a:cubicBezTo>
                <a:cubicBezTo>
                  <a:pt x="3752420" y="858217"/>
                  <a:pt x="3511491" y="806090"/>
                  <a:pt x="3259806" y="839460"/>
                </a:cubicBezTo>
                <a:cubicBezTo>
                  <a:pt x="3008121" y="872830"/>
                  <a:pt x="2904746" y="836339"/>
                  <a:pt x="2704233" y="839460"/>
                </a:cubicBezTo>
                <a:cubicBezTo>
                  <a:pt x="2503720" y="842581"/>
                  <a:pt x="2351011" y="859213"/>
                  <a:pt x="2148661" y="839460"/>
                </a:cubicBezTo>
                <a:cubicBezTo>
                  <a:pt x="1946311" y="819707"/>
                  <a:pt x="1478727" y="817757"/>
                  <a:pt x="1251712" y="839460"/>
                </a:cubicBezTo>
                <a:cubicBezTo>
                  <a:pt x="1024697" y="861163"/>
                  <a:pt x="450920" y="859326"/>
                  <a:pt x="0" y="839460"/>
                </a:cubicBezTo>
                <a:cubicBezTo>
                  <a:pt x="-21346" y="738009"/>
                  <a:pt x="12048" y="535707"/>
                  <a:pt x="0" y="411335"/>
                </a:cubicBezTo>
                <a:cubicBezTo>
                  <a:pt x="-12048" y="286964"/>
                  <a:pt x="520" y="176879"/>
                  <a:pt x="0" y="0"/>
                </a:cubicBezTo>
                <a:close/>
              </a:path>
              <a:path w="11379200" h="839460" stroke="0" extrusionOk="0">
                <a:moveTo>
                  <a:pt x="0" y="0"/>
                </a:moveTo>
                <a:cubicBezTo>
                  <a:pt x="154052" y="21877"/>
                  <a:pt x="319690" y="-10279"/>
                  <a:pt x="555573" y="0"/>
                </a:cubicBezTo>
                <a:cubicBezTo>
                  <a:pt x="791456" y="10279"/>
                  <a:pt x="851464" y="-7752"/>
                  <a:pt x="997353" y="0"/>
                </a:cubicBezTo>
                <a:cubicBezTo>
                  <a:pt x="1143242" y="7752"/>
                  <a:pt x="1563264" y="14939"/>
                  <a:pt x="1780510" y="0"/>
                </a:cubicBezTo>
                <a:cubicBezTo>
                  <a:pt x="1997756" y="-14939"/>
                  <a:pt x="2403050" y="-11732"/>
                  <a:pt x="2563667" y="0"/>
                </a:cubicBezTo>
                <a:cubicBezTo>
                  <a:pt x="2724284" y="11732"/>
                  <a:pt x="2936138" y="-12419"/>
                  <a:pt x="3119240" y="0"/>
                </a:cubicBezTo>
                <a:cubicBezTo>
                  <a:pt x="3302342" y="12419"/>
                  <a:pt x="3476306" y="7924"/>
                  <a:pt x="3788604" y="0"/>
                </a:cubicBezTo>
                <a:cubicBezTo>
                  <a:pt x="4100902" y="-7924"/>
                  <a:pt x="4289511" y="-27485"/>
                  <a:pt x="4685553" y="0"/>
                </a:cubicBezTo>
                <a:cubicBezTo>
                  <a:pt x="5081595" y="27485"/>
                  <a:pt x="5099462" y="3635"/>
                  <a:pt x="5468710" y="0"/>
                </a:cubicBezTo>
                <a:cubicBezTo>
                  <a:pt x="5837958" y="-3635"/>
                  <a:pt x="5765711" y="-17450"/>
                  <a:pt x="5910490" y="0"/>
                </a:cubicBezTo>
                <a:cubicBezTo>
                  <a:pt x="6055269" y="17450"/>
                  <a:pt x="6529404" y="-6328"/>
                  <a:pt x="6807439" y="0"/>
                </a:cubicBezTo>
                <a:cubicBezTo>
                  <a:pt x="7085474" y="6328"/>
                  <a:pt x="7041319" y="-15442"/>
                  <a:pt x="7135428" y="0"/>
                </a:cubicBezTo>
                <a:cubicBezTo>
                  <a:pt x="7229537" y="15442"/>
                  <a:pt x="7396411" y="315"/>
                  <a:pt x="7577208" y="0"/>
                </a:cubicBezTo>
                <a:cubicBezTo>
                  <a:pt x="7758005" y="-315"/>
                  <a:pt x="7920502" y="-20605"/>
                  <a:pt x="8018989" y="0"/>
                </a:cubicBezTo>
                <a:cubicBezTo>
                  <a:pt x="8117476" y="20605"/>
                  <a:pt x="8304137" y="13569"/>
                  <a:pt x="8574562" y="0"/>
                </a:cubicBezTo>
                <a:cubicBezTo>
                  <a:pt x="8844987" y="-13569"/>
                  <a:pt x="8997329" y="29493"/>
                  <a:pt x="9243927" y="0"/>
                </a:cubicBezTo>
                <a:cubicBezTo>
                  <a:pt x="9490525" y="-29493"/>
                  <a:pt x="9475150" y="8046"/>
                  <a:pt x="9571915" y="0"/>
                </a:cubicBezTo>
                <a:cubicBezTo>
                  <a:pt x="9668680" y="-8046"/>
                  <a:pt x="9952019" y="-1182"/>
                  <a:pt x="10127488" y="0"/>
                </a:cubicBezTo>
                <a:cubicBezTo>
                  <a:pt x="10302957" y="1182"/>
                  <a:pt x="10589093" y="5691"/>
                  <a:pt x="10796853" y="0"/>
                </a:cubicBezTo>
                <a:cubicBezTo>
                  <a:pt x="11004614" y="-5691"/>
                  <a:pt x="11104312" y="27252"/>
                  <a:pt x="11379200" y="0"/>
                </a:cubicBezTo>
                <a:cubicBezTo>
                  <a:pt x="11395437" y="116261"/>
                  <a:pt x="11379394" y="230541"/>
                  <a:pt x="11379200" y="419730"/>
                </a:cubicBezTo>
                <a:cubicBezTo>
                  <a:pt x="11379007" y="608919"/>
                  <a:pt x="11399698" y="635006"/>
                  <a:pt x="11379200" y="839460"/>
                </a:cubicBezTo>
                <a:cubicBezTo>
                  <a:pt x="11170489" y="798661"/>
                  <a:pt x="10844385" y="881241"/>
                  <a:pt x="10482251" y="839460"/>
                </a:cubicBezTo>
                <a:cubicBezTo>
                  <a:pt x="10120117" y="797679"/>
                  <a:pt x="10095920" y="852725"/>
                  <a:pt x="9926679" y="839460"/>
                </a:cubicBezTo>
                <a:cubicBezTo>
                  <a:pt x="9757438" y="826195"/>
                  <a:pt x="9745837" y="838651"/>
                  <a:pt x="9598690" y="839460"/>
                </a:cubicBezTo>
                <a:cubicBezTo>
                  <a:pt x="9451543" y="840269"/>
                  <a:pt x="9268514" y="851609"/>
                  <a:pt x="9043117" y="839460"/>
                </a:cubicBezTo>
                <a:cubicBezTo>
                  <a:pt x="8817720" y="827311"/>
                  <a:pt x="8460052" y="845817"/>
                  <a:pt x="8259960" y="839460"/>
                </a:cubicBezTo>
                <a:cubicBezTo>
                  <a:pt x="8059868" y="833103"/>
                  <a:pt x="8014214" y="854282"/>
                  <a:pt x="7931972" y="839460"/>
                </a:cubicBezTo>
                <a:cubicBezTo>
                  <a:pt x="7849730" y="824638"/>
                  <a:pt x="7393775" y="877310"/>
                  <a:pt x="7148815" y="839460"/>
                </a:cubicBezTo>
                <a:cubicBezTo>
                  <a:pt x="6903855" y="801610"/>
                  <a:pt x="6696884" y="832599"/>
                  <a:pt x="6251866" y="839460"/>
                </a:cubicBezTo>
                <a:cubicBezTo>
                  <a:pt x="5806848" y="846321"/>
                  <a:pt x="6050324" y="850459"/>
                  <a:pt x="5923878" y="839460"/>
                </a:cubicBezTo>
                <a:cubicBezTo>
                  <a:pt x="5797432" y="828461"/>
                  <a:pt x="5721383" y="840055"/>
                  <a:pt x="5595889" y="839460"/>
                </a:cubicBezTo>
                <a:cubicBezTo>
                  <a:pt x="5470395" y="838865"/>
                  <a:pt x="5176775" y="803684"/>
                  <a:pt x="4812732" y="839460"/>
                </a:cubicBezTo>
                <a:cubicBezTo>
                  <a:pt x="4448689" y="875236"/>
                  <a:pt x="4637910" y="842084"/>
                  <a:pt x="4484744" y="839460"/>
                </a:cubicBezTo>
                <a:cubicBezTo>
                  <a:pt x="4331578" y="836836"/>
                  <a:pt x="3965283" y="819748"/>
                  <a:pt x="3815379" y="839460"/>
                </a:cubicBezTo>
                <a:cubicBezTo>
                  <a:pt x="3665476" y="859172"/>
                  <a:pt x="3634037" y="835683"/>
                  <a:pt x="3487390" y="839460"/>
                </a:cubicBezTo>
                <a:cubicBezTo>
                  <a:pt x="3340743" y="843237"/>
                  <a:pt x="3084507" y="833407"/>
                  <a:pt x="2931817" y="839460"/>
                </a:cubicBezTo>
                <a:cubicBezTo>
                  <a:pt x="2779127" y="845513"/>
                  <a:pt x="2438328" y="827892"/>
                  <a:pt x="2148661" y="839460"/>
                </a:cubicBezTo>
                <a:cubicBezTo>
                  <a:pt x="1858994" y="851028"/>
                  <a:pt x="1634691" y="816026"/>
                  <a:pt x="1479296" y="839460"/>
                </a:cubicBezTo>
                <a:cubicBezTo>
                  <a:pt x="1323902" y="862894"/>
                  <a:pt x="898510" y="863322"/>
                  <a:pt x="696139" y="839460"/>
                </a:cubicBezTo>
                <a:cubicBezTo>
                  <a:pt x="493768" y="815598"/>
                  <a:pt x="143227" y="832360"/>
                  <a:pt x="0" y="839460"/>
                </a:cubicBezTo>
                <a:cubicBezTo>
                  <a:pt x="-237" y="716248"/>
                  <a:pt x="19931" y="617104"/>
                  <a:pt x="0" y="436519"/>
                </a:cubicBezTo>
                <a:cubicBezTo>
                  <a:pt x="-19931" y="255934"/>
                  <a:pt x="18009" y="203640"/>
                  <a:pt x="0" y="0"/>
                </a:cubicBezTo>
                <a:close/>
              </a:path>
            </a:pathLst>
          </a:custGeom>
          <a:solidFill>
            <a:schemeClr val="accent2">
              <a:lumMod val="20000"/>
              <a:lumOff val="80000"/>
            </a:schemeClr>
          </a:solidFill>
          <a:ln w="38100" cap="flat" cmpd="sng" algn="ctr">
            <a:solidFill>
              <a:schemeClr val="accent2">
                <a:lumMod val="75000"/>
              </a:schemeClr>
            </a:solidFill>
            <a:prstDash val="solid"/>
            <a:extLst>
              <a:ext uri="{C807C97D-BFC1-408E-A445-0C87EB9F89A2}">
                <ask:lineSketchStyleProps xmlns:ask="http://schemas.microsoft.com/office/drawing/2018/sketchyshapes" sd="3686861846">
                  <a:prstGeom prst="rect">
                    <a:avLst/>
                  </a:prstGeom>
                  <ask:type>
                    <ask:lineSketchFreehand/>
                  </ask:type>
                </ask:lineSketchStyleProps>
              </a:ext>
            </a:extLst>
          </a:ln>
          <a:effectLst/>
        </p:spPr>
        <p:txBody>
          <a:bodyPr rtlCol="0" anchor="ctr"/>
          <a:lstStyle/>
          <a:p>
            <a:pPr lvl="0" algn="ctr" defTabSz="609539"/>
            <a:r>
              <a:rPr lang="vi-VN" sz="2400" kern="0" dirty="0">
                <a:solidFill>
                  <a:prstClr val="black"/>
                </a:solidFill>
                <a:latin typeface="UTM Avo" panose="02040603050506020204" pitchFamily="18" charset="0"/>
              </a:rPr>
              <a:t>Em hãy luyện đọc thành tiếng theo nhóm từng khổ thơ bài </a:t>
            </a:r>
            <a:r>
              <a:rPr lang="vi-VN" sz="2400" b="1" kern="0" dirty="0">
                <a:solidFill>
                  <a:prstClr val="black"/>
                </a:solidFill>
                <a:latin typeface="UTM Avo" panose="02040603050506020204" pitchFamily="18" charset="0"/>
              </a:rPr>
              <a:t>Lên rẫy</a:t>
            </a:r>
          </a:p>
        </p:txBody>
      </p:sp>
      <p:grpSp>
        <p:nvGrpSpPr>
          <p:cNvPr id="9" name="Group 8">
            <a:extLst>
              <a:ext uri="{FF2B5EF4-FFF2-40B4-BE49-F238E27FC236}">
                <a16:creationId xmlns:a16="http://schemas.microsoft.com/office/drawing/2014/main" id="{322F653B-02AE-BB99-3D03-4E8A2540C8D3}"/>
              </a:ext>
            </a:extLst>
          </p:cNvPr>
          <p:cNvGrpSpPr/>
          <p:nvPr/>
        </p:nvGrpSpPr>
        <p:grpSpPr>
          <a:xfrm>
            <a:off x="2929686" y="2664539"/>
            <a:ext cx="8576801" cy="3169843"/>
            <a:chOff x="3622018" y="3587374"/>
            <a:chExt cx="12865200" cy="4754764"/>
          </a:xfrm>
        </p:grpSpPr>
        <p:sp>
          <p:nvSpPr>
            <p:cNvPr id="10" name="Rectangle 9">
              <a:extLst>
                <a:ext uri="{FF2B5EF4-FFF2-40B4-BE49-F238E27FC236}">
                  <a16:creationId xmlns:a16="http://schemas.microsoft.com/office/drawing/2014/main" id="{7061F21B-26EA-23CF-1557-6B67934D043A}"/>
                </a:ext>
              </a:extLst>
            </p:cNvPr>
            <p:cNvSpPr/>
            <p:nvPr/>
          </p:nvSpPr>
          <p:spPr>
            <a:xfrm>
              <a:off x="3622018" y="4808402"/>
              <a:ext cx="12039600" cy="3533736"/>
            </a:xfrm>
            <a:prstGeom prst="rect">
              <a:avLst/>
            </a:prstGeom>
            <a:solidFill>
              <a:srgbClr val="9BBB59">
                <a:lumMod val="40000"/>
                <a:lumOff val="60000"/>
              </a:srgbClr>
            </a:solidFill>
            <a:ln w="38100" cap="flat" cmpd="sng" algn="ctr">
              <a:solidFill>
                <a:sysClr val="window" lastClr="FFFFFF">
                  <a:lumMod val="50000"/>
                </a:sysClr>
              </a:solidFill>
              <a:prstDash val="solid"/>
            </a:ln>
            <a:effectLst/>
          </p:spPr>
          <p:txBody>
            <a:bodyPr rtlCol="0" anchor="ctr"/>
            <a:lstStyle/>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Giọng đọc thể hiện cảm xúc vui tươi, trong sáng trước vẻ đẹp của rẫy, của núi rừng và niềm vui được giúp mẹ làm rẫy của bạn nhỏ miền núi.</a:t>
              </a:r>
            </a:p>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Phát âm đúng từ ngữ, ngắt giọng đúng các câu.</a:t>
              </a:r>
            </a:p>
          </p:txBody>
        </p:sp>
        <p:pic>
          <p:nvPicPr>
            <p:cNvPr id="12" name="Picture 11">
              <a:extLst>
                <a:ext uri="{FF2B5EF4-FFF2-40B4-BE49-F238E27FC236}">
                  <a16:creationId xmlns:a16="http://schemas.microsoft.com/office/drawing/2014/main" id="{19421D1E-0B72-F0FC-88DF-3FAB4BD962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65980" y="3587374"/>
              <a:ext cx="1821238" cy="1652775"/>
            </a:xfrm>
            <a:prstGeom prst="rect">
              <a:avLst/>
            </a:prstGeom>
          </p:spPr>
        </p:pic>
      </p:grpSp>
    </p:spTree>
    <p:extLst>
      <p:ext uri="{BB962C8B-B14F-4D97-AF65-F5344CB8AC3E}">
        <p14:creationId xmlns:p14="http://schemas.microsoft.com/office/powerpoint/2010/main" val="228747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82363-BFC2-5527-B119-1A51BCACEB4A}"/>
              </a:ext>
            </a:extLst>
          </p:cNvPr>
          <p:cNvSpPr txBox="1"/>
          <p:nvPr/>
        </p:nvSpPr>
        <p:spPr>
          <a:xfrm>
            <a:off x="513948" y="1692740"/>
            <a:ext cx="3782593" cy="5165260"/>
          </a:xfrm>
          <a:prstGeom prst="rect">
            <a:avLst/>
          </a:prstGeom>
          <a:noFill/>
        </p:spPr>
        <p:txBody>
          <a:bodyPr wrap="square" rtlCol="0">
            <a:spAutoFit/>
          </a:bodyPr>
          <a:lstStyle/>
          <a:p>
            <a:pPr>
              <a:lnSpc>
                <a:spcPct val="125000"/>
              </a:lnSpc>
            </a:pPr>
            <a:r>
              <a:rPr lang="vi-VN" sz="1900" dirty="0">
                <a:solidFill>
                  <a:srgbClr val="222222"/>
                </a:solidFill>
                <a:latin typeface="UTM Avo" panose="02040603050506020204" pitchFamily="18" charset="0"/>
              </a:rPr>
              <a:t>Em cùng mế lên rẫy</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Gùi đung đưa, đung đưa</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Con chó vàng quấn quýt</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Theo bước chân nô đùa.</a:t>
            </a:r>
          </a:p>
          <a:p>
            <a:pPr>
              <a:lnSpc>
                <a:spcPct val="125000"/>
              </a:lnSpc>
            </a:pPr>
            <a:endParaRPr lang="vi-VN" sz="1900" dirty="0">
              <a:solidFill>
                <a:srgbClr val="222222"/>
              </a:solidFill>
              <a:latin typeface="UTM Avo" panose="02040603050506020204" pitchFamily="18" charset="0"/>
            </a:endParaRPr>
          </a:p>
          <a:p>
            <a:pPr>
              <a:lnSpc>
                <a:spcPct val="125000"/>
              </a:lnSpc>
            </a:pPr>
            <a:r>
              <a:rPr lang="vi-VN" sz="1900" dirty="0">
                <a:solidFill>
                  <a:srgbClr val="222222"/>
                </a:solidFill>
                <a:latin typeface="UTM Avo" panose="02040603050506020204" pitchFamily="18" charset="0"/>
              </a:rPr>
              <a:t>Kìa Mặt Trời mới ló</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Trên đầu chị tre xanh</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Sương giăng đèn ngọn cỏ</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Tia nắng chuyền long lanh</a:t>
            </a:r>
          </a:p>
          <a:p>
            <a:pPr>
              <a:lnSpc>
                <a:spcPct val="125000"/>
              </a:lnSpc>
            </a:pPr>
            <a:endParaRPr lang="vi-VN" sz="1900" dirty="0">
              <a:solidFill>
                <a:srgbClr val="222222"/>
              </a:solidFill>
              <a:latin typeface="UTM Avo" panose="02040603050506020204" pitchFamily="18" charset="0"/>
            </a:endParaRPr>
          </a:p>
          <a:p>
            <a:pPr>
              <a:lnSpc>
                <a:spcPct val="125000"/>
              </a:lnSpc>
            </a:pPr>
            <a:r>
              <a:rPr lang="vi-VN" sz="1900" dirty="0">
                <a:solidFill>
                  <a:srgbClr val="222222"/>
                </a:solidFill>
                <a:latin typeface="UTM Avo" panose="02040603050506020204" pitchFamily="18" charset="0"/>
              </a:rPr>
              <a:t>Bao nhiêu ngày chăm học</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Mong đợi đến cuối tuần</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Được giúp mế làm rẫy</a:t>
            </a:r>
            <a:br>
              <a:rPr lang="vi-VN" sz="1900" dirty="0">
                <a:solidFill>
                  <a:srgbClr val="222222"/>
                </a:solidFill>
                <a:latin typeface="UTM Avo" panose="02040603050506020204" pitchFamily="18" charset="0"/>
              </a:rPr>
            </a:br>
            <a:r>
              <a:rPr lang="vi-VN" sz="1900" dirty="0">
                <a:solidFill>
                  <a:srgbClr val="222222"/>
                </a:solidFill>
                <a:latin typeface="UTM Avo" panose="02040603050506020204" pitchFamily="18" charset="0"/>
              </a:rPr>
              <a:t>Xôn xao hoài bước chân.</a:t>
            </a:r>
          </a:p>
        </p:txBody>
      </p:sp>
      <p:sp>
        <p:nvSpPr>
          <p:cNvPr id="3" name="TextBox 2">
            <a:extLst>
              <a:ext uri="{FF2B5EF4-FFF2-40B4-BE49-F238E27FC236}">
                <a16:creationId xmlns:a16="http://schemas.microsoft.com/office/drawing/2014/main" id="{811E9229-A802-E8C5-8779-B9BB45E8E1C0}"/>
              </a:ext>
            </a:extLst>
          </p:cNvPr>
          <p:cNvSpPr txBox="1"/>
          <p:nvPr/>
        </p:nvSpPr>
        <p:spPr>
          <a:xfrm>
            <a:off x="4203700" y="2274806"/>
            <a:ext cx="3492500" cy="3708516"/>
          </a:xfrm>
          <a:prstGeom prst="rect">
            <a:avLst/>
          </a:prstGeom>
          <a:noFill/>
        </p:spPr>
        <p:txBody>
          <a:bodyPr wrap="square" rtlCol="0">
            <a:spAutoFit/>
          </a:bodyPr>
          <a:lstStyle>
            <a:defPPr>
              <a:defRPr lang="en-US"/>
            </a:defPPr>
            <a:lvl1pPr>
              <a:lnSpc>
                <a:spcPct val="125000"/>
              </a:lnSpc>
              <a:defRPr sz="2000">
                <a:solidFill>
                  <a:srgbClr val="222222"/>
                </a:solidFill>
                <a:latin typeface="UTM Avo" panose="02040603050506020204" pitchFamily="18" charset="0"/>
              </a:defRPr>
            </a:lvl1pPr>
          </a:lstStyle>
          <a:p>
            <a:r>
              <a:rPr lang="vi-VN" sz="1900" dirty="0"/>
              <a:t>Rẫy nhà em đẹp lắm</a:t>
            </a:r>
            <a:br>
              <a:rPr lang="vi-VN" sz="1900" dirty="0"/>
            </a:br>
            <a:r>
              <a:rPr lang="vi-VN" sz="1900" dirty="0"/>
              <a:t>Bắp trổ cờ non xanh</a:t>
            </a:r>
            <a:br>
              <a:rPr lang="vi-VN" sz="1900" dirty="0"/>
            </a:br>
            <a:r>
              <a:rPr lang="vi-VN" sz="1900" dirty="0"/>
              <a:t>Lúa làm duyên con gái</a:t>
            </a:r>
            <a:br>
              <a:rPr lang="vi-VN" sz="1900" dirty="0"/>
            </a:br>
            <a:r>
              <a:rPr lang="vi-VN" sz="1900" dirty="0"/>
              <a:t>Suối lượn lờ vây quanh…</a:t>
            </a:r>
          </a:p>
          <a:p>
            <a:endParaRPr lang="vi-VN" sz="1900" dirty="0"/>
          </a:p>
          <a:p>
            <a:r>
              <a:rPr lang="vi-VN" sz="1900" dirty="0"/>
              <a:t>Rừng đẹp tựa bức tranh</a:t>
            </a:r>
            <a:br>
              <a:rPr lang="vi-VN" sz="1900" dirty="0"/>
            </a:br>
            <a:r>
              <a:rPr lang="vi-VN" sz="1900" dirty="0"/>
              <a:t>Phong lan muôn sắc nở</a:t>
            </a:r>
            <a:br>
              <a:rPr lang="vi-VN" sz="1900" dirty="0"/>
            </a:br>
            <a:r>
              <a:rPr lang="vi-VN" sz="1900" dirty="0"/>
              <a:t>Hoa chuối màu thắm đỏ</a:t>
            </a:r>
            <a:br>
              <a:rPr lang="vi-VN" sz="1900" dirty="0"/>
            </a:br>
            <a:r>
              <a:rPr lang="vi-VN" sz="1900" dirty="0"/>
              <a:t>Giăng mắc như đèn lồng…</a:t>
            </a:r>
          </a:p>
          <a:p>
            <a:pPr algn="r"/>
            <a:r>
              <a:rPr lang="vi-VN" sz="1900" b="1" dirty="0"/>
              <a:t>Đỗ Toàn Diện</a:t>
            </a:r>
          </a:p>
        </p:txBody>
      </p:sp>
      <p:pic>
        <p:nvPicPr>
          <p:cNvPr id="5" name="Picture 4">
            <a:extLst>
              <a:ext uri="{FF2B5EF4-FFF2-40B4-BE49-F238E27FC236}">
                <a16:creationId xmlns:a16="http://schemas.microsoft.com/office/drawing/2014/main" id="{5EAD7272-38AB-CA71-F74E-B30134F82436}"/>
              </a:ext>
            </a:extLst>
          </p:cNvPr>
          <p:cNvPicPr>
            <a:picLocks noChangeAspect="1"/>
          </p:cNvPicPr>
          <p:nvPr/>
        </p:nvPicPr>
        <p:blipFill rotWithShape="1">
          <a:blip r:embed="rId3">
            <a:extLst>
              <a:ext uri="{28A0092B-C50C-407E-A947-70E740481C1C}">
                <a14:useLocalDpi xmlns:a14="http://schemas.microsoft.com/office/drawing/2010/main" val="0"/>
              </a:ext>
            </a:extLst>
          </a:blip>
          <a:srcRect l="-1" r="3597" b="9167"/>
          <a:stretch/>
        </p:blipFill>
        <p:spPr>
          <a:xfrm>
            <a:off x="7973165" y="2882900"/>
            <a:ext cx="4218835" cy="3975100"/>
          </a:xfrm>
          <a:prstGeom prst="rect">
            <a:avLst/>
          </a:prstGeom>
        </p:spPr>
      </p:pic>
    </p:spTree>
    <p:extLst>
      <p:ext uri="{BB962C8B-B14F-4D97-AF65-F5344CB8AC3E}">
        <p14:creationId xmlns:p14="http://schemas.microsoft.com/office/powerpoint/2010/main" val="232503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E86C6A-F96E-5389-B5BF-06BA91D1985D}"/>
              </a:ext>
            </a:extLst>
          </p:cNvPr>
          <p:cNvSpPr/>
          <p:nvPr/>
        </p:nvSpPr>
        <p:spPr>
          <a:xfrm>
            <a:off x="2460423" y="1953586"/>
            <a:ext cx="7271153" cy="914400"/>
          </a:xfrm>
          <a:custGeom>
            <a:avLst/>
            <a:gdLst>
              <a:gd name="connsiteX0" fmla="*/ 0 w 7271153"/>
              <a:gd name="connsiteY0" fmla="*/ 0 h 914400"/>
              <a:gd name="connsiteX1" fmla="*/ 588302 w 7271153"/>
              <a:gd name="connsiteY1" fmla="*/ 0 h 914400"/>
              <a:gd name="connsiteX2" fmla="*/ 1103893 w 7271153"/>
              <a:gd name="connsiteY2" fmla="*/ 0 h 914400"/>
              <a:gd name="connsiteX3" fmla="*/ 1837619 w 7271153"/>
              <a:gd name="connsiteY3" fmla="*/ 0 h 914400"/>
              <a:gd name="connsiteX4" fmla="*/ 2571344 w 7271153"/>
              <a:gd name="connsiteY4" fmla="*/ 0 h 914400"/>
              <a:gd name="connsiteX5" fmla="*/ 3159646 w 7271153"/>
              <a:gd name="connsiteY5" fmla="*/ 0 h 914400"/>
              <a:gd name="connsiteX6" fmla="*/ 3820660 w 7271153"/>
              <a:gd name="connsiteY6" fmla="*/ 0 h 914400"/>
              <a:gd name="connsiteX7" fmla="*/ 4627097 w 7271153"/>
              <a:gd name="connsiteY7" fmla="*/ 0 h 914400"/>
              <a:gd name="connsiteX8" fmla="*/ 5360823 w 7271153"/>
              <a:gd name="connsiteY8" fmla="*/ 0 h 914400"/>
              <a:gd name="connsiteX9" fmla="*/ 5876414 w 7271153"/>
              <a:gd name="connsiteY9" fmla="*/ 0 h 914400"/>
              <a:gd name="connsiteX10" fmla="*/ 6682851 w 7271153"/>
              <a:gd name="connsiteY10" fmla="*/ 0 h 914400"/>
              <a:gd name="connsiteX11" fmla="*/ 7271153 w 7271153"/>
              <a:gd name="connsiteY11" fmla="*/ 0 h 914400"/>
              <a:gd name="connsiteX12" fmla="*/ 7271153 w 7271153"/>
              <a:gd name="connsiteY12" fmla="*/ 438912 h 914400"/>
              <a:gd name="connsiteX13" fmla="*/ 7271153 w 7271153"/>
              <a:gd name="connsiteY13" fmla="*/ 914400 h 914400"/>
              <a:gd name="connsiteX14" fmla="*/ 6610139 w 7271153"/>
              <a:gd name="connsiteY14" fmla="*/ 914400 h 914400"/>
              <a:gd name="connsiteX15" fmla="*/ 5876414 w 7271153"/>
              <a:gd name="connsiteY15" fmla="*/ 914400 h 914400"/>
              <a:gd name="connsiteX16" fmla="*/ 5288111 w 7271153"/>
              <a:gd name="connsiteY16" fmla="*/ 914400 h 914400"/>
              <a:gd name="connsiteX17" fmla="*/ 4772520 w 7271153"/>
              <a:gd name="connsiteY17" fmla="*/ 914400 h 914400"/>
              <a:gd name="connsiteX18" fmla="*/ 4111507 w 7271153"/>
              <a:gd name="connsiteY18" fmla="*/ 914400 h 914400"/>
              <a:gd name="connsiteX19" fmla="*/ 3595916 w 7271153"/>
              <a:gd name="connsiteY19" fmla="*/ 914400 h 914400"/>
              <a:gd name="connsiteX20" fmla="*/ 2934902 w 7271153"/>
              <a:gd name="connsiteY20" fmla="*/ 914400 h 914400"/>
              <a:gd name="connsiteX21" fmla="*/ 2492022 w 7271153"/>
              <a:gd name="connsiteY21" fmla="*/ 914400 h 914400"/>
              <a:gd name="connsiteX22" fmla="*/ 1976432 w 7271153"/>
              <a:gd name="connsiteY22" fmla="*/ 914400 h 914400"/>
              <a:gd name="connsiteX23" fmla="*/ 1388129 w 7271153"/>
              <a:gd name="connsiteY23" fmla="*/ 914400 h 914400"/>
              <a:gd name="connsiteX24" fmla="*/ 945250 w 7271153"/>
              <a:gd name="connsiteY24" fmla="*/ 914400 h 914400"/>
              <a:gd name="connsiteX25" fmla="*/ 0 w 7271153"/>
              <a:gd name="connsiteY25" fmla="*/ 914400 h 914400"/>
              <a:gd name="connsiteX26" fmla="*/ 0 w 7271153"/>
              <a:gd name="connsiteY26" fmla="*/ 448056 h 914400"/>
              <a:gd name="connsiteX27" fmla="*/ 0 w 7271153"/>
              <a:gd name="connsiteY2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71153" h="914400" extrusionOk="0">
                <a:moveTo>
                  <a:pt x="0" y="0"/>
                </a:moveTo>
                <a:cubicBezTo>
                  <a:pt x="153319" y="12570"/>
                  <a:pt x="333393" y="-4508"/>
                  <a:pt x="588302" y="0"/>
                </a:cubicBezTo>
                <a:cubicBezTo>
                  <a:pt x="843211" y="4508"/>
                  <a:pt x="914053" y="-2636"/>
                  <a:pt x="1103893" y="0"/>
                </a:cubicBezTo>
                <a:cubicBezTo>
                  <a:pt x="1293733" y="2636"/>
                  <a:pt x="1512646" y="-7595"/>
                  <a:pt x="1837619" y="0"/>
                </a:cubicBezTo>
                <a:cubicBezTo>
                  <a:pt x="2162592" y="7595"/>
                  <a:pt x="2214367" y="-25862"/>
                  <a:pt x="2571344" y="0"/>
                </a:cubicBezTo>
                <a:cubicBezTo>
                  <a:pt x="2928322" y="25862"/>
                  <a:pt x="2947666" y="28976"/>
                  <a:pt x="3159646" y="0"/>
                </a:cubicBezTo>
                <a:cubicBezTo>
                  <a:pt x="3371626" y="-28976"/>
                  <a:pt x="3571493" y="20490"/>
                  <a:pt x="3820660" y="0"/>
                </a:cubicBezTo>
                <a:cubicBezTo>
                  <a:pt x="4069827" y="-20490"/>
                  <a:pt x="4402619" y="-14871"/>
                  <a:pt x="4627097" y="0"/>
                </a:cubicBezTo>
                <a:cubicBezTo>
                  <a:pt x="4851575" y="14871"/>
                  <a:pt x="5034252" y="-1492"/>
                  <a:pt x="5360823" y="0"/>
                </a:cubicBezTo>
                <a:cubicBezTo>
                  <a:pt x="5687394" y="1492"/>
                  <a:pt x="5682999" y="2374"/>
                  <a:pt x="5876414" y="0"/>
                </a:cubicBezTo>
                <a:cubicBezTo>
                  <a:pt x="6069829" y="-2374"/>
                  <a:pt x="6353295" y="-11408"/>
                  <a:pt x="6682851" y="0"/>
                </a:cubicBezTo>
                <a:cubicBezTo>
                  <a:pt x="7012407" y="11408"/>
                  <a:pt x="7118422" y="7311"/>
                  <a:pt x="7271153" y="0"/>
                </a:cubicBezTo>
                <a:cubicBezTo>
                  <a:pt x="7257210" y="140458"/>
                  <a:pt x="7252124" y="231569"/>
                  <a:pt x="7271153" y="438912"/>
                </a:cubicBezTo>
                <a:cubicBezTo>
                  <a:pt x="7290182" y="646255"/>
                  <a:pt x="7250939" y="723571"/>
                  <a:pt x="7271153" y="914400"/>
                </a:cubicBezTo>
                <a:cubicBezTo>
                  <a:pt x="7078979" y="909434"/>
                  <a:pt x="6874119" y="926138"/>
                  <a:pt x="6610139" y="914400"/>
                </a:cubicBezTo>
                <a:cubicBezTo>
                  <a:pt x="6346159" y="902662"/>
                  <a:pt x="6154672" y="881910"/>
                  <a:pt x="5876414" y="914400"/>
                </a:cubicBezTo>
                <a:cubicBezTo>
                  <a:pt x="5598156" y="946890"/>
                  <a:pt x="5521147" y="907792"/>
                  <a:pt x="5288111" y="914400"/>
                </a:cubicBezTo>
                <a:cubicBezTo>
                  <a:pt x="5055075" y="921008"/>
                  <a:pt x="4921197" y="911896"/>
                  <a:pt x="4772520" y="914400"/>
                </a:cubicBezTo>
                <a:cubicBezTo>
                  <a:pt x="4623843" y="916904"/>
                  <a:pt x="4262513" y="929233"/>
                  <a:pt x="4111507" y="914400"/>
                </a:cubicBezTo>
                <a:cubicBezTo>
                  <a:pt x="3960501" y="899567"/>
                  <a:pt x="3759082" y="926521"/>
                  <a:pt x="3595916" y="914400"/>
                </a:cubicBezTo>
                <a:cubicBezTo>
                  <a:pt x="3432750" y="902279"/>
                  <a:pt x="3260224" y="896295"/>
                  <a:pt x="2934902" y="914400"/>
                </a:cubicBezTo>
                <a:cubicBezTo>
                  <a:pt x="2609580" y="932505"/>
                  <a:pt x="2670279" y="897290"/>
                  <a:pt x="2492022" y="914400"/>
                </a:cubicBezTo>
                <a:cubicBezTo>
                  <a:pt x="2313765" y="931510"/>
                  <a:pt x="2131996" y="894709"/>
                  <a:pt x="1976432" y="914400"/>
                </a:cubicBezTo>
                <a:cubicBezTo>
                  <a:pt x="1820868" y="934092"/>
                  <a:pt x="1566193" y="891429"/>
                  <a:pt x="1388129" y="914400"/>
                </a:cubicBezTo>
                <a:cubicBezTo>
                  <a:pt x="1210065" y="937371"/>
                  <a:pt x="1146528" y="915007"/>
                  <a:pt x="945250" y="914400"/>
                </a:cubicBezTo>
                <a:cubicBezTo>
                  <a:pt x="743972" y="913793"/>
                  <a:pt x="251845" y="947376"/>
                  <a:pt x="0" y="914400"/>
                </a:cubicBezTo>
                <a:cubicBezTo>
                  <a:pt x="17292" y="711530"/>
                  <a:pt x="7772" y="544078"/>
                  <a:pt x="0" y="448056"/>
                </a:cubicBezTo>
                <a:cubicBezTo>
                  <a:pt x="-7772" y="352034"/>
                  <a:pt x="19237" y="90913"/>
                  <a:pt x="0" y="0"/>
                </a:cubicBezTo>
                <a:close/>
              </a:path>
            </a:pathLst>
          </a:custGeom>
          <a:solidFill>
            <a:schemeClr val="accent6">
              <a:lumMod val="20000"/>
              <a:lumOff val="80000"/>
            </a:schemeClr>
          </a:solidFill>
          <a:ln w="38100" cap="flat" cmpd="sng" algn="ctr">
            <a:solidFill>
              <a:schemeClr val="accent6">
                <a:lumMod val="75000"/>
              </a:schemeClr>
            </a:solidFill>
            <a:prstDash val="dash"/>
            <a:extLst>
              <a:ext uri="{C807C97D-BFC1-408E-A445-0C87EB9F89A2}">
                <ask:lineSketchStyleProps xmlns:ask="http://schemas.microsoft.com/office/drawing/2018/sketchyshapes" sd="3686861846">
                  <a:prstGeom prst="rect">
                    <a:avLst/>
                  </a:prstGeom>
                  <ask:type>
                    <ask:lineSketchFreehand/>
                  </ask:type>
                </ask:lineSketchStyleProps>
              </a:ext>
            </a:extLst>
          </a:ln>
          <a:effectLst/>
        </p:spPr>
        <p:txBody>
          <a:bodyPr rtlCol="0" anchor="ctr"/>
          <a:lstStyle/>
          <a:p>
            <a:pPr lvl="0" algn="ctr" defTabSz="609539"/>
            <a:r>
              <a:rPr lang="en-US" sz="2667" b="1" kern="0" dirty="0">
                <a:solidFill>
                  <a:prstClr val="black"/>
                </a:solidFill>
                <a:latin typeface="UTM Avo" panose="02040603050506020204" pitchFamily="18" charset="0"/>
              </a:rPr>
              <a:t>Em </a:t>
            </a:r>
            <a:r>
              <a:rPr lang="en-US" sz="2667" b="1" kern="0" dirty="0" err="1">
                <a:solidFill>
                  <a:prstClr val="black"/>
                </a:solidFill>
                <a:latin typeface="UTM Avo" panose="02040603050506020204" pitchFamily="18" charset="0"/>
              </a:rPr>
              <a:t>hãy</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đọc</a:t>
            </a:r>
            <a:r>
              <a:rPr lang="en-US" sz="2667" b="1" kern="0" dirty="0">
                <a:solidFill>
                  <a:prstClr val="black"/>
                </a:solidFill>
                <a:latin typeface="UTM Avo" panose="02040603050506020204" pitchFamily="18" charset="0"/>
              </a:rPr>
              <a:t> to, </a:t>
            </a:r>
            <a:r>
              <a:rPr lang="en-US" sz="2667" b="1" kern="0" dirty="0" err="1">
                <a:solidFill>
                  <a:prstClr val="black"/>
                </a:solidFill>
                <a:latin typeface="UTM Avo" panose="02040603050506020204" pitchFamily="18" charset="0"/>
              </a:rPr>
              <a:t>rõ</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nghĩa</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các</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từ</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khó</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sau</a:t>
            </a:r>
            <a:r>
              <a:rPr lang="en-US" sz="2667" b="1" kern="0" dirty="0">
                <a:solidFill>
                  <a:prstClr val="black"/>
                </a:solidFill>
                <a:latin typeface="UTM Avo" panose="02040603050506020204" pitchFamily="18" charset="0"/>
              </a:rPr>
              <a:t>:</a:t>
            </a:r>
          </a:p>
        </p:txBody>
      </p:sp>
      <p:sp>
        <p:nvSpPr>
          <p:cNvPr id="4" name="Freeform 10">
            <a:extLst>
              <a:ext uri="{FF2B5EF4-FFF2-40B4-BE49-F238E27FC236}">
                <a16:creationId xmlns:a16="http://schemas.microsoft.com/office/drawing/2014/main" id="{C26AEBAC-261C-338B-D2C0-794101943702}"/>
              </a:ext>
            </a:extLst>
          </p:cNvPr>
          <p:cNvSpPr/>
          <p:nvPr/>
        </p:nvSpPr>
        <p:spPr>
          <a:xfrm>
            <a:off x="-287353" y="4357207"/>
            <a:ext cx="4536595" cy="2616200"/>
          </a:xfrm>
          <a:custGeom>
            <a:avLst/>
            <a:gdLst/>
            <a:ahLst/>
            <a:cxnLst/>
            <a:rect l="l" t="t" r="r" b="b"/>
            <a:pathLst>
              <a:path w="8619310" h="5014871">
                <a:moveTo>
                  <a:pt x="0" y="0"/>
                </a:moveTo>
                <a:lnTo>
                  <a:pt x="8619310" y="0"/>
                </a:lnTo>
                <a:lnTo>
                  <a:pt x="8619310" y="5014871"/>
                </a:lnTo>
                <a:lnTo>
                  <a:pt x="0" y="5014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0F11BB7A-E3E5-83D4-FADE-F9553820482E}"/>
              </a:ext>
            </a:extLst>
          </p:cNvPr>
          <p:cNvSpPr/>
          <p:nvPr/>
        </p:nvSpPr>
        <p:spPr>
          <a:xfrm>
            <a:off x="4872505" y="3211993"/>
            <a:ext cx="6430495" cy="914400"/>
          </a:xfrm>
          <a:prstGeom prst="rect">
            <a:avLst/>
          </a:prstGeom>
          <a:solidFill>
            <a:sysClr val="window" lastClr="FFFFFF"/>
          </a:solidFill>
          <a:ln w="38100" cap="flat" cmpd="sng" algn="ctr">
            <a:solidFill>
              <a:schemeClr val="accent6">
                <a:lumMod val="75000"/>
              </a:schemeClr>
            </a:solidFill>
            <a:prstDash val="solid"/>
          </a:ln>
          <a:effectLst/>
        </p:spPr>
        <p:txBody>
          <a:bodyPr rtlCol="0" anchor="ctr"/>
          <a:lstStyle/>
          <a:p>
            <a:pPr marL="342900" marR="0" lvl="0" defTabSz="609539" eaLnBrk="1" fontAlgn="auto" latinLnBrk="0" hangingPunct="1">
              <a:spcBef>
                <a:spcPts val="0"/>
              </a:spcBef>
              <a:spcAft>
                <a:spcPts val="0"/>
              </a:spcAft>
              <a:buClrTx/>
              <a:buSzTx/>
              <a:buFontTx/>
              <a:buNone/>
              <a:tabLst/>
              <a:defRPr/>
            </a:pPr>
            <a:r>
              <a:rPr lang="vi-VN" sz="2400" b="1" kern="0" dirty="0">
                <a:solidFill>
                  <a:prstClr val="black"/>
                </a:solidFill>
                <a:latin typeface="UTM Avo" panose="02040603050506020204" pitchFamily="18" charset="0"/>
              </a:rPr>
              <a:t>Rẫy: </a:t>
            </a:r>
            <a:r>
              <a:rPr lang="vi-VN" sz="2400" kern="0" dirty="0">
                <a:solidFill>
                  <a:prstClr val="black"/>
                </a:solidFill>
                <a:latin typeface="UTM Avo" panose="02040603050506020204" pitchFamily="18" charset="0"/>
              </a:rPr>
              <a:t>đất trồng </a:t>
            </a:r>
            <a:r>
              <a:rPr lang="en-US" sz="2400" kern="0" dirty="0">
                <a:solidFill>
                  <a:prstClr val="black"/>
                </a:solidFill>
                <a:latin typeface="UTM Avo" panose="02040603050506020204" pitchFamily="18" charset="0"/>
              </a:rPr>
              <a:t>tr</a:t>
            </a:r>
            <a:r>
              <a:rPr lang="vi-VN" sz="2400" kern="0" dirty="0">
                <a:solidFill>
                  <a:prstClr val="black"/>
                </a:solidFill>
                <a:latin typeface="UTM Avo" panose="02040603050506020204" pitchFamily="18" charset="0"/>
              </a:rPr>
              <a:t>ọt ở v</a:t>
            </a:r>
            <a:r>
              <a:rPr lang="en-US" sz="2400" kern="0" dirty="0">
                <a:solidFill>
                  <a:prstClr val="black"/>
                </a:solidFill>
                <a:latin typeface="UTM Avo" panose="02040603050506020204" pitchFamily="18" charset="0"/>
              </a:rPr>
              <a:t>ù</a:t>
            </a:r>
            <a:r>
              <a:rPr lang="vi-VN" sz="2400" kern="0" dirty="0">
                <a:solidFill>
                  <a:prstClr val="black"/>
                </a:solidFill>
                <a:latin typeface="UTM Avo" panose="02040603050506020204" pitchFamily="18" charset="0"/>
              </a:rPr>
              <a:t>ng rừng núi</a:t>
            </a:r>
            <a:r>
              <a:rPr lang="en-US" sz="2400" kern="0" dirty="0">
                <a:solidFill>
                  <a:prstClr val="black"/>
                </a:solidFill>
                <a:latin typeface="UTM Avo" panose="02040603050506020204" pitchFamily="18" charset="0"/>
              </a:rPr>
              <a:t>.</a:t>
            </a:r>
            <a:endParaRPr lang="vi-VN" sz="2400" kern="0" dirty="0">
              <a:solidFill>
                <a:prstClr val="black"/>
              </a:solidFill>
              <a:latin typeface="UTM Avo" panose="02040603050506020204" pitchFamily="18" charset="0"/>
            </a:endParaRPr>
          </a:p>
        </p:txBody>
      </p:sp>
      <p:sp>
        <p:nvSpPr>
          <p:cNvPr id="6" name="Rectangle 5">
            <a:extLst>
              <a:ext uri="{FF2B5EF4-FFF2-40B4-BE49-F238E27FC236}">
                <a16:creationId xmlns:a16="http://schemas.microsoft.com/office/drawing/2014/main" id="{4850C1DA-6A09-E512-4365-E8F7F2BB469B}"/>
              </a:ext>
            </a:extLst>
          </p:cNvPr>
          <p:cNvSpPr/>
          <p:nvPr/>
        </p:nvSpPr>
        <p:spPr>
          <a:xfrm>
            <a:off x="4872505" y="5502421"/>
            <a:ext cx="6430495" cy="914400"/>
          </a:xfrm>
          <a:prstGeom prst="rect">
            <a:avLst/>
          </a:prstGeom>
          <a:solidFill>
            <a:sysClr val="window" lastClr="FFFFFF"/>
          </a:solidFill>
          <a:ln w="38100" cap="flat" cmpd="sng" algn="ctr">
            <a:solidFill>
              <a:schemeClr val="accent6">
                <a:lumMod val="75000"/>
              </a:schemeClr>
            </a:solidFill>
            <a:prstDash val="solid"/>
          </a:ln>
          <a:effectLst/>
        </p:spPr>
        <p:txBody>
          <a:bodyPr rtlCol="0" anchor="ctr"/>
          <a:lstStyle/>
          <a:p>
            <a:pPr marL="292100" marR="0" lvl="0" defTabSz="609539" fontAlgn="auto">
              <a:spcBef>
                <a:spcPts val="0"/>
              </a:spcBef>
              <a:spcAft>
                <a:spcPts val="0"/>
              </a:spcAft>
              <a:buClrTx/>
              <a:buSzTx/>
              <a:buFontTx/>
              <a:buNone/>
              <a:tabLst/>
              <a:defRPr/>
            </a:pPr>
            <a:r>
              <a:rPr lang="vi-VN" sz="2400" b="1" kern="0" dirty="0">
                <a:solidFill>
                  <a:prstClr val="black"/>
                </a:solidFill>
                <a:latin typeface="UTM Avo" panose="02040603050506020204" pitchFamily="18" charset="0"/>
              </a:rPr>
              <a:t>Gùi: </a:t>
            </a:r>
            <a:r>
              <a:rPr lang="vi-VN" sz="2400" kern="0" dirty="0">
                <a:solidFill>
                  <a:prstClr val="black"/>
                </a:solidFill>
                <a:latin typeface="UTM Avo" panose="02040603050506020204" pitchFamily="18" charset="0"/>
              </a:rPr>
              <a:t>đồ đan bằng mây, tre, để mang đồ đạc trên lưng</a:t>
            </a:r>
            <a:r>
              <a:rPr lang="en-US" sz="2400" kern="0" dirty="0">
                <a:solidFill>
                  <a:prstClr val="black"/>
                </a:solidFill>
                <a:latin typeface="UTM Avo" panose="02040603050506020204" pitchFamily="18" charset="0"/>
              </a:rPr>
              <a:t>.</a:t>
            </a:r>
            <a:endParaRPr lang="vi-VN" sz="2400" kern="0" dirty="0">
              <a:solidFill>
                <a:prstClr val="black"/>
              </a:solidFill>
              <a:latin typeface="UTM Avo" panose="02040603050506020204" pitchFamily="18" charset="0"/>
            </a:endParaRPr>
          </a:p>
        </p:txBody>
      </p:sp>
      <p:sp>
        <p:nvSpPr>
          <p:cNvPr id="7" name="Rectangle 6">
            <a:extLst>
              <a:ext uri="{FF2B5EF4-FFF2-40B4-BE49-F238E27FC236}">
                <a16:creationId xmlns:a16="http://schemas.microsoft.com/office/drawing/2014/main" id="{BF574ADA-F960-DC8C-2DB7-763AA4D45CFC}"/>
              </a:ext>
            </a:extLst>
          </p:cNvPr>
          <p:cNvSpPr/>
          <p:nvPr/>
        </p:nvSpPr>
        <p:spPr>
          <a:xfrm>
            <a:off x="4872505" y="4357207"/>
            <a:ext cx="6430495" cy="914400"/>
          </a:xfrm>
          <a:prstGeom prst="rect">
            <a:avLst/>
          </a:prstGeom>
          <a:solidFill>
            <a:sysClr val="window" lastClr="FFFFFF"/>
          </a:solidFill>
          <a:ln w="38100" cap="flat" cmpd="sng" algn="ctr">
            <a:solidFill>
              <a:schemeClr val="accent6">
                <a:lumMod val="75000"/>
              </a:schemeClr>
            </a:solidFill>
            <a:prstDash val="solid"/>
          </a:ln>
          <a:effectLst/>
        </p:spPr>
        <p:txBody>
          <a:bodyPr rtlCol="0" anchor="ctr"/>
          <a:lstStyle/>
          <a:p>
            <a:pPr marL="292100" defTabSz="609539"/>
            <a:r>
              <a:rPr lang="vi-VN" sz="2400" b="1" kern="0" dirty="0">
                <a:solidFill>
                  <a:prstClr val="black"/>
                </a:solidFill>
                <a:latin typeface="UTM Avo" panose="02040603050506020204" pitchFamily="18" charset="0"/>
              </a:rPr>
              <a:t>Mế: </a:t>
            </a:r>
            <a:r>
              <a:rPr lang="vi-VN" sz="2400" kern="0" dirty="0">
                <a:solidFill>
                  <a:prstClr val="black"/>
                </a:solidFill>
                <a:latin typeface="UTM Avo" panose="02040603050506020204" pitchFamily="18" charset="0"/>
              </a:rPr>
              <a:t>mẹ (cách gọi của một số dân tộc thiểu số)</a:t>
            </a:r>
            <a:r>
              <a:rPr lang="en-US" sz="2400" kern="0" dirty="0">
                <a:solidFill>
                  <a:prstClr val="black"/>
                </a:solidFill>
                <a:latin typeface="UTM Avo" panose="02040603050506020204" pitchFamily="18" charset="0"/>
              </a:rPr>
              <a:t>.</a:t>
            </a:r>
            <a:endParaRPr lang="vi-VN" sz="2400" kern="0" dirty="0">
              <a:solidFill>
                <a:prstClr val="black"/>
              </a:solidFill>
              <a:latin typeface="UTM Avo" panose="02040603050506020204" pitchFamily="18" charset="0"/>
            </a:endParaRPr>
          </a:p>
        </p:txBody>
      </p:sp>
    </p:spTree>
    <p:extLst>
      <p:ext uri="{BB962C8B-B14F-4D97-AF65-F5344CB8AC3E}">
        <p14:creationId xmlns:p14="http://schemas.microsoft.com/office/powerpoint/2010/main" val="1316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4" name="Picture 3" descr="C:\Users\ADMIN\Desktop\Tai nguyen thiet ke tro choi\Bảng gỗ\canstock6432558.jpg">
            <a:extLst>
              <a:ext uri="{FF2B5EF4-FFF2-40B4-BE49-F238E27FC236}">
                <a16:creationId xmlns:a16="http://schemas.microsoft.com/office/drawing/2014/main" id="{C2CB6EA2-0646-5CAA-972A-0D24AAA96E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561118" y="3500756"/>
            <a:ext cx="3534881" cy="33507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4FAEF9-40F3-3AF8-A504-726CCBC44424}"/>
              </a:ext>
            </a:extLst>
          </p:cNvPr>
          <p:cNvSpPr txBox="1"/>
          <p:nvPr/>
        </p:nvSpPr>
        <p:spPr>
          <a:xfrm>
            <a:off x="2904931" y="4387275"/>
            <a:ext cx="2847254" cy="1200329"/>
          </a:xfrm>
          <a:prstGeom prst="rect">
            <a:avLst/>
          </a:prstGeom>
          <a:noFill/>
        </p:spPr>
        <p:txBody>
          <a:bodyPr wrap="none" rtlCol="0">
            <a:spAutoFit/>
          </a:bodyPr>
          <a:lstStyle/>
          <a:p>
            <a:pPr algn="ctr"/>
            <a:r>
              <a:rPr lang="en-US" sz="3600" b="1" dirty="0">
                <a:ln>
                  <a:solidFill>
                    <a:sysClr val="windowText" lastClr="000000"/>
                  </a:solidFill>
                </a:ln>
                <a:solidFill>
                  <a:schemeClr val="bg1"/>
                </a:solidFill>
                <a:latin typeface="UTM Avo" panose="02040603050506020204" pitchFamily="18" charset="0"/>
              </a:rPr>
              <a:t>XÂY DỰNG</a:t>
            </a:r>
          </a:p>
          <a:p>
            <a:pPr algn="ctr"/>
            <a:r>
              <a:rPr lang="en-US" sz="3600" b="1" dirty="0">
                <a:ln>
                  <a:solidFill>
                    <a:sysClr val="windowText" lastClr="000000"/>
                  </a:solidFill>
                </a:ln>
                <a:solidFill>
                  <a:schemeClr val="bg1"/>
                </a:solidFill>
                <a:latin typeface="UTM Avo" panose="02040603050506020204" pitchFamily="18" charset="0"/>
              </a:rPr>
              <a:t>NÔNG TRẠI</a:t>
            </a:r>
          </a:p>
        </p:txBody>
      </p:sp>
      <p:pic>
        <p:nvPicPr>
          <p:cNvPr id="16" name="Picture 4" descr="C:\Users\ADMIN\Desktop\Tai nguyen thiet ke tro choi\Bảng gỗ\bat dau.png">
            <a:hlinkClick r:id="rId6" action="ppaction://hlinksldjump"/>
            <a:extLst>
              <a:ext uri="{FF2B5EF4-FFF2-40B4-BE49-F238E27FC236}">
                <a16:creationId xmlns:a16="http://schemas.microsoft.com/office/drawing/2014/main" id="{2C005F04-6079-2C48-C9C4-0C710EFBF6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35702" y="383735"/>
            <a:ext cx="1709737" cy="72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4118" y="1600200"/>
            <a:ext cx="8929683" cy="615549"/>
          </a:xfrm>
          <a:prstGeom prst="rect">
            <a:avLst/>
          </a:prstGeom>
          <a:noFill/>
        </p:spPr>
        <p:txBody>
          <a:bodyPr wrap="non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1: </a:t>
            </a:r>
            <a:r>
              <a:rPr lang="vi-VN" sz="3200" dirty="0">
                <a:solidFill>
                  <a:prstClr val="white"/>
                </a:solidFill>
                <a:latin typeface="UTM Avo" panose="02040603050506020204" pitchFamily="18" charset="0"/>
                <a:cs typeface="Arial" panose="020B0604020202020204" pitchFamily="34" charset="0"/>
              </a:rPr>
              <a:t>Bài thơ là lời của ai? Bạn ấy đi đâu?</a:t>
            </a:r>
          </a:p>
        </p:txBody>
      </p:sp>
      <p:sp>
        <p:nvSpPr>
          <p:cNvPr id="5" name="TextBox 4"/>
          <p:cNvSpPr txBox="1"/>
          <p:nvPr/>
        </p:nvSpPr>
        <p:spPr>
          <a:xfrm>
            <a:off x="4931146" y="3188134"/>
            <a:ext cx="3247459" cy="1600434"/>
          </a:xfrm>
          <a:prstGeom prst="rect">
            <a:avLst/>
          </a:prstGeom>
          <a:noFill/>
        </p:spPr>
        <p:txBody>
          <a:bodyPr wrap="square" lIns="121917" tIns="60958" rIns="121917" bIns="60958" rtlCol="0">
            <a:spAutoFit/>
          </a:bodyPr>
          <a:lstStyle/>
          <a:p>
            <a:pPr lvl="0" algn="ctr"/>
            <a:r>
              <a:rPr lang="vi-VN" sz="2400" dirty="0">
                <a:latin typeface="UTM Avo" panose="02040603050506020204" pitchFamily="18" charset="0"/>
              </a:rPr>
              <a:t>Bài thơ là lời của một bạn nhỏ ở miền núi. Bạn ấy cùng mẹ đi làm rẫy.</a:t>
            </a:r>
          </a:p>
        </p:txBody>
      </p:sp>
      <p:pic>
        <p:nvPicPr>
          <p:cNvPr id="3" name="Picture 2" descr="Logo, company name&#10;&#10;Description automatically generated">
            <a:extLst>
              <a:ext uri="{FF2B5EF4-FFF2-40B4-BE49-F238E27FC236}">
                <a16:creationId xmlns:a16="http://schemas.microsoft.com/office/drawing/2014/main" id="{F58D44AE-6C99-615B-F760-CFA0E3AE6C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2" name="Picture 2" descr="Vẻ đẹp của hình tượng người Mẹ qua ca khúc &quot;Lời ru trên nương&quot;">
            <a:extLst>
              <a:ext uri="{FF2B5EF4-FFF2-40B4-BE49-F238E27FC236}">
                <a16:creationId xmlns:a16="http://schemas.microsoft.com/office/drawing/2014/main" id="{A698D2FA-0914-6C16-92D8-9FB3B6894B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383"/>
          <a:stretch/>
        </p:blipFill>
        <p:spPr bwMode="auto">
          <a:xfrm>
            <a:off x="2608982" y="3252303"/>
            <a:ext cx="2230450" cy="1472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spcFirstLastPara="1" wrap="square" lIns="121900" tIns="60933" rIns="121900" bIns="60933" anchor="t" anchorCtr="0">
        <a:spAutoFit/>
      </a:bodyPr>
      <a:lstStyle>
        <a:defPPr algn="ctr">
          <a:buClr>
            <a:srgbClr val="000000"/>
          </a:buClr>
          <a:buFont typeface="Arial"/>
          <a:buNone/>
          <a:defRPr sz="4800" b="1" kern="0" dirty="0">
            <a:solidFill>
              <a:srgbClr val="530E0E"/>
            </a:solidFill>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3-Kể chuyện-Tấm huy chương</Template>
  <TotalTime>76</TotalTime>
  <Words>813</Words>
  <Application>Microsoft Office PowerPoint</Application>
  <PresentationFormat>Widescreen</PresentationFormat>
  <Paragraphs>82</Paragraphs>
  <Slides>21</Slides>
  <Notes>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Calibri Light</vt:lpstr>
      <vt:lpstr>UTM Avo</vt:lpstr>
      <vt:lpstr>Calibri</vt:lpstr>
      <vt:lpstr>Arial</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OnePercent</cp:lastModifiedBy>
  <cp:revision>11</cp:revision>
  <dcterms:created xsi:type="dcterms:W3CDTF">2023-11-11T17:26:34Z</dcterms:created>
  <dcterms:modified xsi:type="dcterms:W3CDTF">2023-12-08T04:45:26Z</dcterms:modified>
</cp:coreProperties>
</file>