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notesMasterIdLst>
    <p:notesMasterId r:id="rId22"/>
  </p:notesMasterIdLst>
  <p:sldIdLst>
    <p:sldId id="256" r:id="rId4"/>
    <p:sldId id="313" r:id="rId5"/>
    <p:sldId id="312" r:id="rId6"/>
    <p:sldId id="387" r:id="rId7"/>
    <p:sldId id="402" r:id="rId8"/>
    <p:sldId id="389" r:id="rId9"/>
    <p:sldId id="401" r:id="rId10"/>
    <p:sldId id="397" r:id="rId11"/>
    <p:sldId id="388" r:id="rId12"/>
    <p:sldId id="395" r:id="rId13"/>
    <p:sldId id="403" r:id="rId14"/>
    <p:sldId id="396" r:id="rId15"/>
    <p:sldId id="404" r:id="rId16"/>
    <p:sldId id="405" r:id="rId17"/>
    <p:sldId id="263" r:id="rId18"/>
    <p:sldId id="270" r:id="rId19"/>
    <p:sldId id="279" r:id="rId20"/>
    <p:sldId id="336"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UTM Avo" panose="02040603050506020204" pitchFamily="18" charset="0"/>
      <p:regular r:id="rId29"/>
      <p:bold r:id="rId30"/>
      <p:italic r:id="rId31"/>
      <p:boldItalic r:id="rId32"/>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1F3E"/>
    <a:srgbClr val="333289"/>
    <a:srgbClr val="FFD944"/>
    <a:srgbClr val="310A0D"/>
    <a:srgbClr val="FFFAF7"/>
    <a:srgbClr val="123C12"/>
    <a:srgbClr val="FFCCCC"/>
    <a:srgbClr val="FF7C80"/>
    <a:srgbClr val="99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11/23/2023</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11/23/2023</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11/23/2023</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11/23/2023</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11/23/2023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84594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11/23/2023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52043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11/23/2023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90493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11/23/2023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44936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11/23/2023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6976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11/23/2023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98833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11/23/2023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2788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11/23/2023</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11/23/2023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358017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11/23/2023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08162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11/23/2023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800464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11/23/2023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594679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11/23/2023</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11/23/2023</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11/23/2023</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11/23/2023</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11/23/2023</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11/23/2023</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9B35F583-0148-4553-964E-C48E0D09F0A7}" type="datetimeFigureOut">
              <a:rPr lang="en-US" smtClean="0"/>
              <a:pPr/>
              <a:t>11/23/2023</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E5E96640-AC40-4FB1-869D-32BD2614E6D2}" type="slidenum">
              <a:rPr lang="en-US" smtClean="0"/>
              <a:pPr/>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11/23/2023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4878610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hoc10.vn/doc-sach/tieng-viet-4-tap-1/1/385/23/" TargetMode="External"/><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ieng-viet-4-tap-1/1/385/23/" TargetMode="External"/><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6.png"/><Relationship Id="rId2" Type="http://schemas.openxmlformats.org/officeDocument/2006/relationships/slideLayout" Target="../slideLayouts/slideLayout23.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hyperlink" Target="https://www.facebook.com/groups/hoc10donghanhcunggiaovientieuhoc"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23/"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23/"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0" y="2245207"/>
            <a:ext cx="12192000" cy="236758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lang="en-US" sz="5200" b="1" kern="0" dirty="0">
                <a:solidFill>
                  <a:srgbClr val="002060"/>
                </a:solidFill>
                <a:latin typeface="UTM Avo" panose="02040603050506020204" pitchFamily="18" charset="0"/>
              </a:rPr>
              <a:t>3</a:t>
            </a:r>
            <a:endPar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Kể chuyện</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a:t>
            </a: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Tấm huy chương</a:t>
            </a:r>
            <a:endPar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D11AA4-3381-5A50-B411-957237C22ACF}"/>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B6C547FD-EBF0-9291-EB0F-A8B6CF82A0C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2BDA6F80-D1D5-4192-C3F8-6A08F6EB0FDC}"/>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86510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213;p12">
            <a:extLst>
              <a:ext uri="{FF2B5EF4-FFF2-40B4-BE49-F238E27FC236}">
                <a16:creationId xmlns:a16="http://schemas.microsoft.com/office/drawing/2014/main" id="{D38E548B-D219-E4C6-D41C-81FFCBBFB4FB}"/>
              </a:ext>
            </a:extLst>
          </p:cNvPr>
          <p:cNvSpPr txBox="1"/>
          <p:nvPr/>
        </p:nvSpPr>
        <p:spPr>
          <a:xfrm>
            <a:off x="2989629" y="1071295"/>
            <a:ext cx="7101835" cy="430861"/>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en-US" sz="2400" b="1" kern="0" dirty="0" err="1">
                <a:solidFill>
                  <a:srgbClr val="C00000"/>
                </a:solidFill>
                <a:latin typeface="UTM Avo" panose="02040603050506020204" pitchFamily="18" charset="0"/>
                <a:ea typeface="Calibri"/>
                <a:cs typeface="Calibri"/>
                <a:sym typeface="Calibri"/>
              </a:rPr>
              <a:t>Nhiệm</a:t>
            </a:r>
            <a:r>
              <a:rPr lang="en-US" sz="2400" b="1" kern="0" dirty="0">
                <a:solidFill>
                  <a:srgbClr val="C00000"/>
                </a:solidFill>
                <a:latin typeface="UTM Avo" panose="02040603050506020204" pitchFamily="18" charset="0"/>
                <a:ea typeface="Calibri"/>
                <a:cs typeface="Calibri"/>
                <a:sym typeface="Calibri"/>
              </a:rPr>
              <a:t> </a:t>
            </a:r>
            <a:r>
              <a:rPr lang="en-US" sz="2400" b="1" kern="0" dirty="0" err="1">
                <a:solidFill>
                  <a:srgbClr val="C00000"/>
                </a:solidFill>
                <a:latin typeface="UTM Avo" panose="02040603050506020204" pitchFamily="18" charset="0"/>
                <a:ea typeface="Calibri"/>
                <a:cs typeface="Calibri"/>
                <a:sym typeface="Calibri"/>
              </a:rPr>
              <a:t>vụ</a:t>
            </a:r>
            <a:r>
              <a:rPr lang="en-US" sz="2400" b="1" kern="0" dirty="0">
                <a:solidFill>
                  <a:srgbClr val="C00000"/>
                </a:solidFill>
                <a:latin typeface="UTM Avo" panose="02040603050506020204" pitchFamily="18" charset="0"/>
                <a:ea typeface="Calibri"/>
                <a:cs typeface="Calibri"/>
                <a:sym typeface="Calibri"/>
              </a:rPr>
              <a:t> 1: </a:t>
            </a:r>
            <a:r>
              <a:rPr lang="en-US" sz="2400" b="1" kern="0" dirty="0" err="1">
                <a:solidFill>
                  <a:srgbClr val="C00000"/>
                </a:solidFill>
                <a:latin typeface="UTM Avo" panose="02040603050506020204" pitchFamily="18" charset="0"/>
                <a:ea typeface="Calibri"/>
                <a:cs typeface="Calibri"/>
                <a:sym typeface="Calibri"/>
              </a:rPr>
              <a:t>Kể</a:t>
            </a:r>
            <a:r>
              <a:rPr lang="en-US" sz="2400" b="1" kern="0" dirty="0">
                <a:solidFill>
                  <a:srgbClr val="C00000"/>
                </a:solidFill>
                <a:latin typeface="UTM Avo" panose="02040603050506020204" pitchFamily="18" charset="0"/>
                <a:ea typeface="Calibri"/>
                <a:cs typeface="Calibri"/>
                <a:sym typeface="Calibri"/>
              </a:rPr>
              <a:t> </a:t>
            </a:r>
            <a:r>
              <a:rPr lang="en-US" sz="2400" b="1" kern="0" dirty="0" err="1">
                <a:solidFill>
                  <a:srgbClr val="C00000"/>
                </a:solidFill>
                <a:latin typeface="UTM Avo" panose="02040603050506020204" pitchFamily="18" charset="0"/>
                <a:ea typeface="Calibri"/>
                <a:cs typeface="Calibri"/>
                <a:sym typeface="Calibri"/>
              </a:rPr>
              <a:t>chuyện</a:t>
            </a:r>
            <a:r>
              <a:rPr lang="en-US" sz="2400" b="1" kern="0" dirty="0">
                <a:solidFill>
                  <a:srgbClr val="C00000"/>
                </a:solidFill>
                <a:latin typeface="UTM Avo" panose="02040603050506020204" pitchFamily="18" charset="0"/>
                <a:ea typeface="Calibri"/>
                <a:cs typeface="Calibri"/>
                <a:sym typeface="Calibri"/>
              </a:rPr>
              <a:t> </a:t>
            </a:r>
            <a:r>
              <a:rPr lang="en-US" sz="2400" b="1" kern="0" dirty="0" err="1">
                <a:solidFill>
                  <a:srgbClr val="C00000"/>
                </a:solidFill>
                <a:latin typeface="UTM Avo" panose="02040603050506020204" pitchFamily="18" charset="0"/>
                <a:ea typeface="Calibri"/>
                <a:cs typeface="Calibri"/>
                <a:sym typeface="Calibri"/>
              </a:rPr>
              <a:t>trong</a:t>
            </a:r>
            <a:r>
              <a:rPr lang="en-US" sz="2400" b="1" kern="0" dirty="0">
                <a:solidFill>
                  <a:srgbClr val="C00000"/>
                </a:solidFill>
                <a:latin typeface="UTM Avo" panose="02040603050506020204" pitchFamily="18" charset="0"/>
                <a:ea typeface="Calibri"/>
                <a:cs typeface="Calibri"/>
                <a:sym typeface="Calibri"/>
              </a:rPr>
              <a:t> </a:t>
            </a:r>
            <a:r>
              <a:rPr lang="en-US" sz="2400" b="1" kern="0" dirty="0" err="1">
                <a:solidFill>
                  <a:srgbClr val="C00000"/>
                </a:solidFill>
                <a:latin typeface="UTM Avo" panose="02040603050506020204" pitchFamily="18" charset="0"/>
                <a:ea typeface="Calibri"/>
                <a:cs typeface="Calibri"/>
                <a:sym typeface="Calibri"/>
              </a:rPr>
              <a:t>nhóm</a:t>
            </a:r>
            <a:endParaRPr lang="en-US" sz="2400" b="1" kern="0" dirty="0">
              <a:solidFill>
                <a:srgbClr val="C00000"/>
              </a:solidFill>
              <a:latin typeface="UTM Avo" panose="02040603050506020204" pitchFamily="18" charset="0"/>
              <a:ea typeface="Calibri"/>
              <a:cs typeface="Calibri"/>
              <a:sym typeface="Calibri"/>
            </a:endParaRPr>
          </a:p>
        </p:txBody>
      </p:sp>
      <p:grpSp>
        <p:nvGrpSpPr>
          <p:cNvPr id="6" name="Google Shape;214;p12">
            <a:extLst>
              <a:ext uri="{FF2B5EF4-FFF2-40B4-BE49-F238E27FC236}">
                <a16:creationId xmlns:a16="http://schemas.microsoft.com/office/drawing/2014/main" id="{2720D0A0-728B-9296-B432-469B9E849349}"/>
              </a:ext>
            </a:extLst>
          </p:cNvPr>
          <p:cNvGrpSpPr/>
          <p:nvPr/>
        </p:nvGrpSpPr>
        <p:grpSpPr>
          <a:xfrm>
            <a:off x="1242753" y="1750088"/>
            <a:ext cx="10430651" cy="1216615"/>
            <a:chOff x="-405974" y="2086485"/>
            <a:chExt cx="15645976" cy="1824923"/>
          </a:xfrm>
        </p:grpSpPr>
        <p:sp>
          <p:nvSpPr>
            <p:cNvPr id="7" name="Google Shape;215;p12">
              <a:extLst>
                <a:ext uri="{FF2B5EF4-FFF2-40B4-BE49-F238E27FC236}">
                  <a16:creationId xmlns:a16="http://schemas.microsoft.com/office/drawing/2014/main" id="{8CF5A062-CD55-2741-C600-C8D5F6E82843}"/>
                </a:ext>
              </a:extLst>
            </p:cNvPr>
            <p:cNvSpPr txBox="1"/>
            <p:nvPr/>
          </p:nvSpPr>
          <p:spPr>
            <a:xfrm>
              <a:off x="1682963" y="2086485"/>
              <a:ext cx="13557039" cy="1477289"/>
            </a:xfrm>
            <a:prstGeom prst="rect">
              <a:avLst/>
            </a:prstGeom>
            <a:noFill/>
            <a:ln>
              <a:noFill/>
            </a:ln>
          </p:spPr>
          <p:txBody>
            <a:bodyPr spcFirstLastPara="1" wrap="square" lIns="60950" tIns="30467" rIns="60950" bIns="30467" anchor="t" anchorCtr="0">
              <a:spAutoFit/>
            </a:bodyPr>
            <a:lstStyle/>
            <a:p>
              <a:pPr algn="just">
                <a:lnSpc>
                  <a:spcPct val="125000"/>
                </a:lnSpc>
                <a:buClr>
                  <a:srgbClr val="000000"/>
                </a:buClr>
                <a:buFont typeface="Arial"/>
                <a:buNone/>
              </a:pPr>
              <a:r>
                <a:rPr lang="vi-VN" sz="2400" kern="0" dirty="0">
                  <a:solidFill>
                    <a:srgbClr val="000000"/>
                  </a:solidFill>
                  <a:latin typeface="UTM Avo" panose="02040603050506020204" pitchFamily="18" charset="0"/>
                  <a:cs typeface="Arial"/>
                  <a:sym typeface="Arial"/>
                </a:rPr>
                <a:t>Dựa vào sơ đồ và các câu hỏi gợi ý, lần lượt từng bạn trong nhóm hãy kể lại câu chuyện cho các.</a:t>
              </a:r>
            </a:p>
          </p:txBody>
        </p:sp>
        <p:pic>
          <p:nvPicPr>
            <p:cNvPr id="8" name="Google Shape;216;p12">
              <a:extLst>
                <a:ext uri="{FF2B5EF4-FFF2-40B4-BE49-F238E27FC236}">
                  <a16:creationId xmlns:a16="http://schemas.microsoft.com/office/drawing/2014/main" id="{DB034045-5E64-5595-2B5E-6DE523E3086F}"/>
                </a:ext>
              </a:extLst>
            </p:cNvPr>
            <p:cNvPicPr preferRelativeResize="0"/>
            <p:nvPr/>
          </p:nvPicPr>
          <p:blipFill rotWithShape="1">
            <a:blip r:embed="rId3">
              <a:alphaModFix/>
            </a:blip>
            <a:srcRect/>
            <a:stretch/>
          </p:blipFill>
          <p:spPr>
            <a:xfrm>
              <a:off x="-405974" y="2363222"/>
              <a:ext cx="1883248" cy="1548186"/>
            </a:xfrm>
            <a:prstGeom prst="rect">
              <a:avLst/>
            </a:prstGeom>
            <a:noFill/>
            <a:ln>
              <a:noFill/>
            </a:ln>
          </p:spPr>
        </p:pic>
      </p:grpSp>
      <p:pic>
        <p:nvPicPr>
          <p:cNvPr id="9" name="Google Shape;217;p12">
            <a:extLst>
              <a:ext uri="{FF2B5EF4-FFF2-40B4-BE49-F238E27FC236}">
                <a16:creationId xmlns:a16="http://schemas.microsoft.com/office/drawing/2014/main" id="{EE9FCA24-4693-ABA0-987D-4935F546B51B}"/>
              </a:ext>
            </a:extLst>
          </p:cNvPr>
          <p:cNvPicPr preferRelativeResize="0"/>
          <p:nvPr/>
        </p:nvPicPr>
        <p:blipFill rotWithShape="1">
          <a:blip r:embed="rId4">
            <a:alphaModFix/>
          </a:blip>
          <a:srcRect l="16864" t="53704" r="4802" b="14763"/>
          <a:stretch/>
        </p:blipFill>
        <p:spPr>
          <a:xfrm>
            <a:off x="1965434" y="2982879"/>
            <a:ext cx="8523889" cy="3376582"/>
          </a:xfrm>
          <a:prstGeom prst="rect">
            <a:avLst/>
          </a:prstGeom>
          <a:noFill/>
          <a:ln>
            <a:noFill/>
          </a:ln>
        </p:spPr>
      </p:pic>
    </p:spTree>
    <p:extLst>
      <p:ext uri="{BB962C8B-B14F-4D97-AF65-F5344CB8AC3E}">
        <p14:creationId xmlns:p14="http://schemas.microsoft.com/office/powerpoint/2010/main" val="190541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213;p12">
            <a:extLst>
              <a:ext uri="{FF2B5EF4-FFF2-40B4-BE49-F238E27FC236}">
                <a16:creationId xmlns:a16="http://schemas.microsoft.com/office/drawing/2014/main" id="{D38E548B-D219-E4C6-D41C-81FFCBBFB4FB}"/>
              </a:ext>
            </a:extLst>
          </p:cNvPr>
          <p:cNvSpPr txBox="1"/>
          <p:nvPr/>
        </p:nvSpPr>
        <p:spPr>
          <a:xfrm>
            <a:off x="2989629" y="1071295"/>
            <a:ext cx="7101835" cy="430861"/>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400" b="1" kern="0">
                <a:solidFill>
                  <a:srgbClr val="C00000"/>
                </a:solidFill>
                <a:latin typeface="UTM Avo" panose="02040603050506020204" pitchFamily="18" charset="0"/>
                <a:ea typeface="Calibri"/>
                <a:cs typeface="Calibri"/>
                <a:sym typeface="Calibri"/>
              </a:rPr>
              <a:t>Nhiệm vụ 2: Kể chuyện trước lớp</a:t>
            </a:r>
            <a:endParaRPr lang="vi-VN" sz="2400" b="1" kern="0" dirty="0" err="1">
              <a:solidFill>
                <a:srgbClr val="C00000"/>
              </a:solidFill>
              <a:latin typeface="UTM Avo" panose="02040603050506020204" pitchFamily="18" charset="0"/>
              <a:ea typeface="Calibri"/>
              <a:cs typeface="Calibri"/>
              <a:sym typeface="Calibri"/>
            </a:endParaRPr>
          </a:p>
        </p:txBody>
      </p:sp>
      <p:pic>
        <p:nvPicPr>
          <p:cNvPr id="3" name="Google Shape;224;p13">
            <a:extLst>
              <a:ext uri="{FF2B5EF4-FFF2-40B4-BE49-F238E27FC236}">
                <a16:creationId xmlns:a16="http://schemas.microsoft.com/office/drawing/2014/main" id="{E66F8D83-8D89-7382-2283-B01DBA83E6C5}"/>
              </a:ext>
            </a:extLst>
          </p:cNvPr>
          <p:cNvPicPr preferRelativeResize="0"/>
          <p:nvPr/>
        </p:nvPicPr>
        <p:blipFill rotWithShape="1">
          <a:blip r:embed="rId3">
            <a:alphaModFix/>
          </a:blip>
          <a:srcRect b="2590"/>
          <a:stretch/>
        </p:blipFill>
        <p:spPr>
          <a:xfrm>
            <a:off x="788276" y="2421479"/>
            <a:ext cx="3819945" cy="4436521"/>
          </a:xfrm>
          <a:prstGeom prst="rect">
            <a:avLst/>
          </a:prstGeom>
          <a:noFill/>
          <a:ln>
            <a:noFill/>
          </a:ln>
          <a:effectLst>
            <a:outerShdw blurRad="292100" dist="139700" dir="2700000" algn="tl" rotWithShape="0">
              <a:srgbClr val="333333">
                <a:alpha val="64705"/>
              </a:srgbClr>
            </a:outerShdw>
          </a:effectLst>
        </p:spPr>
      </p:pic>
      <p:sp>
        <p:nvSpPr>
          <p:cNvPr id="4" name="Google Shape;225;p13">
            <a:extLst>
              <a:ext uri="{FF2B5EF4-FFF2-40B4-BE49-F238E27FC236}">
                <a16:creationId xmlns:a16="http://schemas.microsoft.com/office/drawing/2014/main" id="{E07DA4BF-46C3-C7F4-7F8F-8F90BD6A4FAF}"/>
              </a:ext>
            </a:extLst>
          </p:cNvPr>
          <p:cNvSpPr txBox="1"/>
          <p:nvPr/>
        </p:nvSpPr>
        <p:spPr>
          <a:xfrm>
            <a:off x="5241158" y="3237673"/>
            <a:ext cx="5468882" cy="1354191"/>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vi-VN" sz="2800" kern="0" dirty="0">
                <a:solidFill>
                  <a:srgbClr val="000000"/>
                </a:solidFill>
                <a:latin typeface="UTM Avo" panose="02040603050506020204" pitchFamily="18" charset="0"/>
                <a:ea typeface="Calibri"/>
                <a:cs typeface="Calibri"/>
                <a:sym typeface="Calibri"/>
              </a:rPr>
              <a:t>Em hãy kể lại toàn bộ</a:t>
            </a:r>
            <a:endParaRPr lang="en-US" sz="2800" kern="0" dirty="0">
              <a:solidFill>
                <a:srgbClr val="000000"/>
              </a:solidFill>
              <a:latin typeface="UTM Avo" panose="02040603050506020204" pitchFamily="18" charset="0"/>
              <a:ea typeface="Calibri"/>
              <a:cs typeface="Calibri"/>
              <a:sym typeface="Calibri"/>
            </a:endParaRPr>
          </a:p>
          <a:p>
            <a:pPr algn="ctr">
              <a:lnSpc>
                <a:spcPct val="150000"/>
              </a:lnSpc>
              <a:buClr>
                <a:srgbClr val="000000"/>
              </a:buClr>
              <a:buFont typeface="Arial"/>
              <a:buNone/>
            </a:pPr>
            <a:r>
              <a:rPr lang="vi-VN" sz="2800" kern="0" dirty="0">
                <a:solidFill>
                  <a:srgbClr val="000000"/>
                </a:solidFill>
                <a:latin typeface="UTM Avo" panose="02040603050506020204" pitchFamily="18" charset="0"/>
                <a:ea typeface="Calibri"/>
                <a:cs typeface="Calibri"/>
                <a:sym typeface="Calibri"/>
              </a:rPr>
              <a:t>câu chuyện </a:t>
            </a:r>
            <a:r>
              <a:rPr lang="vi-VN" sz="2800" b="1" kern="0" dirty="0">
                <a:solidFill>
                  <a:srgbClr val="000000"/>
                </a:solidFill>
                <a:latin typeface="UTM Avo" panose="02040603050506020204" pitchFamily="18" charset="0"/>
                <a:ea typeface="Calibri"/>
                <a:cs typeface="Calibri"/>
                <a:sym typeface="Calibri"/>
              </a:rPr>
              <a:t>Tấm huy chương</a:t>
            </a:r>
          </a:p>
        </p:txBody>
      </p:sp>
    </p:spTree>
    <p:extLst>
      <p:ext uri="{BB962C8B-B14F-4D97-AF65-F5344CB8AC3E}">
        <p14:creationId xmlns:p14="http://schemas.microsoft.com/office/powerpoint/2010/main" val="3572262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oogle Shape;241;p15">
            <a:extLst>
              <a:ext uri="{FF2B5EF4-FFF2-40B4-BE49-F238E27FC236}">
                <a16:creationId xmlns:a16="http://schemas.microsoft.com/office/drawing/2014/main" id="{592B3EC2-7D6B-A2E2-4038-7D17487E0587}"/>
              </a:ext>
            </a:extLst>
          </p:cNvPr>
          <p:cNvPicPr preferRelativeResize="0"/>
          <p:nvPr/>
        </p:nvPicPr>
        <p:blipFill rotWithShape="1">
          <a:blip r:embed="rId3">
            <a:alphaModFix/>
          </a:blip>
          <a:srcRect/>
          <a:stretch/>
        </p:blipFill>
        <p:spPr>
          <a:xfrm>
            <a:off x="173032" y="2612207"/>
            <a:ext cx="4611802" cy="2611433"/>
          </a:xfrm>
          <a:prstGeom prst="rect">
            <a:avLst/>
          </a:prstGeom>
          <a:noFill/>
          <a:ln>
            <a:noFill/>
          </a:ln>
        </p:spPr>
      </p:pic>
      <p:grpSp>
        <p:nvGrpSpPr>
          <p:cNvPr id="6" name="Google Shape;242;p15">
            <a:extLst>
              <a:ext uri="{FF2B5EF4-FFF2-40B4-BE49-F238E27FC236}">
                <a16:creationId xmlns:a16="http://schemas.microsoft.com/office/drawing/2014/main" id="{5C4B6E73-6EA3-1C9B-7409-B473849B4F2B}"/>
              </a:ext>
            </a:extLst>
          </p:cNvPr>
          <p:cNvGrpSpPr/>
          <p:nvPr/>
        </p:nvGrpSpPr>
        <p:grpSpPr>
          <a:xfrm>
            <a:off x="5039710" y="1943801"/>
            <a:ext cx="6645141" cy="3164225"/>
            <a:chOff x="7678170" y="1353603"/>
            <a:chExt cx="9967712" cy="4746338"/>
          </a:xfrm>
        </p:grpSpPr>
        <p:sp>
          <p:nvSpPr>
            <p:cNvPr id="7" name="Google Shape;243;p15">
              <a:extLst>
                <a:ext uri="{FF2B5EF4-FFF2-40B4-BE49-F238E27FC236}">
                  <a16:creationId xmlns:a16="http://schemas.microsoft.com/office/drawing/2014/main" id="{449A1B7A-1068-1981-B756-5DAB5E2EA983}"/>
                </a:ext>
              </a:extLst>
            </p:cNvPr>
            <p:cNvSpPr/>
            <p:nvPr/>
          </p:nvSpPr>
          <p:spPr>
            <a:xfrm>
              <a:off x="8348205" y="1937942"/>
              <a:ext cx="9297677" cy="4161999"/>
            </a:xfrm>
            <a:prstGeom prst="rect">
              <a:avLst/>
            </a:prstGeom>
            <a:solidFill>
              <a:srgbClr val="FFFFFF"/>
            </a:solidFill>
            <a:ln w="25400" cap="flat" cmpd="sng">
              <a:solidFill>
                <a:schemeClr val="accent2">
                  <a:lumMod val="50000"/>
                </a:schemeClr>
              </a:solidFill>
              <a:prstDash val="solid"/>
              <a:round/>
              <a:headEnd type="none" w="sm" len="sm"/>
              <a:tailEnd type="none" w="sm" len="sm"/>
            </a:ln>
          </p:spPr>
          <p:txBody>
            <a:bodyPr spcFirstLastPara="1" wrap="square" lIns="60950" tIns="30467" rIns="60950" bIns="30467" anchor="b" anchorCtr="0">
              <a:noAutofit/>
            </a:bodyPr>
            <a:lstStyle/>
            <a:p>
              <a:pPr marL="115888" marR="0" lvl="0"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Dựa</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vào</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câu</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chuyện</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mà</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em</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vừa</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nghe</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hãy</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trả</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lời</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các</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câu</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hỏi</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sau</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a:t>
              </a:r>
            </a:p>
            <a:p>
              <a:pPr marL="115888" marR="0" lvl="0"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a.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Điều</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gì</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ở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cậu</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bé</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Xtác-đi</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khiến</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các</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bạn</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khâm</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phục</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a:t>
              </a:r>
            </a:p>
            <a:p>
              <a:pPr marL="115888" marR="0" lvl="0"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b.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Câu</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chuyện</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trên</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gợi</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cho</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em</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những</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cảm</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nghĩ</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ea typeface="Calibri"/>
                  <a:cs typeface="Calibri"/>
                  <a:sym typeface="Calibri"/>
                </a:rPr>
                <a:t>gì</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a:t>
              </a:r>
            </a:p>
          </p:txBody>
        </p:sp>
        <p:sp>
          <p:nvSpPr>
            <p:cNvPr id="8" name="Google Shape;244;p15">
              <a:extLst>
                <a:ext uri="{FF2B5EF4-FFF2-40B4-BE49-F238E27FC236}">
                  <a16:creationId xmlns:a16="http://schemas.microsoft.com/office/drawing/2014/main" id="{F7C2C1A3-4AF4-BC51-5F4C-87BD69B80BC5}"/>
                </a:ext>
              </a:extLst>
            </p:cNvPr>
            <p:cNvSpPr/>
            <p:nvPr/>
          </p:nvSpPr>
          <p:spPr>
            <a:xfrm>
              <a:off x="7678170" y="1353603"/>
              <a:ext cx="5638800" cy="1168676"/>
            </a:xfrm>
            <a:prstGeom prst="homePlate">
              <a:avLst>
                <a:gd name="adj" fmla="val 50000"/>
              </a:avLst>
            </a:prstGeom>
            <a:solidFill>
              <a:srgbClr val="FDE9D8"/>
            </a:solidFill>
            <a:ln w="25400" cap="flat" cmpd="sng">
              <a:solidFill>
                <a:schemeClr val="accent2">
                  <a:lumMod val="50000"/>
                </a:schemeClr>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chemeClr val="accent2">
                      <a:lumMod val="50000"/>
                    </a:schemeClr>
                  </a:solidFill>
                  <a:effectLst/>
                  <a:uLnTx/>
                  <a:uFillTx/>
                  <a:latin typeface="UTM Avo" panose="02040603050506020204" pitchFamily="18" charset="0"/>
                  <a:ea typeface="Calibri"/>
                  <a:cs typeface="Calibri"/>
                  <a:sym typeface="Calibri"/>
                </a:rPr>
                <a:t>THẢO LUẬN NHÓM</a:t>
              </a:r>
            </a:p>
          </p:txBody>
        </p:sp>
      </p:grpSp>
    </p:spTree>
    <p:extLst>
      <p:ext uri="{BB962C8B-B14F-4D97-AF65-F5344CB8AC3E}">
        <p14:creationId xmlns:p14="http://schemas.microsoft.com/office/powerpoint/2010/main" val="337934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250;p16">
            <a:extLst>
              <a:ext uri="{FF2B5EF4-FFF2-40B4-BE49-F238E27FC236}">
                <a16:creationId xmlns:a16="http://schemas.microsoft.com/office/drawing/2014/main" id="{3C4AC4D4-E404-E946-55DD-5A1671C511B8}"/>
              </a:ext>
            </a:extLst>
          </p:cNvPr>
          <p:cNvSpPr txBox="1"/>
          <p:nvPr/>
        </p:nvSpPr>
        <p:spPr>
          <a:xfrm>
            <a:off x="3646997" y="1071733"/>
            <a:ext cx="4898005" cy="707860"/>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vi-VN" sz="2800" b="1" kern="0" dirty="0">
                <a:solidFill>
                  <a:srgbClr val="C00000"/>
                </a:solidFill>
                <a:latin typeface="UTM Avo" panose="02040603050506020204" pitchFamily="18" charset="0"/>
                <a:cs typeface="Arial"/>
                <a:sym typeface="Arial"/>
              </a:rPr>
              <a:t>ĐÁP ÁN</a:t>
            </a:r>
            <a:endParaRPr sz="2800" b="1" kern="0" dirty="0">
              <a:solidFill>
                <a:srgbClr val="C00000"/>
              </a:solidFill>
              <a:latin typeface="UTM Avo" panose="02040603050506020204" pitchFamily="18" charset="0"/>
              <a:cs typeface="Arial"/>
              <a:sym typeface="Arial"/>
            </a:endParaRPr>
          </a:p>
        </p:txBody>
      </p:sp>
      <p:sp>
        <p:nvSpPr>
          <p:cNvPr id="4" name="Google Shape;251;p16">
            <a:extLst>
              <a:ext uri="{FF2B5EF4-FFF2-40B4-BE49-F238E27FC236}">
                <a16:creationId xmlns:a16="http://schemas.microsoft.com/office/drawing/2014/main" id="{B49706CE-02F2-7EDA-76FA-00E5ADA4C67E}"/>
              </a:ext>
            </a:extLst>
          </p:cNvPr>
          <p:cNvSpPr/>
          <p:nvPr/>
        </p:nvSpPr>
        <p:spPr>
          <a:xfrm>
            <a:off x="0" y="1876310"/>
            <a:ext cx="2235200" cy="711200"/>
          </a:xfrm>
          <a:prstGeom prst="homePlate">
            <a:avLst>
              <a:gd name="adj" fmla="val 50000"/>
            </a:avLst>
          </a:prstGeom>
          <a:solidFill>
            <a:srgbClr val="FDE9D8"/>
          </a:solidFill>
          <a:ln w="25400"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r>
              <a:rPr lang="vi-VN" sz="2400" b="1" kern="0" dirty="0">
                <a:solidFill>
                  <a:srgbClr val="000000"/>
                </a:solidFill>
                <a:latin typeface="UTM Avo" panose="02040603050506020204" pitchFamily="18" charset="0"/>
                <a:cs typeface="Arial"/>
                <a:sym typeface="Calibri"/>
              </a:rPr>
              <a:t>Câu a</a:t>
            </a:r>
            <a:endParaRPr sz="2400" b="1" kern="0" dirty="0">
              <a:solidFill>
                <a:srgbClr val="000000"/>
              </a:solidFill>
              <a:latin typeface="UTM Avo" panose="02040603050506020204" pitchFamily="18" charset="0"/>
              <a:cs typeface="Arial"/>
              <a:sym typeface="Arial"/>
            </a:endParaRPr>
          </a:p>
        </p:txBody>
      </p:sp>
      <p:sp>
        <p:nvSpPr>
          <p:cNvPr id="5" name="Google Shape;252;p16">
            <a:extLst>
              <a:ext uri="{FF2B5EF4-FFF2-40B4-BE49-F238E27FC236}">
                <a16:creationId xmlns:a16="http://schemas.microsoft.com/office/drawing/2014/main" id="{A08B39C5-E49B-43E4-F851-9F3BC4C41455}"/>
              </a:ext>
            </a:extLst>
          </p:cNvPr>
          <p:cNvSpPr txBox="1"/>
          <p:nvPr/>
        </p:nvSpPr>
        <p:spPr>
          <a:xfrm>
            <a:off x="132890" y="2729277"/>
            <a:ext cx="5293709" cy="2369853"/>
          </a:xfrm>
          <a:prstGeom prst="rect">
            <a:avLst/>
          </a:prstGeom>
          <a:noFill/>
          <a:ln>
            <a:noFill/>
          </a:ln>
        </p:spPr>
        <p:txBody>
          <a:bodyPr spcFirstLastPara="1" wrap="square" lIns="60950" tIns="30467" rIns="60950" bIns="30467" anchor="t" anchorCtr="0">
            <a:spAutoFit/>
          </a:bodyPr>
          <a:lstStyle/>
          <a:p>
            <a:pPr algn="just">
              <a:lnSpc>
                <a:spcPct val="125000"/>
              </a:lnSpc>
              <a:buClr>
                <a:srgbClr val="000000"/>
              </a:buClr>
              <a:buSzPts val="3800"/>
            </a:pPr>
            <a:r>
              <a:rPr lang="vi-VN" sz="2400" kern="0" dirty="0">
                <a:solidFill>
                  <a:srgbClr val="000000"/>
                </a:solidFill>
                <a:latin typeface="UTM Avo" panose="02040603050506020204" pitchFamily="18" charset="0"/>
                <a:cs typeface="Arial"/>
                <a:sym typeface="Arial"/>
              </a:rPr>
              <a:t>Xtác-đi có nghị lực phi thường trong học tập, học mọi lúc, mọi nơi, tập trung cao độ trong học tập; không tự ái khi bị người khác chê, không tự mãn khi được khen.</a:t>
            </a:r>
          </a:p>
        </p:txBody>
      </p:sp>
      <p:sp>
        <p:nvSpPr>
          <p:cNvPr id="9" name="Google Shape;253;p16">
            <a:extLst>
              <a:ext uri="{FF2B5EF4-FFF2-40B4-BE49-F238E27FC236}">
                <a16:creationId xmlns:a16="http://schemas.microsoft.com/office/drawing/2014/main" id="{E409F069-8FE3-827A-FD6F-E377C731ED09}"/>
              </a:ext>
            </a:extLst>
          </p:cNvPr>
          <p:cNvSpPr/>
          <p:nvPr/>
        </p:nvSpPr>
        <p:spPr>
          <a:xfrm flipH="1">
            <a:off x="9956800" y="1889619"/>
            <a:ext cx="2235200" cy="711200"/>
          </a:xfrm>
          <a:prstGeom prst="homePlate">
            <a:avLst>
              <a:gd name="adj" fmla="val 50000"/>
            </a:avLst>
          </a:prstGeom>
          <a:solidFill>
            <a:srgbClr val="FDE9D8"/>
          </a:solidFill>
          <a:ln w="25400"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pPr>
            <a:r>
              <a:rPr lang="vi-VN" sz="2400" b="1" kern="0" dirty="0">
                <a:solidFill>
                  <a:srgbClr val="000000"/>
                </a:solidFill>
                <a:latin typeface="UTM Avo" panose="02040603050506020204" pitchFamily="18" charset="0"/>
                <a:cs typeface="Arial"/>
                <a:sym typeface="Calibri"/>
              </a:rPr>
              <a:t>Câu </a:t>
            </a:r>
            <a:r>
              <a:rPr lang="en-US" sz="2400" b="1" kern="0" dirty="0">
                <a:solidFill>
                  <a:srgbClr val="000000"/>
                </a:solidFill>
                <a:latin typeface="UTM Avo" panose="02040603050506020204" pitchFamily="18" charset="0"/>
                <a:cs typeface="Arial"/>
                <a:sym typeface="Calibri"/>
              </a:rPr>
              <a:t>b</a:t>
            </a:r>
            <a:endParaRPr sz="2400" b="1" kern="0" dirty="0">
              <a:solidFill>
                <a:srgbClr val="000000"/>
              </a:solidFill>
              <a:latin typeface="UTM Avo" panose="02040603050506020204" pitchFamily="18" charset="0"/>
              <a:cs typeface="Arial"/>
              <a:sym typeface="Arial"/>
            </a:endParaRPr>
          </a:p>
        </p:txBody>
      </p:sp>
      <p:sp>
        <p:nvSpPr>
          <p:cNvPr id="10" name="Google Shape;254;p16">
            <a:extLst>
              <a:ext uri="{FF2B5EF4-FFF2-40B4-BE49-F238E27FC236}">
                <a16:creationId xmlns:a16="http://schemas.microsoft.com/office/drawing/2014/main" id="{EE97695B-2E30-BF26-8682-15574124B670}"/>
              </a:ext>
            </a:extLst>
          </p:cNvPr>
          <p:cNvSpPr txBox="1"/>
          <p:nvPr/>
        </p:nvSpPr>
        <p:spPr>
          <a:xfrm flipH="1">
            <a:off x="6239456" y="2600819"/>
            <a:ext cx="5819654" cy="2831518"/>
          </a:xfrm>
          <a:prstGeom prst="rect">
            <a:avLst/>
          </a:prstGeom>
          <a:noFill/>
          <a:ln>
            <a:noFill/>
          </a:ln>
        </p:spPr>
        <p:txBody>
          <a:bodyPr spcFirstLastPara="1" wrap="square" lIns="60950" tIns="30467" rIns="60950" bIns="30467" anchor="t" anchorCtr="0">
            <a:spAutoFit/>
          </a:bodyPr>
          <a:lstStyle>
            <a:defPPr>
              <a:defRPr lang="en-US"/>
            </a:defPPr>
            <a:lvl1pPr marL="381019" indent="-381019" algn="just">
              <a:lnSpc>
                <a:spcPct val="125000"/>
              </a:lnSpc>
              <a:buClr>
                <a:srgbClr val="000000"/>
              </a:buClr>
              <a:buSzPts val="3800"/>
              <a:buFont typeface="Arial"/>
              <a:buChar char="•"/>
              <a:defRPr sz="2533" kern="0">
                <a:solidFill>
                  <a:srgbClr val="000000"/>
                </a:solidFill>
                <a:latin typeface="UTM Avo" panose="02040603050506020204" pitchFamily="18" charset="0"/>
                <a:cs typeface="Arial"/>
              </a:defRPr>
            </a:lvl1pPr>
          </a:lstStyle>
          <a:p>
            <a:pPr marL="0" indent="0">
              <a:buNone/>
            </a:pPr>
            <a:r>
              <a:rPr lang="vi-VN" sz="2400" dirty="0">
                <a:sym typeface="Calibri"/>
              </a:rPr>
              <a:t>Câu chuyện giúp em rút ra bài học: Sự chăm chỉ và quyết tâm sẽ đem đến cho ta những thành công trong học tập. Xtác-đi là một tấm gương chăm học, có quyết tâm cao trong học tập mà mọi người cần noi theo.</a:t>
            </a:r>
            <a:endParaRPr sz="2400" dirty="0">
              <a:sym typeface="Calibri"/>
            </a:endParaRPr>
          </a:p>
        </p:txBody>
      </p:sp>
    </p:spTree>
    <p:extLst>
      <p:ext uri="{BB962C8B-B14F-4D97-AF65-F5344CB8AC3E}">
        <p14:creationId xmlns:p14="http://schemas.microsoft.com/office/powerpoint/2010/main" val="46105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BBA2B7C-C95F-3A1A-751C-C61501E8D3C4}"/>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530B25EC-BD7F-8F91-3E0A-DE8C3D5310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C4FDD9AB-126B-E9E9-3450-717918355BEB}"/>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E66593-FD5F-8E28-BFCB-3A2801B2C645}"/>
              </a:ext>
            </a:extLst>
          </p:cNvPr>
          <p:cNvSpPr/>
          <p:nvPr/>
        </p:nvSpPr>
        <p:spPr>
          <a:xfrm>
            <a:off x="683393" y="2933299"/>
            <a:ext cx="5146575" cy="1799924"/>
          </a:xfrm>
          <a:prstGeom prst="roundRect">
            <a:avLst>
              <a:gd name="adj" fmla="val 50000"/>
            </a:avLst>
          </a:prstGeom>
          <a:solidFill>
            <a:schemeClr val="accent2">
              <a:lumMod val="75000"/>
            </a:schemeClr>
          </a:solidFill>
          <a:ln w="57150">
            <a:solidFill>
              <a:srgbClr val="FFF6DE"/>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F6DE"/>
                </a:solidFill>
                <a:effectLst>
                  <a:outerShdw blurRad="38100" dist="38100" dir="2700000" algn="tl">
                    <a:srgbClr val="000000">
                      <a:alpha val="43137"/>
                    </a:srgbClr>
                  </a:outerShdw>
                </a:effectLst>
                <a:latin typeface="UTM Avo" panose="02040603050506020204" pitchFamily="18" charset="0"/>
              </a:rPr>
              <a:t>Kể chuyện </a:t>
            </a:r>
            <a:r>
              <a:rPr lang="vi-VN" sz="2400" b="1" dirty="0">
                <a:solidFill>
                  <a:srgbClr val="FFF6DE"/>
                </a:solidFill>
                <a:effectLst>
                  <a:outerShdw blurRad="38100" dist="38100" dir="2700000" algn="tl">
                    <a:srgbClr val="000000">
                      <a:alpha val="43137"/>
                    </a:srgbClr>
                  </a:outerShdw>
                </a:effectLst>
                <a:latin typeface="UTM Avo" panose="02040603050506020204" pitchFamily="18" charset="0"/>
              </a:rPr>
              <a:t>Tấm huy chương </a:t>
            </a:r>
            <a:r>
              <a:rPr lang="vi-VN" sz="2400" dirty="0">
                <a:solidFill>
                  <a:srgbClr val="FFF6DE"/>
                </a:solidFill>
                <a:effectLst>
                  <a:outerShdw blurRad="38100" dist="38100" dir="2700000" algn="tl">
                    <a:srgbClr val="000000">
                      <a:alpha val="43137"/>
                    </a:srgbClr>
                  </a:outerShdw>
                </a:effectLst>
                <a:latin typeface="UTM Avo" panose="02040603050506020204" pitchFamily="18" charset="0"/>
              </a:rPr>
              <a:t>cho người thân nghe</a:t>
            </a:r>
          </a:p>
        </p:txBody>
      </p:sp>
      <p:sp>
        <p:nvSpPr>
          <p:cNvPr id="3" name="Rectangle: Rounded Corners 2">
            <a:extLst>
              <a:ext uri="{FF2B5EF4-FFF2-40B4-BE49-F238E27FC236}">
                <a16:creationId xmlns:a16="http://schemas.microsoft.com/office/drawing/2014/main" id="{65672B3B-D3B1-0DCF-28D7-5521FB2F175F}"/>
              </a:ext>
            </a:extLst>
          </p:cNvPr>
          <p:cNvSpPr/>
          <p:nvPr/>
        </p:nvSpPr>
        <p:spPr>
          <a:xfrm>
            <a:off x="5953225" y="2933299"/>
            <a:ext cx="5146575" cy="1799924"/>
          </a:xfrm>
          <a:prstGeom prst="roundRect">
            <a:avLst>
              <a:gd name="adj" fmla="val 50000"/>
            </a:avLst>
          </a:prstGeom>
          <a:solidFill>
            <a:schemeClr val="accent2">
              <a:lumMod val="75000"/>
            </a:schemeClr>
          </a:solidFill>
          <a:ln w="57150">
            <a:solidFill>
              <a:srgbClr val="FFF6DE"/>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F6DE"/>
                </a:solidFill>
                <a:effectLst>
                  <a:outerShdw blurRad="38100" dist="38100" dir="2700000" algn="tl">
                    <a:srgbClr val="000000">
                      <a:alpha val="43137"/>
                    </a:srgbClr>
                  </a:outerShdw>
                </a:effectLst>
                <a:latin typeface="UTM Avo" panose="02040603050506020204" pitchFamily="18" charset="0"/>
              </a:rPr>
              <a:t>Chuẩn bị bài:</a:t>
            </a:r>
            <a:br>
              <a:rPr lang="vi-VN" sz="2400" dirty="0">
                <a:solidFill>
                  <a:srgbClr val="FFF6DE"/>
                </a:solidFill>
                <a:effectLst>
                  <a:outerShdw blurRad="38100" dist="38100" dir="2700000" algn="tl">
                    <a:srgbClr val="000000">
                      <a:alpha val="43137"/>
                    </a:srgbClr>
                  </a:outerShdw>
                </a:effectLst>
                <a:latin typeface="UTM Avo" panose="02040603050506020204" pitchFamily="18" charset="0"/>
              </a:rPr>
            </a:br>
            <a:r>
              <a:rPr lang="en-US" sz="2400" b="1" dirty="0" err="1">
                <a:solidFill>
                  <a:srgbClr val="FFF6DE"/>
                </a:solidFill>
                <a:effectLst>
                  <a:outerShdw blurRad="38100" dist="38100" dir="2700000" algn="tl">
                    <a:srgbClr val="000000">
                      <a:alpha val="43137"/>
                    </a:srgbClr>
                  </a:outerShdw>
                </a:effectLst>
                <a:latin typeface="UTM Avo" panose="02040603050506020204" pitchFamily="18" charset="0"/>
              </a:rPr>
              <a:t>Bài</a:t>
            </a:r>
            <a:r>
              <a:rPr lang="en-US" sz="2400" b="1" dirty="0">
                <a:solidFill>
                  <a:srgbClr val="FFF6DE"/>
                </a:solidFill>
                <a:effectLst>
                  <a:outerShdw blurRad="38100" dist="38100" dir="2700000" algn="tl">
                    <a:srgbClr val="000000">
                      <a:alpha val="43137"/>
                    </a:srgbClr>
                  </a:outerShdw>
                </a:effectLst>
                <a:latin typeface="UTM Avo" panose="02040603050506020204" pitchFamily="18" charset="0"/>
              </a:rPr>
              <a:t> </a:t>
            </a:r>
            <a:r>
              <a:rPr lang="vi-VN" sz="2400" b="1" dirty="0">
                <a:solidFill>
                  <a:srgbClr val="FFF6DE"/>
                </a:solidFill>
                <a:effectLst>
                  <a:outerShdw blurRad="38100" dist="38100" dir="2700000" algn="tl">
                    <a:srgbClr val="000000">
                      <a:alpha val="43137"/>
                    </a:srgbClr>
                  </a:outerShdw>
                </a:effectLst>
                <a:latin typeface="UTM Avo" panose="02040603050506020204" pitchFamily="18" charset="0"/>
              </a:rPr>
              <a:t>đọc 2</a:t>
            </a:r>
            <a:r>
              <a:rPr lang="en-US" sz="2400" b="1" dirty="0">
                <a:solidFill>
                  <a:srgbClr val="FFF6DE"/>
                </a:solidFill>
                <a:effectLst>
                  <a:outerShdw blurRad="38100" dist="38100" dir="2700000" algn="tl">
                    <a:srgbClr val="000000">
                      <a:alpha val="43137"/>
                    </a:srgbClr>
                  </a:outerShdw>
                </a:effectLst>
                <a:latin typeface="UTM Avo" panose="02040603050506020204" pitchFamily="18" charset="0"/>
              </a:rPr>
              <a:t>:</a:t>
            </a:r>
            <a:r>
              <a:rPr lang="vi-VN" sz="2400" b="1" dirty="0">
                <a:solidFill>
                  <a:srgbClr val="FFF6DE"/>
                </a:solidFill>
                <a:effectLst>
                  <a:outerShdw blurRad="38100" dist="38100" dir="2700000" algn="tl">
                    <a:srgbClr val="000000">
                      <a:alpha val="43137"/>
                    </a:srgbClr>
                  </a:outerShdw>
                </a:effectLst>
                <a:latin typeface="UTM Avo" panose="02040603050506020204" pitchFamily="18" charset="0"/>
              </a:rPr>
              <a:t> Lên rẫy</a:t>
            </a:r>
          </a:p>
        </p:txBody>
      </p:sp>
      <p:pic>
        <p:nvPicPr>
          <p:cNvPr id="4" name="Google Shape;179;p9">
            <a:extLst>
              <a:ext uri="{FF2B5EF4-FFF2-40B4-BE49-F238E27FC236}">
                <a16:creationId xmlns:a16="http://schemas.microsoft.com/office/drawing/2014/main" id="{BEFB7E2E-BD45-C49E-D392-E6608E82E48F}"/>
              </a:ext>
            </a:extLst>
          </p:cNvPr>
          <p:cNvPicPr preferRelativeResize="0"/>
          <p:nvPr/>
        </p:nvPicPr>
        <p:blipFill rotWithShape="1">
          <a:blip r:embed="rId3">
            <a:alphaModFix/>
          </a:blip>
          <a:srcRect/>
          <a:stretch/>
        </p:blipFill>
        <p:spPr>
          <a:xfrm>
            <a:off x="5055268" y="3183823"/>
            <a:ext cx="1549400" cy="1549400"/>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F3199B3-1991-2D1D-1341-D7633579A1F1}"/>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902E39FC-187C-BEC4-847B-23BFB4DC61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11" name="TextBox 10">
              <a:extLst>
                <a:ext uri="{FF2B5EF4-FFF2-40B4-BE49-F238E27FC236}">
                  <a16:creationId xmlns:a16="http://schemas.microsoft.com/office/drawing/2014/main" id="{90BAFC9C-8691-243D-B241-DEB9259584E6}"/>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300F663-F249-9B14-32D8-694D7FD8E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755" y="2610848"/>
            <a:ext cx="2854921" cy="3806561"/>
          </a:xfrm>
          <a:prstGeom prst="rect">
            <a:avLst/>
          </a:prstGeom>
        </p:spPr>
      </p:pic>
      <p:sp>
        <p:nvSpPr>
          <p:cNvPr id="3" name="Google Shape;105;p2">
            <a:extLst>
              <a:ext uri="{FF2B5EF4-FFF2-40B4-BE49-F238E27FC236}">
                <a16:creationId xmlns:a16="http://schemas.microsoft.com/office/drawing/2014/main" id="{AF0345D3-1A2C-BF50-7602-F6AD1443790F}"/>
              </a:ext>
            </a:extLst>
          </p:cNvPr>
          <p:cNvSpPr txBox="1"/>
          <p:nvPr/>
        </p:nvSpPr>
        <p:spPr>
          <a:xfrm>
            <a:off x="190500" y="1917700"/>
            <a:ext cx="11811000" cy="430861"/>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400" b="1" kern="0">
                <a:solidFill>
                  <a:srgbClr val="C00000"/>
                </a:solidFill>
                <a:latin typeface="UTM Avo" panose="02040603050506020204" pitchFamily="18" charset="0"/>
                <a:cs typeface="Arial"/>
                <a:sym typeface="Arial"/>
              </a:rPr>
              <a:t>Mời các em cùng quan sát những bức ảnh về tấm gương kiên trì, nỗ lực </a:t>
            </a:r>
            <a:endParaRPr lang="vi-VN" sz="2400" b="1" kern="0" dirty="0">
              <a:solidFill>
                <a:srgbClr val="C00000"/>
              </a:solidFill>
              <a:latin typeface="UTM Avo" panose="02040603050506020204" pitchFamily="18" charset="0"/>
              <a:cs typeface="Arial"/>
              <a:sym typeface="Arial"/>
            </a:endParaRPr>
          </a:p>
        </p:txBody>
      </p:sp>
      <p:pic>
        <p:nvPicPr>
          <p:cNvPr id="2050" name="Picture 2" descr="Nick Vujicic | Inspirational Speaker | Executive Speakers Bureau">
            <a:extLst>
              <a:ext uri="{FF2B5EF4-FFF2-40B4-BE49-F238E27FC236}">
                <a16:creationId xmlns:a16="http://schemas.microsoft.com/office/drawing/2014/main" id="{3FBA09F5-1306-40E5-A14B-B991E645C8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999"/>
          <a:stretch/>
        </p:blipFill>
        <p:spPr bwMode="auto">
          <a:xfrm>
            <a:off x="1016000" y="2578377"/>
            <a:ext cx="2854921" cy="3806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1E12AF6-917A-6F1F-6966-5A82B3183F51}"/>
              </a:ext>
            </a:extLst>
          </p:cNvPr>
          <p:cNvPicPr>
            <a:picLocks noChangeAspect="1"/>
          </p:cNvPicPr>
          <p:nvPr/>
        </p:nvPicPr>
        <p:blipFill rotWithShape="1">
          <a:blip r:embed="rId5">
            <a:extLst>
              <a:ext uri="{28A0092B-C50C-407E-A947-70E740481C1C}">
                <a14:useLocalDpi xmlns:a14="http://schemas.microsoft.com/office/drawing/2010/main" val="0"/>
              </a:ext>
            </a:extLst>
          </a:blip>
          <a:srcRect r="46562"/>
          <a:stretch/>
        </p:blipFill>
        <p:spPr>
          <a:xfrm>
            <a:off x="8207510" y="2610849"/>
            <a:ext cx="2854921" cy="3806560"/>
          </a:xfrm>
          <a:prstGeom prst="rect">
            <a:avLst/>
          </a:prstGeom>
        </p:spPr>
      </p:pic>
    </p:spTree>
    <p:extLst>
      <p:ext uri="{BB962C8B-B14F-4D97-AF65-F5344CB8AC3E}">
        <p14:creationId xmlns:p14="http://schemas.microsoft.com/office/powerpoint/2010/main" val="39158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28F4546-629B-65BE-689E-46CD46CE490D}"/>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AAEFF8A2-26F6-7916-253A-B2BED1FF871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483F292C-BF17-1F29-9416-9E025DDDA402}"/>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954991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1" name="Google Shape;164;p7">
            <a:extLst>
              <a:ext uri="{FF2B5EF4-FFF2-40B4-BE49-F238E27FC236}">
                <a16:creationId xmlns:a16="http://schemas.microsoft.com/office/drawing/2014/main" id="{8628DF1D-D059-9DEE-C30F-EC4C6AC2CF37}"/>
              </a:ext>
            </a:extLst>
          </p:cNvPr>
          <p:cNvSpPr txBox="1"/>
          <p:nvPr/>
        </p:nvSpPr>
        <p:spPr>
          <a:xfrm>
            <a:off x="1874008" y="1586107"/>
            <a:ext cx="8443983" cy="615527"/>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vi-VN" sz="2400" b="1" kern="0" dirty="0">
                <a:solidFill>
                  <a:srgbClr val="C00000"/>
                </a:solidFill>
                <a:latin typeface="UTM Avo" panose="02040603050506020204" pitchFamily="18" charset="0"/>
                <a:cs typeface="Arial"/>
                <a:sym typeface="Arial"/>
              </a:rPr>
              <a:t>Em hãy lắng nghe câu chuyện “Tấm huy chương”</a:t>
            </a:r>
          </a:p>
        </p:txBody>
      </p:sp>
      <p:pic>
        <p:nvPicPr>
          <p:cNvPr id="2" name="Google Shape;173;p8">
            <a:extLst>
              <a:ext uri="{FF2B5EF4-FFF2-40B4-BE49-F238E27FC236}">
                <a16:creationId xmlns:a16="http://schemas.microsoft.com/office/drawing/2014/main" id="{E2FCE709-EC84-FEC5-4463-E06BCA4128FD}"/>
              </a:ext>
            </a:extLst>
          </p:cNvPr>
          <p:cNvPicPr preferRelativeResize="0"/>
          <p:nvPr/>
        </p:nvPicPr>
        <p:blipFill rotWithShape="1">
          <a:blip r:embed="rId5">
            <a:alphaModFix/>
          </a:blip>
          <a:srcRect l="18654" t="18343" r="8831" b="45556"/>
          <a:stretch/>
        </p:blipFill>
        <p:spPr>
          <a:xfrm>
            <a:off x="893129" y="2563132"/>
            <a:ext cx="7704333" cy="3774606"/>
          </a:xfrm>
          <a:prstGeom prst="rect">
            <a:avLst/>
          </a:prstGeom>
          <a:noFill/>
          <a:ln>
            <a:noFill/>
          </a:ln>
        </p:spPr>
      </p:pic>
      <p:pic>
        <p:nvPicPr>
          <p:cNvPr id="6" name="Picture 5">
            <a:extLst>
              <a:ext uri="{FF2B5EF4-FFF2-40B4-BE49-F238E27FC236}">
                <a16:creationId xmlns:a16="http://schemas.microsoft.com/office/drawing/2014/main" id="{7A1BD88F-842E-BB64-0A1A-8BED71D1B5CC}"/>
              </a:ext>
            </a:extLst>
          </p:cNvPr>
          <p:cNvPicPr>
            <a:picLocks noChangeAspect="1"/>
          </p:cNvPicPr>
          <p:nvPr/>
        </p:nvPicPr>
        <p:blipFill rotWithShape="1">
          <a:blip r:embed="rId6">
            <a:extLst>
              <a:ext uri="{28A0092B-C50C-407E-A947-70E740481C1C}">
                <a14:useLocalDpi xmlns:a14="http://schemas.microsoft.com/office/drawing/2010/main" val="0"/>
              </a:ext>
            </a:extLst>
          </a:blip>
          <a:srcRect l="13793" t="1" r="10345" b="970"/>
          <a:stretch/>
        </p:blipFill>
        <p:spPr>
          <a:xfrm>
            <a:off x="8807667" y="2787867"/>
            <a:ext cx="2365079" cy="3087367"/>
          </a:xfrm>
          <a:prstGeom prst="rect">
            <a:avLst/>
          </a:prstGeom>
        </p:spPr>
      </p:pic>
      <p:pic>
        <p:nvPicPr>
          <p:cNvPr id="7" name="Tấm huy chương">
            <a:hlinkClick r:id="" action="ppaction://media"/>
            <a:extLst>
              <a:ext uri="{FF2B5EF4-FFF2-40B4-BE49-F238E27FC236}">
                <a16:creationId xmlns:a16="http://schemas.microsoft.com/office/drawing/2014/main" id="{353558AB-AD7C-BD7D-C529-58E7EDE3D696}"/>
              </a:ext>
            </a:extLst>
          </p:cNvPr>
          <p:cNvPicPr>
            <a:picLocks noChangeAspect="1"/>
          </p:cNvPicPr>
          <p:nvPr>
            <a:audioFile r:link="rId1"/>
            <p:extLst>
              <p:ext uri="{DAA4B4D4-6D71-4841-9C94-3DE7FCFB9230}">
                <p14:media xmlns:p14="http://schemas.microsoft.com/office/powerpoint/2010/main" r:embed="rId2">
                  <p14:trim st="2351"/>
                </p14:media>
              </p:ext>
            </p:extLst>
          </p:nvPr>
        </p:nvPicPr>
        <p:blipFill>
          <a:blip r:embed="rId7"/>
          <a:stretch>
            <a:fillRect/>
          </a:stretch>
        </p:blipFill>
        <p:spPr>
          <a:xfrm>
            <a:off x="11333377" y="588333"/>
            <a:ext cx="858623" cy="858623"/>
          </a:xfrm>
          <a:prstGeom prst="rect">
            <a:avLst/>
          </a:prstGeom>
          <a:solidFill>
            <a:schemeClr val="accent6">
              <a:lumMod val="20000"/>
              <a:lumOff val="80000"/>
            </a:schemeClr>
          </a:solidFill>
        </p:spPr>
      </p:pic>
    </p:spTree>
    <p:extLst>
      <p:ext uri="{BB962C8B-B14F-4D97-AF65-F5344CB8AC3E}">
        <p14:creationId xmlns:p14="http://schemas.microsoft.com/office/powerpoint/2010/main" val="228747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16"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Google Shape;164;p7">
            <a:extLst>
              <a:ext uri="{FF2B5EF4-FFF2-40B4-BE49-F238E27FC236}">
                <a16:creationId xmlns:a16="http://schemas.microsoft.com/office/drawing/2014/main" id="{8628DF1D-D059-9DEE-C30F-EC4C6AC2CF37}"/>
              </a:ext>
            </a:extLst>
          </p:cNvPr>
          <p:cNvSpPr txBox="1"/>
          <p:nvPr/>
        </p:nvSpPr>
        <p:spPr>
          <a:xfrm>
            <a:off x="3569341" y="1102631"/>
            <a:ext cx="5053318" cy="615527"/>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vi-VN" sz="2400" b="1" kern="0" dirty="0">
                <a:solidFill>
                  <a:srgbClr val="C00000"/>
                </a:solidFill>
                <a:latin typeface="UTM Avo" panose="02040603050506020204" pitchFamily="18" charset="0"/>
                <a:cs typeface="Arial"/>
                <a:sym typeface="Arial"/>
              </a:rPr>
              <a:t>Tấm huy chương</a:t>
            </a:r>
          </a:p>
        </p:txBody>
      </p:sp>
      <p:sp>
        <p:nvSpPr>
          <p:cNvPr id="12" name="Google Shape;165;p7">
            <a:extLst>
              <a:ext uri="{FF2B5EF4-FFF2-40B4-BE49-F238E27FC236}">
                <a16:creationId xmlns:a16="http://schemas.microsoft.com/office/drawing/2014/main" id="{B7CCD092-4D63-4FE6-C623-1D30CC8A8E22}"/>
              </a:ext>
            </a:extLst>
          </p:cNvPr>
          <p:cNvSpPr txBox="1"/>
          <p:nvPr/>
        </p:nvSpPr>
        <p:spPr>
          <a:xfrm>
            <a:off x="139700" y="1718158"/>
            <a:ext cx="11912600" cy="5139842"/>
          </a:xfrm>
          <a:prstGeom prst="rect">
            <a:avLst/>
          </a:prstGeom>
          <a:noFill/>
          <a:ln>
            <a:noFill/>
          </a:ln>
        </p:spPr>
        <p:txBody>
          <a:bodyPr spcFirstLastPara="1" wrap="square" lIns="60950" tIns="30467" rIns="60950" bIns="30467" anchor="t" anchorCtr="0">
            <a:spAutoFit/>
          </a:bodyPr>
          <a:lstStyle/>
          <a:p>
            <a:pPr indent="106685" algn="just">
              <a:lnSpc>
                <a:spcPct val="125000"/>
              </a:lnSpc>
              <a:buClr>
                <a:srgbClr val="000000"/>
              </a:buClr>
              <a:buFont typeface="Arial"/>
              <a:buNone/>
            </a:pPr>
            <a:r>
              <a:rPr lang="vi-VN" sz="2200" kern="0" dirty="0">
                <a:solidFill>
                  <a:srgbClr val="000000"/>
                </a:solidFill>
                <a:latin typeface="UTM Avo" panose="02040603050506020204" pitchFamily="18" charset="0"/>
                <a:ea typeface="Calibri"/>
                <a:cs typeface="Calibri"/>
                <a:sym typeface="Calibri"/>
              </a:rPr>
              <a:t>1. Dạo tháng Mười, Xtác-đi được bố đưa đến trường. Bố cậu nói với thầy giáo: “Xin thầy kiên nhẫn, thật kiên nhẫn vì con tôi nó chậm hiểu lắm.”.</a:t>
            </a:r>
          </a:p>
          <a:p>
            <a:pPr indent="106685" algn="just">
              <a:lnSpc>
                <a:spcPct val="125000"/>
              </a:lnSpc>
              <a:buClr>
                <a:srgbClr val="000000"/>
              </a:buClr>
              <a:buFont typeface="Arial"/>
              <a:buNone/>
            </a:pPr>
            <a:r>
              <a:rPr lang="vi-VN" sz="2200" kern="0" dirty="0">
                <a:solidFill>
                  <a:srgbClr val="000000"/>
                </a:solidFill>
                <a:latin typeface="UTM Avo" panose="02040603050506020204" pitchFamily="18" charset="0"/>
                <a:ea typeface="Calibri"/>
                <a:cs typeface="Calibri"/>
                <a:sym typeface="Calibri"/>
              </a:rPr>
              <a:t>2. Từ đó, nhiều học trò trong lớp gọi cậu là “Chậm Hiểu”. Nhưng Xtác-đi không tự ái. Cậu học mọi nơi, mọi lúc. Ngồi trong lớp, cậu không nhúc nhích, mắt nhìn thầy đăm đăm. Ai nói gì với cậu khi thầy giáo đang giảng bài, cậu không đáp nửa lời.</a:t>
            </a:r>
          </a:p>
          <a:p>
            <a:pPr indent="106685" algn="just">
              <a:lnSpc>
                <a:spcPct val="125000"/>
              </a:lnSpc>
              <a:buClr>
                <a:srgbClr val="000000"/>
              </a:buClr>
              <a:buFont typeface="Arial"/>
              <a:buNone/>
            </a:pPr>
            <a:r>
              <a:rPr lang="vi-VN" sz="2200" kern="0" dirty="0">
                <a:solidFill>
                  <a:srgbClr val="000000"/>
                </a:solidFill>
                <a:latin typeface="UTM Avo" panose="02040603050506020204" pitchFamily="18" charset="0"/>
                <a:ea typeface="Calibri"/>
                <a:cs typeface="Calibri"/>
                <a:sym typeface="Calibri"/>
              </a:rPr>
              <a:t>3. Trước đây, cậu không biết một tí gì về phép tính, viết bài văn thì lộn xộn, thế mà bây giờ cậu làm các bài tập không chút nhầm lẫn. Mỗi khi có được mười xu là cậu mua ngay một quyển sách. Cậu đã lập được một tủ sách nhỏ và hứa cho tôi xem khi nào tôi đến chơi. Thế rồi, học kì này, Xtác-đi đã đứng thứ hai ở lớp. Sáng hôm nay, khi trao huy chương cho cậu, thầy giáo cũng phải thốt lên: “Hoan hô Xtác-đi! Có chí thì nên!”. Xtác-đi thì dường như chẳng chút tự hào vì thành công của mình; cậu cũng chẳng hề mỉm cười nữa.</a:t>
            </a:r>
          </a:p>
        </p:txBody>
      </p:sp>
    </p:spTree>
    <p:extLst>
      <p:ext uri="{BB962C8B-B14F-4D97-AF65-F5344CB8AC3E}">
        <p14:creationId xmlns:p14="http://schemas.microsoft.com/office/powerpoint/2010/main" val="232503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Google Shape;164;p7">
            <a:extLst>
              <a:ext uri="{FF2B5EF4-FFF2-40B4-BE49-F238E27FC236}">
                <a16:creationId xmlns:a16="http://schemas.microsoft.com/office/drawing/2014/main" id="{8628DF1D-D059-9DEE-C30F-EC4C6AC2CF37}"/>
              </a:ext>
            </a:extLst>
          </p:cNvPr>
          <p:cNvSpPr txBox="1"/>
          <p:nvPr/>
        </p:nvSpPr>
        <p:spPr>
          <a:xfrm>
            <a:off x="3569341" y="1102631"/>
            <a:ext cx="5053318" cy="615527"/>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vi-VN" sz="2400" b="1" kern="0">
                <a:solidFill>
                  <a:srgbClr val="C00000"/>
                </a:solidFill>
                <a:latin typeface="UTM Avo" panose="02040603050506020204" pitchFamily="18" charset="0"/>
                <a:cs typeface="Arial"/>
                <a:sym typeface="Arial"/>
              </a:rPr>
              <a:t>Tấm huy chương</a:t>
            </a:r>
            <a:endParaRPr lang="vi-VN" sz="2400" b="1" kern="0" dirty="0">
              <a:solidFill>
                <a:srgbClr val="C00000"/>
              </a:solidFill>
              <a:latin typeface="UTM Avo" panose="02040603050506020204" pitchFamily="18" charset="0"/>
              <a:cs typeface="Arial"/>
              <a:sym typeface="Arial"/>
            </a:endParaRPr>
          </a:p>
        </p:txBody>
      </p:sp>
      <p:sp>
        <p:nvSpPr>
          <p:cNvPr id="12" name="Google Shape;165;p7">
            <a:extLst>
              <a:ext uri="{FF2B5EF4-FFF2-40B4-BE49-F238E27FC236}">
                <a16:creationId xmlns:a16="http://schemas.microsoft.com/office/drawing/2014/main" id="{B7CCD092-4D63-4FE6-C623-1D30CC8A8E22}"/>
              </a:ext>
            </a:extLst>
          </p:cNvPr>
          <p:cNvSpPr txBox="1"/>
          <p:nvPr/>
        </p:nvSpPr>
        <p:spPr>
          <a:xfrm>
            <a:off x="139700" y="1718158"/>
            <a:ext cx="11912600" cy="2177493"/>
          </a:xfrm>
          <a:prstGeom prst="rect">
            <a:avLst/>
          </a:prstGeom>
          <a:noFill/>
          <a:ln>
            <a:noFill/>
          </a:ln>
        </p:spPr>
        <p:txBody>
          <a:bodyPr spcFirstLastPara="1" wrap="square" lIns="60950" tIns="30467" rIns="60950" bIns="30467" anchor="t" anchorCtr="0">
            <a:spAutoFit/>
          </a:bodyPr>
          <a:lstStyle/>
          <a:p>
            <a:pPr indent="106685" algn="just">
              <a:lnSpc>
                <a:spcPct val="125000"/>
              </a:lnSpc>
              <a:buClr>
                <a:srgbClr val="000000"/>
              </a:buClr>
              <a:buFont typeface="Arial"/>
              <a:buNone/>
            </a:pPr>
            <a:r>
              <a:rPr lang="vi-VN" sz="2200" kern="0" dirty="0">
                <a:solidFill>
                  <a:srgbClr val="000000"/>
                </a:solidFill>
                <a:latin typeface="UTM Avo" panose="02040603050506020204" pitchFamily="18" charset="0"/>
                <a:ea typeface="Calibri"/>
                <a:cs typeface="Calibri"/>
                <a:sym typeface="Calibri"/>
              </a:rPr>
              <a:t>4. Nhưng cái cảnh đẹp nhất là lúc tan học bố cậu đến đón cậu. Vì ông không ngờ con mình lại được huy chương, nên nghe chuyện, ông vẫn không tin. Phải có thầy giáo xác nhận, ông mới phá lên cười, rồi vỗ một cái vào đầu con và nói rất to: “Giỏi lắm! Cái đầu to này!”. Những người có mặt xung quanh đều bật cười vui vẻ.</a:t>
            </a:r>
          </a:p>
          <a:p>
            <a:pPr indent="106685" algn="r">
              <a:lnSpc>
                <a:spcPct val="125000"/>
              </a:lnSpc>
              <a:buClr>
                <a:srgbClr val="000000"/>
              </a:buClr>
              <a:buFont typeface="Arial"/>
              <a:buNone/>
            </a:pPr>
            <a:r>
              <a:rPr lang="vi-VN" sz="2200" kern="0" dirty="0">
                <a:solidFill>
                  <a:srgbClr val="000000"/>
                </a:solidFill>
                <a:latin typeface="UTM Avo" panose="02040603050506020204" pitchFamily="18" charset="0"/>
                <a:ea typeface="Calibri"/>
                <a:cs typeface="Calibri"/>
                <a:sym typeface="Calibri"/>
              </a:rPr>
              <a:t>Theo A-MI-XI</a:t>
            </a:r>
          </a:p>
        </p:txBody>
      </p:sp>
      <p:pic>
        <p:nvPicPr>
          <p:cNvPr id="2" name="Google Shape;173;p8">
            <a:extLst>
              <a:ext uri="{FF2B5EF4-FFF2-40B4-BE49-F238E27FC236}">
                <a16:creationId xmlns:a16="http://schemas.microsoft.com/office/drawing/2014/main" id="{568D4B5D-5C14-B9C1-BD80-FA9B50DA61D4}"/>
              </a:ext>
            </a:extLst>
          </p:cNvPr>
          <p:cNvPicPr preferRelativeResize="0"/>
          <p:nvPr/>
        </p:nvPicPr>
        <p:blipFill rotWithShape="1">
          <a:blip r:embed="rId3">
            <a:alphaModFix/>
          </a:blip>
          <a:srcRect l="18654" t="18343" r="8831" b="45556"/>
          <a:stretch/>
        </p:blipFill>
        <p:spPr>
          <a:xfrm>
            <a:off x="2997377" y="3989677"/>
            <a:ext cx="5854523" cy="2868323"/>
          </a:xfrm>
          <a:prstGeom prst="rect">
            <a:avLst/>
          </a:prstGeom>
          <a:noFill/>
          <a:ln>
            <a:noFill/>
          </a:ln>
        </p:spPr>
      </p:pic>
    </p:spTree>
    <p:extLst>
      <p:ext uri="{BB962C8B-B14F-4D97-AF65-F5344CB8AC3E}">
        <p14:creationId xmlns:p14="http://schemas.microsoft.com/office/powerpoint/2010/main" val="1316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Google Shape;181;p9">
            <a:extLst>
              <a:ext uri="{FF2B5EF4-FFF2-40B4-BE49-F238E27FC236}">
                <a16:creationId xmlns:a16="http://schemas.microsoft.com/office/drawing/2014/main" id="{03CD1365-A8E3-A39C-46B4-533E8F6B4EE8}"/>
              </a:ext>
            </a:extLst>
          </p:cNvPr>
          <p:cNvPicPr preferRelativeResize="0"/>
          <p:nvPr/>
        </p:nvPicPr>
        <p:blipFill rotWithShape="1">
          <a:blip r:embed="rId3">
            <a:alphaModFix/>
          </a:blip>
          <a:srcRect l="15009" t="53704" r="4802" b="14443"/>
          <a:stretch/>
        </p:blipFill>
        <p:spPr>
          <a:xfrm>
            <a:off x="1376177" y="2413276"/>
            <a:ext cx="9439641" cy="3690041"/>
          </a:xfrm>
          <a:prstGeom prst="rect">
            <a:avLst/>
          </a:prstGeom>
          <a:noFill/>
          <a:ln>
            <a:noFill/>
          </a:ln>
        </p:spPr>
      </p:pic>
      <p:pic>
        <p:nvPicPr>
          <p:cNvPr id="23" name="Google Shape;179;p9">
            <a:extLst>
              <a:ext uri="{FF2B5EF4-FFF2-40B4-BE49-F238E27FC236}">
                <a16:creationId xmlns:a16="http://schemas.microsoft.com/office/drawing/2014/main" id="{0EFA408F-60BA-EB3D-F30E-AF9B58BF37C9}"/>
              </a:ext>
            </a:extLst>
          </p:cNvPr>
          <p:cNvPicPr preferRelativeResize="0"/>
          <p:nvPr/>
        </p:nvPicPr>
        <p:blipFill rotWithShape="1">
          <a:blip r:embed="rId4">
            <a:alphaModFix/>
          </a:blip>
          <a:srcRect/>
          <a:stretch/>
        </p:blipFill>
        <p:spPr>
          <a:xfrm>
            <a:off x="10353670" y="1638576"/>
            <a:ext cx="1549400" cy="1549400"/>
          </a:xfrm>
          <a:prstGeom prst="rect">
            <a:avLst/>
          </a:prstGeom>
          <a:noFill/>
          <a:ln>
            <a:noFill/>
          </a:ln>
          <a:effectLst>
            <a:outerShdw blurRad="292100" dist="139700" dir="2700000" algn="tl" rotWithShape="0">
              <a:srgbClr val="333333">
                <a:alpha val="64705"/>
              </a:srgbClr>
            </a:outerShdw>
          </a:effectLst>
        </p:spPr>
      </p:pic>
      <p:sp>
        <p:nvSpPr>
          <p:cNvPr id="24" name="Google Shape;180;p9">
            <a:extLst>
              <a:ext uri="{FF2B5EF4-FFF2-40B4-BE49-F238E27FC236}">
                <a16:creationId xmlns:a16="http://schemas.microsoft.com/office/drawing/2014/main" id="{68D1DC03-6DE8-420E-8946-98BD0A1DBE9B}"/>
              </a:ext>
            </a:extLst>
          </p:cNvPr>
          <p:cNvSpPr txBox="1"/>
          <p:nvPr/>
        </p:nvSpPr>
        <p:spPr>
          <a:xfrm>
            <a:off x="2001282" y="1676401"/>
            <a:ext cx="8189433" cy="923303"/>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a:solidFill>
                  <a:srgbClr val="C00000"/>
                </a:solidFill>
                <a:latin typeface="UTM Avo" panose="02040603050506020204" pitchFamily="18" charset="0"/>
                <a:ea typeface="Calibri"/>
                <a:cs typeface="Calibri"/>
                <a:sym typeface="Calibri"/>
              </a:rPr>
              <a:t>Em hãy trả lời câu hỏi trong sơ đồ dưới đây và sau đó kể lại câu chuyện</a:t>
            </a:r>
          </a:p>
        </p:txBody>
      </p:sp>
    </p:spTree>
    <p:extLst>
      <p:ext uri="{BB962C8B-B14F-4D97-AF65-F5344CB8AC3E}">
        <p14:creationId xmlns:p14="http://schemas.microsoft.com/office/powerpoint/2010/main" val="139576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88;p10">
            <a:extLst>
              <a:ext uri="{FF2B5EF4-FFF2-40B4-BE49-F238E27FC236}">
                <a16:creationId xmlns:a16="http://schemas.microsoft.com/office/drawing/2014/main" id="{148BFE8C-26F7-5170-CD1B-264E1C205267}"/>
              </a:ext>
            </a:extLst>
          </p:cNvPr>
          <p:cNvSpPr/>
          <p:nvPr/>
        </p:nvSpPr>
        <p:spPr>
          <a:xfrm rot="-1653120">
            <a:off x="9273484" y="73348"/>
            <a:ext cx="473837" cy="489787"/>
          </a:xfrm>
          <a:custGeom>
            <a:avLst/>
            <a:gdLst/>
            <a:ahLst/>
            <a:cxnLst/>
            <a:rect l="l" t="t" r="r" b="b"/>
            <a:pathLst>
              <a:path w="710756" h="734680" extrusionOk="0">
                <a:moveTo>
                  <a:pt x="0" y="0"/>
                </a:moveTo>
                <a:lnTo>
                  <a:pt x="710756" y="0"/>
                </a:lnTo>
                <a:lnTo>
                  <a:pt x="710756" y="734681"/>
                </a:lnTo>
                <a:lnTo>
                  <a:pt x="0" y="734681"/>
                </a:lnTo>
                <a:lnTo>
                  <a:pt x="0" y="0"/>
                </a:lnTo>
                <a:close/>
              </a:path>
            </a:pathLst>
          </a:custGeom>
          <a:blipFill rotWithShape="1">
            <a:blip r:embed="rId3">
              <a:alphaModFix/>
            </a:blip>
            <a:stretch>
              <a:fillRect l="-71162" b="-45116"/>
            </a:stretch>
          </a:blipFill>
          <a:ln>
            <a:noFill/>
          </a:ln>
        </p:spPr>
        <p:txBody>
          <a:bodyPr spcFirstLastPara="1" wrap="square" lIns="60950" tIns="30467" rIns="60950" bIns="30467" anchor="t" anchorCtr="0">
            <a:noAutofit/>
          </a:bodyPr>
          <a:lstStyle/>
          <a:p>
            <a:pPr>
              <a:buClr>
                <a:srgbClr val="000000"/>
              </a:buClr>
              <a:buFont typeface="Arial"/>
              <a:buNone/>
            </a:pPr>
            <a:endParaRPr sz="1200" kern="0">
              <a:solidFill>
                <a:srgbClr val="000000"/>
              </a:solidFill>
              <a:ea typeface="Calibri"/>
              <a:cs typeface="Calibri"/>
              <a:sym typeface="Calibri"/>
            </a:endParaRPr>
          </a:p>
        </p:txBody>
      </p:sp>
      <p:sp>
        <p:nvSpPr>
          <p:cNvPr id="5" name="Google Shape;189;p10">
            <a:extLst>
              <a:ext uri="{FF2B5EF4-FFF2-40B4-BE49-F238E27FC236}">
                <a16:creationId xmlns:a16="http://schemas.microsoft.com/office/drawing/2014/main" id="{8E383273-0505-6FB0-4AA7-611F96FDC897}"/>
              </a:ext>
            </a:extLst>
          </p:cNvPr>
          <p:cNvSpPr txBox="1"/>
          <p:nvPr/>
        </p:nvSpPr>
        <p:spPr>
          <a:xfrm>
            <a:off x="4382548" y="1099227"/>
            <a:ext cx="3426903" cy="615527"/>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en-US" sz="2400" b="1" kern="0" dirty="0">
                <a:solidFill>
                  <a:srgbClr val="C00000"/>
                </a:solidFill>
                <a:latin typeface="UTM Avo" panose="02040603050506020204" pitchFamily="18" charset="0"/>
                <a:cs typeface="Arial"/>
                <a:sym typeface="Arial"/>
              </a:rPr>
              <a:t>GỢI Ý TRẢ LỜI</a:t>
            </a:r>
          </a:p>
        </p:txBody>
      </p:sp>
      <p:sp>
        <p:nvSpPr>
          <p:cNvPr id="6" name="Google Shape;190;p10">
            <a:extLst>
              <a:ext uri="{FF2B5EF4-FFF2-40B4-BE49-F238E27FC236}">
                <a16:creationId xmlns:a16="http://schemas.microsoft.com/office/drawing/2014/main" id="{EE244D04-8193-E247-7D1B-4A08B13A1D3C}"/>
              </a:ext>
            </a:extLst>
          </p:cNvPr>
          <p:cNvSpPr/>
          <p:nvPr/>
        </p:nvSpPr>
        <p:spPr>
          <a:xfrm>
            <a:off x="110601" y="1819629"/>
            <a:ext cx="2235200" cy="711200"/>
          </a:xfrm>
          <a:prstGeom prst="homePlate">
            <a:avLst>
              <a:gd name="adj" fmla="val 50000"/>
            </a:avLst>
          </a:prstGeom>
          <a:solidFill>
            <a:srgbClr val="FDE9D8"/>
          </a:solidFill>
          <a:ln w="25400"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r>
              <a:rPr lang="en-US" sz="2400" b="1" kern="0" dirty="0" err="1">
                <a:solidFill>
                  <a:srgbClr val="000000"/>
                </a:solidFill>
                <a:latin typeface="UTM Avo" panose="02040603050506020204" pitchFamily="18" charset="0"/>
                <a:cs typeface="Arial"/>
                <a:sym typeface="Arial"/>
              </a:rPr>
              <a:t>Đoạn</a:t>
            </a:r>
            <a:r>
              <a:rPr lang="en-US" sz="2400" b="1" kern="0" dirty="0">
                <a:solidFill>
                  <a:srgbClr val="000000"/>
                </a:solidFill>
                <a:latin typeface="UTM Avo" panose="02040603050506020204" pitchFamily="18" charset="0"/>
                <a:cs typeface="Arial"/>
                <a:sym typeface="Arial"/>
              </a:rPr>
              <a:t> 1</a:t>
            </a:r>
          </a:p>
        </p:txBody>
      </p:sp>
      <p:sp>
        <p:nvSpPr>
          <p:cNvPr id="7" name="Google Shape;191;p10">
            <a:extLst>
              <a:ext uri="{FF2B5EF4-FFF2-40B4-BE49-F238E27FC236}">
                <a16:creationId xmlns:a16="http://schemas.microsoft.com/office/drawing/2014/main" id="{CFF5A16C-D266-F326-2FED-D947B8EBCA41}"/>
              </a:ext>
            </a:extLst>
          </p:cNvPr>
          <p:cNvSpPr txBox="1"/>
          <p:nvPr/>
        </p:nvSpPr>
        <p:spPr>
          <a:xfrm>
            <a:off x="120398" y="2647989"/>
            <a:ext cx="5637890" cy="907915"/>
          </a:xfrm>
          <a:prstGeom prst="rect">
            <a:avLst/>
          </a:prstGeom>
          <a:noFill/>
          <a:ln>
            <a:noFill/>
          </a:ln>
        </p:spPr>
        <p:txBody>
          <a:bodyPr spcFirstLastPara="1" wrap="square" lIns="60950" tIns="30467" rIns="60950" bIns="30467" anchor="t" anchorCtr="0">
            <a:spAutoFit/>
          </a:bodyPr>
          <a:lstStyle/>
          <a:p>
            <a:pPr algn="just">
              <a:lnSpc>
                <a:spcPct val="125000"/>
              </a:lnSpc>
              <a:buClr>
                <a:srgbClr val="000000"/>
              </a:buClr>
              <a:buSzPts val="3600"/>
            </a:pPr>
            <a:r>
              <a:rPr lang="en-US" sz="2200" kern="0" dirty="0" err="1">
                <a:solidFill>
                  <a:srgbClr val="000000"/>
                </a:solidFill>
                <a:latin typeface="UTM Avo" panose="02040603050506020204" pitchFamily="18" charset="0"/>
                <a:cs typeface="Arial"/>
                <a:sym typeface="Arial"/>
              </a:rPr>
              <a:t>Bố</a:t>
            </a:r>
            <a:r>
              <a:rPr lang="en-US" sz="2200"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của</a:t>
            </a:r>
            <a:r>
              <a:rPr lang="en-US" sz="2200"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Xtác-đi</a:t>
            </a:r>
            <a:r>
              <a:rPr lang="en-US" sz="2200" kern="0" dirty="0">
                <a:solidFill>
                  <a:srgbClr val="000000"/>
                </a:solidFill>
                <a:latin typeface="UTM Avo" panose="02040603050506020204" pitchFamily="18" charset="0"/>
                <a:cs typeface="Arial"/>
                <a:sym typeface="Arial"/>
              </a:rPr>
              <a:t> lo </a:t>
            </a:r>
            <a:r>
              <a:rPr lang="en-US" sz="2200" kern="0" dirty="0" err="1">
                <a:solidFill>
                  <a:srgbClr val="000000"/>
                </a:solidFill>
                <a:latin typeface="UTM Avo" panose="02040603050506020204" pitchFamily="18" charset="0"/>
                <a:cs typeface="Arial"/>
                <a:sym typeface="Arial"/>
              </a:rPr>
              <a:t>lắng</a:t>
            </a:r>
            <a:r>
              <a:rPr lang="en-US" sz="2200"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vì</a:t>
            </a:r>
            <a:r>
              <a:rPr lang="en-US" sz="2200"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cậu</a:t>
            </a:r>
            <a:r>
              <a:rPr lang="en-US" sz="2200"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chậm</a:t>
            </a:r>
            <a:r>
              <a:rPr lang="en-US" sz="2200"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hiểu</a:t>
            </a:r>
            <a:r>
              <a:rPr lang="en-US" sz="2200" kern="0" dirty="0">
                <a:solidFill>
                  <a:srgbClr val="000000"/>
                </a:solidFill>
                <a:latin typeface="UTM Avo" panose="02040603050506020204" pitchFamily="18" charset="0"/>
                <a:cs typeface="Arial"/>
                <a:sym typeface="Arial"/>
              </a:rPr>
              <a:t>.</a:t>
            </a:r>
          </a:p>
        </p:txBody>
      </p:sp>
      <p:sp>
        <p:nvSpPr>
          <p:cNvPr id="8" name="Google Shape;192;p10">
            <a:extLst>
              <a:ext uri="{FF2B5EF4-FFF2-40B4-BE49-F238E27FC236}">
                <a16:creationId xmlns:a16="http://schemas.microsoft.com/office/drawing/2014/main" id="{60216C42-FA16-8FA9-9E36-DAAC8776A213}"/>
              </a:ext>
            </a:extLst>
          </p:cNvPr>
          <p:cNvSpPr/>
          <p:nvPr/>
        </p:nvSpPr>
        <p:spPr>
          <a:xfrm flipH="1">
            <a:off x="9769685" y="1416295"/>
            <a:ext cx="2235200" cy="711200"/>
          </a:xfrm>
          <a:prstGeom prst="homePlate">
            <a:avLst>
              <a:gd name="adj" fmla="val 50000"/>
            </a:avLst>
          </a:prstGeom>
          <a:solidFill>
            <a:srgbClr val="FDE9D8"/>
          </a:solidFill>
          <a:ln w="25400"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pPr>
            <a:r>
              <a:rPr lang="vi-VN" sz="2400" b="1" kern="0" dirty="0">
                <a:solidFill>
                  <a:srgbClr val="000000"/>
                </a:solidFill>
                <a:latin typeface="UTM Avo" panose="02040603050506020204" pitchFamily="18" charset="0"/>
                <a:cs typeface="Arial"/>
                <a:sym typeface="Calibri"/>
              </a:rPr>
              <a:t>Đoạn 3</a:t>
            </a:r>
            <a:endParaRPr sz="2400" b="1" kern="0" dirty="0">
              <a:solidFill>
                <a:srgbClr val="000000"/>
              </a:solidFill>
              <a:latin typeface="UTM Avo" panose="02040603050506020204" pitchFamily="18" charset="0"/>
              <a:cs typeface="Arial"/>
              <a:sym typeface="Arial"/>
            </a:endParaRPr>
          </a:p>
        </p:txBody>
      </p:sp>
      <p:sp>
        <p:nvSpPr>
          <p:cNvPr id="9" name="Google Shape;193;p10">
            <a:extLst>
              <a:ext uri="{FF2B5EF4-FFF2-40B4-BE49-F238E27FC236}">
                <a16:creationId xmlns:a16="http://schemas.microsoft.com/office/drawing/2014/main" id="{54489FAB-5C49-6CBD-9DA6-DD9AB74A32C8}"/>
              </a:ext>
            </a:extLst>
          </p:cNvPr>
          <p:cNvSpPr txBox="1"/>
          <p:nvPr/>
        </p:nvSpPr>
        <p:spPr>
          <a:xfrm flipH="1">
            <a:off x="6327228" y="2134526"/>
            <a:ext cx="5637890" cy="1754300"/>
          </a:xfrm>
          <a:prstGeom prst="rect">
            <a:avLst/>
          </a:prstGeom>
          <a:noFill/>
          <a:ln>
            <a:noFill/>
          </a:ln>
        </p:spPr>
        <p:txBody>
          <a:bodyPr spcFirstLastPara="1" wrap="square" lIns="60950" tIns="30467" rIns="60950" bIns="30467" anchor="t" anchorCtr="0">
            <a:spAutoFit/>
          </a:bodyPr>
          <a:lstStyle>
            <a:defPPr>
              <a:defRPr lang="en-US"/>
            </a:defPPr>
            <a:lvl1pPr marL="381019" indent="-381019" algn="just">
              <a:lnSpc>
                <a:spcPct val="125000"/>
              </a:lnSpc>
              <a:buClr>
                <a:srgbClr val="000000"/>
              </a:buClr>
              <a:buSzPts val="3600"/>
              <a:buFont typeface="Arial"/>
              <a:buChar char="•"/>
              <a:defRPr sz="2400" kern="0">
                <a:solidFill>
                  <a:srgbClr val="000000"/>
                </a:solidFill>
                <a:latin typeface="UTM Avo" panose="02040603050506020204" pitchFamily="18" charset="0"/>
                <a:cs typeface="Arial"/>
              </a:defRPr>
            </a:lvl1pPr>
          </a:lstStyle>
          <a:p>
            <a:pPr marL="0" indent="0">
              <a:buNone/>
            </a:pPr>
            <a:r>
              <a:rPr lang="vi-VN" sz="2200" dirty="0">
                <a:sym typeface="Arial"/>
              </a:rPr>
              <a:t>Nhờ cố gắng, cậu làm các bài tập không chút nhầm lẫn, kì học này  cậu đã đứng thứ 2 ở lớp và được trao huy chương. </a:t>
            </a:r>
            <a:endParaRPr sz="2200" dirty="0">
              <a:sym typeface="Arial"/>
            </a:endParaRPr>
          </a:p>
        </p:txBody>
      </p:sp>
      <p:sp>
        <p:nvSpPr>
          <p:cNvPr id="10" name="Google Shape;194;p10">
            <a:extLst>
              <a:ext uri="{FF2B5EF4-FFF2-40B4-BE49-F238E27FC236}">
                <a16:creationId xmlns:a16="http://schemas.microsoft.com/office/drawing/2014/main" id="{7B702C0C-DBFF-B5B6-1F33-8E8604E6F128}"/>
              </a:ext>
            </a:extLst>
          </p:cNvPr>
          <p:cNvSpPr/>
          <p:nvPr/>
        </p:nvSpPr>
        <p:spPr>
          <a:xfrm>
            <a:off x="226880" y="4012274"/>
            <a:ext cx="2235200" cy="711200"/>
          </a:xfrm>
          <a:prstGeom prst="homePlate">
            <a:avLst>
              <a:gd name="adj" fmla="val 50000"/>
            </a:avLst>
          </a:prstGeom>
          <a:solidFill>
            <a:srgbClr val="FDE9D8"/>
          </a:solidFill>
          <a:ln w="25400"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r>
              <a:rPr lang="vi-VN" sz="2400" b="1" kern="0" dirty="0">
                <a:solidFill>
                  <a:srgbClr val="000000"/>
                </a:solidFill>
                <a:latin typeface="UTM Avo" panose="02040603050506020204" pitchFamily="18" charset="0"/>
                <a:cs typeface="Arial"/>
                <a:sym typeface="Calibri"/>
              </a:rPr>
              <a:t>Đoạn 2</a:t>
            </a:r>
            <a:endParaRPr sz="2400" b="1" kern="0" dirty="0">
              <a:solidFill>
                <a:srgbClr val="000000"/>
              </a:solidFill>
              <a:latin typeface="UTM Avo" panose="02040603050506020204" pitchFamily="18" charset="0"/>
              <a:cs typeface="Arial"/>
              <a:sym typeface="Arial"/>
            </a:endParaRPr>
          </a:p>
        </p:txBody>
      </p:sp>
      <p:sp>
        <p:nvSpPr>
          <p:cNvPr id="11" name="Google Shape;195;p10">
            <a:extLst>
              <a:ext uri="{FF2B5EF4-FFF2-40B4-BE49-F238E27FC236}">
                <a16:creationId xmlns:a16="http://schemas.microsoft.com/office/drawing/2014/main" id="{43A318D7-8C42-2DA1-B1BF-459FA60ED7B6}"/>
              </a:ext>
            </a:extLst>
          </p:cNvPr>
          <p:cNvSpPr txBox="1"/>
          <p:nvPr/>
        </p:nvSpPr>
        <p:spPr>
          <a:xfrm flipH="1">
            <a:off x="199725" y="4723474"/>
            <a:ext cx="5244633" cy="2092854"/>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SzPts val="3600"/>
            </a:pPr>
            <a:r>
              <a:rPr lang="vi-VN" sz="2200" kern="0" dirty="0">
                <a:solidFill>
                  <a:srgbClr val="000000"/>
                </a:solidFill>
                <a:latin typeface="UTM Avo" panose="02040603050506020204" pitchFamily="18" charset="0"/>
                <a:cs typeface="Arial"/>
                <a:sym typeface="Calibri"/>
              </a:rPr>
              <a:t>Khi bị các bạn trêu, th</a:t>
            </a:r>
            <a:r>
              <a:rPr lang="en-US" sz="2200" kern="0" dirty="0" err="1">
                <a:solidFill>
                  <a:srgbClr val="000000"/>
                </a:solidFill>
                <a:latin typeface="UTM Avo" panose="02040603050506020204" pitchFamily="18" charset="0"/>
                <a:cs typeface="Arial"/>
                <a:sym typeface="Calibri"/>
              </a:rPr>
              <a:t>ái</a:t>
            </a:r>
            <a:r>
              <a:rPr lang="vi-VN" sz="2200" kern="0" dirty="0">
                <a:solidFill>
                  <a:srgbClr val="000000"/>
                </a:solidFill>
                <a:latin typeface="UTM Avo" panose="02040603050506020204" pitchFamily="18" charset="0"/>
                <a:cs typeface="Arial"/>
                <a:sym typeface="Calibri"/>
              </a:rPr>
              <a:t> độ của Xtác-đi là cậu không tự ái, không nhúc nhích, mắt nhìn thầy đăm đăm, ai nói gì cậu cũng không đáp nửa lời. </a:t>
            </a:r>
            <a:endParaRPr sz="2200" kern="0" dirty="0">
              <a:solidFill>
                <a:srgbClr val="000000"/>
              </a:solidFill>
              <a:latin typeface="UTM Avo" panose="02040603050506020204" pitchFamily="18" charset="0"/>
              <a:cs typeface="Arial"/>
              <a:sym typeface="Arial"/>
            </a:endParaRPr>
          </a:p>
        </p:txBody>
      </p:sp>
      <p:sp>
        <p:nvSpPr>
          <p:cNvPr id="12" name="Google Shape;196;p10">
            <a:extLst>
              <a:ext uri="{FF2B5EF4-FFF2-40B4-BE49-F238E27FC236}">
                <a16:creationId xmlns:a16="http://schemas.microsoft.com/office/drawing/2014/main" id="{EA03F5C6-ED3F-43A6-BFBA-2F051CCDE2BF}"/>
              </a:ext>
            </a:extLst>
          </p:cNvPr>
          <p:cNvSpPr/>
          <p:nvPr/>
        </p:nvSpPr>
        <p:spPr>
          <a:xfrm flipH="1">
            <a:off x="9833729" y="3881282"/>
            <a:ext cx="2235200" cy="711200"/>
          </a:xfrm>
          <a:prstGeom prst="homePlate">
            <a:avLst>
              <a:gd name="adj" fmla="val 50000"/>
            </a:avLst>
          </a:prstGeom>
          <a:solidFill>
            <a:srgbClr val="FDE9D8"/>
          </a:solidFill>
          <a:ln w="25400"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pPr>
            <a:r>
              <a:rPr lang="vi-VN" sz="2400" b="1" kern="0" dirty="0">
                <a:solidFill>
                  <a:srgbClr val="000000"/>
                </a:solidFill>
                <a:latin typeface="UTM Avo" panose="02040603050506020204" pitchFamily="18" charset="0"/>
                <a:cs typeface="Arial"/>
                <a:sym typeface="Calibri"/>
              </a:rPr>
              <a:t>Đoạn 4</a:t>
            </a:r>
            <a:endParaRPr sz="2400" b="1" kern="0" dirty="0">
              <a:solidFill>
                <a:srgbClr val="000000"/>
              </a:solidFill>
              <a:latin typeface="UTM Avo" panose="02040603050506020204" pitchFamily="18" charset="0"/>
              <a:cs typeface="Arial"/>
              <a:sym typeface="Arial"/>
            </a:endParaRPr>
          </a:p>
        </p:txBody>
      </p:sp>
      <p:sp>
        <p:nvSpPr>
          <p:cNvPr id="13" name="Google Shape;197;p10">
            <a:extLst>
              <a:ext uri="{FF2B5EF4-FFF2-40B4-BE49-F238E27FC236}">
                <a16:creationId xmlns:a16="http://schemas.microsoft.com/office/drawing/2014/main" id="{348AFD39-872A-7037-231A-3AC73D2B17D4}"/>
              </a:ext>
            </a:extLst>
          </p:cNvPr>
          <p:cNvSpPr txBox="1"/>
          <p:nvPr/>
        </p:nvSpPr>
        <p:spPr>
          <a:xfrm flipH="1">
            <a:off x="6415349" y="4723474"/>
            <a:ext cx="5589533" cy="1585023"/>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SzPts val="3600"/>
            </a:pPr>
            <a:r>
              <a:rPr lang="vi-VN" sz="2200" kern="0" dirty="0">
                <a:solidFill>
                  <a:srgbClr val="000000"/>
                </a:solidFill>
                <a:latin typeface="UTM Avo" panose="02040603050506020204" pitchFamily="18" charset="0"/>
                <a:cs typeface="Arial"/>
                <a:sym typeface="Arial"/>
              </a:rPr>
              <a:t>Bố của Xtác-đi đã không tin, nhưng khi nghe thầy giáo xác nhận, ông đã phá lên cười rồi vỗ một cái vào đầu con trai.</a:t>
            </a:r>
            <a:endParaRPr sz="2200" kern="0" dirty="0">
              <a:solidFill>
                <a:srgbClr val="000000"/>
              </a:solidFill>
              <a:latin typeface="UTM Avo" panose="02040603050506020204" pitchFamily="18" charset="0"/>
              <a:cs typeface="Arial"/>
              <a:sym typeface="Arial"/>
            </a:endParaRPr>
          </a:p>
        </p:txBody>
      </p:sp>
    </p:spTree>
    <p:extLst>
      <p:ext uri="{BB962C8B-B14F-4D97-AF65-F5344CB8AC3E}">
        <p14:creationId xmlns:p14="http://schemas.microsoft.com/office/powerpoint/2010/main" val="406837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spcFirstLastPara="1" wrap="square" lIns="121900" tIns="60933" rIns="121900" bIns="60933" anchor="t" anchorCtr="0">
        <a:spAutoFit/>
      </a:bodyPr>
      <a:lstStyle>
        <a:defPPr algn="ctr">
          <a:buClr>
            <a:srgbClr val="000000"/>
          </a:buClr>
          <a:buFont typeface="Arial"/>
          <a:buNone/>
          <a:defRPr sz="4800" b="1" kern="0" dirty="0">
            <a:solidFill>
              <a:srgbClr val="530E0E"/>
            </a:solidFill>
            <a:cs typeface="Arial"/>
            <a:sym typeface="Aria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16-Bài đọc 2-Để học tập tốt</Template>
  <TotalTime>120</TotalTime>
  <Words>781</Words>
  <Application>Microsoft Office PowerPoint</Application>
  <PresentationFormat>Widescreen</PresentationFormat>
  <Paragraphs>48</Paragraphs>
  <Slides>18</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UTM Avo</vt:lpstr>
      <vt:lpstr>Calibri</vt:lpstr>
      <vt:lpstr>Arial</vt:lpstr>
      <vt:lpstr>Calibri Light</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OnePercent</cp:lastModifiedBy>
  <cp:revision>10</cp:revision>
  <dcterms:created xsi:type="dcterms:W3CDTF">2023-11-10T08:07:51Z</dcterms:created>
  <dcterms:modified xsi:type="dcterms:W3CDTF">2023-11-23T01:37:40Z</dcterms:modified>
</cp:coreProperties>
</file>