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notesMasterIdLst>
    <p:notesMasterId r:id="rId25"/>
  </p:notesMasterIdLst>
  <p:sldIdLst>
    <p:sldId id="256" r:id="rId4"/>
    <p:sldId id="313" r:id="rId5"/>
    <p:sldId id="312" r:id="rId6"/>
    <p:sldId id="406" r:id="rId7"/>
    <p:sldId id="387" r:id="rId8"/>
    <p:sldId id="402" r:id="rId9"/>
    <p:sldId id="389" r:id="rId10"/>
    <p:sldId id="401" r:id="rId11"/>
    <p:sldId id="397" r:id="rId12"/>
    <p:sldId id="388" r:id="rId13"/>
    <p:sldId id="395" r:id="rId14"/>
    <p:sldId id="403" r:id="rId15"/>
    <p:sldId id="407" r:id="rId16"/>
    <p:sldId id="408" r:id="rId17"/>
    <p:sldId id="409" r:id="rId18"/>
    <p:sldId id="410" r:id="rId19"/>
    <p:sldId id="411" r:id="rId20"/>
    <p:sldId id="263" r:id="rId21"/>
    <p:sldId id="270" r:id="rId22"/>
    <p:sldId id="279" r:id="rId23"/>
    <p:sldId id="336"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UTM Avo" panose="02040603050506020204" pitchFamily="18" charset="0"/>
      <p:regular r:id="rId32"/>
      <p:bold r:id="rId33"/>
      <p:italic r:id="rId34"/>
      <p:boldItalic r:id="rId35"/>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F7"/>
    <a:srgbClr val="5F1F3E"/>
    <a:srgbClr val="333289"/>
    <a:srgbClr val="FFD944"/>
    <a:srgbClr val="310A0D"/>
    <a:srgbClr val="123C12"/>
    <a:srgbClr val="FFCCCC"/>
    <a:srgbClr val="FF7C80"/>
    <a:srgbClr val="99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font" Target="fonts/font9.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9C56-6DAA-494A-B0B7-71F262502AD6}" type="datetimeFigureOut">
              <a:rPr lang="en-US" smtClean="0"/>
              <a:t>11/23/2023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2B2F3-1DE3-42E0-A402-B4826F0D7F2F}" type="slidenum">
              <a:rPr lang="en-US" smtClean="0"/>
              <a:t>‹#›</a:t>
            </a:fld>
            <a:endParaRPr lang="en-US"/>
          </a:p>
        </p:txBody>
      </p:sp>
    </p:spTree>
    <p:extLst>
      <p:ext uri="{BB962C8B-B14F-4D97-AF65-F5344CB8AC3E}">
        <p14:creationId xmlns:p14="http://schemas.microsoft.com/office/powerpoint/2010/main" val="300103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11/23/2023</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11/23/2023</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11/23/2023</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11/23/2023</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11/23/2023</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84594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11/23/2023</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52043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11/23/2023</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790493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11/23/2023</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44936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11/23/2023</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26976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11/23/2023</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98833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11/23/2023</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52788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11/23/2023</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11/23/2023</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358017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11/23/2023</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08162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11/23/2023</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800464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11/23/2023</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59467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11/23/2023</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11/23/2023</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11/23/2023</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11/23/2023</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11/23/2023</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11/23/2023</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UTM Avo" panose="02040603050506020204" pitchFamily="18" charset="0"/>
              </a:defRPr>
            </a:lvl1pPr>
          </a:lstStyle>
          <a:p>
            <a:fld id="{9B35F583-0148-4553-964E-C48E0D09F0A7}" type="datetimeFigureOut">
              <a:rPr lang="en-US" smtClean="0"/>
              <a:pPr/>
              <a:t>11/23/2023</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UTM Avo" panose="02040603050506020204" pitchFamily="18" charset="0"/>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UTM Avo" panose="02040603050506020204" pitchFamily="18" charset="0"/>
              </a:defRPr>
            </a:lvl1pPr>
          </a:lstStyle>
          <a:p>
            <a:fld id="{E5E96640-AC40-4FB1-869D-32BD2614E6D2}" type="slidenum">
              <a:rPr lang="en-US" smtClean="0"/>
              <a:pPr/>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UTM Avo" panose="02040603050506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TM Avo" panose="02040603050506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TM Avo" panose="02040603050506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TM Avo" panose="02040603050506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11/23/2023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B8E471B-AE77-BA89-2C2C-3C1B3FFC444A}"/>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11/23/2023</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4878610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https://hoc10.vn/doc-sach/tieng-viet-4-tap-1/1/385/23/" TargetMode="External"/><Relationship Id="rId2" Type="http://schemas.openxmlformats.org/officeDocument/2006/relationships/image" Target="../media/image2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hyperlink" Target="https://hoc10.vn/doc-sach/tieng-viet-4-tap-1/1/385/21/" TargetMode="External"/><Relationship Id="rId2" Type="http://schemas.openxmlformats.org/officeDocument/2006/relationships/image" Target="../media/image29.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1/1/385/21/"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6.png"/><Relationship Id="rId2" Type="http://schemas.openxmlformats.org/officeDocument/2006/relationships/slideLayout" Target="../slideLayouts/slideLayout23.xml"/><Relationship Id="rId1" Type="http://schemas.openxmlformats.org/officeDocument/2006/relationships/tags" Target="../tags/tag1.xml"/><Relationship Id="rId6" Type="http://schemas.microsoft.com/office/2007/relationships/hdphoto" Target="../media/hdphoto2.wdp"/><Relationship Id="rId5" Type="http://schemas.openxmlformats.org/officeDocument/2006/relationships/image" Target="../media/image35.png"/><Relationship Id="rId4" Type="http://schemas.openxmlformats.org/officeDocument/2006/relationships/hyperlink" Target="https://www.facebook.com/groups/hoc10donghanhcunggiaovientieuho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hoc10.vn/doc-sach/tieng-viet-4-tap-1/1/385/21/"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A7158-F256-0F37-DC68-7D8AA6BFCB04}"/>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824A85AF-B5D2-9AE2-F443-FFA2E121B5BA}"/>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1</a:t>
            </a:r>
          </a:p>
        </p:txBody>
      </p:sp>
      <p:sp>
        <p:nvSpPr>
          <p:cNvPr id="10" name="Google Shape;54;p1">
            <a:extLst>
              <a:ext uri="{FF2B5EF4-FFF2-40B4-BE49-F238E27FC236}">
                <a16:creationId xmlns:a16="http://schemas.microsoft.com/office/drawing/2014/main" id="{E2DA8A9E-0953-ED8C-7BAC-84F79CDCD854}"/>
              </a:ext>
            </a:extLst>
          </p:cNvPr>
          <p:cNvSpPr txBox="1">
            <a:spLocks/>
          </p:cNvSpPr>
          <p:nvPr/>
        </p:nvSpPr>
        <p:spPr>
          <a:xfrm>
            <a:off x="0" y="2245207"/>
            <a:ext cx="12192000" cy="2367585"/>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a:t>
            </a:r>
            <a:r>
              <a:rPr lang="en-US" sz="5200" b="1" kern="0" dirty="0">
                <a:solidFill>
                  <a:srgbClr val="002060"/>
                </a:solidFill>
                <a:latin typeface="UTM Avo" panose="02040603050506020204" pitchFamily="18" charset="0"/>
              </a:rPr>
              <a:t>3</a:t>
            </a:r>
            <a:endPar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endParaRP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Bài viết 1</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Viết đơn</a:t>
            </a:r>
            <a:endPar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Calibri"/>
              <a:sym typeface="Calibri"/>
            </a:endParaRP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88;p10">
            <a:extLst>
              <a:ext uri="{FF2B5EF4-FFF2-40B4-BE49-F238E27FC236}">
                <a16:creationId xmlns:a16="http://schemas.microsoft.com/office/drawing/2014/main" id="{148BFE8C-26F7-5170-CD1B-264E1C205267}"/>
              </a:ext>
            </a:extLst>
          </p:cNvPr>
          <p:cNvSpPr/>
          <p:nvPr/>
        </p:nvSpPr>
        <p:spPr>
          <a:xfrm rot="-1653120">
            <a:off x="9273484" y="73348"/>
            <a:ext cx="473837" cy="489787"/>
          </a:xfrm>
          <a:custGeom>
            <a:avLst/>
            <a:gdLst/>
            <a:ahLst/>
            <a:cxnLst/>
            <a:rect l="l" t="t" r="r" b="b"/>
            <a:pathLst>
              <a:path w="710756" h="734680" extrusionOk="0">
                <a:moveTo>
                  <a:pt x="0" y="0"/>
                </a:moveTo>
                <a:lnTo>
                  <a:pt x="710756" y="0"/>
                </a:lnTo>
                <a:lnTo>
                  <a:pt x="710756" y="734681"/>
                </a:lnTo>
                <a:lnTo>
                  <a:pt x="0" y="734681"/>
                </a:lnTo>
                <a:lnTo>
                  <a:pt x="0" y="0"/>
                </a:lnTo>
                <a:close/>
              </a:path>
            </a:pathLst>
          </a:custGeom>
          <a:blipFill rotWithShape="1">
            <a:blip r:embed="rId3">
              <a:alphaModFix/>
            </a:blip>
            <a:stretch>
              <a:fillRect l="-71162" b="-45116"/>
            </a:stretch>
          </a:blipFill>
          <a:ln>
            <a:noFill/>
          </a:ln>
        </p:spPr>
        <p:txBody>
          <a:bodyPr spcFirstLastPara="1" wrap="square" lIns="60950" tIns="30467" rIns="60950" bIns="30467"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
        <p:nvSpPr>
          <p:cNvPr id="2" name="Google Shape;227;p12">
            <a:extLst>
              <a:ext uri="{FF2B5EF4-FFF2-40B4-BE49-F238E27FC236}">
                <a16:creationId xmlns:a16="http://schemas.microsoft.com/office/drawing/2014/main" id="{630C1237-1DD3-FE3B-0883-A64C87C87A99}"/>
              </a:ext>
            </a:extLst>
          </p:cNvPr>
          <p:cNvSpPr txBox="1"/>
          <p:nvPr/>
        </p:nvSpPr>
        <p:spPr>
          <a:xfrm>
            <a:off x="5082274" y="743155"/>
            <a:ext cx="6722377" cy="1384995"/>
          </a:xfrm>
          <a:prstGeom prst="rect">
            <a:avLst/>
          </a:prstGeom>
          <a:noFill/>
          <a:ln>
            <a:noFill/>
          </a:ln>
        </p:spPr>
        <p:txBody>
          <a:bodyPr spcFirstLastPara="1" wrap="square" lIns="0" tIns="0" rIns="0" bIns="0" anchor="t" anchorCtr="0">
            <a:spAutoFit/>
          </a:bodyPr>
          <a:lstStyle/>
          <a:p>
            <a:pPr marL="381019" indent="-381019" algn="just">
              <a:lnSpc>
                <a:spcPct val="125000"/>
              </a:lnSpc>
              <a:buClr>
                <a:srgbClr val="000000"/>
              </a:buClr>
              <a:buSzPct val="100000"/>
              <a:buFont typeface="Calibri"/>
              <a:buChar char="-"/>
            </a:pPr>
            <a:r>
              <a:rPr lang="vi-VN" sz="2400" kern="0" dirty="0">
                <a:solidFill>
                  <a:srgbClr val="000000"/>
                </a:solidFill>
                <a:latin typeface="UTM Avo" panose="02040603050506020204" pitchFamily="18" charset="0"/>
                <a:cs typeface="Arial"/>
                <a:sym typeface="Arial"/>
              </a:rPr>
              <a:t>Phần đầu của đơn cần viết những gì?</a:t>
            </a:r>
          </a:p>
          <a:p>
            <a:pPr marL="381019" indent="-381019" algn="just">
              <a:lnSpc>
                <a:spcPct val="125000"/>
              </a:lnSpc>
              <a:buClr>
                <a:srgbClr val="000000"/>
              </a:buClr>
              <a:buSzPct val="100000"/>
              <a:buFont typeface="Calibri"/>
              <a:buChar char="-"/>
            </a:pPr>
            <a:r>
              <a:rPr lang="vi-VN" sz="2400" kern="0" dirty="0">
                <a:solidFill>
                  <a:srgbClr val="000000"/>
                </a:solidFill>
                <a:latin typeface="UTM Avo" panose="02040603050506020204" pitchFamily="18" charset="0"/>
                <a:cs typeface="Arial"/>
                <a:sym typeface="Arial"/>
              </a:rPr>
              <a:t>Cần trình bày những gì ở phần nội dung?</a:t>
            </a:r>
          </a:p>
          <a:p>
            <a:pPr marL="381019" indent="-381019" algn="just">
              <a:lnSpc>
                <a:spcPct val="125000"/>
              </a:lnSpc>
              <a:buClr>
                <a:srgbClr val="000000"/>
              </a:buClr>
              <a:buSzPct val="100000"/>
              <a:buFont typeface="Calibri"/>
              <a:buChar char="-"/>
            </a:pPr>
            <a:r>
              <a:rPr lang="vi-VN" sz="2400" kern="0" dirty="0">
                <a:solidFill>
                  <a:srgbClr val="000000"/>
                </a:solidFill>
                <a:latin typeface="UTM Avo" panose="02040603050506020204" pitchFamily="18" charset="0"/>
                <a:cs typeface="Arial"/>
                <a:sym typeface="Arial"/>
              </a:rPr>
              <a:t>Phần cuối gồm những gì?</a:t>
            </a:r>
          </a:p>
        </p:txBody>
      </p:sp>
      <p:pic>
        <p:nvPicPr>
          <p:cNvPr id="14" name="Google Shape;230;p12">
            <a:extLst>
              <a:ext uri="{FF2B5EF4-FFF2-40B4-BE49-F238E27FC236}">
                <a16:creationId xmlns:a16="http://schemas.microsoft.com/office/drawing/2014/main" id="{E4169D19-238B-C26D-CCD1-8AFC617AE4F1}"/>
              </a:ext>
            </a:extLst>
          </p:cNvPr>
          <p:cNvPicPr preferRelativeResize="0"/>
          <p:nvPr/>
        </p:nvPicPr>
        <p:blipFill rotWithShape="1">
          <a:blip r:embed="rId4">
            <a:alphaModFix/>
          </a:blip>
          <a:srcRect l="10268" t="11684" r="6258" b="2352"/>
          <a:stretch/>
        </p:blipFill>
        <p:spPr>
          <a:xfrm>
            <a:off x="4021824" y="2565400"/>
            <a:ext cx="7641850" cy="4254500"/>
          </a:xfrm>
          <a:prstGeom prst="rect">
            <a:avLst/>
          </a:prstGeom>
          <a:noFill/>
          <a:ln>
            <a:noFill/>
          </a:ln>
        </p:spPr>
      </p:pic>
      <p:sp>
        <p:nvSpPr>
          <p:cNvPr id="18" name="TextBox 17">
            <a:extLst>
              <a:ext uri="{FF2B5EF4-FFF2-40B4-BE49-F238E27FC236}">
                <a16:creationId xmlns:a16="http://schemas.microsoft.com/office/drawing/2014/main" id="{41D33803-EDD4-02A7-66B4-2B3F069AB826}"/>
              </a:ext>
            </a:extLst>
          </p:cNvPr>
          <p:cNvSpPr txBox="1"/>
          <p:nvPr/>
        </p:nvSpPr>
        <p:spPr>
          <a:xfrm>
            <a:off x="2049613" y="2128150"/>
            <a:ext cx="1366376" cy="3308470"/>
          </a:xfrm>
          <a:prstGeom prst="rect">
            <a:avLst/>
          </a:prstGeom>
          <a:noFill/>
        </p:spPr>
        <p:txBody>
          <a:bodyPr wrap="square">
            <a:spAutoFit/>
          </a:bodyPr>
          <a:lstStyle/>
          <a:p>
            <a:pPr algn="ctr">
              <a:lnSpc>
                <a:spcPct val="150000"/>
              </a:lnSpc>
              <a:buClr>
                <a:srgbClr val="000000"/>
              </a:buClr>
              <a:buFont typeface="Arial"/>
              <a:buNone/>
            </a:pPr>
            <a:r>
              <a:rPr lang="en-US" sz="3600" b="1" kern="0" dirty="0">
                <a:solidFill>
                  <a:schemeClr val="bg1"/>
                </a:solidFill>
                <a:latin typeface="UTM Avo" panose="02040603050506020204" pitchFamily="18" charset="0"/>
                <a:ea typeface="Calibri"/>
                <a:cs typeface="Calibri"/>
                <a:sym typeface="Calibri"/>
              </a:rPr>
              <a:t>RÚT RA BÀI HỌC</a:t>
            </a:r>
          </a:p>
        </p:txBody>
      </p:sp>
      <p:pic>
        <p:nvPicPr>
          <p:cNvPr id="5" name="Google Shape;229;p12">
            <a:extLst>
              <a:ext uri="{FF2B5EF4-FFF2-40B4-BE49-F238E27FC236}">
                <a16:creationId xmlns:a16="http://schemas.microsoft.com/office/drawing/2014/main" id="{88BBC614-3D01-2232-245E-D7A9CC24E41C}"/>
              </a:ext>
            </a:extLst>
          </p:cNvPr>
          <p:cNvPicPr preferRelativeResize="0"/>
          <p:nvPr/>
        </p:nvPicPr>
        <p:blipFill rotWithShape="1">
          <a:blip r:embed="rId5">
            <a:alphaModFix/>
          </a:blip>
          <a:srcRect/>
          <a:stretch/>
        </p:blipFill>
        <p:spPr>
          <a:xfrm>
            <a:off x="1422722" y="3429000"/>
            <a:ext cx="626891" cy="1042646"/>
          </a:xfrm>
          <a:prstGeom prst="rect">
            <a:avLst/>
          </a:prstGeom>
          <a:noFill/>
          <a:ln>
            <a:noFill/>
          </a:ln>
        </p:spPr>
      </p:pic>
    </p:spTree>
    <p:extLst>
      <p:ext uri="{BB962C8B-B14F-4D97-AF65-F5344CB8AC3E}">
        <p14:creationId xmlns:p14="http://schemas.microsoft.com/office/powerpoint/2010/main" val="406837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56040C-000B-DAD1-BB3C-C7A9B2896497}"/>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id="{9104C6BB-0B13-CAB6-9D5E-6340D0F2C2A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2823DC2D-45D2-26B7-41FF-CFBDE6057351}"/>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686510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250;p14">
            <a:extLst>
              <a:ext uri="{FF2B5EF4-FFF2-40B4-BE49-F238E27FC236}">
                <a16:creationId xmlns:a16="http://schemas.microsoft.com/office/drawing/2014/main" id="{857549F6-AF01-2829-EDA0-00FA7BF998B7}"/>
              </a:ext>
            </a:extLst>
          </p:cNvPr>
          <p:cNvSpPr/>
          <p:nvPr/>
        </p:nvSpPr>
        <p:spPr>
          <a:xfrm>
            <a:off x="1431380" y="1780146"/>
            <a:ext cx="10192839" cy="1413385"/>
          </a:xfrm>
          <a:custGeom>
            <a:avLst/>
            <a:gdLst/>
            <a:ahLst/>
            <a:cxnLst/>
            <a:rect l="l" t="t" r="r" b="b"/>
            <a:pathLst>
              <a:path w="7692598" h="2692409" extrusionOk="0">
                <a:moveTo>
                  <a:pt x="0" y="0"/>
                </a:moveTo>
                <a:lnTo>
                  <a:pt x="7692598" y="0"/>
                </a:lnTo>
                <a:lnTo>
                  <a:pt x="7692598" y="2692409"/>
                </a:lnTo>
                <a:lnTo>
                  <a:pt x="0" y="2692409"/>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
        <p:nvSpPr>
          <p:cNvPr id="4" name="Google Shape;253;p14">
            <a:extLst>
              <a:ext uri="{FF2B5EF4-FFF2-40B4-BE49-F238E27FC236}">
                <a16:creationId xmlns:a16="http://schemas.microsoft.com/office/drawing/2014/main" id="{6C25B381-42B6-40CD-B3F6-33C034BC36E0}"/>
              </a:ext>
            </a:extLst>
          </p:cNvPr>
          <p:cNvSpPr/>
          <p:nvPr/>
        </p:nvSpPr>
        <p:spPr>
          <a:xfrm>
            <a:off x="1181100" y="1695104"/>
            <a:ext cx="1038721" cy="1017513"/>
          </a:xfrm>
          <a:custGeom>
            <a:avLst/>
            <a:gdLst/>
            <a:ahLst/>
            <a:cxnLst/>
            <a:rect l="l" t="t" r="r" b="b"/>
            <a:pathLst>
              <a:path w="1558081" h="1526270" extrusionOk="0">
                <a:moveTo>
                  <a:pt x="0" y="0"/>
                </a:moveTo>
                <a:lnTo>
                  <a:pt x="1558081" y="0"/>
                </a:lnTo>
                <a:lnTo>
                  <a:pt x="1558081" y="1526270"/>
                </a:lnTo>
                <a:lnTo>
                  <a:pt x="0" y="1526270"/>
                </a:lnTo>
                <a:lnTo>
                  <a:pt x="0" y="0"/>
                </a:lnTo>
                <a:close/>
              </a:path>
            </a:pathLst>
          </a:custGeom>
          <a:blipFill rotWithShape="1">
            <a:blip r:embed="rId4">
              <a:alphaModFix/>
            </a:blip>
            <a:stretch>
              <a:fillRect/>
            </a:stretch>
          </a:blipFill>
          <a:ln>
            <a:noFill/>
          </a:ln>
        </p:spPr>
        <p:txBody>
          <a:bodyPr spcFirstLastPara="1" wrap="square" lIns="60950" tIns="30467" rIns="60950" bIns="30467"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
        <p:nvSpPr>
          <p:cNvPr id="10" name="Google Shape;254;p14">
            <a:extLst>
              <a:ext uri="{FF2B5EF4-FFF2-40B4-BE49-F238E27FC236}">
                <a16:creationId xmlns:a16="http://schemas.microsoft.com/office/drawing/2014/main" id="{D69D847D-BB04-76D7-EDEF-699FEF352229}"/>
              </a:ext>
            </a:extLst>
          </p:cNvPr>
          <p:cNvSpPr txBox="1"/>
          <p:nvPr/>
        </p:nvSpPr>
        <p:spPr>
          <a:xfrm>
            <a:off x="2311949" y="2058635"/>
            <a:ext cx="8146803" cy="615527"/>
          </a:xfrm>
          <a:prstGeom prst="rect">
            <a:avLst/>
          </a:prstGeom>
          <a:noFill/>
          <a:ln>
            <a:noFill/>
          </a:ln>
        </p:spPr>
        <p:txBody>
          <a:bodyPr spcFirstLastPara="1" wrap="square" lIns="60950" tIns="30467" rIns="60950" bIns="30467" anchor="t" anchorCtr="0">
            <a:spAutoFit/>
          </a:bodyPr>
          <a:lstStyle/>
          <a:p>
            <a:pPr algn="ctr">
              <a:lnSpc>
                <a:spcPct val="150000"/>
              </a:lnSpc>
              <a:buClr>
                <a:srgbClr val="000000"/>
              </a:buClr>
              <a:buFont typeface="Arial"/>
              <a:buNone/>
            </a:pPr>
            <a:r>
              <a:rPr lang="vi-VN" sz="2400" b="1" kern="0" dirty="0">
                <a:solidFill>
                  <a:srgbClr val="000000"/>
                </a:solidFill>
                <a:latin typeface="UTM Avo" panose="02040603050506020204" pitchFamily="18" charset="0"/>
                <a:ea typeface="Calibri"/>
                <a:cs typeface="Calibri"/>
                <a:sym typeface="Calibri"/>
              </a:rPr>
              <a:t>Nhiệm vụ 1: </a:t>
            </a:r>
            <a:r>
              <a:rPr lang="vi-VN" sz="2400" kern="0" dirty="0">
                <a:solidFill>
                  <a:srgbClr val="000000"/>
                </a:solidFill>
                <a:latin typeface="UTM Avo" panose="02040603050506020204" pitchFamily="18" charset="0"/>
                <a:ea typeface="Calibri"/>
                <a:cs typeface="Calibri"/>
                <a:sym typeface="Calibri"/>
              </a:rPr>
              <a:t>Kể một số trường hợp cần viết đơn </a:t>
            </a:r>
          </a:p>
        </p:txBody>
      </p:sp>
      <p:pic>
        <p:nvPicPr>
          <p:cNvPr id="11" name="Google Shape;255;p14">
            <a:extLst>
              <a:ext uri="{FF2B5EF4-FFF2-40B4-BE49-F238E27FC236}">
                <a16:creationId xmlns:a16="http://schemas.microsoft.com/office/drawing/2014/main" id="{F2E9A8F2-2243-B0F7-2582-6E155EAB2499}"/>
              </a:ext>
            </a:extLst>
          </p:cNvPr>
          <p:cNvPicPr preferRelativeResize="0"/>
          <p:nvPr/>
        </p:nvPicPr>
        <p:blipFill rotWithShape="1">
          <a:blip r:embed="rId5">
            <a:alphaModFix/>
          </a:blip>
          <a:srcRect/>
          <a:stretch/>
        </p:blipFill>
        <p:spPr>
          <a:xfrm>
            <a:off x="863600" y="3012349"/>
            <a:ext cx="3481546" cy="3561684"/>
          </a:xfrm>
          <a:prstGeom prst="rect">
            <a:avLst/>
          </a:prstGeom>
          <a:noFill/>
          <a:ln>
            <a:noFill/>
          </a:ln>
        </p:spPr>
      </p:pic>
      <p:sp>
        <p:nvSpPr>
          <p:cNvPr id="12" name="Google Shape;256;p14">
            <a:extLst>
              <a:ext uri="{FF2B5EF4-FFF2-40B4-BE49-F238E27FC236}">
                <a16:creationId xmlns:a16="http://schemas.microsoft.com/office/drawing/2014/main" id="{249CD603-438A-5DF7-4F1C-54727F23771E}"/>
              </a:ext>
            </a:extLst>
          </p:cNvPr>
          <p:cNvSpPr/>
          <p:nvPr/>
        </p:nvSpPr>
        <p:spPr>
          <a:xfrm>
            <a:off x="5359400" y="3845652"/>
            <a:ext cx="6362700" cy="1676162"/>
          </a:xfrm>
          <a:prstGeom prst="rect">
            <a:avLst/>
          </a:prstGeom>
          <a:solidFill>
            <a:srgbClr val="FFFFFF"/>
          </a:solidFill>
          <a:ln w="28575" cap="flat" cmpd="sng">
            <a:solidFill>
              <a:srgbClr val="C00000"/>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lang="vi-VN" sz="2400" kern="0" dirty="0">
                <a:solidFill>
                  <a:srgbClr val="000000"/>
                </a:solidFill>
                <a:latin typeface="UTM Avo" panose="02040603050506020204" pitchFamily="18" charset="0"/>
                <a:ea typeface="Calibri"/>
                <a:cs typeface="Calibri"/>
                <a:sym typeface="Calibri"/>
              </a:rPr>
              <a:t>Kể một số trường hợp em cần viết đơn.</a:t>
            </a:r>
            <a:endParaRPr sz="2400" kern="0" dirty="0">
              <a:solidFill>
                <a:srgbClr val="000000"/>
              </a:solidFill>
              <a:latin typeface="UTM Avo" panose="02040603050506020204" pitchFamily="18" charset="0"/>
              <a:ea typeface="Calibri"/>
              <a:cs typeface="Calibri"/>
              <a:sym typeface="Calibri"/>
            </a:endParaRPr>
          </a:p>
        </p:txBody>
      </p:sp>
      <p:sp>
        <p:nvSpPr>
          <p:cNvPr id="13" name="Google Shape;257;p14">
            <a:extLst>
              <a:ext uri="{FF2B5EF4-FFF2-40B4-BE49-F238E27FC236}">
                <a16:creationId xmlns:a16="http://schemas.microsoft.com/office/drawing/2014/main" id="{20AA7B9F-2329-AD76-B64E-1DE98F6AD318}"/>
              </a:ext>
            </a:extLst>
          </p:cNvPr>
          <p:cNvSpPr/>
          <p:nvPr/>
        </p:nvSpPr>
        <p:spPr>
          <a:xfrm>
            <a:off x="4648200" y="3439252"/>
            <a:ext cx="3759200" cy="812800"/>
          </a:xfrm>
          <a:prstGeom prst="homePlate">
            <a:avLst>
              <a:gd name="adj" fmla="val 50000"/>
            </a:avLst>
          </a:prstGeom>
          <a:solidFill>
            <a:srgbClr val="FDE9D8"/>
          </a:solidFill>
          <a:ln w="28575" cap="flat" cmpd="sng">
            <a:solidFill>
              <a:srgbClr val="C00000"/>
            </a:solidFill>
            <a:prstDash val="solid"/>
            <a:round/>
            <a:headEnd type="none" w="sm" len="sm"/>
            <a:tailEnd type="none" w="sm" len="sm"/>
          </a:ln>
        </p:spPr>
        <p:txBody>
          <a:bodyPr spcFirstLastPara="1" wrap="square" lIns="60950" tIns="30467" rIns="60950" bIns="30467" anchor="ctr" anchorCtr="0">
            <a:noAutofit/>
          </a:bodyPr>
          <a:lstStyle/>
          <a:p>
            <a:pPr algn="ctr">
              <a:buClr>
                <a:srgbClr val="000000"/>
              </a:buClr>
              <a:buFont typeface="Arial"/>
              <a:buNone/>
            </a:pPr>
            <a:r>
              <a:rPr lang="vi-VN" sz="2400" b="1" kern="0" dirty="0">
                <a:solidFill>
                  <a:srgbClr val="000000"/>
                </a:solidFill>
                <a:latin typeface="UTM Avo" panose="02040603050506020204" pitchFamily="18" charset="0"/>
                <a:ea typeface="Calibri"/>
                <a:cs typeface="Calibri"/>
                <a:sym typeface="Arial"/>
              </a:rPr>
              <a:t>Thảo luận nhóm đôi</a:t>
            </a:r>
            <a:endParaRPr sz="2400" b="1" kern="0" dirty="0">
              <a:solidFill>
                <a:srgbClr val="000000"/>
              </a:solidFill>
              <a:latin typeface="UTM Avo" panose="02040603050506020204" pitchFamily="18" charset="0"/>
              <a:ea typeface="Calibri"/>
              <a:cs typeface="Calibri"/>
              <a:sym typeface="Arial"/>
            </a:endParaRPr>
          </a:p>
        </p:txBody>
      </p:sp>
    </p:spTree>
    <p:extLst>
      <p:ext uri="{BB962C8B-B14F-4D97-AF65-F5344CB8AC3E}">
        <p14:creationId xmlns:p14="http://schemas.microsoft.com/office/powerpoint/2010/main" val="190541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21C5F55-F33B-14D7-F048-DDC6EDDF4835}"/>
              </a:ext>
            </a:extLst>
          </p:cNvPr>
          <p:cNvSpPr/>
          <p:nvPr/>
        </p:nvSpPr>
        <p:spPr>
          <a:xfrm>
            <a:off x="0" y="5041900"/>
            <a:ext cx="12192000" cy="1853135"/>
          </a:xfrm>
          <a:prstGeom prst="rect">
            <a:avLst/>
          </a:prstGeom>
          <a:solidFill>
            <a:srgbClr val="FFFAF7"/>
          </a:solidFill>
          <a:ln>
            <a:noFill/>
          </a:ln>
        </p:spPr>
        <p:txBody>
          <a:bodyPr spcFirstLastPara="1" wrap="square" lIns="121900" tIns="60933" rIns="121900" bIns="60933" rtlCol="0" anchor="t" anchorCtr="0">
            <a:spAutoFit/>
          </a:bodyPr>
          <a:lstStyle/>
          <a:p>
            <a:pPr algn="ctr">
              <a:buClr>
                <a:srgbClr val="000000"/>
              </a:buClr>
              <a:buFont typeface="Arial"/>
              <a:buNone/>
            </a:pPr>
            <a:endParaRPr lang="en-US" sz="4800" b="1" kern="0" dirty="0">
              <a:solidFill>
                <a:srgbClr val="530E0E"/>
              </a:solidFill>
              <a:cs typeface="Arial"/>
              <a:sym typeface="Arial"/>
            </a:endParaRPr>
          </a:p>
        </p:txBody>
      </p:sp>
      <p:sp>
        <p:nvSpPr>
          <p:cNvPr id="6" name="Google Shape;264;p15">
            <a:extLst>
              <a:ext uri="{FF2B5EF4-FFF2-40B4-BE49-F238E27FC236}">
                <a16:creationId xmlns:a16="http://schemas.microsoft.com/office/drawing/2014/main" id="{7CE0181D-4AC7-00C4-F50E-1D95511E8AC2}"/>
              </a:ext>
            </a:extLst>
          </p:cNvPr>
          <p:cNvSpPr txBox="1"/>
          <p:nvPr/>
        </p:nvSpPr>
        <p:spPr>
          <a:xfrm>
            <a:off x="4743037" y="964334"/>
            <a:ext cx="2425499" cy="677210"/>
          </a:xfrm>
          <a:prstGeom prst="rect">
            <a:avLst/>
          </a:prstGeom>
          <a:noFill/>
          <a:ln>
            <a:noFill/>
          </a:ln>
        </p:spPr>
        <p:txBody>
          <a:bodyPr spcFirstLastPara="1" wrap="square" lIns="60950" tIns="30467" rIns="60950" bIns="30467" anchor="t" anchorCtr="0">
            <a:spAutoFit/>
          </a:bodyPr>
          <a:lstStyle/>
          <a:p>
            <a:pPr algn="ctr">
              <a:lnSpc>
                <a:spcPct val="150000"/>
              </a:lnSpc>
              <a:buClr>
                <a:srgbClr val="000000"/>
              </a:buClr>
              <a:buFont typeface="Arial"/>
              <a:buNone/>
            </a:pPr>
            <a:r>
              <a:rPr lang="en-US" sz="2667" b="1" kern="0" dirty="0" err="1">
                <a:solidFill>
                  <a:srgbClr val="C00000"/>
                </a:solidFill>
                <a:latin typeface="UTM Avo" panose="02040603050506020204" pitchFamily="18" charset="0"/>
                <a:ea typeface="Calibri"/>
                <a:cs typeface="Calibri"/>
                <a:sym typeface="Calibri"/>
              </a:rPr>
              <a:t>Gợi</a:t>
            </a:r>
            <a:r>
              <a:rPr lang="en-US" sz="2667" b="1" kern="0" dirty="0">
                <a:solidFill>
                  <a:srgbClr val="C00000"/>
                </a:solidFill>
                <a:latin typeface="UTM Avo" panose="02040603050506020204" pitchFamily="18" charset="0"/>
                <a:ea typeface="Calibri"/>
                <a:cs typeface="Calibri"/>
                <a:sym typeface="Calibri"/>
              </a:rPr>
              <a:t> ý</a:t>
            </a:r>
          </a:p>
        </p:txBody>
      </p:sp>
      <p:sp>
        <p:nvSpPr>
          <p:cNvPr id="7" name="Google Shape;265;p15">
            <a:extLst>
              <a:ext uri="{FF2B5EF4-FFF2-40B4-BE49-F238E27FC236}">
                <a16:creationId xmlns:a16="http://schemas.microsoft.com/office/drawing/2014/main" id="{EB8B92B3-645A-1D1D-2ADD-112890E69D13}"/>
              </a:ext>
            </a:extLst>
          </p:cNvPr>
          <p:cNvSpPr/>
          <p:nvPr/>
        </p:nvSpPr>
        <p:spPr>
          <a:xfrm>
            <a:off x="4628207" y="1646694"/>
            <a:ext cx="2823027" cy="949643"/>
          </a:xfrm>
          <a:prstGeom prst="roundRect">
            <a:avLst>
              <a:gd name="adj" fmla="val 16667"/>
            </a:avLst>
          </a:prstGeom>
          <a:solidFill>
            <a:srgbClr val="FFFFFF"/>
          </a:solidFill>
          <a:ln w="2540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spcBef>
                <a:spcPts val="0"/>
              </a:spcBef>
              <a:spcAft>
                <a:spcPts val="0"/>
              </a:spcAft>
              <a:buClr>
                <a:srgbClr val="000000"/>
              </a:buClr>
              <a:buSzTx/>
              <a:buFont typeface="Arial"/>
              <a:buNone/>
              <a:tabLst/>
              <a:defRPr/>
            </a:pPr>
            <a:r>
              <a:rPr lang="vi-VN" sz="2000" b="1" kern="0" dirty="0">
                <a:solidFill>
                  <a:srgbClr val="000000"/>
                </a:solidFill>
                <a:latin typeface="UTM Avo" panose="02040603050506020204" pitchFamily="18" charset="0"/>
                <a:ea typeface="Calibri"/>
                <a:cs typeface="Calibri"/>
                <a:sym typeface="Calibri"/>
              </a:rPr>
              <a:t>Một số trường hợp cần viết đơn</a:t>
            </a:r>
            <a:endParaRPr sz="2000" b="1" kern="0" dirty="0">
              <a:solidFill>
                <a:srgbClr val="000000"/>
              </a:solidFill>
              <a:latin typeface="UTM Avo" panose="02040603050506020204" pitchFamily="18" charset="0"/>
              <a:ea typeface="Calibri"/>
              <a:cs typeface="Calibri"/>
              <a:sym typeface="Arial"/>
            </a:endParaRPr>
          </a:p>
        </p:txBody>
      </p:sp>
      <p:cxnSp>
        <p:nvCxnSpPr>
          <p:cNvPr id="8" name="Google Shape;266;p15">
            <a:extLst>
              <a:ext uri="{FF2B5EF4-FFF2-40B4-BE49-F238E27FC236}">
                <a16:creationId xmlns:a16="http://schemas.microsoft.com/office/drawing/2014/main" id="{9E1527E6-508D-D537-9A3F-D68664A95AC7}"/>
              </a:ext>
            </a:extLst>
          </p:cNvPr>
          <p:cNvCxnSpPr>
            <a:cxnSpLocks/>
            <a:stCxn id="7" idx="2"/>
            <a:endCxn id="9" idx="0"/>
          </p:cNvCxnSpPr>
          <p:nvPr/>
        </p:nvCxnSpPr>
        <p:spPr>
          <a:xfrm flipH="1">
            <a:off x="1896808" y="2596337"/>
            <a:ext cx="4142913" cy="487314"/>
          </a:xfrm>
          <a:prstGeom prst="straightConnector1">
            <a:avLst/>
          </a:prstGeom>
          <a:noFill/>
          <a:ln w="38100" cap="flat" cmpd="sng">
            <a:solidFill>
              <a:srgbClr val="C0504D"/>
            </a:solidFill>
            <a:prstDash val="solid"/>
            <a:round/>
            <a:headEnd type="none" w="sm" len="sm"/>
            <a:tailEnd type="triangle" w="med" len="med"/>
          </a:ln>
          <a:effectLst>
            <a:outerShdw blurRad="40000" dist="23000" dir="5400000" rotWithShape="0">
              <a:srgbClr val="000000">
                <a:alpha val="34901"/>
              </a:srgbClr>
            </a:outerShdw>
          </a:effectLst>
        </p:spPr>
      </p:cxnSp>
      <p:sp>
        <p:nvSpPr>
          <p:cNvPr id="9" name="Google Shape;267;p15">
            <a:extLst>
              <a:ext uri="{FF2B5EF4-FFF2-40B4-BE49-F238E27FC236}">
                <a16:creationId xmlns:a16="http://schemas.microsoft.com/office/drawing/2014/main" id="{959C2699-7BB6-DEA4-6205-052696B4EE02}"/>
              </a:ext>
            </a:extLst>
          </p:cNvPr>
          <p:cNvSpPr/>
          <p:nvPr/>
        </p:nvSpPr>
        <p:spPr>
          <a:xfrm>
            <a:off x="415415" y="3083651"/>
            <a:ext cx="2962785" cy="1069250"/>
          </a:xfrm>
          <a:prstGeom prst="rect">
            <a:avLst/>
          </a:prstGeom>
          <a:solidFill>
            <a:srgbClr val="FFFFFF"/>
          </a:solidFill>
          <a:ln w="38100" cap="flat" cmpd="sng">
            <a:solidFill>
              <a:srgbClr val="002060"/>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spcBef>
                <a:spcPts val="0"/>
              </a:spcBef>
              <a:spcAft>
                <a:spcPts val="0"/>
              </a:spcAft>
              <a:buClr>
                <a:srgbClr val="000000"/>
              </a:buClr>
              <a:buSzTx/>
              <a:buFont typeface="Arial"/>
              <a:buNone/>
              <a:tabLst/>
              <a:defRPr/>
            </a:pPr>
            <a:r>
              <a:rPr lang="vi-VN" sz="2000" kern="0" dirty="0">
                <a:solidFill>
                  <a:srgbClr val="000000"/>
                </a:solidFill>
                <a:latin typeface="UTM Avo" panose="02040603050506020204" pitchFamily="18" charset="0"/>
                <a:ea typeface="Calibri"/>
                <a:cs typeface="Calibri"/>
                <a:sym typeface="Calibri"/>
              </a:rPr>
              <a:t>Viết đơn trình bày</a:t>
            </a:r>
            <a:r>
              <a:rPr lang="en-US" sz="2000" kern="0" dirty="0">
                <a:solidFill>
                  <a:srgbClr val="000000"/>
                </a:solidFill>
                <a:latin typeface="UTM Avo" panose="02040603050506020204" pitchFamily="18" charset="0"/>
                <a:ea typeface="Calibri"/>
                <a:cs typeface="Calibri"/>
                <a:sym typeface="Calibri"/>
              </a:rPr>
              <a:t> </a:t>
            </a:r>
            <a:r>
              <a:rPr lang="vi-VN" sz="2000" kern="0" dirty="0">
                <a:solidFill>
                  <a:srgbClr val="000000"/>
                </a:solidFill>
                <a:latin typeface="UTM Avo" panose="02040603050506020204" pitchFamily="18" charset="0"/>
                <a:ea typeface="Calibri"/>
                <a:cs typeface="Calibri"/>
                <a:sym typeface="Calibri"/>
              </a:rPr>
              <a:t>nguyện vọng của em </a:t>
            </a:r>
            <a:endParaRPr sz="2000" kern="0" dirty="0">
              <a:solidFill>
                <a:srgbClr val="000000"/>
              </a:solidFill>
              <a:latin typeface="UTM Avo" panose="02040603050506020204" pitchFamily="18" charset="0"/>
              <a:ea typeface="Calibri"/>
              <a:cs typeface="Calibri"/>
              <a:sym typeface="Arial"/>
            </a:endParaRPr>
          </a:p>
        </p:txBody>
      </p:sp>
      <p:sp>
        <p:nvSpPr>
          <p:cNvPr id="14" name="Google Shape;268;p15">
            <a:extLst>
              <a:ext uri="{FF2B5EF4-FFF2-40B4-BE49-F238E27FC236}">
                <a16:creationId xmlns:a16="http://schemas.microsoft.com/office/drawing/2014/main" id="{4C3B098E-BBB6-AF50-0222-C21FD137E531}"/>
              </a:ext>
            </a:extLst>
          </p:cNvPr>
          <p:cNvSpPr txBox="1"/>
          <p:nvPr/>
        </p:nvSpPr>
        <p:spPr>
          <a:xfrm>
            <a:off x="196965" y="4648079"/>
            <a:ext cx="3547535" cy="1292635"/>
          </a:xfrm>
          <a:prstGeom prst="rect">
            <a:avLst/>
          </a:prstGeom>
          <a:noFill/>
          <a:ln>
            <a:noFill/>
          </a:ln>
        </p:spPr>
        <p:txBody>
          <a:bodyPr spcFirstLastPara="1" wrap="square" lIns="60950" tIns="30467" rIns="60950" bIns="30467" anchor="t" anchorCtr="0">
            <a:spAutoFit/>
          </a:bodyPr>
          <a:lstStyle/>
          <a:p>
            <a:pPr algn="just">
              <a:buClr>
                <a:srgbClr val="000000"/>
              </a:buClr>
              <a:buFont typeface="Arial"/>
              <a:buNone/>
            </a:pPr>
            <a:r>
              <a:rPr lang="vi-VN" sz="2000" kern="0" dirty="0">
                <a:solidFill>
                  <a:srgbClr val="000000"/>
                </a:solidFill>
                <a:latin typeface="UTM Avo" panose="02040603050506020204" pitchFamily="18" charset="0"/>
                <a:ea typeface="Calibri"/>
                <a:cs typeface="Calibri"/>
                <a:sym typeface="Calibri"/>
              </a:rPr>
              <a:t>Viết đơn xin tham gia câu lạc bộ, viết đơn xin vào Đội, viết đơn xin phép nghỉ học,…</a:t>
            </a:r>
            <a:endParaRPr sz="2000" kern="0" dirty="0">
              <a:solidFill>
                <a:srgbClr val="000000"/>
              </a:solidFill>
              <a:latin typeface="UTM Avo" panose="02040603050506020204" pitchFamily="18" charset="0"/>
              <a:ea typeface="Calibri"/>
              <a:cs typeface="Calibri"/>
              <a:sym typeface="Calibri"/>
            </a:endParaRPr>
          </a:p>
        </p:txBody>
      </p:sp>
      <p:sp>
        <p:nvSpPr>
          <p:cNvPr id="15" name="Google Shape;269;p15">
            <a:extLst>
              <a:ext uri="{FF2B5EF4-FFF2-40B4-BE49-F238E27FC236}">
                <a16:creationId xmlns:a16="http://schemas.microsoft.com/office/drawing/2014/main" id="{D8A66ACA-A87F-70F9-1201-9908FD519DD0}"/>
              </a:ext>
            </a:extLst>
          </p:cNvPr>
          <p:cNvSpPr/>
          <p:nvPr/>
        </p:nvSpPr>
        <p:spPr>
          <a:xfrm>
            <a:off x="1725503" y="4325251"/>
            <a:ext cx="280425" cy="350771"/>
          </a:xfrm>
          <a:prstGeom prst="downArrow">
            <a:avLst>
              <a:gd name="adj1" fmla="val 50000"/>
              <a:gd name="adj2" fmla="val 50000"/>
            </a:avLst>
          </a:prstGeom>
          <a:solidFill>
            <a:srgbClr val="C00000"/>
          </a:solidFill>
          <a:ln w="25400" cap="flat" cmpd="sng">
            <a:noFill/>
            <a:prstDash val="solid"/>
            <a:round/>
            <a:headEnd type="none" w="sm" len="sm"/>
            <a:tailEnd type="none" w="sm" len="sm"/>
          </a:ln>
        </p:spPr>
        <p:txBody>
          <a:bodyPr spcFirstLastPara="1" wrap="square" lIns="60950" tIns="30467" rIns="60950" bIns="30467" anchor="ctr" anchorCtr="0">
            <a:noAutofit/>
          </a:bodyPr>
          <a:lstStyle/>
          <a:p>
            <a:pPr algn="ctr">
              <a:buClr>
                <a:srgbClr val="000000"/>
              </a:buClr>
              <a:buFont typeface="Arial"/>
              <a:buNone/>
            </a:pPr>
            <a:endParaRPr sz="2000" kern="0">
              <a:solidFill>
                <a:srgbClr val="FFFFFF"/>
              </a:solidFill>
              <a:ea typeface="Calibri"/>
              <a:cs typeface="Calibri"/>
              <a:sym typeface="Calibri"/>
            </a:endParaRPr>
          </a:p>
        </p:txBody>
      </p:sp>
      <p:cxnSp>
        <p:nvCxnSpPr>
          <p:cNvPr id="16" name="Google Shape;270;p15">
            <a:extLst>
              <a:ext uri="{FF2B5EF4-FFF2-40B4-BE49-F238E27FC236}">
                <a16:creationId xmlns:a16="http://schemas.microsoft.com/office/drawing/2014/main" id="{9584862F-8617-4A77-6D0C-CDE0CB458D05}"/>
              </a:ext>
            </a:extLst>
          </p:cNvPr>
          <p:cNvCxnSpPr>
            <a:cxnSpLocks/>
            <a:stCxn id="7" idx="2"/>
            <a:endCxn id="17" idx="0"/>
          </p:cNvCxnSpPr>
          <p:nvPr/>
        </p:nvCxnSpPr>
        <p:spPr>
          <a:xfrm>
            <a:off x="6039721" y="2596337"/>
            <a:ext cx="9945" cy="487313"/>
          </a:xfrm>
          <a:prstGeom prst="straightConnector1">
            <a:avLst/>
          </a:prstGeom>
          <a:noFill/>
          <a:ln w="38100" cap="flat" cmpd="sng">
            <a:solidFill>
              <a:srgbClr val="C0504D"/>
            </a:solidFill>
            <a:prstDash val="solid"/>
            <a:round/>
            <a:headEnd type="none" w="sm" len="sm"/>
            <a:tailEnd type="triangle" w="med" len="med"/>
          </a:ln>
          <a:effectLst>
            <a:outerShdw blurRad="40000" dist="23000" dir="5400000" rotWithShape="0">
              <a:srgbClr val="000000">
                <a:alpha val="34901"/>
              </a:srgbClr>
            </a:outerShdw>
          </a:effectLst>
        </p:spPr>
      </p:cxnSp>
      <p:sp>
        <p:nvSpPr>
          <p:cNvPr id="17" name="Google Shape;271;p15">
            <a:extLst>
              <a:ext uri="{FF2B5EF4-FFF2-40B4-BE49-F238E27FC236}">
                <a16:creationId xmlns:a16="http://schemas.microsoft.com/office/drawing/2014/main" id="{583B2922-AD29-E550-A099-2DED52F5FB7E}"/>
              </a:ext>
            </a:extLst>
          </p:cNvPr>
          <p:cNvSpPr/>
          <p:nvPr/>
        </p:nvSpPr>
        <p:spPr>
          <a:xfrm>
            <a:off x="4638152" y="3083650"/>
            <a:ext cx="2823027" cy="1069251"/>
          </a:xfrm>
          <a:prstGeom prst="rect">
            <a:avLst/>
          </a:prstGeom>
          <a:solidFill>
            <a:srgbClr val="FFFFFF"/>
          </a:solidFill>
          <a:ln w="38100" cap="flat" cmpd="sng">
            <a:solidFill>
              <a:srgbClr val="002060"/>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spcBef>
                <a:spcPts val="0"/>
              </a:spcBef>
              <a:spcAft>
                <a:spcPts val="0"/>
              </a:spcAft>
              <a:buClr>
                <a:srgbClr val="000000"/>
              </a:buClr>
              <a:buSzTx/>
              <a:buFont typeface="Arial"/>
              <a:buNone/>
              <a:tabLst/>
              <a:defRPr/>
            </a:pPr>
            <a:r>
              <a:rPr lang="vi-VN" sz="2000" kern="0" dirty="0">
                <a:solidFill>
                  <a:srgbClr val="000000"/>
                </a:solidFill>
                <a:latin typeface="UTM Avo" panose="02040603050506020204" pitchFamily="18" charset="0"/>
                <a:ea typeface="Calibri"/>
                <a:cs typeface="Calibri"/>
                <a:sym typeface="Calibri"/>
              </a:rPr>
              <a:t>Viết đơn trình bày nguyện vọng của tổ hoặc lớp em</a:t>
            </a:r>
            <a:endParaRPr sz="2000" kern="0" dirty="0">
              <a:solidFill>
                <a:srgbClr val="000000"/>
              </a:solidFill>
              <a:latin typeface="UTM Avo" panose="02040603050506020204" pitchFamily="18" charset="0"/>
              <a:ea typeface="Calibri"/>
              <a:cs typeface="Calibri"/>
              <a:sym typeface="Arial"/>
            </a:endParaRPr>
          </a:p>
        </p:txBody>
      </p:sp>
      <p:sp>
        <p:nvSpPr>
          <p:cNvPr id="18" name="Google Shape;272;p15">
            <a:extLst>
              <a:ext uri="{FF2B5EF4-FFF2-40B4-BE49-F238E27FC236}">
                <a16:creationId xmlns:a16="http://schemas.microsoft.com/office/drawing/2014/main" id="{542040EB-5148-E022-955A-FFE5B434AACE}"/>
              </a:ext>
            </a:extLst>
          </p:cNvPr>
          <p:cNvSpPr txBox="1"/>
          <p:nvPr/>
        </p:nvSpPr>
        <p:spPr>
          <a:xfrm>
            <a:off x="4088154" y="4648079"/>
            <a:ext cx="3903135" cy="1600412"/>
          </a:xfrm>
          <a:prstGeom prst="rect">
            <a:avLst/>
          </a:prstGeom>
          <a:noFill/>
          <a:ln>
            <a:noFill/>
          </a:ln>
        </p:spPr>
        <p:txBody>
          <a:bodyPr spcFirstLastPara="1" wrap="square" lIns="60950" tIns="30467" rIns="60950" bIns="30467" anchor="t" anchorCtr="0">
            <a:spAutoFit/>
          </a:bodyPr>
          <a:lstStyle/>
          <a:p>
            <a:pPr algn="just">
              <a:buClr>
                <a:srgbClr val="000000"/>
              </a:buClr>
              <a:buFont typeface="Arial"/>
              <a:buNone/>
            </a:pPr>
            <a:r>
              <a:rPr lang="vi-VN" sz="2000" kern="0" dirty="0">
                <a:solidFill>
                  <a:srgbClr val="000000"/>
                </a:solidFill>
                <a:latin typeface="UTM Avo" panose="02040603050506020204" pitchFamily="18" charset="0"/>
                <a:ea typeface="Calibri"/>
                <a:cs typeface="Calibri"/>
                <a:sym typeface="Calibri"/>
              </a:rPr>
              <a:t>Viết đơn xin sắp xếp lại nhóm học tập, viết đơn xin bố trí lại chỗ ngồi, viết đơn đề nghị thành lập câu lạc bộ bóng đá,…</a:t>
            </a:r>
            <a:endParaRPr sz="2000" kern="0" dirty="0">
              <a:solidFill>
                <a:srgbClr val="000000"/>
              </a:solidFill>
              <a:latin typeface="UTM Avo" panose="02040603050506020204" pitchFamily="18" charset="0"/>
              <a:ea typeface="Calibri"/>
              <a:cs typeface="Calibri"/>
              <a:sym typeface="Arial"/>
            </a:endParaRPr>
          </a:p>
        </p:txBody>
      </p:sp>
      <p:sp>
        <p:nvSpPr>
          <p:cNvPr id="19" name="Google Shape;273;p15">
            <a:extLst>
              <a:ext uri="{FF2B5EF4-FFF2-40B4-BE49-F238E27FC236}">
                <a16:creationId xmlns:a16="http://schemas.microsoft.com/office/drawing/2014/main" id="{E8552C15-FC41-F206-E1BD-9E8E227FC432}"/>
              </a:ext>
            </a:extLst>
          </p:cNvPr>
          <p:cNvSpPr/>
          <p:nvPr/>
        </p:nvSpPr>
        <p:spPr>
          <a:xfrm>
            <a:off x="5955787" y="4325251"/>
            <a:ext cx="280425" cy="350771"/>
          </a:xfrm>
          <a:prstGeom prst="downArrow">
            <a:avLst>
              <a:gd name="adj1" fmla="val 50000"/>
              <a:gd name="adj2" fmla="val 50000"/>
            </a:avLst>
          </a:prstGeom>
          <a:solidFill>
            <a:srgbClr val="C00000"/>
          </a:solidFill>
          <a:ln w="25400" cap="flat" cmpd="sng">
            <a:noFill/>
            <a:prstDash val="solid"/>
            <a:round/>
            <a:headEnd type="none" w="sm" len="sm"/>
            <a:tailEnd type="none" w="sm" len="sm"/>
          </a:ln>
        </p:spPr>
        <p:txBody>
          <a:bodyPr spcFirstLastPara="1" wrap="square" lIns="60950" tIns="30467" rIns="60950" bIns="30467" anchor="ctr" anchorCtr="0">
            <a:noAutofit/>
          </a:bodyPr>
          <a:lstStyle/>
          <a:p>
            <a:pPr algn="ctr">
              <a:buClr>
                <a:srgbClr val="000000"/>
              </a:buClr>
              <a:buFont typeface="Arial"/>
              <a:buNone/>
            </a:pPr>
            <a:endParaRPr sz="2000" kern="0">
              <a:solidFill>
                <a:srgbClr val="FFFFFF"/>
              </a:solidFill>
              <a:ea typeface="Calibri"/>
              <a:cs typeface="Calibri"/>
              <a:sym typeface="Calibri"/>
            </a:endParaRPr>
          </a:p>
        </p:txBody>
      </p:sp>
      <p:cxnSp>
        <p:nvCxnSpPr>
          <p:cNvPr id="20" name="Google Shape;274;p15">
            <a:extLst>
              <a:ext uri="{FF2B5EF4-FFF2-40B4-BE49-F238E27FC236}">
                <a16:creationId xmlns:a16="http://schemas.microsoft.com/office/drawing/2014/main" id="{B29AE35B-1322-F893-9CCE-C506A6325D4F}"/>
              </a:ext>
            </a:extLst>
          </p:cNvPr>
          <p:cNvCxnSpPr>
            <a:cxnSpLocks/>
            <a:stCxn id="7" idx="2"/>
            <a:endCxn id="21" idx="0"/>
          </p:cNvCxnSpPr>
          <p:nvPr/>
        </p:nvCxnSpPr>
        <p:spPr>
          <a:xfrm>
            <a:off x="6039721" y="2596337"/>
            <a:ext cx="4035398" cy="487314"/>
          </a:xfrm>
          <a:prstGeom prst="straightConnector1">
            <a:avLst/>
          </a:prstGeom>
          <a:noFill/>
          <a:ln w="38100" cap="flat" cmpd="sng">
            <a:solidFill>
              <a:srgbClr val="C0504D"/>
            </a:solidFill>
            <a:prstDash val="solid"/>
            <a:round/>
            <a:headEnd type="none" w="sm" len="sm"/>
            <a:tailEnd type="triangle" w="med" len="med"/>
          </a:ln>
          <a:effectLst>
            <a:outerShdw blurRad="40000" dist="23000" dir="5400000" rotWithShape="0">
              <a:srgbClr val="000000">
                <a:alpha val="34901"/>
              </a:srgbClr>
            </a:outerShdw>
          </a:effectLst>
        </p:spPr>
      </p:cxnSp>
      <p:sp>
        <p:nvSpPr>
          <p:cNvPr id="21" name="Google Shape;275;p15">
            <a:extLst>
              <a:ext uri="{FF2B5EF4-FFF2-40B4-BE49-F238E27FC236}">
                <a16:creationId xmlns:a16="http://schemas.microsoft.com/office/drawing/2014/main" id="{93C02259-7B05-438C-538B-EF5B0A400CE4}"/>
              </a:ext>
            </a:extLst>
          </p:cNvPr>
          <p:cNvSpPr/>
          <p:nvPr/>
        </p:nvSpPr>
        <p:spPr>
          <a:xfrm>
            <a:off x="8226937" y="3083651"/>
            <a:ext cx="3696363" cy="1138846"/>
          </a:xfrm>
          <a:prstGeom prst="rect">
            <a:avLst/>
          </a:prstGeom>
          <a:solidFill>
            <a:srgbClr val="FFFFFF"/>
          </a:solidFill>
          <a:ln w="38100" cap="flat" cmpd="sng">
            <a:solidFill>
              <a:srgbClr val="002060"/>
            </a:solidFill>
            <a:prstDash val="solid"/>
            <a:round/>
            <a:headEnd type="none" w="sm" len="sm"/>
            <a:tailEnd type="none" w="sm" len="sm"/>
          </a:ln>
        </p:spPr>
        <p:txBody>
          <a:bodyPr spcFirstLastPara="1" wrap="square" lIns="60950" tIns="30467" rIns="60950" bIns="30467" anchor="ctr" anchorCtr="0">
            <a:noAutofit/>
          </a:bodyPr>
          <a:lstStyle/>
          <a:p>
            <a:pPr algn="ctr">
              <a:buClr>
                <a:srgbClr val="000000"/>
              </a:buClr>
            </a:pPr>
            <a:r>
              <a:rPr lang="vi-VN" sz="2000" kern="0" dirty="0">
                <a:solidFill>
                  <a:srgbClr val="000000"/>
                </a:solidFill>
                <a:latin typeface="UTM Avo" panose="02040603050506020204" pitchFamily="18" charset="0"/>
                <a:ea typeface="Calibri"/>
                <a:cs typeface="Calibri"/>
                <a:sym typeface="Calibri"/>
              </a:rPr>
              <a:t>Giúp bố mẹ viết đơn trình bày nguyện vọng của gia đình hoặc xóm, phố em</a:t>
            </a:r>
            <a:endParaRPr sz="2000" kern="0" dirty="0">
              <a:solidFill>
                <a:srgbClr val="000000"/>
              </a:solidFill>
              <a:latin typeface="UTM Avo" panose="02040603050506020204" pitchFamily="18" charset="0"/>
              <a:ea typeface="Calibri"/>
              <a:cs typeface="Calibri"/>
              <a:sym typeface="Calibri"/>
            </a:endParaRPr>
          </a:p>
        </p:txBody>
      </p:sp>
      <p:sp>
        <p:nvSpPr>
          <p:cNvPr id="22" name="Google Shape;276;p15">
            <a:extLst>
              <a:ext uri="{FF2B5EF4-FFF2-40B4-BE49-F238E27FC236}">
                <a16:creationId xmlns:a16="http://schemas.microsoft.com/office/drawing/2014/main" id="{2FCCFCD4-11B6-C161-F76D-808045CC60D2}"/>
              </a:ext>
            </a:extLst>
          </p:cNvPr>
          <p:cNvSpPr txBox="1"/>
          <p:nvPr/>
        </p:nvSpPr>
        <p:spPr>
          <a:xfrm>
            <a:off x="8180143" y="4648079"/>
            <a:ext cx="3903135" cy="1908188"/>
          </a:xfrm>
          <a:prstGeom prst="rect">
            <a:avLst/>
          </a:prstGeom>
          <a:noFill/>
          <a:ln>
            <a:noFill/>
          </a:ln>
        </p:spPr>
        <p:txBody>
          <a:bodyPr spcFirstLastPara="1" wrap="square" lIns="60950" tIns="30467" rIns="60950" bIns="30467" anchor="t" anchorCtr="0">
            <a:spAutoFit/>
          </a:bodyPr>
          <a:lstStyle/>
          <a:p>
            <a:pPr algn="just">
              <a:buClr>
                <a:srgbClr val="000000"/>
              </a:buClr>
            </a:pPr>
            <a:r>
              <a:rPr lang="vi-VN" sz="2000" kern="0" dirty="0">
                <a:solidFill>
                  <a:srgbClr val="000000"/>
                </a:solidFill>
                <a:latin typeface="UTM Avo" panose="02040603050506020204" pitchFamily="18" charset="0"/>
                <a:ea typeface="Calibri"/>
                <a:cs typeface="Calibri"/>
                <a:sym typeface="Calibri"/>
              </a:rPr>
              <a:t>Viết đơn đề nghị làm khu vui chơi cho trẻ em, viết đơn đề nghị thu gom rác đúng giờ quy định, viết đơn đề nghị thành lập quỹ khuyến học của khu phố,…</a:t>
            </a:r>
            <a:endParaRPr sz="2000" kern="0" dirty="0">
              <a:solidFill>
                <a:srgbClr val="000000"/>
              </a:solidFill>
              <a:latin typeface="UTM Avo" panose="02040603050506020204" pitchFamily="18" charset="0"/>
              <a:ea typeface="Calibri"/>
              <a:cs typeface="Calibri"/>
              <a:sym typeface="Arial"/>
            </a:endParaRPr>
          </a:p>
        </p:txBody>
      </p:sp>
      <p:sp>
        <p:nvSpPr>
          <p:cNvPr id="23" name="Google Shape;277;p15">
            <a:extLst>
              <a:ext uri="{FF2B5EF4-FFF2-40B4-BE49-F238E27FC236}">
                <a16:creationId xmlns:a16="http://schemas.microsoft.com/office/drawing/2014/main" id="{444697C8-7465-BC7D-242E-547807E1AD67}"/>
              </a:ext>
            </a:extLst>
          </p:cNvPr>
          <p:cNvSpPr/>
          <p:nvPr/>
        </p:nvSpPr>
        <p:spPr>
          <a:xfrm>
            <a:off x="10045871" y="4325251"/>
            <a:ext cx="280425" cy="350771"/>
          </a:xfrm>
          <a:prstGeom prst="downArrow">
            <a:avLst>
              <a:gd name="adj1" fmla="val 50000"/>
              <a:gd name="adj2" fmla="val 50000"/>
            </a:avLst>
          </a:prstGeom>
          <a:solidFill>
            <a:srgbClr val="C00000"/>
          </a:solidFill>
          <a:ln w="25400" cap="flat" cmpd="sng">
            <a:noFill/>
            <a:prstDash val="solid"/>
            <a:round/>
            <a:headEnd type="none" w="sm" len="sm"/>
            <a:tailEnd type="none" w="sm" len="sm"/>
          </a:ln>
        </p:spPr>
        <p:txBody>
          <a:bodyPr spcFirstLastPara="1" wrap="square" lIns="60950" tIns="30467" rIns="60950" bIns="30467" anchor="ctr" anchorCtr="0">
            <a:noAutofit/>
          </a:bodyPr>
          <a:lstStyle/>
          <a:p>
            <a:pPr algn="ctr">
              <a:buClr>
                <a:srgbClr val="000000"/>
              </a:buClr>
              <a:buFont typeface="Arial"/>
              <a:buNone/>
            </a:pPr>
            <a:endParaRPr sz="2000" kern="0">
              <a:solidFill>
                <a:srgbClr val="FFFFFF"/>
              </a:solidFill>
              <a:ea typeface="Calibri"/>
              <a:cs typeface="Calibri"/>
              <a:sym typeface="Calibri"/>
            </a:endParaRPr>
          </a:p>
        </p:txBody>
      </p:sp>
    </p:spTree>
    <p:extLst>
      <p:ext uri="{BB962C8B-B14F-4D97-AF65-F5344CB8AC3E}">
        <p14:creationId xmlns:p14="http://schemas.microsoft.com/office/powerpoint/2010/main" val="391530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0" presetClass="entr" presetSubtype="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282;p16">
            <a:extLst>
              <a:ext uri="{FF2B5EF4-FFF2-40B4-BE49-F238E27FC236}">
                <a16:creationId xmlns:a16="http://schemas.microsoft.com/office/drawing/2014/main" id="{0BDF6D5D-4776-CCB8-6300-D1C1C01089A1}"/>
              </a:ext>
            </a:extLst>
          </p:cNvPr>
          <p:cNvSpPr/>
          <p:nvPr/>
        </p:nvSpPr>
        <p:spPr>
          <a:xfrm>
            <a:off x="1268660" y="1717996"/>
            <a:ext cx="10192839" cy="1393504"/>
          </a:xfrm>
          <a:custGeom>
            <a:avLst/>
            <a:gdLst/>
            <a:ahLst/>
            <a:cxnLst/>
            <a:rect l="l" t="t" r="r" b="b"/>
            <a:pathLst>
              <a:path w="7692598" h="2692409" extrusionOk="0">
                <a:moveTo>
                  <a:pt x="0" y="0"/>
                </a:moveTo>
                <a:lnTo>
                  <a:pt x="7692598" y="0"/>
                </a:lnTo>
                <a:lnTo>
                  <a:pt x="7692598" y="2692409"/>
                </a:lnTo>
                <a:lnTo>
                  <a:pt x="0" y="2692409"/>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
        <p:nvSpPr>
          <p:cNvPr id="3" name="Google Shape;284;p16">
            <a:extLst>
              <a:ext uri="{FF2B5EF4-FFF2-40B4-BE49-F238E27FC236}">
                <a16:creationId xmlns:a16="http://schemas.microsoft.com/office/drawing/2014/main" id="{B85F55D6-F0D6-3303-C065-DF3CAA18BD63}"/>
              </a:ext>
            </a:extLst>
          </p:cNvPr>
          <p:cNvSpPr/>
          <p:nvPr/>
        </p:nvSpPr>
        <p:spPr>
          <a:xfrm>
            <a:off x="1086490" y="1905992"/>
            <a:ext cx="1038721" cy="1017513"/>
          </a:xfrm>
          <a:custGeom>
            <a:avLst/>
            <a:gdLst/>
            <a:ahLst/>
            <a:cxnLst/>
            <a:rect l="l" t="t" r="r" b="b"/>
            <a:pathLst>
              <a:path w="1558081" h="1526270" extrusionOk="0">
                <a:moveTo>
                  <a:pt x="0" y="0"/>
                </a:moveTo>
                <a:lnTo>
                  <a:pt x="1558081" y="0"/>
                </a:lnTo>
                <a:lnTo>
                  <a:pt x="1558081" y="1526270"/>
                </a:lnTo>
                <a:lnTo>
                  <a:pt x="0" y="1526270"/>
                </a:lnTo>
                <a:lnTo>
                  <a:pt x="0" y="0"/>
                </a:lnTo>
                <a:close/>
              </a:path>
            </a:pathLst>
          </a:custGeom>
          <a:blipFill rotWithShape="1">
            <a:blip r:embed="rId4">
              <a:alphaModFix/>
            </a:blip>
            <a:stretch>
              <a:fillRect/>
            </a:stretch>
          </a:blipFill>
          <a:ln>
            <a:noFill/>
          </a:ln>
        </p:spPr>
        <p:txBody>
          <a:bodyPr spcFirstLastPara="1" wrap="square" lIns="60950" tIns="30467" rIns="60950" bIns="30467"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
        <p:nvSpPr>
          <p:cNvPr id="4" name="Google Shape;285;p16">
            <a:extLst>
              <a:ext uri="{FF2B5EF4-FFF2-40B4-BE49-F238E27FC236}">
                <a16:creationId xmlns:a16="http://schemas.microsoft.com/office/drawing/2014/main" id="{5ABE4A2F-E41B-9954-4474-6B457963921E}"/>
              </a:ext>
            </a:extLst>
          </p:cNvPr>
          <p:cNvSpPr txBox="1"/>
          <p:nvPr/>
        </p:nvSpPr>
        <p:spPr>
          <a:xfrm>
            <a:off x="1993475" y="2106986"/>
            <a:ext cx="8743211" cy="615527"/>
          </a:xfrm>
          <a:prstGeom prst="rect">
            <a:avLst/>
          </a:prstGeom>
          <a:noFill/>
          <a:ln>
            <a:noFill/>
          </a:ln>
        </p:spPr>
        <p:txBody>
          <a:bodyPr spcFirstLastPara="1" wrap="square" lIns="60950" tIns="30467" rIns="60950" bIns="30467" anchor="t" anchorCtr="0">
            <a:spAutoFit/>
          </a:bodyPr>
          <a:lstStyle/>
          <a:p>
            <a:pPr algn="ctr">
              <a:lnSpc>
                <a:spcPct val="150000"/>
              </a:lnSpc>
              <a:buClr>
                <a:srgbClr val="000000"/>
              </a:buClr>
              <a:buFont typeface="Arial"/>
              <a:buNone/>
            </a:pPr>
            <a:r>
              <a:rPr lang="vi-VN" sz="2400" b="1" kern="0" dirty="0">
                <a:solidFill>
                  <a:srgbClr val="000000"/>
                </a:solidFill>
                <a:latin typeface="UTM Avo" panose="02040603050506020204" pitchFamily="18" charset="0"/>
                <a:ea typeface="Calibri"/>
                <a:cs typeface="Calibri"/>
                <a:sym typeface="Calibri"/>
              </a:rPr>
              <a:t>Nhiệm vụ 2: </a:t>
            </a:r>
            <a:r>
              <a:rPr lang="vi-VN" sz="2400" kern="0" dirty="0">
                <a:solidFill>
                  <a:srgbClr val="000000"/>
                </a:solidFill>
                <a:latin typeface="UTM Avo" panose="02040603050506020204" pitchFamily="18" charset="0"/>
                <a:ea typeface="Calibri"/>
                <a:cs typeface="Calibri"/>
                <a:sym typeface="Calibri"/>
              </a:rPr>
              <a:t>Xác định người, cơ quan, tổ chức nhận đơn </a:t>
            </a:r>
          </a:p>
        </p:txBody>
      </p:sp>
      <p:sp>
        <p:nvSpPr>
          <p:cNvPr id="5" name="Google Shape;286;p16">
            <a:extLst>
              <a:ext uri="{FF2B5EF4-FFF2-40B4-BE49-F238E27FC236}">
                <a16:creationId xmlns:a16="http://schemas.microsoft.com/office/drawing/2014/main" id="{E0FA64EB-DABF-C342-34D3-CA68F58EB7BC}"/>
              </a:ext>
            </a:extLst>
          </p:cNvPr>
          <p:cNvSpPr/>
          <p:nvPr/>
        </p:nvSpPr>
        <p:spPr>
          <a:xfrm>
            <a:off x="5461000" y="3932599"/>
            <a:ext cx="6286500" cy="1858601"/>
          </a:xfrm>
          <a:prstGeom prst="rect">
            <a:avLst/>
          </a:prstGeom>
          <a:solidFill>
            <a:srgbClr val="FFFFFF"/>
          </a:solidFill>
          <a:ln w="28575" cap="flat" cmpd="sng">
            <a:solidFill>
              <a:srgbClr val="C00000"/>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25000"/>
              </a:lnSpc>
              <a:spcBef>
                <a:spcPts val="0"/>
              </a:spcBef>
              <a:spcAft>
                <a:spcPts val="0"/>
              </a:spcAft>
              <a:buClr>
                <a:srgbClr val="000000"/>
              </a:buClr>
              <a:buSzTx/>
              <a:buFont typeface="Arial"/>
              <a:buNone/>
              <a:tabLst/>
              <a:defRPr/>
            </a:pPr>
            <a:r>
              <a:rPr lang="vi-VN" sz="2400" kern="0" dirty="0">
                <a:solidFill>
                  <a:srgbClr val="000000"/>
                </a:solidFill>
                <a:latin typeface="UTM Avo" panose="02040603050506020204" pitchFamily="18" charset="0"/>
                <a:ea typeface="Calibri"/>
                <a:cs typeface="Calibri"/>
                <a:sym typeface="Calibri"/>
              </a:rPr>
              <a:t>Em hãy xác định cần viết đơn gửi ai hoặc cơ quan, tổ chức nào trong mỗi trường hợp xác định được ở </a:t>
            </a:r>
            <a:r>
              <a:rPr lang="vi-VN" sz="2400" b="1" kern="0" dirty="0">
                <a:solidFill>
                  <a:srgbClr val="000000"/>
                </a:solidFill>
                <a:latin typeface="UTM Avo" panose="02040603050506020204" pitchFamily="18" charset="0"/>
                <a:ea typeface="Calibri"/>
                <a:cs typeface="Calibri"/>
                <a:sym typeface="Calibri"/>
              </a:rPr>
              <a:t>Nhiệm vụ 1.</a:t>
            </a:r>
            <a:endParaRPr sz="2400" b="1" kern="0" dirty="0">
              <a:solidFill>
                <a:srgbClr val="000000"/>
              </a:solidFill>
              <a:latin typeface="UTM Avo" panose="02040603050506020204" pitchFamily="18" charset="0"/>
              <a:ea typeface="Calibri"/>
              <a:cs typeface="Calibri"/>
              <a:sym typeface="Calibri"/>
            </a:endParaRPr>
          </a:p>
        </p:txBody>
      </p:sp>
      <p:pic>
        <p:nvPicPr>
          <p:cNvPr id="10" name="Google Shape;287;p16">
            <a:extLst>
              <a:ext uri="{FF2B5EF4-FFF2-40B4-BE49-F238E27FC236}">
                <a16:creationId xmlns:a16="http://schemas.microsoft.com/office/drawing/2014/main" id="{DA399457-BC16-8B83-044A-E6CC6D1FF669}"/>
              </a:ext>
            </a:extLst>
          </p:cNvPr>
          <p:cNvPicPr preferRelativeResize="0"/>
          <p:nvPr/>
        </p:nvPicPr>
        <p:blipFill rotWithShape="1">
          <a:blip r:embed="rId5">
            <a:alphaModFix/>
          </a:blip>
          <a:srcRect/>
          <a:stretch/>
        </p:blipFill>
        <p:spPr>
          <a:xfrm>
            <a:off x="1268660" y="3536389"/>
            <a:ext cx="3574051" cy="2854773"/>
          </a:xfrm>
          <a:prstGeom prst="rect">
            <a:avLst/>
          </a:prstGeom>
          <a:noFill/>
          <a:ln>
            <a:noFill/>
          </a:ln>
        </p:spPr>
      </p:pic>
    </p:spTree>
    <p:extLst>
      <p:ext uri="{BB962C8B-B14F-4D97-AF65-F5344CB8AC3E}">
        <p14:creationId xmlns:p14="http://schemas.microsoft.com/office/powerpoint/2010/main" val="151953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760DC85-EEED-5724-F6C7-6710A872BD17}"/>
              </a:ext>
            </a:extLst>
          </p:cNvPr>
          <p:cNvGrpSpPr/>
          <p:nvPr/>
        </p:nvGrpSpPr>
        <p:grpSpPr>
          <a:xfrm>
            <a:off x="6096000" y="798406"/>
            <a:ext cx="5827592" cy="1837657"/>
            <a:chOff x="-127000" y="1313494"/>
            <a:chExt cx="5827592" cy="1837657"/>
          </a:xfrm>
        </p:grpSpPr>
        <p:sp>
          <p:nvSpPr>
            <p:cNvPr id="9" name="Google Shape;298;p17">
              <a:extLst>
                <a:ext uri="{FF2B5EF4-FFF2-40B4-BE49-F238E27FC236}">
                  <a16:creationId xmlns:a16="http://schemas.microsoft.com/office/drawing/2014/main" id="{ED260CF5-374D-64FC-C3FE-A111766AD154}"/>
                </a:ext>
              </a:extLst>
            </p:cNvPr>
            <p:cNvSpPr/>
            <p:nvPr/>
          </p:nvSpPr>
          <p:spPr>
            <a:xfrm rot="5400000">
              <a:off x="1867967" y="-681473"/>
              <a:ext cx="1837657" cy="5827592"/>
            </a:xfrm>
            <a:custGeom>
              <a:avLst/>
              <a:gdLst/>
              <a:ahLst/>
              <a:cxnLst/>
              <a:rect l="l" t="t" r="r" b="b"/>
              <a:pathLst>
                <a:path w="3693745" h="3714003" extrusionOk="0">
                  <a:moveTo>
                    <a:pt x="0" y="0"/>
                  </a:moveTo>
                  <a:lnTo>
                    <a:pt x="3693745" y="0"/>
                  </a:lnTo>
                  <a:lnTo>
                    <a:pt x="3693745" y="3714003"/>
                  </a:lnTo>
                  <a:lnTo>
                    <a:pt x="0" y="3714003"/>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
          <p:nvSpPr>
            <p:cNvPr id="11" name="Google Shape;299;p17">
              <a:extLst>
                <a:ext uri="{FF2B5EF4-FFF2-40B4-BE49-F238E27FC236}">
                  <a16:creationId xmlns:a16="http://schemas.microsoft.com/office/drawing/2014/main" id="{EAFE273A-CCD6-EA5E-CBB6-203939617B86}"/>
                </a:ext>
              </a:extLst>
            </p:cNvPr>
            <p:cNvSpPr txBox="1"/>
            <p:nvPr/>
          </p:nvSpPr>
          <p:spPr>
            <a:xfrm>
              <a:off x="1484754" y="1770658"/>
              <a:ext cx="3754304" cy="923330"/>
            </a:xfrm>
            <a:prstGeom prst="rect">
              <a:avLst/>
            </a:prstGeom>
            <a:noFill/>
            <a:ln>
              <a:noFill/>
            </a:ln>
          </p:spPr>
          <p:txBody>
            <a:bodyPr spcFirstLastPara="1" wrap="square" lIns="0" tIns="0" rIns="0" bIns="0" anchor="t" anchorCtr="0">
              <a:spAutoFit/>
            </a:bodyPr>
            <a:lstStyle/>
            <a:p>
              <a:pPr algn="ctr">
                <a:lnSpc>
                  <a:spcPct val="125000"/>
                </a:lnSpc>
                <a:buClr>
                  <a:srgbClr val="000000"/>
                </a:buClr>
                <a:buFont typeface="Arial"/>
                <a:buNone/>
              </a:pPr>
              <a:r>
                <a:rPr lang="vi-VN" sz="2400" b="1" kern="0" dirty="0">
                  <a:solidFill>
                    <a:schemeClr val="bg1"/>
                  </a:solidFill>
                  <a:latin typeface="UTM Avo" panose="02040603050506020204" pitchFamily="18" charset="0"/>
                  <a:cs typeface="Calibri"/>
                  <a:sym typeface="Arial"/>
                </a:rPr>
                <a:t>Viết đơn trình bày nguyện vọng của em </a:t>
              </a:r>
            </a:p>
          </p:txBody>
        </p:sp>
        <p:sp>
          <p:nvSpPr>
            <p:cNvPr id="7" name="Google Shape;296;p17">
              <a:extLst>
                <a:ext uri="{FF2B5EF4-FFF2-40B4-BE49-F238E27FC236}">
                  <a16:creationId xmlns:a16="http://schemas.microsoft.com/office/drawing/2014/main" id="{F24A3404-7956-B58E-A1DF-42D6F1CBAA31}"/>
                </a:ext>
              </a:extLst>
            </p:cNvPr>
            <p:cNvSpPr/>
            <p:nvPr/>
          </p:nvSpPr>
          <p:spPr>
            <a:xfrm>
              <a:off x="-114121" y="1750826"/>
              <a:ext cx="1178125" cy="1178125"/>
            </a:xfrm>
            <a:custGeom>
              <a:avLst/>
              <a:gdLst/>
              <a:ahLst/>
              <a:cxnLst/>
              <a:rect l="l" t="t" r="r" b="b"/>
              <a:pathLst>
                <a:path w="1767188" h="1767188" extrusionOk="0">
                  <a:moveTo>
                    <a:pt x="0" y="0"/>
                  </a:moveTo>
                  <a:lnTo>
                    <a:pt x="1767188" y="0"/>
                  </a:lnTo>
                  <a:lnTo>
                    <a:pt x="1767188" y="1767188"/>
                  </a:lnTo>
                  <a:lnTo>
                    <a:pt x="0" y="1767188"/>
                  </a:lnTo>
                  <a:lnTo>
                    <a:pt x="0" y="0"/>
                  </a:lnTo>
                  <a:close/>
                </a:path>
              </a:pathLst>
            </a:custGeom>
            <a:blipFill rotWithShape="1">
              <a:blip r:embed="rId4">
                <a:alphaModFix/>
              </a:blip>
              <a:stretch>
                <a:fillRect/>
              </a:stretch>
            </a:blipFill>
            <a:ln>
              <a:noFill/>
            </a:ln>
          </p:spPr>
          <p:txBody>
            <a:bodyPr spcFirstLastPara="1" wrap="square" lIns="60950" tIns="30467" rIns="60950" bIns="30467"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grpSp>
      <p:grpSp>
        <p:nvGrpSpPr>
          <p:cNvPr id="13" name="Group 12">
            <a:extLst>
              <a:ext uri="{FF2B5EF4-FFF2-40B4-BE49-F238E27FC236}">
                <a16:creationId xmlns:a16="http://schemas.microsoft.com/office/drawing/2014/main" id="{3390A7A1-86A2-322E-C1C9-D1F0ED964B67}"/>
              </a:ext>
            </a:extLst>
          </p:cNvPr>
          <p:cNvGrpSpPr/>
          <p:nvPr/>
        </p:nvGrpSpPr>
        <p:grpSpPr>
          <a:xfrm>
            <a:off x="2341695" y="2516408"/>
            <a:ext cx="6822809" cy="3543186"/>
            <a:chOff x="3098799" y="2051025"/>
            <a:chExt cx="6822809" cy="3543186"/>
          </a:xfrm>
        </p:grpSpPr>
        <p:sp>
          <p:nvSpPr>
            <p:cNvPr id="6" name="Google Shape;293;p17">
              <a:extLst>
                <a:ext uri="{FF2B5EF4-FFF2-40B4-BE49-F238E27FC236}">
                  <a16:creationId xmlns:a16="http://schemas.microsoft.com/office/drawing/2014/main" id="{332DB8A0-0FC9-15B6-1A1E-FAC0D5BA0698}"/>
                </a:ext>
              </a:extLst>
            </p:cNvPr>
            <p:cNvSpPr/>
            <p:nvPr/>
          </p:nvSpPr>
          <p:spPr>
            <a:xfrm>
              <a:off x="3098799" y="2051025"/>
              <a:ext cx="6822809" cy="3543186"/>
            </a:xfrm>
            <a:custGeom>
              <a:avLst/>
              <a:gdLst/>
              <a:ahLst/>
              <a:cxnLst/>
              <a:rect l="l" t="t" r="r" b="b"/>
              <a:pathLst>
                <a:path w="11534268" h="6545697" extrusionOk="0">
                  <a:moveTo>
                    <a:pt x="0" y="0"/>
                  </a:moveTo>
                  <a:lnTo>
                    <a:pt x="11534268" y="0"/>
                  </a:lnTo>
                  <a:lnTo>
                    <a:pt x="11534268" y="6545698"/>
                  </a:lnTo>
                  <a:lnTo>
                    <a:pt x="0" y="6545698"/>
                  </a:lnTo>
                  <a:lnTo>
                    <a:pt x="0" y="0"/>
                  </a:lnTo>
                  <a:close/>
                </a:path>
              </a:pathLst>
            </a:custGeom>
            <a:blipFill rotWithShape="1">
              <a:blip r:embed="rId5">
                <a:alphaModFix/>
              </a:blip>
              <a:stretch>
                <a:fillRect/>
              </a:stretch>
            </a:blipFill>
            <a:ln>
              <a:noFill/>
            </a:ln>
          </p:spPr>
          <p:txBody>
            <a:bodyPr spcFirstLastPara="1" wrap="square" lIns="60950" tIns="30467" rIns="60950" bIns="30467"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
          <p:nvSpPr>
            <p:cNvPr id="12" name="Google Shape;300;p17">
              <a:extLst>
                <a:ext uri="{FF2B5EF4-FFF2-40B4-BE49-F238E27FC236}">
                  <a16:creationId xmlns:a16="http://schemas.microsoft.com/office/drawing/2014/main" id="{476389B5-87E7-2AB3-2609-FFFE4EC9F3B3}"/>
                </a:ext>
              </a:extLst>
            </p:cNvPr>
            <p:cNvSpPr txBox="1"/>
            <p:nvPr/>
          </p:nvSpPr>
          <p:spPr>
            <a:xfrm>
              <a:off x="4093146" y="3053080"/>
              <a:ext cx="5201491" cy="1539076"/>
            </a:xfrm>
            <a:prstGeom prst="rect">
              <a:avLst/>
            </a:prstGeom>
            <a:noFill/>
            <a:ln>
              <a:noFill/>
            </a:ln>
          </p:spPr>
          <p:txBody>
            <a:bodyPr spcFirstLastPara="1" wrap="square" lIns="0" tIns="0" rIns="0" bIns="0" anchor="t" anchorCtr="0">
              <a:spAutoFit/>
            </a:bodyPr>
            <a:lstStyle/>
            <a:p>
              <a:pPr algn="just">
                <a:lnSpc>
                  <a:spcPct val="125000"/>
                </a:lnSpc>
                <a:buClr>
                  <a:srgbClr val="000000"/>
                </a:buClr>
                <a:buFont typeface="Arial"/>
                <a:buNone/>
              </a:pPr>
              <a:r>
                <a:rPr lang="en-US" sz="2667" kern="0" dirty="0" err="1">
                  <a:solidFill>
                    <a:schemeClr val="bg1"/>
                  </a:solidFill>
                  <a:latin typeface="UTM Avo" panose="02040603050506020204" pitchFamily="18" charset="0"/>
                  <a:ea typeface="Calibri"/>
                  <a:cs typeface="Calibri"/>
                  <a:sym typeface="Calibri"/>
                </a:rPr>
                <a:t>Gửi</a:t>
              </a:r>
              <a:r>
                <a:rPr lang="en-US" sz="2667" kern="0" dirty="0">
                  <a:solidFill>
                    <a:schemeClr val="bg1"/>
                  </a:solidFill>
                  <a:latin typeface="UTM Avo" panose="02040603050506020204" pitchFamily="18" charset="0"/>
                  <a:ea typeface="Calibri"/>
                  <a:cs typeface="Calibri"/>
                  <a:sym typeface="Calibri"/>
                </a:rPr>
                <a:t> </a:t>
              </a:r>
              <a:r>
                <a:rPr lang="en-US" sz="2667" kern="0" dirty="0" err="1">
                  <a:solidFill>
                    <a:schemeClr val="bg1"/>
                  </a:solidFill>
                  <a:latin typeface="UTM Avo" panose="02040603050506020204" pitchFamily="18" charset="0"/>
                  <a:ea typeface="Calibri"/>
                  <a:cs typeface="Calibri"/>
                  <a:sym typeface="Calibri"/>
                </a:rPr>
                <a:t>cô</a:t>
              </a:r>
              <a:r>
                <a:rPr lang="en-US" sz="2667" kern="0" dirty="0">
                  <a:solidFill>
                    <a:schemeClr val="bg1"/>
                  </a:solidFill>
                  <a:latin typeface="UTM Avo" panose="02040603050506020204" pitchFamily="18" charset="0"/>
                  <a:ea typeface="Calibri"/>
                  <a:cs typeface="Calibri"/>
                  <a:sym typeface="Calibri"/>
                </a:rPr>
                <a:t> (</a:t>
              </a:r>
              <a:r>
                <a:rPr lang="en-US" sz="2667" kern="0" dirty="0" err="1">
                  <a:solidFill>
                    <a:schemeClr val="bg1"/>
                  </a:solidFill>
                  <a:latin typeface="UTM Avo" panose="02040603050506020204" pitchFamily="18" charset="0"/>
                  <a:ea typeface="Calibri"/>
                  <a:cs typeface="Calibri"/>
                  <a:sym typeface="Calibri"/>
                </a:rPr>
                <a:t>thầy</a:t>
              </a:r>
              <a:r>
                <a:rPr lang="en-US" sz="2667" kern="0" dirty="0">
                  <a:solidFill>
                    <a:schemeClr val="bg1"/>
                  </a:solidFill>
                  <a:latin typeface="UTM Avo" panose="02040603050506020204" pitchFamily="18" charset="0"/>
                  <a:ea typeface="Calibri"/>
                  <a:cs typeface="Calibri"/>
                  <a:sym typeface="Calibri"/>
                </a:rPr>
                <a:t>) </a:t>
              </a:r>
              <a:r>
                <a:rPr lang="en-US" sz="2667" kern="0" dirty="0" err="1">
                  <a:solidFill>
                    <a:schemeClr val="bg1"/>
                  </a:solidFill>
                  <a:latin typeface="UTM Avo" panose="02040603050506020204" pitchFamily="18" charset="0"/>
                  <a:ea typeface="Calibri"/>
                  <a:cs typeface="Calibri"/>
                  <a:sym typeface="Calibri"/>
                </a:rPr>
                <a:t>chủ</a:t>
              </a:r>
              <a:r>
                <a:rPr lang="en-US" sz="2667" kern="0" dirty="0">
                  <a:solidFill>
                    <a:schemeClr val="bg1"/>
                  </a:solidFill>
                  <a:latin typeface="UTM Avo" panose="02040603050506020204" pitchFamily="18" charset="0"/>
                  <a:ea typeface="Calibri"/>
                  <a:cs typeface="Calibri"/>
                  <a:sym typeface="Calibri"/>
                </a:rPr>
                <a:t> </a:t>
              </a:r>
              <a:r>
                <a:rPr lang="en-US" sz="2667" kern="0" dirty="0" err="1">
                  <a:solidFill>
                    <a:schemeClr val="bg1"/>
                  </a:solidFill>
                  <a:latin typeface="UTM Avo" panose="02040603050506020204" pitchFamily="18" charset="0"/>
                  <a:ea typeface="Calibri"/>
                  <a:cs typeface="Calibri"/>
                  <a:sym typeface="Calibri"/>
                </a:rPr>
                <a:t>nhiệm</a:t>
              </a:r>
              <a:r>
                <a:rPr lang="en-US" sz="2667" kern="0" dirty="0">
                  <a:solidFill>
                    <a:schemeClr val="bg1"/>
                  </a:solidFill>
                  <a:latin typeface="UTM Avo" panose="02040603050506020204" pitchFamily="18" charset="0"/>
                  <a:ea typeface="Calibri"/>
                  <a:cs typeface="Calibri"/>
                  <a:sym typeface="Calibri"/>
                </a:rPr>
                <a:t>, </a:t>
              </a:r>
              <a:r>
                <a:rPr lang="en-US" sz="2667" kern="0" dirty="0" err="1">
                  <a:solidFill>
                    <a:schemeClr val="bg1"/>
                  </a:solidFill>
                  <a:latin typeface="UTM Avo" panose="02040603050506020204" pitchFamily="18" charset="0"/>
                  <a:ea typeface="Calibri"/>
                  <a:cs typeface="Calibri"/>
                  <a:sym typeface="Calibri"/>
                </a:rPr>
                <a:t>cô</a:t>
              </a:r>
              <a:r>
                <a:rPr lang="en-US" sz="2667" kern="0" dirty="0">
                  <a:solidFill>
                    <a:schemeClr val="bg1"/>
                  </a:solidFill>
                  <a:latin typeface="UTM Avo" panose="02040603050506020204" pitchFamily="18" charset="0"/>
                  <a:ea typeface="Calibri"/>
                  <a:cs typeface="Calibri"/>
                  <a:sym typeface="Calibri"/>
                </a:rPr>
                <a:t> (</a:t>
              </a:r>
              <a:r>
                <a:rPr lang="en-US" sz="2667" kern="0" dirty="0" err="1">
                  <a:solidFill>
                    <a:schemeClr val="bg1"/>
                  </a:solidFill>
                  <a:latin typeface="UTM Avo" panose="02040603050506020204" pitchFamily="18" charset="0"/>
                  <a:ea typeface="Calibri"/>
                  <a:cs typeface="Calibri"/>
                  <a:sym typeface="Calibri"/>
                </a:rPr>
                <a:t>thầy</a:t>
              </a:r>
              <a:r>
                <a:rPr lang="en-US" sz="2667" kern="0" dirty="0">
                  <a:solidFill>
                    <a:schemeClr val="bg1"/>
                  </a:solidFill>
                  <a:latin typeface="UTM Avo" panose="02040603050506020204" pitchFamily="18" charset="0"/>
                  <a:ea typeface="Calibri"/>
                  <a:cs typeface="Calibri"/>
                  <a:sym typeface="Calibri"/>
                </a:rPr>
                <a:t>) </a:t>
              </a:r>
              <a:r>
                <a:rPr lang="en-US" sz="2667" kern="0" dirty="0" err="1">
                  <a:solidFill>
                    <a:schemeClr val="bg1"/>
                  </a:solidFill>
                  <a:latin typeface="UTM Avo" panose="02040603050506020204" pitchFamily="18" charset="0"/>
                  <a:ea typeface="Calibri"/>
                  <a:cs typeface="Calibri"/>
                  <a:sym typeface="Calibri"/>
                </a:rPr>
                <a:t>Tổng</a:t>
              </a:r>
              <a:r>
                <a:rPr lang="en-US" sz="2667" kern="0" dirty="0">
                  <a:solidFill>
                    <a:schemeClr val="bg1"/>
                  </a:solidFill>
                  <a:latin typeface="UTM Avo" panose="02040603050506020204" pitchFamily="18" charset="0"/>
                  <a:ea typeface="Calibri"/>
                  <a:cs typeface="Calibri"/>
                  <a:sym typeface="Calibri"/>
                </a:rPr>
                <a:t> </a:t>
              </a:r>
              <a:r>
                <a:rPr lang="en-US" sz="2667" kern="0" dirty="0" err="1">
                  <a:solidFill>
                    <a:schemeClr val="bg1"/>
                  </a:solidFill>
                  <a:latin typeface="UTM Avo" panose="02040603050506020204" pitchFamily="18" charset="0"/>
                  <a:ea typeface="Calibri"/>
                  <a:cs typeface="Calibri"/>
                  <a:sym typeface="Calibri"/>
                </a:rPr>
                <a:t>phụ</a:t>
              </a:r>
              <a:r>
                <a:rPr lang="en-US" sz="2667" kern="0" dirty="0">
                  <a:solidFill>
                    <a:schemeClr val="bg1"/>
                  </a:solidFill>
                  <a:latin typeface="UTM Avo" panose="02040603050506020204" pitchFamily="18" charset="0"/>
                  <a:ea typeface="Calibri"/>
                  <a:cs typeface="Calibri"/>
                  <a:sym typeface="Calibri"/>
                </a:rPr>
                <a:t> </a:t>
              </a:r>
              <a:r>
                <a:rPr lang="en-US" sz="2667" kern="0" dirty="0" err="1">
                  <a:solidFill>
                    <a:schemeClr val="bg1"/>
                  </a:solidFill>
                  <a:latin typeface="UTM Avo" panose="02040603050506020204" pitchFamily="18" charset="0"/>
                  <a:ea typeface="Calibri"/>
                  <a:cs typeface="Calibri"/>
                  <a:sym typeface="Calibri"/>
                </a:rPr>
                <a:t>trách</a:t>
              </a:r>
              <a:r>
                <a:rPr lang="en-US" sz="2667" kern="0" dirty="0">
                  <a:solidFill>
                    <a:schemeClr val="bg1"/>
                  </a:solidFill>
                  <a:latin typeface="UTM Avo" panose="02040603050506020204" pitchFamily="18" charset="0"/>
                  <a:ea typeface="Calibri"/>
                  <a:cs typeface="Calibri"/>
                  <a:sym typeface="Calibri"/>
                </a:rPr>
                <a:t> </a:t>
              </a:r>
              <a:r>
                <a:rPr lang="en-US" sz="2667" kern="0" dirty="0" err="1">
                  <a:solidFill>
                    <a:schemeClr val="bg1"/>
                  </a:solidFill>
                  <a:latin typeface="UTM Avo" panose="02040603050506020204" pitchFamily="18" charset="0"/>
                  <a:ea typeface="Calibri"/>
                  <a:cs typeface="Calibri"/>
                  <a:sym typeface="Calibri"/>
                </a:rPr>
                <a:t>Đội</a:t>
              </a:r>
              <a:r>
                <a:rPr lang="en-US" sz="2667" kern="0" dirty="0">
                  <a:solidFill>
                    <a:schemeClr val="bg1"/>
                  </a:solidFill>
                  <a:latin typeface="UTM Avo" panose="02040603050506020204" pitchFamily="18" charset="0"/>
                  <a:ea typeface="Calibri"/>
                  <a:cs typeface="Calibri"/>
                  <a:sym typeface="Calibri"/>
                </a:rPr>
                <a:t>, Ban </a:t>
              </a:r>
              <a:r>
                <a:rPr lang="en-US" sz="2667" kern="0" dirty="0" err="1">
                  <a:solidFill>
                    <a:schemeClr val="bg1"/>
                  </a:solidFill>
                  <a:latin typeface="UTM Avo" panose="02040603050506020204" pitchFamily="18" charset="0"/>
                  <a:ea typeface="Calibri"/>
                  <a:cs typeface="Calibri"/>
                  <a:sym typeface="Calibri"/>
                </a:rPr>
                <a:t>chủ</a:t>
              </a:r>
              <a:r>
                <a:rPr lang="en-US" sz="2667" kern="0" dirty="0">
                  <a:solidFill>
                    <a:schemeClr val="bg1"/>
                  </a:solidFill>
                  <a:latin typeface="UTM Avo" panose="02040603050506020204" pitchFamily="18" charset="0"/>
                  <a:ea typeface="Calibri"/>
                  <a:cs typeface="Calibri"/>
                  <a:sym typeface="Calibri"/>
                </a:rPr>
                <a:t> </a:t>
              </a:r>
              <a:r>
                <a:rPr lang="en-US" sz="2667" kern="0" dirty="0" err="1">
                  <a:solidFill>
                    <a:schemeClr val="bg1"/>
                  </a:solidFill>
                  <a:latin typeface="UTM Avo" panose="02040603050506020204" pitchFamily="18" charset="0"/>
                  <a:ea typeface="Calibri"/>
                  <a:cs typeface="Calibri"/>
                  <a:sym typeface="Calibri"/>
                </a:rPr>
                <a:t>nhiệm</a:t>
              </a:r>
              <a:r>
                <a:rPr lang="en-US" sz="2667" kern="0" dirty="0">
                  <a:solidFill>
                    <a:schemeClr val="bg1"/>
                  </a:solidFill>
                  <a:latin typeface="UTM Avo" panose="02040603050506020204" pitchFamily="18" charset="0"/>
                  <a:ea typeface="Calibri"/>
                  <a:cs typeface="Calibri"/>
                  <a:sym typeface="Calibri"/>
                </a:rPr>
                <a:t> </a:t>
              </a:r>
              <a:r>
                <a:rPr lang="en-US" sz="2667" kern="0" dirty="0" err="1">
                  <a:solidFill>
                    <a:schemeClr val="bg1"/>
                  </a:solidFill>
                  <a:latin typeface="UTM Avo" panose="02040603050506020204" pitchFamily="18" charset="0"/>
                  <a:ea typeface="Calibri"/>
                  <a:cs typeface="Calibri"/>
                  <a:sym typeface="Calibri"/>
                </a:rPr>
                <a:t>một</a:t>
              </a:r>
              <a:r>
                <a:rPr lang="en-US" sz="2667" kern="0" dirty="0">
                  <a:solidFill>
                    <a:schemeClr val="bg1"/>
                  </a:solidFill>
                  <a:latin typeface="UTM Avo" panose="02040603050506020204" pitchFamily="18" charset="0"/>
                  <a:ea typeface="Calibri"/>
                  <a:cs typeface="Calibri"/>
                  <a:sym typeface="Calibri"/>
                </a:rPr>
                <a:t> </a:t>
              </a:r>
              <a:r>
                <a:rPr lang="en-US" sz="2667" kern="0" dirty="0" err="1">
                  <a:solidFill>
                    <a:schemeClr val="bg1"/>
                  </a:solidFill>
                  <a:latin typeface="UTM Avo" panose="02040603050506020204" pitchFamily="18" charset="0"/>
                  <a:ea typeface="Calibri"/>
                  <a:cs typeface="Calibri"/>
                  <a:sym typeface="Calibri"/>
                </a:rPr>
                <a:t>câu</a:t>
              </a:r>
              <a:r>
                <a:rPr lang="en-US" sz="2667" kern="0" dirty="0">
                  <a:solidFill>
                    <a:schemeClr val="bg1"/>
                  </a:solidFill>
                  <a:latin typeface="UTM Avo" panose="02040603050506020204" pitchFamily="18" charset="0"/>
                  <a:ea typeface="Calibri"/>
                  <a:cs typeface="Calibri"/>
                  <a:sym typeface="Calibri"/>
                </a:rPr>
                <a:t> </a:t>
              </a:r>
              <a:r>
                <a:rPr lang="en-US" sz="2667" kern="0" dirty="0" err="1">
                  <a:solidFill>
                    <a:schemeClr val="bg1"/>
                  </a:solidFill>
                  <a:latin typeface="UTM Avo" panose="02040603050506020204" pitchFamily="18" charset="0"/>
                  <a:ea typeface="Calibri"/>
                  <a:cs typeface="Calibri"/>
                  <a:sym typeface="Calibri"/>
                </a:rPr>
                <a:t>lạc</a:t>
              </a:r>
              <a:r>
                <a:rPr lang="en-US" sz="2667" kern="0" dirty="0">
                  <a:solidFill>
                    <a:schemeClr val="bg1"/>
                  </a:solidFill>
                  <a:latin typeface="UTM Avo" panose="02040603050506020204" pitchFamily="18" charset="0"/>
                  <a:ea typeface="Calibri"/>
                  <a:cs typeface="Calibri"/>
                  <a:sym typeface="Calibri"/>
                </a:rPr>
                <a:t> </a:t>
              </a:r>
              <a:r>
                <a:rPr lang="en-US" sz="2667" kern="0" dirty="0" err="1">
                  <a:solidFill>
                    <a:schemeClr val="bg1"/>
                  </a:solidFill>
                  <a:latin typeface="UTM Avo" panose="02040603050506020204" pitchFamily="18" charset="0"/>
                  <a:ea typeface="Calibri"/>
                  <a:cs typeface="Calibri"/>
                  <a:sym typeface="Calibri"/>
                </a:rPr>
                <a:t>bộ</a:t>
              </a:r>
              <a:r>
                <a:rPr lang="en-US" sz="2667" kern="0" dirty="0">
                  <a:solidFill>
                    <a:schemeClr val="bg1"/>
                  </a:solidFill>
                  <a:latin typeface="UTM Avo" panose="02040603050506020204" pitchFamily="18" charset="0"/>
                  <a:ea typeface="Calibri"/>
                  <a:cs typeface="Calibri"/>
                  <a:sym typeface="Calibri"/>
                </a:rPr>
                <a:t>,…</a:t>
              </a:r>
            </a:p>
          </p:txBody>
        </p:sp>
      </p:grpSp>
      <p:sp>
        <p:nvSpPr>
          <p:cNvPr id="8" name="Google Shape;297;p17">
            <a:extLst>
              <a:ext uri="{FF2B5EF4-FFF2-40B4-BE49-F238E27FC236}">
                <a16:creationId xmlns:a16="http://schemas.microsoft.com/office/drawing/2014/main" id="{CB1AAB71-82BC-69FF-DAB7-C3F08F57340C}"/>
              </a:ext>
            </a:extLst>
          </p:cNvPr>
          <p:cNvSpPr/>
          <p:nvPr/>
        </p:nvSpPr>
        <p:spPr>
          <a:xfrm>
            <a:off x="1390687" y="3970183"/>
            <a:ext cx="2248281" cy="2743200"/>
          </a:xfrm>
          <a:custGeom>
            <a:avLst/>
            <a:gdLst/>
            <a:ahLst/>
            <a:cxnLst/>
            <a:rect l="l" t="t" r="r" b="b"/>
            <a:pathLst>
              <a:path w="3372422" h="4114800" extrusionOk="0">
                <a:moveTo>
                  <a:pt x="0" y="0"/>
                </a:moveTo>
                <a:lnTo>
                  <a:pt x="3372422" y="0"/>
                </a:lnTo>
                <a:lnTo>
                  <a:pt x="3372422" y="4114800"/>
                </a:lnTo>
                <a:lnTo>
                  <a:pt x="0" y="4114800"/>
                </a:lnTo>
                <a:lnTo>
                  <a:pt x="0" y="0"/>
                </a:lnTo>
                <a:close/>
              </a:path>
            </a:pathLst>
          </a:custGeom>
          <a:blipFill rotWithShape="1">
            <a:blip r:embed="rId6">
              <a:alphaModFix/>
            </a:blip>
            <a:stretch>
              <a:fillRect/>
            </a:stretch>
          </a:blipFill>
          <a:ln>
            <a:noFill/>
          </a:ln>
        </p:spPr>
        <p:txBody>
          <a:bodyPr spcFirstLastPara="1" wrap="square" lIns="60950" tIns="30467" rIns="60950" bIns="30467"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Tree>
    <p:extLst>
      <p:ext uri="{BB962C8B-B14F-4D97-AF65-F5344CB8AC3E}">
        <p14:creationId xmlns:p14="http://schemas.microsoft.com/office/powerpoint/2010/main" val="366310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760DC85-EEED-5724-F6C7-6710A872BD17}"/>
              </a:ext>
            </a:extLst>
          </p:cNvPr>
          <p:cNvGrpSpPr/>
          <p:nvPr/>
        </p:nvGrpSpPr>
        <p:grpSpPr>
          <a:xfrm>
            <a:off x="6096000" y="798406"/>
            <a:ext cx="5827592" cy="1837657"/>
            <a:chOff x="-127000" y="1313494"/>
            <a:chExt cx="5827592" cy="1837657"/>
          </a:xfrm>
        </p:grpSpPr>
        <p:sp>
          <p:nvSpPr>
            <p:cNvPr id="9" name="Google Shape;298;p17">
              <a:extLst>
                <a:ext uri="{FF2B5EF4-FFF2-40B4-BE49-F238E27FC236}">
                  <a16:creationId xmlns:a16="http://schemas.microsoft.com/office/drawing/2014/main" id="{ED260CF5-374D-64FC-C3FE-A111766AD154}"/>
                </a:ext>
              </a:extLst>
            </p:cNvPr>
            <p:cNvSpPr/>
            <p:nvPr/>
          </p:nvSpPr>
          <p:spPr>
            <a:xfrm rot="5400000">
              <a:off x="1867967" y="-681473"/>
              <a:ext cx="1837657" cy="5827592"/>
            </a:xfrm>
            <a:custGeom>
              <a:avLst/>
              <a:gdLst/>
              <a:ahLst/>
              <a:cxnLst/>
              <a:rect l="l" t="t" r="r" b="b"/>
              <a:pathLst>
                <a:path w="3693745" h="3714003" extrusionOk="0">
                  <a:moveTo>
                    <a:pt x="0" y="0"/>
                  </a:moveTo>
                  <a:lnTo>
                    <a:pt x="3693745" y="0"/>
                  </a:lnTo>
                  <a:lnTo>
                    <a:pt x="3693745" y="3714003"/>
                  </a:lnTo>
                  <a:lnTo>
                    <a:pt x="0" y="3714003"/>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
          <p:nvSpPr>
            <p:cNvPr id="11" name="Google Shape;299;p17">
              <a:extLst>
                <a:ext uri="{FF2B5EF4-FFF2-40B4-BE49-F238E27FC236}">
                  <a16:creationId xmlns:a16="http://schemas.microsoft.com/office/drawing/2014/main" id="{EAFE273A-CCD6-EA5E-CBB6-203939617B86}"/>
                </a:ext>
              </a:extLst>
            </p:cNvPr>
            <p:cNvSpPr txBox="1"/>
            <p:nvPr/>
          </p:nvSpPr>
          <p:spPr>
            <a:xfrm>
              <a:off x="1076884" y="1878223"/>
              <a:ext cx="4326443" cy="923330"/>
            </a:xfrm>
            <a:prstGeom prst="rect">
              <a:avLst/>
            </a:prstGeom>
            <a:noFill/>
            <a:ln>
              <a:noFill/>
            </a:ln>
          </p:spPr>
          <p:txBody>
            <a:bodyPr spcFirstLastPara="1" wrap="square" lIns="0" tIns="0" rIns="0" bIns="0" anchor="t" anchorCtr="0">
              <a:spAutoFit/>
            </a:bodyPr>
            <a:lstStyle/>
            <a:p>
              <a:pPr algn="ctr">
                <a:lnSpc>
                  <a:spcPct val="125000"/>
                </a:lnSpc>
                <a:buClr>
                  <a:srgbClr val="000000"/>
                </a:buClr>
                <a:buFont typeface="Arial"/>
                <a:buNone/>
              </a:pPr>
              <a:r>
                <a:rPr lang="vi-VN" sz="2400" b="1" kern="0" dirty="0">
                  <a:solidFill>
                    <a:schemeClr val="bg1"/>
                  </a:solidFill>
                  <a:latin typeface="UTM Avo" panose="02040603050506020204" pitchFamily="18" charset="0"/>
                  <a:cs typeface="Calibri"/>
                  <a:sym typeface="Arial"/>
                </a:rPr>
                <a:t>Viết đơn trình bày nguyện vọng của tổ hoặc lớp em</a:t>
              </a:r>
            </a:p>
          </p:txBody>
        </p:sp>
        <p:sp>
          <p:nvSpPr>
            <p:cNvPr id="7" name="Google Shape;296;p17">
              <a:extLst>
                <a:ext uri="{FF2B5EF4-FFF2-40B4-BE49-F238E27FC236}">
                  <a16:creationId xmlns:a16="http://schemas.microsoft.com/office/drawing/2014/main" id="{F24A3404-7956-B58E-A1DF-42D6F1CBAA31}"/>
                </a:ext>
              </a:extLst>
            </p:cNvPr>
            <p:cNvSpPr/>
            <p:nvPr/>
          </p:nvSpPr>
          <p:spPr>
            <a:xfrm>
              <a:off x="-114121" y="1750826"/>
              <a:ext cx="1178125" cy="1178125"/>
            </a:xfrm>
            <a:custGeom>
              <a:avLst/>
              <a:gdLst/>
              <a:ahLst/>
              <a:cxnLst/>
              <a:rect l="l" t="t" r="r" b="b"/>
              <a:pathLst>
                <a:path w="1767188" h="1767188" extrusionOk="0">
                  <a:moveTo>
                    <a:pt x="0" y="0"/>
                  </a:moveTo>
                  <a:lnTo>
                    <a:pt x="1767188" y="0"/>
                  </a:lnTo>
                  <a:lnTo>
                    <a:pt x="1767188" y="1767188"/>
                  </a:lnTo>
                  <a:lnTo>
                    <a:pt x="0" y="1767188"/>
                  </a:lnTo>
                  <a:lnTo>
                    <a:pt x="0" y="0"/>
                  </a:lnTo>
                  <a:close/>
                </a:path>
              </a:pathLst>
            </a:custGeom>
            <a:blipFill rotWithShape="1">
              <a:blip r:embed="rId4">
                <a:alphaModFix/>
              </a:blip>
              <a:stretch>
                <a:fillRect/>
              </a:stretch>
            </a:blipFill>
            <a:ln>
              <a:noFill/>
            </a:ln>
          </p:spPr>
          <p:txBody>
            <a:bodyPr spcFirstLastPara="1" wrap="square" lIns="60950" tIns="30467" rIns="60950" bIns="30467"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grpSp>
      <p:grpSp>
        <p:nvGrpSpPr>
          <p:cNvPr id="13" name="Group 12">
            <a:extLst>
              <a:ext uri="{FF2B5EF4-FFF2-40B4-BE49-F238E27FC236}">
                <a16:creationId xmlns:a16="http://schemas.microsoft.com/office/drawing/2014/main" id="{3390A7A1-86A2-322E-C1C9-D1F0ED964B67}"/>
              </a:ext>
            </a:extLst>
          </p:cNvPr>
          <p:cNvGrpSpPr/>
          <p:nvPr/>
        </p:nvGrpSpPr>
        <p:grpSpPr>
          <a:xfrm>
            <a:off x="2341695" y="2516408"/>
            <a:ext cx="6822809" cy="3543186"/>
            <a:chOff x="3098799" y="2051025"/>
            <a:chExt cx="6822809" cy="3543186"/>
          </a:xfrm>
        </p:grpSpPr>
        <p:sp>
          <p:nvSpPr>
            <p:cNvPr id="6" name="Google Shape;293;p17">
              <a:extLst>
                <a:ext uri="{FF2B5EF4-FFF2-40B4-BE49-F238E27FC236}">
                  <a16:creationId xmlns:a16="http://schemas.microsoft.com/office/drawing/2014/main" id="{332DB8A0-0FC9-15B6-1A1E-FAC0D5BA0698}"/>
                </a:ext>
              </a:extLst>
            </p:cNvPr>
            <p:cNvSpPr/>
            <p:nvPr/>
          </p:nvSpPr>
          <p:spPr>
            <a:xfrm>
              <a:off x="3098799" y="2051025"/>
              <a:ext cx="6822809" cy="3543186"/>
            </a:xfrm>
            <a:custGeom>
              <a:avLst/>
              <a:gdLst/>
              <a:ahLst/>
              <a:cxnLst/>
              <a:rect l="l" t="t" r="r" b="b"/>
              <a:pathLst>
                <a:path w="11534268" h="6545697" extrusionOk="0">
                  <a:moveTo>
                    <a:pt x="0" y="0"/>
                  </a:moveTo>
                  <a:lnTo>
                    <a:pt x="11534268" y="0"/>
                  </a:lnTo>
                  <a:lnTo>
                    <a:pt x="11534268" y="6545698"/>
                  </a:lnTo>
                  <a:lnTo>
                    <a:pt x="0" y="6545698"/>
                  </a:lnTo>
                  <a:lnTo>
                    <a:pt x="0" y="0"/>
                  </a:lnTo>
                  <a:close/>
                </a:path>
              </a:pathLst>
            </a:custGeom>
            <a:blipFill rotWithShape="1">
              <a:blip r:embed="rId5">
                <a:alphaModFix/>
              </a:blip>
              <a:stretch>
                <a:fillRect/>
              </a:stretch>
            </a:blipFill>
            <a:ln>
              <a:noFill/>
            </a:ln>
          </p:spPr>
          <p:txBody>
            <a:bodyPr spcFirstLastPara="1" wrap="square" lIns="60950" tIns="30467" rIns="60950" bIns="30467"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
          <p:nvSpPr>
            <p:cNvPr id="12" name="Google Shape;300;p17">
              <a:extLst>
                <a:ext uri="{FF2B5EF4-FFF2-40B4-BE49-F238E27FC236}">
                  <a16:creationId xmlns:a16="http://schemas.microsoft.com/office/drawing/2014/main" id="{476389B5-87E7-2AB3-2609-FFFE4EC9F3B3}"/>
                </a:ext>
              </a:extLst>
            </p:cNvPr>
            <p:cNvSpPr txBox="1"/>
            <p:nvPr/>
          </p:nvSpPr>
          <p:spPr>
            <a:xfrm>
              <a:off x="4093146" y="3053080"/>
              <a:ext cx="5201491" cy="1026050"/>
            </a:xfrm>
            <a:prstGeom prst="rect">
              <a:avLst/>
            </a:prstGeom>
            <a:noFill/>
            <a:ln>
              <a:noFill/>
            </a:ln>
          </p:spPr>
          <p:txBody>
            <a:bodyPr spcFirstLastPara="1" wrap="square" lIns="0" tIns="0" rIns="0" bIns="0" anchor="t" anchorCtr="0">
              <a:spAutoFit/>
            </a:bodyPr>
            <a:lstStyle/>
            <a:p>
              <a:pPr algn="just">
                <a:lnSpc>
                  <a:spcPct val="125000"/>
                </a:lnSpc>
                <a:buClr>
                  <a:srgbClr val="000000"/>
                </a:buClr>
                <a:buFont typeface="Arial"/>
                <a:buNone/>
              </a:pPr>
              <a:r>
                <a:rPr lang="en-US" sz="2667" kern="0" dirty="0" err="1">
                  <a:solidFill>
                    <a:schemeClr val="bg1"/>
                  </a:solidFill>
                  <a:latin typeface="UTM Avo" panose="02040603050506020204" pitchFamily="18" charset="0"/>
                  <a:ea typeface="Calibri"/>
                  <a:cs typeface="Calibri"/>
                  <a:sym typeface="Calibri"/>
                </a:rPr>
                <a:t>Gửi</a:t>
              </a:r>
              <a:r>
                <a:rPr lang="en-US" sz="2667" kern="0" dirty="0">
                  <a:solidFill>
                    <a:schemeClr val="bg1"/>
                  </a:solidFill>
                  <a:latin typeface="UTM Avo" panose="02040603050506020204" pitchFamily="18" charset="0"/>
                  <a:ea typeface="Calibri"/>
                  <a:cs typeface="Calibri"/>
                  <a:sym typeface="Calibri"/>
                </a:rPr>
                <a:t> </a:t>
              </a:r>
              <a:r>
                <a:rPr lang="en-US" sz="2667" kern="0" dirty="0" err="1">
                  <a:solidFill>
                    <a:schemeClr val="bg1"/>
                  </a:solidFill>
                  <a:latin typeface="UTM Avo" panose="02040603050506020204" pitchFamily="18" charset="0"/>
                  <a:ea typeface="Calibri"/>
                  <a:cs typeface="Calibri"/>
                  <a:sym typeface="Calibri"/>
                </a:rPr>
                <a:t>giáo</a:t>
              </a:r>
              <a:r>
                <a:rPr lang="en-US" sz="2667" kern="0" dirty="0">
                  <a:solidFill>
                    <a:schemeClr val="bg1"/>
                  </a:solidFill>
                  <a:latin typeface="UTM Avo" panose="02040603050506020204" pitchFamily="18" charset="0"/>
                  <a:ea typeface="Calibri"/>
                  <a:cs typeface="Calibri"/>
                  <a:sym typeface="Calibri"/>
                </a:rPr>
                <a:t> </a:t>
              </a:r>
              <a:r>
                <a:rPr lang="en-US" sz="2667" kern="0" dirty="0" err="1">
                  <a:solidFill>
                    <a:schemeClr val="bg1"/>
                  </a:solidFill>
                  <a:latin typeface="UTM Avo" panose="02040603050506020204" pitchFamily="18" charset="0"/>
                  <a:ea typeface="Calibri"/>
                  <a:cs typeface="Calibri"/>
                  <a:sym typeface="Calibri"/>
                </a:rPr>
                <a:t>viên</a:t>
              </a:r>
              <a:r>
                <a:rPr lang="en-US" sz="2667" kern="0" dirty="0">
                  <a:solidFill>
                    <a:schemeClr val="bg1"/>
                  </a:solidFill>
                  <a:latin typeface="UTM Avo" panose="02040603050506020204" pitchFamily="18" charset="0"/>
                  <a:ea typeface="Calibri"/>
                  <a:cs typeface="Calibri"/>
                  <a:sym typeface="Calibri"/>
                </a:rPr>
                <a:t> </a:t>
              </a:r>
              <a:r>
                <a:rPr lang="en-US" sz="2667" kern="0" dirty="0" err="1">
                  <a:solidFill>
                    <a:schemeClr val="bg1"/>
                  </a:solidFill>
                  <a:latin typeface="UTM Avo" panose="02040603050506020204" pitchFamily="18" charset="0"/>
                  <a:ea typeface="Calibri"/>
                  <a:cs typeface="Calibri"/>
                  <a:sym typeface="Calibri"/>
                </a:rPr>
                <a:t>chủ</a:t>
              </a:r>
              <a:r>
                <a:rPr lang="en-US" sz="2667" kern="0" dirty="0">
                  <a:solidFill>
                    <a:schemeClr val="bg1"/>
                  </a:solidFill>
                  <a:latin typeface="UTM Avo" panose="02040603050506020204" pitchFamily="18" charset="0"/>
                  <a:ea typeface="Calibri"/>
                  <a:cs typeface="Calibri"/>
                  <a:sym typeface="Calibri"/>
                </a:rPr>
                <a:t> </a:t>
              </a:r>
              <a:r>
                <a:rPr lang="en-US" sz="2667" kern="0" dirty="0" err="1">
                  <a:solidFill>
                    <a:schemeClr val="bg1"/>
                  </a:solidFill>
                  <a:latin typeface="UTM Avo" panose="02040603050506020204" pitchFamily="18" charset="0"/>
                  <a:ea typeface="Calibri"/>
                  <a:cs typeface="Calibri"/>
                  <a:sym typeface="Calibri"/>
                </a:rPr>
                <a:t>nhiệm</a:t>
              </a:r>
              <a:r>
                <a:rPr lang="en-US" sz="2667" kern="0" dirty="0">
                  <a:solidFill>
                    <a:schemeClr val="bg1"/>
                  </a:solidFill>
                  <a:latin typeface="UTM Avo" panose="02040603050506020204" pitchFamily="18" charset="0"/>
                  <a:ea typeface="Calibri"/>
                  <a:cs typeface="Calibri"/>
                  <a:sym typeface="Calibri"/>
                </a:rPr>
                <a:t>, Ban </a:t>
              </a:r>
              <a:r>
                <a:rPr lang="en-US" sz="2667" kern="0" dirty="0" err="1">
                  <a:solidFill>
                    <a:schemeClr val="bg1"/>
                  </a:solidFill>
                  <a:latin typeface="UTM Avo" panose="02040603050506020204" pitchFamily="18" charset="0"/>
                  <a:ea typeface="Calibri"/>
                  <a:cs typeface="Calibri"/>
                  <a:sym typeface="Calibri"/>
                </a:rPr>
                <a:t>giám</a:t>
              </a:r>
              <a:r>
                <a:rPr lang="en-US" sz="2667" kern="0" dirty="0">
                  <a:solidFill>
                    <a:schemeClr val="bg1"/>
                  </a:solidFill>
                  <a:latin typeface="UTM Avo" panose="02040603050506020204" pitchFamily="18" charset="0"/>
                  <a:ea typeface="Calibri"/>
                  <a:cs typeface="Calibri"/>
                  <a:sym typeface="Calibri"/>
                </a:rPr>
                <a:t> </a:t>
              </a:r>
              <a:r>
                <a:rPr lang="en-US" sz="2667" kern="0" dirty="0" err="1">
                  <a:solidFill>
                    <a:schemeClr val="bg1"/>
                  </a:solidFill>
                  <a:latin typeface="UTM Avo" panose="02040603050506020204" pitchFamily="18" charset="0"/>
                  <a:ea typeface="Calibri"/>
                  <a:cs typeface="Calibri"/>
                  <a:sym typeface="Calibri"/>
                </a:rPr>
                <a:t>hiệu</a:t>
              </a:r>
              <a:r>
                <a:rPr lang="en-US" sz="2667" kern="0" dirty="0">
                  <a:solidFill>
                    <a:schemeClr val="bg1"/>
                  </a:solidFill>
                  <a:latin typeface="UTM Avo" panose="02040603050506020204" pitchFamily="18" charset="0"/>
                  <a:ea typeface="Calibri"/>
                  <a:cs typeface="Calibri"/>
                  <a:sym typeface="Calibri"/>
                </a:rPr>
                <a:t> </a:t>
              </a:r>
              <a:r>
                <a:rPr lang="en-US" sz="2667" kern="0" dirty="0" err="1">
                  <a:solidFill>
                    <a:schemeClr val="bg1"/>
                  </a:solidFill>
                  <a:latin typeface="UTM Avo" panose="02040603050506020204" pitchFamily="18" charset="0"/>
                  <a:ea typeface="Calibri"/>
                  <a:cs typeface="Calibri"/>
                  <a:sym typeface="Calibri"/>
                </a:rPr>
                <a:t>nhà</a:t>
              </a:r>
              <a:r>
                <a:rPr lang="en-US" sz="2667" kern="0" dirty="0">
                  <a:solidFill>
                    <a:schemeClr val="bg1"/>
                  </a:solidFill>
                  <a:latin typeface="UTM Avo" panose="02040603050506020204" pitchFamily="18" charset="0"/>
                  <a:ea typeface="Calibri"/>
                  <a:cs typeface="Calibri"/>
                  <a:sym typeface="Calibri"/>
                </a:rPr>
                <a:t> </a:t>
              </a:r>
              <a:r>
                <a:rPr lang="en-US" sz="2667" kern="0" dirty="0" err="1">
                  <a:solidFill>
                    <a:schemeClr val="bg1"/>
                  </a:solidFill>
                  <a:latin typeface="UTM Avo" panose="02040603050506020204" pitchFamily="18" charset="0"/>
                  <a:ea typeface="Calibri"/>
                  <a:cs typeface="Calibri"/>
                  <a:sym typeface="Calibri"/>
                </a:rPr>
                <a:t>trường</a:t>
              </a:r>
              <a:r>
                <a:rPr lang="vi-VN" sz="2667" kern="0" dirty="0">
                  <a:solidFill>
                    <a:schemeClr val="bg1"/>
                  </a:solidFill>
                  <a:latin typeface="UTM Avo" panose="02040603050506020204" pitchFamily="18" charset="0"/>
                  <a:ea typeface="Calibri"/>
                  <a:cs typeface="Calibri"/>
                  <a:sym typeface="Calibri"/>
                </a:rPr>
                <a:t>,…</a:t>
              </a:r>
            </a:p>
          </p:txBody>
        </p:sp>
      </p:grpSp>
      <p:sp>
        <p:nvSpPr>
          <p:cNvPr id="8" name="Google Shape;297;p17">
            <a:extLst>
              <a:ext uri="{FF2B5EF4-FFF2-40B4-BE49-F238E27FC236}">
                <a16:creationId xmlns:a16="http://schemas.microsoft.com/office/drawing/2014/main" id="{CB1AAB71-82BC-69FF-DAB7-C3F08F57340C}"/>
              </a:ext>
            </a:extLst>
          </p:cNvPr>
          <p:cNvSpPr/>
          <p:nvPr/>
        </p:nvSpPr>
        <p:spPr>
          <a:xfrm>
            <a:off x="1390687" y="3970183"/>
            <a:ext cx="2248281" cy="2743200"/>
          </a:xfrm>
          <a:custGeom>
            <a:avLst/>
            <a:gdLst/>
            <a:ahLst/>
            <a:cxnLst/>
            <a:rect l="l" t="t" r="r" b="b"/>
            <a:pathLst>
              <a:path w="3372422" h="4114800" extrusionOk="0">
                <a:moveTo>
                  <a:pt x="0" y="0"/>
                </a:moveTo>
                <a:lnTo>
                  <a:pt x="3372422" y="0"/>
                </a:lnTo>
                <a:lnTo>
                  <a:pt x="3372422" y="4114800"/>
                </a:lnTo>
                <a:lnTo>
                  <a:pt x="0" y="4114800"/>
                </a:lnTo>
                <a:lnTo>
                  <a:pt x="0" y="0"/>
                </a:lnTo>
                <a:close/>
              </a:path>
            </a:pathLst>
          </a:custGeom>
          <a:blipFill rotWithShape="1">
            <a:blip r:embed="rId6">
              <a:alphaModFix/>
            </a:blip>
            <a:stretch>
              <a:fillRect/>
            </a:stretch>
          </a:blipFill>
          <a:ln>
            <a:noFill/>
          </a:ln>
        </p:spPr>
        <p:txBody>
          <a:bodyPr spcFirstLastPara="1" wrap="square" lIns="60950" tIns="30467" rIns="60950" bIns="30467"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Tree>
    <p:extLst>
      <p:ext uri="{BB962C8B-B14F-4D97-AF65-F5344CB8AC3E}">
        <p14:creationId xmlns:p14="http://schemas.microsoft.com/office/powerpoint/2010/main" val="138431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760DC85-EEED-5724-F6C7-6710A872BD17}"/>
              </a:ext>
            </a:extLst>
          </p:cNvPr>
          <p:cNvGrpSpPr/>
          <p:nvPr/>
        </p:nvGrpSpPr>
        <p:grpSpPr>
          <a:xfrm>
            <a:off x="6096000" y="798406"/>
            <a:ext cx="5827592" cy="1837657"/>
            <a:chOff x="-127000" y="1313494"/>
            <a:chExt cx="5827592" cy="1837657"/>
          </a:xfrm>
        </p:grpSpPr>
        <p:sp>
          <p:nvSpPr>
            <p:cNvPr id="9" name="Google Shape;298;p17">
              <a:extLst>
                <a:ext uri="{FF2B5EF4-FFF2-40B4-BE49-F238E27FC236}">
                  <a16:creationId xmlns:a16="http://schemas.microsoft.com/office/drawing/2014/main" id="{ED260CF5-374D-64FC-C3FE-A111766AD154}"/>
                </a:ext>
              </a:extLst>
            </p:cNvPr>
            <p:cNvSpPr/>
            <p:nvPr/>
          </p:nvSpPr>
          <p:spPr>
            <a:xfrm rot="5400000">
              <a:off x="1867967" y="-681473"/>
              <a:ext cx="1837657" cy="5827592"/>
            </a:xfrm>
            <a:custGeom>
              <a:avLst/>
              <a:gdLst/>
              <a:ahLst/>
              <a:cxnLst/>
              <a:rect l="l" t="t" r="r" b="b"/>
              <a:pathLst>
                <a:path w="3693745" h="3714003" extrusionOk="0">
                  <a:moveTo>
                    <a:pt x="0" y="0"/>
                  </a:moveTo>
                  <a:lnTo>
                    <a:pt x="3693745" y="0"/>
                  </a:lnTo>
                  <a:lnTo>
                    <a:pt x="3693745" y="3714003"/>
                  </a:lnTo>
                  <a:lnTo>
                    <a:pt x="0" y="3714003"/>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
          <p:nvSpPr>
            <p:cNvPr id="11" name="Google Shape;299;p17">
              <a:extLst>
                <a:ext uri="{FF2B5EF4-FFF2-40B4-BE49-F238E27FC236}">
                  <a16:creationId xmlns:a16="http://schemas.microsoft.com/office/drawing/2014/main" id="{EAFE273A-CCD6-EA5E-CBB6-203939617B86}"/>
                </a:ext>
              </a:extLst>
            </p:cNvPr>
            <p:cNvSpPr txBox="1"/>
            <p:nvPr/>
          </p:nvSpPr>
          <p:spPr>
            <a:xfrm>
              <a:off x="1219076" y="1543956"/>
              <a:ext cx="4326443" cy="1384995"/>
            </a:xfrm>
            <a:prstGeom prst="rect">
              <a:avLst/>
            </a:prstGeom>
            <a:noFill/>
            <a:ln>
              <a:noFill/>
            </a:ln>
          </p:spPr>
          <p:txBody>
            <a:bodyPr spcFirstLastPara="1" wrap="square" lIns="0" tIns="0" rIns="0" bIns="0" anchor="t" anchorCtr="0">
              <a:spAutoFit/>
            </a:bodyPr>
            <a:lstStyle/>
            <a:p>
              <a:pPr algn="ctr">
                <a:lnSpc>
                  <a:spcPct val="125000"/>
                </a:lnSpc>
                <a:buClr>
                  <a:srgbClr val="000000"/>
                </a:buClr>
                <a:buFont typeface="Arial"/>
                <a:buNone/>
              </a:pPr>
              <a:r>
                <a:rPr lang="vi-VN" sz="2400" b="1" kern="0" dirty="0">
                  <a:solidFill>
                    <a:schemeClr val="bg1"/>
                  </a:solidFill>
                  <a:latin typeface="UTM Avo" panose="02040603050506020204" pitchFamily="18" charset="0"/>
                  <a:cs typeface="Calibri"/>
                  <a:sym typeface="Arial"/>
                </a:rPr>
                <a:t>Giúp bố mẹ viết đơn trình bày nguyện vọng của gia đình hoặc xóm, phố em. </a:t>
              </a:r>
            </a:p>
          </p:txBody>
        </p:sp>
        <p:sp>
          <p:nvSpPr>
            <p:cNvPr id="7" name="Google Shape;296;p17">
              <a:extLst>
                <a:ext uri="{FF2B5EF4-FFF2-40B4-BE49-F238E27FC236}">
                  <a16:creationId xmlns:a16="http://schemas.microsoft.com/office/drawing/2014/main" id="{F24A3404-7956-B58E-A1DF-42D6F1CBAA31}"/>
                </a:ext>
              </a:extLst>
            </p:cNvPr>
            <p:cNvSpPr/>
            <p:nvPr/>
          </p:nvSpPr>
          <p:spPr>
            <a:xfrm>
              <a:off x="-114121" y="1750826"/>
              <a:ext cx="1178125" cy="1178125"/>
            </a:xfrm>
            <a:custGeom>
              <a:avLst/>
              <a:gdLst/>
              <a:ahLst/>
              <a:cxnLst/>
              <a:rect l="l" t="t" r="r" b="b"/>
              <a:pathLst>
                <a:path w="1767188" h="1767188" extrusionOk="0">
                  <a:moveTo>
                    <a:pt x="0" y="0"/>
                  </a:moveTo>
                  <a:lnTo>
                    <a:pt x="1767188" y="0"/>
                  </a:lnTo>
                  <a:lnTo>
                    <a:pt x="1767188" y="1767188"/>
                  </a:lnTo>
                  <a:lnTo>
                    <a:pt x="0" y="1767188"/>
                  </a:lnTo>
                  <a:lnTo>
                    <a:pt x="0" y="0"/>
                  </a:lnTo>
                  <a:close/>
                </a:path>
              </a:pathLst>
            </a:custGeom>
            <a:blipFill rotWithShape="1">
              <a:blip r:embed="rId4">
                <a:alphaModFix/>
              </a:blip>
              <a:stretch>
                <a:fillRect/>
              </a:stretch>
            </a:blipFill>
            <a:ln>
              <a:noFill/>
            </a:ln>
          </p:spPr>
          <p:txBody>
            <a:bodyPr spcFirstLastPara="1" wrap="square" lIns="60950" tIns="30467" rIns="60950" bIns="30467"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grpSp>
      <p:grpSp>
        <p:nvGrpSpPr>
          <p:cNvPr id="13" name="Group 12">
            <a:extLst>
              <a:ext uri="{FF2B5EF4-FFF2-40B4-BE49-F238E27FC236}">
                <a16:creationId xmlns:a16="http://schemas.microsoft.com/office/drawing/2014/main" id="{3390A7A1-86A2-322E-C1C9-D1F0ED964B67}"/>
              </a:ext>
            </a:extLst>
          </p:cNvPr>
          <p:cNvGrpSpPr/>
          <p:nvPr/>
        </p:nvGrpSpPr>
        <p:grpSpPr>
          <a:xfrm>
            <a:off x="2341695" y="2516408"/>
            <a:ext cx="6822809" cy="3543186"/>
            <a:chOff x="3098799" y="2051025"/>
            <a:chExt cx="6822809" cy="3543186"/>
          </a:xfrm>
        </p:grpSpPr>
        <p:sp>
          <p:nvSpPr>
            <p:cNvPr id="6" name="Google Shape;293;p17">
              <a:extLst>
                <a:ext uri="{FF2B5EF4-FFF2-40B4-BE49-F238E27FC236}">
                  <a16:creationId xmlns:a16="http://schemas.microsoft.com/office/drawing/2014/main" id="{332DB8A0-0FC9-15B6-1A1E-FAC0D5BA0698}"/>
                </a:ext>
              </a:extLst>
            </p:cNvPr>
            <p:cNvSpPr/>
            <p:nvPr/>
          </p:nvSpPr>
          <p:spPr>
            <a:xfrm>
              <a:off x="3098799" y="2051025"/>
              <a:ext cx="6822809" cy="3543186"/>
            </a:xfrm>
            <a:custGeom>
              <a:avLst/>
              <a:gdLst/>
              <a:ahLst/>
              <a:cxnLst/>
              <a:rect l="l" t="t" r="r" b="b"/>
              <a:pathLst>
                <a:path w="11534268" h="6545697" extrusionOk="0">
                  <a:moveTo>
                    <a:pt x="0" y="0"/>
                  </a:moveTo>
                  <a:lnTo>
                    <a:pt x="11534268" y="0"/>
                  </a:lnTo>
                  <a:lnTo>
                    <a:pt x="11534268" y="6545698"/>
                  </a:lnTo>
                  <a:lnTo>
                    <a:pt x="0" y="6545698"/>
                  </a:lnTo>
                  <a:lnTo>
                    <a:pt x="0" y="0"/>
                  </a:lnTo>
                  <a:close/>
                </a:path>
              </a:pathLst>
            </a:custGeom>
            <a:blipFill rotWithShape="1">
              <a:blip r:embed="rId5">
                <a:alphaModFix/>
              </a:blip>
              <a:stretch>
                <a:fillRect/>
              </a:stretch>
            </a:blipFill>
            <a:ln>
              <a:noFill/>
            </a:ln>
          </p:spPr>
          <p:txBody>
            <a:bodyPr spcFirstLastPara="1" wrap="square" lIns="60950" tIns="30467" rIns="60950" bIns="30467"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
          <p:nvSpPr>
            <p:cNvPr id="12" name="Google Shape;300;p17">
              <a:extLst>
                <a:ext uri="{FF2B5EF4-FFF2-40B4-BE49-F238E27FC236}">
                  <a16:creationId xmlns:a16="http://schemas.microsoft.com/office/drawing/2014/main" id="{476389B5-87E7-2AB3-2609-FFFE4EC9F3B3}"/>
                </a:ext>
              </a:extLst>
            </p:cNvPr>
            <p:cNvSpPr txBox="1"/>
            <p:nvPr/>
          </p:nvSpPr>
          <p:spPr>
            <a:xfrm>
              <a:off x="4093146" y="3053080"/>
              <a:ext cx="5201491" cy="1539076"/>
            </a:xfrm>
            <a:prstGeom prst="rect">
              <a:avLst/>
            </a:prstGeom>
            <a:noFill/>
            <a:ln>
              <a:noFill/>
            </a:ln>
          </p:spPr>
          <p:txBody>
            <a:bodyPr spcFirstLastPara="1" wrap="square" lIns="0" tIns="0" rIns="0" bIns="0" anchor="t" anchorCtr="0">
              <a:spAutoFit/>
            </a:bodyPr>
            <a:lstStyle/>
            <a:p>
              <a:pPr algn="just">
                <a:lnSpc>
                  <a:spcPct val="125000"/>
                </a:lnSpc>
                <a:buClr>
                  <a:srgbClr val="000000"/>
                </a:buClr>
                <a:buFont typeface="Arial"/>
                <a:buNone/>
              </a:pPr>
              <a:r>
                <a:rPr lang="vi-VN" sz="2667" kern="0" dirty="0">
                  <a:solidFill>
                    <a:schemeClr val="bg1"/>
                  </a:solidFill>
                  <a:latin typeface="UTM Avo" panose="02040603050506020204" pitchFamily="18" charset="0"/>
                  <a:ea typeface="Calibri"/>
                  <a:cs typeface="Calibri"/>
                  <a:sym typeface="Calibri"/>
                </a:rPr>
                <a:t>Gửi tổ trưởng tổ dân phố, trưởng thôn, Ủy ban nhân dân xã/ phường,…</a:t>
              </a:r>
            </a:p>
          </p:txBody>
        </p:sp>
      </p:grpSp>
      <p:sp>
        <p:nvSpPr>
          <p:cNvPr id="8" name="Google Shape;297;p17">
            <a:extLst>
              <a:ext uri="{FF2B5EF4-FFF2-40B4-BE49-F238E27FC236}">
                <a16:creationId xmlns:a16="http://schemas.microsoft.com/office/drawing/2014/main" id="{CB1AAB71-82BC-69FF-DAB7-C3F08F57340C}"/>
              </a:ext>
            </a:extLst>
          </p:cNvPr>
          <p:cNvSpPr/>
          <p:nvPr/>
        </p:nvSpPr>
        <p:spPr>
          <a:xfrm>
            <a:off x="1390687" y="3970183"/>
            <a:ext cx="2248281" cy="2743200"/>
          </a:xfrm>
          <a:custGeom>
            <a:avLst/>
            <a:gdLst/>
            <a:ahLst/>
            <a:cxnLst/>
            <a:rect l="l" t="t" r="r" b="b"/>
            <a:pathLst>
              <a:path w="3372422" h="4114800" extrusionOk="0">
                <a:moveTo>
                  <a:pt x="0" y="0"/>
                </a:moveTo>
                <a:lnTo>
                  <a:pt x="3372422" y="0"/>
                </a:lnTo>
                <a:lnTo>
                  <a:pt x="3372422" y="4114800"/>
                </a:lnTo>
                <a:lnTo>
                  <a:pt x="0" y="4114800"/>
                </a:lnTo>
                <a:lnTo>
                  <a:pt x="0" y="0"/>
                </a:lnTo>
                <a:close/>
              </a:path>
            </a:pathLst>
          </a:custGeom>
          <a:blipFill rotWithShape="1">
            <a:blip r:embed="rId6">
              <a:alphaModFix/>
            </a:blip>
            <a:stretch>
              <a:fillRect/>
            </a:stretch>
          </a:blipFill>
          <a:ln>
            <a:noFill/>
          </a:ln>
        </p:spPr>
        <p:txBody>
          <a:bodyPr spcFirstLastPara="1" wrap="square" lIns="60950" tIns="30467" rIns="60950" bIns="30467"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Tree>
    <p:extLst>
      <p:ext uri="{BB962C8B-B14F-4D97-AF65-F5344CB8AC3E}">
        <p14:creationId xmlns:p14="http://schemas.microsoft.com/office/powerpoint/2010/main" val="286426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4D62DD-613D-72EB-0062-0EC327B37E3C}"/>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id="{0AD0279E-A7FE-1467-CADD-DF21D331C29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AE0AAB04-94C6-41D3-5DB0-30339D2A887D}"/>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940220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DE66593-FD5F-8E28-BFCB-3A2801B2C645}"/>
              </a:ext>
            </a:extLst>
          </p:cNvPr>
          <p:cNvSpPr/>
          <p:nvPr/>
        </p:nvSpPr>
        <p:spPr>
          <a:xfrm>
            <a:off x="3262696" y="2529038"/>
            <a:ext cx="5666607" cy="1799924"/>
          </a:xfrm>
          <a:prstGeom prst="roundRect">
            <a:avLst>
              <a:gd name="adj" fmla="val 50000"/>
            </a:avLst>
          </a:prstGeom>
          <a:solidFill>
            <a:schemeClr val="accent2">
              <a:lumMod val="75000"/>
            </a:schemeClr>
          </a:solidFill>
          <a:ln w="57150">
            <a:solidFill>
              <a:srgbClr val="FFF6DE"/>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F6DE"/>
                </a:solidFill>
                <a:effectLst>
                  <a:outerShdw blurRad="38100" dist="38100" dir="2700000" algn="tl">
                    <a:srgbClr val="000000">
                      <a:alpha val="43137"/>
                    </a:srgbClr>
                  </a:outerShdw>
                </a:effectLst>
                <a:latin typeface="UTM Avo" panose="02040603050506020204" pitchFamily="18" charset="0"/>
              </a:rPr>
              <a:t>Chuẩn</a:t>
            </a:r>
            <a:r>
              <a:rPr lang="en-US" sz="2400" dirty="0">
                <a:solidFill>
                  <a:srgbClr val="FFF6DE"/>
                </a:solidFill>
                <a:effectLst>
                  <a:outerShdw blurRad="38100" dist="38100" dir="2700000" algn="tl">
                    <a:srgbClr val="000000">
                      <a:alpha val="43137"/>
                    </a:srgbClr>
                  </a:outerShdw>
                </a:effectLst>
                <a:latin typeface="UTM Avo" panose="02040603050506020204" pitchFamily="18" charset="0"/>
              </a:rPr>
              <a:t> </a:t>
            </a:r>
            <a:r>
              <a:rPr lang="en-US" sz="2400" dirty="0" err="1">
                <a:solidFill>
                  <a:srgbClr val="FFF6DE"/>
                </a:solidFill>
                <a:effectLst>
                  <a:outerShdw blurRad="38100" dist="38100" dir="2700000" algn="tl">
                    <a:srgbClr val="000000">
                      <a:alpha val="43137"/>
                    </a:srgbClr>
                  </a:outerShdw>
                </a:effectLst>
                <a:latin typeface="UTM Avo" panose="02040603050506020204" pitchFamily="18" charset="0"/>
              </a:rPr>
              <a:t>bị</a:t>
            </a:r>
            <a:r>
              <a:rPr lang="en-US" sz="2400" dirty="0">
                <a:solidFill>
                  <a:srgbClr val="FFF6DE"/>
                </a:solidFill>
                <a:effectLst>
                  <a:outerShdw blurRad="38100" dist="38100" dir="2700000" algn="tl">
                    <a:srgbClr val="000000">
                      <a:alpha val="43137"/>
                    </a:srgbClr>
                  </a:outerShdw>
                </a:effectLst>
                <a:latin typeface="UTM Avo" panose="02040603050506020204" pitchFamily="18" charset="0"/>
              </a:rPr>
              <a:t> </a:t>
            </a:r>
            <a:r>
              <a:rPr lang="en-US" sz="2400" dirty="0" err="1">
                <a:solidFill>
                  <a:srgbClr val="FFF6DE"/>
                </a:solidFill>
                <a:effectLst>
                  <a:outerShdw blurRad="38100" dist="38100" dir="2700000" algn="tl">
                    <a:srgbClr val="000000">
                      <a:alpha val="43137"/>
                    </a:srgbClr>
                  </a:outerShdw>
                </a:effectLst>
                <a:latin typeface="UTM Avo" panose="02040603050506020204" pitchFamily="18" charset="0"/>
              </a:rPr>
              <a:t>bài</a:t>
            </a:r>
            <a:r>
              <a:rPr lang="en-US" sz="2400" dirty="0">
                <a:solidFill>
                  <a:srgbClr val="FFF6DE"/>
                </a:solidFill>
                <a:effectLst>
                  <a:outerShdw blurRad="38100" dist="38100" dir="2700000" algn="tl">
                    <a:srgbClr val="000000">
                      <a:alpha val="43137"/>
                    </a:srgbClr>
                  </a:outerShdw>
                </a:effectLst>
                <a:latin typeface="UTM Avo" panose="02040603050506020204" pitchFamily="18" charset="0"/>
              </a:rPr>
              <a:t>:</a:t>
            </a:r>
          </a:p>
          <a:p>
            <a:pPr algn="ctr"/>
            <a:r>
              <a:rPr lang="vi-VN" sz="2400" b="1" dirty="0">
                <a:solidFill>
                  <a:srgbClr val="FFF6DE"/>
                </a:solidFill>
                <a:effectLst>
                  <a:outerShdw blurRad="38100" dist="38100" dir="2700000" algn="tl">
                    <a:srgbClr val="000000">
                      <a:alpha val="43137"/>
                    </a:srgbClr>
                  </a:outerShdw>
                </a:effectLst>
                <a:latin typeface="UTM Avo" panose="02040603050506020204" pitchFamily="18" charset="0"/>
              </a:rPr>
              <a:t>Kể chuyện: Tấm huy chương</a:t>
            </a:r>
          </a:p>
        </p:txBody>
      </p:sp>
      <p:sp>
        <p:nvSpPr>
          <p:cNvPr id="5" name="Google Shape;332;p20">
            <a:extLst>
              <a:ext uri="{FF2B5EF4-FFF2-40B4-BE49-F238E27FC236}">
                <a16:creationId xmlns:a16="http://schemas.microsoft.com/office/drawing/2014/main" id="{9579BB44-53DE-DED9-5A75-5BE89DA2101F}"/>
              </a:ext>
            </a:extLst>
          </p:cNvPr>
          <p:cNvSpPr/>
          <p:nvPr/>
        </p:nvSpPr>
        <p:spPr>
          <a:xfrm flipH="1">
            <a:off x="605538" y="3556000"/>
            <a:ext cx="2677622" cy="3302000"/>
          </a:xfrm>
          <a:custGeom>
            <a:avLst/>
            <a:gdLst/>
            <a:ahLst/>
            <a:cxnLst/>
            <a:rect l="l" t="t" r="r" b="b"/>
            <a:pathLst>
              <a:path w="3336729" h="4114800" extrusionOk="0">
                <a:moveTo>
                  <a:pt x="3336729" y="0"/>
                </a:moveTo>
                <a:lnTo>
                  <a:pt x="0" y="0"/>
                </a:lnTo>
                <a:lnTo>
                  <a:pt x="0" y="4114800"/>
                </a:lnTo>
                <a:lnTo>
                  <a:pt x="3336729" y="4114800"/>
                </a:lnTo>
                <a:lnTo>
                  <a:pt x="3336729"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6" name="Google Shape;333;p20">
            <a:extLst>
              <a:ext uri="{FF2B5EF4-FFF2-40B4-BE49-F238E27FC236}">
                <a16:creationId xmlns:a16="http://schemas.microsoft.com/office/drawing/2014/main" id="{F2B48214-D78B-B2D3-9B20-DDC8DF03E7B3}"/>
              </a:ext>
            </a:extLst>
          </p:cNvPr>
          <p:cNvSpPr/>
          <p:nvPr/>
        </p:nvSpPr>
        <p:spPr>
          <a:xfrm>
            <a:off x="8774174" y="3415413"/>
            <a:ext cx="2960625" cy="3442587"/>
          </a:xfrm>
          <a:custGeom>
            <a:avLst/>
            <a:gdLst/>
            <a:ahLst/>
            <a:cxnLst/>
            <a:rect l="l" t="t" r="r" b="b"/>
            <a:pathLst>
              <a:path w="3538728" h="4114800" extrusionOk="0">
                <a:moveTo>
                  <a:pt x="0" y="0"/>
                </a:moveTo>
                <a:lnTo>
                  <a:pt x="3538728" y="0"/>
                </a:lnTo>
                <a:lnTo>
                  <a:pt x="3538728" y="4114800"/>
                </a:lnTo>
                <a:lnTo>
                  <a:pt x="0" y="4114800"/>
                </a:lnTo>
                <a:lnTo>
                  <a:pt x="0" y="0"/>
                </a:lnTo>
                <a:close/>
              </a:path>
            </a:pathLst>
          </a:custGeom>
          <a:blipFill rotWithShape="1">
            <a:blip r:embed="rId4">
              <a:alphaModFix/>
            </a:blip>
            <a:stretch>
              <a:fillRect/>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54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F3199B3-1991-2D1D-1341-D7633579A1F1}"/>
              </a:ext>
            </a:extLst>
          </p:cNvPr>
          <p:cNvGrpSpPr/>
          <p:nvPr/>
        </p:nvGrpSpPr>
        <p:grpSpPr>
          <a:xfrm>
            <a:off x="10866032" y="746200"/>
            <a:ext cx="1216041" cy="1432566"/>
            <a:chOff x="930253" y="1555705"/>
            <a:chExt cx="1279160" cy="1432566"/>
          </a:xfrm>
        </p:grpSpPr>
        <p:pic>
          <p:nvPicPr>
            <p:cNvPr id="6" name="Picture 5">
              <a:hlinkClick r:id="rId3"/>
              <a:extLst>
                <a:ext uri="{FF2B5EF4-FFF2-40B4-BE49-F238E27FC236}">
                  <a16:creationId xmlns:a16="http://schemas.microsoft.com/office/drawing/2014/main" id="{902E39FC-187C-BEC4-847B-23BFB4DC61A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11" name="TextBox 10">
              <a:extLst>
                <a:ext uri="{FF2B5EF4-FFF2-40B4-BE49-F238E27FC236}">
                  <a16:creationId xmlns:a16="http://schemas.microsoft.com/office/drawing/2014/main" id="{90BAFC9C-8691-243D-B241-DEB9259584E6}"/>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640407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Để kết nối cộng đồng giáo viên và nhận thêm nhiều tài liệu giảng dạy,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mời quý thầy cô tham gia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theo đường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4"/>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custDataLst>
      <p:tags r:id="rId1"/>
    </p:custDataLst>
    <p:extLst>
      <p:ext uri="{BB962C8B-B14F-4D97-AF65-F5344CB8AC3E}">
        <p14:creationId xmlns:p14="http://schemas.microsoft.com/office/powerpoint/2010/main" val="2475335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97;p2">
            <a:extLst>
              <a:ext uri="{FF2B5EF4-FFF2-40B4-BE49-F238E27FC236}">
                <a16:creationId xmlns:a16="http://schemas.microsoft.com/office/drawing/2014/main" id="{669482F0-F463-C6EF-72DC-82C6F40B00B6}"/>
              </a:ext>
            </a:extLst>
          </p:cNvPr>
          <p:cNvSpPr/>
          <p:nvPr/>
        </p:nvSpPr>
        <p:spPr>
          <a:xfrm>
            <a:off x="254000" y="3073400"/>
            <a:ext cx="4521200" cy="3705225"/>
          </a:xfrm>
          <a:custGeom>
            <a:avLst/>
            <a:gdLst/>
            <a:ahLst/>
            <a:cxnLst/>
            <a:rect l="l" t="t" r="r" b="b"/>
            <a:pathLst>
              <a:path w="5283852" h="4114800" extrusionOk="0">
                <a:moveTo>
                  <a:pt x="0" y="0"/>
                </a:moveTo>
                <a:lnTo>
                  <a:pt x="5283852" y="0"/>
                </a:lnTo>
                <a:lnTo>
                  <a:pt x="5283852" y="4114800"/>
                </a:lnTo>
                <a:lnTo>
                  <a:pt x="0" y="4114800"/>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
        <p:nvSpPr>
          <p:cNvPr id="6" name="Google Shape;99;p2">
            <a:extLst>
              <a:ext uri="{FF2B5EF4-FFF2-40B4-BE49-F238E27FC236}">
                <a16:creationId xmlns:a16="http://schemas.microsoft.com/office/drawing/2014/main" id="{7ABA452D-744A-E0A4-5A5E-D943EE347C25}"/>
              </a:ext>
            </a:extLst>
          </p:cNvPr>
          <p:cNvSpPr/>
          <p:nvPr/>
        </p:nvSpPr>
        <p:spPr>
          <a:xfrm>
            <a:off x="254000" y="1999669"/>
            <a:ext cx="4830598" cy="663902"/>
          </a:xfrm>
          <a:prstGeom prst="flowChartPreparation">
            <a:avLst/>
          </a:prstGeom>
          <a:solidFill>
            <a:srgbClr val="FFFFFF"/>
          </a:solidFill>
          <a:ln w="25400" cap="flat" cmpd="sng">
            <a:solidFill>
              <a:srgbClr val="31859B"/>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C00000"/>
                </a:solidFill>
                <a:effectLst/>
                <a:uLnTx/>
                <a:uFillTx/>
                <a:latin typeface="UTM Avo" panose="02040603050506020204" pitchFamily="18" charset="0"/>
                <a:ea typeface="Calibri"/>
                <a:cs typeface="Calibri"/>
                <a:sym typeface="Calibri"/>
              </a:rPr>
              <a:t>Thảo luận nhóm </a:t>
            </a:r>
            <a:endParaRPr kumimoji="0" lang="en-US" sz="2400" b="1" i="0" u="none" strike="noStrike" kern="0" cap="none" spc="0" normalizeH="0" baseline="0" noProof="0" dirty="0">
              <a:ln>
                <a:noFill/>
              </a:ln>
              <a:solidFill>
                <a:srgbClr val="C00000"/>
              </a:solidFill>
              <a:effectLst/>
              <a:uLnTx/>
              <a:uFillTx/>
              <a:latin typeface="UTM Avo" panose="02040603050506020204" pitchFamily="18" charset="0"/>
              <a:ea typeface="Calibri"/>
              <a:cs typeface="Calibri"/>
              <a:sym typeface="Calibri"/>
            </a:endParaRPr>
          </a:p>
        </p:txBody>
      </p:sp>
      <p:sp>
        <p:nvSpPr>
          <p:cNvPr id="8" name="Google Shape;101;p2">
            <a:extLst>
              <a:ext uri="{FF2B5EF4-FFF2-40B4-BE49-F238E27FC236}">
                <a16:creationId xmlns:a16="http://schemas.microsoft.com/office/drawing/2014/main" id="{2A03E78D-755E-9E82-F970-3F5DCCD58822}"/>
              </a:ext>
            </a:extLst>
          </p:cNvPr>
          <p:cNvSpPr/>
          <p:nvPr/>
        </p:nvSpPr>
        <p:spPr>
          <a:xfrm>
            <a:off x="4973144" y="2908847"/>
            <a:ext cx="7040179" cy="795528"/>
          </a:xfrm>
          <a:prstGeom prst="wedgeRoundRectCallout">
            <a:avLst>
              <a:gd name="adj1" fmla="val -19794"/>
              <a:gd name="adj2" fmla="val 44085"/>
              <a:gd name="adj3" fmla="val 16667"/>
            </a:avLst>
          </a:prstGeom>
          <a:solidFill>
            <a:srgbClr val="FFFFFF"/>
          </a:solidFill>
          <a:ln w="28575" cap="flat" cmpd="sng">
            <a:solidFill>
              <a:srgbClr val="21364F"/>
            </a:solidFill>
            <a:prstDash val="dash"/>
            <a:round/>
            <a:headEnd type="none" w="sm" len="sm"/>
            <a:tailEnd type="none" w="sm" len="sm"/>
          </a:ln>
        </p:spPr>
        <p:txBody>
          <a:bodyPr spcFirstLastPara="1" wrap="square" lIns="60950" tIns="30467" rIns="60950" bIns="30467" anchor="ctr" anchorCtr="0">
            <a:noAutofit/>
          </a:bodyPr>
          <a:lstStyle/>
          <a:p>
            <a:pPr lvl="0" algn="ctr">
              <a:buClr>
                <a:srgbClr val="000000"/>
              </a:buClr>
            </a:pPr>
            <a:r>
              <a:rPr lang="vi-VN" sz="2400" kern="0" dirty="0">
                <a:solidFill>
                  <a:srgbClr val="000000"/>
                </a:solidFill>
                <a:latin typeface="UTM Avo" panose="02040603050506020204" pitchFamily="18" charset="0"/>
                <a:ea typeface="Calibri"/>
                <a:cs typeface="Calibri"/>
                <a:sym typeface="Calibri"/>
              </a:rPr>
              <a:t>Em thường viết đơn khi nào?</a:t>
            </a:r>
          </a:p>
        </p:txBody>
      </p:sp>
      <p:sp>
        <p:nvSpPr>
          <p:cNvPr id="9" name="Google Shape;102;p2">
            <a:extLst>
              <a:ext uri="{FF2B5EF4-FFF2-40B4-BE49-F238E27FC236}">
                <a16:creationId xmlns:a16="http://schemas.microsoft.com/office/drawing/2014/main" id="{839B413D-8AA9-1CE3-3F82-941B4F10E4E8}"/>
              </a:ext>
            </a:extLst>
          </p:cNvPr>
          <p:cNvSpPr/>
          <p:nvPr/>
        </p:nvSpPr>
        <p:spPr>
          <a:xfrm>
            <a:off x="4973144" y="3864524"/>
            <a:ext cx="7040179" cy="795528"/>
          </a:xfrm>
          <a:prstGeom prst="wedgeRoundRectCallout">
            <a:avLst>
              <a:gd name="adj1" fmla="val -37129"/>
              <a:gd name="adj2" fmla="val -7098"/>
              <a:gd name="adj3" fmla="val 16667"/>
            </a:avLst>
          </a:prstGeom>
          <a:solidFill>
            <a:srgbClr val="FFFFFF"/>
          </a:solidFill>
          <a:ln w="28575" cap="flat" cmpd="sng">
            <a:solidFill>
              <a:srgbClr val="21364F"/>
            </a:solidFill>
            <a:prstDash val="dash"/>
            <a:round/>
            <a:headEnd type="none" w="sm" len="sm"/>
            <a:tailEnd type="none" w="sm" len="sm"/>
          </a:ln>
        </p:spPr>
        <p:txBody>
          <a:bodyPr spcFirstLastPara="1" wrap="square" lIns="60950" tIns="30467" rIns="60950" bIns="30467" anchor="ctr" anchorCtr="0">
            <a:noAutofit/>
          </a:bodyPr>
          <a:lstStyle/>
          <a:p>
            <a:pPr algn="ctr">
              <a:buClr>
                <a:srgbClr val="000000"/>
              </a:buClr>
            </a:pPr>
            <a:r>
              <a:rPr lang="vi-VN" sz="2400" kern="0" dirty="0">
                <a:solidFill>
                  <a:srgbClr val="000000"/>
                </a:solidFill>
                <a:latin typeface="UTM Avo" panose="02040603050506020204" pitchFamily="18" charset="0"/>
                <a:ea typeface="Calibri"/>
                <a:cs typeface="Calibri"/>
                <a:sym typeface="Calibri"/>
              </a:rPr>
              <a:t>Em thường viết đơn gửi cho ai?</a:t>
            </a:r>
            <a:endParaRPr sz="2400" kern="0" dirty="0">
              <a:solidFill>
                <a:srgbClr val="000000"/>
              </a:solidFill>
              <a:latin typeface="UTM Avo" panose="02040603050506020204" pitchFamily="18" charset="0"/>
              <a:ea typeface="Calibri"/>
              <a:cs typeface="Calibri"/>
              <a:sym typeface="Calibri"/>
            </a:endParaRPr>
          </a:p>
        </p:txBody>
      </p:sp>
      <p:sp>
        <p:nvSpPr>
          <p:cNvPr id="11" name="Google Shape;103;p2">
            <a:extLst>
              <a:ext uri="{FF2B5EF4-FFF2-40B4-BE49-F238E27FC236}">
                <a16:creationId xmlns:a16="http://schemas.microsoft.com/office/drawing/2014/main" id="{8A09D4AD-4DFE-CD9A-00E5-5175AF13A4A5}"/>
              </a:ext>
            </a:extLst>
          </p:cNvPr>
          <p:cNvSpPr/>
          <p:nvPr/>
        </p:nvSpPr>
        <p:spPr>
          <a:xfrm>
            <a:off x="4973144" y="4786732"/>
            <a:ext cx="7040179" cy="795528"/>
          </a:xfrm>
          <a:prstGeom prst="wedgeRoundRectCallout">
            <a:avLst>
              <a:gd name="adj1" fmla="val -39960"/>
              <a:gd name="adj2" fmla="val 22828"/>
              <a:gd name="adj3" fmla="val 16667"/>
            </a:avLst>
          </a:prstGeom>
          <a:solidFill>
            <a:srgbClr val="FFFFFF"/>
          </a:solidFill>
          <a:ln w="28575" cap="flat" cmpd="sng">
            <a:solidFill>
              <a:srgbClr val="21364F"/>
            </a:solidFill>
            <a:prstDash val="dash"/>
            <a:round/>
            <a:headEnd type="none" w="sm" len="sm"/>
            <a:tailEnd type="none" w="sm" len="sm"/>
          </a:ln>
        </p:spPr>
        <p:txBody>
          <a:bodyPr spcFirstLastPara="1" wrap="square" lIns="60950" tIns="30467" rIns="60950" bIns="30467" anchor="ctr" anchorCtr="0">
            <a:noAutofit/>
          </a:bodyPr>
          <a:lstStyle/>
          <a:p>
            <a:pPr marR="0" lvl="0" indent="0" algn="ctr" fontAlgn="auto">
              <a:spcBef>
                <a:spcPts val="0"/>
              </a:spcBef>
              <a:spcAft>
                <a:spcPts val="0"/>
              </a:spcAft>
              <a:buClr>
                <a:srgbClr val="000000"/>
              </a:buClr>
              <a:buSzTx/>
              <a:buFont typeface="Arial"/>
              <a:buNone/>
              <a:tabLst/>
              <a:defRPr/>
            </a:pPr>
            <a:r>
              <a:rPr lang="vi-VN" sz="2400" kern="0" dirty="0">
                <a:solidFill>
                  <a:srgbClr val="000000"/>
                </a:solidFill>
                <a:latin typeface="UTM Avo" panose="02040603050506020204" pitchFamily="18" charset="0"/>
                <a:ea typeface="Calibri"/>
                <a:cs typeface="Calibri"/>
                <a:sym typeface="Calibri"/>
              </a:rPr>
              <a:t>Đơn em viết thường có những nội dung nào? </a:t>
            </a:r>
            <a:endParaRPr sz="2400" kern="0" dirty="0">
              <a:solidFill>
                <a:srgbClr val="000000"/>
              </a:solidFill>
              <a:latin typeface="UTM Avo" panose="02040603050506020204" pitchFamily="18" charset="0"/>
              <a:ea typeface="Calibri"/>
              <a:cs typeface="Calibri"/>
              <a:sym typeface="Calibri"/>
            </a:endParaRPr>
          </a:p>
        </p:txBody>
      </p:sp>
    </p:spTree>
    <p:extLst>
      <p:ext uri="{BB962C8B-B14F-4D97-AF65-F5344CB8AC3E}">
        <p14:creationId xmlns:p14="http://schemas.microsoft.com/office/powerpoint/2010/main" val="391583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10;p3">
            <a:extLst>
              <a:ext uri="{FF2B5EF4-FFF2-40B4-BE49-F238E27FC236}">
                <a16:creationId xmlns:a16="http://schemas.microsoft.com/office/drawing/2014/main" id="{D0A3C5B1-C7E9-6018-4189-3143C9C39786}"/>
              </a:ext>
            </a:extLst>
          </p:cNvPr>
          <p:cNvSpPr/>
          <p:nvPr/>
        </p:nvSpPr>
        <p:spPr>
          <a:xfrm>
            <a:off x="367862" y="2410811"/>
            <a:ext cx="4133011" cy="3125952"/>
          </a:xfrm>
          <a:custGeom>
            <a:avLst/>
            <a:gdLst/>
            <a:ahLst/>
            <a:cxnLst/>
            <a:rect l="l" t="t" r="r" b="b"/>
            <a:pathLst>
              <a:path w="11034101" h="8229600" extrusionOk="0">
                <a:moveTo>
                  <a:pt x="0" y="0"/>
                </a:moveTo>
                <a:lnTo>
                  <a:pt x="11034100" y="0"/>
                </a:lnTo>
                <a:lnTo>
                  <a:pt x="11034100" y="8229600"/>
                </a:lnTo>
                <a:lnTo>
                  <a:pt x="0" y="8229600"/>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
        <p:nvSpPr>
          <p:cNvPr id="3" name="Google Shape;111;p3">
            <a:extLst>
              <a:ext uri="{FF2B5EF4-FFF2-40B4-BE49-F238E27FC236}">
                <a16:creationId xmlns:a16="http://schemas.microsoft.com/office/drawing/2014/main" id="{009A2FD0-4855-2D53-67CC-6C2452DEA496}"/>
              </a:ext>
            </a:extLst>
          </p:cNvPr>
          <p:cNvSpPr/>
          <p:nvPr/>
        </p:nvSpPr>
        <p:spPr>
          <a:xfrm>
            <a:off x="4876800" y="1660633"/>
            <a:ext cx="6756400" cy="1565165"/>
          </a:xfrm>
          <a:prstGeom prst="wedgeRoundRectCallout">
            <a:avLst>
              <a:gd name="adj1" fmla="val -55302"/>
              <a:gd name="adj2" fmla="val 38159"/>
              <a:gd name="adj3" fmla="val 16667"/>
            </a:avLst>
          </a:prstGeom>
          <a:solidFill>
            <a:srgbClr val="FFFFFF"/>
          </a:solidFill>
          <a:ln w="38100" cap="flat" cmpd="sng">
            <a:solidFill>
              <a:srgbClr val="953734"/>
            </a:solidFill>
            <a:prstDash val="dash"/>
            <a:round/>
            <a:headEnd type="none" w="sm" len="sm"/>
            <a:tailEnd type="none" w="sm" len="sm"/>
          </a:ln>
        </p:spPr>
        <p:txBody>
          <a:bodyPr spcFirstLastPara="1" wrap="square" lIns="60950" tIns="30467" rIns="60950" bIns="30467" anchor="ctr" anchorCtr="0">
            <a:noAutofit/>
          </a:bodyPr>
          <a:lstStyle/>
          <a:p>
            <a:pPr lvl="0" algn="just">
              <a:lnSpc>
                <a:spcPct val="125000"/>
              </a:lnSpc>
              <a:buClr>
                <a:srgbClr val="000000"/>
              </a:buClr>
            </a:pPr>
            <a:r>
              <a:rPr lang="vi-VN" sz="2400" kern="0" dirty="0">
                <a:solidFill>
                  <a:srgbClr val="000000"/>
                </a:solidFill>
                <a:latin typeface="UTM Avo" panose="02040603050506020204" pitchFamily="18" charset="0"/>
                <a:ea typeface="Calibri"/>
                <a:cs typeface="Calibri"/>
                <a:sym typeface="Calibri"/>
              </a:rPr>
              <a:t>Viết đơn khi muốn xin nghỉ học, xin vào câu lạc bộ của trường, xin tham gia hoạt động tập thể của trường,…</a:t>
            </a:r>
          </a:p>
        </p:txBody>
      </p:sp>
      <p:sp>
        <p:nvSpPr>
          <p:cNvPr id="5" name="Google Shape;112;p3">
            <a:extLst>
              <a:ext uri="{FF2B5EF4-FFF2-40B4-BE49-F238E27FC236}">
                <a16:creationId xmlns:a16="http://schemas.microsoft.com/office/drawing/2014/main" id="{19BD0D48-593E-5250-8D21-DC6026CBECBF}"/>
              </a:ext>
            </a:extLst>
          </p:cNvPr>
          <p:cNvSpPr/>
          <p:nvPr/>
        </p:nvSpPr>
        <p:spPr>
          <a:xfrm>
            <a:off x="4873625" y="3429000"/>
            <a:ext cx="6756400" cy="1117983"/>
          </a:xfrm>
          <a:prstGeom prst="wedgeRoundRectCallout">
            <a:avLst>
              <a:gd name="adj1" fmla="val -54174"/>
              <a:gd name="adj2" fmla="val 38052"/>
              <a:gd name="adj3" fmla="val 16667"/>
            </a:avLst>
          </a:prstGeom>
          <a:solidFill>
            <a:srgbClr val="FFFFFF"/>
          </a:solidFill>
          <a:ln w="38100" cap="flat" cmpd="sng">
            <a:solidFill>
              <a:srgbClr val="953734"/>
            </a:solidFill>
            <a:prstDash val="dash"/>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25000"/>
              </a:lnSpc>
              <a:spcBef>
                <a:spcPts val="0"/>
              </a:spcBef>
              <a:spcAft>
                <a:spcPts val="0"/>
              </a:spcAft>
              <a:buClr>
                <a:srgbClr val="000000"/>
              </a:buClr>
              <a:buSzTx/>
              <a:buFont typeface="Arial"/>
              <a:buNone/>
              <a:tabLst/>
              <a:defRPr/>
            </a:pPr>
            <a:r>
              <a:rPr lang="vi-VN" sz="2400" kern="0" dirty="0">
                <a:solidFill>
                  <a:srgbClr val="000000"/>
                </a:solidFill>
                <a:latin typeface="UTM Avo" panose="02040603050506020204" pitchFamily="18" charset="0"/>
                <a:ea typeface="Calibri"/>
                <a:cs typeface="Calibri"/>
                <a:sym typeface="Calibri"/>
              </a:rPr>
              <a:t>Viết đơn gửi cho thầy cô giáo, ban giám hiệu, chủ nhiệm câu lạc bộ,…</a:t>
            </a:r>
            <a:endParaRPr sz="2400" kern="0" dirty="0">
              <a:solidFill>
                <a:srgbClr val="000000"/>
              </a:solidFill>
              <a:latin typeface="UTM Avo" panose="02040603050506020204" pitchFamily="18" charset="0"/>
              <a:ea typeface="Calibri"/>
              <a:cs typeface="Calibri"/>
              <a:sym typeface="Calibri"/>
            </a:endParaRPr>
          </a:p>
        </p:txBody>
      </p:sp>
      <p:sp>
        <p:nvSpPr>
          <p:cNvPr id="7" name="Google Shape;113;p3">
            <a:extLst>
              <a:ext uri="{FF2B5EF4-FFF2-40B4-BE49-F238E27FC236}">
                <a16:creationId xmlns:a16="http://schemas.microsoft.com/office/drawing/2014/main" id="{1939E3A5-A27A-7772-1B52-5998AF3F55A4}"/>
              </a:ext>
            </a:extLst>
          </p:cNvPr>
          <p:cNvSpPr/>
          <p:nvPr/>
        </p:nvSpPr>
        <p:spPr>
          <a:xfrm>
            <a:off x="4873625" y="4798547"/>
            <a:ext cx="6756400" cy="1386298"/>
          </a:xfrm>
          <a:prstGeom prst="wedgeRoundRectCallout">
            <a:avLst>
              <a:gd name="adj1" fmla="val -54879"/>
              <a:gd name="adj2" fmla="val -47448"/>
              <a:gd name="adj3" fmla="val 16667"/>
            </a:avLst>
          </a:prstGeom>
          <a:solidFill>
            <a:srgbClr val="FFFFFF"/>
          </a:solidFill>
          <a:ln w="38100" cap="flat" cmpd="sng">
            <a:solidFill>
              <a:srgbClr val="953734"/>
            </a:solidFill>
            <a:prstDash val="dash"/>
            <a:round/>
            <a:headEnd type="none" w="sm" len="sm"/>
            <a:tailEnd type="none" w="sm" len="sm"/>
          </a:ln>
        </p:spPr>
        <p:txBody>
          <a:bodyPr spcFirstLastPara="1" wrap="square" lIns="60950" tIns="30467" rIns="60950" bIns="30467" anchor="ctr" anchorCtr="0">
            <a:noAutofit/>
          </a:bodyPr>
          <a:lstStyle/>
          <a:p>
            <a:pPr algn="just">
              <a:lnSpc>
                <a:spcPct val="125000"/>
              </a:lnSpc>
              <a:buClr>
                <a:srgbClr val="000000"/>
              </a:buClr>
            </a:pPr>
            <a:r>
              <a:rPr lang="vi-VN" sz="2400" kern="0" dirty="0">
                <a:solidFill>
                  <a:srgbClr val="000000"/>
                </a:solidFill>
                <a:latin typeface="UTM Avo" panose="02040603050506020204" pitchFamily="18" charset="0"/>
                <a:ea typeface="Calibri"/>
                <a:cs typeface="Calibri"/>
                <a:sym typeface="Calibri"/>
              </a:rPr>
              <a:t>Thường có quốc hiệu, tiêu ngữ, người nhận đơn, ngày tháng viết đơn, lí do viết đơn, chữ kí của người viết đơn,…</a:t>
            </a:r>
            <a:endParaRPr sz="2400" kern="0" dirty="0">
              <a:solidFill>
                <a:srgbClr val="000000"/>
              </a:solidFill>
              <a:latin typeface="UTM Avo" panose="02040603050506020204" pitchFamily="18" charset="0"/>
              <a:ea typeface="Calibri"/>
              <a:cs typeface="Calibri"/>
              <a:sym typeface="Calibri"/>
            </a:endParaRPr>
          </a:p>
        </p:txBody>
      </p:sp>
    </p:spTree>
    <p:extLst>
      <p:ext uri="{BB962C8B-B14F-4D97-AF65-F5344CB8AC3E}">
        <p14:creationId xmlns:p14="http://schemas.microsoft.com/office/powerpoint/2010/main" val="343573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694B66-1F52-DA09-3149-005169FC7CCE}"/>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id="{ABD0A746-E234-7FB5-0B97-CBA25D342B0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E1245C48-0EFC-0D86-5B61-13DC6F754BA0}"/>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1954991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Google Shape;163;p7">
            <a:extLst>
              <a:ext uri="{FF2B5EF4-FFF2-40B4-BE49-F238E27FC236}">
                <a16:creationId xmlns:a16="http://schemas.microsoft.com/office/drawing/2014/main" id="{20A90B8F-87AE-A150-DB56-AEECD4FA5303}"/>
              </a:ext>
            </a:extLst>
          </p:cNvPr>
          <p:cNvPicPr preferRelativeResize="0"/>
          <p:nvPr/>
        </p:nvPicPr>
        <p:blipFill rotWithShape="1">
          <a:blip r:embed="rId3">
            <a:alphaModFix/>
          </a:blip>
          <a:srcRect/>
          <a:stretch/>
        </p:blipFill>
        <p:spPr>
          <a:xfrm>
            <a:off x="-139439" y="3036648"/>
            <a:ext cx="4375261" cy="3835645"/>
          </a:xfrm>
          <a:prstGeom prst="rect">
            <a:avLst/>
          </a:prstGeom>
          <a:noFill/>
          <a:ln>
            <a:noFill/>
          </a:ln>
          <a:effectLst>
            <a:outerShdw blurRad="292100" dist="139700" dir="2700000" algn="tl" rotWithShape="0">
              <a:srgbClr val="333333">
                <a:alpha val="64705"/>
              </a:srgbClr>
            </a:outerShdw>
          </a:effectLst>
        </p:spPr>
      </p:pic>
      <p:grpSp>
        <p:nvGrpSpPr>
          <p:cNvPr id="13" name="Group 12">
            <a:extLst>
              <a:ext uri="{FF2B5EF4-FFF2-40B4-BE49-F238E27FC236}">
                <a16:creationId xmlns:a16="http://schemas.microsoft.com/office/drawing/2014/main" id="{B56EE208-807A-2584-4895-F4902A456CA5}"/>
              </a:ext>
            </a:extLst>
          </p:cNvPr>
          <p:cNvGrpSpPr/>
          <p:nvPr/>
        </p:nvGrpSpPr>
        <p:grpSpPr>
          <a:xfrm>
            <a:off x="4025280" y="941428"/>
            <a:ext cx="6931845" cy="3274419"/>
            <a:chOff x="4025280" y="941428"/>
            <a:chExt cx="6931845" cy="3274419"/>
          </a:xfrm>
        </p:grpSpPr>
        <p:sp>
          <p:nvSpPr>
            <p:cNvPr id="3" name="Google Shape;159;p7">
              <a:extLst>
                <a:ext uri="{FF2B5EF4-FFF2-40B4-BE49-F238E27FC236}">
                  <a16:creationId xmlns:a16="http://schemas.microsoft.com/office/drawing/2014/main" id="{D1233D82-75E6-DA64-CF60-B6F56895CC51}"/>
                </a:ext>
              </a:extLst>
            </p:cNvPr>
            <p:cNvSpPr/>
            <p:nvPr/>
          </p:nvSpPr>
          <p:spPr>
            <a:xfrm>
              <a:off x="4025280" y="941428"/>
              <a:ext cx="6931845" cy="3274419"/>
            </a:xfrm>
            <a:custGeom>
              <a:avLst/>
              <a:gdLst/>
              <a:ahLst/>
              <a:cxnLst/>
              <a:rect l="l" t="t" r="r" b="b"/>
              <a:pathLst>
                <a:path w="11534268" h="6545697" extrusionOk="0">
                  <a:moveTo>
                    <a:pt x="0" y="0"/>
                  </a:moveTo>
                  <a:lnTo>
                    <a:pt x="11534268" y="0"/>
                  </a:lnTo>
                  <a:lnTo>
                    <a:pt x="11534268" y="6545698"/>
                  </a:lnTo>
                  <a:lnTo>
                    <a:pt x="0" y="6545698"/>
                  </a:lnTo>
                  <a:lnTo>
                    <a:pt x="0" y="0"/>
                  </a:lnTo>
                  <a:close/>
                </a:path>
              </a:pathLst>
            </a:custGeom>
            <a:blipFill rotWithShape="1">
              <a:blip r:embed="rId4">
                <a:alphaModFix/>
              </a:blip>
              <a:stretch>
                <a:fillRect/>
              </a:stretch>
            </a:blipFill>
            <a:ln>
              <a:noFill/>
            </a:ln>
          </p:spPr>
          <p:txBody>
            <a:bodyPr spcFirstLastPara="1" wrap="square" lIns="60950" tIns="30467" rIns="60950" bIns="30467"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
          <p:nvSpPr>
            <p:cNvPr id="4" name="Google Shape;162;p7">
              <a:extLst>
                <a:ext uri="{FF2B5EF4-FFF2-40B4-BE49-F238E27FC236}">
                  <a16:creationId xmlns:a16="http://schemas.microsoft.com/office/drawing/2014/main" id="{4F8C0632-EE87-F036-34AE-668843C9D8E0}"/>
                </a:ext>
              </a:extLst>
            </p:cNvPr>
            <p:cNvSpPr txBox="1"/>
            <p:nvPr/>
          </p:nvSpPr>
          <p:spPr>
            <a:xfrm>
              <a:off x="4917499" y="1424475"/>
              <a:ext cx="5141055" cy="2308324"/>
            </a:xfrm>
            <a:prstGeom prst="rect">
              <a:avLst/>
            </a:prstGeom>
            <a:noFill/>
            <a:ln>
              <a:noFill/>
            </a:ln>
          </p:spPr>
          <p:txBody>
            <a:bodyPr spcFirstLastPara="1" wrap="square" lIns="0" tIns="0" rIns="0" bIns="0" anchor="t" anchorCtr="0">
              <a:spAutoFit/>
            </a:bodyPr>
            <a:lstStyle/>
            <a:p>
              <a:pPr marL="381019" indent="-381019" algn="just">
                <a:lnSpc>
                  <a:spcPct val="125000"/>
                </a:lnSpc>
                <a:buClr>
                  <a:srgbClr val="000000"/>
                </a:buClr>
                <a:buSzPct val="100000"/>
                <a:buFont typeface="Arial"/>
                <a:buChar char="-"/>
              </a:pPr>
              <a:r>
                <a:rPr lang="vi-VN" sz="2400" kern="0" dirty="0">
                  <a:solidFill>
                    <a:srgbClr val="000000"/>
                  </a:solidFill>
                  <a:latin typeface="UTM Avo" panose="02040603050506020204" pitchFamily="18" charset="0"/>
                  <a:cs typeface="Arial"/>
                  <a:sym typeface="Arial"/>
                </a:rPr>
                <a:t>Đọc nối tiếp nội dung phần </a:t>
              </a:r>
              <a:r>
                <a:rPr lang="vi-VN" sz="2400" b="1" kern="0" dirty="0">
                  <a:solidFill>
                    <a:srgbClr val="000000"/>
                  </a:solidFill>
                  <a:latin typeface="UTM Avo" panose="02040603050506020204" pitchFamily="18" charset="0"/>
                  <a:cs typeface="Arial"/>
                  <a:sym typeface="Arial"/>
                </a:rPr>
                <a:t>Nhận xét </a:t>
              </a:r>
              <a:r>
                <a:rPr lang="vi-VN" sz="2400" kern="0" dirty="0">
                  <a:solidFill>
                    <a:srgbClr val="000000"/>
                  </a:solidFill>
                  <a:latin typeface="UTM Avo" panose="02040603050506020204" pitchFamily="18" charset="0"/>
                  <a:cs typeface="Arial"/>
                  <a:sym typeface="Arial"/>
                </a:rPr>
                <a:t>trong SGK.</a:t>
              </a:r>
            </a:p>
            <a:p>
              <a:pPr marL="381019" indent="-381019" algn="just">
                <a:lnSpc>
                  <a:spcPct val="125000"/>
                </a:lnSpc>
                <a:buClr>
                  <a:srgbClr val="000000"/>
                </a:buClr>
                <a:buSzPct val="100000"/>
                <a:buFont typeface="Arial"/>
                <a:buChar char="-"/>
              </a:pPr>
              <a:r>
                <a:rPr lang="vi-VN" sz="2400" kern="0" dirty="0">
                  <a:solidFill>
                    <a:srgbClr val="000000"/>
                  </a:solidFill>
                  <a:latin typeface="UTM Avo" panose="02040603050506020204" pitchFamily="18" charset="0"/>
                  <a:cs typeface="Arial"/>
                  <a:sym typeface="Arial"/>
                </a:rPr>
                <a:t>Em hãy cho biết lá đơn trong bài là do ai viết, gửi ai, nhằm mục đích gì?</a:t>
              </a:r>
            </a:p>
          </p:txBody>
        </p:sp>
        <p:pic>
          <p:nvPicPr>
            <p:cNvPr id="8" name="Google Shape;165;p7">
              <a:extLst>
                <a:ext uri="{FF2B5EF4-FFF2-40B4-BE49-F238E27FC236}">
                  <a16:creationId xmlns:a16="http://schemas.microsoft.com/office/drawing/2014/main" id="{837217BA-E3D1-4F70-E707-6A4A6D96C4A0}"/>
                </a:ext>
              </a:extLst>
            </p:cNvPr>
            <p:cNvPicPr preferRelativeResize="0"/>
            <p:nvPr/>
          </p:nvPicPr>
          <p:blipFill rotWithShape="1">
            <a:blip r:embed="rId5">
              <a:alphaModFix/>
            </a:blip>
            <a:srcRect/>
            <a:stretch/>
          </p:blipFill>
          <p:spPr>
            <a:xfrm>
              <a:off x="10194394" y="1274448"/>
              <a:ext cx="626891" cy="1042646"/>
            </a:xfrm>
            <a:prstGeom prst="rect">
              <a:avLst/>
            </a:prstGeom>
            <a:noFill/>
            <a:ln>
              <a:noFill/>
            </a:ln>
          </p:spPr>
        </p:pic>
      </p:grpSp>
      <p:grpSp>
        <p:nvGrpSpPr>
          <p:cNvPr id="9" name="Google Shape;166;p7">
            <a:extLst>
              <a:ext uri="{FF2B5EF4-FFF2-40B4-BE49-F238E27FC236}">
                <a16:creationId xmlns:a16="http://schemas.microsoft.com/office/drawing/2014/main" id="{A6A93432-5AA6-5F95-F8DB-0C4C7E15338E}"/>
              </a:ext>
            </a:extLst>
          </p:cNvPr>
          <p:cNvGrpSpPr/>
          <p:nvPr/>
        </p:nvGrpSpPr>
        <p:grpSpPr>
          <a:xfrm>
            <a:off x="3794693" y="3809742"/>
            <a:ext cx="7594072" cy="2686954"/>
            <a:chOff x="5827045" y="5973594"/>
            <a:chExt cx="11391108" cy="4030431"/>
          </a:xfrm>
        </p:grpSpPr>
        <p:sp>
          <p:nvSpPr>
            <p:cNvPr id="10" name="Google Shape;167;p7">
              <a:extLst>
                <a:ext uri="{FF2B5EF4-FFF2-40B4-BE49-F238E27FC236}">
                  <a16:creationId xmlns:a16="http://schemas.microsoft.com/office/drawing/2014/main" id="{ADC39DC2-B32F-4C09-507E-6C92AD45F439}"/>
                </a:ext>
              </a:extLst>
            </p:cNvPr>
            <p:cNvSpPr/>
            <p:nvPr/>
          </p:nvSpPr>
          <p:spPr>
            <a:xfrm>
              <a:off x="6820385" y="7079232"/>
              <a:ext cx="10397768" cy="2924793"/>
            </a:xfrm>
            <a:prstGeom prst="roundRect">
              <a:avLst>
                <a:gd name="adj" fmla="val 16667"/>
              </a:avLst>
            </a:prstGeom>
            <a:solidFill>
              <a:srgbClr val="FFFFFF"/>
            </a:solidFill>
            <a:ln w="38100" cap="flat" cmpd="sng">
              <a:solidFill>
                <a:srgbClr val="92D050"/>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25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chemeClr val="bg1"/>
                  </a:solidFill>
                  <a:effectLst/>
                  <a:uLnTx/>
                  <a:uFillTx/>
                  <a:latin typeface="UTM Avo" panose="02040603050506020204" pitchFamily="18" charset="0"/>
                  <a:ea typeface="Calibri"/>
                  <a:cs typeface="Calibri"/>
                  <a:sym typeface="Calibri"/>
                </a:rPr>
                <a:t>Đơn do bạn Chu Hoàng Minh Khôi viết, gửi Ban chủ nhiệm Câu lạc bộ “Em muốn giỏi Toán” với mục đích xin tham gia câu lạc bộ.</a:t>
              </a:r>
            </a:p>
          </p:txBody>
        </p:sp>
        <p:pic>
          <p:nvPicPr>
            <p:cNvPr id="12" name="Google Shape;168;p7">
              <a:extLst>
                <a:ext uri="{FF2B5EF4-FFF2-40B4-BE49-F238E27FC236}">
                  <a16:creationId xmlns:a16="http://schemas.microsoft.com/office/drawing/2014/main" id="{5D47CE52-30B1-C7D9-4671-A03D79D9BBF7}"/>
                </a:ext>
              </a:extLst>
            </p:cNvPr>
            <p:cNvPicPr preferRelativeResize="0"/>
            <p:nvPr/>
          </p:nvPicPr>
          <p:blipFill rotWithShape="1">
            <a:blip r:embed="rId6">
              <a:alphaModFix/>
            </a:blip>
            <a:srcRect/>
            <a:stretch/>
          </p:blipFill>
          <p:spPr>
            <a:xfrm>
              <a:off x="5827045" y="5973594"/>
              <a:ext cx="1835857" cy="1835857"/>
            </a:xfrm>
            <a:prstGeom prst="rect">
              <a:avLst/>
            </a:prstGeom>
            <a:noFill/>
            <a:ln>
              <a:noFill/>
            </a:ln>
          </p:spPr>
        </p:pic>
      </p:grpSp>
    </p:spTree>
    <p:extLst>
      <p:ext uri="{BB962C8B-B14F-4D97-AF65-F5344CB8AC3E}">
        <p14:creationId xmlns:p14="http://schemas.microsoft.com/office/powerpoint/2010/main" val="228747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oogle Shape;174;p8">
            <a:extLst>
              <a:ext uri="{FF2B5EF4-FFF2-40B4-BE49-F238E27FC236}">
                <a16:creationId xmlns:a16="http://schemas.microsoft.com/office/drawing/2014/main" id="{C6F5C2BA-4426-F5D7-0CCE-8368CCFC4E82}"/>
              </a:ext>
            </a:extLst>
          </p:cNvPr>
          <p:cNvGrpSpPr/>
          <p:nvPr/>
        </p:nvGrpSpPr>
        <p:grpSpPr>
          <a:xfrm>
            <a:off x="754575" y="1980726"/>
            <a:ext cx="4252900" cy="1023961"/>
            <a:chOff x="1626712" y="1749439"/>
            <a:chExt cx="6496573" cy="1809003"/>
          </a:xfrm>
        </p:grpSpPr>
        <p:sp>
          <p:nvSpPr>
            <p:cNvPr id="4" name="Google Shape;175;p8">
              <a:extLst>
                <a:ext uri="{FF2B5EF4-FFF2-40B4-BE49-F238E27FC236}">
                  <a16:creationId xmlns:a16="http://schemas.microsoft.com/office/drawing/2014/main" id="{9B25C7BC-7863-6D43-9E31-B89F6A023F9B}"/>
                </a:ext>
              </a:extLst>
            </p:cNvPr>
            <p:cNvSpPr/>
            <p:nvPr/>
          </p:nvSpPr>
          <p:spPr>
            <a:xfrm>
              <a:off x="1813359" y="1749439"/>
              <a:ext cx="5706998" cy="1809003"/>
            </a:xfrm>
            <a:custGeom>
              <a:avLst/>
              <a:gdLst/>
              <a:ahLst/>
              <a:cxnLst/>
              <a:rect l="l" t="t" r="r" b="b"/>
              <a:pathLst>
                <a:path w="7692598" h="2692409" extrusionOk="0">
                  <a:moveTo>
                    <a:pt x="0" y="0"/>
                  </a:moveTo>
                  <a:lnTo>
                    <a:pt x="7692598" y="0"/>
                  </a:lnTo>
                  <a:lnTo>
                    <a:pt x="7692598" y="2692409"/>
                  </a:lnTo>
                  <a:lnTo>
                    <a:pt x="0" y="2692409"/>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
          <p:nvSpPr>
            <p:cNvPr id="5" name="Google Shape;176;p8">
              <a:extLst>
                <a:ext uri="{FF2B5EF4-FFF2-40B4-BE49-F238E27FC236}">
                  <a16:creationId xmlns:a16="http://schemas.microsoft.com/office/drawing/2014/main" id="{38F33DDC-582B-60A5-DBFB-D242D0F52321}"/>
                </a:ext>
              </a:extLst>
            </p:cNvPr>
            <p:cNvSpPr txBox="1"/>
            <p:nvPr/>
          </p:nvSpPr>
          <p:spPr>
            <a:xfrm>
              <a:off x="1626712" y="1749441"/>
              <a:ext cx="6496573" cy="1461530"/>
            </a:xfrm>
            <a:prstGeom prst="rect">
              <a:avLst/>
            </a:prstGeom>
            <a:noFill/>
            <a:ln>
              <a:noFill/>
            </a:ln>
          </p:spPr>
          <p:txBody>
            <a:bodyPr spcFirstLastPara="1" wrap="square" lIns="0" tIns="0" rIns="0" bIns="0" anchor="t" anchorCtr="0">
              <a:spAutoFit/>
            </a:bodyPr>
            <a:lstStyle/>
            <a:p>
              <a:pPr algn="ctr">
                <a:lnSpc>
                  <a:spcPct val="223974"/>
                </a:lnSpc>
                <a:buClr>
                  <a:srgbClr val="000000"/>
                </a:buClr>
                <a:buFont typeface="Arial"/>
                <a:buNone/>
              </a:pPr>
              <a:r>
                <a:rPr lang="en-US" sz="2400" b="1" kern="0" dirty="0" err="1">
                  <a:solidFill>
                    <a:srgbClr val="000000"/>
                  </a:solidFill>
                  <a:latin typeface="UTM Avo" panose="02040603050506020204" pitchFamily="18" charset="0"/>
                  <a:cs typeface="Arial"/>
                  <a:sym typeface="Arial"/>
                </a:rPr>
                <a:t>Thảo</a:t>
              </a:r>
              <a:r>
                <a:rPr lang="en-US" sz="2400" b="1" kern="0" dirty="0">
                  <a:solidFill>
                    <a:srgbClr val="000000"/>
                  </a:solidFill>
                  <a:latin typeface="UTM Avo" panose="02040603050506020204" pitchFamily="18" charset="0"/>
                  <a:cs typeface="Arial"/>
                  <a:sym typeface="Arial"/>
                </a:rPr>
                <a:t> </a:t>
              </a:r>
              <a:r>
                <a:rPr lang="en-US" sz="2400" b="1" kern="0" dirty="0" err="1">
                  <a:solidFill>
                    <a:srgbClr val="000000"/>
                  </a:solidFill>
                  <a:latin typeface="UTM Avo" panose="02040603050506020204" pitchFamily="18" charset="0"/>
                  <a:cs typeface="Arial"/>
                  <a:sym typeface="Arial"/>
                </a:rPr>
                <a:t>luận</a:t>
              </a:r>
              <a:r>
                <a:rPr lang="en-US" sz="2400" b="1" kern="0" dirty="0">
                  <a:solidFill>
                    <a:srgbClr val="000000"/>
                  </a:solidFill>
                  <a:latin typeface="UTM Avo" panose="02040603050506020204" pitchFamily="18" charset="0"/>
                  <a:cs typeface="Arial"/>
                  <a:sym typeface="Arial"/>
                </a:rPr>
                <a:t> </a:t>
              </a:r>
              <a:r>
                <a:rPr lang="en-US" sz="2400" b="1" kern="0" dirty="0" err="1">
                  <a:solidFill>
                    <a:srgbClr val="000000"/>
                  </a:solidFill>
                  <a:latin typeface="UTM Avo" panose="02040603050506020204" pitchFamily="18" charset="0"/>
                  <a:cs typeface="Arial"/>
                  <a:sym typeface="Arial"/>
                </a:rPr>
                <a:t>nhóm</a:t>
              </a:r>
              <a:endParaRPr lang="en-US" sz="2400" b="1" kern="0" dirty="0">
                <a:solidFill>
                  <a:srgbClr val="000000"/>
                </a:solidFill>
                <a:latin typeface="UTM Avo" panose="02040603050506020204" pitchFamily="18" charset="0"/>
                <a:cs typeface="Arial"/>
                <a:sym typeface="Arial"/>
              </a:endParaRPr>
            </a:p>
          </p:txBody>
        </p:sp>
      </p:grpSp>
      <p:sp>
        <p:nvSpPr>
          <p:cNvPr id="6" name="Google Shape;177;p8">
            <a:extLst>
              <a:ext uri="{FF2B5EF4-FFF2-40B4-BE49-F238E27FC236}">
                <a16:creationId xmlns:a16="http://schemas.microsoft.com/office/drawing/2014/main" id="{9F65B5CA-AB32-337F-FC7D-252041A481DE}"/>
              </a:ext>
            </a:extLst>
          </p:cNvPr>
          <p:cNvSpPr/>
          <p:nvPr/>
        </p:nvSpPr>
        <p:spPr>
          <a:xfrm>
            <a:off x="483109" y="1717485"/>
            <a:ext cx="1038721" cy="984690"/>
          </a:xfrm>
          <a:custGeom>
            <a:avLst/>
            <a:gdLst/>
            <a:ahLst/>
            <a:cxnLst/>
            <a:rect l="l" t="t" r="r" b="b"/>
            <a:pathLst>
              <a:path w="1558081" h="1526270" extrusionOk="0">
                <a:moveTo>
                  <a:pt x="0" y="0"/>
                </a:moveTo>
                <a:lnTo>
                  <a:pt x="1558081" y="0"/>
                </a:lnTo>
                <a:lnTo>
                  <a:pt x="1558081" y="1526270"/>
                </a:lnTo>
                <a:lnTo>
                  <a:pt x="0" y="1526270"/>
                </a:lnTo>
                <a:lnTo>
                  <a:pt x="0" y="0"/>
                </a:lnTo>
                <a:close/>
              </a:path>
            </a:pathLst>
          </a:custGeom>
          <a:blipFill rotWithShape="1">
            <a:blip r:embed="rId4">
              <a:alphaModFix/>
            </a:blip>
            <a:stretch>
              <a:fillRect/>
            </a:stretch>
          </a:blipFill>
          <a:ln>
            <a:noFill/>
          </a:ln>
        </p:spPr>
        <p:txBody>
          <a:bodyPr spcFirstLastPara="1" wrap="square" lIns="60950" tIns="30467" rIns="60950" bIns="30467"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
        <p:nvSpPr>
          <p:cNvPr id="7" name="Google Shape;178;p8">
            <a:extLst>
              <a:ext uri="{FF2B5EF4-FFF2-40B4-BE49-F238E27FC236}">
                <a16:creationId xmlns:a16="http://schemas.microsoft.com/office/drawing/2014/main" id="{3E848F5F-E4D3-23F4-1D8A-5455B121C901}"/>
              </a:ext>
            </a:extLst>
          </p:cNvPr>
          <p:cNvSpPr txBox="1"/>
          <p:nvPr/>
        </p:nvSpPr>
        <p:spPr>
          <a:xfrm>
            <a:off x="312966" y="3186623"/>
            <a:ext cx="4866822" cy="1846659"/>
          </a:xfrm>
          <a:prstGeom prst="rect">
            <a:avLst/>
          </a:prstGeom>
          <a:noFill/>
          <a:ln>
            <a:noFill/>
          </a:ln>
        </p:spPr>
        <p:txBody>
          <a:bodyPr spcFirstLastPara="1" wrap="square" lIns="0" tIns="0" rIns="0" bIns="0" anchor="t" anchorCtr="0">
            <a:spAutoFit/>
          </a:bodyPr>
          <a:lstStyle/>
          <a:p>
            <a:pPr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a. Về hình thức, đơn gồm mấy phần? Mỗi phần có những mục nào?</a:t>
            </a:r>
          </a:p>
          <a:p>
            <a:pPr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b. Về nội dung, đơn cần viết gì?</a:t>
            </a:r>
          </a:p>
        </p:txBody>
      </p:sp>
      <p:pic>
        <p:nvPicPr>
          <p:cNvPr id="8" name="Google Shape;179;p8">
            <a:extLst>
              <a:ext uri="{FF2B5EF4-FFF2-40B4-BE49-F238E27FC236}">
                <a16:creationId xmlns:a16="http://schemas.microsoft.com/office/drawing/2014/main" id="{224C5DC9-2C40-A4EE-D34B-859DB5C5B70D}"/>
              </a:ext>
            </a:extLst>
          </p:cNvPr>
          <p:cNvPicPr preferRelativeResize="0"/>
          <p:nvPr/>
        </p:nvPicPr>
        <p:blipFill rotWithShape="1">
          <a:blip r:embed="rId5">
            <a:alphaModFix/>
          </a:blip>
          <a:srcRect l="5959" t="22084" r="2756" b="9999"/>
          <a:stretch/>
        </p:blipFill>
        <p:spPr>
          <a:xfrm>
            <a:off x="5334000" y="1075205"/>
            <a:ext cx="6717347" cy="5402497"/>
          </a:xfrm>
          <a:prstGeom prst="rect">
            <a:avLst/>
          </a:prstGeom>
          <a:noFill/>
          <a:ln>
            <a:noFill/>
          </a:ln>
        </p:spPr>
      </p:pic>
      <p:pic>
        <p:nvPicPr>
          <p:cNvPr id="9" name="Google Shape;180;p8">
            <a:extLst>
              <a:ext uri="{FF2B5EF4-FFF2-40B4-BE49-F238E27FC236}">
                <a16:creationId xmlns:a16="http://schemas.microsoft.com/office/drawing/2014/main" id="{D83FAAD0-CBBC-50B9-C909-EC88E789752E}"/>
              </a:ext>
            </a:extLst>
          </p:cNvPr>
          <p:cNvPicPr preferRelativeResize="0"/>
          <p:nvPr/>
        </p:nvPicPr>
        <p:blipFill rotWithShape="1">
          <a:blip r:embed="rId6">
            <a:alphaModFix/>
          </a:blip>
          <a:srcRect/>
          <a:stretch/>
        </p:blipFill>
        <p:spPr>
          <a:xfrm>
            <a:off x="485279" y="5133913"/>
            <a:ext cx="4522196" cy="1724087"/>
          </a:xfrm>
          <a:prstGeom prst="rect">
            <a:avLst/>
          </a:prstGeom>
          <a:noFill/>
          <a:ln>
            <a:noFill/>
          </a:ln>
        </p:spPr>
      </p:pic>
    </p:spTree>
    <p:extLst>
      <p:ext uri="{BB962C8B-B14F-4D97-AF65-F5344CB8AC3E}">
        <p14:creationId xmlns:p14="http://schemas.microsoft.com/office/powerpoint/2010/main" val="232503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88;p9">
            <a:extLst>
              <a:ext uri="{FF2B5EF4-FFF2-40B4-BE49-F238E27FC236}">
                <a16:creationId xmlns:a16="http://schemas.microsoft.com/office/drawing/2014/main" id="{61F9D160-9B6B-97FD-BDFB-3B3C9D966C3D}"/>
              </a:ext>
            </a:extLst>
          </p:cNvPr>
          <p:cNvSpPr/>
          <p:nvPr/>
        </p:nvSpPr>
        <p:spPr>
          <a:xfrm>
            <a:off x="845971" y="5429958"/>
            <a:ext cx="1528928" cy="1204668"/>
          </a:xfrm>
          <a:custGeom>
            <a:avLst/>
            <a:gdLst/>
            <a:ahLst/>
            <a:cxnLst/>
            <a:rect l="l" t="t" r="r" b="b"/>
            <a:pathLst>
              <a:path w="1868931" h="1472562" extrusionOk="0">
                <a:moveTo>
                  <a:pt x="0" y="0"/>
                </a:moveTo>
                <a:lnTo>
                  <a:pt x="1868931" y="0"/>
                </a:lnTo>
                <a:lnTo>
                  <a:pt x="1868931" y="1472562"/>
                </a:lnTo>
                <a:lnTo>
                  <a:pt x="0" y="1472562"/>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
        <p:nvSpPr>
          <p:cNvPr id="4" name="Google Shape;189;p9">
            <a:extLst>
              <a:ext uri="{FF2B5EF4-FFF2-40B4-BE49-F238E27FC236}">
                <a16:creationId xmlns:a16="http://schemas.microsoft.com/office/drawing/2014/main" id="{4B94DB37-9BE7-6E0E-271B-9B7F67C26681}"/>
              </a:ext>
            </a:extLst>
          </p:cNvPr>
          <p:cNvSpPr txBox="1"/>
          <p:nvPr/>
        </p:nvSpPr>
        <p:spPr>
          <a:xfrm>
            <a:off x="935549" y="1822007"/>
            <a:ext cx="10797323" cy="461665"/>
          </a:xfrm>
          <a:prstGeom prst="rect">
            <a:avLst/>
          </a:prstGeom>
          <a:noFill/>
          <a:ln>
            <a:noFill/>
          </a:ln>
        </p:spPr>
        <p:txBody>
          <a:bodyPr spcFirstLastPara="1" wrap="square" lIns="0" tIns="0" rIns="0" bIns="0" anchor="t" anchorCtr="0">
            <a:spAutoFit/>
          </a:bodyPr>
          <a:lstStyle/>
          <a:p>
            <a:pPr algn="ctr">
              <a:lnSpc>
                <a:spcPct val="125000"/>
              </a:lnSpc>
              <a:buClr>
                <a:srgbClr val="000000"/>
              </a:buClr>
              <a:buFont typeface="Arial"/>
              <a:buNone/>
            </a:pPr>
            <a:r>
              <a:rPr lang="vi-VN" sz="2400" b="1" kern="0">
                <a:solidFill>
                  <a:srgbClr val="000000"/>
                </a:solidFill>
                <a:latin typeface="UTM Avo" panose="02040603050506020204" pitchFamily="18" charset="0"/>
                <a:cs typeface="Arial"/>
                <a:sym typeface="Arial"/>
              </a:rPr>
              <a:t>a. Về hình thức, đơn gồm mấy phần? Mỗi phần có những mục nào?</a:t>
            </a:r>
            <a:endParaRPr lang="vi-VN" sz="2400" b="1" kern="0" dirty="0" err="1">
              <a:solidFill>
                <a:srgbClr val="000000"/>
              </a:solidFill>
              <a:latin typeface="UTM Avo" panose="02040603050506020204" pitchFamily="18" charset="0"/>
              <a:cs typeface="Arial"/>
              <a:sym typeface="Arial"/>
            </a:endParaRPr>
          </a:p>
        </p:txBody>
      </p:sp>
      <p:pic>
        <p:nvPicPr>
          <p:cNvPr id="5" name="Google Shape;190;p9">
            <a:extLst>
              <a:ext uri="{FF2B5EF4-FFF2-40B4-BE49-F238E27FC236}">
                <a16:creationId xmlns:a16="http://schemas.microsoft.com/office/drawing/2014/main" id="{14E0AF85-B2A7-E359-3021-E146B8A328DB}"/>
              </a:ext>
            </a:extLst>
          </p:cNvPr>
          <p:cNvPicPr preferRelativeResize="0"/>
          <p:nvPr/>
        </p:nvPicPr>
        <p:blipFill rotWithShape="1">
          <a:blip r:embed="rId4">
            <a:alphaModFix/>
          </a:blip>
          <a:srcRect t="4918" b="20370"/>
          <a:stretch/>
        </p:blipFill>
        <p:spPr>
          <a:xfrm>
            <a:off x="1176849" y="2421430"/>
            <a:ext cx="8640252" cy="4305798"/>
          </a:xfrm>
          <a:prstGeom prst="rect">
            <a:avLst/>
          </a:prstGeom>
          <a:noFill/>
          <a:ln>
            <a:noFill/>
          </a:ln>
        </p:spPr>
      </p:pic>
    </p:spTree>
    <p:extLst>
      <p:ext uri="{BB962C8B-B14F-4D97-AF65-F5344CB8AC3E}">
        <p14:creationId xmlns:p14="http://schemas.microsoft.com/office/powerpoint/2010/main" val="13167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198;p10">
            <a:extLst>
              <a:ext uri="{FF2B5EF4-FFF2-40B4-BE49-F238E27FC236}">
                <a16:creationId xmlns:a16="http://schemas.microsoft.com/office/drawing/2014/main" id="{4C1A80C6-5597-4352-2106-F0CFA2BAC03E}"/>
              </a:ext>
            </a:extLst>
          </p:cNvPr>
          <p:cNvSpPr txBox="1"/>
          <p:nvPr/>
        </p:nvSpPr>
        <p:spPr>
          <a:xfrm>
            <a:off x="3365500" y="1564016"/>
            <a:ext cx="5892799" cy="615527"/>
          </a:xfrm>
          <a:prstGeom prst="rect">
            <a:avLst/>
          </a:prstGeom>
          <a:noFill/>
          <a:ln>
            <a:noFill/>
          </a:ln>
        </p:spPr>
        <p:txBody>
          <a:bodyPr spcFirstLastPara="1" wrap="square" lIns="60950" tIns="30467" rIns="60950" bIns="30467" anchor="t" anchorCtr="0">
            <a:spAutoFit/>
          </a:bodyPr>
          <a:lstStyle/>
          <a:p>
            <a:pPr algn="ctr">
              <a:lnSpc>
                <a:spcPct val="150000"/>
              </a:lnSpc>
              <a:buClr>
                <a:srgbClr val="000000"/>
              </a:buClr>
              <a:buFont typeface="Arial"/>
              <a:buNone/>
            </a:pPr>
            <a:r>
              <a:rPr lang="vi-VN" sz="2400" b="1" kern="0" dirty="0">
                <a:solidFill>
                  <a:srgbClr val="000000"/>
                </a:solidFill>
                <a:latin typeface="UTM Avo" panose="02040603050506020204" pitchFamily="18" charset="0"/>
                <a:cs typeface="Calibri"/>
                <a:sym typeface="Arial"/>
              </a:rPr>
              <a:t>b. Về nội dung, đơn cần viết gì?</a:t>
            </a:r>
          </a:p>
        </p:txBody>
      </p:sp>
      <p:cxnSp>
        <p:nvCxnSpPr>
          <p:cNvPr id="6" name="Google Shape;199;p10">
            <a:extLst>
              <a:ext uri="{FF2B5EF4-FFF2-40B4-BE49-F238E27FC236}">
                <a16:creationId xmlns:a16="http://schemas.microsoft.com/office/drawing/2014/main" id="{44CD80C0-85FE-B2F8-D5F7-DA98E36C39FC}"/>
              </a:ext>
            </a:extLst>
          </p:cNvPr>
          <p:cNvCxnSpPr>
            <a:cxnSpLocks/>
            <a:stCxn id="5" idx="2"/>
            <a:endCxn id="9" idx="0"/>
          </p:cNvCxnSpPr>
          <p:nvPr/>
        </p:nvCxnSpPr>
        <p:spPr>
          <a:xfrm flipH="1">
            <a:off x="3162302" y="2179543"/>
            <a:ext cx="3149598" cy="1252056"/>
          </a:xfrm>
          <a:prstGeom prst="straightConnector1">
            <a:avLst/>
          </a:prstGeom>
          <a:noFill/>
          <a:ln w="38100" cap="flat" cmpd="sng">
            <a:solidFill>
              <a:srgbClr val="000000"/>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 name="Google Shape;200;p10">
            <a:extLst>
              <a:ext uri="{FF2B5EF4-FFF2-40B4-BE49-F238E27FC236}">
                <a16:creationId xmlns:a16="http://schemas.microsoft.com/office/drawing/2014/main" id="{8A64058B-7B24-2070-225C-E6952556D6E1}"/>
              </a:ext>
            </a:extLst>
          </p:cNvPr>
          <p:cNvCxnSpPr>
            <a:cxnSpLocks/>
            <a:stCxn id="5" idx="2"/>
            <a:endCxn id="12" idx="0"/>
          </p:cNvCxnSpPr>
          <p:nvPr/>
        </p:nvCxnSpPr>
        <p:spPr>
          <a:xfrm flipH="1">
            <a:off x="6311899" y="2179543"/>
            <a:ext cx="1" cy="1252056"/>
          </a:xfrm>
          <a:prstGeom prst="straightConnector1">
            <a:avLst/>
          </a:prstGeom>
          <a:noFill/>
          <a:ln w="38100" cap="flat" cmpd="sng">
            <a:solidFill>
              <a:srgbClr val="000000"/>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8" name="Google Shape;201;p10">
            <a:extLst>
              <a:ext uri="{FF2B5EF4-FFF2-40B4-BE49-F238E27FC236}">
                <a16:creationId xmlns:a16="http://schemas.microsoft.com/office/drawing/2014/main" id="{A6B31EB8-56C4-8140-98F5-171CA18FD7EC}"/>
              </a:ext>
            </a:extLst>
          </p:cNvPr>
          <p:cNvCxnSpPr>
            <a:cxnSpLocks/>
            <a:stCxn id="5" idx="2"/>
            <a:endCxn id="13" idx="0"/>
          </p:cNvCxnSpPr>
          <p:nvPr/>
        </p:nvCxnSpPr>
        <p:spPr>
          <a:xfrm>
            <a:off x="6311900" y="2179543"/>
            <a:ext cx="3583079" cy="1252056"/>
          </a:xfrm>
          <a:prstGeom prst="straightConnector1">
            <a:avLst/>
          </a:prstGeom>
          <a:noFill/>
          <a:ln w="38100" cap="flat" cmpd="sng">
            <a:solidFill>
              <a:srgbClr val="000000"/>
            </a:solidFill>
            <a:prstDash val="solid"/>
            <a:round/>
            <a:headEnd type="none" w="sm" len="sm"/>
            <a:tailEnd type="triangle" w="med" len="med"/>
          </a:ln>
          <a:effectLst>
            <a:outerShdw blurRad="40000" dist="23000" dir="5400000" rotWithShape="0">
              <a:srgbClr val="000000">
                <a:alpha val="34901"/>
              </a:srgbClr>
            </a:outerShdw>
          </a:effectLst>
        </p:spPr>
      </p:cxnSp>
      <p:sp>
        <p:nvSpPr>
          <p:cNvPr id="9" name="Google Shape;202;p10">
            <a:extLst>
              <a:ext uri="{FF2B5EF4-FFF2-40B4-BE49-F238E27FC236}">
                <a16:creationId xmlns:a16="http://schemas.microsoft.com/office/drawing/2014/main" id="{A4A22BC0-7A2D-7DA5-859B-F9D846EBC11A}"/>
              </a:ext>
            </a:extLst>
          </p:cNvPr>
          <p:cNvSpPr txBox="1"/>
          <p:nvPr/>
        </p:nvSpPr>
        <p:spPr>
          <a:xfrm>
            <a:off x="1587503" y="3431599"/>
            <a:ext cx="3149597" cy="430861"/>
          </a:xfrm>
          <a:prstGeom prst="rect">
            <a:avLst/>
          </a:prstGeom>
          <a:noFill/>
          <a:ln>
            <a:noFill/>
          </a:ln>
        </p:spPr>
        <p:txBody>
          <a:bodyPr spcFirstLastPara="1" wrap="square" lIns="60950" tIns="30467" rIns="60950" bIns="30467" anchor="t" anchorCtr="0">
            <a:spAutoFit/>
          </a:bodyPr>
          <a:lstStyle/>
          <a:p>
            <a:pPr algn="ctr">
              <a:buClr>
                <a:srgbClr val="000000"/>
              </a:buClr>
              <a:buFont typeface="Arial"/>
              <a:buNone/>
            </a:pPr>
            <a:r>
              <a:rPr lang="vi-VN" sz="2400" kern="0" dirty="0">
                <a:solidFill>
                  <a:srgbClr val="000000"/>
                </a:solidFill>
                <a:latin typeface="UTM Avo" panose="02040603050506020204" pitchFamily="18" charset="0"/>
                <a:ea typeface="Calibri"/>
                <a:cs typeface="Calibri"/>
                <a:sym typeface="Calibri"/>
              </a:rPr>
              <a:t>Giới thiệu bản thân</a:t>
            </a:r>
            <a:endParaRPr sz="2400" kern="0" dirty="0">
              <a:solidFill>
                <a:srgbClr val="000000"/>
              </a:solidFill>
              <a:latin typeface="UTM Avo" panose="02040603050506020204" pitchFamily="18" charset="0"/>
              <a:ea typeface="Calibri"/>
              <a:cs typeface="Calibri"/>
              <a:sym typeface="Calibri"/>
            </a:endParaRPr>
          </a:p>
        </p:txBody>
      </p:sp>
      <p:cxnSp>
        <p:nvCxnSpPr>
          <p:cNvPr id="10" name="Google Shape;203;p10">
            <a:extLst>
              <a:ext uri="{FF2B5EF4-FFF2-40B4-BE49-F238E27FC236}">
                <a16:creationId xmlns:a16="http://schemas.microsoft.com/office/drawing/2014/main" id="{1CA37E22-80D9-1C8C-59D9-827B9A7E9121}"/>
              </a:ext>
            </a:extLst>
          </p:cNvPr>
          <p:cNvCxnSpPr>
            <a:cxnSpLocks/>
            <a:stCxn id="9" idx="2"/>
            <a:endCxn id="11" idx="0"/>
          </p:cNvCxnSpPr>
          <p:nvPr/>
        </p:nvCxnSpPr>
        <p:spPr>
          <a:xfrm flipH="1">
            <a:off x="3162301" y="3862460"/>
            <a:ext cx="1" cy="761419"/>
          </a:xfrm>
          <a:prstGeom prst="straightConnector1">
            <a:avLst/>
          </a:prstGeom>
          <a:noFill/>
          <a:ln w="38100" cap="flat" cmpd="sng">
            <a:solidFill>
              <a:srgbClr val="000000"/>
            </a:solidFill>
            <a:prstDash val="solid"/>
            <a:round/>
            <a:headEnd type="none" w="sm" len="sm"/>
            <a:tailEnd type="triangle" w="med" len="med"/>
          </a:ln>
          <a:effectLst>
            <a:outerShdw blurRad="40000" dist="23000" dir="5400000" rotWithShape="0">
              <a:srgbClr val="000000">
                <a:alpha val="34901"/>
              </a:srgbClr>
            </a:outerShdw>
          </a:effectLst>
        </p:spPr>
      </p:cxnSp>
      <p:sp>
        <p:nvSpPr>
          <p:cNvPr id="11" name="Google Shape;204;p10">
            <a:extLst>
              <a:ext uri="{FF2B5EF4-FFF2-40B4-BE49-F238E27FC236}">
                <a16:creationId xmlns:a16="http://schemas.microsoft.com/office/drawing/2014/main" id="{74CA00F4-C215-DBF5-31D6-A8D4F60A057A}"/>
              </a:ext>
            </a:extLst>
          </p:cNvPr>
          <p:cNvSpPr txBox="1"/>
          <p:nvPr/>
        </p:nvSpPr>
        <p:spPr>
          <a:xfrm>
            <a:off x="1231266" y="4623879"/>
            <a:ext cx="3862069" cy="1908188"/>
          </a:xfrm>
          <a:prstGeom prst="rect">
            <a:avLst/>
          </a:prstGeom>
          <a:noFill/>
          <a:ln>
            <a:noFill/>
          </a:ln>
        </p:spPr>
        <p:txBody>
          <a:bodyPr spcFirstLastPara="1" wrap="square" lIns="60950" tIns="30467" rIns="60950" bIns="30467" anchor="t" anchorCtr="0">
            <a:spAutoFit/>
          </a:bodyPr>
          <a:lstStyle/>
          <a:p>
            <a:pPr algn="just">
              <a:lnSpc>
                <a:spcPct val="125000"/>
              </a:lnSpc>
              <a:buClr>
                <a:srgbClr val="000000"/>
              </a:buClr>
              <a:buFont typeface="Arial"/>
              <a:buNone/>
            </a:pPr>
            <a:r>
              <a:rPr lang="vi-VN" sz="2400" kern="0" dirty="0">
                <a:solidFill>
                  <a:srgbClr val="000000"/>
                </a:solidFill>
                <a:latin typeface="UTM Avo" panose="02040603050506020204" pitchFamily="18" charset="0"/>
                <a:ea typeface="Calibri"/>
                <a:cs typeface="Calibri"/>
                <a:sym typeface="Calibri"/>
              </a:rPr>
              <a:t>Họ và tên; ngày, tháng, năm sinh (hoặc tuổi); giới tính (nam, nữ); nơi ở; nơi học (lớp, trường),…</a:t>
            </a:r>
          </a:p>
        </p:txBody>
      </p:sp>
      <p:sp>
        <p:nvSpPr>
          <p:cNvPr id="12" name="Google Shape;205;p10">
            <a:extLst>
              <a:ext uri="{FF2B5EF4-FFF2-40B4-BE49-F238E27FC236}">
                <a16:creationId xmlns:a16="http://schemas.microsoft.com/office/drawing/2014/main" id="{39A13B11-5A62-8C55-1795-26C34BB1A478}"/>
              </a:ext>
            </a:extLst>
          </p:cNvPr>
          <p:cNvSpPr txBox="1"/>
          <p:nvPr/>
        </p:nvSpPr>
        <p:spPr>
          <a:xfrm>
            <a:off x="4737100" y="3431599"/>
            <a:ext cx="3149597" cy="1169525"/>
          </a:xfrm>
          <a:prstGeom prst="rect">
            <a:avLst/>
          </a:prstGeom>
          <a:noFill/>
          <a:ln>
            <a:noFill/>
          </a:ln>
        </p:spPr>
        <p:txBody>
          <a:bodyPr spcFirstLastPara="1" wrap="square" lIns="60950" tIns="30467" rIns="60950" bIns="30467" anchor="t" anchorCtr="0">
            <a:spAutoFit/>
          </a:bodyPr>
          <a:lstStyle/>
          <a:p>
            <a:pPr algn="ctr">
              <a:lnSpc>
                <a:spcPct val="150000"/>
              </a:lnSpc>
              <a:buClr>
                <a:srgbClr val="000000"/>
              </a:buClr>
            </a:pPr>
            <a:r>
              <a:rPr lang="vi-VN" sz="2400" kern="0" dirty="0">
                <a:solidFill>
                  <a:srgbClr val="000000"/>
                </a:solidFill>
                <a:latin typeface="UTM Avo" panose="02040603050506020204" pitchFamily="18" charset="0"/>
                <a:ea typeface="Calibri"/>
                <a:cs typeface="Calibri"/>
                <a:sym typeface="Calibri"/>
              </a:rPr>
              <a:t>Trình bày nguyện vọng (lời đề nghị)</a:t>
            </a:r>
            <a:endParaRPr sz="2400" kern="0" dirty="0">
              <a:solidFill>
                <a:srgbClr val="000000"/>
              </a:solidFill>
              <a:latin typeface="UTM Avo" panose="02040603050506020204" pitchFamily="18" charset="0"/>
              <a:ea typeface="Calibri"/>
              <a:cs typeface="Calibri"/>
              <a:sym typeface="Calibri"/>
            </a:endParaRPr>
          </a:p>
        </p:txBody>
      </p:sp>
      <p:sp>
        <p:nvSpPr>
          <p:cNvPr id="13" name="Google Shape;206;p10">
            <a:extLst>
              <a:ext uri="{FF2B5EF4-FFF2-40B4-BE49-F238E27FC236}">
                <a16:creationId xmlns:a16="http://schemas.microsoft.com/office/drawing/2014/main" id="{A2C3A62F-99DC-8506-CBD3-F906493480D0}"/>
              </a:ext>
            </a:extLst>
          </p:cNvPr>
          <p:cNvSpPr txBox="1"/>
          <p:nvPr/>
        </p:nvSpPr>
        <p:spPr>
          <a:xfrm>
            <a:off x="8320180" y="3431599"/>
            <a:ext cx="3149597" cy="1169525"/>
          </a:xfrm>
          <a:prstGeom prst="rect">
            <a:avLst/>
          </a:prstGeom>
          <a:noFill/>
          <a:ln>
            <a:noFill/>
          </a:ln>
        </p:spPr>
        <p:txBody>
          <a:bodyPr spcFirstLastPara="1" wrap="square" lIns="60950" tIns="30467" rIns="60950" bIns="30467" anchor="t" anchorCtr="0">
            <a:spAutoFit/>
          </a:bodyPr>
          <a:lstStyle/>
          <a:p>
            <a:pPr algn="ctr">
              <a:lnSpc>
                <a:spcPct val="150000"/>
              </a:lnSpc>
              <a:buClr>
                <a:srgbClr val="000000"/>
              </a:buClr>
              <a:buFont typeface="Arial"/>
              <a:buNone/>
            </a:pPr>
            <a:r>
              <a:rPr lang="vi-VN" sz="2400" kern="0" dirty="0">
                <a:solidFill>
                  <a:srgbClr val="000000"/>
                </a:solidFill>
                <a:latin typeface="UTM Avo" panose="02040603050506020204" pitchFamily="18" charset="0"/>
                <a:ea typeface="Calibri"/>
                <a:cs typeface="Calibri"/>
                <a:sym typeface="Calibri"/>
              </a:rPr>
              <a:t>Lời cam kết (lời hứa); lời cảm ơn</a:t>
            </a:r>
            <a:endParaRPr sz="2400" kern="0" dirty="0">
              <a:solidFill>
                <a:srgbClr val="000000"/>
              </a:solidFill>
              <a:latin typeface="UTM Avo" panose="02040603050506020204" pitchFamily="18" charset="0"/>
              <a:ea typeface="Calibri"/>
              <a:cs typeface="Calibri"/>
              <a:sym typeface="Calibri"/>
            </a:endParaRPr>
          </a:p>
        </p:txBody>
      </p:sp>
      <p:pic>
        <p:nvPicPr>
          <p:cNvPr id="4" name="Google Shape;229;p12">
            <a:extLst>
              <a:ext uri="{FF2B5EF4-FFF2-40B4-BE49-F238E27FC236}">
                <a16:creationId xmlns:a16="http://schemas.microsoft.com/office/drawing/2014/main" id="{9995E6DA-A140-4FF0-4A05-2F96FFFF08A4}"/>
              </a:ext>
            </a:extLst>
          </p:cNvPr>
          <p:cNvPicPr preferRelativeResize="0"/>
          <p:nvPr/>
        </p:nvPicPr>
        <p:blipFill rotWithShape="1">
          <a:blip r:embed="rId3">
            <a:alphaModFix/>
          </a:blip>
          <a:srcRect/>
          <a:stretch/>
        </p:blipFill>
        <p:spPr>
          <a:xfrm>
            <a:off x="5948118" y="872454"/>
            <a:ext cx="528183" cy="763587"/>
          </a:xfrm>
          <a:prstGeom prst="rect">
            <a:avLst/>
          </a:prstGeom>
          <a:noFill/>
          <a:ln>
            <a:noFill/>
          </a:ln>
        </p:spPr>
      </p:pic>
    </p:spTree>
    <p:extLst>
      <p:ext uri="{BB962C8B-B14F-4D97-AF65-F5344CB8AC3E}">
        <p14:creationId xmlns:p14="http://schemas.microsoft.com/office/powerpoint/2010/main" val="13957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spcFirstLastPara="1" wrap="square" lIns="121900" tIns="60933" rIns="121900" bIns="60933" anchor="t" anchorCtr="0">
        <a:spAutoFit/>
      </a:bodyPr>
      <a:lstStyle>
        <a:defPPr algn="ctr">
          <a:buClr>
            <a:srgbClr val="000000"/>
          </a:buClr>
          <a:buFont typeface="Arial"/>
          <a:buNone/>
          <a:defRPr sz="4800" b="1" kern="0" dirty="0">
            <a:solidFill>
              <a:srgbClr val="530E0E"/>
            </a:solidFill>
            <a:cs typeface="Arial"/>
            <a:sym typeface="Aria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Tuần 3-Kể chuyện-Tấm huy chương</Template>
  <TotalTime>48</TotalTime>
  <Words>691</Words>
  <Application>Microsoft Office PowerPoint</Application>
  <PresentationFormat>Widescreen</PresentationFormat>
  <Paragraphs>57</Paragraphs>
  <Slides>21</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UTM Avo</vt:lpstr>
      <vt:lpstr>Calibri</vt:lpstr>
      <vt:lpstr>Arial</vt:lpstr>
      <vt:lpstr>Calibri Light</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2114120010-CAO THỊ PHƯƠNG VINH</dc:creator>
  <cp:lastModifiedBy>OnePercent</cp:lastModifiedBy>
  <cp:revision>8</cp:revision>
  <dcterms:created xsi:type="dcterms:W3CDTF">2023-11-11T16:48:44Z</dcterms:created>
  <dcterms:modified xsi:type="dcterms:W3CDTF">2023-11-23T01:42:00Z</dcterms:modified>
</cp:coreProperties>
</file>