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05" r:id="rId2"/>
    <p:sldId id="347" r:id="rId3"/>
    <p:sldId id="447" r:id="rId4"/>
    <p:sldId id="452" r:id="rId5"/>
    <p:sldId id="451" r:id="rId6"/>
    <p:sldId id="439" r:id="rId7"/>
    <p:sldId id="454" r:id="rId8"/>
    <p:sldId id="453" r:id="rId9"/>
    <p:sldId id="438" r:id="rId10"/>
    <p:sldId id="442" r:id="rId11"/>
    <p:sldId id="443" r:id="rId12"/>
    <p:sldId id="444" r:id="rId13"/>
    <p:sldId id="449" r:id="rId14"/>
    <p:sldId id="267" r:id="rId15"/>
    <p:sldId id="446" r:id="rId16"/>
  </p:sldIdLst>
  <p:sldSz cx="12192000" cy="6858000"/>
  <p:notesSz cx="6858000" cy="9144000"/>
  <p:custDataLst>
    <p:tags r:id="rId1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229D"/>
    <a:srgbClr val="0000CC"/>
    <a:srgbClr val="6600FF"/>
    <a:srgbClr val="BEF488"/>
    <a:srgbClr val="FF99CC"/>
    <a:srgbClr val="CBF9C5"/>
    <a:srgbClr val="DAE917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74" autoAdjust="0"/>
    <p:restoredTop sz="85063" autoAdjust="0"/>
  </p:normalViewPr>
  <p:slideViewPr>
    <p:cSldViewPr>
      <p:cViewPr varScale="1">
        <p:scale>
          <a:sx n="61" d="100"/>
          <a:sy n="61" d="100"/>
        </p:scale>
        <p:origin x="558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C6A80E74-5C63-4567-9E1D-85990305E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7167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5244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C182D5-9A57-4D41-8004-71D48B91AA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137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642696-76AD-4910-A61C-3CE08A8885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320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C77251-FB86-4650-828E-17A56F22E6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080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AEDF99-D713-483D-B8D5-55E056F88A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6892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03958-85A8-4553-BC98-7A311689EA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377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D35E1B-FAE3-42FB-B73C-249FC76A0D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0252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50F60A-B2C2-4E61-93F5-1F7E1FE20E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951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9C414E-8818-47C0-B21F-C4A253DB29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458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8F29E7-4A63-4BC8-9C79-6DB6766CB8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859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FC1B41-189D-461C-B5D3-0D02BCB040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0129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0F9C9A-42F9-4C34-8C3D-8412EB6BEE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977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AB66E5-8B6A-48A2-893E-41C249D68A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368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5F10DE5D-6CB7-436A-8139-AD8DFE82ABC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7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00" y="1844824"/>
            <a:ext cx="10801200" cy="176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Tuần 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12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Luyện từ và câu: </a:t>
            </a:r>
            <a:r>
              <a:rPr lang="en-US" sz="4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Tính từ</a:t>
            </a:r>
            <a:endParaRPr lang="en-US" sz="4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 descr="POINSET2">
            <a:extLst>
              <a:ext uri="{FF2B5EF4-FFF2-40B4-BE49-F238E27FC236}">
                <a16:creationId xmlns:a16="http://schemas.microsoft.com/office/drawing/2014/main" id="{1A6D274C-1A33-761B-475D-091A88CF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19216" y="-174519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21" y="4571333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13391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7ACA080E-F0CF-2992-9618-9A62FEF2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9" y="474035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06C3B2-B4B7-FBDD-AABF-B9F11CFFB21E}"/>
              </a:ext>
            </a:extLst>
          </p:cNvPr>
          <p:cNvSpPr txBox="1"/>
          <p:nvPr/>
        </p:nvSpPr>
        <p:spPr>
          <a:xfrm>
            <a:off x="839416" y="1268760"/>
            <a:ext cx="11017224" cy="387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000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</a:t>
            </a:r>
            <a:r>
              <a:rPr lang="en-US" sz="3000" kern="1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3000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en-US" sz="30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Tìm tính từ trong hai khổ thơ sau:</a:t>
            </a:r>
            <a:endParaRPr lang="vi-VN" sz="3200" dirty="0">
              <a:solidFill>
                <a:srgbClr val="FF0000"/>
              </a:solidFill>
              <a:ea typeface="Arial" panose="020B0604020202020204" pitchFamily="34" charset="0"/>
            </a:endParaRPr>
          </a:p>
          <a:p>
            <a:pPr algn="just"/>
            <a:r>
              <a:rPr lang="vi-VN" sz="3200" dirty="0" smtClean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3200" dirty="0" smtClean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iếng ngọc trong veo        Chim bay chim sà</a:t>
            </a:r>
          </a:p>
          <a:p>
            <a:pPr algn="just"/>
            <a:r>
              <a:rPr lang="en-US" sz="3200" dirty="0" smtClean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Chim reo từng chuỗi          Lúa tròn bụng sữa</a:t>
            </a:r>
          </a:p>
          <a:p>
            <a:pPr algn="just"/>
            <a:r>
              <a:rPr lang="en-US" sz="3200" dirty="0" smtClean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Lòng chim vui nhiều            Đồng quê chan chứa</a:t>
            </a:r>
          </a:p>
          <a:p>
            <a:pPr algn="just"/>
            <a:r>
              <a:rPr lang="en-US" sz="3200" dirty="0" smtClean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Hát không biết mỏi             Những lời chim ca</a:t>
            </a:r>
          </a:p>
          <a:p>
            <a:pPr algn="just"/>
            <a:r>
              <a:rPr lang="en-US" sz="3200" dirty="0" smtClean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                                                      </a:t>
            </a:r>
            <a:r>
              <a:rPr lang="en-US" sz="3200" i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Huy Cận</a:t>
            </a:r>
            <a:endParaRPr lang="vi-VN" sz="3200" i="1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3287688" y="3068960"/>
            <a:ext cx="1728192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 bwMode="auto">
          <a:xfrm>
            <a:off x="3071664" y="4077072"/>
            <a:ext cx="648072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 bwMode="auto">
          <a:xfrm>
            <a:off x="8544272" y="4077072"/>
            <a:ext cx="1872208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>
            <a:off x="6960096" y="3573016"/>
            <a:ext cx="720080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auto">
          <a:xfrm>
            <a:off x="3935760" y="4077072"/>
            <a:ext cx="864096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775520" y="5373216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E229D"/>
                </a:solidFill>
                <a:latin typeface="UTM Avo" panose="02040603050506020204" pitchFamily="18" charset="0"/>
              </a:rPr>
              <a:t>Tính từ là những từ như thế nào?</a:t>
            </a:r>
            <a:endParaRPr lang="en-US" sz="3600" dirty="0">
              <a:solidFill>
                <a:srgbClr val="CE229D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78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19B416-8328-C841-102D-2D06C89DC94D}"/>
              </a:ext>
            </a:extLst>
          </p:cNvPr>
          <p:cNvSpPr txBox="1"/>
          <p:nvPr/>
        </p:nvSpPr>
        <p:spPr>
          <a:xfrm>
            <a:off x="479376" y="836712"/>
            <a:ext cx="11089232" cy="2203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70510" algn="just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2: Đặt câu tả một cây hoa (hoặc một đồ vật, con vật, ...). </a:t>
            </a:r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 biết trong câu đó, từ nào là tính từ, việc sử dụng tính từ ấy có tác dụng gì?</a:t>
            </a:r>
            <a:endParaRPr lang="en-US" sz="3200" b="1" dirty="0">
              <a:solidFill>
                <a:srgbClr val="FF0000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9416" y="3939083"/>
            <a:ext cx="10369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Ví dụ: Con mèo nhà em rất tinh nghịch</a:t>
            </a:r>
          </a:p>
          <a:p>
            <a:r>
              <a:rPr lang="en-US" sz="32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Tính từ: tinh nghịch</a:t>
            </a:r>
          </a:p>
          <a:p>
            <a:r>
              <a:rPr lang="en-US" sz="32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Tác dụng: Miêu tả đặc điểm của con mèo.</a:t>
            </a:r>
            <a:endParaRPr lang="en-US" sz="32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02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9" y="-243408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44DAC6-0360-E348-2F57-3546809C3095}"/>
              </a:ext>
            </a:extLst>
          </p:cNvPr>
          <p:cNvSpPr txBox="1"/>
          <p:nvPr/>
        </p:nvSpPr>
        <p:spPr>
          <a:xfrm>
            <a:off x="-21461" y="476672"/>
            <a:ext cx="11377264" cy="757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 kern="1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 DỤNG</a:t>
            </a:r>
            <a:endParaRPr lang="en-US" sz="4400" b="1" kern="1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62776" y="1484784"/>
            <a:ext cx="10009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Em hãy dùng một tính từ để nói về người bạn của em?</a:t>
            </a:r>
            <a:endParaRPr lang="en-US" sz="4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06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44DAC6-0360-E348-2F57-3546809C3095}"/>
              </a:ext>
            </a:extLst>
          </p:cNvPr>
          <p:cNvSpPr txBox="1"/>
          <p:nvPr/>
        </p:nvSpPr>
        <p:spPr>
          <a:xfrm>
            <a:off x="623392" y="1583117"/>
            <a:ext cx="11377264" cy="590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kern="1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 VIỆC CÁ  NHÂN VÀ BÁO CÁO KẾT QUẢ TRƯỚC LỚP</a:t>
            </a:r>
            <a:endParaRPr lang="en-US" sz="3600" kern="1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stationary&#10;&#10;Description automatically generated">
            <a:extLst>
              <a:ext uri="{FF2B5EF4-FFF2-40B4-BE49-F238E27FC236}">
                <a16:creationId xmlns:a16="http://schemas.microsoft.com/office/drawing/2014/main" id="{1E2813FB-EF52-4C16-A031-A507D6658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44" b="96830" l="2798" r="97290">
                        <a14:foregroundMark x1="8680" y1="17137" x2="18484" y2="23650"/>
                        <a14:foregroundMark x1="18484" y1="23650" x2="34347" y2="26897"/>
                        <a14:foregroundMark x1="34347" y1="26897" x2="30337" y2="15485"/>
                        <a14:foregroundMark x1="30337" y1="15485" x2="23419" y2="16350"/>
                        <a14:foregroundMark x1="78211" y1="44131" x2="73474" y2="89356"/>
                        <a14:foregroundMark x1="73474" y1="89356" x2="73474" y2="89356"/>
                        <a14:foregroundMark x1="31064" y1="81902" x2="40163" y2="86513"/>
                        <a14:foregroundMark x1="68385" y1="9837" x2="81846" y2="20327"/>
                        <a14:foregroundMark x1="81846" y1="20327" x2="81846" y2="20327"/>
                        <a14:foregroundMark x1="82772" y1="7301" x2="70941" y2="18732"/>
                        <a14:foregroundMark x1="70941" y1="18732" x2="70941" y2="18732"/>
                        <a14:foregroundMark x1="83851" y1="85245" x2="79313" y2="92065"/>
                        <a14:foregroundMark x1="62194" y1="93967" x2="70566" y2="93180"/>
                        <a14:foregroundMark x1="55827" y1="58886" x2="61842" y2="61595"/>
                        <a14:foregroundMark x1="67658" y1="11278" x2="68738" y2="21422"/>
                        <a14:foregroundMark x1="68738" y1="21422" x2="68738" y2="21422"/>
                        <a14:foregroundMark x1="74752" y1="4611" x2="77484" y2="7935"/>
                        <a14:foregroundMark x1="86032" y1="13333" x2="86032" y2="16196"/>
                        <a14:foregroundMark x1="80767" y1="63016" x2="83675" y2="70951"/>
                        <a14:foregroundMark x1="40538" y1="84611" x2="39811" y2="88261"/>
                        <a14:foregroundMark x1="19960" y1="27301" x2="20687" y2="31912"/>
                        <a14:foregroundMark x1="8857" y1="29203" x2="11588" y2="31431"/>
                        <a14:foregroundMark x1="43269" y1="45072" x2="46354" y2="45879"/>
                        <a14:foregroundMark x1="88235" y1="71585" x2="88235" y2="78732"/>
                        <a14:foregroundMark x1="77308" y1="87301" x2="76757" y2="95235"/>
                        <a14:foregroundMark x1="80767" y1="7627" x2="78762" y2="23650"/>
                        <a14:foregroundMark x1="78762" y1="23650" x2="78762" y2="23650"/>
                        <a14:foregroundMark x1="14497" y1="61268" x2="17427" y2="61268"/>
                        <a14:foregroundMark x1="4142" y1="21595" x2="7777" y2="26667"/>
                        <a14:foregroundMark x1="88588" y1="44611" x2="88962" y2="45399"/>
                        <a14:foregroundMark x1="91870" y1="46513" x2="91870" y2="48722"/>
                        <a14:foregroundMark x1="25072" y1="85399" x2="43269" y2="87147"/>
                        <a14:foregroundMark x1="58185" y1="88088" x2="68011" y2="89529"/>
                        <a14:foregroundMark x1="68011" y1="90471" x2="67284" y2="94448"/>
                        <a14:foregroundMark x1="2864" y1="19673" x2="2864" y2="19673"/>
                        <a14:foregroundMark x1="41617" y1="16196" x2="41617" y2="16196"/>
                        <a14:foregroundMark x1="46728" y1="17618" x2="46728" y2="17618"/>
                        <a14:foregroundMark x1="52919" y1="17310" x2="52919" y2="17310"/>
                        <a14:foregroundMark x1="57832" y1="18098" x2="57832" y2="18098"/>
                        <a14:foregroundMark x1="22340" y1="80327" x2="22340" y2="84438"/>
                        <a14:foregroundMark x1="86032" y1="82229" x2="89866" y2="82690"/>
                        <a14:foregroundMark x1="20687" y1="81268" x2="36902" y2="87627"/>
                        <a14:foregroundMark x1="36902" y1="87627" x2="36902" y2="87627"/>
                        <a14:foregroundMark x1="37982" y1="84765" x2="41617" y2="90163"/>
                        <a14:foregroundMark x1="43446" y1="86033" x2="47279" y2="89529"/>
                        <a14:foregroundMark x1="27980" y1="83804" x2="27980" y2="83804"/>
                        <a14:foregroundMark x1="29610" y1="82863" x2="45803" y2="86513"/>
                        <a14:foregroundMark x1="48535" y1="81595" x2="41992" y2="87301"/>
                        <a14:foregroundMark x1="71668" y1="95235" x2="71668" y2="95235"/>
                        <a14:foregroundMark x1="93148" y1="62229" x2="93148" y2="62229"/>
                        <a14:foregroundMark x1="91870" y1="49529" x2="91870" y2="49529"/>
                        <a14:foregroundMark x1="89315" y1="8261" x2="90218" y2="10163"/>
                        <a14:foregroundMark x1="94779" y1="81902" x2="94779" y2="81902"/>
                        <a14:foregroundMark x1="71668" y1="96503" x2="69112" y2="96830"/>
                        <a14:foregroundMark x1="97334" y1="85552" x2="95880" y2="85552"/>
                        <a14:foregroundMark x1="94052" y1="90317" x2="94228" y2="91278"/>
                        <a14:foregroundMark x1="57656" y1="92853" x2="55276" y2="93487"/>
                        <a14:foregroundMark x1="46354" y1="95869" x2="46354" y2="95869"/>
                        <a14:foregroundMark x1="18881" y1="37771" x2="18881" y2="37771"/>
                        <a14:foregroundMark x1="28531" y1="42229" x2="28531" y2="42229"/>
                        <a14:foregroundMark x1="84953" y1="4131" x2="84953" y2="4131"/>
                        <a14:foregroundMark x1="73849" y1="4284" x2="73849" y2="4284"/>
                        <a14:foregroundMark x1="14871" y1="35082" x2="14871" y2="35082"/>
                        <a14:foregroundMark x1="15973" y1="35562" x2="15973" y2="35562"/>
                        <a14:foregroundMark x1="26702" y1="36196" x2="26702" y2="36196"/>
                        <a14:foregroundMark x1="17118" y1="36427" x2="26195" y2="44015"/>
                        <a14:foregroundMark x1="25511" y1="40729" x2="28266" y2="43842"/>
                        <a14:foregroundMark x1="23029" y1="37925" x2="23790" y2="38785"/>
                        <a14:foregroundMark x1="28148" y1="40457" x2="28464" y2="41383"/>
                        <a14:foregroundMark x1="25821" y1="33641" x2="27648" y2="38992"/>
                        <a14:foregroundMark x1="82111" y1="1844" x2="82111" y2="1844"/>
                        <a14:backgroundMark x1="20908" y1="37253" x2="21855" y2="38905"/>
                        <a14:backgroundMark x1="25248" y1="35274" x2="25622" y2="38079"/>
                        <a14:backgroundMark x1="23551" y1="37925" x2="23551" y2="37925"/>
                        <a14:backgroundMark x1="25248" y1="43343" x2="25248" y2="43343"/>
                        <a14:backgroundMark x1="26944" y1="39885" x2="26944" y2="39885"/>
                        <a14:backgroundMark x1="27319" y1="34621" x2="27319" y2="34621"/>
                        <a14:backgroundMark x1="23728" y1="37099" x2="23728" y2="37099"/>
                        <a14:backgroundMark x1="26195" y1="38252" x2="28266" y2="40384"/>
                        <a14:backgroundMark x1="22979" y1="36926" x2="24124" y2="38252"/>
                        <a14:backgroundMark x1="25446" y1="39558" x2="25446" y2="39558"/>
                        <a14:backgroundMark x1="24124" y1="38578" x2="27693" y2="42190"/>
                        <a14:backgroundMark x1="17515" y1="38905" x2="25248" y2="43842"/>
                        <a14:backgroundMark x1="27319" y1="38405" x2="27319" y2="38405"/>
                        <a14:backgroundMark x1="19762" y1="39232" x2="25821" y2="43689"/>
                        <a14:backgroundMark x1="26371" y1="38079" x2="28090" y2="39232"/>
                        <a14:backgroundMark x1="26195" y1="33967" x2="26195" y2="339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03712" y="2506865"/>
            <a:ext cx="4392488" cy="333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007CB7-1726-63B3-4E47-89037625B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74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45511E-7F7E-0148-0DF7-9298AA058478}"/>
              </a:ext>
            </a:extLst>
          </p:cNvPr>
          <p:cNvSpPr txBox="1"/>
          <p:nvPr/>
        </p:nvSpPr>
        <p:spPr>
          <a:xfrm>
            <a:off x="2409481" y="3025693"/>
            <a:ext cx="75694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qua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này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140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C0C0EB-BDF5-9E72-E291-300F55E6803F}"/>
              </a:ext>
            </a:extLst>
          </p:cNvPr>
          <p:cNvSpPr txBox="1"/>
          <p:nvPr/>
        </p:nvSpPr>
        <p:spPr>
          <a:xfrm>
            <a:off x="1199456" y="2875001"/>
            <a:ext cx="1006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0070C0"/>
                </a:solidFill>
                <a:latin typeface="UTM Avo" panose="020406030505060202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386814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19853E-3929-7515-FE66-0A9B9C584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9" y="1586784"/>
            <a:ext cx="6573079" cy="29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6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1F4723D-21CE-475E-B551-FBCCA70FD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817" y="1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EA4CF2-02E8-40B6-A22E-C5D1668D4DC8}"/>
              </a:ext>
            </a:extLst>
          </p:cNvPr>
          <p:cNvSpPr txBox="1"/>
          <p:nvPr/>
        </p:nvSpPr>
        <p:spPr>
          <a:xfrm>
            <a:off x="767409" y="1412776"/>
            <a:ext cx="1072919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800" kern="1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 câu có sử dụng từ bổ sung ý nghĩa cho động từ</a:t>
            </a:r>
            <a:r>
              <a:rPr lang="en-US" sz="4800" kern="100" dirty="0" smtClean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8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04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1F4723D-21CE-475E-B551-FBCCA70FD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817" y="1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EA4CF2-02E8-40B6-A22E-C5D1668D4DC8}"/>
              </a:ext>
            </a:extLst>
          </p:cNvPr>
          <p:cNvSpPr txBox="1"/>
          <p:nvPr/>
        </p:nvSpPr>
        <p:spPr>
          <a:xfrm>
            <a:off x="767409" y="1412776"/>
            <a:ext cx="1072919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800" kern="1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hãy đặt một câu và chỉ ra động từ có trong câu đó</a:t>
            </a:r>
            <a:r>
              <a:rPr lang="en-US" sz="4800" kern="100" dirty="0" smtClean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8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5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1F4723D-21CE-475E-B551-FBCCA70FD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817" y="1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EA4CF2-02E8-40B6-A22E-C5D1668D4DC8}"/>
              </a:ext>
            </a:extLst>
          </p:cNvPr>
          <p:cNvSpPr txBox="1"/>
          <p:nvPr/>
        </p:nvSpPr>
        <p:spPr>
          <a:xfrm>
            <a:off x="427433" y="1052736"/>
            <a:ext cx="11273377" cy="2203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200" kern="100" dirty="0" smtClean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     ngày           tháng      năm 2023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200" kern="1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 từ và câu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200" kern="100" dirty="0" smtClean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 từ</a:t>
            </a:r>
            <a:endParaRPr lang="en-US" sz="3200" kern="100" dirty="0">
              <a:solidFill>
                <a:srgbClr val="FF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94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A5F7FBD-720F-57E4-1A61-AD9CAA14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61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3372" y="2780928"/>
            <a:ext cx="1126925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Ngôi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nhà 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của ông bà nội tôi nằm giữa một khu vườn 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. Tôi nhớ mãi về căn nhà 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này, nơi lưu giữ tuổi thơ yêu dấu. Ngôi nhà khung gỗ, có những cột lim lên nước 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đen bóng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. Trong ngôi nhà 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dịu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ông nội tôi hay ngồi sau án thư bên cửa sổ bắt mạch, kê đơn, châm cứu và bốc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[ ]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em đánh nhau 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 mù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khiến lá cây rơi 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lả tả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. Thường là đến phần bất phân thắng bại thì ông nội thò đầu ra cửa sổ, quát 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: “Nghịch 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 vừa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thôi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!”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1424" y="1196752"/>
            <a:ext cx="100091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sz="2800" dirty="0" smtClean="0">
                <a:latin typeface="UTM Avo" panose="02040603050506020204" pitchFamily="18" charset="0"/>
              </a:rPr>
              <a:t>Nhận xét</a:t>
            </a:r>
          </a:p>
          <a:p>
            <a:r>
              <a:rPr lang="en-US" sz="2800" dirty="0" smtClean="0">
                <a:latin typeface="UTM Avo" panose="02040603050506020204" pitchFamily="18" charset="0"/>
              </a:rPr>
              <a:t>Các từ in đậm dưới đây miêu tả đặc điểm của những sự vật, hoạt động, trạng thái ....nào?</a:t>
            </a:r>
          </a:p>
        </p:txBody>
      </p:sp>
    </p:spTree>
    <p:extLst>
      <p:ext uri="{BB962C8B-B14F-4D97-AF65-F5344CB8AC3E}">
        <p14:creationId xmlns:p14="http://schemas.microsoft.com/office/powerpoint/2010/main" val="156217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698649"/>
              </p:ext>
            </p:extLst>
          </p:nvPr>
        </p:nvGraphicFramePr>
        <p:xfrm>
          <a:off x="839416" y="245262"/>
          <a:ext cx="10585177" cy="65253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81">
                  <a:extLst>
                    <a:ext uri="{9D8B030D-6E8A-4147-A177-3AD203B41FA5}">
                      <a16:colId xmlns:a16="http://schemas.microsoft.com/office/drawing/2014/main" val="30634230"/>
                    </a:ext>
                  </a:extLst>
                </a:gridCol>
                <a:gridCol w="6264696">
                  <a:extLst>
                    <a:ext uri="{9D8B030D-6E8A-4147-A177-3AD203B41FA5}">
                      <a16:colId xmlns:a16="http://schemas.microsoft.com/office/drawing/2014/main" val="3702274612"/>
                    </a:ext>
                  </a:extLst>
                </a:gridCol>
              </a:tblGrid>
              <a:tr h="114818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Từ </a:t>
                      </a:r>
                      <a:r>
                        <a:rPr lang="nl-NL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 đậm      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 </a:t>
                      </a:r>
                      <a:r>
                        <a:rPr lang="nl-NL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vật, hoạt động</a:t>
                      </a:r>
                      <a:r>
                        <a:rPr lang="nl-NL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trạng</a:t>
                      </a:r>
                      <a:r>
                        <a:rPr lang="nl-NL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thái ...</a:t>
                      </a:r>
                      <a:r>
                        <a:rPr lang="nl-NL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 miêu </a:t>
                      </a:r>
                      <a:r>
                        <a:rPr lang="nl-NL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9814251"/>
                  </a:ext>
                </a:extLst>
              </a:tr>
              <a:tr h="537716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906099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75810" y="1464471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Cũ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48437" y="1514424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Ngôi nhà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5810" y="2160755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Rộng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48437" y="2185460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Khu vườn 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96872" y="2751187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Nhỏ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48437" y="2759859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Căn nhà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92816" y="3274626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Đen bóng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1564" y="3374957"/>
            <a:ext cx="4691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Cột gỗ lim lên nước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92816" y="3908116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 Mát dịu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47409" y="3981144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Ngôi nhà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40178" y="4574290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   Tít mù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72273" y="4523737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Ba anh em đánh nhau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75810" y="5178555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Lả tả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47409" y="5060200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Lá cây rơi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38205" y="5658436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to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14575" y="5592237"/>
            <a:ext cx="2488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   quát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23782" y="6185831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Vừa vừa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98495" y="6084501"/>
            <a:ext cx="2488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ghịch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40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537891"/>
              </p:ext>
            </p:extLst>
          </p:nvPr>
        </p:nvGraphicFramePr>
        <p:xfrm>
          <a:off x="911423" y="1628800"/>
          <a:ext cx="10153128" cy="31363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84376">
                  <a:extLst>
                    <a:ext uri="{9D8B030D-6E8A-4147-A177-3AD203B41FA5}">
                      <a16:colId xmlns:a16="http://schemas.microsoft.com/office/drawing/2014/main" val="30634230"/>
                    </a:ext>
                  </a:extLst>
                </a:gridCol>
                <a:gridCol w="3240361">
                  <a:extLst>
                    <a:ext uri="{9D8B030D-6E8A-4147-A177-3AD203B41FA5}">
                      <a16:colId xmlns:a16="http://schemas.microsoft.com/office/drawing/2014/main" val="3702274612"/>
                    </a:ext>
                  </a:extLst>
                </a:gridCol>
                <a:gridCol w="3528391">
                  <a:extLst>
                    <a:ext uri="{9D8B030D-6E8A-4147-A177-3AD203B41FA5}">
                      <a16:colId xmlns:a16="http://schemas.microsoft.com/office/drawing/2014/main" val="3252674642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Chỉ </a:t>
                      </a:r>
                      <a:r>
                        <a:rPr lang="nl-NL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dáng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Chỉ </a:t>
                      </a:r>
                      <a:r>
                        <a:rPr lang="nl-NL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 sắc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Chỉ </a:t>
                      </a:r>
                      <a:r>
                        <a:rPr lang="nl-NL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 chất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9814251"/>
                  </a:ext>
                </a:extLst>
              </a:tr>
              <a:tr h="227225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906099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23392" y="548680"/>
            <a:ext cx="11568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UTM Avo" panose="02040603050506020204" pitchFamily="18" charset="0"/>
              </a:rPr>
              <a:t>Câu 2: Xếp các từ in đậm ở bài tập 1 vào nhóm thích hợp.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99456" y="2996952"/>
            <a:ext cx="2592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rgbClr val="7030A0"/>
                </a:solidFill>
                <a:cs typeface="Times New Roman" panose="02020603050405020304" pitchFamily="18" charset="0"/>
              </a:rPr>
              <a:t> nhỏ, rộng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11824" y="2996952"/>
            <a:ext cx="2592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>
                <a:cs typeface="Times New Roman" panose="02020603050405020304" pitchFamily="18" charset="0"/>
              </a:rPr>
              <a:t> đen bóng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24192" y="2293607"/>
            <a:ext cx="32403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cs typeface="Times New Roman" panose="02020603050405020304" pitchFamily="18" charset="0"/>
              </a:rPr>
              <a:t>cũ, mát dịu, tít mù, to, lả tả, vừa vừa</a:t>
            </a:r>
            <a:endParaRPr lang="en-US" sz="3600" b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8799" y="4878930"/>
            <a:ext cx="103691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Những từ chỉ hình dáng, màu sắc, tính chất của sự vật, hoạt động, trạng thái gọi là gì?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22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8" y="7455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32003D-8E1C-29FC-417E-D35B938FA4F8}"/>
              </a:ext>
            </a:extLst>
          </p:cNvPr>
          <p:cNvSpPr txBox="1"/>
          <p:nvPr/>
        </p:nvSpPr>
        <p:spPr>
          <a:xfrm>
            <a:off x="551384" y="1772816"/>
            <a:ext cx="1123324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70510" algn="just">
              <a:lnSpc>
                <a:spcPct val="150000"/>
              </a:lnSpc>
            </a:pPr>
            <a:r>
              <a:rPr lang="pt-BR" sz="32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II. Bài học: </a:t>
            </a:r>
          </a:p>
          <a:p>
            <a:pPr algn="just">
              <a:lnSpc>
                <a:spcPct val="150000"/>
              </a:lnSpc>
            </a:pPr>
            <a:r>
              <a:rPr lang="en-US" sz="4400" dirty="0">
                <a:solidFill>
                  <a:srgbClr val="0000CC"/>
                </a:solidFill>
                <a:latin typeface="UTM Avo" panose="02040603050506020204" pitchFamily="18" charset="0"/>
              </a:rPr>
              <a:t>	</a:t>
            </a:r>
            <a:r>
              <a:rPr lang="en-US" sz="4400" dirty="0" smtClean="0">
                <a:solidFill>
                  <a:srgbClr val="0000CC"/>
                </a:solidFill>
                <a:latin typeface="UTM Avo" panose="02040603050506020204" pitchFamily="18" charset="0"/>
              </a:rPr>
              <a:t>Tính từ là từ chỉ đặc điểm của sự vật, hoạt động, trạng thái, ....</a:t>
            </a:r>
            <a:endParaRPr lang="en-US" sz="3200" dirty="0">
              <a:solidFill>
                <a:srgbClr val="0000CC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48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76&quot;&gt;&lt;property id=&quot;20148&quot; value=&quot;5&quot;/&gt;&lt;property id=&quot;20300&quot; value=&quot;Slide 1&quot;/&gt;&lt;property id=&quot;20307&quot; value=&quot;284&quot;/&gt;&lt;/object&gt;&lt;object type=&quot;3&quot; unique_id=&quot;10077&quot;&gt;&lt;property id=&quot;20148&quot; value=&quot;5&quot;/&gt;&lt;property id=&quot;20300&quot; value=&quot;Slide 2&quot;/&gt;&lt;property id=&quot;20307&quot; value=&quot;271&quot;/&gt;&lt;/object&gt;&lt;object type=&quot;3&quot; unique_id=&quot;10078&quot;&gt;&lt;property id=&quot;20148&quot; value=&quot;5&quot;/&gt;&lt;property id=&quot;20300&quot; value=&quot;Slide 3&quot;/&gt;&lt;property id=&quot;20307&quot; value=&quot;279&quot;/&gt;&lt;/object&gt;&lt;object type=&quot;3&quot; unique_id=&quot;10079&quot;&gt;&lt;property id=&quot;20148&quot; value=&quot;5&quot;/&gt;&lt;property id=&quot;20300&quot; value=&quot;Slide 4&quot;/&gt;&lt;property id=&quot;20307&quot; value=&quot;281&quot;/&gt;&lt;/object&gt;&lt;object type=&quot;3&quot; unique_id=&quot;10080&quot;&gt;&lt;property id=&quot;20148&quot; value=&quot;5&quot;/&gt;&lt;property id=&quot;20300&quot; value=&quot;Slide 5&quot;/&gt;&lt;property id=&quot;20307&quot; value=&quot;272&quot;/&gt;&lt;/object&gt;&lt;object type=&quot;3&quot; unique_id=&quot;10081&quot;&gt;&lt;property id=&quot;20148&quot; value=&quot;5&quot;/&gt;&lt;property id=&quot;20300&quot; value=&quot;Slide 6&quot;/&gt;&lt;property id=&quot;20307&quot; value=&quot;288&quot;/&gt;&lt;/object&gt;&lt;object type=&quot;3&quot; unique_id=&quot;10082&quot;&gt;&lt;property id=&quot;20148&quot; value=&quot;5&quot;/&gt;&lt;property id=&quot;20300&quot; value=&quot;Slide 7&quot;/&gt;&lt;property id=&quot;20307&quot; value=&quot;273&quot;/&gt;&lt;/object&gt;&lt;object type=&quot;3&quot; unique_id=&quot;10083&quot;&gt;&lt;property id=&quot;20148&quot; value=&quot;5&quot;/&gt;&lt;property id=&quot;20300&quot; value=&quot;Slide 8 - &amp;quot;Trao đổi, thực hành&amp;quot;&quot;/&gt;&lt;property id=&quot;20307&quot; value=&quot;278&quot;/&gt;&lt;/object&gt;&lt;object type=&quot;3&quot; unique_id=&quot;10084&quot;&gt;&lt;property id=&quot;20148&quot; value=&quot;5&quot;/&gt;&lt;property id=&quot;20300&quot; value=&quot;Slide 9&quot;/&gt;&lt;property id=&quot;20307&quot; value=&quot;286&quot;/&gt;&lt;/object&gt;&lt;object type=&quot;3&quot; unique_id=&quot;10085&quot;&gt;&lt;property id=&quot;20148&quot; value=&quot;5&quot;/&gt;&lt;property id=&quot;20300&quot; value=&quot;Slide 10&quot;/&gt;&lt;property id=&quot;20307&quot; value=&quot;282&quot;/&gt;&lt;/object&gt;&lt;object type=&quot;3&quot; unique_id=&quot;10086&quot;&gt;&lt;property id=&quot;20148&quot; value=&quot;5&quot;/&gt;&lt;property id=&quot;20300&quot; value=&quot;Slide 11&quot;/&gt;&lt;property id=&quot;20307&quot; value=&quot;28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3695</TotalTime>
  <Words>503</Words>
  <Application>Microsoft Office PowerPoint</Application>
  <PresentationFormat>Widescreen</PresentationFormat>
  <Paragraphs>62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 New Roman</vt:lpstr>
      <vt:lpstr>UTM Avo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XP-PRO-2011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Chuyen de GDNSTLVM</dc:title>
  <dc:creator>quyennt0412</dc:creator>
  <cp:lastModifiedBy>User</cp:lastModifiedBy>
  <cp:revision>244</cp:revision>
  <dcterms:created xsi:type="dcterms:W3CDTF">2013-10-28T09:13:32Z</dcterms:created>
  <dcterms:modified xsi:type="dcterms:W3CDTF">2023-09-14T04:01:05Z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