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5" r:id="rId2"/>
    <p:sldId id="367" r:id="rId3"/>
    <p:sldId id="351" r:id="rId4"/>
    <p:sldId id="352" r:id="rId5"/>
    <p:sldId id="372" r:id="rId6"/>
    <p:sldId id="353" r:id="rId7"/>
    <p:sldId id="340" r:id="rId8"/>
    <p:sldId id="354" r:id="rId9"/>
    <p:sldId id="355" r:id="rId10"/>
    <p:sldId id="360" r:id="rId11"/>
    <p:sldId id="356" r:id="rId12"/>
    <p:sldId id="357" r:id="rId13"/>
    <p:sldId id="359" r:id="rId14"/>
    <p:sldId id="326" r:id="rId15"/>
    <p:sldId id="361" r:id="rId16"/>
    <p:sldId id="358" r:id="rId17"/>
    <p:sldId id="333" r:id="rId18"/>
    <p:sldId id="363" r:id="rId19"/>
    <p:sldId id="261" r:id="rId20"/>
    <p:sldId id="364" r:id="rId21"/>
    <p:sldId id="365" r:id="rId22"/>
    <p:sldId id="366" r:id="rId23"/>
    <p:sldId id="338" r:id="rId24"/>
    <p:sldId id="343" r:id="rId25"/>
    <p:sldId id="368" r:id="rId26"/>
    <p:sldId id="371" r:id="rId27"/>
    <p:sldId id="369" r:id="rId28"/>
    <p:sldId id="348" r:id="rId29"/>
    <p:sldId id="350" r:id="rId30"/>
    <p:sldId id="262" r:id="rId31"/>
    <p:sldId id="257" r:id="rId32"/>
    <p:sldId id="258" r:id="rId33"/>
    <p:sldId id="259" r:id="rId34"/>
    <p:sldId id="324" r:id="rId35"/>
    <p:sldId id="325" r:id="rId3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3A873-5E73-AF47-5168-60E826C34ABE}" name="Administrator" initials="A" userId="Administrato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FF"/>
    <a:srgbClr val="9A57CD"/>
    <a:srgbClr val="FFDC6D"/>
    <a:srgbClr val="EAD5FF"/>
    <a:srgbClr val="E0C1FF"/>
    <a:srgbClr val="ECF763"/>
    <a:srgbClr val="EFF87C"/>
    <a:srgbClr val="EABBEF"/>
    <a:srgbClr val="F8F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82591" autoAdjust="0"/>
  </p:normalViewPr>
  <p:slideViewPr>
    <p:cSldViewPr>
      <p:cViewPr>
        <p:scale>
          <a:sx n="79" d="100"/>
          <a:sy n="79" d="100"/>
        </p:scale>
        <p:origin x="-258" y="198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5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2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7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63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4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15.png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14.png"/><Relationship Id="rId16" Type="http://schemas.openxmlformats.org/officeDocument/2006/relationships/image" Target="../media/image25.gif"/><Relationship Id="rId20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microsoft.com/office/2007/relationships/hdphoto" Target="../media/hdphoto3.wdp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microsoft.com/office/2007/relationships/hdphoto" Target="../media/hdphoto4.wdp"/><Relationship Id="rId22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10" Type="http://schemas.microsoft.com/office/2007/relationships/hdphoto" Target="../media/hdphoto5.wdp"/><Relationship Id="rId4" Type="http://schemas.openxmlformats.org/officeDocument/2006/relationships/audio" Target="../media/audio3.wav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7.wdp"/><Relationship Id="rId4" Type="http://schemas.openxmlformats.org/officeDocument/2006/relationships/image" Target="../media/image30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microsoft.com/office/2007/relationships/hdphoto" Target="../media/hdphoto8.wdp"/><Relationship Id="rId1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slide" Target="slide31.xml"/><Relationship Id="rId12" Type="http://schemas.openxmlformats.org/officeDocument/2006/relationships/image" Target="../media/image40.png"/><Relationship Id="rId17" Type="http://schemas.microsoft.com/office/2007/relationships/hdphoto" Target="../media/hdphoto10.wdp"/><Relationship Id="rId2" Type="http://schemas.openxmlformats.org/officeDocument/2006/relationships/audio" Target="../media/audio4.wav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9.gif"/><Relationship Id="rId5" Type="http://schemas.openxmlformats.org/officeDocument/2006/relationships/image" Target="../media/image37.png"/><Relationship Id="rId15" Type="http://schemas.microsoft.com/office/2007/relationships/hdphoto" Target="../media/hdphoto9.wdp"/><Relationship Id="rId10" Type="http://schemas.openxmlformats.org/officeDocument/2006/relationships/slide" Target="slide7.xml"/><Relationship Id="rId19" Type="http://schemas.microsoft.com/office/2007/relationships/hdphoto" Target="../media/hdphoto11.wdp"/><Relationship Id="rId4" Type="http://schemas.openxmlformats.org/officeDocument/2006/relationships/image" Target="../media/image36.png"/><Relationship Id="rId9" Type="http://schemas.openxmlformats.org/officeDocument/2006/relationships/slide" Target="slide33.xml"/><Relationship Id="rId1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C91B0CA-88DA-F329-B9FA-F889E4B5DB12}"/>
              </a:ext>
            </a:extLst>
          </p:cNvPr>
          <p:cNvSpPr/>
          <p:nvPr/>
        </p:nvSpPr>
        <p:spPr>
          <a:xfrm>
            <a:off x="2880235" y="1676400"/>
            <a:ext cx="59538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lớn</a:t>
            </a:r>
          </a:p>
          <a:p>
            <a:pPr algn="ctr" defTabSz="685800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7&amp;8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08F3F3-5D2C-FAA1-D9AC-8835C2CFB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19727" r="60075" b="67299"/>
          <a:stretch/>
        </p:blipFill>
        <p:spPr>
          <a:xfrm>
            <a:off x="1636110" y="1676400"/>
            <a:ext cx="2743200" cy="6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A317DC-C5F4-8AD2-D69A-7BF5452F2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t="35584" r="58145" b="48559"/>
          <a:stretch/>
        </p:blipFill>
        <p:spPr>
          <a:xfrm>
            <a:off x="1598010" y="2669412"/>
            <a:ext cx="2971800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39AF74-6E98-BF97-070B-8C28C2A3C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t="55766" r="60024" b="30348"/>
          <a:stretch/>
        </p:blipFill>
        <p:spPr>
          <a:xfrm>
            <a:off x="1598010" y="3731127"/>
            <a:ext cx="2819400" cy="734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12FA41-A008-441F-3BED-1F19ABBA2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759" y="4732077"/>
            <a:ext cx="2895851" cy="835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86980B-99F1-4FE0-FC38-E55FF3906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3" t="15402" r="10528" b="64415"/>
          <a:stretch/>
        </p:blipFill>
        <p:spPr>
          <a:xfrm>
            <a:off x="5699919" y="1485900"/>
            <a:ext cx="5105400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79916EF-E8B5-4F44-D134-08328D92A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0" t="34142" r="10528" b="44234"/>
          <a:stretch/>
        </p:blipFill>
        <p:spPr>
          <a:xfrm>
            <a:off x="5852319" y="2590800"/>
            <a:ext cx="50292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4B7104-F8DB-6A4C-9867-3697CEF90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0" t="54325" r="10528" b="25493"/>
          <a:stretch/>
        </p:blipFill>
        <p:spPr>
          <a:xfrm>
            <a:off x="5852319" y="3657600"/>
            <a:ext cx="5029200" cy="106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2947D33-6484-675D-1FF6-F5A5F754D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033" y="4732077"/>
            <a:ext cx="5029636" cy="1066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B0624B0-7C22-7266-DCF9-534E69A69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6752" r="70676" b="81715"/>
          <a:stretch/>
        </p:blipFill>
        <p:spPr>
          <a:xfrm>
            <a:off x="441868" y="742709"/>
            <a:ext cx="2590800" cy="6096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1997B40-1D30-F1F7-3F4F-D0B815FB494E}"/>
              </a:ext>
            </a:extLst>
          </p:cNvPr>
          <p:cNvCxnSpPr>
            <a:stCxn id="3" idx="3"/>
            <a:endCxn id="3" idx="3"/>
          </p:cNvCxnSpPr>
          <p:nvPr/>
        </p:nvCxnSpPr>
        <p:spPr>
          <a:xfrm>
            <a:off x="4379310" y="20193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608E5B0-BCE5-94C1-C793-BF6360E36046}"/>
              </a:ext>
            </a:extLst>
          </p:cNvPr>
          <p:cNvCxnSpPr/>
          <p:nvPr/>
        </p:nvCxnSpPr>
        <p:spPr>
          <a:xfrm>
            <a:off x="4099719" y="2133600"/>
            <a:ext cx="1981200" cy="32766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1C8D7C44-3B9C-2D94-3ACC-8E7AEAFC056C}"/>
              </a:ext>
            </a:extLst>
          </p:cNvPr>
          <p:cNvCxnSpPr/>
          <p:nvPr/>
        </p:nvCxnSpPr>
        <p:spPr>
          <a:xfrm>
            <a:off x="4023519" y="3162300"/>
            <a:ext cx="2057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F12B2A3F-3E37-44FE-33DF-62428E6A0259}"/>
              </a:ext>
            </a:extLst>
          </p:cNvPr>
          <p:cNvCxnSpPr/>
          <p:nvPr/>
        </p:nvCxnSpPr>
        <p:spPr>
          <a:xfrm>
            <a:off x="4099719" y="4191000"/>
            <a:ext cx="2133600" cy="0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D7B7D3C3-FDBD-8DE0-E24C-6F62930C1E38}"/>
              </a:ext>
            </a:extLst>
          </p:cNvPr>
          <p:cNvCxnSpPr/>
          <p:nvPr/>
        </p:nvCxnSpPr>
        <p:spPr>
          <a:xfrm flipV="1">
            <a:off x="3947319" y="2140043"/>
            <a:ext cx="2057400" cy="307965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1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đi bít tất">
            <a:extLst>
              <a:ext uri="{FF2B5EF4-FFF2-40B4-BE49-F238E27FC236}">
                <a16:creationId xmlns:a16="http://schemas.microsoft.com/office/drawing/2014/main" xmlns="" id="{EFE7649F-27FB-601E-8017-0B5A4F0C6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413702"/>
            <a:ext cx="2143125" cy="34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F0824C-C6A3-C217-7FB1-D7D6B7D45BA1}"/>
              </a:ext>
            </a:extLst>
          </p:cNvPr>
          <p:cNvSpPr txBox="1"/>
          <p:nvPr/>
        </p:nvSpPr>
        <p:spPr>
          <a:xfrm>
            <a:off x="781995" y="3733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D5448F-6EE8-AC23-F809-84DB2160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319" y="0"/>
            <a:ext cx="3429000" cy="3733800"/>
          </a:xfrm>
          <a:prstGeom prst="rect">
            <a:avLst/>
          </a:prstGeom>
        </p:spPr>
      </p:pic>
      <p:pic>
        <p:nvPicPr>
          <p:cNvPr id="1030" name="Picture 6" descr="Chiếc khăn tay- kỉ vật của tình yêu">
            <a:extLst>
              <a:ext uri="{FF2B5EF4-FFF2-40B4-BE49-F238E27FC236}">
                <a16:creationId xmlns:a16="http://schemas.microsoft.com/office/drawing/2014/main" xmlns="" id="{3B862307-0C3A-D873-329C-C270EECF1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31" y="228600"/>
            <a:ext cx="381281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B86146-0437-BFC0-B19D-6690D8514016}"/>
              </a:ext>
            </a:extLst>
          </p:cNvPr>
          <p:cNvSpPr txBox="1"/>
          <p:nvPr/>
        </p:nvSpPr>
        <p:spPr>
          <a:xfrm>
            <a:off x="7452519" y="443201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C5BBD0-3603-82F6-2AE8-8AA25420EE57}"/>
              </a:ext>
            </a:extLst>
          </p:cNvPr>
          <p:cNvSpPr txBox="1"/>
          <p:nvPr/>
        </p:nvSpPr>
        <p:spPr>
          <a:xfrm>
            <a:off x="2118519" y="152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417BB-23CD-A2E5-2AC1-6622D7C47707}"/>
              </a:ext>
            </a:extLst>
          </p:cNvPr>
          <p:cNvSpPr txBox="1"/>
          <p:nvPr/>
        </p:nvSpPr>
        <p:spPr>
          <a:xfrm>
            <a:off x="518319" y="798731"/>
            <a:ext cx="1135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Có lần, cô giáo ra cho chúng tôi một đề văn ở lớp: “Em đã làm gì để giúp đỡ mẹ?”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loay hoay mất một lúc, rồi cầm bút và bắt đầu viết: “Em đã nhiều lần giúp đỡ mẹ. Em quét nhà và rửa bát đĩa. Đôi khi, em giặt kh</a:t>
            </a:r>
            <a:r>
              <a:rPr lang="en-US" sz="2400" dirty="0" err="1">
                <a:solidFill>
                  <a:srgbClr val="003399"/>
                </a:solidFill>
                <a:latin typeface="+mj-lt"/>
              </a:rPr>
              <a:t>ăn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 mùi soa.”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Đến đây, tôi bỗng thấy bí. Quả thật, ở nhà, mẹ thường làm mọi việc. Thỉnh thoảng, mẹ bận, định bảo tôi giúp việc này việc kia, nhưng thấy tôi đang học, mẹ lại thôi. </a:t>
            </a:r>
            <a:endParaRPr lang="en-US" sz="2400" b="0" i="0" dirty="0">
              <a:solidFill>
                <a:srgbClr val="003399"/>
              </a:solidFill>
              <a:effectLst/>
              <a:latin typeface="+mj-lt"/>
            </a:endParaRPr>
          </a:p>
          <a:p>
            <a:pPr algn="l"/>
            <a:r>
              <a:rPr lang="en-US" sz="2400" dirty="0">
                <a:solidFill>
                  <a:srgbClr val="003399"/>
                </a:solidFill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nhìn sang Liu – xi – a, thấy bạn ấy đang viết lia lịa. Thế là tôi bỗng nhớ có lần tôi giặt bít tất của mình, bèn viết thêm:” Em còn giặt bít tất.”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Nh</a:t>
            </a:r>
            <a:r>
              <a:rPr lang="en-US" sz="2400" dirty="0">
                <a:solidFill>
                  <a:srgbClr val="003399"/>
                </a:solidFill>
                <a:latin typeface="+mj-lt"/>
              </a:rPr>
              <a:t>ư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ng chẳng lẽ lại nộp bài văn ngắn ngủ</a:t>
            </a:r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n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 như thế này? Tôi nhìn xung quanh, mọi người vẫn viết: Lạ thật, các bạn viết gì mà nhiều thế? Tôi cố nghĩ, rồi viết tiếp: “Em giặt cả áo lót, áo sơ mi và quần”. Cuối cùng, tôi kết thúc bài văn cuả mình: “Em muốn giúp mẹ nhiều việc hơn, để mẹ đỡ vất vả.”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Mấy hôm sau, sáng Chủ nhật, mẹ bảo tôi: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- Cô – li – a này! Hôm nay con giặt áo sơ mi và quần áo lót đi nhé!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tròn xoe mắt. Nhưng rồi tôi vui vẻ nhận lời, vì đó là việc mà tôi đã nói trong bài tập làm văn.</a:t>
            </a:r>
          </a:p>
          <a:p>
            <a:pPr algn="r"/>
            <a:r>
              <a:rPr lang="vi-VN" sz="2400" b="0" i="1" dirty="0">
                <a:solidFill>
                  <a:srgbClr val="003399"/>
                </a:solidFill>
                <a:effectLst/>
                <a:latin typeface="+mj-lt"/>
              </a:rPr>
              <a:t>Theo Pi – vô – na – nô – va.</a:t>
            </a:r>
            <a:endParaRPr lang="vi-VN" sz="2400" b="0" i="0" dirty="0">
              <a:solidFill>
                <a:srgbClr val="003399"/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565F7FC-89FE-4228-B7F5-BE8AE4D9C8C9}"/>
              </a:ext>
            </a:extLst>
          </p:cNvPr>
          <p:cNvCxnSpPr>
            <a:cxnSpLocks/>
          </p:cNvCxnSpPr>
          <p:nvPr/>
        </p:nvCxnSpPr>
        <p:spPr>
          <a:xfrm flipH="1">
            <a:off x="7913929" y="1600200"/>
            <a:ext cx="152400" cy="381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AB2A077-88A9-E4F9-1423-D24820110CC8}"/>
              </a:ext>
            </a:extLst>
          </p:cNvPr>
          <p:cNvCxnSpPr/>
          <p:nvPr/>
        </p:nvCxnSpPr>
        <p:spPr>
          <a:xfrm>
            <a:off x="518319" y="798731"/>
            <a:ext cx="0" cy="110626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3918D41-B1B4-D377-88AD-A088BE5E1ED1}"/>
              </a:ext>
            </a:extLst>
          </p:cNvPr>
          <p:cNvCxnSpPr/>
          <p:nvPr/>
        </p:nvCxnSpPr>
        <p:spPr>
          <a:xfrm flipH="1">
            <a:off x="7681119" y="3048000"/>
            <a:ext cx="762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418694A-F3B9-6754-F1D7-01D85745A7A2}"/>
              </a:ext>
            </a:extLst>
          </p:cNvPr>
          <p:cNvCxnSpPr/>
          <p:nvPr/>
        </p:nvCxnSpPr>
        <p:spPr>
          <a:xfrm>
            <a:off x="518318" y="2133600"/>
            <a:ext cx="0" cy="129540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E84B6A1-5294-1EF4-E9DF-7503D0334912}"/>
              </a:ext>
            </a:extLst>
          </p:cNvPr>
          <p:cNvCxnSpPr/>
          <p:nvPr/>
        </p:nvCxnSpPr>
        <p:spPr>
          <a:xfrm flipH="1">
            <a:off x="3947319" y="4572000"/>
            <a:ext cx="1524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C1B9E3E-9D53-72BA-62E2-073D3EA20D60}"/>
              </a:ext>
            </a:extLst>
          </p:cNvPr>
          <p:cNvCxnSpPr/>
          <p:nvPr/>
        </p:nvCxnSpPr>
        <p:spPr>
          <a:xfrm>
            <a:off x="518318" y="3647152"/>
            <a:ext cx="0" cy="11534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4734B81-38EE-209F-EE65-00B2D58B0375}"/>
              </a:ext>
            </a:extLst>
          </p:cNvPr>
          <p:cNvCxnSpPr/>
          <p:nvPr/>
        </p:nvCxnSpPr>
        <p:spPr>
          <a:xfrm>
            <a:off x="518318" y="5029200"/>
            <a:ext cx="0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5628FE9-EF2E-EC37-1AC7-64C5CA9CFFA2}"/>
              </a:ext>
            </a:extLst>
          </p:cNvPr>
          <p:cNvSpPr/>
          <p:nvPr/>
        </p:nvSpPr>
        <p:spPr>
          <a:xfrm>
            <a:off x="0" y="798731"/>
            <a:ext cx="518317" cy="420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15F39B3-55A8-7059-BABF-479A41C453B9}"/>
              </a:ext>
            </a:extLst>
          </p:cNvPr>
          <p:cNvSpPr txBox="1"/>
          <p:nvPr/>
        </p:nvSpPr>
        <p:spPr>
          <a:xfrm>
            <a:off x="-39424" y="5549378"/>
            <a:ext cx="51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4897E7C-A03F-758F-102C-1D1B378FB438}"/>
              </a:ext>
            </a:extLst>
          </p:cNvPr>
          <p:cNvSpPr/>
          <p:nvPr/>
        </p:nvSpPr>
        <p:spPr>
          <a:xfrm>
            <a:off x="-7" y="2390745"/>
            <a:ext cx="518317" cy="420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E44D98D9-E6B0-0196-13B5-21C79F268D73}"/>
              </a:ext>
            </a:extLst>
          </p:cNvPr>
          <p:cNvSpPr/>
          <p:nvPr/>
        </p:nvSpPr>
        <p:spPr>
          <a:xfrm>
            <a:off x="30560" y="3982759"/>
            <a:ext cx="518317" cy="420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3D77D42-49C5-7F87-CD11-9163803FB111}"/>
              </a:ext>
            </a:extLst>
          </p:cNvPr>
          <p:cNvSpPr/>
          <p:nvPr/>
        </p:nvSpPr>
        <p:spPr>
          <a:xfrm>
            <a:off x="-8" y="5626149"/>
            <a:ext cx="518317" cy="420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D3FC23-0B74-5E28-E679-A2B46E5EB440}"/>
              </a:ext>
            </a:extLst>
          </p:cNvPr>
          <p:cNvSpPr txBox="1"/>
          <p:nvPr/>
        </p:nvSpPr>
        <p:spPr>
          <a:xfrm>
            <a:off x="-39423" y="747355"/>
            <a:ext cx="51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D1611A3-AF4E-D108-D71A-55A26F89BE32}"/>
              </a:ext>
            </a:extLst>
          </p:cNvPr>
          <p:cNvSpPr txBox="1"/>
          <p:nvPr/>
        </p:nvSpPr>
        <p:spPr>
          <a:xfrm>
            <a:off x="30559" y="2307327"/>
            <a:ext cx="51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851B87C-C44A-C7CC-5CE9-A82731A0799F}"/>
              </a:ext>
            </a:extLst>
          </p:cNvPr>
          <p:cNvSpPr txBox="1"/>
          <p:nvPr/>
        </p:nvSpPr>
        <p:spPr>
          <a:xfrm>
            <a:off x="30559" y="3918674"/>
            <a:ext cx="51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43D52B0-E226-8A16-3717-9E06F82660F6}"/>
              </a:ext>
            </a:extLst>
          </p:cNvPr>
          <p:cNvCxnSpPr/>
          <p:nvPr/>
        </p:nvCxnSpPr>
        <p:spPr>
          <a:xfrm flipH="1">
            <a:off x="1661319" y="6110645"/>
            <a:ext cx="76200" cy="2901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2975E5-5275-9F64-D9C7-2C5B735B4BAC}"/>
              </a:ext>
            </a:extLst>
          </p:cNvPr>
          <p:cNvSpPr txBox="1"/>
          <p:nvPr/>
        </p:nvSpPr>
        <p:spPr>
          <a:xfrm>
            <a:off x="556419" y="1863526"/>
            <a:ext cx="1108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200" b="0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3200" b="0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 chẳng lẽ lại nộp bài văn ngắn ngủi như thế này? Tôi nhìn xung quanh, mọi người vẫn viết: Lạ thật, các bạn viết gì mà nhiều thế?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97051A1-17C1-2422-C3CF-78714BD3E4B6}"/>
              </a:ext>
            </a:extLst>
          </p:cNvPr>
          <p:cNvCxnSpPr/>
          <p:nvPr/>
        </p:nvCxnSpPr>
        <p:spPr>
          <a:xfrm flipH="1">
            <a:off x="2118519" y="1863526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322D5F1-D268-27D4-85A0-1E0366AFC63B}"/>
              </a:ext>
            </a:extLst>
          </p:cNvPr>
          <p:cNvCxnSpPr/>
          <p:nvPr/>
        </p:nvCxnSpPr>
        <p:spPr>
          <a:xfrm flipH="1">
            <a:off x="10096591" y="1878959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AE06DE6-753A-6E0A-381F-4D40BF83E6C3}"/>
              </a:ext>
            </a:extLst>
          </p:cNvPr>
          <p:cNvCxnSpPr/>
          <p:nvPr/>
        </p:nvCxnSpPr>
        <p:spPr>
          <a:xfrm flipH="1">
            <a:off x="10015659" y="1863526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4860825-D024-B1CF-3208-7543A08D33F6}"/>
              </a:ext>
            </a:extLst>
          </p:cNvPr>
          <p:cNvCxnSpPr/>
          <p:nvPr/>
        </p:nvCxnSpPr>
        <p:spPr>
          <a:xfrm flipH="1">
            <a:off x="2651919" y="2343556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374F34D-8BD0-E8D8-A644-3AEC7EFF252F}"/>
              </a:ext>
            </a:extLst>
          </p:cNvPr>
          <p:cNvCxnSpPr/>
          <p:nvPr/>
        </p:nvCxnSpPr>
        <p:spPr>
          <a:xfrm flipH="1">
            <a:off x="5990889" y="2343556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31CB5E8-41A8-A0EC-D109-9C0C1311818B}"/>
              </a:ext>
            </a:extLst>
          </p:cNvPr>
          <p:cNvCxnSpPr/>
          <p:nvPr/>
        </p:nvCxnSpPr>
        <p:spPr>
          <a:xfrm flipH="1">
            <a:off x="5943260" y="2342919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B53EB99-5AFC-90AB-BD1F-66B1B0635DC4}"/>
              </a:ext>
            </a:extLst>
          </p:cNvPr>
          <p:cNvCxnSpPr/>
          <p:nvPr/>
        </p:nvCxnSpPr>
        <p:spPr>
          <a:xfrm flipH="1">
            <a:off x="7300119" y="2458668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D1B75EF-895A-0EBE-9DAC-0CBC9B59D530}"/>
              </a:ext>
            </a:extLst>
          </p:cNvPr>
          <p:cNvCxnSpPr/>
          <p:nvPr/>
        </p:nvCxnSpPr>
        <p:spPr>
          <a:xfrm flipH="1">
            <a:off x="1342559" y="2804149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01F00D5-6357-20E1-21CB-754D9B3E86BE}"/>
              </a:ext>
            </a:extLst>
          </p:cNvPr>
          <p:cNvCxnSpPr/>
          <p:nvPr/>
        </p:nvCxnSpPr>
        <p:spPr>
          <a:xfrm flipH="1">
            <a:off x="1428288" y="2804149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FAFA619-E0CB-4D5A-81CB-A642A03CD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69" y="339502"/>
            <a:ext cx="6015303" cy="4032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1D7817-9285-A542-57F6-6ED07E7B9BD4}"/>
              </a:ext>
            </a:extLst>
          </p:cNvPr>
          <p:cNvSpPr txBox="1"/>
          <p:nvPr/>
        </p:nvSpPr>
        <p:spPr>
          <a:xfrm>
            <a:off x="3642519" y="2123355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Luyện đọc nhóm </a:t>
            </a:r>
            <a:r>
              <a:rPr lang="en-US" sz="4400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518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C5BBD0-3603-82F6-2AE8-8AA25420EE57}"/>
              </a:ext>
            </a:extLst>
          </p:cNvPr>
          <p:cNvSpPr txBox="1"/>
          <p:nvPr/>
        </p:nvSpPr>
        <p:spPr>
          <a:xfrm>
            <a:off x="2118519" y="152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417BB-23CD-A2E5-2AC1-6622D7C47707}"/>
              </a:ext>
            </a:extLst>
          </p:cNvPr>
          <p:cNvSpPr txBox="1"/>
          <p:nvPr/>
        </p:nvSpPr>
        <p:spPr>
          <a:xfrm>
            <a:off x="518319" y="798731"/>
            <a:ext cx="1135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Có lần, cô giáo ra cho chúng tôi một đề văn ở lớp: “Em đã làm gì để giúp đỡ mẹ?”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loay hoay mất một lúc, rồi cầm bút và bắt đầu viết: “Em đã nhiều lần giúp đỡ mẹ. Em quét nhà và rửa bát đĩa. Đôi khi, em giặt kh</a:t>
            </a:r>
            <a:r>
              <a:rPr lang="en-US" sz="2400" dirty="0" err="1">
                <a:solidFill>
                  <a:srgbClr val="003399"/>
                </a:solidFill>
                <a:latin typeface="+mj-lt"/>
              </a:rPr>
              <a:t>ăn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 mùi soa.”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Đến đây, tôi bỗng thấy bí. Quả thật, ở nhà, mẹ thường làm mọi việc. Thỉnh thoảng, mẹ bận, định bảo tôi giúp việc này việc kia, nhưng thấy tôi đang học, mẹ lại thôi. </a:t>
            </a:r>
            <a:endParaRPr lang="en-US" sz="2400" b="0" i="0" dirty="0">
              <a:solidFill>
                <a:srgbClr val="003399"/>
              </a:solidFill>
              <a:effectLst/>
              <a:latin typeface="+mj-lt"/>
            </a:endParaRPr>
          </a:p>
          <a:p>
            <a:pPr algn="l"/>
            <a:r>
              <a:rPr lang="en-US" sz="2400" dirty="0">
                <a:solidFill>
                  <a:srgbClr val="003399"/>
                </a:solidFill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nhìn sang Liu – xi – a, thấy bạn ấy đang viết lia lịa. Thế là tôi bỗng nhớ có lần tôi giặt bít tất của mình, bèn viết thêm:” Em còn giặt bít tất.”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Nh</a:t>
            </a:r>
            <a:r>
              <a:rPr lang="en-US" sz="2400" dirty="0">
                <a:solidFill>
                  <a:srgbClr val="003399"/>
                </a:solidFill>
                <a:latin typeface="+mj-lt"/>
              </a:rPr>
              <a:t>ư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ng chẳng lẽ lại nộp bài văn ngắn ngủ</a:t>
            </a:r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n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 như thế này? Tôi nhìn xung quanh, mọi người vẫn viết: Lạ thật, các bạn viết gì mà nhiều thế? Tôi cố nghĩ, rồi viết tiếp: “Em giặt cả áo lót, áo sơ mi và quần”. Cuối cùng, tôi kết thúc bài văn cuả mình: “Em muốn giúp mẹ nhiều việc hơn, để mẹ đỡ vất vả.”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Mấy hôm sau, sáng Chủ nhật, mẹ bảo tôi: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- Cô – li – a này! Hôm nay con giặt áo sơ mi và quần áo lót đi nhé!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tròn xoe mắt. Nhưng rồi tôi vui vẻ nhận lời, vì đó là việc mà tôi đã nói trong bài tập làm văn.</a:t>
            </a:r>
          </a:p>
          <a:p>
            <a:pPr algn="r"/>
            <a:r>
              <a:rPr lang="vi-VN" sz="2400" b="0" i="1" dirty="0">
                <a:solidFill>
                  <a:srgbClr val="003399"/>
                </a:solidFill>
                <a:effectLst/>
                <a:latin typeface="+mj-lt"/>
              </a:rPr>
              <a:t>Theo Pi – vô – na – nô – va.</a:t>
            </a:r>
            <a:endParaRPr lang="vi-VN" sz="2400" b="0" i="0" dirty="0">
              <a:solidFill>
                <a:srgbClr val="003399"/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565F7FC-89FE-4228-B7F5-BE8AE4D9C8C9}"/>
              </a:ext>
            </a:extLst>
          </p:cNvPr>
          <p:cNvCxnSpPr>
            <a:cxnSpLocks/>
          </p:cNvCxnSpPr>
          <p:nvPr/>
        </p:nvCxnSpPr>
        <p:spPr>
          <a:xfrm flipH="1">
            <a:off x="7913929" y="1600200"/>
            <a:ext cx="152400" cy="381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AB2A077-88A9-E4F9-1423-D24820110CC8}"/>
              </a:ext>
            </a:extLst>
          </p:cNvPr>
          <p:cNvCxnSpPr/>
          <p:nvPr/>
        </p:nvCxnSpPr>
        <p:spPr>
          <a:xfrm>
            <a:off x="518319" y="798731"/>
            <a:ext cx="0" cy="110626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3918D41-B1B4-D377-88AD-A088BE5E1ED1}"/>
              </a:ext>
            </a:extLst>
          </p:cNvPr>
          <p:cNvCxnSpPr/>
          <p:nvPr/>
        </p:nvCxnSpPr>
        <p:spPr>
          <a:xfrm flipH="1">
            <a:off x="7681119" y="3048000"/>
            <a:ext cx="762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418694A-F3B9-6754-F1D7-01D85745A7A2}"/>
              </a:ext>
            </a:extLst>
          </p:cNvPr>
          <p:cNvCxnSpPr/>
          <p:nvPr/>
        </p:nvCxnSpPr>
        <p:spPr>
          <a:xfrm>
            <a:off x="518318" y="2133600"/>
            <a:ext cx="0" cy="129540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E84B6A1-5294-1EF4-E9DF-7503D0334912}"/>
              </a:ext>
            </a:extLst>
          </p:cNvPr>
          <p:cNvCxnSpPr/>
          <p:nvPr/>
        </p:nvCxnSpPr>
        <p:spPr>
          <a:xfrm flipH="1">
            <a:off x="4709319" y="4521200"/>
            <a:ext cx="1524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C1B9E3E-9D53-72BA-62E2-073D3EA20D60}"/>
              </a:ext>
            </a:extLst>
          </p:cNvPr>
          <p:cNvCxnSpPr/>
          <p:nvPr/>
        </p:nvCxnSpPr>
        <p:spPr>
          <a:xfrm>
            <a:off x="518318" y="3647152"/>
            <a:ext cx="0" cy="11534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4734B81-38EE-209F-EE65-00B2D58B0375}"/>
              </a:ext>
            </a:extLst>
          </p:cNvPr>
          <p:cNvCxnSpPr/>
          <p:nvPr/>
        </p:nvCxnSpPr>
        <p:spPr>
          <a:xfrm>
            <a:off x="518318" y="5029200"/>
            <a:ext cx="0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5628FE9-EF2E-EC37-1AC7-64C5CA9CFFA2}"/>
              </a:ext>
            </a:extLst>
          </p:cNvPr>
          <p:cNvSpPr/>
          <p:nvPr/>
        </p:nvSpPr>
        <p:spPr>
          <a:xfrm>
            <a:off x="0" y="798731"/>
            <a:ext cx="518317" cy="420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15F39B3-55A8-7059-BABF-479A41C453B9}"/>
              </a:ext>
            </a:extLst>
          </p:cNvPr>
          <p:cNvSpPr txBox="1"/>
          <p:nvPr/>
        </p:nvSpPr>
        <p:spPr>
          <a:xfrm>
            <a:off x="-39424" y="5549378"/>
            <a:ext cx="51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4897E7C-A03F-758F-102C-1D1B378FB438}"/>
              </a:ext>
            </a:extLst>
          </p:cNvPr>
          <p:cNvSpPr/>
          <p:nvPr/>
        </p:nvSpPr>
        <p:spPr>
          <a:xfrm>
            <a:off x="-7" y="2390745"/>
            <a:ext cx="518317" cy="420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E44D98D9-E6B0-0196-13B5-21C79F268D73}"/>
              </a:ext>
            </a:extLst>
          </p:cNvPr>
          <p:cNvSpPr/>
          <p:nvPr/>
        </p:nvSpPr>
        <p:spPr>
          <a:xfrm>
            <a:off x="30560" y="3982759"/>
            <a:ext cx="518317" cy="420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3D77D42-49C5-7F87-CD11-9163803FB111}"/>
              </a:ext>
            </a:extLst>
          </p:cNvPr>
          <p:cNvSpPr/>
          <p:nvPr/>
        </p:nvSpPr>
        <p:spPr>
          <a:xfrm>
            <a:off x="-8" y="5626149"/>
            <a:ext cx="518317" cy="420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D3FC23-0B74-5E28-E679-A2B46E5EB440}"/>
              </a:ext>
            </a:extLst>
          </p:cNvPr>
          <p:cNvSpPr txBox="1"/>
          <p:nvPr/>
        </p:nvSpPr>
        <p:spPr>
          <a:xfrm>
            <a:off x="-39423" y="747355"/>
            <a:ext cx="51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D1611A3-AF4E-D108-D71A-55A26F89BE32}"/>
              </a:ext>
            </a:extLst>
          </p:cNvPr>
          <p:cNvSpPr txBox="1"/>
          <p:nvPr/>
        </p:nvSpPr>
        <p:spPr>
          <a:xfrm>
            <a:off x="30559" y="2307327"/>
            <a:ext cx="51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851B87C-C44A-C7CC-5CE9-A82731A0799F}"/>
              </a:ext>
            </a:extLst>
          </p:cNvPr>
          <p:cNvSpPr txBox="1"/>
          <p:nvPr/>
        </p:nvSpPr>
        <p:spPr>
          <a:xfrm>
            <a:off x="30559" y="3918674"/>
            <a:ext cx="5183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43D52B0-E226-8A16-3717-9E06F82660F6}"/>
              </a:ext>
            </a:extLst>
          </p:cNvPr>
          <p:cNvCxnSpPr/>
          <p:nvPr/>
        </p:nvCxnSpPr>
        <p:spPr>
          <a:xfrm flipH="1">
            <a:off x="1661319" y="6110645"/>
            <a:ext cx="76200" cy="2901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4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C5BBD0-3603-82F6-2AE8-8AA25420EE57}"/>
              </a:ext>
            </a:extLst>
          </p:cNvPr>
          <p:cNvSpPr txBox="1"/>
          <p:nvPr/>
        </p:nvSpPr>
        <p:spPr>
          <a:xfrm>
            <a:off x="2118519" y="152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417BB-23CD-A2E5-2AC1-6622D7C47707}"/>
              </a:ext>
            </a:extLst>
          </p:cNvPr>
          <p:cNvSpPr txBox="1"/>
          <p:nvPr/>
        </p:nvSpPr>
        <p:spPr>
          <a:xfrm>
            <a:off x="442119" y="874931"/>
            <a:ext cx="1135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Có lần, cô giáo ra cho chúng tôi một đề văn ở lớp: “Em đã làm gì để giúp đỡ mẹ?”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loay hoay mất một lúc, rồi cầm bút và bắt đầu viết: “Em đã nhiều lần giúp đỡ mẹ. Em quét nhà và rửa bát đĩa. Đôi khi, em giặt kh</a:t>
            </a:r>
            <a:r>
              <a:rPr lang="en-US" sz="2400" dirty="0">
                <a:solidFill>
                  <a:srgbClr val="003399"/>
                </a:solidFill>
                <a:latin typeface="+mj-lt"/>
              </a:rPr>
              <a:t>ă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 mùi soa.”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Đến đây, tôi bỗng thấy bí. Quả thật, ở nhà, mẹ thường làm mọi việc. Thỉnh thoảng, mẹ bận, định bảo tôi giúp việc này việc kia, nhưng thấy tôi đang học, mẹ lại thôi. </a:t>
            </a:r>
            <a:endParaRPr lang="en-US" sz="2400" b="0" i="0" dirty="0">
              <a:solidFill>
                <a:srgbClr val="003399"/>
              </a:solidFill>
              <a:effectLst/>
              <a:latin typeface="+mj-lt"/>
            </a:endParaRPr>
          </a:p>
          <a:p>
            <a:pPr algn="l"/>
            <a:r>
              <a:rPr lang="en-US" sz="2400" dirty="0">
                <a:solidFill>
                  <a:srgbClr val="003399"/>
                </a:solidFill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nhìn sang Liu – xi – a, thấy bạn ấy đang viết lia lịa. Thế là tôi bỗng nhớ có lần tôi giặt bít tất của mình, bèn viết thêm:” Em còn giặt bít tất.”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Nh</a:t>
            </a:r>
            <a:r>
              <a:rPr lang="en-US" sz="2400" dirty="0">
                <a:solidFill>
                  <a:srgbClr val="003399"/>
                </a:solidFill>
                <a:latin typeface="+mj-lt"/>
              </a:rPr>
              <a:t>ư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ng chẳng lẽ lại nộp bài văn ngắn ngủ</a:t>
            </a:r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n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 như thế này? Tôi nhìn xung quanh, mọi người vẫn viết: Lạ thật, các bạn viết gì mà nhiều thế? Tôi cố nghĩ, rồi viết tiếp: “Em giặt cả áo lót, áo sơ mi và quần”. Cuối cùng, tôi kết thúc bài văn cuả mình: “Em muốn giúp mẹ nhiều việc hơn, để mẹ đỡ vất vả.”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Mấy hôm sau, sáng Chủ nhật, mẹ bảo tôi: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- Cô – li – a này! Hôm nay con giặt áo sơ mi và quần áo lót đi nhé!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tròn xoe mắt. Nhưng rồi tôi vui vẻ nhận lời, vì đó là việc mà tôi đã nói trong bài tập làm văn.</a:t>
            </a:r>
          </a:p>
          <a:p>
            <a:pPr algn="r"/>
            <a:r>
              <a:rPr lang="vi-VN" sz="2400" b="0" i="1" dirty="0">
                <a:solidFill>
                  <a:srgbClr val="003399"/>
                </a:solidFill>
                <a:effectLst/>
                <a:latin typeface="+mj-lt"/>
              </a:rPr>
              <a:t>Theo Pi – vô – na – nô – va.</a:t>
            </a:r>
            <a:endParaRPr lang="vi-VN" sz="2400" b="0" i="0" dirty="0">
              <a:solidFill>
                <a:srgbClr val="003399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281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84641" y="555806"/>
            <a:ext cx="3105046" cy="5842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47119" y="1934901"/>
            <a:ext cx="4389343" cy="132036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defTabSz="1215494">
              <a:defRPr/>
            </a:pPr>
            <a:r>
              <a:rPr lang="en-US" sz="798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 HIỂU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D6B596B3-00D9-2259-DB5A-9D505F07A5BA}"/>
              </a:ext>
            </a:extLst>
          </p:cNvPr>
          <p:cNvCxnSpPr>
            <a:cxnSpLocks/>
          </p:cNvCxnSpPr>
          <p:nvPr/>
        </p:nvCxnSpPr>
        <p:spPr>
          <a:xfrm>
            <a:off x="6736462" y="2667000"/>
            <a:ext cx="7585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4F93F6-9DB0-81BB-6ACE-AED869E045A7}"/>
              </a:ext>
            </a:extLst>
          </p:cNvPr>
          <p:cNvSpPr txBox="1"/>
          <p:nvPr/>
        </p:nvSpPr>
        <p:spPr>
          <a:xfrm>
            <a:off x="7494973" y="2302693"/>
            <a:ext cx="4666866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217121E-5609-8502-C758-1D2D17DE5BD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828406" y="2902857"/>
            <a:ext cx="0" cy="574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9E0664-5A1A-1570-68F6-6A45CB7EC0D4}"/>
              </a:ext>
            </a:extLst>
          </p:cNvPr>
          <p:cNvSpPr txBox="1"/>
          <p:nvPr/>
        </p:nvSpPr>
        <p:spPr>
          <a:xfrm>
            <a:off x="8214519" y="3476887"/>
            <a:ext cx="310504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F97597C-5F59-B216-1219-CFC1E47CD471}"/>
              </a:ext>
            </a:extLst>
          </p:cNvPr>
          <p:cNvCxnSpPr>
            <a:stCxn id="11" idx="2"/>
          </p:cNvCxnSpPr>
          <p:nvPr/>
        </p:nvCxnSpPr>
        <p:spPr>
          <a:xfrm>
            <a:off x="9767042" y="4061662"/>
            <a:ext cx="0" cy="586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D40300D-FC19-F07F-CD59-6E44EDAFEFD6}"/>
              </a:ext>
            </a:extLst>
          </p:cNvPr>
          <p:cNvSpPr txBox="1"/>
          <p:nvPr/>
        </p:nvSpPr>
        <p:spPr>
          <a:xfrm>
            <a:off x="8152006" y="4635692"/>
            <a:ext cx="33528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71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870" y="3116533"/>
            <a:ext cx="1545567" cy="10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2540" y="3612558"/>
            <a:ext cx="1057536" cy="104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801824">
            <a:off x="8981011" y="4579933"/>
            <a:ext cx="1076937" cy="154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55307">
            <a:off x="5264166" y="2820883"/>
            <a:ext cx="1175360" cy="169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3065" y="5212014"/>
            <a:ext cx="1305601" cy="128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63161">
            <a:off x="6993749" y="2550552"/>
            <a:ext cx="856741" cy="1101237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8" b="100000" l="0" r="10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4985" y="1573902"/>
            <a:ext cx="972024" cy="112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8804" y="5002385"/>
            <a:ext cx="1477561" cy="93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15" descr="lettuce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4952037" y="5002385"/>
            <a:ext cx="1360817" cy="125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16" descr="eggplant-th"/>
          <p:cNvPicPr>
            <a:picLocks noChangeAspect="1" noChangeArrowheads="1"/>
          </p:cNvPicPr>
          <p:nvPr/>
        </p:nvPicPr>
        <p:blipFill>
          <a:blip r:embed="rId13">
            <a:lum bright="24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521350">
            <a:off x="9969329" y="2815487"/>
            <a:ext cx="805670" cy="14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9868" y="4931400"/>
            <a:ext cx="954366" cy="94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890595">
            <a:off x="1298954" y="3973882"/>
            <a:ext cx="1490574" cy="13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606" y="1981519"/>
            <a:ext cx="912839" cy="7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8666" y="4657409"/>
            <a:ext cx="1537388" cy="102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1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7313" y="2343887"/>
            <a:ext cx="1042707" cy="10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1 Grupo"/>
          <p:cNvGrpSpPr/>
          <p:nvPr/>
        </p:nvGrpSpPr>
        <p:grpSpPr>
          <a:xfrm>
            <a:off x="7735307" y="478686"/>
            <a:ext cx="1862974" cy="1993231"/>
            <a:chOff x="323528" y="1026689"/>
            <a:chExt cx="4483327" cy="5210623"/>
          </a:xfrm>
          <a:effectLst/>
        </p:grpSpPr>
        <p:pic>
          <p:nvPicPr>
            <p:cNvPr id="20" name="Picture 2" descr="http://images.clipartpanda.com/aggressor-clipart-monster_mouth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026689"/>
              <a:ext cx="4483327" cy="52106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20 Grupo"/>
            <p:cNvGrpSpPr/>
            <p:nvPr/>
          </p:nvGrpSpPr>
          <p:grpSpPr>
            <a:xfrm>
              <a:off x="1395614" y="2275540"/>
              <a:ext cx="2412754" cy="2679821"/>
              <a:chOff x="2115694" y="2301587"/>
              <a:chExt cx="2412754" cy="2679821"/>
            </a:xfrm>
          </p:grpSpPr>
          <p:sp>
            <p:nvSpPr>
              <p:cNvPr id="22" name="21 Forma libre"/>
              <p:cNvSpPr/>
              <p:nvPr/>
            </p:nvSpPr>
            <p:spPr>
              <a:xfrm>
                <a:off x="2115694" y="2301587"/>
                <a:ext cx="2412754" cy="2679821"/>
              </a:xfrm>
              <a:custGeom>
                <a:avLst/>
                <a:gdLst>
                  <a:gd name="connsiteX0" fmla="*/ 2109942 w 2412754"/>
                  <a:gd name="connsiteY0" fmla="*/ 206086 h 2679821"/>
                  <a:gd name="connsiteX1" fmla="*/ 1805142 w 2412754"/>
                  <a:gd name="connsiteY1" fmla="*/ 358486 h 2679821"/>
                  <a:gd name="connsiteX2" fmla="*/ 1486488 w 2412754"/>
                  <a:gd name="connsiteY2" fmla="*/ 524740 h 2679821"/>
                  <a:gd name="connsiteX3" fmla="*/ 1181688 w 2412754"/>
                  <a:gd name="connsiteY3" fmla="*/ 483177 h 2679821"/>
                  <a:gd name="connsiteX4" fmla="*/ 987724 w 2412754"/>
                  <a:gd name="connsiteY4" fmla="*/ 372340 h 2679821"/>
                  <a:gd name="connsiteX5" fmla="*/ 696779 w 2412754"/>
                  <a:gd name="connsiteY5" fmla="*/ 206086 h 2679821"/>
                  <a:gd name="connsiteX6" fmla="*/ 475106 w 2412754"/>
                  <a:gd name="connsiteY6" fmla="*/ 25977 h 2679821"/>
                  <a:gd name="connsiteX7" fmla="*/ 322706 w 2412754"/>
                  <a:gd name="connsiteY7" fmla="*/ 53686 h 2679821"/>
                  <a:gd name="connsiteX8" fmla="*/ 114888 w 2412754"/>
                  <a:gd name="connsiteY8" fmla="*/ 510886 h 2679821"/>
                  <a:gd name="connsiteX9" fmla="*/ 4051 w 2412754"/>
                  <a:gd name="connsiteY9" fmla="*/ 1356013 h 2679821"/>
                  <a:gd name="connsiteX10" fmla="*/ 253433 w 2412754"/>
                  <a:gd name="connsiteY10" fmla="*/ 2201140 h 2679821"/>
                  <a:gd name="connsiteX11" fmla="*/ 849179 w 2412754"/>
                  <a:gd name="connsiteY11" fmla="*/ 2658340 h 2679821"/>
                  <a:gd name="connsiteX12" fmla="*/ 1472633 w 2412754"/>
                  <a:gd name="connsiteY12" fmla="*/ 2533649 h 2679821"/>
                  <a:gd name="connsiteX13" fmla="*/ 1999106 w 2412754"/>
                  <a:gd name="connsiteY13" fmla="*/ 1910195 h 2679821"/>
                  <a:gd name="connsiteX14" fmla="*/ 2262342 w 2412754"/>
                  <a:gd name="connsiteY14" fmla="*/ 1328304 h 2679821"/>
                  <a:gd name="connsiteX15" fmla="*/ 2387033 w 2412754"/>
                  <a:gd name="connsiteY15" fmla="*/ 760268 h 2679821"/>
                  <a:gd name="connsiteX16" fmla="*/ 2400888 w 2412754"/>
                  <a:gd name="connsiteY16" fmla="*/ 400049 h 2679821"/>
                  <a:gd name="connsiteX17" fmla="*/ 2248488 w 2412754"/>
                  <a:gd name="connsiteY17" fmla="*/ 289213 h 2679821"/>
                  <a:gd name="connsiteX18" fmla="*/ 2109942 w 2412754"/>
                  <a:gd name="connsiteY18" fmla="*/ 206086 h 2679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12754" h="2679821">
                    <a:moveTo>
                      <a:pt x="2109942" y="206086"/>
                    </a:moveTo>
                    <a:cubicBezTo>
                      <a:pt x="2036051" y="217631"/>
                      <a:pt x="1909051" y="305377"/>
                      <a:pt x="1805142" y="358486"/>
                    </a:cubicBezTo>
                    <a:cubicBezTo>
                      <a:pt x="1701233" y="411595"/>
                      <a:pt x="1590397" y="503958"/>
                      <a:pt x="1486488" y="524740"/>
                    </a:cubicBezTo>
                    <a:cubicBezTo>
                      <a:pt x="1382579" y="545522"/>
                      <a:pt x="1264815" y="508577"/>
                      <a:pt x="1181688" y="483177"/>
                    </a:cubicBezTo>
                    <a:cubicBezTo>
                      <a:pt x="1098561" y="457777"/>
                      <a:pt x="987724" y="372340"/>
                      <a:pt x="987724" y="372340"/>
                    </a:cubicBezTo>
                    <a:cubicBezTo>
                      <a:pt x="906906" y="326158"/>
                      <a:pt x="782215" y="263813"/>
                      <a:pt x="696779" y="206086"/>
                    </a:cubicBezTo>
                    <a:cubicBezTo>
                      <a:pt x="611343" y="148359"/>
                      <a:pt x="537451" y="51377"/>
                      <a:pt x="475106" y="25977"/>
                    </a:cubicBezTo>
                    <a:cubicBezTo>
                      <a:pt x="412761" y="577"/>
                      <a:pt x="382742" y="-27132"/>
                      <a:pt x="322706" y="53686"/>
                    </a:cubicBezTo>
                    <a:cubicBezTo>
                      <a:pt x="262670" y="134504"/>
                      <a:pt x="167997" y="293832"/>
                      <a:pt x="114888" y="510886"/>
                    </a:cubicBezTo>
                    <a:cubicBezTo>
                      <a:pt x="61779" y="727940"/>
                      <a:pt x="-19040" y="1074304"/>
                      <a:pt x="4051" y="1356013"/>
                    </a:cubicBezTo>
                    <a:cubicBezTo>
                      <a:pt x="27142" y="1637722"/>
                      <a:pt x="112578" y="1984086"/>
                      <a:pt x="253433" y="2201140"/>
                    </a:cubicBezTo>
                    <a:cubicBezTo>
                      <a:pt x="394288" y="2418194"/>
                      <a:pt x="645979" y="2602922"/>
                      <a:pt x="849179" y="2658340"/>
                    </a:cubicBezTo>
                    <a:cubicBezTo>
                      <a:pt x="1052379" y="2713758"/>
                      <a:pt x="1280978" y="2658340"/>
                      <a:pt x="1472633" y="2533649"/>
                    </a:cubicBezTo>
                    <a:cubicBezTo>
                      <a:pt x="1664288" y="2408958"/>
                      <a:pt x="1867488" y="2111086"/>
                      <a:pt x="1999106" y="1910195"/>
                    </a:cubicBezTo>
                    <a:cubicBezTo>
                      <a:pt x="2130724" y="1709304"/>
                      <a:pt x="2197688" y="1519958"/>
                      <a:pt x="2262342" y="1328304"/>
                    </a:cubicBezTo>
                    <a:cubicBezTo>
                      <a:pt x="2326996" y="1136650"/>
                      <a:pt x="2363942" y="914977"/>
                      <a:pt x="2387033" y="760268"/>
                    </a:cubicBezTo>
                    <a:cubicBezTo>
                      <a:pt x="2410124" y="605559"/>
                      <a:pt x="2423979" y="478558"/>
                      <a:pt x="2400888" y="400049"/>
                    </a:cubicBezTo>
                    <a:cubicBezTo>
                      <a:pt x="2377797" y="321540"/>
                      <a:pt x="2303906" y="321540"/>
                      <a:pt x="2248488" y="289213"/>
                    </a:cubicBezTo>
                    <a:cubicBezTo>
                      <a:pt x="2193070" y="256886"/>
                      <a:pt x="2183833" y="194541"/>
                      <a:pt x="2109942" y="206086"/>
                    </a:cubicBezTo>
                    <a:close/>
                  </a:path>
                </a:pathLst>
              </a:custGeom>
              <a:solidFill>
                <a:srgbClr val="F450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394"/>
              </a:p>
            </p:txBody>
          </p:sp>
          <p:sp>
            <p:nvSpPr>
              <p:cNvPr id="23" name="22 Forma libre"/>
              <p:cNvSpPr/>
              <p:nvPr/>
            </p:nvSpPr>
            <p:spPr>
              <a:xfrm>
                <a:off x="2543668" y="3394129"/>
                <a:ext cx="1529568" cy="527009"/>
              </a:xfrm>
              <a:custGeom>
                <a:avLst/>
                <a:gdLst>
                  <a:gd name="connsiteX0" fmla="*/ 5568 w 1529568"/>
                  <a:gd name="connsiteY0" fmla="*/ 235 h 527009"/>
                  <a:gd name="connsiteX1" fmla="*/ 476623 w 1529568"/>
                  <a:gd name="connsiteY1" fmla="*/ 318889 h 527009"/>
                  <a:gd name="connsiteX2" fmla="*/ 1030805 w 1529568"/>
                  <a:gd name="connsiteY2" fmla="*/ 374307 h 527009"/>
                  <a:gd name="connsiteX3" fmla="*/ 1529568 w 1529568"/>
                  <a:gd name="connsiteY3" fmla="*/ 41798 h 527009"/>
                  <a:gd name="connsiteX4" fmla="*/ 1529568 w 1529568"/>
                  <a:gd name="connsiteY4" fmla="*/ 41798 h 527009"/>
                  <a:gd name="connsiteX5" fmla="*/ 1169350 w 1529568"/>
                  <a:gd name="connsiteY5" fmla="*/ 402016 h 527009"/>
                  <a:gd name="connsiteX6" fmla="*/ 615168 w 1529568"/>
                  <a:gd name="connsiteY6" fmla="*/ 526707 h 527009"/>
                  <a:gd name="connsiteX7" fmla="*/ 241096 w 1529568"/>
                  <a:gd name="connsiteY7" fmla="*/ 374307 h 527009"/>
                  <a:gd name="connsiteX8" fmla="*/ 5568 w 1529568"/>
                  <a:gd name="connsiteY8" fmla="*/ 235 h 52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9568" h="527009">
                    <a:moveTo>
                      <a:pt x="5568" y="235"/>
                    </a:moveTo>
                    <a:cubicBezTo>
                      <a:pt x="44823" y="-9001"/>
                      <a:pt x="305750" y="256544"/>
                      <a:pt x="476623" y="318889"/>
                    </a:cubicBezTo>
                    <a:cubicBezTo>
                      <a:pt x="647496" y="381234"/>
                      <a:pt x="855314" y="420489"/>
                      <a:pt x="1030805" y="374307"/>
                    </a:cubicBezTo>
                    <a:cubicBezTo>
                      <a:pt x="1206296" y="328125"/>
                      <a:pt x="1529568" y="41798"/>
                      <a:pt x="1529568" y="41798"/>
                    </a:cubicBezTo>
                    <a:lnTo>
                      <a:pt x="1529568" y="41798"/>
                    </a:lnTo>
                    <a:cubicBezTo>
                      <a:pt x="1469532" y="101834"/>
                      <a:pt x="1321750" y="321198"/>
                      <a:pt x="1169350" y="402016"/>
                    </a:cubicBezTo>
                    <a:cubicBezTo>
                      <a:pt x="1016950" y="482834"/>
                      <a:pt x="769877" y="531325"/>
                      <a:pt x="615168" y="526707"/>
                    </a:cubicBezTo>
                    <a:cubicBezTo>
                      <a:pt x="460459" y="522089"/>
                      <a:pt x="338078" y="462052"/>
                      <a:pt x="241096" y="374307"/>
                    </a:cubicBezTo>
                    <a:cubicBezTo>
                      <a:pt x="144114" y="286562"/>
                      <a:pt x="-33687" y="9471"/>
                      <a:pt x="5568" y="2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394"/>
              </a:p>
            </p:txBody>
          </p:sp>
        </p:grpSp>
      </p:grpSp>
      <p:sp>
        <p:nvSpPr>
          <p:cNvPr id="24" name="33 Llamada rectangular redondeada">
            <a:extLst>
              <a:ext uri="{FF2B5EF4-FFF2-40B4-BE49-F238E27FC236}">
                <a16:creationId xmlns:a16="http://schemas.microsoft.com/office/drawing/2014/main" xmlns="" id="{D92C5801-95E9-4C26-ADBC-2C2CEF1A04C7}"/>
              </a:ext>
            </a:extLst>
          </p:cNvPr>
          <p:cNvSpPr/>
          <p:nvPr/>
        </p:nvSpPr>
        <p:spPr>
          <a:xfrm>
            <a:off x="1967818" y="413571"/>
            <a:ext cx="4796277" cy="1389594"/>
          </a:xfrm>
          <a:prstGeom prst="wedgeRoundRectCallout">
            <a:avLst>
              <a:gd name="adj1" fmla="val 64795"/>
              <a:gd name="adj2" fmla="val -976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724" b="1">
                <a:solidFill>
                  <a:schemeClr val="tx1"/>
                </a:solidFill>
              </a:rPr>
              <a:t>Ta đói và thèm rau củ quá!</a:t>
            </a:r>
            <a:endParaRPr lang="es-ES" sz="3724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A5CCBF36-6DF8-4B39-8928-BA53D2D60E3C}"/>
              </a:ext>
            </a:extLst>
          </p:cNvPr>
          <p:cNvSpPr/>
          <p:nvPr/>
        </p:nvSpPr>
        <p:spPr>
          <a:xfrm>
            <a:off x="5377852" y="291520"/>
            <a:ext cx="6685415" cy="1448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solidFill>
                  <a:srgbClr val="FFFFFF"/>
                </a:solidFill>
              </a:rPr>
              <a:t>Những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từ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ngữcho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thấy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s-ES_tradnl" sz="4000" b="1" dirty="0" err="1">
                <a:solidFill>
                  <a:srgbClr val="FFFFFF"/>
                </a:solidFill>
              </a:rPr>
              <a:t>Co-li</a:t>
            </a:r>
            <a:r>
              <a:rPr lang="es-ES_tradnl" sz="4000" b="1" dirty="0">
                <a:solidFill>
                  <a:srgbClr val="FFFFFF"/>
                </a:solidFill>
              </a:rPr>
              <a:t>- a </a:t>
            </a:r>
            <a:r>
              <a:rPr lang="es-ES_tradnl" sz="4000" b="1" dirty="0" err="1">
                <a:solidFill>
                  <a:srgbClr val="FFFFFF"/>
                </a:solidFill>
              </a:rPr>
              <a:t>lúng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túng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khi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làm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bài</a:t>
            </a:r>
            <a:r>
              <a:rPr lang="es-ES_tradnl" sz="4000" b="1" dirty="0">
                <a:solidFill>
                  <a:srgbClr val="FFFFFF"/>
                </a:solidFill>
              </a:rPr>
              <a:t>. </a:t>
            </a:r>
            <a:endParaRPr lang="es-ES" sz="4000" b="1" dirty="0">
              <a:solidFill>
                <a:srgbClr val="FFFFFF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7F5B9187-7EAB-49D7-9913-91FFE937EABE}"/>
              </a:ext>
            </a:extLst>
          </p:cNvPr>
          <p:cNvSpPr/>
          <p:nvPr/>
        </p:nvSpPr>
        <p:spPr>
          <a:xfrm>
            <a:off x="7126624" y="5085408"/>
            <a:ext cx="4247015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Chăm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chỉ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làm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việc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9F057796-D734-4F43-A521-4E11FF5AD2BD}"/>
              </a:ext>
            </a:extLst>
          </p:cNvPr>
          <p:cNvSpPr/>
          <p:nvPr/>
        </p:nvSpPr>
        <p:spPr>
          <a:xfrm>
            <a:off x="6290140" y="3560966"/>
            <a:ext cx="5871698" cy="1037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Loay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hoay,cố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gắng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mãi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>
                <a:solidFill>
                  <a:srgbClr val="000000"/>
                </a:solidFill>
              </a:rPr>
              <a:t>ngắn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ngủn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>
                <a:solidFill>
                  <a:srgbClr val="000000"/>
                </a:solidFill>
              </a:rPr>
              <a:t>bí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>
                <a:solidFill>
                  <a:srgbClr val="000000"/>
                </a:solidFill>
              </a:rPr>
              <a:t>bịa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1A185A2-C6B8-4D82-AA47-888AF0DF18B9}"/>
              </a:ext>
            </a:extLst>
          </p:cNvPr>
          <p:cNvSpPr/>
          <p:nvPr/>
        </p:nvSpPr>
        <p:spPr>
          <a:xfrm>
            <a:off x="7091704" y="2004004"/>
            <a:ext cx="4551815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Viết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lia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lịa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7" name="Picture 2" descr="http://images.clipartpanda.com/aggressor-clipart-monster_mouth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1" y="-152400"/>
            <a:ext cx="5962981" cy="6930310"/>
          </a:xfrm>
          <a:prstGeom prst="rect">
            <a:avLst/>
          </a:prstGeom>
          <a:noFill/>
          <a:effectLst>
            <a:outerShdw blurRad="76200" dist="241300" dir="1674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27 Grupo"/>
          <p:cNvGrpSpPr/>
          <p:nvPr/>
        </p:nvGrpSpPr>
        <p:grpSpPr>
          <a:xfrm>
            <a:off x="1334630" y="1508616"/>
            <a:ext cx="3209047" cy="3564255"/>
            <a:chOff x="2115694" y="2301587"/>
            <a:chExt cx="2412754" cy="2679821"/>
          </a:xfrm>
        </p:grpSpPr>
        <p:sp>
          <p:nvSpPr>
            <p:cNvPr id="29" name="28 Forma libre"/>
            <p:cNvSpPr/>
            <p:nvPr/>
          </p:nvSpPr>
          <p:spPr>
            <a:xfrm>
              <a:off x="2115694" y="2301587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543668" y="3394129"/>
              <a:ext cx="1529568" cy="527009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</p:grpSp>
      <p:sp>
        <p:nvSpPr>
          <p:cNvPr id="35" name="34 Llamada rectangular redondeada"/>
          <p:cNvSpPr/>
          <p:nvPr/>
        </p:nvSpPr>
        <p:spPr>
          <a:xfrm>
            <a:off x="-16483" y="14233"/>
            <a:ext cx="2702225" cy="784972"/>
          </a:xfrm>
          <a:prstGeom prst="wedgeRoundRectCallout">
            <a:avLst>
              <a:gd name="adj1" fmla="val 26363"/>
              <a:gd name="adj2" fmla="val 80220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>
                <a:solidFill>
                  <a:schemeClr val="tx1"/>
                </a:solidFill>
              </a:rPr>
              <a:t>YUMMY!</a:t>
            </a:r>
            <a:endParaRPr lang="es-ES" sz="4000" b="1" dirty="0">
              <a:solidFill>
                <a:schemeClr val="tx1"/>
              </a:solidFill>
            </a:endParaRPr>
          </a:p>
        </p:txBody>
      </p:sp>
      <p:pic>
        <p:nvPicPr>
          <p:cNvPr id="44" name="Picture 15" descr="lettuce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994371" y="4894657"/>
            <a:ext cx="1360817" cy="125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890595">
            <a:off x="5280403" y="3334637"/>
            <a:ext cx="1490574" cy="13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30 Grupo"/>
          <p:cNvGrpSpPr/>
          <p:nvPr/>
        </p:nvGrpSpPr>
        <p:grpSpPr>
          <a:xfrm>
            <a:off x="1406435" y="1508614"/>
            <a:ext cx="3209047" cy="3564255"/>
            <a:chOff x="2187702" y="2229579"/>
            <a:chExt cx="2412754" cy="2679821"/>
          </a:xfrm>
        </p:grpSpPr>
        <p:sp>
          <p:nvSpPr>
            <p:cNvPr id="32" name="31 Forma libre"/>
            <p:cNvSpPr/>
            <p:nvPr/>
          </p:nvSpPr>
          <p:spPr>
            <a:xfrm>
              <a:off x="2187702" y="2229579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2749779" y="3325224"/>
              <a:ext cx="1165454" cy="527009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</p:grpSp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577" y="2086243"/>
            <a:ext cx="912839" cy="7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52 Flecha derecha">
            <a:hlinkClick r:id="" action="ppaction://hlinkshowjump?jump=nextslide"/>
          </p:cNvPr>
          <p:cNvSpPr/>
          <p:nvPr/>
        </p:nvSpPr>
        <p:spPr>
          <a:xfrm>
            <a:off x="10733620" y="5820179"/>
            <a:ext cx="1428218" cy="957731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39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38757" y="-880791"/>
            <a:ext cx="1053505" cy="574639"/>
          </a:xfrm>
          <a:prstGeom prst="roundRect">
            <a:avLst/>
          </a:prstGeom>
          <a:noFill/>
          <a:ln>
            <a:solidFill>
              <a:srgbClr val="00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66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1/15</a:t>
            </a:r>
            <a:endParaRPr lang="es-ES" sz="266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8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16 L -0.06592 -0.18819 C -0.08028 -0.22847 -0.10404 -0.25208 -0.1291 -0.25324 C -0.15769 -0.25856 -0.18236 -0.24143 -0.20181 -0.20162 L -0.29109 -0.03588 " pathEditMode="relative" rAng="300000" ptsTypes="AAAAA"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9" y="-1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um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5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896ABF-3862-DB97-3CF5-F129FBC5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6201"/>
            <a:ext cx="1179591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81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4BE1D929-6B24-4DA8-98F4-98A4EE2E3D73}"/>
              </a:ext>
            </a:extLst>
          </p:cNvPr>
          <p:cNvSpPr/>
          <p:nvPr/>
        </p:nvSpPr>
        <p:spPr>
          <a:xfrm>
            <a:off x="5377852" y="291520"/>
            <a:ext cx="6685415" cy="1448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rgbClr val="FFFFFF"/>
                </a:solidFill>
              </a:rPr>
              <a:t>Trong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những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việc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Cô</a:t>
            </a:r>
            <a:r>
              <a:rPr lang="es-ES_tradnl" sz="3600" b="1" dirty="0">
                <a:solidFill>
                  <a:srgbClr val="FFFFFF"/>
                </a:solidFill>
              </a:rPr>
              <a:t>- </a:t>
            </a:r>
            <a:r>
              <a:rPr lang="es-ES_tradnl" sz="3600" b="1" dirty="0" err="1">
                <a:solidFill>
                  <a:srgbClr val="FFFFFF"/>
                </a:solidFill>
              </a:rPr>
              <a:t>ri</a:t>
            </a:r>
            <a:r>
              <a:rPr lang="es-ES_tradnl" sz="3600" b="1" dirty="0">
                <a:solidFill>
                  <a:srgbClr val="FFFFFF"/>
                </a:solidFill>
              </a:rPr>
              <a:t>- a </a:t>
            </a:r>
            <a:r>
              <a:rPr lang="es-ES_tradnl" sz="3600" b="1" dirty="0" err="1">
                <a:solidFill>
                  <a:srgbClr val="FFFFFF"/>
                </a:solidFill>
              </a:rPr>
              <a:t>kể</a:t>
            </a:r>
            <a:r>
              <a:rPr lang="es-ES_tradnl" sz="3600" b="1" dirty="0">
                <a:solidFill>
                  <a:srgbClr val="FFFFFF"/>
                </a:solidFill>
              </a:rPr>
              <a:t>, </a:t>
            </a:r>
            <a:r>
              <a:rPr lang="es-ES_tradnl" sz="3600" b="1" dirty="0" err="1">
                <a:solidFill>
                  <a:srgbClr val="FFFFFF"/>
                </a:solidFill>
              </a:rPr>
              <a:t>những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việc</a:t>
            </a:r>
            <a:r>
              <a:rPr lang="es-ES_tradnl" sz="3600" b="1" dirty="0">
                <a:solidFill>
                  <a:srgbClr val="FFFFFF"/>
                </a:solidFill>
              </a:rPr>
              <a:t> em </a:t>
            </a:r>
            <a:r>
              <a:rPr lang="es-ES_tradnl" sz="3600" b="1" dirty="0" err="1">
                <a:solidFill>
                  <a:srgbClr val="FFFFFF"/>
                </a:solidFill>
              </a:rPr>
              <a:t>chưa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làm</a:t>
            </a:r>
            <a:r>
              <a:rPr lang="es-ES_tradnl" sz="3600" b="1" dirty="0">
                <a:solidFill>
                  <a:srgbClr val="FFFFFF"/>
                </a:solidFill>
              </a:rPr>
              <a:t> </a:t>
            </a:r>
            <a:r>
              <a:rPr lang="es-ES_tradnl" sz="3600" b="1" dirty="0" err="1">
                <a:solidFill>
                  <a:srgbClr val="FFFFFF"/>
                </a:solidFill>
              </a:rPr>
              <a:t>là</a:t>
            </a:r>
            <a:r>
              <a:rPr lang="es-ES_tradnl" sz="3600" b="1" dirty="0">
                <a:solidFill>
                  <a:srgbClr val="FFFFFF"/>
                </a:solidFill>
              </a:rPr>
              <a:t>:</a:t>
            </a:r>
            <a:endParaRPr lang="es-ES" sz="3600" b="1" dirty="0">
              <a:solidFill>
                <a:srgbClr val="FFFFFF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6E6A719E-96B9-4345-AC8A-E672C9E814E1}"/>
              </a:ext>
            </a:extLst>
          </p:cNvPr>
          <p:cNvSpPr/>
          <p:nvPr/>
        </p:nvSpPr>
        <p:spPr>
          <a:xfrm>
            <a:off x="6574747" y="5041234"/>
            <a:ext cx="5297372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áo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lót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dirty="0" err="1">
                <a:solidFill>
                  <a:srgbClr val="000000"/>
                </a:solidFill>
              </a:rPr>
              <a:t>áo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sơ</a:t>
            </a:r>
            <a:r>
              <a:rPr lang="en-US" sz="4000" dirty="0">
                <a:solidFill>
                  <a:srgbClr val="000000"/>
                </a:solidFill>
              </a:rPr>
              <a:t> mi, </a:t>
            </a:r>
            <a:r>
              <a:rPr lang="en-US" sz="4000" dirty="0" err="1">
                <a:solidFill>
                  <a:srgbClr val="000000"/>
                </a:solidFill>
              </a:rPr>
              <a:t>quần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FF5E803D-09D3-42ED-A86C-497D0D16B679}"/>
              </a:ext>
            </a:extLst>
          </p:cNvPr>
          <p:cNvSpPr/>
          <p:nvPr/>
        </p:nvSpPr>
        <p:spPr>
          <a:xfrm>
            <a:off x="6658429" y="3522619"/>
            <a:ext cx="4908890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khan </a:t>
            </a:r>
            <a:r>
              <a:rPr lang="en-US" sz="4000" dirty="0" err="1">
                <a:solidFill>
                  <a:srgbClr val="000000"/>
                </a:solidFill>
              </a:rPr>
              <a:t>mùi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soa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DB7C1997-84C3-44A4-A3A9-83D1526473B3}"/>
              </a:ext>
            </a:extLst>
          </p:cNvPr>
          <p:cNvSpPr/>
          <p:nvPr/>
        </p:nvSpPr>
        <p:spPr>
          <a:xfrm>
            <a:off x="7083015" y="1965844"/>
            <a:ext cx="4484304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bít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tất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7" name="Picture 2" descr="http://images.clipartpanda.com/aggressor-clipart-monster_mouth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4" y="-104566"/>
            <a:ext cx="5962981" cy="6930310"/>
          </a:xfrm>
          <a:prstGeom prst="rect">
            <a:avLst/>
          </a:prstGeom>
          <a:noFill/>
          <a:effectLst>
            <a:outerShdw blurRad="76200" dist="241300" dir="1674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27 Grupo"/>
          <p:cNvGrpSpPr/>
          <p:nvPr/>
        </p:nvGrpSpPr>
        <p:grpSpPr>
          <a:xfrm>
            <a:off x="1373777" y="1556450"/>
            <a:ext cx="3209047" cy="3564255"/>
            <a:chOff x="2115694" y="2301587"/>
            <a:chExt cx="2412754" cy="2679821"/>
          </a:xfrm>
        </p:grpSpPr>
        <p:sp>
          <p:nvSpPr>
            <p:cNvPr id="29" name="28 Forma libre"/>
            <p:cNvSpPr/>
            <p:nvPr/>
          </p:nvSpPr>
          <p:spPr>
            <a:xfrm>
              <a:off x="2115694" y="2301587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543668" y="3394129"/>
              <a:ext cx="1529568" cy="527009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</p:grpSp>
      <p:sp>
        <p:nvSpPr>
          <p:cNvPr id="35" name="34 Llamada rectangular redondeada"/>
          <p:cNvSpPr/>
          <p:nvPr/>
        </p:nvSpPr>
        <p:spPr>
          <a:xfrm>
            <a:off x="0" y="0"/>
            <a:ext cx="2601324" cy="791560"/>
          </a:xfrm>
          <a:prstGeom prst="wedgeRoundRectCallout">
            <a:avLst>
              <a:gd name="adj1" fmla="val 26189"/>
              <a:gd name="adj2" fmla="val 107809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YUMMY!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7267" y="2865385"/>
            <a:ext cx="1175360" cy="169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1157" y="1475334"/>
            <a:ext cx="1305601" cy="128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61940">
            <a:off x="6155465" y="4807867"/>
            <a:ext cx="732527" cy="13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30 Grupo"/>
          <p:cNvGrpSpPr/>
          <p:nvPr/>
        </p:nvGrpSpPr>
        <p:grpSpPr>
          <a:xfrm>
            <a:off x="1445582" y="1556448"/>
            <a:ext cx="3209047" cy="3564255"/>
            <a:chOff x="2187702" y="2229579"/>
            <a:chExt cx="2412754" cy="2679821"/>
          </a:xfrm>
        </p:grpSpPr>
        <p:sp>
          <p:nvSpPr>
            <p:cNvPr id="32" name="31 Forma libre"/>
            <p:cNvSpPr/>
            <p:nvPr/>
          </p:nvSpPr>
          <p:spPr>
            <a:xfrm>
              <a:off x="2187702" y="2229579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2749779" y="3325224"/>
              <a:ext cx="1165454" cy="527009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</p:grpSp>
      <p:sp>
        <p:nvSpPr>
          <p:cNvPr id="53" name="52 Flecha derecha">
            <a:hlinkClick r:id="" action="ppaction://hlinkshowjump?jump=nextslide"/>
          </p:cNvPr>
          <p:cNvSpPr/>
          <p:nvPr/>
        </p:nvSpPr>
        <p:spPr>
          <a:xfrm>
            <a:off x="10634333" y="5868013"/>
            <a:ext cx="1428218" cy="957731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39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5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2527E-6 0.00023 C -0.03655 -0.05602 -0.02584 -0.17848 -0.062 -0.2338 C -0.08471 -0.26945 -0.14985 -0.32755 -0.18757 -0.33033 C -0.22373 -0.34769 -0.27176 -0.32801 -0.29839 -0.30324 " pathEditMode="relative" rAng="300000" ptsTypes="AAAA"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2" y="-1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um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5" grpId="0" animBg="1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04098EA1-9E0F-41FA-9B9B-38830CF165F1}"/>
              </a:ext>
            </a:extLst>
          </p:cNvPr>
          <p:cNvSpPr/>
          <p:nvPr/>
        </p:nvSpPr>
        <p:spPr>
          <a:xfrm>
            <a:off x="5377852" y="291520"/>
            <a:ext cx="6685415" cy="1448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solidFill>
                  <a:srgbClr val="FFFFFF"/>
                </a:solidFill>
              </a:rPr>
              <a:t>Chủ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nhật</a:t>
            </a:r>
            <a:r>
              <a:rPr lang="es-ES_tradnl" sz="4000" b="1" dirty="0">
                <a:solidFill>
                  <a:srgbClr val="FFFFFF"/>
                </a:solidFill>
              </a:rPr>
              <a:t>, </a:t>
            </a:r>
            <a:r>
              <a:rPr lang="es-ES_tradnl" sz="4000" b="1" dirty="0" err="1">
                <a:solidFill>
                  <a:srgbClr val="FFFFFF"/>
                </a:solidFill>
              </a:rPr>
              <a:t>mẹ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bảo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Cô</a:t>
            </a:r>
            <a:r>
              <a:rPr lang="es-ES_tradnl" sz="4000" b="1" dirty="0">
                <a:solidFill>
                  <a:srgbClr val="FFFFFF"/>
                </a:solidFill>
              </a:rPr>
              <a:t>- </a:t>
            </a:r>
            <a:r>
              <a:rPr lang="es-ES_tradnl" sz="4000" b="1" dirty="0" err="1">
                <a:solidFill>
                  <a:srgbClr val="FFFFFF"/>
                </a:solidFill>
              </a:rPr>
              <a:t>ri</a:t>
            </a:r>
            <a:r>
              <a:rPr lang="es-ES_tradnl" sz="4000" b="1" dirty="0">
                <a:solidFill>
                  <a:srgbClr val="FFFFFF"/>
                </a:solidFill>
              </a:rPr>
              <a:t>- a </a:t>
            </a:r>
            <a:r>
              <a:rPr lang="es-ES_tradnl" sz="4000" b="1" dirty="0" err="1">
                <a:solidFill>
                  <a:srgbClr val="FFFFFF"/>
                </a:solidFill>
              </a:rPr>
              <a:t>làm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gì</a:t>
            </a:r>
            <a:r>
              <a:rPr lang="es-ES_tradnl" sz="4000" b="1" dirty="0">
                <a:solidFill>
                  <a:srgbClr val="FFFFFF"/>
                </a:solidFill>
              </a:rPr>
              <a:t>?</a:t>
            </a:r>
            <a:endParaRPr lang="es-ES" sz="4000" b="1" dirty="0">
              <a:solidFill>
                <a:srgbClr val="FFFFFF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0E1C0CEE-8B33-4D5F-9725-FE6057887F33}"/>
              </a:ext>
            </a:extLst>
          </p:cNvPr>
          <p:cNvSpPr/>
          <p:nvPr/>
        </p:nvSpPr>
        <p:spPr>
          <a:xfrm>
            <a:off x="6777669" y="5186336"/>
            <a:ext cx="4247015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Lau </a:t>
            </a:r>
            <a:r>
              <a:rPr lang="en-US" sz="4000" dirty="0" err="1">
                <a:solidFill>
                  <a:srgbClr val="000000"/>
                </a:solidFill>
              </a:rPr>
              <a:t>nhà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D7DAB022-ACDB-4127-B30F-31150671DCED}"/>
              </a:ext>
            </a:extLst>
          </p:cNvPr>
          <p:cNvSpPr/>
          <p:nvPr/>
        </p:nvSpPr>
        <p:spPr>
          <a:xfrm>
            <a:off x="7313164" y="3768648"/>
            <a:ext cx="4852643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quần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áo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BEF03B14-A1ED-4EAA-A4A2-2B8D11603376}"/>
              </a:ext>
            </a:extLst>
          </p:cNvPr>
          <p:cNvSpPr/>
          <p:nvPr/>
        </p:nvSpPr>
        <p:spPr>
          <a:xfrm>
            <a:off x="7091704" y="2004004"/>
            <a:ext cx="4551815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bít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tất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7" name="Picture 2" descr="http://images.clipartpanda.com/aggressor-clipart-monster_mouth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4" y="233843"/>
            <a:ext cx="5962981" cy="6930310"/>
          </a:xfrm>
          <a:prstGeom prst="rect">
            <a:avLst/>
          </a:prstGeom>
          <a:noFill/>
          <a:effectLst>
            <a:outerShdw blurRad="76200" dist="241300" dir="1674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27 Grupo"/>
          <p:cNvGrpSpPr/>
          <p:nvPr/>
        </p:nvGrpSpPr>
        <p:grpSpPr>
          <a:xfrm>
            <a:off x="1856215" y="1894859"/>
            <a:ext cx="3209047" cy="3564255"/>
            <a:chOff x="2115694" y="2301587"/>
            <a:chExt cx="2412754" cy="2679821"/>
          </a:xfrm>
        </p:grpSpPr>
        <p:sp>
          <p:nvSpPr>
            <p:cNvPr id="29" name="28 Forma libre"/>
            <p:cNvSpPr/>
            <p:nvPr/>
          </p:nvSpPr>
          <p:spPr>
            <a:xfrm>
              <a:off x="2115694" y="2301587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543668" y="3394129"/>
              <a:ext cx="1529568" cy="527009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</p:grpSp>
      <p:sp>
        <p:nvSpPr>
          <p:cNvPr id="35" name="34 Llamada rectangular redondeada"/>
          <p:cNvSpPr/>
          <p:nvPr/>
        </p:nvSpPr>
        <p:spPr>
          <a:xfrm>
            <a:off x="52191" y="65374"/>
            <a:ext cx="2972447" cy="784972"/>
          </a:xfrm>
          <a:prstGeom prst="wedgeRoundRectCallout">
            <a:avLst>
              <a:gd name="adj1" fmla="val 24452"/>
              <a:gd name="adj2" fmla="val 7674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YUMMY!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3680" y="3676984"/>
            <a:ext cx="1511104" cy="10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30 Grupo"/>
          <p:cNvGrpSpPr/>
          <p:nvPr/>
        </p:nvGrpSpPr>
        <p:grpSpPr>
          <a:xfrm>
            <a:off x="1928020" y="1894857"/>
            <a:ext cx="3209047" cy="3564255"/>
            <a:chOff x="2187702" y="2229579"/>
            <a:chExt cx="2412754" cy="2679821"/>
          </a:xfrm>
        </p:grpSpPr>
        <p:sp>
          <p:nvSpPr>
            <p:cNvPr id="32" name="31 Forma libre"/>
            <p:cNvSpPr/>
            <p:nvPr/>
          </p:nvSpPr>
          <p:spPr>
            <a:xfrm>
              <a:off x="2187702" y="2229579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2749779" y="3325224"/>
              <a:ext cx="1165454" cy="527009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</p:grpSp>
      <p:sp>
        <p:nvSpPr>
          <p:cNvPr id="53" name="52 Flecha derecha">
            <a:hlinkClick r:id="" action="ppaction://hlinkshowjump?jump=nextslide"/>
          </p:cNvPr>
          <p:cNvSpPr/>
          <p:nvPr/>
        </p:nvSpPr>
        <p:spPr>
          <a:xfrm>
            <a:off x="10513278" y="5823328"/>
            <a:ext cx="1428218" cy="957731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39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595" y="4999082"/>
            <a:ext cx="1305601" cy="8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595" y="2117898"/>
            <a:ext cx="1042707" cy="10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0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4377E-6 -0.00046 L -0.06905 -0.19792 C -0.08419 -0.23935 -0.12531 -0.2831 -0.15167 -0.29745 C -0.17804 -0.3118 -0.19266 -0.29861 -0.22699 -0.28403 C -0.27868 -0.26574 -0.29408 -0.20324 -0.32528 -0.10694 " pathEditMode="relative" rAng="1500000" ptsTypes="AAAAA"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5" y="-12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um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5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04098EA1-9E0F-41FA-9B9B-38830CF165F1}"/>
              </a:ext>
            </a:extLst>
          </p:cNvPr>
          <p:cNvSpPr/>
          <p:nvPr/>
        </p:nvSpPr>
        <p:spPr>
          <a:xfrm>
            <a:off x="5377852" y="291520"/>
            <a:ext cx="6685415" cy="1448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solidFill>
                  <a:srgbClr val="FFFFFF"/>
                </a:solidFill>
              </a:rPr>
              <a:t>Thái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độ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của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Cô-ri</a:t>
            </a:r>
            <a:r>
              <a:rPr lang="es-ES_tradnl" sz="4000" b="1" dirty="0">
                <a:solidFill>
                  <a:srgbClr val="FFFFFF"/>
                </a:solidFill>
              </a:rPr>
              <a:t>- a </a:t>
            </a:r>
            <a:r>
              <a:rPr lang="es-ES_tradnl" sz="4000" b="1" dirty="0" err="1">
                <a:solidFill>
                  <a:srgbClr val="FFFFFF"/>
                </a:solidFill>
              </a:rPr>
              <a:t>ra</a:t>
            </a:r>
            <a:r>
              <a:rPr lang="es-ES_tradnl" sz="4000" b="1" dirty="0">
                <a:solidFill>
                  <a:srgbClr val="FFFFFF"/>
                </a:solidFill>
              </a:rPr>
              <a:t> sao </a:t>
            </a:r>
            <a:r>
              <a:rPr lang="es-ES_tradnl" sz="4000" b="1" dirty="0" err="1">
                <a:solidFill>
                  <a:srgbClr val="FFFFFF"/>
                </a:solidFill>
              </a:rPr>
              <a:t>khi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mẹ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bảo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làm</a:t>
            </a:r>
            <a:r>
              <a:rPr lang="es-ES_tradnl" sz="4000" b="1" dirty="0">
                <a:solidFill>
                  <a:srgbClr val="FFFFFF"/>
                </a:solidFill>
              </a:rPr>
              <a:t> </a:t>
            </a:r>
            <a:r>
              <a:rPr lang="es-ES_tradnl" sz="4000" b="1" dirty="0" err="1">
                <a:solidFill>
                  <a:srgbClr val="FFFFFF"/>
                </a:solidFill>
              </a:rPr>
              <a:t>việc</a:t>
            </a:r>
            <a:r>
              <a:rPr lang="es-ES_tradnl" sz="4000" b="1" dirty="0">
                <a:solidFill>
                  <a:srgbClr val="FFFFFF"/>
                </a:solidFill>
              </a:rPr>
              <a:t>? </a:t>
            </a:r>
            <a:r>
              <a:rPr lang="es-ES_tradnl" sz="4000" b="1" dirty="0" err="1">
                <a:solidFill>
                  <a:srgbClr val="FFFFFF"/>
                </a:solidFill>
              </a:rPr>
              <a:t>Vì</a:t>
            </a:r>
            <a:r>
              <a:rPr lang="es-ES_tradnl" sz="4000" b="1" dirty="0">
                <a:solidFill>
                  <a:srgbClr val="FFFFFF"/>
                </a:solidFill>
              </a:rPr>
              <a:t> sao?</a:t>
            </a:r>
            <a:endParaRPr lang="es-ES" sz="4000" b="1" dirty="0">
              <a:solidFill>
                <a:srgbClr val="FFFFFF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0E1C0CEE-8B33-4D5F-9725-FE6057887F33}"/>
              </a:ext>
            </a:extLst>
          </p:cNvPr>
          <p:cNvSpPr/>
          <p:nvPr/>
        </p:nvSpPr>
        <p:spPr>
          <a:xfrm>
            <a:off x="6777669" y="5186336"/>
            <a:ext cx="4247015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Lau </a:t>
            </a:r>
            <a:r>
              <a:rPr lang="en-US" sz="4000" dirty="0" err="1">
                <a:solidFill>
                  <a:srgbClr val="000000"/>
                </a:solidFill>
              </a:rPr>
              <a:t>nhà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D7DAB022-ACDB-4127-B30F-31150671DCED}"/>
              </a:ext>
            </a:extLst>
          </p:cNvPr>
          <p:cNvSpPr/>
          <p:nvPr/>
        </p:nvSpPr>
        <p:spPr>
          <a:xfrm>
            <a:off x="7313164" y="3768648"/>
            <a:ext cx="4852643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quần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áo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BEF03B14-A1ED-4EAA-A4A2-2B8D11603376}"/>
              </a:ext>
            </a:extLst>
          </p:cNvPr>
          <p:cNvSpPr/>
          <p:nvPr/>
        </p:nvSpPr>
        <p:spPr>
          <a:xfrm>
            <a:off x="7091704" y="2004004"/>
            <a:ext cx="4551815" cy="95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</a:rPr>
              <a:t>Giặt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bít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tất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27" name="Picture 2" descr="http://images.clipartpanda.com/aggressor-clipart-monster_mouth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4" y="233843"/>
            <a:ext cx="5962981" cy="6930310"/>
          </a:xfrm>
          <a:prstGeom prst="rect">
            <a:avLst/>
          </a:prstGeom>
          <a:noFill/>
          <a:effectLst>
            <a:outerShdw blurRad="76200" dist="241300" dir="1674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27 Grupo"/>
          <p:cNvGrpSpPr/>
          <p:nvPr/>
        </p:nvGrpSpPr>
        <p:grpSpPr>
          <a:xfrm>
            <a:off x="1856215" y="1894859"/>
            <a:ext cx="3209047" cy="3564255"/>
            <a:chOff x="2115694" y="2301587"/>
            <a:chExt cx="2412754" cy="2679821"/>
          </a:xfrm>
        </p:grpSpPr>
        <p:sp>
          <p:nvSpPr>
            <p:cNvPr id="29" name="28 Forma libre"/>
            <p:cNvSpPr/>
            <p:nvPr/>
          </p:nvSpPr>
          <p:spPr>
            <a:xfrm>
              <a:off x="2115694" y="2301587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  <p:sp>
          <p:nvSpPr>
            <p:cNvPr id="30" name="29 Forma libre"/>
            <p:cNvSpPr/>
            <p:nvPr/>
          </p:nvSpPr>
          <p:spPr>
            <a:xfrm>
              <a:off x="2543668" y="3394129"/>
              <a:ext cx="1529568" cy="527009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</p:grpSp>
      <p:sp>
        <p:nvSpPr>
          <p:cNvPr id="35" name="34 Llamada rectangular redondeada"/>
          <p:cNvSpPr/>
          <p:nvPr/>
        </p:nvSpPr>
        <p:spPr>
          <a:xfrm>
            <a:off x="52191" y="65374"/>
            <a:ext cx="2972447" cy="784972"/>
          </a:xfrm>
          <a:prstGeom prst="wedgeRoundRectCallout">
            <a:avLst>
              <a:gd name="adj1" fmla="val 24452"/>
              <a:gd name="adj2" fmla="val 7674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YUMMY!</a:t>
            </a:r>
            <a:endParaRPr lang="es-ES" sz="3600" b="1" dirty="0">
              <a:solidFill>
                <a:schemeClr val="tx1"/>
              </a:solidFill>
            </a:endParaRPr>
          </a:p>
        </p:txBody>
      </p:sp>
      <p:grpSp>
        <p:nvGrpSpPr>
          <p:cNvPr id="31" name="30 Grupo"/>
          <p:cNvGrpSpPr/>
          <p:nvPr/>
        </p:nvGrpSpPr>
        <p:grpSpPr>
          <a:xfrm>
            <a:off x="1928020" y="1894857"/>
            <a:ext cx="3209047" cy="3564255"/>
            <a:chOff x="2187702" y="2229579"/>
            <a:chExt cx="2412754" cy="2679821"/>
          </a:xfrm>
        </p:grpSpPr>
        <p:sp>
          <p:nvSpPr>
            <p:cNvPr id="32" name="31 Forma libre"/>
            <p:cNvSpPr/>
            <p:nvPr/>
          </p:nvSpPr>
          <p:spPr>
            <a:xfrm>
              <a:off x="2187702" y="2229579"/>
              <a:ext cx="2412754" cy="2679821"/>
            </a:xfrm>
            <a:custGeom>
              <a:avLst/>
              <a:gdLst>
                <a:gd name="connsiteX0" fmla="*/ 2109942 w 2412754"/>
                <a:gd name="connsiteY0" fmla="*/ 206086 h 2679821"/>
                <a:gd name="connsiteX1" fmla="*/ 1805142 w 2412754"/>
                <a:gd name="connsiteY1" fmla="*/ 358486 h 2679821"/>
                <a:gd name="connsiteX2" fmla="*/ 1486488 w 2412754"/>
                <a:gd name="connsiteY2" fmla="*/ 524740 h 2679821"/>
                <a:gd name="connsiteX3" fmla="*/ 1181688 w 2412754"/>
                <a:gd name="connsiteY3" fmla="*/ 483177 h 2679821"/>
                <a:gd name="connsiteX4" fmla="*/ 987724 w 2412754"/>
                <a:gd name="connsiteY4" fmla="*/ 372340 h 2679821"/>
                <a:gd name="connsiteX5" fmla="*/ 696779 w 2412754"/>
                <a:gd name="connsiteY5" fmla="*/ 206086 h 2679821"/>
                <a:gd name="connsiteX6" fmla="*/ 475106 w 2412754"/>
                <a:gd name="connsiteY6" fmla="*/ 25977 h 2679821"/>
                <a:gd name="connsiteX7" fmla="*/ 322706 w 2412754"/>
                <a:gd name="connsiteY7" fmla="*/ 53686 h 2679821"/>
                <a:gd name="connsiteX8" fmla="*/ 114888 w 2412754"/>
                <a:gd name="connsiteY8" fmla="*/ 510886 h 2679821"/>
                <a:gd name="connsiteX9" fmla="*/ 4051 w 2412754"/>
                <a:gd name="connsiteY9" fmla="*/ 1356013 h 2679821"/>
                <a:gd name="connsiteX10" fmla="*/ 253433 w 2412754"/>
                <a:gd name="connsiteY10" fmla="*/ 2201140 h 2679821"/>
                <a:gd name="connsiteX11" fmla="*/ 849179 w 2412754"/>
                <a:gd name="connsiteY11" fmla="*/ 2658340 h 2679821"/>
                <a:gd name="connsiteX12" fmla="*/ 1472633 w 2412754"/>
                <a:gd name="connsiteY12" fmla="*/ 2533649 h 2679821"/>
                <a:gd name="connsiteX13" fmla="*/ 1999106 w 2412754"/>
                <a:gd name="connsiteY13" fmla="*/ 1910195 h 2679821"/>
                <a:gd name="connsiteX14" fmla="*/ 2262342 w 2412754"/>
                <a:gd name="connsiteY14" fmla="*/ 1328304 h 2679821"/>
                <a:gd name="connsiteX15" fmla="*/ 2387033 w 2412754"/>
                <a:gd name="connsiteY15" fmla="*/ 760268 h 2679821"/>
                <a:gd name="connsiteX16" fmla="*/ 2400888 w 2412754"/>
                <a:gd name="connsiteY16" fmla="*/ 400049 h 2679821"/>
                <a:gd name="connsiteX17" fmla="*/ 2248488 w 2412754"/>
                <a:gd name="connsiteY17" fmla="*/ 289213 h 2679821"/>
                <a:gd name="connsiteX18" fmla="*/ 2109942 w 2412754"/>
                <a:gd name="connsiteY18" fmla="*/ 206086 h 267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2754" h="2679821">
                  <a:moveTo>
                    <a:pt x="2109942" y="206086"/>
                  </a:moveTo>
                  <a:cubicBezTo>
                    <a:pt x="2036051" y="217631"/>
                    <a:pt x="1909051" y="305377"/>
                    <a:pt x="1805142" y="358486"/>
                  </a:cubicBezTo>
                  <a:cubicBezTo>
                    <a:pt x="1701233" y="411595"/>
                    <a:pt x="1590397" y="503958"/>
                    <a:pt x="1486488" y="524740"/>
                  </a:cubicBezTo>
                  <a:cubicBezTo>
                    <a:pt x="1382579" y="545522"/>
                    <a:pt x="1264815" y="508577"/>
                    <a:pt x="1181688" y="483177"/>
                  </a:cubicBezTo>
                  <a:cubicBezTo>
                    <a:pt x="1098561" y="457777"/>
                    <a:pt x="987724" y="372340"/>
                    <a:pt x="987724" y="372340"/>
                  </a:cubicBezTo>
                  <a:cubicBezTo>
                    <a:pt x="906906" y="326158"/>
                    <a:pt x="782215" y="263813"/>
                    <a:pt x="696779" y="206086"/>
                  </a:cubicBezTo>
                  <a:cubicBezTo>
                    <a:pt x="611343" y="148359"/>
                    <a:pt x="537451" y="51377"/>
                    <a:pt x="475106" y="25977"/>
                  </a:cubicBezTo>
                  <a:cubicBezTo>
                    <a:pt x="412761" y="577"/>
                    <a:pt x="382742" y="-27132"/>
                    <a:pt x="322706" y="53686"/>
                  </a:cubicBezTo>
                  <a:cubicBezTo>
                    <a:pt x="262670" y="134504"/>
                    <a:pt x="167997" y="293832"/>
                    <a:pt x="114888" y="510886"/>
                  </a:cubicBezTo>
                  <a:cubicBezTo>
                    <a:pt x="61779" y="727940"/>
                    <a:pt x="-19040" y="1074304"/>
                    <a:pt x="4051" y="1356013"/>
                  </a:cubicBezTo>
                  <a:cubicBezTo>
                    <a:pt x="27142" y="1637722"/>
                    <a:pt x="112578" y="1984086"/>
                    <a:pt x="253433" y="2201140"/>
                  </a:cubicBezTo>
                  <a:cubicBezTo>
                    <a:pt x="394288" y="2418194"/>
                    <a:pt x="645979" y="2602922"/>
                    <a:pt x="849179" y="2658340"/>
                  </a:cubicBezTo>
                  <a:cubicBezTo>
                    <a:pt x="1052379" y="2713758"/>
                    <a:pt x="1280978" y="2658340"/>
                    <a:pt x="1472633" y="2533649"/>
                  </a:cubicBezTo>
                  <a:cubicBezTo>
                    <a:pt x="1664288" y="2408958"/>
                    <a:pt x="1867488" y="2111086"/>
                    <a:pt x="1999106" y="1910195"/>
                  </a:cubicBezTo>
                  <a:cubicBezTo>
                    <a:pt x="2130724" y="1709304"/>
                    <a:pt x="2197688" y="1519958"/>
                    <a:pt x="2262342" y="1328304"/>
                  </a:cubicBezTo>
                  <a:cubicBezTo>
                    <a:pt x="2326996" y="1136650"/>
                    <a:pt x="2363942" y="914977"/>
                    <a:pt x="2387033" y="760268"/>
                  </a:cubicBezTo>
                  <a:cubicBezTo>
                    <a:pt x="2410124" y="605559"/>
                    <a:pt x="2423979" y="478558"/>
                    <a:pt x="2400888" y="400049"/>
                  </a:cubicBezTo>
                  <a:cubicBezTo>
                    <a:pt x="2377797" y="321540"/>
                    <a:pt x="2303906" y="321540"/>
                    <a:pt x="2248488" y="289213"/>
                  </a:cubicBezTo>
                  <a:cubicBezTo>
                    <a:pt x="2193070" y="256886"/>
                    <a:pt x="2183833" y="194541"/>
                    <a:pt x="2109942" y="206086"/>
                  </a:cubicBezTo>
                  <a:close/>
                </a:path>
              </a:pathLst>
            </a:custGeom>
            <a:solidFill>
              <a:srgbClr val="F4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2749779" y="3325224"/>
              <a:ext cx="1165454" cy="527009"/>
            </a:xfrm>
            <a:custGeom>
              <a:avLst/>
              <a:gdLst>
                <a:gd name="connsiteX0" fmla="*/ 5568 w 1529568"/>
                <a:gd name="connsiteY0" fmla="*/ 235 h 527009"/>
                <a:gd name="connsiteX1" fmla="*/ 476623 w 1529568"/>
                <a:gd name="connsiteY1" fmla="*/ 318889 h 527009"/>
                <a:gd name="connsiteX2" fmla="*/ 1030805 w 1529568"/>
                <a:gd name="connsiteY2" fmla="*/ 374307 h 527009"/>
                <a:gd name="connsiteX3" fmla="*/ 1529568 w 1529568"/>
                <a:gd name="connsiteY3" fmla="*/ 41798 h 527009"/>
                <a:gd name="connsiteX4" fmla="*/ 1529568 w 1529568"/>
                <a:gd name="connsiteY4" fmla="*/ 41798 h 527009"/>
                <a:gd name="connsiteX5" fmla="*/ 1169350 w 1529568"/>
                <a:gd name="connsiteY5" fmla="*/ 402016 h 527009"/>
                <a:gd name="connsiteX6" fmla="*/ 615168 w 1529568"/>
                <a:gd name="connsiteY6" fmla="*/ 526707 h 527009"/>
                <a:gd name="connsiteX7" fmla="*/ 241096 w 1529568"/>
                <a:gd name="connsiteY7" fmla="*/ 374307 h 527009"/>
                <a:gd name="connsiteX8" fmla="*/ 5568 w 1529568"/>
                <a:gd name="connsiteY8" fmla="*/ 235 h 5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68" h="527009">
                  <a:moveTo>
                    <a:pt x="5568" y="235"/>
                  </a:moveTo>
                  <a:cubicBezTo>
                    <a:pt x="44823" y="-9001"/>
                    <a:pt x="305750" y="256544"/>
                    <a:pt x="476623" y="318889"/>
                  </a:cubicBezTo>
                  <a:cubicBezTo>
                    <a:pt x="647496" y="381234"/>
                    <a:pt x="855314" y="420489"/>
                    <a:pt x="1030805" y="374307"/>
                  </a:cubicBezTo>
                  <a:cubicBezTo>
                    <a:pt x="1206296" y="328125"/>
                    <a:pt x="1529568" y="41798"/>
                    <a:pt x="1529568" y="41798"/>
                  </a:cubicBezTo>
                  <a:lnTo>
                    <a:pt x="1529568" y="41798"/>
                  </a:lnTo>
                  <a:cubicBezTo>
                    <a:pt x="1469532" y="101834"/>
                    <a:pt x="1321750" y="321198"/>
                    <a:pt x="1169350" y="402016"/>
                  </a:cubicBezTo>
                  <a:cubicBezTo>
                    <a:pt x="1016950" y="482834"/>
                    <a:pt x="769877" y="531325"/>
                    <a:pt x="615168" y="526707"/>
                  </a:cubicBezTo>
                  <a:cubicBezTo>
                    <a:pt x="460459" y="522089"/>
                    <a:pt x="338078" y="462052"/>
                    <a:pt x="241096" y="374307"/>
                  </a:cubicBezTo>
                  <a:cubicBezTo>
                    <a:pt x="144114" y="286562"/>
                    <a:pt x="-33687" y="9471"/>
                    <a:pt x="5568" y="23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4"/>
            </a:p>
          </p:txBody>
        </p:sp>
      </p:grpSp>
      <p:sp>
        <p:nvSpPr>
          <p:cNvPr id="53" name="52 Flecha derecha">
            <a:hlinkClick r:id="" action="ppaction://hlinkshowjump?jump=nextslide"/>
          </p:cNvPr>
          <p:cNvSpPr/>
          <p:nvPr/>
        </p:nvSpPr>
        <p:spPr>
          <a:xfrm>
            <a:off x="10513278" y="5823328"/>
            <a:ext cx="1428218" cy="957731"/>
          </a:xfrm>
          <a:prstGeom prst="right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39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595" y="4999082"/>
            <a:ext cx="1305601" cy="8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595" y="2117898"/>
            <a:ext cx="1042707" cy="10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0">
            <a:extLst>
              <a:ext uri="{FF2B5EF4-FFF2-40B4-BE49-F238E27FC236}">
                <a16:creationId xmlns:a16="http://schemas.microsoft.com/office/drawing/2014/main" xmlns="" id="{966E836C-A5BD-ECC9-9D25-B82A323F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595" y="3676984"/>
            <a:ext cx="954366" cy="94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8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2369E-7 -0.03611 L -0.01854 -0.03611 C -0.02728 -0.03611 -0.03694 -0.04676 -0.04569 -0.04838 C -0.05221 -0.04838 -0.06422 -0.03842 -0.06957 -0.03842 C -0.07728 -0.03842 -0.08485 -0.04143 -0.09894 -0.04143 L -0.10873 -0.16204 L -0.1197 -0.01643 L -0.13275 -0.03611 L -0.14345 -0.04143 L -0.16956 -0.0368 C -0.18144 -0.03912 -0.19123 -0.04907 -0.20337 -0.05324 C -0.20755 -0.05393 -0.21734 -0.05486 -0.22386 -0.05324 C -0.23039 -0.05162 -0.23587 -0.04074 -0.23809 -0.04005 C -0.24135 -0.0368 -0.24892 -0.04005 -0.25323 -0.03842 L -0.25976 -0.03611 L -0.27164 -0.03611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8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um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5" grpId="0" animBg="1"/>
      <p:bldP spid="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4592E8-66B4-1811-4E82-66D7BE88985E}"/>
              </a:ext>
            </a:extLst>
          </p:cNvPr>
          <p:cNvSpPr txBox="1"/>
          <p:nvPr/>
        </p:nvSpPr>
        <p:spPr>
          <a:xfrm>
            <a:off x="1661319" y="13716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C3EB9F31-E99E-2184-E2C4-1A955D26BC14}"/>
              </a:ext>
            </a:extLst>
          </p:cNvPr>
          <p:cNvSpPr/>
          <p:nvPr/>
        </p:nvSpPr>
        <p:spPr>
          <a:xfrm>
            <a:off x="1356519" y="533400"/>
            <a:ext cx="5867400" cy="3657600"/>
          </a:xfrm>
          <a:prstGeom prst="cloudCallout">
            <a:avLst>
              <a:gd name="adj1" fmla="val 73250"/>
              <a:gd name="adj2" fmla="val 9168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0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21.png">
            <a:extLst>
              <a:ext uri="{FF2B5EF4-FFF2-40B4-BE49-F238E27FC236}">
                <a16:creationId xmlns:a16="http://schemas.microsoft.com/office/drawing/2014/main" xmlns="" id="{5DB3442F-BD53-24BF-011A-374F6A6A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533400"/>
            <a:ext cx="10896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7D868E9-255A-8984-7435-204254A0EBC2}"/>
              </a:ext>
            </a:extLst>
          </p:cNvPr>
          <p:cNvSpPr/>
          <p:nvPr/>
        </p:nvSpPr>
        <p:spPr>
          <a:xfrm>
            <a:off x="4099719" y="3581400"/>
            <a:ext cx="3418860" cy="769397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Luyện</a:t>
            </a:r>
            <a:r>
              <a:rPr lang="en-US" sz="4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Tập</a:t>
            </a:r>
            <a:endParaRPr lang="en-US" sz="44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85534C-F987-6A2A-14F2-190D34AD1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63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97031F-B25B-C714-2FDE-31E21EF9A6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25842" r="45490" b="57304"/>
          <a:stretch/>
        </p:blipFill>
        <p:spPr>
          <a:xfrm>
            <a:off x="289719" y="1524000"/>
            <a:ext cx="57912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AD8CD1-CB02-9453-AB3F-A5E437788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6741" r="9152" b="74157"/>
          <a:stretch/>
        </p:blipFill>
        <p:spPr>
          <a:xfrm>
            <a:off x="0" y="76200"/>
            <a:ext cx="10210800" cy="129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69A567-3C6B-C44D-73F6-2BA7D9719A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t="42697" r="48120" b="41573"/>
          <a:stretch/>
        </p:blipFill>
        <p:spPr>
          <a:xfrm>
            <a:off x="365919" y="2667000"/>
            <a:ext cx="533400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6DCF72-9E60-AEA7-C3DF-43D9E2E3EC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59551" r="47494" b="24719"/>
          <a:stretch/>
        </p:blipFill>
        <p:spPr>
          <a:xfrm>
            <a:off x="289719" y="3823447"/>
            <a:ext cx="548640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9D33C9-9D3A-15C4-827F-5C2DA3F4F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" t="77528" r="48121" b="6741"/>
          <a:stretch/>
        </p:blipFill>
        <p:spPr>
          <a:xfrm>
            <a:off x="288085" y="5181600"/>
            <a:ext cx="5410200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2707CE-47D9-8A89-33D6-68DD5CD028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5" t="29214" r="6768" b="51685"/>
          <a:stretch/>
        </p:blipFill>
        <p:spPr>
          <a:xfrm>
            <a:off x="6912106" y="1601769"/>
            <a:ext cx="44958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631910-745D-AC47-0CBB-2872583B2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5" t="49438" r="6768" b="33708"/>
          <a:stretch/>
        </p:blipFill>
        <p:spPr>
          <a:xfrm>
            <a:off x="6919119" y="3127338"/>
            <a:ext cx="44958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35E00CE-B0AC-88DD-89B8-1A07916B5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2" t="68539" r="6142" b="15730"/>
          <a:stretch/>
        </p:blipFill>
        <p:spPr>
          <a:xfrm>
            <a:off x="6919119" y="4722831"/>
            <a:ext cx="4495800" cy="10668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8C38FEF-5306-6BE3-85AB-79321127C96A}"/>
              </a:ext>
            </a:extLst>
          </p:cNvPr>
          <p:cNvCxnSpPr>
            <a:endCxn id="9" idx="1"/>
          </p:cNvCxnSpPr>
          <p:nvPr/>
        </p:nvCxnSpPr>
        <p:spPr>
          <a:xfrm>
            <a:off x="5623719" y="2095500"/>
            <a:ext cx="1295400" cy="31607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3493F39-7AC3-EC64-C591-4AE95951BD81}"/>
              </a:ext>
            </a:extLst>
          </p:cNvPr>
          <p:cNvCxnSpPr>
            <a:endCxn id="9" idx="1"/>
          </p:cNvCxnSpPr>
          <p:nvPr/>
        </p:nvCxnSpPr>
        <p:spPr>
          <a:xfrm>
            <a:off x="5318919" y="3200400"/>
            <a:ext cx="1600200" cy="20558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3F82D7B-CFD4-54DA-92EE-93929D7BE0E9}"/>
              </a:ext>
            </a:extLst>
          </p:cNvPr>
          <p:cNvCxnSpPr>
            <a:cxnSpLocks/>
          </p:cNvCxnSpPr>
          <p:nvPr/>
        </p:nvCxnSpPr>
        <p:spPr>
          <a:xfrm flipV="1">
            <a:off x="5583985" y="2249469"/>
            <a:ext cx="1639934" cy="237968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59EFB6A4-FB8A-930C-A62F-F0A0D6D7A5CF}"/>
              </a:ext>
            </a:extLst>
          </p:cNvPr>
          <p:cNvCxnSpPr>
            <a:cxnSpLocks/>
          </p:cNvCxnSpPr>
          <p:nvPr/>
        </p:nvCxnSpPr>
        <p:spPr>
          <a:xfrm flipV="1">
            <a:off x="5583985" y="3962400"/>
            <a:ext cx="1563734" cy="182723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8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0C51E1-AD76-7587-B10E-273C63A7F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25855" r="6768" b="47805"/>
          <a:stretch/>
        </p:blipFill>
        <p:spPr>
          <a:xfrm>
            <a:off x="365919" y="609600"/>
            <a:ext cx="10287000" cy="914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582E2E-26CE-3FFB-3BF6-6BE5A4616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52195" r="29950" b="32440"/>
          <a:stretch/>
        </p:blipFill>
        <p:spPr>
          <a:xfrm>
            <a:off x="1280319" y="1752600"/>
            <a:ext cx="7315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21.png">
            <a:extLst>
              <a:ext uri="{FF2B5EF4-FFF2-40B4-BE49-F238E27FC236}">
                <a16:creationId xmlns:a16="http://schemas.microsoft.com/office/drawing/2014/main" xmlns="" id="{5DB3442F-BD53-24BF-011A-374F6A6A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533400"/>
            <a:ext cx="10896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7D868E9-255A-8984-7435-204254A0EBC2}"/>
              </a:ext>
            </a:extLst>
          </p:cNvPr>
          <p:cNvSpPr/>
          <p:nvPr/>
        </p:nvSpPr>
        <p:spPr>
          <a:xfrm>
            <a:off x="3935604" y="3581400"/>
            <a:ext cx="3747092" cy="769397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Luyện</a:t>
            </a:r>
            <a:r>
              <a:rPr lang="en-US" sz="4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đọc</a:t>
            </a:r>
            <a:r>
              <a:rPr lang="en-US" sz="4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lại</a:t>
            </a:r>
            <a:endParaRPr lang="en-US" sz="44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21.png">
            <a:extLst>
              <a:ext uri="{FF2B5EF4-FFF2-40B4-BE49-F238E27FC236}">
                <a16:creationId xmlns:a16="http://schemas.microsoft.com/office/drawing/2014/main" xmlns="" id="{5DB3442F-BD53-24BF-011A-374F6A6A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81" y="0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DF2FF45-BDDA-E0B5-DC6E-F207F20BDB91}"/>
              </a:ext>
            </a:extLst>
          </p:cNvPr>
          <p:cNvCxnSpPr/>
          <p:nvPr/>
        </p:nvCxnSpPr>
        <p:spPr>
          <a:xfrm>
            <a:off x="5209978" y="3657600"/>
            <a:ext cx="8709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072D2F-548B-920C-6FD2-750CE9C1E701}"/>
              </a:ext>
            </a:extLst>
          </p:cNvPr>
          <p:cNvSpPr txBox="1"/>
          <p:nvPr/>
        </p:nvSpPr>
        <p:spPr>
          <a:xfrm>
            <a:off x="6061015" y="3322022"/>
            <a:ext cx="3262264" cy="584775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/>
              <a:t>Luyện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nhóm</a:t>
            </a:r>
            <a:r>
              <a:rPr lang="en-US" sz="3200" dirty="0"/>
              <a:t>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C7656A-7569-35E1-9406-34864EBFDB64}"/>
              </a:ext>
            </a:extLst>
          </p:cNvPr>
          <p:cNvSpPr txBox="1"/>
          <p:nvPr/>
        </p:nvSpPr>
        <p:spPr>
          <a:xfrm>
            <a:off x="2194718" y="3352800"/>
            <a:ext cx="2971801" cy="52322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B762D070-F172-5F0F-7E12-C04D140FF292}"/>
              </a:ext>
            </a:extLst>
          </p:cNvPr>
          <p:cNvCxnSpPr/>
          <p:nvPr/>
        </p:nvCxnSpPr>
        <p:spPr>
          <a:xfrm>
            <a:off x="7528719" y="3906797"/>
            <a:ext cx="0" cy="665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7B6A1A-58A3-8E42-CB7B-E91D61922925}"/>
              </a:ext>
            </a:extLst>
          </p:cNvPr>
          <p:cNvSpPr txBox="1"/>
          <p:nvPr/>
        </p:nvSpPr>
        <p:spPr>
          <a:xfrm>
            <a:off x="6080919" y="4572000"/>
            <a:ext cx="4800600" cy="52322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44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bí mật về Doraemon đâu phải ai cũng biết: Danh tính bạn gái đầu tiên gây  tò mò, từng suýt được chế tạo thật ngoài đời!">
            <a:extLst>
              <a:ext uri="{FF2B5EF4-FFF2-40B4-BE49-F238E27FC236}">
                <a16:creationId xmlns:a16="http://schemas.microsoft.com/office/drawing/2014/main" xmlns="" id="{655E786C-35B2-76E3-AAFA-C34294DE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52400"/>
            <a:ext cx="57150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829B2DA9-9D26-6D17-E3D2-E4F5404187AA}"/>
              </a:ext>
            </a:extLst>
          </p:cNvPr>
          <p:cNvSpPr/>
          <p:nvPr/>
        </p:nvSpPr>
        <p:spPr>
          <a:xfrm>
            <a:off x="7234238" y="1676400"/>
            <a:ext cx="4800600" cy="4419600"/>
          </a:xfrm>
          <a:prstGeom prst="cloudCallout">
            <a:avLst>
              <a:gd name="adj1" fmla="val -98954"/>
              <a:gd name="adj2" fmla="val -37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84782E7A-A54E-3873-61D0-20508C44F2E3}"/>
              </a:ext>
            </a:extLst>
          </p:cNvPr>
          <p:cNvSpPr/>
          <p:nvPr/>
        </p:nvSpPr>
        <p:spPr>
          <a:xfrm>
            <a:off x="7253204" y="1676400"/>
            <a:ext cx="4800600" cy="4419600"/>
          </a:xfrm>
          <a:prstGeom prst="cloudCallout">
            <a:avLst>
              <a:gd name="adj1" fmla="val -98954"/>
              <a:gd name="adj2" fmla="val -37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74814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76" y="-151987"/>
            <a:ext cx="7991192" cy="6536988"/>
          </a:xfrm>
        </p:spPr>
      </p:pic>
      <p:sp>
        <p:nvSpPr>
          <p:cNvPr id="5" name="Rectangle 4"/>
          <p:cNvSpPr/>
          <p:nvPr/>
        </p:nvSpPr>
        <p:spPr>
          <a:xfrm>
            <a:off x="0" y="5642547"/>
            <a:ext cx="12161838" cy="1206971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4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36" y="1444332"/>
            <a:ext cx="1499115" cy="180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8" y="683462"/>
            <a:ext cx="1492782" cy="181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00" y="3733046"/>
            <a:ext cx="1499115" cy="180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36" y="1444332"/>
            <a:ext cx="1499115" cy="180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8" y="683462"/>
            <a:ext cx="1492782" cy="181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00" y="3733046"/>
            <a:ext cx="1499115" cy="180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060" y="5354624"/>
            <a:ext cx="810789" cy="810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528351" y="3427311"/>
            <a:ext cx="640430" cy="7229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760703" y="2261800"/>
            <a:ext cx="640430" cy="7229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8410624" y="2850112"/>
            <a:ext cx="640430" cy="7229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72405" y="242128"/>
            <a:ext cx="489565" cy="5526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966190" y="2666999"/>
            <a:ext cx="771468" cy="8708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373061" y="2267080"/>
            <a:ext cx="956372" cy="1079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646927" y="112352"/>
            <a:ext cx="489565" cy="552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048" y="292259"/>
            <a:ext cx="3388845" cy="347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43" y="489889"/>
            <a:ext cx="11517776" cy="149489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00" y="6098854"/>
            <a:ext cx="912138" cy="736842"/>
          </a:xfrm>
        </p:spPr>
      </p:pic>
    </p:spTree>
    <p:extLst>
      <p:ext uri="{BB962C8B-B14F-4D97-AF65-F5344CB8AC3E}">
        <p14:creationId xmlns:p14="http://schemas.microsoft.com/office/powerpoint/2010/main" val="4254487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00" y="6098854"/>
            <a:ext cx="912138" cy="73684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2697" y="381000"/>
            <a:ext cx="1418881" cy="152023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.VnAvant" pitchFamily="34" charset="0"/>
              </a:rPr>
              <a:t>2.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6920" y="334096"/>
            <a:ext cx="10820400" cy="2026973"/>
          </a:xfrm>
          <a:prstGeom prst="rect">
            <a:avLst/>
          </a:prstGeom>
        </p:spPr>
        <p:txBody>
          <a:bodyPr vert="horz" lIns="121618" tIns="60809" rIns="121618" bIns="6080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690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00" y="6098854"/>
            <a:ext cx="912138" cy="73684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6131" y="228600"/>
            <a:ext cx="10742956" cy="1494893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thật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hay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hết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”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văn</a:t>
            </a:r>
            <a:r>
              <a:rPr lang="en-US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959712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Củng cố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80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Dặn dò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5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983A30-14D3-F8E2-58E5-71E61C237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3" t="49609" r="5468" b="22682"/>
          <a:stretch/>
        </p:blipFill>
        <p:spPr>
          <a:xfrm>
            <a:off x="518319" y="304800"/>
            <a:ext cx="10591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2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7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445C2B-C21A-8CDE-14DE-BA3727742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889"/>
          <a:stretch/>
        </p:blipFill>
        <p:spPr>
          <a:xfrm>
            <a:off x="518319" y="30866"/>
            <a:ext cx="9525000" cy="5105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63A1D7-BFE6-8DD8-0694-0C857460A3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666"/>
          <a:stretch/>
        </p:blipFill>
        <p:spPr>
          <a:xfrm>
            <a:off x="521367" y="4922134"/>
            <a:ext cx="952195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6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C91B0CA-88DA-F329-B9FA-F889E4B5DB12}"/>
              </a:ext>
            </a:extLst>
          </p:cNvPr>
          <p:cNvSpPr/>
          <p:nvPr/>
        </p:nvSpPr>
        <p:spPr>
          <a:xfrm>
            <a:off x="2880235" y="1676400"/>
            <a:ext cx="59538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lớn</a:t>
            </a:r>
          </a:p>
          <a:p>
            <a:pPr algn="ctr" defTabSz="685800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7&amp;8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C5BBD0-3603-82F6-2AE8-8AA25420EE57}"/>
              </a:ext>
            </a:extLst>
          </p:cNvPr>
          <p:cNvSpPr txBox="1"/>
          <p:nvPr/>
        </p:nvSpPr>
        <p:spPr>
          <a:xfrm>
            <a:off x="2118519" y="152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417BB-23CD-A2E5-2AC1-6622D7C47707}"/>
              </a:ext>
            </a:extLst>
          </p:cNvPr>
          <p:cNvSpPr txBox="1"/>
          <p:nvPr/>
        </p:nvSpPr>
        <p:spPr>
          <a:xfrm>
            <a:off x="442119" y="874931"/>
            <a:ext cx="1135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Có lần, cô giáo ra cho chúng tôi một đề văn ở lớp: “Em đã làm gì để giúp đỡ mẹ?”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loay hoay mất một lúc, rồi cầm bút và bắt đầu viết: “Em đã nhiều lần giúp đỡ mẹ. Em quét nhà và rửa bát đĩa. Đôi khi, em giặt kh</a:t>
            </a:r>
            <a:r>
              <a:rPr lang="en-US" sz="2400" dirty="0">
                <a:solidFill>
                  <a:srgbClr val="003399"/>
                </a:solidFill>
                <a:latin typeface="+mj-lt"/>
              </a:rPr>
              <a:t>ă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 mùi soa.”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Đến đây, tôi bỗng thấy bí. Quả thật, ở nhà, mẹ thường làm mọi việc. Thỉnh thoảng, mẹ bận, định bảo tôi giúp việc này việc kia, nhưng thấy tôi đang học, mẹ lại thôi. </a:t>
            </a:r>
            <a:endParaRPr lang="en-US" sz="2400" b="0" i="0" dirty="0">
              <a:solidFill>
                <a:srgbClr val="003399"/>
              </a:solidFill>
              <a:effectLst/>
              <a:latin typeface="+mj-lt"/>
            </a:endParaRPr>
          </a:p>
          <a:p>
            <a:pPr algn="l"/>
            <a:r>
              <a:rPr lang="en-US" sz="2400" dirty="0">
                <a:solidFill>
                  <a:srgbClr val="003399"/>
                </a:solidFill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nhìn sang Liu – xi – a, thấy bạn ấy đang viết lia lịa. Thế là tôi bỗng nhớ có lần tôi giặt bít tất của mình, bèn viết thêm:” Em còn giặt bít tất.”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Nh</a:t>
            </a:r>
            <a:r>
              <a:rPr lang="en-US" sz="2400" dirty="0">
                <a:solidFill>
                  <a:srgbClr val="003399"/>
                </a:solidFill>
                <a:latin typeface="+mj-lt"/>
              </a:rPr>
              <a:t>ư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ng chẳng lẽ lại nộp bài văn ngắn ng</a:t>
            </a:r>
            <a:r>
              <a:rPr lang="en-US" sz="2400" dirty="0" err="1">
                <a:solidFill>
                  <a:srgbClr val="003399"/>
                </a:solidFill>
                <a:latin typeface="+mj-lt"/>
              </a:rPr>
              <a:t>ủn</a:t>
            </a:r>
            <a:r>
              <a:rPr lang="en-US" sz="2400" dirty="0">
                <a:solidFill>
                  <a:srgbClr val="003399"/>
                </a:solidFill>
                <a:latin typeface="+mj-lt"/>
              </a:rPr>
              <a:t>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như thế này? Tôi nhìn xung quanh, mọi người vẫn viết: Lạ thật, các bạn viết gì mà nhiều thế? Tôi cố nghĩ, rồi viết tiếp: “Em giặt cả áo lót, áo sơ mi và quần”. Cuối cùng, tôi kết thúc bài văn cuả mình: “Em muốn giúp mẹ nhiều việc hơn, để mẹ đỡ vất vả.”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Mấy hôm sau, sáng Chủ nhật, mẹ bảo tôi: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- Cô – li – a này! Hôm nay con giặt áo sơ mi và quần áo lót đi nhé!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tròn xoe mắt. Nhưng rồi tôi vui vẻ nhận lời, vì đó là việc mà tôi đã nói trong bài tập làm văn.</a:t>
            </a:r>
          </a:p>
          <a:p>
            <a:pPr algn="r"/>
            <a:r>
              <a:rPr lang="vi-VN" sz="2400" b="0" i="1" dirty="0">
                <a:solidFill>
                  <a:srgbClr val="003399"/>
                </a:solidFill>
                <a:effectLst/>
                <a:latin typeface="+mj-lt"/>
              </a:rPr>
              <a:t>Theo Pi – vô – na – nô – va.</a:t>
            </a:r>
            <a:endParaRPr lang="vi-VN" sz="2400" b="0" i="0" dirty="0">
              <a:solidFill>
                <a:srgbClr val="003399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011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C5BBD0-3603-82F6-2AE8-8AA25420EE57}"/>
              </a:ext>
            </a:extLst>
          </p:cNvPr>
          <p:cNvSpPr txBox="1"/>
          <p:nvPr/>
        </p:nvSpPr>
        <p:spPr>
          <a:xfrm>
            <a:off x="2118519" y="152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417BB-23CD-A2E5-2AC1-6622D7C47707}"/>
              </a:ext>
            </a:extLst>
          </p:cNvPr>
          <p:cNvSpPr txBox="1"/>
          <p:nvPr/>
        </p:nvSpPr>
        <p:spPr>
          <a:xfrm>
            <a:off x="442119" y="874931"/>
            <a:ext cx="1135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Có lần, cô giáo ra cho chúng tôi một đề văn ở lớp: “Em đã làm gì để giúp đỡ mẹ?”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loay hoay mất một lúc, rồi cầm bút và bắt đầu viết: “Em đã nhiều lần giúp đỡ mẹ. Em quét nhà và rửa bát đĩa. Đôi khi, em giặt kh</a:t>
            </a:r>
            <a:r>
              <a:rPr lang="en-US" sz="2400" dirty="0" err="1">
                <a:solidFill>
                  <a:srgbClr val="003399"/>
                </a:solidFill>
                <a:latin typeface="+mj-lt"/>
              </a:rPr>
              <a:t>ăn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 mùi soa.”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Đến đây, tôi bỗng thấy bí. Quả thật, ở nhà, mẹ thường làm mọi việc. Thỉnh thoảng, mẹ bận, định bảo tôi giúp việc này việc kia, nhưng thấy tôi đang học, mẹ lại thôi. </a:t>
            </a:r>
            <a:endParaRPr lang="en-US" sz="2400" b="0" i="0" dirty="0">
              <a:solidFill>
                <a:srgbClr val="003399"/>
              </a:solidFill>
              <a:effectLst/>
              <a:latin typeface="+mj-lt"/>
            </a:endParaRPr>
          </a:p>
          <a:p>
            <a:pPr algn="l"/>
            <a:r>
              <a:rPr lang="en-US" sz="2400" dirty="0">
                <a:solidFill>
                  <a:srgbClr val="003399"/>
                </a:solidFill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nhìn sang Liu – xi – a, thấy bạn ấy đang viết lia lịa. Thế là tôi bỗng nhớ có lần tôi giặt bít tất của mình, bèn viết thêm:” Em còn giặt bít tất.”</a:t>
            </a:r>
          </a:p>
          <a:p>
            <a:pPr algn="l"/>
            <a:r>
              <a:rPr lang="en-US" sz="2400" b="0" i="0" dirty="0">
                <a:solidFill>
                  <a:srgbClr val="003399"/>
                </a:solidFill>
                <a:effectLst/>
                <a:latin typeface="+mj-lt"/>
              </a:rPr>
              <a:t>     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Nh</a:t>
            </a:r>
            <a:r>
              <a:rPr lang="en-US" sz="2400" dirty="0">
                <a:solidFill>
                  <a:srgbClr val="003399"/>
                </a:solidFill>
                <a:latin typeface="+mj-lt"/>
              </a:rPr>
              <a:t>ư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ng chẳng lẽ lại nộp bài văn ngắn ng</a:t>
            </a:r>
            <a:r>
              <a:rPr lang="en-US" sz="2400" dirty="0" err="1">
                <a:solidFill>
                  <a:srgbClr val="003399"/>
                </a:solidFill>
                <a:latin typeface="+mj-lt"/>
              </a:rPr>
              <a:t>ủn</a:t>
            </a:r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 như thế này? Tôi nhìn xung quanh, mọi người vẫn viết: Lạ thật, các bạn viết gì mà nhiều thế? Tôi cố nghĩ, rồi viết tiếp: “Em giặt cả áo lót, áo sơ mi và quần”. Cuối cùng, tôi kết thúc bài văn cuả mình: “Em muốn giúp mẹ nhiều việc hơn, để mẹ đỡ vất vả.”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Mấy hôm sau, sáng Chủ nhật, mẹ bảo tôi: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- Cô – li – a này! Hôm nay con giặt áo sơ mi và quần áo lót đi nhé!</a:t>
            </a:r>
          </a:p>
          <a:p>
            <a:pPr algn="l"/>
            <a:r>
              <a:rPr lang="vi-VN" sz="2400" b="0" i="0" dirty="0">
                <a:solidFill>
                  <a:srgbClr val="003399"/>
                </a:solidFill>
                <a:effectLst/>
                <a:latin typeface="+mj-lt"/>
              </a:rPr>
              <a:t>Tôi tròn xoe mắt. Nhưng rồi tôi vui vẻ nhận lời, vì đó là việc mà tôi đã nói trong bài tập làm văn.</a:t>
            </a:r>
          </a:p>
          <a:p>
            <a:pPr algn="r"/>
            <a:r>
              <a:rPr lang="vi-VN" sz="2400" b="0" i="1" dirty="0">
                <a:solidFill>
                  <a:srgbClr val="003399"/>
                </a:solidFill>
                <a:effectLst/>
                <a:latin typeface="+mj-lt"/>
              </a:rPr>
              <a:t>Theo Pi – vô – na – nô – va.</a:t>
            </a:r>
            <a:endParaRPr lang="vi-VN" sz="2400" b="0" i="0" dirty="0">
              <a:solidFill>
                <a:srgbClr val="003399"/>
              </a:solidFill>
              <a:effectLst/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615B5F9-DAB2-EEA1-4D49-4A9D10E7A7F3}"/>
              </a:ext>
            </a:extLst>
          </p:cNvPr>
          <p:cNvCxnSpPr/>
          <p:nvPr/>
        </p:nvCxnSpPr>
        <p:spPr>
          <a:xfrm>
            <a:off x="1356519" y="16764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3400EB0-6DAF-1645-7B5B-882C9B4002B1}"/>
              </a:ext>
            </a:extLst>
          </p:cNvPr>
          <p:cNvCxnSpPr>
            <a:cxnSpLocks/>
          </p:cNvCxnSpPr>
          <p:nvPr/>
        </p:nvCxnSpPr>
        <p:spPr>
          <a:xfrm>
            <a:off x="6080919" y="20574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E9385B5-DAC9-D2D7-6239-FC50A03AFAA7}"/>
              </a:ext>
            </a:extLst>
          </p:cNvPr>
          <p:cNvCxnSpPr>
            <a:cxnSpLocks/>
          </p:cNvCxnSpPr>
          <p:nvPr/>
        </p:nvCxnSpPr>
        <p:spPr>
          <a:xfrm>
            <a:off x="746919" y="57150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C991EC4-49B2-C4CA-F389-83E5A68B5F85}"/>
              </a:ext>
            </a:extLst>
          </p:cNvPr>
          <p:cNvCxnSpPr>
            <a:cxnSpLocks/>
          </p:cNvCxnSpPr>
          <p:nvPr/>
        </p:nvCxnSpPr>
        <p:spPr>
          <a:xfrm>
            <a:off x="6461919" y="31242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22B444B-A1B0-495A-2046-76095D8A845D}"/>
              </a:ext>
            </a:extLst>
          </p:cNvPr>
          <p:cNvCxnSpPr>
            <a:cxnSpLocks/>
          </p:cNvCxnSpPr>
          <p:nvPr/>
        </p:nvCxnSpPr>
        <p:spPr>
          <a:xfrm>
            <a:off x="993233" y="34290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5E715B3-9986-3225-60C1-F7B99DED3E79}"/>
              </a:ext>
            </a:extLst>
          </p:cNvPr>
          <p:cNvCxnSpPr>
            <a:cxnSpLocks/>
          </p:cNvCxnSpPr>
          <p:nvPr/>
        </p:nvCxnSpPr>
        <p:spPr>
          <a:xfrm>
            <a:off x="2651919" y="31242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AD12FD1-FC16-36A4-0849-EE8D3D438E82}"/>
              </a:ext>
            </a:extLst>
          </p:cNvPr>
          <p:cNvCxnSpPr>
            <a:cxnSpLocks/>
          </p:cNvCxnSpPr>
          <p:nvPr/>
        </p:nvCxnSpPr>
        <p:spPr>
          <a:xfrm>
            <a:off x="9281319" y="23622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7AD50FD-1F47-BF44-6F26-9A44D843D3DA}"/>
              </a:ext>
            </a:extLst>
          </p:cNvPr>
          <p:cNvCxnSpPr>
            <a:cxnSpLocks/>
          </p:cNvCxnSpPr>
          <p:nvPr/>
        </p:nvCxnSpPr>
        <p:spPr>
          <a:xfrm>
            <a:off x="8900319" y="3863213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587E95E-8B05-1D69-9F6D-B86B3A31D85C}"/>
              </a:ext>
            </a:extLst>
          </p:cNvPr>
          <p:cNvCxnSpPr>
            <a:cxnSpLocks/>
          </p:cNvCxnSpPr>
          <p:nvPr/>
        </p:nvCxnSpPr>
        <p:spPr>
          <a:xfrm>
            <a:off x="4861719" y="3828325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07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1945</Words>
  <Application>Microsoft Office PowerPoint</Application>
  <PresentationFormat>Custom</PresentationFormat>
  <Paragraphs>117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Em hãy đọc đoạn em thích trong bài “ Bài tập làm văn”</vt:lpstr>
      <vt:lpstr>2.</vt:lpstr>
      <vt:lpstr>3. Em hãy đọc thật hay hết bài đọc” Bài tập làm văn”.</vt:lpstr>
      <vt:lpstr>Củng cố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ASUS</cp:lastModifiedBy>
  <cp:revision>315</cp:revision>
  <dcterms:created xsi:type="dcterms:W3CDTF">2021-05-23T10:25:42Z</dcterms:created>
  <dcterms:modified xsi:type="dcterms:W3CDTF">2024-12-15T10:23:44Z</dcterms:modified>
</cp:coreProperties>
</file>