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15"/>
  </p:notesMasterIdLst>
  <p:sldIdLst>
    <p:sldId id="256" r:id="rId2"/>
    <p:sldId id="258" r:id="rId3"/>
    <p:sldId id="278" r:id="rId4"/>
    <p:sldId id="259" r:id="rId5"/>
    <p:sldId id="272" r:id="rId6"/>
    <p:sldId id="271" r:id="rId7"/>
    <p:sldId id="276" r:id="rId8"/>
    <p:sldId id="275" r:id="rId9"/>
    <p:sldId id="280" r:id="rId10"/>
    <p:sldId id="267" r:id="rId11"/>
    <p:sldId id="268" r:id="rId12"/>
    <p:sldId id="257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EC276-AC04-4A03-9106-B0B0E19D9F60}" type="datetimeFigureOut">
              <a:rPr lang="en-US" smtClean="0"/>
              <a:t>19/11/2021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2DFCB-B094-408F-978A-63B22233A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42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582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595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066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80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848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35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79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81B67B-E23B-4666-9592-A28633F8FE3D}" type="datetimeFigureOut">
              <a:rPr lang="en-US" smtClean="0"/>
              <a:t>19/11/2021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A65B9BF-ADE8-4768-9581-5633305D5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81B67B-E23B-4666-9592-A28633F8FE3D}" type="datetimeFigureOut">
              <a:rPr lang="en-US" smtClean="0"/>
              <a:t>19/11/2021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65B9BF-ADE8-4768-9581-5633305D5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81B67B-E23B-4666-9592-A28633F8FE3D}" type="datetimeFigureOut">
              <a:rPr lang="en-US" smtClean="0"/>
              <a:t>19/11/2021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65B9BF-ADE8-4768-9581-5633305D5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81B67B-E23B-4666-9592-A28633F8FE3D}" type="datetimeFigureOut">
              <a:rPr lang="en-US" smtClean="0"/>
              <a:t>19/11/2021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65B9BF-ADE8-4768-9581-5633305D553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81B67B-E23B-4666-9592-A28633F8FE3D}" type="datetimeFigureOut">
              <a:rPr lang="en-US" smtClean="0"/>
              <a:t>19/11/2021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65B9BF-ADE8-4768-9581-5633305D553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81B67B-E23B-4666-9592-A28633F8FE3D}" type="datetimeFigureOut">
              <a:rPr lang="en-US" smtClean="0"/>
              <a:t>19/11/2021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65B9BF-ADE8-4768-9581-5633305D55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81B67B-E23B-4666-9592-A28633F8FE3D}" type="datetimeFigureOut">
              <a:rPr lang="en-US" smtClean="0"/>
              <a:t>19/11/2021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65B9BF-ADE8-4768-9581-5633305D553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81B67B-E23B-4666-9592-A28633F8FE3D}" type="datetimeFigureOut">
              <a:rPr lang="en-US" smtClean="0"/>
              <a:t>19/11/2021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65B9BF-ADE8-4768-9581-5633305D553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81B67B-E23B-4666-9592-A28633F8FE3D}" type="datetimeFigureOut">
              <a:rPr lang="en-US" smtClean="0"/>
              <a:t>19/11/2021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65B9BF-ADE8-4768-9581-5633305D5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9F81B67B-E23B-4666-9592-A28633F8FE3D}" type="datetimeFigureOut">
              <a:rPr lang="en-US" smtClean="0"/>
              <a:t>19/11/2021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65B9BF-ADE8-4768-9581-5633305D553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81B67B-E23B-4666-9592-A28633F8FE3D}" type="datetimeFigureOut">
              <a:rPr lang="en-US" smtClean="0"/>
              <a:t>19/11/2021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A65B9BF-ADE8-4768-9581-5633305D553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81B67B-E23B-4666-9592-A28633F8FE3D}" type="datetimeFigureOut">
              <a:rPr lang="en-US" smtClean="0"/>
              <a:t>19/11/2021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A65B9BF-ADE8-4768-9581-5633305D55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-nen-slide-thuyet-trinh-dep-17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493949"/>
            <a:ext cx="107667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UTM Avo" pitchFamily="18" charset="0"/>
              </a:rPr>
              <a:t>Chào mừng các con đến </a:t>
            </a:r>
          </a:p>
          <a:p>
            <a:pPr algn="ctr"/>
            <a:r>
              <a:rPr lang="en-US" sz="6000" b="1">
                <a:solidFill>
                  <a:srgbClr val="FF0000"/>
                </a:solidFill>
                <a:latin typeface="UTM Avo" pitchFamily="18" charset="0"/>
              </a:rPr>
              <a:t>t</a:t>
            </a:r>
            <a:r>
              <a:rPr lang="en-US" sz="6000" b="1" smtClean="0">
                <a:solidFill>
                  <a:srgbClr val="FF0000"/>
                </a:solidFill>
                <a:latin typeface="UTM Avo" pitchFamily="18" charset="0"/>
              </a:rPr>
              <a:t>iết học vần</a:t>
            </a:r>
            <a:endParaRPr lang="vi-VN" sz="6000" b="1">
              <a:solidFill>
                <a:srgbClr val="FF0000"/>
              </a:solidFill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93949"/>
            <a:ext cx="4056846" cy="56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0446"/>
            <a:ext cx="1481070" cy="642138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1" y="0"/>
            <a:ext cx="3455894" cy="8740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>
                <a:latin typeface="UTM Avo" panose="02040603050506020204" pitchFamily="18" charset="0"/>
              </a:rPr>
              <a:t>3. </a:t>
            </a:r>
            <a:r>
              <a:rPr lang="en-US" sz="4800" dirty="0" err="1" smtClean="0">
                <a:latin typeface="UTM Avo" panose="02040603050506020204" pitchFamily="18" charset="0"/>
              </a:rPr>
              <a:t>Tập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đọc</a:t>
            </a:r>
            <a:endParaRPr lang="en-US" sz="4800" dirty="0">
              <a:latin typeface="UTM Avo" panose="020406030505060202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161264" y="1577690"/>
            <a:ext cx="104504" cy="352697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028200" y="2029481"/>
            <a:ext cx="104504" cy="352697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181754" y="2365273"/>
            <a:ext cx="104504" cy="352697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135394" y="2841938"/>
            <a:ext cx="104504" cy="352697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449927" y="3194635"/>
            <a:ext cx="104504" cy="352697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666539" y="3689679"/>
            <a:ext cx="104504" cy="352697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771043" y="4032386"/>
            <a:ext cx="104504" cy="352697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056760" y="4504250"/>
            <a:ext cx="104504" cy="352697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454283" y="4856947"/>
            <a:ext cx="104504" cy="352697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129502" y="5269064"/>
            <a:ext cx="104504" cy="352697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234006" y="5293775"/>
            <a:ext cx="104504" cy="352697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6" t="18662" r="22397" b="15493"/>
          <a:stretch/>
        </p:blipFill>
        <p:spPr bwMode="auto">
          <a:xfrm>
            <a:off x="173971" y="1139662"/>
            <a:ext cx="10805374" cy="510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63117" y="437029"/>
            <a:ext cx="3206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UTM Avo" pitchFamily="18" charset="0"/>
              </a:rPr>
              <a:t>Phố Lò Rèn</a:t>
            </a:r>
            <a:endParaRPr lang="vi-VN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2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9" b="25800"/>
          <a:stretch/>
        </p:blipFill>
        <p:spPr>
          <a:xfrm>
            <a:off x="0" y="4382910"/>
            <a:ext cx="1764406" cy="2475090"/>
          </a:xfrm>
          <a:prstGeom prst="rect">
            <a:avLst/>
          </a:prstGeom>
        </p:spPr>
      </p:pic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860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89059" y="981633"/>
            <a:ext cx="1909482" cy="8875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8" t="61510" r="27643" b="15317"/>
          <a:stretch/>
        </p:blipFill>
        <p:spPr bwMode="auto">
          <a:xfrm>
            <a:off x="0" y="4093"/>
            <a:ext cx="12028868" cy="437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2234045" y="2867891"/>
            <a:ext cx="988979" cy="935182"/>
          </a:xfrm>
          <a:custGeom>
            <a:avLst/>
            <a:gdLst>
              <a:gd name="connsiteX0" fmla="*/ 519546 w 988979"/>
              <a:gd name="connsiteY0" fmla="*/ 31173 h 935182"/>
              <a:gd name="connsiteX1" fmla="*/ 363682 w 988979"/>
              <a:gd name="connsiteY1" fmla="*/ 20782 h 935182"/>
              <a:gd name="connsiteX2" fmla="*/ 197428 w 988979"/>
              <a:gd name="connsiteY2" fmla="*/ 41564 h 935182"/>
              <a:gd name="connsiteX3" fmla="*/ 124691 w 988979"/>
              <a:gd name="connsiteY3" fmla="*/ 103909 h 935182"/>
              <a:gd name="connsiteX4" fmla="*/ 31173 w 988979"/>
              <a:gd name="connsiteY4" fmla="*/ 238991 h 935182"/>
              <a:gd name="connsiteX5" fmla="*/ 20782 w 988979"/>
              <a:gd name="connsiteY5" fmla="*/ 270164 h 935182"/>
              <a:gd name="connsiteX6" fmla="*/ 0 w 988979"/>
              <a:gd name="connsiteY6" fmla="*/ 519545 h 935182"/>
              <a:gd name="connsiteX7" fmla="*/ 10391 w 988979"/>
              <a:gd name="connsiteY7" fmla="*/ 706582 h 935182"/>
              <a:gd name="connsiteX8" fmla="*/ 20782 w 988979"/>
              <a:gd name="connsiteY8" fmla="*/ 737754 h 935182"/>
              <a:gd name="connsiteX9" fmla="*/ 51955 w 988979"/>
              <a:gd name="connsiteY9" fmla="*/ 768927 h 935182"/>
              <a:gd name="connsiteX10" fmla="*/ 103910 w 988979"/>
              <a:gd name="connsiteY10" fmla="*/ 841664 h 935182"/>
              <a:gd name="connsiteX11" fmla="*/ 187037 w 988979"/>
              <a:gd name="connsiteY11" fmla="*/ 883227 h 935182"/>
              <a:gd name="connsiteX12" fmla="*/ 218210 w 988979"/>
              <a:gd name="connsiteY12" fmla="*/ 904009 h 935182"/>
              <a:gd name="connsiteX13" fmla="*/ 249382 w 988979"/>
              <a:gd name="connsiteY13" fmla="*/ 914400 h 935182"/>
              <a:gd name="connsiteX14" fmla="*/ 415637 w 988979"/>
              <a:gd name="connsiteY14" fmla="*/ 935182 h 935182"/>
              <a:gd name="connsiteX15" fmla="*/ 716973 w 988979"/>
              <a:gd name="connsiteY15" fmla="*/ 924791 h 935182"/>
              <a:gd name="connsiteX16" fmla="*/ 758537 w 988979"/>
              <a:gd name="connsiteY16" fmla="*/ 914400 h 935182"/>
              <a:gd name="connsiteX17" fmla="*/ 779319 w 988979"/>
              <a:gd name="connsiteY17" fmla="*/ 883227 h 935182"/>
              <a:gd name="connsiteX18" fmla="*/ 820882 w 988979"/>
              <a:gd name="connsiteY18" fmla="*/ 862445 h 935182"/>
              <a:gd name="connsiteX19" fmla="*/ 893619 w 988979"/>
              <a:gd name="connsiteY19" fmla="*/ 779318 h 935182"/>
              <a:gd name="connsiteX20" fmla="*/ 914400 w 988979"/>
              <a:gd name="connsiteY20" fmla="*/ 727364 h 935182"/>
              <a:gd name="connsiteX21" fmla="*/ 955964 w 988979"/>
              <a:gd name="connsiteY21" fmla="*/ 665018 h 935182"/>
              <a:gd name="connsiteX22" fmla="*/ 976746 w 988979"/>
              <a:gd name="connsiteY22" fmla="*/ 363682 h 935182"/>
              <a:gd name="connsiteX23" fmla="*/ 955964 w 988979"/>
              <a:gd name="connsiteY23" fmla="*/ 249382 h 935182"/>
              <a:gd name="connsiteX24" fmla="*/ 924791 w 988979"/>
              <a:gd name="connsiteY24" fmla="*/ 218209 h 935182"/>
              <a:gd name="connsiteX25" fmla="*/ 914400 w 988979"/>
              <a:gd name="connsiteY25" fmla="*/ 187036 h 935182"/>
              <a:gd name="connsiteX26" fmla="*/ 852055 w 988979"/>
              <a:gd name="connsiteY26" fmla="*/ 135082 h 935182"/>
              <a:gd name="connsiteX27" fmla="*/ 820882 w 988979"/>
              <a:gd name="connsiteY27" fmla="*/ 124691 h 935182"/>
              <a:gd name="connsiteX28" fmla="*/ 789710 w 988979"/>
              <a:gd name="connsiteY28" fmla="*/ 103909 h 935182"/>
              <a:gd name="connsiteX29" fmla="*/ 748146 w 988979"/>
              <a:gd name="connsiteY29" fmla="*/ 93518 h 935182"/>
              <a:gd name="connsiteX30" fmla="*/ 685800 w 988979"/>
              <a:gd name="connsiteY30" fmla="*/ 72736 h 935182"/>
              <a:gd name="connsiteX31" fmla="*/ 602673 w 988979"/>
              <a:gd name="connsiteY31" fmla="*/ 51954 h 935182"/>
              <a:gd name="connsiteX32" fmla="*/ 561110 w 988979"/>
              <a:gd name="connsiteY32" fmla="*/ 41564 h 935182"/>
              <a:gd name="connsiteX33" fmla="*/ 467591 w 988979"/>
              <a:gd name="connsiteY33" fmla="*/ 10391 h 935182"/>
              <a:gd name="connsiteX34" fmla="*/ 384464 w 988979"/>
              <a:gd name="connsiteY34" fmla="*/ 0 h 93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88979" h="935182">
                <a:moveTo>
                  <a:pt x="519546" y="31173"/>
                </a:moveTo>
                <a:cubicBezTo>
                  <a:pt x="467591" y="27709"/>
                  <a:pt x="415752" y="20782"/>
                  <a:pt x="363682" y="20782"/>
                </a:cubicBezTo>
                <a:cubicBezTo>
                  <a:pt x="291742" y="20782"/>
                  <a:pt x="259222" y="29205"/>
                  <a:pt x="197428" y="41564"/>
                </a:cubicBezTo>
                <a:cubicBezTo>
                  <a:pt x="173182" y="62346"/>
                  <a:pt x="145260" y="79483"/>
                  <a:pt x="124691" y="103909"/>
                </a:cubicBezTo>
                <a:cubicBezTo>
                  <a:pt x="89415" y="145799"/>
                  <a:pt x="31173" y="238991"/>
                  <a:pt x="31173" y="238991"/>
                </a:cubicBezTo>
                <a:cubicBezTo>
                  <a:pt x="27709" y="249382"/>
                  <a:pt x="22930" y="259424"/>
                  <a:pt x="20782" y="270164"/>
                </a:cubicBezTo>
                <a:cubicBezTo>
                  <a:pt x="5171" y="348216"/>
                  <a:pt x="4310" y="446271"/>
                  <a:pt x="0" y="519545"/>
                </a:cubicBezTo>
                <a:cubicBezTo>
                  <a:pt x="3464" y="581891"/>
                  <a:pt x="4471" y="644421"/>
                  <a:pt x="10391" y="706582"/>
                </a:cubicBezTo>
                <a:cubicBezTo>
                  <a:pt x="11429" y="717485"/>
                  <a:pt x="14706" y="728641"/>
                  <a:pt x="20782" y="737754"/>
                </a:cubicBezTo>
                <a:cubicBezTo>
                  <a:pt x="28933" y="749981"/>
                  <a:pt x="42547" y="757638"/>
                  <a:pt x="51955" y="768927"/>
                </a:cubicBezTo>
                <a:cubicBezTo>
                  <a:pt x="65882" y="785639"/>
                  <a:pt x="88072" y="830146"/>
                  <a:pt x="103910" y="841664"/>
                </a:cubicBezTo>
                <a:cubicBezTo>
                  <a:pt x="128964" y="859885"/>
                  <a:pt x="161260" y="866043"/>
                  <a:pt x="187037" y="883227"/>
                </a:cubicBezTo>
                <a:cubicBezTo>
                  <a:pt x="197428" y="890154"/>
                  <a:pt x="207040" y="898424"/>
                  <a:pt x="218210" y="904009"/>
                </a:cubicBezTo>
                <a:cubicBezTo>
                  <a:pt x="228006" y="908907"/>
                  <a:pt x="238756" y="911744"/>
                  <a:pt x="249382" y="914400"/>
                </a:cubicBezTo>
                <a:cubicBezTo>
                  <a:pt x="310731" y="929737"/>
                  <a:pt x="344661" y="928730"/>
                  <a:pt x="415637" y="935182"/>
                </a:cubicBezTo>
                <a:cubicBezTo>
                  <a:pt x="516082" y="931718"/>
                  <a:pt x="616652" y="930871"/>
                  <a:pt x="716973" y="924791"/>
                </a:cubicBezTo>
                <a:cubicBezTo>
                  <a:pt x="731228" y="923927"/>
                  <a:pt x="746654" y="922322"/>
                  <a:pt x="758537" y="914400"/>
                </a:cubicBezTo>
                <a:cubicBezTo>
                  <a:pt x="768928" y="907473"/>
                  <a:pt x="769725" y="891222"/>
                  <a:pt x="779319" y="883227"/>
                </a:cubicBezTo>
                <a:cubicBezTo>
                  <a:pt x="791218" y="873311"/>
                  <a:pt x="808277" y="871448"/>
                  <a:pt x="820882" y="862445"/>
                </a:cubicBezTo>
                <a:cubicBezTo>
                  <a:pt x="842751" y="846825"/>
                  <a:pt x="880587" y="795608"/>
                  <a:pt x="893619" y="779318"/>
                </a:cubicBezTo>
                <a:cubicBezTo>
                  <a:pt x="900546" y="762000"/>
                  <a:pt x="905469" y="743739"/>
                  <a:pt x="914400" y="727364"/>
                </a:cubicBezTo>
                <a:cubicBezTo>
                  <a:pt x="926360" y="705437"/>
                  <a:pt x="955964" y="665018"/>
                  <a:pt x="955964" y="665018"/>
                </a:cubicBezTo>
                <a:cubicBezTo>
                  <a:pt x="998886" y="493332"/>
                  <a:pt x="993173" y="569016"/>
                  <a:pt x="976746" y="363682"/>
                </a:cubicBezTo>
                <a:cubicBezTo>
                  <a:pt x="976486" y="360428"/>
                  <a:pt x="970680" y="271455"/>
                  <a:pt x="955964" y="249382"/>
                </a:cubicBezTo>
                <a:cubicBezTo>
                  <a:pt x="947813" y="237155"/>
                  <a:pt x="935182" y="228600"/>
                  <a:pt x="924791" y="218209"/>
                </a:cubicBezTo>
                <a:cubicBezTo>
                  <a:pt x="921327" y="207818"/>
                  <a:pt x="920476" y="196150"/>
                  <a:pt x="914400" y="187036"/>
                </a:cubicBezTo>
                <a:cubicBezTo>
                  <a:pt x="902910" y="169801"/>
                  <a:pt x="871223" y="144666"/>
                  <a:pt x="852055" y="135082"/>
                </a:cubicBezTo>
                <a:cubicBezTo>
                  <a:pt x="842258" y="130184"/>
                  <a:pt x="831273" y="128155"/>
                  <a:pt x="820882" y="124691"/>
                </a:cubicBezTo>
                <a:cubicBezTo>
                  <a:pt x="810491" y="117764"/>
                  <a:pt x="801188" y="108828"/>
                  <a:pt x="789710" y="103909"/>
                </a:cubicBezTo>
                <a:cubicBezTo>
                  <a:pt x="776584" y="98283"/>
                  <a:pt x="761825" y="97622"/>
                  <a:pt x="748146" y="93518"/>
                </a:cubicBezTo>
                <a:cubicBezTo>
                  <a:pt x="727164" y="87223"/>
                  <a:pt x="707052" y="78049"/>
                  <a:pt x="685800" y="72736"/>
                </a:cubicBezTo>
                <a:lnTo>
                  <a:pt x="602673" y="51954"/>
                </a:lnTo>
                <a:lnTo>
                  <a:pt x="561110" y="41564"/>
                </a:lnTo>
                <a:cubicBezTo>
                  <a:pt x="514418" y="10436"/>
                  <a:pt x="538862" y="20573"/>
                  <a:pt x="467591" y="10391"/>
                </a:cubicBezTo>
                <a:cubicBezTo>
                  <a:pt x="439947" y="6442"/>
                  <a:pt x="384464" y="0"/>
                  <a:pt x="38446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1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" y="1506071"/>
            <a:ext cx="2174562" cy="535155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0"/>
            <a:ext cx="3227294" cy="1048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UTM Avo" panose="02040603050506020204" pitchFamily="18" charset="0"/>
              </a:rPr>
              <a:t>4. </a:t>
            </a:r>
            <a:r>
              <a:rPr lang="en-US" sz="4000" dirty="0" err="1" smtClean="0">
                <a:latin typeface="UTM Avo" panose="02040603050506020204" pitchFamily="18" charset="0"/>
              </a:rPr>
              <a:t>Tập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viết</a:t>
            </a:r>
            <a:endParaRPr lang="en-US" sz="4000" dirty="0">
              <a:latin typeface="UTM Avo" panose="020406030505060202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27641" r="13687" b="47359"/>
          <a:stretch/>
        </p:blipFill>
        <p:spPr bwMode="auto">
          <a:xfrm>
            <a:off x="1339403" y="1223493"/>
            <a:ext cx="10676586" cy="295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07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>
            <a:off x="848140" y="145774"/>
            <a:ext cx="10681252" cy="6221896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UTM Avo" pitchFamily="18" charset="0"/>
              </a:rPr>
              <a:t>Tạm biệt và hẹn gặp lại các con tiết học sau</a:t>
            </a:r>
            <a:endParaRPr lang="vi-VN" sz="6000">
              <a:solidFill>
                <a:srgbClr val="FF0000"/>
              </a:solidFill>
            </a:endParaRP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" y="1506071"/>
            <a:ext cx="2174562" cy="5351552"/>
          </a:xfrm>
          <a:prstGeom prst="rect">
            <a:avLst/>
          </a:prstGeom>
        </p:spPr>
      </p:pic>
      <p:pic>
        <p:nvPicPr>
          <p:cNvPr id="5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9" b="25800"/>
          <a:stretch/>
        </p:blipFill>
        <p:spPr>
          <a:xfrm>
            <a:off x="2080592" y="5045576"/>
            <a:ext cx="1764406" cy="179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4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758"/>
            <a:ext cx="12192000" cy="298424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616052" y="885964"/>
            <a:ext cx="2860766" cy="1528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p</a:t>
            </a:r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hấn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5376" y="56605"/>
            <a:ext cx="8255726" cy="56170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UTM Avo" panose="02040603050506020204" pitchFamily="18" charset="0"/>
              </a:rPr>
              <a:t>Con </a:t>
            </a:r>
            <a:r>
              <a:rPr lang="en-US" sz="3200" dirty="0" err="1" smtClean="0">
                <a:latin typeface="UTM Avo" panose="02040603050506020204" pitchFamily="18" charset="0"/>
              </a:rPr>
              <a:t>luyện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đọc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lại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các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tiếng</a:t>
            </a:r>
            <a:r>
              <a:rPr lang="en-US" sz="3200" dirty="0" smtClean="0">
                <a:latin typeface="UTM Avo" panose="02040603050506020204" pitchFamily="18" charset="0"/>
              </a:rPr>
              <a:t>, </a:t>
            </a:r>
            <a:r>
              <a:rPr lang="en-US" sz="3200" dirty="0" err="1" smtClean="0">
                <a:latin typeface="UTM Avo" panose="02040603050506020204" pitchFamily="18" charset="0"/>
              </a:rPr>
              <a:t>từ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sau</a:t>
            </a:r>
            <a:r>
              <a:rPr lang="en-US" sz="3200" dirty="0" smtClean="0">
                <a:latin typeface="UTM Avo" panose="02040603050506020204" pitchFamily="18" charset="0"/>
              </a:rPr>
              <a:t>.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224228" y="954877"/>
            <a:ext cx="2860766" cy="1528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v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ật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57195" y="987357"/>
            <a:ext cx="2860766" cy="1528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cân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529785" y="3077101"/>
            <a:ext cx="2860766" cy="1528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t</a:t>
            </a:r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hợ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lặn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847599" y="2750887"/>
            <a:ext cx="2860766" cy="1528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k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hăn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mặt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 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85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758"/>
            <a:ext cx="12192000" cy="298424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691262" y="987357"/>
            <a:ext cx="2860766" cy="1528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b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ắt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cá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5376" y="56605"/>
            <a:ext cx="8255726" cy="56170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UTM Avo" panose="02040603050506020204" pitchFamily="18" charset="0"/>
              </a:rPr>
              <a:t>Con </a:t>
            </a:r>
            <a:r>
              <a:rPr lang="en-US" sz="3200" dirty="0" err="1" smtClean="0">
                <a:latin typeface="UTM Avo" panose="02040603050506020204" pitchFamily="18" charset="0"/>
              </a:rPr>
              <a:t>luyện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đọc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lại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các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tiếng</a:t>
            </a:r>
            <a:r>
              <a:rPr lang="en-US" sz="3200" dirty="0" smtClean="0">
                <a:latin typeface="UTM Avo" panose="02040603050506020204" pitchFamily="18" charset="0"/>
              </a:rPr>
              <a:t>, </a:t>
            </a:r>
            <a:r>
              <a:rPr lang="en-US" sz="3200" dirty="0" err="1" smtClean="0">
                <a:latin typeface="UTM Avo" panose="02040603050506020204" pitchFamily="18" charset="0"/>
              </a:rPr>
              <a:t>từ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sau</a:t>
            </a:r>
            <a:r>
              <a:rPr lang="en-US" sz="3200" dirty="0" smtClean="0">
                <a:latin typeface="UTM Avo" panose="02040603050506020204" pitchFamily="18" charset="0"/>
              </a:rPr>
              <a:t>.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229667" y="987357"/>
            <a:ext cx="2860766" cy="1528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c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him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cắt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57195" y="987357"/>
            <a:ext cx="2860766" cy="1528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chăn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631991" y="3109581"/>
            <a:ext cx="2860766" cy="1528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sân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080702" y="2812444"/>
            <a:ext cx="2860766" cy="1528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l</a:t>
            </a:r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ật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đật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19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58" y="4415246"/>
            <a:ext cx="2442754" cy="24427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56216" y="1581126"/>
            <a:ext cx="3136895" cy="133882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en - et</a:t>
            </a:r>
            <a:endParaRPr lang="en-US" sz="54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2102" y="1742709"/>
            <a:ext cx="2286000" cy="90158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60: </a:t>
            </a:r>
            <a:endParaRPr lang="en-US" sz="40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828800" y="2641705"/>
            <a:ext cx="4317769" cy="3682896"/>
            <a:chOff x="1828800" y="2641705"/>
            <a:chExt cx="4317769" cy="3682896"/>
          </a:xfrm>
        </p:grpSpPr>
        <p:sp>
          <p:nvSpPr>
            <p:cNvPr id="13" name="Oval 12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41368" y="3262454"/>
              <a:ext cx="3505201" cy="2092873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13000" dirty="0" smtClean="0">
                  <a:solidFill>
                    <a:srgbClr val="008000"/>
                  </a:solidFill>
                  <a:latin typeface="UTM Avo" panose="02040603050506020204" pitchFamily="18" charset="0"/>
                </a:rPr>
                <a:t>en</a:t>
              </a:r>
              <a:endParaRPr lang="en-US" sz="13000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00800" y="2743200"/>
            <a:ext cx="4038600" cy="3682896"/>
            <a:chOff x="6400800" y="2743200"/>
            <a:chExt cx="4038600" cy="3682896"/>
          </a:xfrm>
        </p:grpSpPr>
        <p:sp>
          <p:nvSpPr>
            <p:cNvPr id="16" name="Oval 15"/>
            <p:cNvSpPr/>
            <p:nvPr/>
          </p:nvSpPr>
          <p:spPr>
            <a:xfrm>
              <a:off x="6400800" y="2743200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6927" y="3436716"/>
              <a:ext cx="3201473" cy="2092873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13000" smtClean="0">
                  <a:solidFill>
                    <a:srgbClr val="008000"/>
                  </a:solidFill>
                  <a:latin typeface="UTM Avo" panose="02040603050506020204" pitchFamily="18" charset="0"/>
                </a:rPr>
                <a:t>et</a:t>
              </a:r>
              <a:endParaRPr lang="en-US" sz="13000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39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2029732"/>
            <a:ext cx="1855694" cy="120032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smtClean="0">
                <a:solidFill>
                  <a:srgbClr val="008000"/>
                </a:solidFill>
                <a:latin typeface="UTM Avo" panose="02040603050506020204" pitchFamily="18" charset="0"/>
              </a:rPr>
              <a:t>en</a:t>
            </a:r>
            <a:endParaRPr lang="en-US" sz="7200" dirty="0">
              <a:solidFill>
                <a:srgbClr val="008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15353" y="3230053"/>
            <a:ext cx="94129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UTM Avo" panose="02040603050506020204" pitchFamily="18" charset="0"/>
              </a:rPr>
              <a:t>e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70094" y="3230053"/>
            <a:ext cx="914400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atin typeface="UTM Avo" panose="02040603050506020204" pitchFamily="18" charset="0"/>
              </a:rPr>
              <a:t>n</a:t>
            </a:r>
            <a:endParaRPr lang="en-US" sz="5400" dirty="0"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80294" y="2029731"/>
            <a:ext cx="1855694" cy="120032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smtClean="0">
                <a:solidFill>
                  <a:srgbClr val="008000"/>
                </a:solidFill>
                <a:latin typeface="UTM Avo" panose="02040603050506020204" pitchFamily="18" charset="0"/>
              </a:rPr>
              <a:t>et</a:t>
            </a:r>
            <a:endParaRPr lang="en-US" sz="7200" dirty="0">
              <a:solidFill>
                <a:srgbClr val="008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180294" y="3230053"/>
            <a:ext cx="94129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UTM Avo" panose="02040603050506020204" pitchFamily="18" charset="0"/>
              </a:rPr>
              <a:t>e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135035" y="3230053"/>
            <a:ext cx="914400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atin typeface="UTM Avo" panose="02040603050506020204" pitchFamily="18" charset="0"/>
              </a:rPr>
              <a:t>t</a:t>
            </a:r>
            <a:endParaRPr lang="en-US" sz="54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61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 flipV="1">
            <a:off x="10319238" y="33536"/>
            <a:ext cx="435661" cy="1140096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0316506" y="1941188"/>
            <a:ext cx="1179283" cy="1308459"/>
            <a:chOff x="1538" y="671"/>
            <a:chExt cx="2684" cy="2978"/>
          </a:xfrm>
          <a:solidFill>
            <a:schemeClr val="accent3"/>
          </a:solidFill>
          <a:effectLst/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904" y="3253"/>
              <a:ext cx="45" cy="396"/>
            </a:xfrm>
            <a:custGeom>
              <a:avLst/>
              <a:gdLst>
                <a:gd name="T0" fmla="*/ 18 w 118"/>
                <a:gd name="T1" fmla="*/ 491 h 1025"/>
                <a:gd name="T2" fmla="*/ 0 w 118"/>
                <a:gd name="T3" fmla="*/ 88 h 1025"/>
                <a:gd name="T4" fmla="*/ 36 w 118"/>
                <a:gd name="T5" fmla="*/ 0 h 1025"/>
                <a:gd name="T6" fmla="*/ 82 w 118"/>
                <a:gd name="T7" fmla="*/ 78 h 1025"/>
                <a:gd name="T8" fmla="*/ 117 w 118"/>
                <a:gd name="T9" fmla="*/ 936 h 1025"/>
                <a:gd name="T10" fmla="*/ 81 w 118"/>
                <a:gd name="T11" fmla="*/ 1025 h 1025"/>
                <a:gd name="T12" fmla="*/ 35 w 118"/>
                <a:gd name="T13" fmla="*/ 936 h 1025"/>
                <a:gd name="T14" fmla="*/ 12 w 118"/>
                <a:gd name="T15" fmla="*/ 491 h 1025"/>
                <a:gd name="T16" fmla="*/ 18 w 118"/>
                <a:gd name="T17" fmla="*/ 491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025">
                  <a:moveTo>
                    <a:pt x="18" y="491"/>
                  </a:moveTo>
                  <a:cubicBezTo>
                    <a:pt x="11" y="357"/>
                    <a:pt x="2" y="223"/>
                    <a:pt x="0" y="88"/>
                  </a:cubicBezTo>
                  <a:cubicBezTo>
                    <a:pt x="0" y="59"/>
                    <a:pt x="23" y="29"/>
                    <a:pt x="36" y="0"/>
                  </a:cubicBezTo>
                  <a:cubicBezTo>
                    <a:pt x="52" y="26"/>
                    <a:pt x="80" y="51"/>
                    <a:pt x="82" y="78"/>
                  </a:cubicBezTo>
                  <a:cubicBezTo>
                    <a:pt x="97" y="364"/>
                    <a:pt x="108" y="650"/>
                    <a:pt x="117" y="936"/>
                  </a:cubicBezTo>
                  <a:cubicBezTo>
                    <a:pt x="118" y="965"/>
                    <a:pt x="94" y="995"/>
                    <a:pt x="81" y="1025"/>
                  </a:cubicBezTo>
                  <a:cubicBezTo>
                    <a:pt x="65" y="995"/>
                    <a:pt x="37" y="967"/>
                    <a:pt x="35" y="936"/>
                  </a:cubicBezTo>
                  <a:cubicBezTo>
                    <a:pt x="23" y="788"/>
                    <a:pt x="19" y="640"/>
                    <a:pt x="12" y="491"/>
                  </a:cubicBezTo>
                  <a:cubicBezTo>
                    <a:pt x="14" y="491"/>
                    <a:pt x="16" y="491"/>
                    <a:pt x="18" y="4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846" y="2352"/>
              <a:ext cx="376" cy="143"/>
            </a:xfrm>
            <a:custGeom>
              <a:avLst/>
              <a:gdLst>
                <a:gd name="T0" fmla="*/ 929 w 973"/>
                <a:gd name="T1" fmla="*/ 370 h 370"/>
                <a:gd name="T2" fmla="*/ 863 w 973"/>
                <a:gd name="T3" fmla="*/ 348 h 370"/>
                <a:gd name="T4" fmla="*/ 79 w 973"/>
                <a:gd name="T5" fmla="*/ 90 h 370"/>
                <a:gd name="T6" fmla="*/ 0 w 973"/>
                <a:gd name="T7" fmla="*/ 25 h 370"/>
                <a:gd name="T8" fmla="*/ 97 w 973"/>
                <a:gd name="T9" fmla="*/ 9 h 370"/>
                <a:gd name="T10" fmla="*/ 911 w 973"/>
                <a:gd name="T11" fmla="*/ 277 h 370"/>
                <a:gd name="T12" fmla="*/ 973 w 973"/>
                <a:gd name="T13" fmla="*/ 335 h 370"/>
                <a:gd name="T14" fmla="*/ 929 w 973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3" h="370">
                  <a:moveTo>
                    <a:pt x="929" y="370"/>
                  </a:moveTo>
                  <a:cubicBezTo>
                    <a:pt x="903" y="361"/>
                    <a:pt x="883" y="355"/>
                    <a:pt x="863" y="348"/>
                  </a:cubicBezTo>
                  <a:cubicBezTo>
                    <a:pt x="601" y="263"/>
                    <a:pt x="340" y="179"/>
                    <a:pt x="79" y="90"/>
                  </a:cubicBezTo>
                  <a:cubicBezTo>
                    <a:pt x="49" y="80"/>
                    <a:pt x="26" y="47"/>
                    <a:pt x="0" y="25"/>
                  </a:cubicBezTo>
                  <a:cubicBezTo>
                    <a:pt x="33" y="19"/>
                    <a:pt x="69" y="0"/>
                    <a:pt x="97" y="9"/>
                  </a:cubicBezTo>
                  <a:cubicBezTo>
                    <a:pt x="370" y="95"/>
                    <a:pt x="641" y="185"/>
                    <a:pt x="911" y="277"/>
                  </a:cubicBezTo>
                  <a:cubicBezTo>
                    <a:pt x="935" y="285"/>
                    <a:pt x="953" y="315"/>
                    <a:pt x="973" y="335"/>
                  </a:cubicBezTo>
                  <a:cubicBezTo>
                    <a:pt x="958" y="347"/>
                    <a:pt x="943" y="359"/>
                    <a:pt x="929" y="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3737" y="1439"/>
              <a:ext cx="338" cy="216"/>
            </a:xfrm>
            <a:custGeom>
              <a:avLst/>
              <a:gdLst>
                <a:gd name="T0" fmla="*/ 833 w 875"/>
                <a:gd name="T1" fmla="*/ 0 h 559"/>
                <a:gd name="T2" fmla="*/ 868 w 875"/>
                <a:gd name="T3" fmla="*/ 19 h 559"/>
                <a:gd name="T4" fmla="*/ 866 w 875"/>
                <a:gd name="T5" fmla="*/ 67 h 559"/>
                <a:gd name="T6" fmla="*/ 807 w 875"/>
                <a:gd name="T7" fmla="*/ 110 h 559"/>
                <a:gd name="T8" fmla="*/ 101 w 875"/>
                <a:gd name="T9" fmla="*/ 541 h 559"/>
                <a:gd name="T10" fmla="*/ 0 w 875"/>
                <a:gd name="T11" fmla="*/ 559 h 559"/>
                <a:gd name="T12" fmla="*/ 52 w 875"/>
                <a:gd name="T13" fmla="*/ 475 h 559"/>
                <a:gd name="T14" fmla="*/ 774 w 875"/>
                <a:gd name="T15" fmla="*/ 30 h 559"/>
                <a:gd name="T16" fmla="*/ 833 w 875"/>
                <a:gd name="T1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559">
                  <a:moveTo>
                    <a:pt x="833" y="0"/>
                  </a:moveTo>
                  <a:cubicBezTo>
                    <a:pt x="846" y="6"/>
                    <a:pt x="864" y="10"/>
                    <a:pt x="868" y="19"/>
                  </a:cubicBezTo>
                  <a:cubicBezTo>
                    <a:pt x="874" y="33"/>
                    <a:pt x="875" y="57"/>
                    <a:pt x="866" y="67"/>
                  </a:cubicBezTo>
                  <a:cubicBezTo>
                    <a:pt x="851" y="85"/>
                    <a:pt x="828" y="97"/>
                    <a:pt x="807" y="110"/>
                  </a:cubicBezTo>
                  <a:cubicBezTo>
                    <a:pt x="572" y="255"/>
                    <a:pt x="338" y="400"/>
                    <a:pt x="101" y="541"/>
                  </a:cubicBezTo>
                  <a:cubicBezTo>
                    <a:pt x="74" y="558"/>
                    <a:pt x="34" y="553"/>
                    <a:pt x="0" y="559"/>
                  </a:cubicBezTo>
                  <a:cubicBezTo>
                    <a:pt x="17" y="530"/>
                    <a:pt x="27" y="491"/>
                    <a:pt x="52" y="475"/>
                  </a:cubicBezTo>
                  <a:cubicBezTo>
                    <a:pt x="291" y="324"/>
                    <a:pt x="533" y="178"/>
                    <a:pt x="774" y="30"/>
                  </a:cubicBezTo>
                  <a:cubicBezTo>
                    <a:pt x="792" y="19"/>
                    <a:pt x="811" y="11"/>
                    <a:pt x="8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009" y="2999"/>
              <a:ext cx="190" cy="356"/>
            </a:xfrm>
            <a:custGeom>
              <a:avLst/>
              <a:gdLst>
                <a:gd name="T0" fmla="*/ 484 w 494"/>
                <a:gd name="T1" fmla="*/ 4 h 920"/>
                <a:gd name="T2" fmla="*/ 483 w 494"/>
                <a:gd name="T3" fmla="*/ 86 h 920"/>
                <a:gd name="T4" fmla="*/ 296 w 494"/>
                <a:gd name="T5" fmla="*/ 454 h 920"/>
                <a:gd name="T6" fmla="*/ 82 w 494"/>
                <a:gd name="T7" fmla="*/ 868 h 920"/>
                <a:gd name="T8" fmla="*/ 15 w 494"/>
                <a:gd name="T9" fmla="*/ 920 h 920"/>
                <a:gd name="T10" fmla="*/ 11 w 494"/>
                <a:gd name="T11" fmla="*/ 829 h 920"/>
                <a:gd name="T12" fmla="*/ 405 w 494"/>
                <a:gd name="T13" fmla="*/ 55 h 920"/>
                <a:gd name="T14" fmla="*/ 448 w 494"/>
                <a:gd name="T15" fmla="*/ 0 h 920"/>
                <a:gd name="T16" fmla="*/ 484 w 494"/>
                <a:gd name="T17" fmla="*/ 4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4" h="920">
                  <a:moveTo>
                    <a:pt x="484" y="4"/>
                  </a:moveTo>
                  <a:cubicBezTo>
                    <a:pt x="484" y="31"/>
                    <a:pt x="494" y="63"/>
                    <a:pt x="483" y="86"/>
                  </a:cubicBezTo>
                  <a:cubicBezTo>
                    <a:pt x="423" y="210"/>
                    <a:pt x="359" y="332"/>
                    <a:pt x="296" y="454"/>
                  </a:cubicBezTo>
                  <a:cubicBezTo>
                    <a:pt x="225" y="592"/>
                    <a:pt x="156" y="731"/>
                    <a:pt x="82" y="868"/>
                  </a:cubicBezTo>
                  <a:cubicBezTo>
                    <a:pt x="70" y="890"/>
                    <a:pt x="38" y="902"/>
                    <a:pt x="15" y="920"/>
                  </a:cubicBezTo>
                  <a:cubicBezTo>
                    <a:pt x="13" y="889"/>
                    <a:pt x="0" y="853"/>
                    <a:pt x="11" y="829"/>
                  </a:cubicBezTo>
                  <a:cubicBezTo>
                    <a:pt x="140" y="570"/>
                    <a:pt x="272" y="313"/>
                    <a:pt x="405" y="55"/>
                  </a:cubicBezTo>
                  <a:cubicBezTo>
                    <a:pt x="415" y="35"/>
                    <a:pt x="433" y="18"/>
                    <a:pt x="448" y="0"/>
                  </a:cubicBezTo>
                  <a:cubicBezTo>
                    <a:pt x="460" y="1"/>
                    <a:pt x="472" y="2"/>
                    <a:pt x="48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3597" y="2924"/>
              <a:ext cx="255" cy="314"/>
            </a:xfrm>
            <a:custGeom>
              <a:avLst/>
              <a:gdLst>
                <a:gd name="T0" fmla="*/ 0 w 660"/>
                <a:gd name="T1" fmla="*/ 38 h 814"/>
                <a:gd name="T2" fmla="*/ 33 w 660"/>
                <a:gd name="T3" fmla="*/ 2 h 814"/>
                <a:gd name="T4" fmla="*/ 93 w 660"/>
                <a:gd name="T5" fmla="*/ 33 h 814"/>
                <a:gd name="T6" fmla="*/ 338 w 660"/>
                <a:gd name="T7" fmla="*/ 340 h 814"/>
                <a:gd name="T8" fmla="*/ 646 w 660"/>
                <a:gd name="T9" fmla="*/ 731 h 814"/>
                <a:gd name="T10" fmla="*/ 652 w 660"/>
                <a:gd name="T11" fmla="*/ 814 h 814"/>
                <a:gd name="T12" fmla="*/ 582 w 660"/>
                <a:gd name="T13" fmla="*/ 784 h 814"/>
                <a:gd name="T14" fmla="*/ 28 w 660"/>
                <a:gd name="T15" fmla="*/ 88 h 814"/>
                <a:gd name="T16" fmla="*/ 0 w 660"/>
                <a:gd name="T17" fmla="*/ 38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0" h="814">
                  <a:moveTo>
                    <a:pt x="0" y="38"/>
                  </a:moveTo>
                  <a:cubicBezTo>
                    <a:pt x="12" y="25"/>
                    <a:pt x="25" y="0"/>
                    <a:pt x="33" y="2"/>
                  </a:cubicBezTo>
                  <a:cubicBezTo>
                    <a:pt x="55" y="6"/>
                    <a:pt x="80" y="17"/>
                    <a:pt x="93" y="33"/>
                  </a:cubicBezTo>
                  <a:cubicBezTo>
                    <a:pt x="176" y="134"/>
                    <a:pt x="257" y="237"/>
                    <a:pt x="338" y="340"/>
                  </a:cubicBezTo>
                  <a:cubicBezTo>
                    <a:pt x="441" y="470"/>
                    <a:pt x="546" y="599"/>
                    <a:pt x="646" y="731"/>
                  </a:cubicBezTo>
                  <a:cubicBezTo>
                    <a:pt x="660" y="750"/>
                    <a:pt x="650" y="786"/>
                    <a:pt x="652" y="814"/>
                  </a:cubicBezTo>
                  <a:cubicBezTo>
                    <a:pt x="628" y="805"/>
                    <a:pt x="596" y="802"/>
                    <a:pt x="582" y="784"/>
                  </a:cubicBezTo>
                  <a:cubicBezTo>
                    <a:pt x="395" y="554"/>
                    <a:pt x="212" y="321"/>
                    <a:pt x="28" y="88"/>
                  </a:cubicBezTo>
                  <a:cubicBezTo>
                    <a:pt x="17" y="75"/>
                    <a:pt x="11" y="58"/>
                    <a:pt x="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765" y="1406"/>
              <a:ext cx="309" cy="263"/>
            </a:xfrm>
            <a:custGeom>
              <a:avLst/>
              <a:gdLst>
                <a:gd name="T0" fmla="*/ 780 w 800"/>
                <a:gd name="T1" fmla="*/ 680 h 680"/>
                <a:gd name="T2" fmla="*/ 698 w 800"/>
                <a:gd name="T3" fmla="*/ 623 h 680"/>
                <a:gd name="T4" fmla="*/ 46 w 800"/>
                <a:gd name="T5" fmla="*/ 83 h 680"/>
                <a:gd name="T6" fmla="*/ 0 w 800"/>
                <a:gd name="T7" fmla="*/ 0 h 680"/>
                <a:gd name="T8" fmla="*/ 98 w 800"/>
                <a:gd name="T9" fmla="*/ 19 h 680"/>
                <a:gd name="T10" fmla="*/ 760 w 800"/>
                <a:gd name="T11" fmla="*/ 563 h 680"/>
                <a:gd name="T12" fmla="*/ 797 w 800"/>
                <a:gd name="T13" fmla="*/ 632 h 680"/>
                <a:gd name="T14" fmla="*/ 780 w 800"/>
                <a:gd name="T15" fmla="*/ 68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0" h="680">
                  <a:moveTo>
                    <a:pt x="780" y="680"/>
                  </a:moveTo>
                  <a:cubicBezTo>
                    <a:pt x="738" y="651"/>
                    <a:pt x="717" y="638"/>
                    <a:pt x="698" y="623"/>
                  </a:cubicBezTo>
                  <a:cubicBezTo>
                    <a:pt x="480" y="443"/>
                    <a:pt x="262" y="264"/>
                    <a:pt x="46" y="83"/>
                  </a:cubicBezTo>
                  <a:cubicBezTo>
                    <a:pt x="24" y="64"/>
                    <a:pt x="15" y="28"/>
                    <a:pt x="0" y="0"/>
                  </a:cubicBezTo>
                  <a:cubicBezTo>
                    <a:pt x="33" y="6"/>
                    <a:pt x="75" y="1"/>
                    <a:pt x="98" y="19"/>
                  </a:cubicBezTo>
                  <a:cubicBezTo>
                    <a:pt x="321" y="198"/>
                    <a:pt x="541" y="380"/>
                    <a:pt x="760" y="563"/>
                  </a:cubicBezTo>
                  <a:cubicBezTo>
                    <a:pt x="779" y="579"/>
                    <a:pt x="791" y="607"/>
                    <a:pt x="797" y="632"/>
                  </a:cubicBezTo>
                  <a:cubicBezTo>
                    <a:pt x="800" y="646"/>
                    <a:pt x="786" y="664"/>
                    <a:pt x="780" y="6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538" y="2321"/>
              <a:ext cx="395" cy="59"/>
            </a:xfrm>
            <a:custGeom>
              <a:avLst/>
              <a:gdLst>
                <a:gd name="T0" fmla="*/ 0 w 1023"/>
                <a:gd name="T1" fmla="*/ 104 h 153"/>
                <a:gd name="T2" fmla="*/ 85 w 1023"/>
                <a:gd name="T3" fmla="*/ 68 h 153"/>
                <a:gd name="T4" fmla="*/ 930 w 1023"/>
                <a:gd name="T5" fmla="*/ 2 h 153"/>
                <a:gd name="T6" fmla="*/ 1023 w 1023"/>
                <a:gd name="T7" fmla="*/ 36 h 153"/>
                <a:gd name="T8" fmla="*/ 932 w 1023"/>
                <a:gd name="T9" fmla="*/ 83 h 153"/>
                <a:gd name="T10" fmla="*/ 119 w 1023"/>
                <a:gd name="T11" fmla="*/ 150 h 153"/>
                <a:gd name="T12" fmla="*/ 10 w 1023"/>
                <a:gd name="T13" fmla="*/ 144 h 153"/>
                <a:gd name="T14" fmla="*/ 0 w 1023"/>
                <a:gd name="T15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" h="153">
                  <a:moveTo>
                    <a:pt x="0" y="104"/>
                  </a:moveTo>
                  <a:cubicBezTo>
                    <a:pt x="28" y="91"/>
                    <a:pt x="56" y="70"/>
                    <a:pt x="85" y="68"/>
                  </a:cubicBezTo>
                  <a:cubicBezTo>
                    <a:pt x="367" y="43"/>
                    <a:pt x="648" y="21"/>
                    <a:pt x="930" y="2"/>
                  </a:cubicBezTo>
                  <a:cubicBezTo>
                    <a:pt x="960" y="0"/>
                    <a:pt x="992" y="24"/>
                    <a:pt x="1023" y="36"/>
                  </a:cubicBezTo>
                  <a:cubicBezTo>
                    <a:pt x="993" y="52"/>
                    <a:pt x="964" y="80"/>
                    <a:pt x="932" y="83"/>
                  </a:cubicBezTo>
                  <a:cubicBezTo>
                    <a:pt x="661" y="108"/>
                    <a:pt x="390" y="129"/>
                    <a:pt x="119" y="150"/>
                  </a:cubicBezTo>
                  <a:cubicBezTo>
                    <a:pt x="83" y="153"/>
                    <a:pt x="46" y="146"/>
                    <a:pt x="10" y="144"/>
                  </a:cubicBezTo>
                  <a:cubicBezTo>
                    <a:pt x="7" y="131"/>
                    <a:pt x="3" y="117"/>
                    <a:pt x="0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4"/>
          <p:cNvGrpSpPr>
            <a:grpSpLocks noChangeAspect="1"/>
          </p:cNvGrpSpPr>
          <p:nvPr/>
        </p:nvGrpSpPr>
        <p:grpSpPr bwMode="auto">
          <a:xfrm>
            <a:off x="10624449" y="1173632"/>
            <a:ext cx="347772" cy="542534"/>
            <a:chOff x="2191" y="671"/>
            <a:chExt cx="1416" cy="2209"/>
          </a:xfrm>
          <a:solidFill>
            <a:schemeClr val="accent1"/>
          </a:solidFill>
        </p:grpSpPr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Freeform 23"/>
          <p:cNvSpPr/>
          <p:nvPr/>
        </p:nvSpPr>
        <p:spPr>
          <a:xfrm>
            <a:off x="10220503" y="0"/>
            <a:ext cx="435661" cy="1262121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 flipH="1">
            <a:off x="10441762" y="44841"/>
            <a:ext cx="435661" cy="1872881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9991530" y="1258462"/>
            <a:ext cx="424940" cy="662919"/>
            <a:chOff x="2191" y="671"/>
            <a:chExt cx="1416" cy="2209"/>
          </a:xfrm>
          <a:solidFill>
            <a:schemeClr val="accent2"/>
          </a:solidFill>
        </p:grpSpPr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0" y="44841"/>
            <a:ext cx="3643658" cy="8098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UTM Avo" panose="02040603050506020204" pitchFamily="18" charset="0"/>
              </a:rPr>
              <a:t>1. </a:t>
            </a:r>
            <a:r>
              <a:rPr lang="en-US" sz="4400" dirty="0" err="1" smtClean="0">
                <a:latin typeface="UTM Avo" panose="02040603050506020204" pitchFamily="18" charset="0"/>
              </a:rPr>
              <a:t>Làm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quen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006739" y="4013108"/>
            <a:ext cx="3624750" cy="910991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smtClean="0">
                <a:solidFill>
                  <a:schemeClr val="tx1"/>
                </a:solidFill>
                <a:latin typeface="UTM Avo" panose="02040603050506020204" pitchFamily="18" charset="0"/>
              </a:rPr>
              <a:t>Xe ben</a:t>
            </a:r>
            <a:endParaRPr lang="en-US" sz="48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923887" y="4867649"/>
            <a:ext cx="1812374" cy="7453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008000"/>
                </a:solidFill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736261" y="4867649"/>
            <a:ext cx="1835239" cy="7453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smtClean="0">
                <a:solidFill>
                  <a:schemeClr val="tx1"/>
                </a:solidFill>
                <a:latin typeface="UTM Avo" panose="02040603050506020204" pitchFamily="18" charset="0"/>
              </a:rPr>
              <a:t>en</a:t>
            </a:r>
            <a:endParaRPr lang="en-US" sz="4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pic>
        <p:nvPicPr>
          <p:cNvPr id="2051" name="Picture 3" descr="C:\Users\Administrator\Pictures\xe-ben-2-tan-2-khoi-kia-k250b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35" y="951374"/>
            <a:ext cx="8203095" cy="285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470991" y="4187687"/>
            <a:ext cx="335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  <p:sp>
        <p:nvSpPr>
          <p:cNvPr id="41" name="TextBox 40"/>
          <p:cNvSpPr txBox="1"/>
          <p:nvPr/>
        </p:nvSpPr>
        <p:spPr>
          <a:xfrm>
            <a:off x="3923887" y="4022535"/>
            <a:ext cx="364761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UTM Avo" pitchFamily="18" charset="0"/>
              </a:rPr>
              <a:t>         ben</a:t>
            </a:r>
            <a:endParaRPr lang="vi-VN" sz="4800"/>
          </a:p>
        </p:txBody>
      </p:sp>
      <p:pic>
        <p:nvPicPr>
          <p:cNvPr id="58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278" y="3249647"/>
            <a:ext cx="1643269" cy="3624726"/>
          </a:xfrm>
          <a:prstGeom prst="rect">
            <a:avLst/>
          </a:prstGeom>
        </p:spPr>
      </p:pic>
      <p:pic>
        <p:nvPicPr>
          <p:cNvPr id="59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592" y="3249647"/>
            <a:ext cx="1736938" cy="362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5" grpId="0" animBg="1"/>
      <p:bldP spid="46" grpId="0" animBg="1"/>
      <p:bldP spid="47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Pictures\mua-ban-vet-o-dau-compressed-360x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87260"/>
            <a:ext cx="7394714" cy="338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40696" y="4371645"/>
            <a:ext cx="4108174" cy="910991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>
                <a:solidFill>
                  <a:schemeClr val="tx1"/>
                </a:solidFill>
                <a:latin typeface="UTM Avo" panose="02040603050506020204" pitchFamily="18" charset="0"/>
              </a:rPr>
              <a:t>v</a:t>
            </a:r>
            <a:r>
              <a:rPr lang="en-US" sz="4800" smtClean="0">
                <a:solidFill>
                  <a:schemeClr val="tx1"/>
                </a:solidFill>
                <a:latin typeface="UTM Avo" panose="02040603050506020204" pitchFamily="18" charset="0"/>
              </a:rPr>
              <a:t>ẹt</a:t>
            </a:r>
            <a:endParaRPr lang="en-US" sz="48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44841"/>
            <a:ext cx="3670852" cy="8098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UTM Avo" panose="02040603050506020204" pitchFamily="18" charset="0"/>
              </a:rPr>
              <a:t>1. </a:t>
            </a:r>
            <a:r>
              <a:rPr lang="en-US" sz="4400" dirty="0" err="1" smtClean="0">
                <a:latin typeface="UTM Avo" panose="02040603050506020204" pitchFamily="18" charset="0"/>
              </a:rPr>
              <a:t>Làm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quen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0696" y="5282636"/>
            <a:ext cx="2054087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smtClean="0">
                <a:solidFill>
                  <a:srgbClr val="008000"/>
                </a:solidFill>
                <a:latin typeface="UTM Avo" panose="02040603050506020204" pitchFamily="18" charset="0"/>
              </a:rPr>
              <a:t>v</a:t>
            </a:r>
            <a:endParaRPr lang="en-US" sz="4000" dirty="0">
              <a:solidFill>
                <a:srgbClr val="008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4783" y="5282636"/>
            <a:ext cx="205408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UTM Avo" pitchFamily="18" charset="0"/>
              </a:rPr>
              <a:t>    ẹt</a:t>
            </a:r>
            <a:endParaRPr lang="vi-VN" sz="3200"/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33274"/>
            <a:ext cx="1571222" cy="3624726"/>
          </a:xfrm>
          <a:prstGeom prst="rect">
            <a:avLst/>
          </a:prstGeom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527" y="3339291"/>
            <a:ext cx="1466767" cy="362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0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" t="21376" r="51993" b="17782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77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" t="21376" r="51993" b="17782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2971800" y="2400300"/>
            <a:ext cx="675409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3647209" y="1683327"/>
            <a:ext cx="1465118" cy="1350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421582" y="2327564"/>
            <a:ext cx="1465118" cy="706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993082" y="3283527"/>
            <a:ext cx="1163782" cy="322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803073" y="1465118"/>
            <a:ext cx="2618509" cy="1569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156864" y="2524991"/>
            <a:ext cx="322118" cy="415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62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507</TotalTime>
  <Words>105</Words>
  <Application>Microsoft Office PowerPoint</Application>
  <PresentationFormat>Widescreen</PresentationFormat>
  <Paragraphs>44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微软雅黑</vt:lpstr>
      <vt:lpstr>Arial</vt:lpstr>
      <vt:lpstr>Calibri</vt:lpstr>
      <vt:lpstr>HP001 4 hàng</vt:lpstr>
      <vt:lpstr>Lucida Sans Unicode</vt:lpstr>
      <vt:lpstr>Times New Roman</vt:lpstr>
      <vt:lpstr>UTM Avo</vt:lpstr>
      <vt:lpstr>Verdana</vt:lpstr>
      <vt:lpstr>Wingdings 2</vt:lpstr>
      <vt:lpstr>Wingdings 3</vt:lpstr>
      <vt:lpstr>等线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76</cp:revision>
  <dcterms:created xsi:type="dcterms:W3CDTF">2020-08-10T07:03:43Z</dcterms:created>
  <dcterms:modified xsi:type="dcterms:W3CDTF">2021-11-19T12:06:56Z</dcterms:modified>
</cp:coreProperties>
</file>