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317" r:id="rId2"/>
    <p:sldId id="325" r:id="rId3"/>
    <p:sldId id="326" r:id="rId4"/>
    <p:sldId id="327" r:id="rId5"/>
    <p:sldId id="328" r:id="rId6"/>
    <p:sldId id="340" r:id="rId7"/>
    <p:sldId id="344" r:id="rId8"/>
    <p:sldId id="343" r:id="rId9"/>
    <p:sldId id="329" r:id="rId10"/>
    <p:sldId id="339" r:id="rId11"/>
    <p:sldId id="336" r:id="rId12"/>
    <p:sldId id="337" r:id="rId13"/>
    <p:sldId id="338" r:id="rId14"/>
    <p:sldId id="331" r:id="rId15"/>
    <p:sldId id="332" r:id="rId16"/>
    <p:sldId id="324" r:id="rId17"/>
    <p:sldId id="341" r:id="rId18"/>
    <p:sldId id="342" r:id="rId19"/>
  </p:sldIdLst>
  <p:sldSz cx="12192000" cy="6858000"/>
  <p:notesSz cx="6858000" cy="9144000"/>
  <p:embeddedFontLst>
    <p:embeddedFont>
      <p:font typeface="HP001 4 hàng" panose="020B0604020202020204" charset="0"/>
      <p:regular r:id="rId21"/>
      <p:bold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.VnAvant" panose="020B720000000000000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0DC"/>
    <a:srgbClr val="003300"/>
    <a:srgbClr val="01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5311D-A54D-48B8-AD2B-407AB8B75F44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8A847-CA02-4734-947B-8D601B5D5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7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0" y="32385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Thứ</a:t>
            </a:r>
            <a:r>
              <a:rPr lang="en-US" sz="5400" b="1" dirty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vi-VN" sz="5400" b="1" dirty="0" smtClean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tư</a:t>
            </a:r>
            <a:r>
              <a:rPr lang="en-US" sz="5400" b="1" dirty="0" smtClean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ngày</a:t>
            </a:r>
            <a:r>
              <a:rPr lang="en-US" sz="5400" b="1" dirty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vi-VN" sz="5400" b="1" dirty="0" smtClean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1</a:t>
            </a:r>
            <a:r>
              <a:rPr lang="en-US" sz="5400" b="1" dirty="0" smtClean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5 </a:t>
            </a:r>
            <a:r>
              <a:rPr lang="en-US" sz="5400" b="1" dirty="0" err="1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tháng</a:t>
            </a:r>
            <a:r>
              <a:rPr lang="en-US" sz="5400" b="1" dirty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1</a:t>
            </a:r>
            <a:r>
              <a:rPr lang="vi-VN" sz="5400" b="1" dirty="0" smtClean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2</a:t>
            </a:r>
            <a:r>
              <a:rPr lang="en-US" sz="5400" b="1" dirty="0" smtClean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năm</a:t>
            </a:r>
            <a:r>
              <a:rPr lang="en-US" sz="5400" b="1" dirty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2021</a:t>
            </a:r>
            <a:endParaRPr lang="vi-VN" sz="5400" b="1" dirty="0">
              <a:solidFill>
                <a:schemeClr val="bg1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575733" y="1862801"/>
            <a:ext cx="1140290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 u="sng" dirty="0" err="1" smtClean="0">
                <a:solidFill>
                  <a:srgbClr val="FFC000"/>
                </a:solidFill>
                <a:latin typeface="HP001 4 hàng" pitchFamily="34" charset="-93"/>
                <a:cs typeface="Times New Roman" pitchFamily="18" charset="0"/>
              </a:rPr>
              <a:t>Tiếng</a:t>
            </a:r>
            <a:r>
              <a:rPr lang="en-US" sz="5400" b="1" u="sng" dirty="0" smtClean="0">
                <a:solidFill>
                  <a:srgbClr val="FFC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5400" b="1" u="sng" dirty="0" err="1" smtClean="0">
                <a:solidFill>
                  <a:srgbClr val="FFC000"/>
                </a:solidFill>
                <a:latin typeface="HP001 4 hàng" pitchFamily="34" charset="-93"/>
                <a:cs typeface="Times New Roman" pitchFamily="18" charset="0"/>
              </a:rPr>
              <a:t>việt</a:t>
            </a:r>
            <a:r>
              <a:rPr lang="en-US" sz="5400" b="1" u="sng" dirty="0" smtClean="0">
                <a:solidFill>
                  <a:srgbClr val="FFC000"/>
                </a:solidFill>
                <a:latin typeface="HP001 4 hàng" pitchFamily="34" charset="-93"/>
                <a:cs typeface="Times New Roman" pitchFamily="18" charset="0"/>
              </a:rPr>
              <a:t>:</a:t>
            </a:r>
            <a:endParaRPr lang="en-US" sz="5400" b="1" u="sng" dirty="0">
              <a:solidFill>
                <a:srgbClr val="FFC000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 eaLnBrk="1" hangingPunct="1"/>
            <a:r>
              <a:rPr lang="en-US" sz="5400" b="1" dirty="0" err="1" smtClean="0">
                <a:solidFill>
                  <a:srgbClr val="FFC000"/>
                </a:solidFill>
                <a:latin typeface="HP001 4 hàng" pitchFamily="34" charset="-93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C000"/>
                </a:solidFill>
                <a:latin typeface="HP001 4 hàng" pitchFamily="34" charset="-93"/>
                <a:cs typeface="Times New Roman" pitchFamily="18" charset="0"/>
              </a:rPr>
              <a:t> 7</a:t>
            </a:r>
            <a:r>
              <a:rPr lang="vi-VN" sz="5400" b="1" dirty="0" smtClean="0">
                <a:solidFill>
                  <a:srgbClr val="FFC000"/>
                </a:solidFill>
                <a:latin typeface="HP001 4 hàng" pitchFamily="34" charset="-93"/>
                <a:cs typeface="Times New Roman" pitchFamily="18" charset="0"/>
              </a:rPr>
              <a:t>8</a:t>
            </a:r>
            <a:r>
              <a:rPr lang="en-US" sz="5400" b="1" dirty="0" smtClean="0">
                <a:solidFill>
                  <a:srgbClr val="FFC000"/>
                </a:solidFill>
                <a:latin typeface="HP001 4 hàng" pitchFamily="34" charset="-93"/>
                <a:cs typeface="Times New Roman" pitchFamily="18" charset="0"/>
              </a:rPr>
              <a:t>: </a:t>
            </a:r>
            <a:r>
              <a:rPr lang="vi-VN" sz="5400" b="1" dirty="0" err="1" smtClean="0">
                <a:solidFill>
                  <a:srgbClr val="FFC000"/>
                </a:solidFill>
                <a:latin typeface="HP001 4 hàng" pitchFamily="34" charset="-93"/>
                <a:cs typeface="Times New Roman" pitchFamily="18" charset="0"/>
              </a:rPr>
              <a:t>ă</a:t>
            </a:r>
            <a:r>
              <a:rPr lang="en-US" sz="5400" b="1" dirty="0" err="1" smtClean="0">
                <a:solidFill>
                  <a:srgbClr val="FFC000"/>
                </a:solidFill>
                <a:latin typeface="HP001 4 hàng" pitchFamily="34" charset="-93"/>
                <a:cs typeface="Times New Roman" pitchFamily="18" charset="0"/>
              </a:rPr>
              <a:t>ng</a:t>
            </a:r>
            <a:r>
              <a:rPr lang="en-US" sz="5400" b="1" dirty="0" smtClean="0">
                <a:solidFill>
                  <a:srgbClr val="FFC000"/>
                </a:solidFill>
                <a:latin typeface="HP001 4 hàng" pitchFamily="34" charset="-93"/>
                <a:cs typeface="Times New Roman" pitchFamily="18" charset="0"/>
              </a:rPr>
              <a:t> - </a:t>
            </a:r>
            <a:r>
              <a:rPr lang="vi-VN" sz="5400" b="1" dirty="0">
                <a:solidFill>
                  <a:srgbClr val="FFC000"/>
                </a:solidFill>
                <a:latin typeface="HP001 4 hàng" pitchFamily="34" charset="-93"/>
                <a:cs typeface="Times New Roman" pitchFamily="18" charset="0"/>
              </a:rPr>
              <a:t>ă</a:t>
            </a:r>
            <a:r>
              <a:rPr lang="en-US" sz="5400" b="1" dirty="0" smtClean="0">
                <a:solidFill>
                  <a:srgbClr val="FFC000"/>
                </a:solidFill>
                <a:latin typeface="HP001 4 hàng" pitchFamily="34" charset="-93"/>
                <a:cs typeface="Times New Roman" pitchFamily="18" charset="0"/>
              </a:rPr>
              <a:t>c</a:t>
            </a:r>
            <a:endParaRPr lang="vi-VN" sz="5400" b="1" dirty="0">
              <a:solidFill>
                <a:srgbClr val="FFC000"/>
              </a:solidFill>
              <a:latin typeface="HP001 4 hàng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3"/>
            <a:ext cx="2799154" cy="83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609600"/>
            <a:ext cx="563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" y="1611630"/>
            <a:ext cx="12164377" cy="488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3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3"/>
            <a:ext cx="2799154" cy="83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609600"/>
            <a:ext cx="563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" y="1611630"/>
            <a:ext cx="12164377" cy="488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1399577" y="2392680"/>
            <a:ext cx="1785583" cy="15240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48400" y="2362200"/>
            <a:ext cx="1981200" cy="30480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646920" y="2331720"/>
            <a:ext cx="2225040" cy="30480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5637" y="4785360"/>
            <a:ext cx="1412203" cy="30480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83980" y="4785360"/>
            <a:ext cx="1813560" cy="0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045190" y="5669280"/>
            <a:ext cx="826770" cy="0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468880" y="6492240"/>
            <a:ext cx="2087880" cy="0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24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3"/>
            <a:ext cx="2799154" cy="83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609600"/>
            <a:ext cx="563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" y="1611630"/>
            <a:ext cx="12164377" cy="488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6349" y="1611630"/>
            <a:ext cx="65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" y="3206652"/>
            <a:ext cx="65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</a:rPr>
              <a:t>3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09760" y="3124198"/>
            <a:ext cx="65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C00000"/>
                </a:solidFill>
              </a:rPr>
              <a:t>4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3894" y="3870960"/>
            <a:ext cx="65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</a:rPr>
              <a:t>5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7380" y="4666951"/>
            <a:ext cx="65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C00000"/>
                </a:solidFill>
              </a:rPr>
              <a:t>6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82100" y="1524000"/>
            <a:ext cx="65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</a:rPr>
              <a:t>2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3"/>
            <a:ext cx="2799154" cy="83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609600"/>
            <a:ext cx="563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" y="1611630"/>
            <a:ext cx="12164377" cy="488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05" y="156210"/>
            <a:ext cx="570748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3" y="1861184"/>
            <a:ext cx="8396287" cy="337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519398"/>
              </p:ext>
            </p:extLst>
          </p:nvPr>
        </p:nvGraphicFramePr>
        <p:xfrm>
          <a:off x="8649548" y="472441"/>
          <a:ext cx="3542452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132"/>
                <a:gridCol w="1798320"/>
              </a:tblGrid>
              <a:tr h="1217809">
                <a:tc>
                  <a:txBody>
                    <a:bodyPr/>
                    <a:lstStyle/>
                    <a:p>
                      <a:pPr algn="ctr"/>
                      <a:r>
                        <a:rPr lang="vi-VN" sz="4400" dirty="0" smtClean="0">
                          <a:solidFill>
                            <a:srgbClr val="FF0000"/>
                          </a:solidFill>
                        </a:rPr>
                        <a:t>Đúng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dirty="0" smtClean="0">
                          <a:solidFill>
                            <a:srgbClr val="FF0000"/>
                          </a:solidFill>
                        </a:rPr>
                        <a:t>Sai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23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78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78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9" y="1881610"/>
            <a:ext cx="721042" cy="70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359" y="3197257"/>
            <a:ext cx="721042" cy="70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439" y="4365730"/>
            <a:ext cx="721042" cy="70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77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273"/>
            <a:ext cx="3454400" cy="85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798"/>
            <a:ext cx="12062206" cy="254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0" y="3566160"/>
            <a:ext cx="1177156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1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92880" y="0"/>
            <a:ext cx="3002280" cy="1325563"/>
          </a:xfrm>
        </p:spPr>
        <p:txBody>
          <a:bodyPr/>
          <a:lstStyle/>
          <a:p>
            <a:r>
              <a:rPr lang="vi-VN" sz="5400" dirty="0" smtClean="0">
                <a:solidFill>
                  <a:srgbClr val="FF0000"/>
                </a:solidFill>
                <a:latin typeface=".VnAvant" pitchFamily="34" charset="0"/>
              </a:rPr>
              <a:t>DÆn dß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" y="1310640"/>
            <a:ext cx="12542520" cy="554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>
                <a:solidFill>
                  <a:srgbClr val="FFFF00"/>
                </a:solidFill>
                <a:latin typeface=".VnAvant" pitchFamily="34" charset="0"/>
              </a:rPr>
              <a:t>LuyÖn ®äc bµi C¸ m¨ng l¹c mÑ (1)</a:t>
            </a:r>
          </a:p>
          <a:p>
            <a:endParaRPr lang="vi-VN" sz="5400" dirty="0" smtClean="0">
              <a:solidFill>
                <a:srgbClr val="FFFF00"/>
              </a:solidFill>
              <a:latin typeface=".VnAvant" pitchFamily="34" charset="0"/>
            </a:endParaRPr>
          </a:p>
          <a:p>
            <a:r>
              <a:rPr lang="vi-VN" sz="5400" dirty="0" smtClean="0">
                <a:solidFill>
                  <a:srgbClr val="FFFF00"/>
                </a:solidFill>
                <a:latin typeface=".VnAvant" pitchFamily="34" charset="0"/>
              </a:rPr>
              <a:t>LuyÖn viÕt vÇn </a:t>
            </a:r>
            <a:r>
              <a:rPr lang="vi-VN" sz="5400" dirty="0">
                <a:solidFill>
                  <a:srgbClr val="FFFF00"/>
                </a:solidFill>
                <a:latin typeface=".VnAvant" pitchFamily="34" charset="0"/>
              </a:rPr>
              <a:t>¨</a:t>
            </a:r>
            <a:r>
              <a:rPr lang="vi-VN" sz="5400" dirty="0" smtClean="0">
                <a:solidFill>
                  <a:srgbClr val="FFFF00"/>
                </a:solidFill>
                <a:latin typeface=".VnAvant" pitchFamily="34" charset="0"/>
              </a:rPr>
              <a:t>ng, </a:t>
            </a:r>
            <a:r>
              <a:rPr lang="vi-VN" sz="5400" dirty="0">
                <a:solidFill>
                  <a:srgbClr val="FFFF00"/>
                </a:solidFill>
                <a:latin typeface=".VnAvant" pitchFamily="34" charset="0"/>
              </a:rPr>
              <a:t>¨</a:t>
            </a:r>
            <a:r>
              <a:rPr lang="vi-VN" sz="5400" dirty="0" smtClean="0">
                <a:solidFill>
                  <a:srgbClr val="FFFF00"/>
                </a:solidFill>
                <a:latin typeface=".VnAvant" pitchFamily="34" charset="0"/>
              </a:rPr>
              <a:t>c, m¨ng, t¾c kÌ vµo vë « li.</a:t>
            </a:r>
          </a:p>
          <a:p>
            <a:endParaRPr lang="vi-VN" sz="5400" dirty="0" smtClean="0">
              <a:solidFill>
                <a:srgbClr val="FFFF00"/>
              </a:solidFill>
              <a:latin typeface=".VnAvant" pitchFamily="34" charset="0"/>
            </a:endParaRPr>
          </a:p>
          <a:p>
            <a:endParaRPr lang="vi-VN" sz="5400" dirty="0">
              <a:solidFill>
                <a:srgbClr val="FFFF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" y="334242"/>
            <a:ext cx="12192000" cy="67211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7055" y="2597727"/>
            <a:ext cx="3688772" cy="644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3, 4, 7, 9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67055" y="3456709"/>
            <a:ext cx="3688772" cy="644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9</a:t>
            </a:r>
            <a:r>
              <a:rPr lang="en-US" sz="4000" dirty="0" smtClean="0">
                <a:solidFill>
                  <a:srgbClr val="FFFF00"/>
                </a:solidFill>
              </a:rPr>
              <a:t>, 7, 4, 3</a:t>
            </a:r>
            <a:endParaRPr lang="en-US" sz="4000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34045" y="5491595"/>
            <a:ext cx="5153891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140526" y="5470813"/>
            <a:ext cx="2670464" cy="904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219209" y="5465618"/>
            <a:ext cx="2202873" cy="93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44836" y="5600700"/>
            <a:ext cx="4987637" cy="789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09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5" y="-342900"/>
            <a:ext cx="12192000" cy="7200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35882" y="727364"/>
            <a:ext cx="1070263" cy="737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&gt;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35882" y="1711037"/>
            <a:ext cx="1070263" cy="737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&lt;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5882" y="2694710"/>
            <a:ext cx="1070263" cy="737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=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35880" y="3642015"/>
            <a:ext cx="1070263" cy="737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&lt;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5881" y="4589320"/>
            <a:ext cx="1070263" cy="737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&gt;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9681" y="5536625"/>
            <a:ext cx="1070263" cy="737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53927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3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8" y="398145"/>
            <a:ext cx="11978712" cy="572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7640" y="2362200"/>
            <a:ext cx="5745480" cy="435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32320" y="533502"/>
            <a:ext cx="5081336" cy="348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3825240"/>
            <a:ext cx="513588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6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534353"/>
            <a:ext cx="11902440" cy="545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8120" y="2362200"/>
            <a:ext cx="5745480" cy="435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32320" y="533502"/>
            <a:ext cx="5081336" cy="348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3825240"/>
            <a:ext cx="513588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8" y="76200"/>
            <a:ext cx="10352063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8" y="716280"/>
            <a:ext cx="11747182" cy="589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9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8" y="76200"/>
            <a:ext cx="10352063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8" y="716280"/>
            <a:ext cx="11747182" cy="589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205345" y="3501736"/>
            <a:ext cx="1392383" cy="14201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254836" y="3487535"/>
            <a:ext cx="1392383" cy="14201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17517" y="6490854"/>
            <a:ext cx="1392383" cy="14201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337963" y="6616584"/>
            <a:ext cx="1392383" cy="14201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316048" y="3504161"/>
            <a:ext cx="1084751" cy="3636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858424" y="6505055"/>
            <a:ext cx="1124267" cy="2926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802449" y="6575542"/>
            <a:ext cx="1084751" cy="2164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33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2027" y="685800"/>
            <a:ext cx="712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Tiếng</a:t>
            </a:r>
            <a:r>
              <a:rPr lang="en-US" sz="4000" dirty="0" smtClean="0"/>
              <a:t> </a:t>
            </a:r>
            <a:r>
              <a:rPr lang="en-US" sz="4000" dirty="0" err="1" smtClean="0"/>
              <a:t>ngoài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vần</a:t>
            </a:r>
            <a:r>
              <a:rPr lang="en-US" sz="4000" dirty="0" smtClean="0"/>
              <a:t> </a:t>
            </a:r>
            <a:r>
              <a:rPr lang="en-US" sz="4000" dirty="0" err="1" smtClean="0"/>
              <a:t>ăng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802082" y="3591790"/>
            <a:ext cx="712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Tiếng</a:t>
            </a:r>
            <a:r>
              <a:rPr lang="en-US" sz="4000" dirty="0" smtClean="0"/>
              <a:t> </a:t>
            </a:r>
            <a:r>
              <a:rPr lang="en-US" sz="4000" dirty="0" err="1" smtClean="0"/>
              <a:t>ngoài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vần</a:t>
            </a:r>
            <a:r>
              <a:rPr lang="en-US" sz="4000" dirty="0" smtClean="0"/>
              <a:t> </a:t>
            </a:r>
            <a:r>
              <a:rPr lang="en-US" sz="4000" dirty="0" err="1" smtClean="0"/>
              <a:t>ăc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87135" y="1784852"/>
            <a:ext cx="10775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Trăng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trắng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nắng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vắng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im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lặng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mắng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lắng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nghe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rặng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tre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nặng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1186" y="4867488"/>
            <a:ext cx="692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Tắc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mắc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lắc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xắc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tặc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2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-1319646"/>
            <a:ext cx="1024543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5" y="1064894"/>
            <a:ext cx="11568895" cy="490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5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125</Words>
  <Application>Microsoft Office PowerPoint</Application>
  <PresentationFormat>Widescreen</PresentationFormat>
  <Paragraphs>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Times New Roman</vt:lpstr>
      <vt:lpstr>HP001 4 hàng</vt:lpstr>
      <vt:lpstr>Calibri Light</vt:lpstr>
      <vt:lpstr>.VnAvant</vt:lpstr>
      <vt:lpstr>Calibri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DÆn dß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470</cp:revision>
  <dcterms:created xsi:type="dcterms:W3CDTF">2018-12-15T04:43:00Z</dcterms:created>
  <dcterms:modified xsi:type="dcterms:W3CDTF">2021-12-15T11:24:08Z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