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0.xml" ContentType="application/vnd.openxmlformats-officedocument.theme+xml"/>
  <Override PartName="/ppt/slideLayouts/slideLayout5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900" r:id="rId5"/>
    <p:sldMasterId id="2147484020" r:id="rId6"/>
    <p:sldMasterId id="2147484023" r:id="rId7"/>
    <p:sldMasterId id="2147484041" r:id="rId8"/>
    <p:sldMasterId id="2147484139" r:id="rId9"/>
    <p:sldMasterId id="2147484241" r:id="rId10"/>
    <p:sldMasterId id="2147484254" r:id="rId11"/>
  </p:sldMasterIdLst>
  <p:notesMasterIdLst>
    <p:notesMasterId r:id="rId32"/>
  </p:notesMasterIdLst>
  <p:handoutMasterIdLst>
    <p:handoutMasterId r:id="rId33"/>
  </p:handoutMasterIdLst>
  <p:sldIdLst>
    <p:sldId id="330" r:id="rId12"/>
    <p:sldId id="331" r:id="rId13"/>
    <p:sldId id="7356" r:id="rId14"/>
    <p:sldId id="7355" r:id="rId15"/>
    <p:sldId id="7334" r:id="rId16"/>
    <p:sldId id="7357" r:id="rId17"/>
    <p:sldId id="7362" r:id="rId18"/>
    <p:sldId id="7363" r:id="rId19"/>
    <p:sldId id="7361" r:id="rId20"/>
    <p:sldId id="7331" r:id="rId21"/>
    <p:sldId id="7365" r:id="rId22"/>
    <p:sldId id="7366" r:id="rId23"/>
    <p:sldId id="7364" r:id="rId24"/>
    <p:sldId id="7367" r:id="rId25"/>
    <p:sldId id="7368" r:id="rId26"/>
    <p:sldId id="7369" r:id="rId27"/>
    <p:sldId id="7370" r:id="rId28"/>
    <p:sldId id="7371" r:id="rId29"/>
    <p:sldId id="7372" r:id="rId30"/>
    <p:sldId id="7322" r:id="rId31"/>
  </p:sldIdLst>
  <p:sldSz cx="9144000" cy="5143500" type="screen16x9"/>
  <p:notesSz cx="6858000" cy="9144000"/>
  <p:custDataLst>
    <p:tags r:id="rId34"/>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1ECD"/>
    <a:srgbClr val="ED0281"/>
    <a:srgbClr val="D22229"/>
    <a:srgbClr val="68E5F2"/>
    <a:srgbClr val="2B857A"/>
    <a:srgbClr val="41DEEF"/>
    <a:srgbClr val="FFFF99"/>
    <a:srgbClr val="FFEFCF"/>
    <a:srgbClr val="F9BDB5"/>
    <a:srgbClr val="F7A3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84" autoAdjust="0"/>
    <p:restoredTop sz="89565" autoAdjust="0"/>
  </p:normalViewPr>
  <p:slideViewPr>
    <p:cSldViewPr snapToGrid="0" showGuides="1">
      <p:cViewPr varScale="1">
        <p:scale>
          <a:sx n="90" d="100"/>
          <a:sy n="90" d="100"/>
        </p:scale>
        <p:origin x="564" y="84"/>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3/12/2023</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63959-F275-4DE4-907D-E3ACDEB7E4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37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63959-F275-4DE4-907D-E3ACDEB7E4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180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63959-F275-4DE4-907D-E3ACDEB7E4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2552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63959-F275-4DE4-907D-E3ACDEB7E4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0358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63959-F275-4DE4-907D-E3ACDEB7E4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2333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63959-F275-4DE4-907D-E3ACDEB7E4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2683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63959-F275-4DE4-907D-E3ACDEB7E4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5403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63959-F275-4DE4-907D-E3ACDEB7E4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449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58936747"/>
      </p:ext>
    </p:extLst>
  </p:cSld>
  <p:clrMapOvr>
    <a:masterClrMapping/>
  </p:clrMapOvr>
  <p:transition spd="slow" advTm="2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556186999"/>
      </p:ext>
    </p:extLst>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079863627"/>
      </p:ext>
    </p:extLst>
  </p:cSld>
  <p:clrMapOvr>
    <a:masterClrMapping/>
  </p:clrMapOvr>
  <p:transition spd="slow" advTm="2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31544909"/>
      </p:ext>
    </p:extLst>
  </p:cSld>
  <p:clrMapOvr>
    <a:masterClrMapping/>
  </p:clrMapOvr>
  <p:transition spd="slow"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78556897"/>
      </p:ext>
    </p:extLst>
  </p:cSld>
  <p:clrMapOvr>
    <a:masterClrMapping/>
  </p:clrMapOvr>
  <p:transition spd="slow"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690321"/>
      </p:ext>
    </p:extLst>
  </p:cSld>
  <p:clrMapOvr>
    <a:masterClrMapping/>
  </p:clrMapOvr>
  <p:transition spd="slow"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0461962"/>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232857075"/>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46688266"/>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202043048"/>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2023/3/12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740722023"/>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52054215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0804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19409209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7393862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5246927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93725334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15691113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9717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1883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01250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8506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11818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9540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63891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70405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5084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862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7360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751412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628650" y="4767263"/>
            <a:ext cx="2057400" cy="273844"/>
          </a:xfrm>
          <a:prstGeom prst="rect">
            <a:avLst/>
          </a:prstGeom>
        </p:spPr>
        <p:txBody>
          <a:bodyPr/>
          <a:lstStyle/>
          <a:p>
            <a:fld id="{3DFE48A3-FBB0-4D53-AD96-BBA31C39C62D}"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6457950" y="4767263"/>
            <a:ext cx="2057400" cy="273844"/>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7951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64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2.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theme" Target="../theme/theme11.xml"/><Relationship Id="rId1"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5.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21.jpeg"/><Relationship Id="rId5" Type="http://schemas.openxmlformats.org/officeDocument/2006/relationships/slideLayout" Target="../slideLayouts/slideLayout43.xml"/><Relationship Id="rId10" Type="http://schemas.openxmlformats.org/officeDocument/2006/relationships/theme" Target="../theme/theme9.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8FDFBFB-B84B-45A0-AF9F-4ABA357A74B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4000"/>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3EB08FF3-86FC-40F0-A87F-CEBD51C5430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030644118"/>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60211D66-E58E-4FCA-ACC6-91B5352FDE4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769480304"/>
      </p:ext>
    </p:extLst>
  </p:cSld>
  <p:clrMap bg1="lt1" tx1="dk1" bg2="lt2" tx2="dk2" accent1="accent1" accent2="accent2" accent3="accent3" accent4="accent4" accent5="accent5" accent6="accent6" hlink="hlink" folHlink="folHlink"/>
  <p:sldLayoutIdLst>
    <p:sldLayoutId id="214748425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50240C7-7B62-470C-9991-C108E9C43CD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79E7A65-B332-466C-BAB0-23B2C17D776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E0E7B822-6829-45E0-9AB3-2A2BBD52F02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2023/3/12</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86D571C-FCBC-4C36-8192-299A0AE60A28}"/>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D02EFD8-A6EB-48AE-AB1A-522D82FECB3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6DB55BA-593B-49B0-A22E-9C31702D2F8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591DC48D-7D46-49B4-91B0-C81245BF878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3/12/2023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3876822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9F2DE77-5CE7-48E6-8821-210B6903088C}"/>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11796" y="4204048"/>
            <a:ext cx="1006171" cy="939452"/>
          </a:xfrm>
          <a:prstGeom prst="rect">
            <a:avLst/>
          </a:prstGeom>
        </p:spPr>
      </p:pic>
    </p:spTree>
    <p:extLst>
      <p:ext uri="{BB962C8B-B14F-4D97-AF65-F5344CB8AC3E}">
        <p14:creationId xmlns:p14="http://schemas.microsoft.com/office/powerpoint/2010/main" val="4222114909"/>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9.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54.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54.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5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54.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54.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g"/><Relationship Id="rId1" Type="http://schemas.openxmlformats.org/officeDocument/2006/relationships/slideLayout" Target="../slideLayouts/slideLayout49.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31.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F4E9D67-33A4-9E48-A526-9DDD634F82B2}"/>
              </a:ext>
            </a:extLst>
          </p:cNvPr>
          <p:cNvGrpSpPr/>
          <p:nvPr/>
        </p:nvGrpSpPr>
        <p:grpSpPr>
          <a:xfrm>
            <a:off x="856474" y="-43401"/>
            <a:ext cx="6466115" cy="5143500"/>
            <a:chOff x="3141526" y="-57868"/>
            <a:chExt cx="8621486" cy="6858000"/>
          </a:xfrm>
        </p:grpSpPr>
        <p:pic>
          <p:nvPicPr>
            <p:cNvPr id="10" name="图片 4" descr="卡通人物&#10;&#10;低可信度描述已自动生成">
              <a:extLst>
                <a:ext uri="{FF2B5EF4-FFF2-40B4-BE49-F238E27FC236}">
                  <a16:creationId xmlns:a16="http://schemas.microsoft.com/office/drawing/2014/main" id="{FC6EED17-FE3B-CE47-B1AD-B12A3A71D4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3141526" y="-57868"/>
              <a:ext cx="8621486" cy="6858000"/>
            </a:xfrm>
            <a:prstGeom prst="rect">
              <a:avLst/>
            </a:prstGeom>
          </p:spPr>
        </p:pic>
        <p:sp>
          <p:nvSpPr>
            <p:cNvPr id="5" name="TextBox 4">
              <a:extLst>
                <a:ext uri="{FF2B5EF4-FFF2-40B4-BE49-F238E27FC236}">
                  <a16:creationId xmlns:a16="http://schemas.microsoft.com/office/drawing/2014/main" id="{FBE90B65-621B-CB45-A60E-82938F99E96B}"/>
                </a:ext>
              </a:extLst>
            </p:cNvPr>
            <p:cNvSpPr txBox="1"/>
            <p:nvPr/>
          </p:nvSpPr>
          <p:spPr>
            <a:xfrm>
              <a:off x="5593332" y="2194396"/>
              <a:ext cx="3436564" cy="2831544"/>
            </a:xfrm>
            <a:prstGeom prst="rect">
              <a:avLst/>
            </a:prstGeom>
            <a:noFill/>
          </p:spPr>
          <p:txBody>
            <a:bodyPr wrap="square" rtlCol="0">
              <a:spAutoFit/>
            </a:bodyPr>
            <a:lstStyle/>
            <a:p>
              <a:pPr algn="ctr"/>
              <a:r>
                <a:rPr lang="en-VN" sz="6600" dirty="0">
                  <a:solidFill>
                    <a:sysClr val="windowText" lastClr="000000"/>
                  </a:solidFill>
                  <a:latin typeface="#9Slide05 Pattaya" pitchFamily="2" charset="-34"/>
                  <a:ea typeface="#9Slide04 Tinos Bold" panose="02020803070505020304" pitchFamily="18" charset="0"/>
                  <a:cs typeface="#9Slide05 Pattaya" pitchFamily="2" charset="-34"/>
                </a:rPr>
                <a:t>Nói và Nghe</a:t>
              </a:r>
            </a:p>
          </p:txBody>
        </p:sp>
      </p:grpSp>
      <p:pic>
        <p:nvPicPr>
          <p:cNvPr id="17" name="Picture 16">
            <a:extLst>
              <a:ext uri="{FF2B5EF4-FFF2-40B4-BE49-F238E27FC236}">
                <a16:creationId xmlns:a16="http://schemas.microsoft.com/office/drawing/2014/main" id="{77FDD025-3D2B-0249-B66D-C0A22658A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780" y="43401"/>
            <a:ext cx="2577423" cy="2577423"/>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882" y="611145"/>
            <a:ext cx="5715197" cy="3289609"/>
          </a:xfrm>
          <a:prstGeom prst="rect">
            <a:avLst/>
          </a:prstGeom>
          <a:solidFill>
            <a:schemeClr val="accent6">
              <a:lumMod val="40000"/>
              <a:lumOff val="60000"/>
            </a:schemeClr>
          </a:solidFill>
          <a:ln>
            <a:solidFill>
              <a:srgbClr val="000000"/>
            </a:solidFill>
          </a:ln>
        </p:spPr>
      </p:pic>
      <p:sp>
        <p:nvSpPr>
          <p:cNvPr id="13" name="Rounded Rectangle 12"/>
          <p:cNvSpPr/>
          <p:nvPr/>
        </p:nvSpPr>
        <p:spPr>
          <a:xfrm>
            <a:off x="3340669" y="907085"/>
            <a:ext cx="6208679" cy="2573391"/>
          </a:xfrm>
          <a:prstGeom prst="roundRect">
            <a:avLst>
              <a:gd name="adj" fmla="val 3480"/>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00" y="3003778"/>
            <a:ext cx="3934715" cy="2139722"/>
          </a:xfrm>
          <a:prstGeom prst="rect">
            <a:avLst/>
          </a:prstGeom>
        </p:spPr>
      </p:pic>
      <p:sp>
        <p:nvSpPr>
          <p:cNvPr id="18" name="TextBox 17"/>
          <p:cNvSpPr txBox="1"/>
          <p:nvPr/>
        </p:nvSpPr>
        <p:spPr>
          <a:xfrm>
            <a:off x="234120" y="1856169"/>
            <a:ext cx="3020455" cy="1338828"/>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algn="ctr"/>
            <a:r>
              <a:rPr lang="en-US" sz="4050">
                <a:solidFill>
                  <a:srgbClr val="0070C0"/>
                </a:solidFill>
                <a:latin typeface="#9Slide03 IcielNovecento sans E" panose="00000900000000000000" pitchFamily="2" charset="0"/>
              </a:rPr>
              <a:t>NGHE KỂ CHUYỆN</a:t>
            </a:r>
            <a:endParaRPr lang="en-US" sz="4050" dirty="0">
              <a:solidFill>
                <a:srgbClr val="0070C0"/>
              </a:solidFill>
              <a:latin typeface="#9Slide03 IcielNovecento sans E" panose="00000900000000000000" pitchFamily="2" charset="0"/>
            </a:endParaRPr>
          </a:p>
        </p:txBody>
      </p:sp>
      <p:pic>
        <p:nvPicPr>
          <p:cNvPr id="10" name="Picture 9">
            <a:extLst>
              <a:ext uri="{FF2B5EF4-FFF2-40B4-BE49-F238E27FC236}">
                <a16:creationId xmlns:a16="http://schemas.microsoft.com/office/drawing/2014/main" id="{42015A36-C13A-42B3-A0D2-D72402EDC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811250"/>
            <a:ext cx="2874951" cy="2889398"/>
          </a:xfrm>
          <a:prstGeom prst="rect">
            <a:avLst/>
          </a:prstGeom>
        </p:spPr>
      </p:pic>
    </p:spTree>
    <p:extLst>
      <p:ext uri="{BB962C8B-B14F-4D97-AF65-F5344CB8AC3E}">
        <p14:creationId xmlns:p14="http://schemas.microsoft.com/office/powerpoint/2010/main" val="395656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285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882" y="611145"/>
            <a:ext cx="5715197" cy="3289609"/>
          </a:xfrm>
          <a:prstGeom prst="rect">
            <a:avLst/>
          </a:prstGeom>
          <a:solidFill>
            <a:schemeClr val="accent6">
              <a:lumMod val="40000"/>
              <a:lumOff val="60000"/>
            </a:schemeClr>
          </a:solidFill>
          <a:ln>
            <a:solidFill>
              <a:srgbClr val="000000"/>
            </a:solidFill>
          </a:ln>
        </p:spPr>
      </p:pic>
      <p:sp>
        <p:nvSpPr>
          <p:cNvPr id="13" name="Rounded Rectangle 12"/>
          <p:cNvSpPr/>
          <p:nvPr/>
        </p:nvSpPr>
        <p:spPr>
          <a:xfrm>
            <a:off x="3340669" y="907085"/>
            <a:ext cx="6208679" cy="2573391"/>
          </a:xfrm>
          <a:prstGeom prst="roundRect">
            <a:avLst>
              <a:gd name="adj" fmla="val 3480"/>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00" y="3003778"/>
            <a:ext cx="3934715" cy="2139722"/>
          </a:xfrm>
          <a:prstGeom prst="rect">
            <a:avLst/>
          </a:prstGeom>
        </p:spPr>
      </p:pic>
      <p:sp>
        <p:nvSpPr>
          <p:cNvPr id="18" name="TextBox 17"/>
          <p:cNvSpPr txBox="1"/>
          <p:nvPr/>
        </p:nvSpPr>
        <p:spPr>
          <a:xfrm>
            <a:off x="320214" y="1318515"/>
            <a:ext cx="3020455" cy="196207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a:ln>
                  <a:noFill/>
                </a:ln>
                <a:solidFill>
                  <a:srgbClr val="0070C0"/>
                </a:solidFill>
                <a:effectLst/>
                <a:uLnTx/>
                <a:uFillTx/>
                <a:latin typeface="#9Slide03 IcielNovecento sans E" panose="00000900000000000000" pitchFamily="2" charset="0"/>
                <a:ea typeface="+mn-ea"/>
                <a:cs typeface="+mn-cs"/>
              </a:rPr>
              <a:t>KỂ</a:t>
            </a:r>
            <a:r>
              <a:rPr kumimoji="0" lang="en-US" sz="4050" b="0" i="0" u="none" strike="noStrike" kern="1200" cap="none" spc="0" normalizeH="0" noProof="0">
                <a:ln>
                  <a:noFill/>
                </a:ln>
                <a:solidFill>
                  <a:srgbClr val="0070C0"/>
                </a:solidFill>
                <a:effectLst/>
                <a:uLnTx/>
                <a:uFillTx/>
                <a:latin typeface="#9Slide03 IcielNovecento sans E" panose="00000900000000000000" pitchFamily="2" charset="0"/>
                <a:ea typeface="+mn-ea"/>
                <a:cs typeface="+mn-cs"/>
              </a:rPr>
              <a:t> TỪNG ĐOẠN CÂU</a:t>
            </a:r>
            <a:r>
              <a:rPr kumimoji="0" lang="en-US" sz="4050" b="0" i="0" u="none" strike="noStrike" kern="1200" cap="none" spc="0" normalizeH="0" baseline="0" noProof="0">
                <a:ln>
                  <a:noFill/>
                </a:ln>
                <a:solidFill>
                  <a:srgbClr val="0070C0"/>
                </a:solidFill>
                <a:effectLst/>
                <a:uLnTx/>
                <a:uFillTx/>
                <a:latin typeface="#9Slide03 IcielNovecento sans E" panose="00000900000000000000" pitchFamily="2" charset="0"/>
                <a:ea typeface="+mn-ea"/>
                <a:cs typeface="+mn-cs"/>
              </a:rPr>
              <a:t> CHUYỆN</a:t>
            </a:r>
            <a:endParaRPr kumimoji="0" lang="en-US" sz="405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endParaRPr>
          </a:p>
        </p:txBody>
      </p:sp>
      <p:pic>
        <p:nvPicPr>
          <p:cNvPr id="4" name="Picture 3">
            <a:extLst>
              <a:ext uri="{FF2B5EF4-FFF2-40B4-BE49-F238E27FC236}">
                <a16:creationId xmlns:a16="http://schemas.microsoft.com/office/drawing/2014/main" id="{A625BDE0-AE53-4A48-A66C-D66CD77B0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811250"/>
            <a:ext cx="2874951" cy="2889398"/>
          </a:xfrm>
          <a:prstGeom prst="rect">
            <a:avLst/>
          </a:prstGeom>
        </p:spPr>
      </p:pic>
    </p:spTree>
    <p:extLst>
      <p:ext uri="{BB962C8B-B14F-4D97-AF65-F5344CB8AC3E}">
        <p14:creationId xmlns:p14="http://schemas.microsoft.com/office/powerpoint/2010/main" val="270482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324716" y="381866"/>
            <a:ext cx="8494568" cy="4379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93D74D4E-3F02-4A7E-89C4-D9993FAD992D}"/>
              </a:ext>
            </a:extLst>
          </p:cNvPr>
          <p:cNvSpPr txBox="1"/>
          <p:nvPr/>
        </p:nvSpPr>
        <p:spPr>
          <a:xfrm>
            <a:off x="3931225" y="982635"/>
            <a:ext cx="4731391" cy="3046988"/>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 Ngày xưa, chú gà nào cũng có một cái mào đỏ rất đẹp như mào các chú gà trống bây giờ. Một buổi sớm, gà Mơ soi mình trong vũng nước và sung sướng thấy cái mào rực rỡ nằm trên đỉnh đầu của mình như một chùm hoa đỏ rực.</a:t>
            </a:r>
          </a:p>
        </p:txBody>
      </p:sp>
      <p:pic>
        <p:nvPicPr>
          <p:cNvPr id="3" name="Picture 2">
            <a:extLst>
              <a:ext uri="{FF2B5EF4-FFF2-40B4-BE49-F238E27FC236}">
                <a16:creationId xmlns:a16="http://schemas.microsoft.com/office/drawing/2014/main" id="{72207838-1C62-4E54-B018-C10ECCAFCC78}"/>
              </a:ext>
            </a:extLst>
          </p:cNvPr>
          <p:cNvPicPr>
            <a:picLocks noChangeAspect="1"/>
          </p:cNvPicPr>
          <p:nvPr/>
        </p:nvPicPr>
        <p:blipFill rotWithShape="1">
          <a:blip r:embed="rId4">
            <a:extLst>
              <a:ext uri="{28A0092B-C50C-407E-A947-70E740481C1C}">
                <a14:useLocalDpi xmlns:a14="http://schemas.microsoft.com/office/drawing/2010/main" val="0"/>
              </a:ext>
            </a:extLst>
          </a:blip>
          <a:srcRect r="48450" b="51439"/>
          <a:stretch/>
        </p:blipFill>
        <p:spPr>
          <a:xfrm>
            <a:off x="449486" y="982635"/>
            <a:ext cx="3356969" cy="3178229"/>
          </a:xfrm>
          <a:prstGeom prst="rect">
            <a:avLst/>
          </a:prstGeom>
        </p:spPr>
      </p:pic>
    </p:spTree>
    <p:extLst>
      <p:ext uri="{BB962C8B-B14F-4D97-AF65-F5344CB8AC3E}">
        <p14:creationId xmlns:p14="http://schemas.microsoft.com/office/powerpoint/2010/main" val="369869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324716" y="381866"/>
            <a:ext cx="8494568" cy="4379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93D74D4E-3F02-4A7E-89C4-D9993FAD992D}"/>
              </a:ext>
            </a:extLst>
          </p:cNvPr>
          <p:cNvSpPr txBox="1"/>
          <p:nvPr/>
        </p:nvSpPr>
        <p:spPr>
          <a:xfrm>
            <a:off x="3899327" y="976442"/>
            <a:ext cx="4731391" cy="3416320"/>
          </a:xfrm>
          <a:prstGeom prst="rect">
            <a:avLst/>
          </a:prstGeom>
          <a:noFill/>
        </p:spPr>
        <p:txBody>
          <a:bodyPr wrap="square">
            <a:spAutoFit/>
          </a:bodyPr>
          <a:lstStyle/>
          <a:p>
            <a:pPr lvl="0" algn="just"/>
            <a:r>
              <a:rPr lang="vi-VN" sz="1800">
                <a:solidFill>
                  <a:prstClr val="black"/>
                </a:solidFill>
              </a:rPr>
              <a:t>2. Gà mơ bên bể nước và nghe có tiếng khóc ti tỉ. Nó dừng lại nghiêng đầu, chớp chớp đôi mắt và lắng tai nghe. Thì ra, đó là một cây màu đỏ tía đang tấm tức khóc một mình. Gà Mơ đang vui sướng, thấy bạn buồn, Mơ bỗng bối rối. Nó vội vàng chạy đến khẽ hỏi:</a:t>
            </a:r>
          </a:p>
          <a:p>
            <a:pPr lvl="0" algn="just"/>
            <a:r>
              <a:rPr lang="vi-VN" sz="1800">
                <a:solidFill>
                  <a:prstClr val="black"/>
                </a:solidFill>
              </a:rPr>
              <a:t>– Bạn sao thế?</a:t>
            </a:r>
          </a:p>
          <a:p>
            <a:pPr lvl="0" algn="just"/>
            <a:r>
              <a:rPr lang="vi-VN" sz="1800">
                <a:solidFill>
                  <a:prstClr val="black"/>
                </a:solidFill>
              </a:rPr>
              <a:t>Cây rơi hạt nước mắt trong suốt như hạt sương xuống gốc và sụt sịt bảo:</a:t>
            </a:r>
          </a:p>
          <a:p>
            <a:pPr lvl="0" algn="just"/>
            <a:r>
              <a:rPr lang="vi-VN" sz="1800">
                <a:solidFill>
                  <a:prstClr val="black"/>
                </a:solidFill>
              </a:rPr>
              <a:t>– Các cây quanh đây, cây nào cũng có hoa mà chỉ mỗi mình tôi là không có hoa.</a:t>
            </a:r>
          </a:p>
        </p:txBody>
      </p:sp>
      <p:pic>
        <p:nvPicPr>
          <p:cNvPr id="3" name="Picture 2">
            <a:extLst>
              <a:ext uri="{FF2B5EF4-FFF2-40B4-BE49-F238E27FC236}">
                <a16:creationId xmlns:a16="http://schemas.microsoft.com/office/drawing/2014/main" id="{72207838-1C62-4E54-B018-C10ECCAFCC78}"/>
              </a:ext>
            </a:extLst>
          </p:cNvPr>
          <p:cNvPicPr>
            <a:picLocks noChangeAspect="1"/>
          </p:cNvPicPr>
          <p:nvPr/>
        </p:nvPicPr>
        <p:blipFill rotWithShape="1">
          <a:blip r:embed="rId4">
            <a:extLst>
              <a:ext uri="{28A0092B-C50C-407E-A947-70E740481C1C}">
                <a14:useLocalDpi xmlns:a14="http://schemas.microsoft.com/office/drawing/2010/main" val="0"/>
              </a:ext>
            </a:extLst>
          </a:blip>
          <a:srcRect l="49510" t="-4549" r="-570" b="48731"/>
          <a:stretch/>
        </p:blipFill>
        <p:spPr>
          <a:xfrm>
            <a:off x="449486" y="982635"/>
            <a:ext cx="3325071" cy="3653160"/>
          </a:xfrm>
          <a:prstGeom prst="rect">
            <a:avLst/>
          </a:prstGeom>
        </p:spPr>
      </p:pic>
    </p:spTree>
    <p:extLst>
      <p:ext uri="{BB962C8B-B14F-4D97-AF65-F5344CB8AC3E}">
        <p14:creationId xmlns:p14="http://schemas.microsoft.com/office/powerpoint/2010/main" val="4108840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324716" y="381866"/>
            <a:ext cx="8494568" cy="4379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93D74D4E-3F02-4A7E-89C4-D9993FAD992D}"/>
              </a:ext>
            </a:extLst>
          </p:cNvPr>
          <p:cNvSpPr txBox="1"/>
          <p:nvPr/>
        </p:nvSpPr>
        <p:spPr>
          <a:xfrm>
            <a:off x="3993610" y="1417588"/>
            <a:ext cx="4731391" cy="2308324"/>
          </a:xfrm>
          <a:prstGeom prst="rect">
            <a:avLst/>
          </a:prstGeom>
          <a:noFill/>
        </p:spPr>
        <p:txBody>
          <a:bodyPr wrap="square">
            <a:spAutoFit/>
          </a:bodyPr>
          <a:lstStyle/>
          <a:p>
            <a:pPr lvl="0" algn="just"/>
            <a:r>
              <a:rPr lang="vi-VN" sz="2400">
                <a:solidFill>
                  <a:prstClr val="black"/>
                </a:solidFill>
              </a:rPr>
              <a:t>3. Gà Mơ nghĩ một lúc rồi quyết định:</a:t>
            </a:r>
          </a:p>
          <a:p>
            <a:pPr lvl="0" algn="just"/>
            <a:endParaRPr lang="vi-VN" sz="2400">
              <a:solidFill>
                <a:prstClr val="black"/>
              </a:solidFill>
            </a:endParaRPr>
          </a:p>
          <a:p>
            <a:pPr lvl="0" algn="just"/>
            <a:r>
              <a:rPr lang="vi-VN" sz="2400">
                <a:solidFill>
                  <a:prstClr val="black"/>
                </a:solidFill>
              </a:rPr>
              <a:t>– Tôi cho bạn bông hoa đỏ trên đầu tôi nhé.</a:t>
            </a:r>
          </a:p>
          <a:p>
            <a:pPr lvl="0" algn="just"/>
            <a:endParaRPr lang="vi-VN" sz="2400">
              <a:solidFill>
                <a:prstClr val="black"/>
              </a:solidFill>
            </a:endParaRPr>
          </a:p>
        </p:txBody>
      </p:sp>
      <p:pic>
        <p:nvPicPr>
          <p:cNvPr id="3" name="Picture 2">
            <a:extLst>
              <a:ext uri="{FF2B5EF4-FFF2-40B4-BE49-F238E27FC236}">
                <a16:creationId xmlns:a16="http://schemas.microsoft.com/office/drawing/2014/main" id="{72207838-1C62-4E54-B018-C10ECCAFCC78}"/>
              </a:ext>
            </a:extLst>
          </p:cNvPr>
          <p:cNvPicPr>
            <a:picLocks noChangeAspect="1"/>
          </p:cNvPicPr>
          <p:nvPr/>
        </p:nvPicPr>
        <p:blipFill rotWithShape="1">
          <a:blip r:embed="rId4">
            <a:extLst>
              <a:ext uri="{28A0092B-C50C-407E-A947-70E740481C1C}">
                <a14:useLocalDpi xmlns:a14="http://schemas.microsoft.com/office/drawing/2010/main" val="0"/>
              </a:ext>
            </a:extLst>
          </a:blip>
          <a:srcRect l="-7042" t="51344" r="49614"/>
          <a:stretch/>
        </p:blipFill>
        <p:spPr>
          <a:xfrm>
            <a:off x="159585" y="982635"/>
            <a:ext cx="3739742" cy="3184423"/>
          </a:xfrm>
          <a:prstGeom prst="rect">
            <a:avLst/>
          </a:prstGeom>
        </p:spPr>
      </p:pic>
    </p:spTree>
    <p:extLst>
      <p:ext uri="{BB962C8B-B14F-4D97-AF65-F5344CB8AC3E}">
        <p14:creationId xmlns:p14="http://schemas.microsoft.com/office/powerpoint/2010/main" val="3677282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324716" y="381866"/>
            <a:ext cx="8494568" cy="4379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93D74D4E-3F02-4A7E-89C4-D9993FAD992D}"/>
              </a:ext>
            </a:extLst>
          </p:cNvPr>
          <p:cNvSpPr txBox="1"/>
          <p:nvPr/>
        </p:nvSpPr>
        <p:spPr>
          <a:xfrm>
            <a:off x="3919182" y="1258100"/>
            <a:ext cx="4731391" cy="2862322"/>
          </a:xfrm>
          <a:prstGeom prst="rect">
            <a:avLst/>
          </a:prstGeom>
          <a:noFill/>
        </p:spPr>
        <p:txBody>
          <a:bodyPr wrap="square">
            <a:spAutoFit/>
          </a:bodyPr>
          <a:lstStyle/>
          <a:p>
            <a:pPr lvl="0" algn="just"/>
            <a:endParaRPr lang="vi-VN" sz="1800">
              <a:solidFill>
                <a:prstClr val="black"/>
              </a:solidFill>
            </a:endParaRPr>
          </a:p>
          <a:p>
            <a:pPr lvl="0" algn="just"/>
            <a:r>
              <a:rPr lang="vi-VN" sz="1800">
                <a:solidFill>
                  <a:prstClr val="black"/>
                </a:solidFill>
              </a:rPr>
              <a:t>Cây hoa sung sướng vươn mình đón ánh mặt trời nhuộm cho bông hoa thêm đỏ thắm. Cây khe khẽ kể cho mọi người nghe câu chuyện . Thế là mọi người gọi cây đó là cây hoa mào gà.Cũng vì thế mà dòng gà Mơ chúng tôi bây giờ cũng nhú lên một chiếc mào mới nho nhỏ, xinh xinh rồi đấy.</a:t>
            </a:r>
          </a:p>
          <a:p>
            <a:pPr lvl="0" algn="just"/>
            <a:endParaRPr lang="vi-VN" sz="1800">
              <a:solidFill>
                <a:prstClr val="black"/>
              </a:solidFill>
            </a:endParaRPr>
          </a:p>
          <a:p>
            <a:pPr lvl="0" algn="just"/>
            <a:endParaRPr lang="vi-VN" sz="1800">
              <a:solidFill>
                <a:prstClr val="black"/>
              </a:solidFill>
            </a:endParaRPr>
          </a:p>
        </p:txBody>
      </p:sp>
      <p:pic>
        <p:nvPicPr>
          <p:cNvPr id="3" name="Picture 2">
            <a:extLst>
              <a:ext uri="{FF2B5EF4-FFF2-40B4-BE49-F238E27FC236}">
                <a16:creationId xmlns:a16="http://schemas.microsoft.com/office/drawing/2014/main" id="{72207838-1C62-4E54-B018-C10ECCAFCC78}"/>
              </a:ext>
            </a:extLst>
          </p:cNvPr>
          <p:cNvPicPr>
            <a:picLocks noChangeAspect="1"/>
          </p:cNvPicPr>
          <p:nvPr/>
        </p:nvPicPr>
        <p:blipFill rotWithShape="1">
          <a:blip r:embed="rId4">
            <a:extLst>
              <a:ext uri="{28A0092B-C50C-407E-A947-70E740481C1C}">
                <a14:useLocalDpi xmlns:a14="http://schemas.microsoft.com/office/drawing/2010/main" val="0"/>
              </a:ext>
            </a:extLst>
          </a:blip>
          <a:srcRect l="47464" t="47932" r="-4892" b="-664"/>
          <a:stretch/>
        </p:blipFill>
        <p:spPr>
          <a:xfrm>
            <a:off x="324716" y="846179"/>
            <a:ext cx="3739742" cy="3451142"/>
          </a:xfrm>
          <a:prstGeom prst="rect">
            <a:avLst/>
          </a:prstGeom>
        </p:spPr>
      </p:pic>
    </p:spTree>
    <p:extLst>
      <p:ext uri="{BB962C8B-B14F-4D97-AF65-F5344CB8AC3E}">
        <p14:creationId xmlns:p14="http://schemas.microsoft.com/office/powerpoint/2010/main" val="279182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882" y="611145"/>
            <a:ext cx="5715197" cy="3289609"/>
          </a:xfrm>
          <a:prstGeom prst="rect">
            <a:avLst/>
          </a:prstGeom>
          <a:solidFill>
            <a:schemeClr val="accent6">
              <a:lumMod val="40000"/>
              <a:lumOff val="60000"/>
            </a:schemeClr>
          </a:solidFill>
          <a:ln>
            <a:solidFill>
              <a:srgbClr val="000000"/>
            </a:solidFill>
          </a:ln>
        </p:spPr>
      </p:pic>
      <p:sp>
        <p:nvSpPr>
          <p:cNvPr id="13" name="Rounded Rectangle 12"/>
          <p:cNvSpPr/>
          <p:nvPr/>
        </p:nvSpPr>
        <p:spPr>
          <a:xfrm>
            <a:off x="3340669" y="907085"/>
            <a:ext cx="6208679" cy="2573391"/>
          </a:xfrm>
          <a:prstGeom prst="roundRect">
            <a:avLst>
              <a:gd name="adj" fmla="val 3480"/>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00" y="3003778"/>
            <a:ext cx="3934715" cy="2139722"/>
          </a:xfrm>
          <a:prstGeom prst="rect">
            <a:avLst/>
          </a:prstGeom>
        </p:spPr>
      </p:pic>
      <p:sp>
        <p:nvSpPr>
          <p:cNvPr id="18" name="TextBox 17"/>
          <p:cNvSpPr txBox="1"/>
          <p:nvPr/>
        </p:nvSpPr>
        <p:spPr>
          <a:xfrm>
            <a:off x="320214" y="1318515"/>
            <a:ext cx="3020455" cy="196207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a:ln>
                  <a:noFill/>
                </a:ln>
                <a:solidFill>
                  <a:srgbClr val="0070C0"/>
                </a:solidFill>
                <a:effectLst/>
                <a:uLnTx/>
                <a:uFillTx/>
                <a:latin typeface="#9Slide03 IcielNovecento sans E" panose="00000900000000000000" pitchFamily="2" charset="0"/>
                <a:ea typeface="+mn-ea"/>
                <a:cs typeface="+mn-cs"/>
              </a:rPr>
              <a:t>KỂ TOÀN</a:t>
            </a:r>
            <a:r>
              <a:rPr kumimoji="0" lang="en-US" sz="4050" b="0" i="0" u="none" strike="noStrike" kern="1200" cap="none" spc="0" normalizeH="0" noProof="0">
                <a:ln>
                  <a:noFill/>
                </a:ln>
                <a:solidFill>
                  <a:srgbClr val="0070C0"/>
                </a:solidFill>
                <a:effectLst/>
                <a:uLnTx/>
                <a:uFillTx/>
                <a:latin typeface="#9Slide03 IcielNovecento sans E" panose="00000900000000000000" pitchFamily="2" charset="0"/>
                <a:ea typeface="+mn-ea"/>
                <a:cs typeface="+mn-cs"/>
              </a:rPr>
              <a:t> BỘ </a:t>
            </a:r>
            <a:r>
              <a:rPr kumimoji="0" lang="en-US" sz="4050" b="0" i="0" u="none" strike="noStrike" kern="1200" cap="none" spc="0" normalizeH="0" baseline="0" noProof="0">
                <a:ln>
                  <a:noFill/>
                </a:ln>
                <a:solidFill>
                  <a:srgbClr val="0070C0"/>
                </a:solidFill>
                <a:effectLst/>
                <a:uLnTx/>
                <a:uFillTx/>
                <a:latin typeface="#9Slide03 IcielNovecento sans E" panose="00000900000000000000" pitchFamily="2" charset="0"/>
                <a:ea typeface="+mn-ea"/>
                <a:cs typeface="+mn-cs"/>
              </a:rPr>
              <a:t>CÂU CHUYỆN</a:t>
            </a:r>
            <a:endParaRPr kumimoji="0" lang="en-US" sz="405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endParaRPr>
          </a:p>
        </p:txBody>
      </p:sp>
      <p:pic>
        <p:nvPicPr>
          <p:cNvPr id="4" name="Picture 3">
            <a:extLst>
              <a:ext uri="{FF2B5EF4-FFF2-40B4-BE49-F238E27FC236}">
                <a16:creationId xmlns:a16="http://schemas.microsoft.com/office/drawing/2014/main" id="{A625BDE0-AE53-4A48-A66C-D66CD77B0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811250"/>
            <a:ext cx="2874951" cy="2889398"/>
          </a:xfrm>
          <a:prstGeom prst="rect">
            <a:avLst/>
          </a:prstGeom>
        </p:spPr>
      </p:pic>
    </p:spTree>
    <p:extLst>
      <p:ext uri="{BB962C8B-B14F-4D97-AF65-F5344CB8AC3E}">
        <p14:creationId xmlns:p14="http://schemas.microsoft.com/office/powerpoint/2010/main" val="358455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324716" y="381866"/>
            <a:ext cx="8494568" cy="4379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EFE2592E-769D-43A8-A7DA-763CA00C1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572" y="450581"/>
            <a:ext cx="4221126" cy="4242338"/>
          </a:xfrm>
          <a:prstGeom prst="rect">
            <a:avLst/>
          </a:prstGeom>
        </p:spPr>
      </p:pic>
    </p:spTree>
    <p:extLst>
      <p:ext uri="{BB962C8B-B14F-4D97-AF65-F5344CB8AC3E}">
        <p14:creationId xmlns:p14="http://schemas.microsoft.com/office/powerpoint/2010/main" val="127750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882" y="611145"/>
            <a:ext cx="5715197" cy="3289609"/>
          </a:xfrm>
          <a:prstGeom prst="rect">
            <a:avLst/>
          </a:prstGeom>
          <a:solidFill>
            <a:schemeClr val="accent6">
              <a:lumMod val="40000"/>
              <a:lumOff val="60000"/>
            </a:schemeClr>
          </a:solidFill>
          <a:ln>
            <a:solidFill>
              <a:srgbClr val="000000"/>
            </a:solidFill>
          </a:ln>
        </p:spPr>
      </p:pic>
      <p:sp>
        <p:nvSpPr>
          <p:cNvPr id="13" name="Rounded Rectangle 12"/>
          <p:cNvSpPr/>
          <p:nvPr/>
        </p:nvSpPr>
        <p:spPr>
          <a:xfrm>
            <a:off x="3340669" y="907085"/>
            <a:ext cx="6208679" cy="2573391"/>
          </a:xfrm>
          <a:prstGeom prst="roundRect">
            <a:avLst>
              <a:gd name="adj" fmla="val 3480"/>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800" y="3003778"/>
            <a:ext cx="3934715" cy="2139722"/>
          </a:xfrm>
          <a:prstGeom prst="rect">
            <a:avLst/>
          </a:prstGeom>
        </p:spPr>
      </p:pic>
      <p:sp>
        <p:nvSpPr>
          <p:cNvPr id="18" name="TextBox 17"/>
          <p:cNvSpPr txBox="1"/>
          <p:nvPr/>
        </p:nvSpPr>
        <p:spPr>
          <a:xfrm>
            <a:off x="239427" y="1210926"/>
            <a:ext cx="3020455" cy="1962076"/>
          </a:xfrm>
          <a:prstGeom prst="rect">
            <a:avLst/>
          </a:prstGeom>
          <a:solidFill>
            <a:schemeClr val="accent1">
              <a:lumMod val="20000"/>
              <a:lumOff val="80000"/>
            </a:schemeClr>
          </a:solidFill>
          <a:ln w="38100">
            <a:solidFill>
              <a:schemeClr val="tx1"/>
            </a:solidFill>
            <a:prstDash val="dashDot"/>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a:ln>
                  <a:noFill/>
                </a:ln>
                <a:solidFill>
                  <a:srgbClr val="0070C0"/>
                </a:solidFill>
                <a:effectLst/>
                <a:uLnTx/>
                <a:uFillTx/>
                <a:latin typeface="#9Slide03 IcielNovecento sans E" panose="00000900000000000000" pitchFamily="2" charset="0"/>
                <a:ea typeface="+mn-ea"/>
                <a:cs typeface="+mn-cs"/>
              </a:rPr>
              <a:t>THI KỂ</a:t>
            </a:r>
            <a:r>
              <a:rPr kumimoji="0" lang="en-US" sz="4050" b="0" i="0" u="none" strike="noStrike" kern="1200" cap="none" spc="0" normalizeH="0" noProof="0">
                <a:ln>
                  <a:noFill/>
                </a:ln>
                <a:solidFill>
                  <a:srgbClr val="0070C0"/>
                </a:solidFill>
                <a:effectLst/>
                <a:uLnTx/>
                <a:uFillTx/>
                <a:latin typeface="#9Slide03 IcielNovecento sans E" panose="00000900000000000000" pitchFamily="2" charset="0"/>
                <a:ea typeface="+mn-ea"/>
                <a:cs typeface="+mn-cs"/>
              </a:rPr>
              <a:t> GIỮA CÁC NHÓM</a:t>
            </a:r>
            <a:endParaRPr kumimoji="0" lang="en-US" sz="4050" b="0" i="0" u="none" strike="noStrike" kern="1200" cap="none" spc="0" normalizeH="0" baseline="0" noProof="0" dirty="0">
              <a:ln>
                <a:noFill/>
              </a:ln>
              <a:solidFill>
                <a:srgbClr val="0070C0"/>
              </a:solidFill>
              <a:effectLst/>
              <a:uLnTx/>
              <a:uFillTx/>
              <a:latin typeface="#9Slide03 IcielNovecento sans E" panose="00000900000000000000" pitchFamily="2" charset="0"/>
              <a:ea typeface="+mn-ea"/>
              <a:cs typeface="+mn-cs"/>
            </a:endParaRPr>
          </a:p>
        </p:txBody>
      </p:sp>
      <p:pic>
        <p:nvPicPr>
          <p:cNvPr id="4" name="Picture 3">
            <a:extLst>
              <a:ext uri="{FF2B5EF4-FFF2-40B4-BE49-F238E27FC236}">
                <a16:creationId xmlns:a16="http://schemas.microsoft.com/office/drawing/2014/main" id="{A625BDE0-AE53-4A48-A66C-D66CD77B0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811250"/>
            <a:ext cx="2874951" cy="2889398"/>
          </a:xfrm>
          <a:prstGeom prst="rect">
            <a:avLst/>
          </a:prstGeom>
        </p:spPr>
      </p:pic>
    </p:spTree>
    <p:extLst>
      <p:ext uri="{BB962C8B-B14F-4D97-AF65-F5344CB8AC3E}">
        <p14:creationId xmlns:p14="http://schemas.microsoft.com/office/powerpoint/2010/main" val="3972578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5E293F-C6AF-B246-A876-8611864CB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421" y="0"/>
            <a:ext cx="5397114" cy="3714750"/>
          </a:xfrm>
          <a:prstGeom prst="rect">
            <a:avLst/>
          </a:prstGeom>
        </p:spPr>
      </p:pic>
      <p:sp>
        <p:nvSpPr>
          <p:cNvPr id="9" name="矩形: 圆角 9">
            <a:extLst>
              <a:ext uri="{FF2B5EF4-FFF2-40B4-BE49-F238E27FC236}">
                <a16:creationId xmlns:a16="http://schemas.microsoft.com/office/drawing/2014/main" id="{29F8BC51-C923-1148-9775-9D88FB7495D8}"/>
              </a:ext>
            </a:extLst>
          </p:cNvPr>
          <p:cNvSpPr/>
          <p:nvPr/>
        </p:nvSpPr>
        <p:spPr>
          <a:xfrm>
            <a:off x="731197" y="2571750"/>
            <a:ext cx="2252033" cy="2046227"/>
          </a:xfrm>
          <a:prstGeom prst="roundRect">
            <a:avLst/>
          </a:prstGeom>
          <a:solidFill>
            <a:schemeClr val="accent4">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25" dirty="0">
                <a:ln>
                  <a:solidFill>
                    <a:prstClr val="black"/>
                  </a:solidFill>
                </a:ln>
                <a:solidFill>
                  <a:prstClr val="white"/>
                </a:solidFill>
                <a:latin typeface="#9Slide03 SVNNexa Rust Sans Bla" panose="020B0606040200020203" pitchFamily="34" charset="0"/>
                <a:ea typeface="胡晓波男神体" panose="02010600030101010101" pitchFamily="2" charset="-122"/>
                <a:cs typeface="胡晓波男神体" panose="02010600030101010101" pitchFamily="2" charset="-122"/>
              </a:rPr>
              <a:t>01</a:t>
            </a:r>
            <a:endParaRPr lang="zh-CN" altLang="en-US" sz="8625" dirty="0">
              <a:ln>
                <a:solidFill>
                  <a:prstClr val="black"/>
                </a:solidFill>
              </a:ln>
              <a:solidFill>
                <a:prstClr val="white"/>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297305" y="2075461"/>
            <a:ext cx="6549390" cy="1015663"/>
          </a:xfrm>
          <a:prstGeom prst="rect">
            <a:avLst/>
          </a:prstGeom>
          <a:solidFill>
            <a:schemeClr val="bg1"/>
          </a:solidFill>
        </p:spPr>
        <p:txBody>
          <a:bodyPr wrap="square" rtlCol="0">
            <a:spAutoFit/>
          </a:bodyPr>
          <a:lstStyle/>
          <a:p>
            <a:pPr algn="ctr">
              <a:defRPr/>
            </a:pPr>
            <a:r>
              <a:rPr lang="en-US" sz="6000" dirty="0" err="1">
                <a:solidFill>
                  <a:srgbClr val="C00000"/>
                </a:solidFill>
                <a:latin typeface="#9Slide07 Koni" pitchFamily="2" charset="0"/>
              </a:rPr>
              <a:t>Hẹn</a:t>
            </a:r>
            <a:r>
              <a:rPr lang="en-US" sz="6000" dirty="0">
                <a:solidFill>
                  <a:srgbClr val="C00000"/>
                </a:solidFill>
                <a:latin typeface="#9Slide07 Koni" pitchFamily="2" charset="0"/>
              </a:rPr>
              <a:t> </a:t>
            </a:r>
            <a:r>
              <a:rPr lang="en-US" sz="6000" dirty="0" err="1">
                <a:solidFill>
                  <a:srgbClr val="C00000"/>
                </a:solidFill>
                <a:latin typeface="#9Slide07 Koni" pitchFamily="2" charset="0"/>
              </a:rPr>
              <a:t>gặp</a:t>
            </a:r>
            <a:r>
              <a:rPr lang="en-US" sz="6000" dirty="0">
                <a:solidFill>
                  <a:srgbClr val="C00000"/>
                </a:solidFill>
                <a:latin typeface="#9Slide07 Koni" pitchFamily="2" charset="0"/>
              </a:rPr>
              <a:t> </a:t>
            </a:r>
            <a:r>
              <a:rPr lang="en-US" sz="6000" dirty="0" err="1">
                <a:solidFill>
                  <a:srgbClr val="C00000"/>
                </a:solidFill>
                <a:latin typeface="#9Slide07 Koni" pitchFamily="2" charset="0"/>
              </a:rPr>
              <a:t>lại</a:t>
            </a:r>
            <a:r>
              <a:rPr lang="en-US" sz="6000" dirty="0">
                <a:solidFill>
                  <a:srgbClr val="C00000"/>
                </a:solidFill>
                <a:latin typeface="#9Slide07 Koni" pitchFamily="2" charset="0"/>
              </a:rPr>
              <a:t> </a:t>
            </a:r>
            <a:r>
              <a:rPr lang="en-US" sz="6000" dirty="0" err="1">
                <a:solidFill>
                  <a:srgbClr val="C00000"/>
                </a:solidFill>
                <a:latin typeface="#9Slide07 Koni" pitchFamily="2" charset="0"/>
              </a:rPr>
              <a:t>nhé</a:t>
            </a:r>
            <a:r>
              <a:rPr lang="en-US" sz="6000" dirty="0">
                <a:solidFill>
                  <a:srgbClr val="C00000"/>
                </a:solidFill>
                <a:latin typeface="#9Slide07 Koni" pitchFamily="2" charset="0"/>
              </a:rPr>
              <a:t>!</a:t>
            </a:r>
          </a:p>
        </p:txBody>
      </p:sp>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3" name="“Tháp Mười đẹp nhất bông sen">
            <a:hlinkClick r:id="" action="ppaction://media"/>
            <a:extLst>
              <a:ext uri="{FF2B5EF4-FFF2-40B4-BE49-F238E27FC236}">
                <a16:creationId xmlns:a16="http://schemas.microsoft.com/office/drawing/2014/main" id="{1A9EAECC-145D-406B-AD2C-86D89C2988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998898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矩形: 圆角 9">
            <a:extLst>
              <a:ext uri="{FF2B5EF4-FFF2-40B4-BE49-F238E27FC236}">
                <a16:creationId xmlns:a16="http://schemas.microsoft.com/office/drawing/2014/main" id="{29F8BC51-C923-1148-9775-9D88FB7495D8}"/>
              </a:ext>
            </a:extLst>
          </p:cNvPr>
          <p:cNvSpPr/>
          <p:nvPr/>
        </p:nvSpPr>
        <p:spPr>
          <a:xfrm>
            <a:off x="731197" y="2571750"/>
            <a:ext cx="2252033" cy="2046227"/>
          </a:xfrm>
          <a:prstGeom prst="roundRect">
            <a:avLst/>
          </a:prstGeom>
          <a:solidFill>
            <a:schemeClr val="accent4">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25" dirty="0">
                <a:ln>
                  <a:solidFill>
                    <a:prstClr val="black"/>
                  </a:solidFill>
                </a:ln>
                <a:solidFill>
                  <a:prstClr val="white"/>
                </a:solidFill>
                <a:latin typeface="#9Slide03 SVNNexa Rust Sans Bla" panose="020B0606040200020203" pitchFamily="34" charset="0"/>
                <a:ea typeface="胡晓波男神体" panose="02010600030101010101" pitchFamily="2" charset="-122"/>
                <a:cs typeface="胡晓波男神体" panose="02010600030101010101" pitchFamily="2" charset="-122"/>
              </a:rPr>
              <a:t>02</a:t>
            </a:r>
            <a:endParaRPr lang="zh-CN" altLang="en-US" sz="8625" dirty="0">
              <a:ln>
                <a:solidFill>
                  <a:prstClr val="black"/>
                </a:solidFill>
              </a:ln>
              <a:solidFill>
                <a:prstClr val="white"/>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2" name="TextBox 1">
            <a:extLst>
              <a:ext uri="{FF2B5EF4-FFF2-40B4-BE49-F238E27FC236}">
                <a16:creationId xmlns:a16="http://schemas.microsoft.com/office/drawing/2014/main" id="{D9344BFE-C991-4954-839F-960CF5A57880}"/>
              </a:ext>
            </a:extLst>
          </p:cNvPr>
          <p:cNvSpPr txBox="1"/>
          <p:nvPr/>
        </p:nvSpPr>
        <p:spPr>
          <a:xfrm>
            <a:off x="4572000" y="744279"/>
            <a:ext cx="4742120" cy="2400657"/>
          </a:xfrm>
          <a:prstGeom prst="rect">
            <a:avLst/>
          </a:prstGeom>
          <a:noFill/>
        </p:spPr>
        <p:txBody>
          <a:bodyPr wrap="square" rtlCol="0">
            <a:spAutoFit/>
          </a:bodyPr>
          <a:lstStyle/>
          <a:p>
            <a:r>
              <a:rPr lang="en-US" sz="5000">
                <a:solidFill>
                  <a:srgbClr val="EA1ECD"/>
                </a:solidFill>
                <a:latin typeface="Coiny" panose="02000903060500060000" pitchFamily="2" charset="0"/>
              </a:rPr>
              <a:t>SẮP XẾP TỪ NGỮ THÀNH CÂU CA DAO</a:t>
            </a:r>
          </a:p>
        </p:txBody>
      </p:sp>
    </p:spTree>
    <p:extLst>
      <p:ext uri="{BB962C8B-B14F-4D97-AF65-F5344CB8AC3E}">
        <p14:creationId xmlns:p14="http://schemas.microsoft.com/office/powerpoint/2010/main" val="4000571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324716" y="381866"/>
            <a:ext cx="8494568" cy="4379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ndParaRPr>
          </a:p>
        </p:txBody>
      </p:sp>
      <p:sp>
        <p:nvSpPr>
          <p:cNvPr id="8" name="TextBox 7"/>
          <p:cNvSpPr txBox="1"/>
          <p:nvPr/>
        </p:nvSpPr>
        <p:spPr>
          <a:xfrm>
            <a:off x="577215" y="598475"/>
            <a:ext cx="7573414" cy="553998"/>
          </a:xfrm>
          <a:prstGeom prst="rect">
            <a:avLst/>
          </a:prstGeom>
          <a:noFill/>
        </p:spPr>
        <p:txBody>
          <a:bodyPr wrap="square" rtlCol="0">
            <a:spAutoFit/>
          </a:bodyPr>
          <a:lstStyle/>
          <a:p>
            <a:pPr algn="ctr"/>
            <a:r>
              <a:rPr lang="en-US" sz="3000" b="1">
                <a:solidFill>
                  <a:srgbClr val="C00000"/>
                </a:solidFill>
                <a:latin typeface="#9Slide07 Altus" panose="020B0604020202020204" charset="0"/>
              </a:rPr>
              <a:t>Sắp xếp các từ ngữ sau thành câu ca dao:</a:t>
            </a:r>
            <a:endParaRPr lang="en-US" sz="3000" b="1" dirty="0">
              <a:solidFill>
                <a:srgbClr val="C00000"/>
              </a:solidFill>
              <a:latin typeface="#9Slide07 Altus" panose="020B0604020202020204"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3595" y="103028"/>
            <a:ext cx="1465937" cy="1465937"/>
          </a:xfrm>
          <a:prstGeom prst="rect">
            <a:avLst/>
          </a:prstGeom>
        </p:spPr>
      </p:pic>
      <p:pic>
        <p:nvPicPr>
          <p:cNvPr id="14" name="Picture 13">
            <a:extLst>
              <a:ext uri="{FF2B5EF4-FFF2-40B4-BE49-F238E27FC236}">
                <a16:creationId xmlns:a16="http://schemas.microsoft.com/office/drawing/2014/main" id="{39098F52-A923-8C4E-AF33-A7DA8B4FC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50" y="3417969"/>
            <a:ext cx="1686725" cy="1967846"/>
          </a:xfrm>
          <a:prstGeom prst="rect">
            <a:avLst/>
          </a:prstGeom>
        </p:spPr>
      </p:pic>
      <p:pic>
        <p:nvPicPr>
          <p:cNvPr id="4" name="Picture 3">
            <a:extLst>
              <a:ext uri="{FF2B5EF4-FFF2-40B4-BE49-F238E27FC236}">
                <a16:creationId xmlns:a16="http://schemas.microsoft.com/office/drawing/2014/main" id="{564A034A-6C73-4AC1-A316-D42ADC6FB5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215" y="1369082"/>
            <a:ext cx="8562565" cy="2544595"/>
          </a:xfrm>
          <a:prstGeom prst="rect">
            <a:avLst/>
          </a:prstGeom>
        </p:spPr>
      </p:pic>
    </p:spTree>
    <p:extLst>
      <p:ext uri="{BB962C8B-B14F-4D97-AF65-F5344CB8AC3E}">
        <p14:creationId xmlns:p14="http://schemas.microsoft.com/office/powerpoint/2010/main" val="3904564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324716" y="381866"/>
            <a:ext cx="8494568" cy="4379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等线" panose="020F0502020204030204"/>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184" y="0"/>
            <a:ext cx="1465937" cy="1465937"/>
          </a:xfrm>
          <a:prstGeom prst="rect">
            <a:avLst/>
          </a:prstGeom>
        </p:spPr>
      </p:pic>
      <p:sp>
        <p:nvSpPr>
          <p:cNvPr id="2" name="Alternate Process 1">
            <a:extLst>
              <a:ext uri="{FF2B5EF4-FFF2-40B4-BE49-F238E27FC236}">
                <a16:creationId xmlns:a16="http://schemas.microsoft.com/office/drawing/2014/main" id="{068DCE21-0332-864D-B3C3-167025643D61}"/>
              </a:ext>
            </a:extLst>
          </p:cNvPr>
          <p:cNvSpPr/>
          <p:nvPr/>
        </p:nvSpPr>
        <p:spPr>
          <a:xfrm>
            <a:off x="1797139" y="3033535"/>
            <a:ext cx="5806440" cy="1325880"/>
          </a:xfrm>
          <a:prstGeom prst="flowChartAlternateProcess">
            <a:avLst/>
          </a:prstGeom>
          <a:solidFill>
            <a:schemeClr val="accent4">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Thấy dừa thì nhớ Bến Tre</a:t>
            </a:r>
          </a:p>
          <a:p>
            <a:pPr algn="ctr"/>
            <a:r>
              <a:rPr lang="vi-VN" sz="21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Thấy bông sen nhớ đồng quê Tháp Mười</a:t>
            </a:r>
          </a:p>
        </p:txBody>
      </p:sp>
      <p:pic>
        <p:nvPicPr>
          <p:cNvPr id="13" name="Picture 12">
            <a:extLst>
              <a:ext uri="{FF2B5EF4-FFF2-40B4-BE49-F238E27FC236}">
                <a16:creationId xmlns:a16="http://schemas.microsoft.com/office/drawing/2014/main" id="{53119467-38BD-441F-B411-6ED0F51E4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77" y="488940"/>
            <a:ext cx="8562565" cy="2544595"/>
          </a:xfrm>
          <a:prstGeom prst="rect">
            <a:avLst/>
          </a:prstGeom>
        </p:spPr>
      </p:pic>
    </p:spTree>
    <p:extLst>
      <p:ext uri="{BB962C8B-B14F-4D97-AF65-F5344CB8AC3E}">
        <p14:creationId xmlns:p14="http://schemas.microsoft.com/office/powerpoint/2010/main" val="3562370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324716" y="381866"/>
            <a:ext cx="8494568" cy="4379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184" y="0"/>
            <a:ext cx="1465937" cy="1465937"/>
          </a:xfrm>
          <a:prstGeom prst="rect">
            <a:avLst/>
          </a:prstGeom>
        </p:spPr>
      </p:pic>
      <p:sp>
        <p:nvSpPr>
          <p:cNvPr id="2" name="Alternate Process 1">
            <a:extLst>
              <a:ext uri="{FF2B5EF4-FFF2-40B4-BE49-F238E27FC236}">
                <a16:creationId xmlns:a16="http://schemas.microsoft.com/office/drawing/2014/main" id="{068DCE21-0332-864D-B3C3-167025643D61}"/>
              </a:ext>
            </a:extLst>
          </p:cNvPr>
          <p:cNvSpPr/>
          <p:nvPr/>
        </p:nvSpPr>
        <p:spPr>
          <a:xfrm>
            <a:off x="1403734" y="2017301"/>
            <a:ext cx="5806440" cy="1325880"/>
          </a:xfrm>
          <a:prstGeom prst="flowChartAlternateProcess">
            <a:avLst/>
          </a:prstGeom>
          <a:solidFill>
            <a:schemeClr val="accent4">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 dừa thì nhớ Bến Tre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Thấy bông sen nhớ đồng quê Tháp Mười</a:t>
            </a:r>
          </a:p>
        </p:txBody>
      </p:sp>
      <p:sp>
        <p:nvSpPr>
          <p:cNvPr id="8" name="TextBox 7">
            <a:extLst>
              <a:ext uri="{FF2B5EF4-FFF2-40B4-BE49-F238E27FC236}">
                <a16:creationId xmlns:a16="http://schemas.microsoft.com/office/drawing/2014/main" id="{93D74D4E-3F02-4A7E-89C4-D9993FAD992D}"/>
              </a:ext>
            </a:extLst>
          </p:cNvPr>
          <p:cNvSpPr txBox="1"/>
          <p:nvPr/>
        </p:nvSpPr>
        <p:spPr>
          <a:xfrm>
            <a:off x="903768" y="784085"/>
            <a:ext cx="7028120" cy="830997"/>
          </a:xfrm>
          <a:prstGeom prst="rect">
            <a:avLst/>
          </a:prstGeom>
          <a:noFill/>
        </p:spPr>
        <p:txBody>
          <a:bodyPr wrap="square">
            <a:spAutoFit/>
          </a:bodyPr>
          <a:lstStyle/>
          <a:p>
            <a:pPr algn="ctr"/>
            <a:r>
              <a:rPr lang="vi-VN" sz="2400"/>
              <a:t>3. Nói 1 – 2 câu về câu ca dao đã sắp xếp được ở bài tập 2.</a:t>
            </a:r>
            <a:endParaRPr lang="en-US" sz="2400"/>
          </a:p>
        </p:txBody>
      </p:sp>
    </p:spTree>
    <p:extLst>
      <p:ext uri="{BB962C8B-B14F-4D97-AF65-F5344CB8AC3E}">
        <p14:creationId xmlns:p14="http://schemas.microsoft.com/office/powerpoint/2010/main" val="1983104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
          <p:cNvSpPr/>
          <p:nvPr/>
        </p:nvSpPr>
        <p:spPr>
          <a:xfrm>
            <a:off x="324716" y="381866"/>
            <a:ext cx="8494568" cy="4379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93D74D4E-3F02-4A7E-89C4-D9993FAD992D}"/>
              </a:ext>
            </a:extLst>
          </p:cNvPr>
          <p:cNvSpPr txBox="1"/>
          <p:nvPr/>
        </p:nvSpPr>
        <p:spPr>
          <a:xfrm>
            <a:off x="956931" y="1232922"/>
            <a:ext cx="7028120" cy="2677656"/>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Bến Tre là quê hương của dừa nên nhắc tới Bến Tre người ta sẽ nói ngay tới cây dừa. Còn Đồng Tháp Mười trước giờ vẫn nổi tiếng với  những đầm sen bạt ngạt, về Tháp Mười sẽ dễ dàng bắt gặp những đầm sen trải dài. Bởi thế nên khi nhắc tới hoa sen thì con người sẽ nhớ ngay đến Tháp Mười.</a:t>
            </a:r>
          </a:p>
        </p:txBody>
      </p:sp>
    </p:spTree>
    <p:extLst>
      <p:ext uri="{BB962C8B-B14F-4D97-AF65-F5344CB8AC3E}">
        <p14:creationId xmlns:p14="http://schemas.microsoft.com/office/powerpoint/2010/main" val="405551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矩形: 圆角 9">
            <a:extLst>
              <a:ext uri="{FF2B5EF4-FFF2-40B4-BE49-F238E27FC236}">
                <a16:creationId xmlns:a16="http://schemas.microsoft.com/office/drawing/2014/main" id="{29F8BC51-C923-1148-9775-9D88FB7495D8}"/>
              </a:ext>
            </a:extLst>
          </p:cNvPr>
          <p:cNvSpPr/>
          <p:nvPr/>
        </p:nvSpPr>
        <p:spPr>
          <a:xfrm>
            <a:off x="731197" y="2571750"/>
            <a:ext cx="2252033" cy="2046227"/>
          </a:xfrm>
          <a:prstGeom prst="roundRect">
            <a:avLst/>
          </a:prstGeom>
          <a:solidFill>
            <a:schemeClr val="accent4">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625" dirty="0">
                <a:ln>
                  <a:solidFill>
                    <a:prstClr val="black"/>
                  </a:solidFill>
                </a:ln>
                <a:solidFill>
                  <a:prstClr val="white"/>
                </a:solidFill>
                <a:latin typeface="#9Slide03 SVNNexa Rust Sans Bla" panose="020B0606040200020203" pitchFamily="34" charset="0"/>
                <a:ea typeface="胡晓波男神体" panose="02010600030101010101" pitchFamily="2" charset="-122"/>
                <a:cs typeface="胡晓波男神体" panose="02010600030101010101" pitchFamily="2" charset="-122"/>
              </a:rPr>
              <a:t>03</a:t>
            </a:r>
            <a:endParaRPr lang="zh-CN" altLang="en-US" sz="8625" dirty="0">
              <a:ln>
                <a:solidFill>
                  <a:prstClr val="black"/>
                </a:solidFill>
              </a:ln>
              <a:solidFill>
                <a:prstClr val="white"/>
              </a:solidFill>
              <a:latin typeface="#9Slide03 SVNNexa Rust Sans Bla" panose="020B0606040200020203" pitchFamily="34" charset="0"/>
              <a:ea typeface="胡晓波男神体" panose="02010600030101010101" pitchFamily="2" charset="-122"/>
              <a:cs typeface="胡晓波男神体" panose="02010600030101010101" pitchFamily="2" charset="-122"/>
            </a:endParaRPr>
          </a:p>
        </p:txBody>
      </p:sp>
      <p:sp>
        <p:nvSpPr>
          <p:cNvPr id="5" name="TextBox 4">
            <a:extLst>
              <a:ext uri="{FF2B5EF4-FFF2-40B4-BE49-F238E27FC236}">
                <a16:creationId xmlns:a16="http://schemas.microsoft.com/office/drawing/2014/main" id="{FB8EE98E-E969-4BD3-86A0-8513DF8AD262}"/>
              </a:ext>
            </a:extLst>
          </p:cNvPr>
          <p:cNvSpPr txBox="1"/>
          <p:nvPr/>
        </p:nvSpPr>
        <p:spPr>
          <a:xfrm>
            <a:off x="4572000" y="1222744"/>
            <a:ext cx="4742120" cy="861774"/>
          </a:xfrm>
          <a:prstGeom prst="rect">
            <a:avLst/>
          </a:prstGeom>
          <a:noFill/>
        </p:spPr>
        <p:txBody>
          <a:bodyPr wrap="square" rtlCol="0">
            <a:spAutoFit/>
          </a:bodyPr>
          <a:lstStyle/>
          <a:p>
            <a:r>
              <a:rPr lang="en-US" sz="5000">
                <a:solidFill>
                  <a:srgbClr val="EA1ECD"/>
                </a:solidFill>
                <a:latin typeface="Coiny" panose="02000903060500060000" pitchFamily="2" charset="0"/>
              </a:rPr>
              <a:t>NÓI VÀ NGHE</a:t>
            </a:r>
          </a:p>
        </p:txBody>
      </p:sp>
    </p:spTree>
    <p:extLst>
      <p:ext uri="{BB962C8B-B14F-4D97-AF65-F5344CB8AC3E}">
        <p14:creationId xmlns:p14="http://schemas.microsoft.com/office/powerpoint/2010/main" val="339351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docProps/app.xml><?xml version="1.0" encoding="utf-8"?>
<Properties xmlns="http://schemas.openxmlformats.org/officeDocument/2006/extended-properties" xmlns:vt="http://schemas.openxmlformats.org/officeDocument/2006/docPropsVTypes">
  <Template>9Slide.vn</Template>
  <TotalTime>5431</TotalTime>
  <Words>438</Words>
  <PresentationFormat>On-screen Show (16:9)</PresentationFormat>
  <Paragraphs>36</Paragraphs>
  <Slides>20</Slides>
  <Notes>8</Notes>
  <HiddenSlides>0</HiddenSlides>
  <MMClips>1</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20</vt:i4>
      </vt:variant>
    </vt:vector>
  </HeadingPairs>
  <TitlesOfParts>
    <vt:vector size="49" baseType="lpstr">
      <vt:lpstr>等线</vt:lpstr>
      <vt:lpstr>等线 Light</vt:lpstr>
      <vt:lpstr>#9Slide03 IcielNovecento sans E</vt:lpstr>
      <vt:lpstr>#9Slide03 SVNNexa Rust Sans Bla</vt:lpstr>
      <vt:lpstr>#9Slide05 Pattaya</vt:lpstr>
      <vt:lpstr>#9Slide07 Altus</vt:lpstr>
      <vt:lpstr>#9Slide07 Koni</vt:lpstr>
      <vt:lpstr>Arial</vt:lpstr>
      <vt:lpstr>Arial Rounded MT Bold</vt:lpstr>
      <vt:lpstr>Averta Std CY</vt:lpstr>
      <vt:lpstr>Averta Std CY Bold</vt:lpstr>
      <vt:lpstr>Calibri</vt:lpstr>
      <vt:lpstr>Calibri Light</vt:lpstr>
      <vt:lpstr>Coiny</vt:lpstr>
      <vt:lpstr>Quicksand Medium</vt:lpstr>
      <vt:lpstr>Times New Roman</vt:lpstr>
      <vt:lpstr>VNI-Avo</vt:lpstr>
      <vt:lpstr>华康少女文字W5</vt:lpstr>
      <vt:lpstr>Hoạt động</vt:lpstr>
      <vt:lpstr>Khởi động</vt:lpstr>
      <vt:lpstr>Khám phá và Luyện tập</vt:lpstr>
      <vt:lpstr>9_www.33ppt.com</vt:lpstr>
      <vt:lpstr>PPT定制1801380800</vt:lpstr>
      <vt:lpstr>1_Khởi động</vt:lpstr>
      <vt:lpstr>2_Khởi động</vt:lpstr>
      <vt:lpstr>4_Office 主题</vt:lpstr>
      <vt:lpstr>1_PPT定制1801380800</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034473852</dc:creator>
  <dcterms:created xsi:type="dcterms:W3CDTF">2021-03-08T07:39:19Z</dcterms:created>
  <dcterms:modified xsi:type="dcterms:W3CDTF">2023-03-12T08:24:42Z</dcterms:modified>
  <cp:contentStatus/>
</cp:coreProperties>
</file>