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9.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0.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1.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825" r:id="rId4"/>
    <p:sldMasterId id="2147483900" r:id="rId5"/>
    <p:sldMasterId id="2147484020" r:id="rId6"/>
    <p:sldMasterId id="2147484023" r:id="rId7"/>
    <p:sldMasterId id="2147484041" r:id="rId8"/>
    <p:sldMasterId id="2147484139" r:id="rId9"/>
    <p:sldMasterId id="2147484242" r:id="rId10"/>
    <p:sldMasterId id="2147484255" r:id="rId11"/>
    <p:sldMasterId id="2147484268" r:id="rId12"/>
  </p:sldMasterIdLst>
  <p:notesMasterIdLst>
    <p:notesMasterId r:id="rId32"/>
  </p:notesMasterIdLst>
  <p:handoutMasterIdLst>
    <p:handoutMasterId r:id="rId33"/>
  </p:handoutMasterIdLst>
  <p:sldIdLst>
    <p:sldId id="256" r:id="rId13"/>
    <p:sldId id="258" r:id="rId14"/>
    <p:sldId id="2675" r:id="rId15"/>
    <p:sldId id="2676" r:id="rId16"/>
    <p:sldId id="2677" r:id="rId17"/>
    <p:sldId id="2678" r:id="rId18"/>
    <p:sldId id="2679" r:id="rId19"/>
    <p:sldId id="2680" r:id="rId20"/>
    <p:sldId id="2681" r:id="rId21"/>
    <p:sldId id="2682" r:id="rId22"/>
    <p:sldId id="2683" r:id="rId23"/>
    <p:sldId id="2684" r:id="rId24"/>
    <p:sldId id="2685" r:id="rId25"/>
    <p:sldId id="2686" r:id="rId26"/>
    <p:sldId id="2687" r:id="rId27"/>
    <p:sldId id="2688" r:id="rId28"/>
    <p:sldId id="451" r:id="rId29"/>
    <p:sldId id="2689" r:id="rId30"/>
    <p:sldId id="273" r:id="rId31"/>
  </p:sldIdLst>
  <p:sldSz cx="9144000" cy="5143500" type="screen16x9"/>
  <p:notesSz cx="6858000" cy="9144000"/>
  <p:custDataLst>
    <p:tags r:id="rId34"/>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0281"/>
    <a:srgbClr val="D22229"/>
    <a:srgbClr val="EA1ECD"/>
    <a:srgbClr val="68E5F2"/>
    <a:srgbClr val="2B857A"/>
    <a:srgbClr val="41DEEF"/>
    <a:srgbClr val="FFFF99"/>
    <a:srgbClr val="FFEFCF"/>
    <a:srgbClr val="F9BDB5"/>
    <a:srgbClr val="F7A3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84" autoAdjust="0"/>
    <p:restoredTop sz="89565" autoAdjust="0"/>
  </p:normalViewPr>
  <p:slideViewPr>
    <p:cSldViewPr snapToGrid="0" showGuides="1">
      <p:cViewPr>
        <p:scale>
          <a:sx n="33" d="100"/>
          <a:sy n="33" d="100"/>
        </p:scale>
        <p:origin x="2214" y="1008"/>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3/12/2023</a:t>
            </a:fld>
            <a:endParaRPr lang="en-US"/>
          </a:p>
        </p:txBody>
      </p:sp>
      <p:sp>
        <p:nvSpPr>
          <p:cNvPr id="4" name="Footer Placeholder 3">
            <a:extLst>
              <a:ext uri="{FF2B5EF4-FFF2-40B4-BE49-F238E27FC236}">
                <a16:creationId xmlns:a16="http://schemas.microsoft.com/office/drawing/2014/main"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3/12/2023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255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03536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6052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90959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9593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9621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Master" Target="../slideMasters/slideMaster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Master" Target="../slideMasters/slideMaster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Master" Target="../slideMasters/slideMaster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Master" Target="../slideMasters/slideMaster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Master" Target="../slideMasters/slideMaster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Master" Target="../slideMasters/slideMaster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bài đọ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bài đọ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Đ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ùng tìm hiể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1"/>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3051" indent="0" algn="ctr">
              <a:buNone/>
              <a:defRPr sz="1500"/>
            </a:lvl2pPr>
            <a:lvl3pPr marL="685670" indent="0" algn="ctr">
              <a:buNone/>
              <a:defRPr sz="1351"/>
            </a:lvl3pPr>
            <a:lvl4pPr marL="1028720" indent="0" algn="ctr">
              <a:buNone/>
              <a:defRPr sz="1201"/>
            </a:lvl4pPr>
            <a:lvl5pPr marL="1371772" indent="0" algn="ctr">
              <a:buNone/>
              <a:defRPr sz="1201"/>
            </a:lvl5pPr>
            <a:lvl6pPr marL="1714391" indent="0" algn="ctr">
              <a:buNone/>
              <a:defRPr sz="1201"/>
            </a:lvl6pPr>
            <a:lvl7pPr marL="2057441" indent="0" algn="ctr">
              <a:buNone/>
              <a:defRPr sz="1201"/>
            </a:lvl7pPr>
            <a:lvl8pPr marL="2400492" indent="0" algn="ctr">
              <a:buNone/>
              <a:defRPr sz="1201"/>
            </a:lvl8pPr>
            <a:lvl9pPr marL="2743111" indent="0" algn="ctr">
              <a:buNone/>
              <a:defRPr sz="12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958936747"/>
      </p:ext>
    </p:extLst>
  </p:cSld>
  <p:clrMapOvr>
    <a:masterClrMapping/>
  </p:clrMapOvr>
  <p:transition spd="slow" advTm="2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556186999"/>
      </p:ext>
    </p:extLst>
  </p:cSld>
  <p:clrMapOvr>
    <a:masterClrMapping/>
  </p:clrMapOvr>
  <p:transition spd="slow" advTm="2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1"/>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3051" indent="0">
              <a:buNone/>
              <a:defRPr sz="1500">
                <a:solidFill>
                  <a:schemeClr val="tx1">
                    <a:tint val="75000"/>
                  </a:schemeClr>
                </a:solidFill>
              </a:defRPr>
            </a:lvl2pPr>
            <a:lvl3pPr marL="685670" indent="0">
              <a:buNone/>
              <a:defRPr sz="1351">
                <a:solidFill>
                  <a:schemeClr val="tx1">
                    <a:tint val="75000"/>
                  </a:schemeClr>
                </a:solidFill>
              </a:defRPr>
            </a:lvl3pPr>
            <a:lvl4pPr marL="1028720" indent="0">
              <a:buNone/>
              <a:defRPr sz="1201">
                <a:solidFill>
                  <a:schemeClr val="tx1">
                    <a:tint val="75000"/>
                  </a:schemeClr>
                </a:solidFill>
              </a:defRPr>
            </a:lvl4pPr>
            <a:lvl5pPr marL="1371772" indent="0">
              <a:buNone/>
              <a:defRPr sz="1201">
                <a:solidFill>
                  <a:schemeClr val="tx1">
                    <a:tint val="75000"/>
                  </a:schemeClr>
                </a:solidFill>
              </a:defRPr>
            </a:lvl5pPr>
            <a:lvl6pPr marL="1714391" indent="0">
              <a:buNone/>
              <a:defRPr sz="1201">
                <a:solidFill>
                  <a:schemeClr val="tx1">
                    <a:tint val="75000"/>
                  </a:schemeClr>
                </a:solidFill>
              </a:defRPr>
            </a:lvl6pPr>
            <a:lvl7pPr marL="2057441" indent="0">
              <a:buNone/>
              <a:defRPr sz="1201">
                <a:solidFill>
                  <a:schemeClr val="tx1">
                    <a:tint val="75000"/>
                  </a:schemeClr>
                </a:solidFill>
              </a:defRPr>
            </a:lvl7pPr>
            <a:lvl8pPr marL="2400492" indent="0">
              <a:buNone/>
              <a:defRPr sz="1201">
                <a:solidFill>
                  <a:schemeClr val="tx1">
                    <a:tint val="75000"/>
                  </a:schemeClr>
                </a:solidFill>
              </a:defRPr>
            </a:lvl8pPr>
            <a:lvl9pPr marL="2743111" indent="0">
              <a:buNone/>
              <a:defRPr sz="12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079863627"/>
      </p:ext>
    </p:extLst>
  </p:cSld>
  <p:clrMapOvr>
    <a:masterClrMapping/>
  </p:clrMapOvr>
  <p:transition spd="slow" advTm="2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731544909"/>
      </p:ext>
    </p:extLst>
  </p:cSld>
  <p:clrMapOvr>
    <a:masterClrMapping/>
  </p:clrMapOvr>
  <p:transition spd="slow" advTm="2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78556897"/>
      </p:ext>
    </p:extLst>
  </p:cSld>
  <p:clrMapOvr>
    <a:masterClrMapping/>
  </p:clrMapOvr>
  <p:transition spd="slow" advTm="2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77690321"/>
      </p:ext>
    </p:extLst>
  </p:cSld>
  <p:clrMapOvr>
    <a:masterClrMapping/>
  </p:clrMapOvr>
  <p:transition spd="slow" advTm="2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80461962"/>
      </p:ext>
    </p:extLst>
  </p:cSld>
  <p:clrMapOvr>
    <a:masterClrMapping/>
  </p:clrMapOvr>
  <p:transition spd="slow" advTm="2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232857075"/>
      </p:ext>
    </p:extLst>
  </p:cSld>
  <p:clrMapOvr>
    <a:masterClrMapping/>
  </p:clrMapOvr>
  <p:transition spd="slow" advTm="2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3051" indent="0">
              <a:buNone/>
              <a:defRPr sz="2099"/>
            </a:lvl2pPr>
            <a:lvl3pPr marL="685670" indent="0">
              <a:buNone/>
              <a:defRPr sz="1800"/>
            </a:lvl3pPr>
            <a:lvl4pPr marL="1028720" indent="0">
              <a:buNone/>
              <a:defRPr sz="1500"/>
            </a:lvl4pPr>
            <a:lvl5pPr marL="1371772" indent="0">
              <a:buNone/>
              <a:defRPr sz="1500"/>
            </a:lvl5pPr>
            <a:lvl6pPr marL="1714391" indent="0">
              <a:buNone/>
              <a:defRPr sz="1500"/>
            </a:lvl6pPr>
            <a:lvl7pPr marL="2057441" indent="0">
              <a:buNone/>
              <a:defRPr sz="1500"/>
            </a:lvl7pPr>
            <a:lvl8pPr marL="2400492" indent="0">
              <a:buNone/>
              <a:defRPr sz="1500"/>
            </a:lvl8pPr>
            <a:lvl9pPr marL="274311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46688266"/>
      </p:ext>
    </p:extLst>
  </p:cSld>
  <p:clrMapOvr>
    <a:masterClrMapping/>
  </p:clrMapOvr>
  <p:transition spd="slow" advTm="2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202043048"/>
      </p:ext>
    </p:extLst>
  </p:cSld>
  <p:clrMapOvr>
    <a:masterClrMapping/>
  </p:clrMapOvr>
  <p:transition spd="slow" advTm="2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740722023"/>
      </p:ext>
    </p:extLst>
  </p:cSld>
  <p:clrMapOvr>
    <a:masterClrMapping/>
  </p:clrMapOvr>
  <p:transition spd="slow" advTm="2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52054215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0804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19409209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7393862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5246927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93725334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15691113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9717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1883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3372263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5345376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51905616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8790413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7587929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4656185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extLst>
      <p:ext uri="{BB962C8B-B14F-4D97-AF65-F5344CB8AC3E}">
        <p14:creationId xmlns:p14="http://schemas.microsoft.com/office/powerpoint/2010/main" val="38970049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15352027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69861397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8809257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5721441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4744831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0753704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1264990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2413115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895717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814741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9452467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extLst>
      <p:ext uri="{BB962C8B-B14F-4D97-AF65-F5344CB8AC3E}">
        <p14:creationId xmlns:p14="http://schemas.microsoft.com/office/powerpoint/2010/main" val="11005135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22161059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59981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92041100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8156620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2506928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4661161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1615875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94125710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7704638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5705746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66680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extLst>
      <p:ext uri="{BB962C8B-B14F-4D97-AF65-F5344CB8AC3E}">
        <p14:creationId xmlns:p14="http://schemas.microsoft.com/office/powerpoint/2010/main" val="19122618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23176013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 bài đọc - 1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93900391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142142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3365814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6870571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bài đọc - 2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1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11.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12.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5.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8.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21.jpeg"/><Relationship Id="rId5" Type="http://schemas.openxmlformats.org/officeDocument/2006/relationships/slideLayout" Target="../slideLayouts/slideLayout43.xml"/><Relationship Id="rId10" Type="http://schemas.openxmlformats.org/officeDocument/2006/relationships/theme" Target="../theme/theme9.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2414864-7813-46F3-A082-66BDB5E4085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716A142-8B69-420F-B77F-287A17D0CA0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949689616"/>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 id="2147484254"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9FB964F5-DB7C-4440-8CAB-D22A0737EFE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10606625"/>
      </p:ext>
    </p:extLst>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67"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60B77E7-4A08-4463-972D-CCDA17C83B8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57975556"/>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CE52E8BA-15FE-4B4B-8DB7-A7DD4C513E3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EDFA9E1-C392-434F-B337-6EAE2218C97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B994F576-24A2-4162-81AF-39E871ADE9A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2023/3/12</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C907C72F-6690-4F0C-8A60-4B97C95C2FCF}"/>
              </a:ext>
            </a:extLst>
          </p:cNvPr>
          <p:cNvSpPr txBox="1"/>
          <p:nvPr userDrawn="1"/>
        </p:nvSpPr>
        <p:spPr>
          <a:xfrm>
            <a:off x="0" y="-1546316"/>
            <a:ext cx="9144000" cy="403316"/>
          </a:xfrm>
          <a:prstGeom prst="rect">
            <a:avLst/>
          </a:prstGeom>
          <a:noFill/>
        </p:spPr>
        <p:txBody>
          <a:bodyPr vert="horz" wrap="none" rtlCol="0" anchor="ctr">
            <a:spAutoFit/>
          </a:bodyPr>
          <a:lstStyle/>
          <a:p>
            <a:pPr algn="ctr">
              <a:lnSpc>
                <a:spcPct val="120000"/>
              </a:lnSpc>
            </a:pPr>
            <a:r>
              <a:rPr lang="en-US" sz="1800">
                <a:solidFill>
                  <a:srgbClr val="CFCFCF"/>
                </a:solidFill>
              </a:rPr>
              <a:t>www.9slide.vn</a:t>
            </a:r>
            <a:endParaRPr lang="en-US" sz="1800" dirty="0">
              <a:solidFill>
                <a:srgbClr val="CFCFCF"/>
              </a:solidFill>
            </a:endParaRPr>
          </a:p>
        </p:txBody>
      </p:sp>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2C9FFD66-7CE5-4421-86BD-CC78535BAE8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6F25AC4D-8226-4C42-91AD-166914C0D9F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9D01D132-B12E-4F1D-BCD9-DE53CFCFEB7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2">
                <a:solidFill>
                  <a:schemeClr val="tx1">
                    <a:tint val="75000"/>
                  </a:schemeClr>
                </a:solidFill>
              </a:defRPr>
            </a:lvl1pPr>
          </a:lstStyle>
          <a:p>
            <a:fld id="{C764DE79-268F-4C1A-8933-263129D2AF90}" type="datetimeFigureOut">
              <a:rPr lang="en-US" dirty="0"/>
              <a:t>3/12/2023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3876822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ransition spd="slow" advTm="2000">
    <p:push dir="u"/>
  </p:transition>
  <p:txStyles>
    <p:titleStyle>
      <a:lvl1pPr algn="l" defTabSz="68567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526" indent="-171526" algn="l" defTabSz="685670" rtl="0" eaLnBrk="1" latinLnBrk="0" hangingPunct="1">
        <a:lnSpc>
          <a:spcPct val="90000"/>
        </a:lnSpc>
        <a:spcBef>
          <a:spcPts val="749"/>
        </a:spcBef>
        <a:buFont typeface="Arial" panose="020B0604020202020204" pitchFamily="34" charset="0"/>
        <a:buChar char="•"/>
        <a:defRPr sz="2099" kern="1200">
          <a:solidFill>
            <a:schemeClr val="tx1"/>
          </a:solidFill>
          <a:latin typeface="+mn-lt"/>
          <a:ea typeface="+mn-ea"/>
          <a:cs typeface="+mn-cs"/>
        </a:defRPr>
      </a:lvl1pPr>
      <a:lvl2pPr marL="514145" indent="-171526" algn="l" defTabSz="685670"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7195" indent="-171526" algn="l" defTabSz="685670"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20024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4pPr>
      <a:lvl5pPr marL="1542865"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5pPr>
      <a:lvl6pPr marL="188591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6pPr>
      <a:lvl7pPr marL="222896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7pPr>
      <a:lvl8pPr marL="257158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8pPr>
      <a:lvl9pPr marL="2914637"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670" rtl="0" eaLnBrk="1" latinLnBrk="0" hangingPunct="1">
        <a:defRPr sz="1351" kern="1200">
          <a:solidFill>
            <a:schemeClr val="tx1"/>
          </a:solidFill>
          <a:latin typeface="+mn-lt"/>
          <a:ea typeface="+mn-ea"/>
          <a:cs typeface="+mn-cs"/>
        </a:defRPr>
      </a:lvl1pPr>
      <a:lvl2pPr marL="343051" algn="l" defTabSz="685670" rtl="0" eaLnBrk="1" latinLnBrk="0" hangingPunct="1">
        <a:defRPr sz="1351" kern="1200">
          <a:solidFill>
            <a:schemeClr val="tx1"/>
          </a:solidFill>
          <a:latin typeface="+mn-lt"/>
          <a:ea typeface="+mn-ea"/>
          <a:cs typeface="+mn-cs"/>
        </a:defRPr>
      </a:lvl2pPr>
      <a:lvl3pPr marL="685670" algn="l" defTabSz="685670" rtl="0" eaLnBrk="1" latinLnBrk="0" hangingPunct="1">
        <a:defRPr sz="1351" kern="1200">
          <a:solidFill>
            <a:schemeClr val="tx1"/>
          </a:solidFill>
          <a:latin typeface="+mn-lt"/>
          <a:ea typeface="+mn-ea"/>
          <a:cs typeface="+mn-cs"/>
        </a:defRPr>
      </a:lvl3pPr>
      <a:lvl4pPr marL="1028720" algn="l" defTabSz="685670" rtl="0" eaLnBrk="1" latinLnBrk="0" hangingPunct="1">
        <a:defRPr sz="1351" kern="1200">
          <a:solidFill>
            <a:schemeClr val="tx1"/>
          </a:solidFill>
          <a:latin typeface="+mn-lt"/>
          <a:ea typeface="+mn-ea"/>
          <a:cs typeface="+mn-cs"/>
        </a:defRPr>
      </a:lvl4pPr>
      <a:lvl5pPr marL="1371772" algn="l" defTabSz="685670" rtl="0" eaLnBrk="1" latinLnBrk="0" hangingPunct="1">
        <a:defRPr sz="1351" kern="1200">
          <a:solidFill>
            <a:schemeClr val="tx1"/>
          </a:solidFill>
          <a:latin typeface="+mn-lt"/>
          <a:ea typeface="+mn-ea"/>
          <a:cs typeface="+mn-cs"/>
        </a:defRPr>
      </a:lvl5pPr>
      <a:lvl6pPr marL="1714391" algn="l" defTabSz="685670" rtl="0" eaLnBrk="1" latinLnBrk="0" hangingPunct="1">
        <a:defRPr sz="1351" kern="1200">
          <a:solidFill>
            <a:schemeClr val="tx1"/>
          </a:solidFill>
          <a:latin typeface="+mn-lt"/>
          <a:ea typeface="+mn-ea"/>
          <a:cs typeface="+mn-cs"/>
        </a:defRPr>
      </a:lvl6pPr>
      <a:lvl7pPr marL="2057441" algn="l" defTabSz="685670" rtl="0" eaLnBrk="1" latinLnBrk="0" hangingPunct="1">
        <a:defRPr sz="1351" kern="1200">
          <a:solidFill>
            <a:schemeClr val="tx1"/>
          </a:solidFill>
          <a:latin typeface="+mn-lt"/>
          <a:ea typeface="+mn-ea"/>
          <a:cs typeface="+mn-cs"/>
        </a:defRPr>
      </a:lvl7pPr>
      <a:lvl8pPr marL="2400492" algn="l" defTabSz="685670" rtl="0" eaLnBrk="1" latinLnBrk="0" hangingPunct="1">
        <a:defRPr sz="1351" kern="1200">
          <a:solidFill>
            <a:schemeClr val="tx1"/>
          </a:solidFill>
          <a:latin typeface="+mn-lt"/>
          <a:ea typeface="+mn-ea"/>
          <a:cs typeface="+mn-cs"/>
        </a:defRPr>
      </a:lvl8pPr>
      <a:lvl9pPr marL="2743111" algn="l" defTabSz="685670" rtl="0" eaLnBrk="1" latinLnBrk="0" hangingPunct="1">
        <a:defRPr sz="135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52335B14-94FF-4295-A189-6D3D19733C8C}"/>
              </a:ext>
            </a:extLst>
          </p:cNvPr>
          <p:cNvSpPr txBox="1"/>
          <p:nvPr userDrawn="1"/>
        </p:nvSpPr>
        <p:spPr>
          <a:xfrm>
            <a:off x="0" y="-1546316"/>
            <a:ext cx="9144000" cy="403316"/>
          </a:xfrm>
          <a:prstGeom prst="rect">
            <a:avLst/>
          </a:prstGeom>
          <a:noFill/>
        </p:spPr>
        <p:txBody>
          <a:bodyPr vert="horz" wrap="none" rtlCol="0" anchor="ctr">
            <a:spAutoFit/>
          </a:bodyPr>
          <a:lstStyle/>
          <a:p>
            <a:pPr algn="ctr">
              <a:lnSpc>
                <a:spcPct val="120000"/>
              </a:lnSpc>
            </a:pPr>
            <a:r>
              <a:rPr lang="en-US" sz="1800">
                <a:solidFill>
                  <a:srgbClr val="CFCFCF"/>
                </a:solidFill>
              </a:rPr>
              <a:t>www.9slide.vn</a:t>
            </a:r>
            <a:endParaRPr lang="en-US" sz="18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11796" y="4204048"/>
            <a:ext cx="1006171" cy="939452"/>
          </a:xfrm>
          <a:prstGeom prst="rect">
            <a:avLst/>
          </a:prstGeom>
        </p:spPr>
      </p:pic>
    </p:spTree>
    <p:extLst>
      <p:ext uri="{BB962C8B-B14F-4D97-AF65-F5344CB8AC3E}">
        <p14:creationId xmlns:p14="http://schemas.microsoft.com/office/powerpoint/2010/main" val="4222114909"/>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slideLayout" Target="../slideLayouts/slideLayout54.xml"/><Relationship Id="rId7" Type="http://schemas.openxmlformats.org/officeDocument/2006/relationships/image" Target="../media/image23.png"/><Relationship Id="rId12" Type="http://schemas.openxmlformats.org/officeDocument/2006/relationships/image" Target="../media/image34.png"/><Relationship Id="rId2" Type="http://schemas.microsoft.com/office/2007/relationships/media" Target="../media/media1.mp3"/><Relationship Id="rId16" Type="http://schemas.openxmlformats.org/officeDocument/2006/relationships/image" Target="../media/image38.png"/><Relationship Id="rId1" Type="http://schemas.openxmlformats.org/officeDocument/2006/relationships/audio" Target="NULL" TargetMode="External"/><Relationship Id="rId6" Type="http://schemas.openxmlformats.org/officeDocument/2006/relationships/image" Target="../media/image22.png"/><Relationship Id="rId11" Type="http://schemas.openxmlformats.org/officeDocument/2006/relationships/image" Target="../media/image33.png"/><Relationship Id="rId5" Type="http://schemas.openxmlformats.org/officeDocument/2006/relationships/image" Target="../media/image31.png"/><Relationship Id="rId15" Type="http://schemas.openxmlformats.org/officeDocument/2006/relationships/image" Target="../media/image37.png"/><Relationship Id="rId10" Type="http://schemas.openxmlformats.org/officeDocument/2006/relationships/image" Target="../media/image24.png"/><Relationship Id="rId4" Type="http://schemas.openxmlformats.org/officeDocument/2006/relationships/notesSlide" Target="../notesSlides/notesSlide1.xml"/><Relationship Id="rId9" Type="http://schemas.openxmlformats.org/officeDocument/2006/relationships/image" Target="../media/image30.png"/><Relationship Id="rId14"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6.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6.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7.png"/><Relationship Id="rId3" Type="http://schemas.openxmlformats.org/officeDocument/2006/relationships/image" Target="../media/image31.png"/><Relationship Id="rId7" Type="http://schemas.openxmlformats.org/officeDocument/2006/relationships/image" Target="../media/image30.png"/><Relationship Id="rId12"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8.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6.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6.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38593" y="3630617"/>
            <a:ext cx="2341475" cy="1329066"/>
          </a:xfrm>
          <a:prstGeom prst="rect">
            <a:avLst/>
          </a:prstGeom>
        </p:spPr>
      </p:pic>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6"/>
          <a:stretch>
            <a:fillRect/>
          </a:stretch>
        </p:blipFill>
        <p:spPr>
          <a:xfrm>
            <a:off x="9308757" y="-766706"/>
            <a:ext cx="609600" cy="609600"/>
          </a:xfrm>
          <a:prstGeom prst="rect">
            <a:avLst/>
          </a:prstGeom>
        </p:spPr>
      </p:pic>
      <p:sp>
        <p:nvSpPr>
          <p:cNvPr id="30" name="Rectangle: Rounded Corners 29">
            <a:extLst>
              <a:ext uri="{FF2B5EF4-FFF2-40B4-BE49-F238E27FC236}">
                <a16:creationId xmlns:a16="http://schemas.microsoft.com/office/drawing/2014/main" id="{55F8E4F7-3E43-4F08-9A2C-CD6A3B0E720D}"/>
              </a:ext>
            </a:extLst>
          </p:cNvPr>
          <p:cNvSpPr/>
          <p:nvPr/>
        </p:nvSpPr>
        <p:spPr>
          <a:xfrm>
            <a:off x="51128" y="551484"/>
            <a:ext cx="8937170" cy="3577084"/>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4000" b="1" dirty="0" err="1">
                <a:solidFill>
                  <a:schemeClr val="tx1"/>
                </a:solidFill>
                <a:latin typeface="UTM Edwardian" panose="02040603050506020204" pitchFamily="18" charset="0"/>
              </a:rPr>
              <a:t>Thứ</a:t>
            </a:r>
            <a:r>
              <a:rPr lang="en-US" sz="4000" b="1" dirty="0">
                <a:solidFill>
                  <a:schemeClr val="tx1"/>
                </a:solidFill>
                <a:latin typeface="UTM Edwardian" panose="02040603050506020204" pitchFamily="18" charset="0"/>
              </a:rPr>
              <a:t> … </a:t>
            </a:r>
            <a:r>
              <a:rPr lang="en-US" sz="4000" b="1" dirty="0" err="1">
                <a:solidFill>
                  <a:schemeClr val="tx1"/>
                </a:solidFill>
                <a:latin typeface="UTM Edwardian" panose="02040603050506020204" pitchFamily="18" charset="0"/>
              </a:rPr>
              <a:t>ngày</a:t>
            </a:r>
            <a:r>
              <a:rPr lang="en-US" sz="4000" b="1" dirty="0">
                <a:solidFill>
                  <a:schemeClr val="tx1"/>
                </a:solidFill>
                <a:latin typeface="UTM Edwardian" panose="02040603050506020204" pitchFamily="18" charset="0"/>
              </a:rPr>
              <a:t> … </a:t>
            </a:r>
            <a:r>
              <a:rPr lang="en-US" sz="4000" b="1" dirty="0" err="1">
                <a:solidFill>
                  <a:schemeClr val="tx1"/>
                </a:solidFill>
                <a:latin typeface="UTM Edwardian" panose="02040603050506020204" pitchFamily="18" charset="0"/>
              </a:rPr>
              <a:t>tháng</a:t>
            </a:r>
            <a:r>
              <a:rPr lang="en-US" sz="4000" b="1" dirty="0">
                <a:solidFill>
                  <a:schemeClr val="tx1"/>
                </a:solidFill>
                <a:latin typeface="UTM Edwardian" panose="02040603050506020204" pitchFamily="18" charset="0"/>
              </a:rPr>
              <a:t>… </a:t>
            </a:r>
            <a:r>
              <a:rPr lang="en-US" sz="4000" b="1" dirty="0" err="1">
                <a:solidFill>
                  <a:schemeClr val="tx1"/>
                </a:solidFill>
                <a:latin typeface="UTM Edwardian" panose="02040603050506020204" pitchFamily="18" charset="0"/>
              </a:rPr>
              <a:t>năm</a:t>
            </a:r>
            <a:r>
              <a:rPr lang="en-US" sz="4000" b="1" dirty="0">
                <a:solidFill>
                  <a:schemeClr val="tx1"/>
                </a:solidFill>
                <a:latin typeface="UTM Edwardian" panose="02040603050506020204" pitchFamily="18" charset="0"/>
              </a:rPr>
              <a:t> …</a:t>
            </a:r>
          </a:p>
          <a:p>
            <a:pPr algn="ctr">
              <a:lnSpc>
                <a:spcPct val="114000"/>
              </a:lnSpc>
            </a:pPr>
            <a:r>
              <a:rPr lang="en-US" sz="3600" dirty="0" err="1">
                <a:ln w="0">
                  <a:solidFill>
                    <a:sysClr val="windowText" lastClr="000000"/>
                  </a:solidFill>
                </a:ln>
                <a:solidFill>
                  <a:srgbClr val="FFFF00"/>
                </a:solidFill>
                <a:effectLst>
                  <a:reflection blurRad="6350" stA="53000" endA="300" endPos="35500" dir="5400000" sy="-90000" algn="bl" rotWithShape="0"/>
                </a:effectLst>
                <a:latin typeface="UVN Banh Mi" pitchFamily="2" charset="0"/>
              </a:rPr>
              <a:t>Tiếng</a:t>
            </a:r>
            <a:r>
              <a:rPr lang="en-US" sz="3600" dirty="0">
                <a:ln w="0">
                  <a:solidFill>
                    <a:sysClr val="windowText" lastClr="000000"/>
                  </a:solidFill>
                </a:ln>
                <a:solidFill>
                  <a:srgbClr val="FFFF00"/>
                </a:solidFill>
                <a:effectLst>
                  <a:reflection blurRad="6350" stA="53000" endA="300" endPos="35500" dir="5400000" sy="-90000" algn="bl" rotWithShape="0"/>
                </a:effectLst>
                <a:latin typeface="UVN Banh Mi" pitchFamily="2" charset="0"/>
              </a:rPr>
              <a:t> </a:t>
            </a:r>
            <a:r>
              <a:rPr lang="en-US" sz="3600" dirty="0" err="1">
                <a:ln w="0">
                  <a:solidFill>
                    <a:sysClr val="windowText" lastClr="000000"/>
                  </a:solidFill>
                </a:ln>
                <a:solidFill>
                  <a:srgbClr val="FFFF00"/>
                </a:solidFill>
                <a:effectLst>
                  <a:reflection blurRad="6350" stA="53000" endA="300" endPos="35500" dir="5400000" sy="-90000" algn="bl" rotWithShape="0"/>
                </a:effectLst>
                <a:latin typeface="UVN Banh Mi" pitchFamily="2" charset="0"/>
              </a:rPr>
              <a:t>Việt</a:t>
            </a:r>
            <a:endParaRPr lang="en-US" sz="3600" dirty="0">
              <a:ln w="0">
                <a:solidFill>
                  <a:sysClr val="windowText" lastClr="000000"/>
                </a:solidFill>
              </a:ln>
              <a:solidFill>
                <a:srgbClr val="FFFF00"/>
              </a:solidFill>
              <a:effectLst>
                <a:reflection blurRad="6350" stA="53000" endA="300" endPos="35500" dir="5400000" sy="-90000" algn="bl" rotWithShape="0"/>
              </a:effectLst>
              <a:latin typeface="UVN Banh Mi" pitchFamily="2" charset="0"/>
            </a:endParaRPr>
          </a:p>
          <a:p>
            <a:pPr algn="ctr">
              <a:lnSpc>
                <a:spcPct val="114000"/>
              </a:lnSpc>
            </a:pP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0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0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Ủ</a:t>
            </a:r>
            <a:r>
              <a:rPr lang="en-US" sz="4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40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Ề</a:t>
            </a:r>
            <a:r>
              <a:rPr lang="en-US" sz="4000" b="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ĐẤT NƯỚC MẾN YÊU</a:t>
            </a:r>
            <a:endParaRPr lang="en-US" altLang="zh-CN" sz="4000" b="1" spc="50" dirty="0">
              <a:ln w="0"/>
              <a:solidFill>
                <a:srgbClr val="CC99FF"/>
              </a:solidFill>
              <a:effectLst>
                <a:innerShdw blurRad="63500" dist="50800" dir="13500000">
                  <a:srgbClr val="000000">
                    <a:alpha val="50000"/>
                  </a:srgbClr>
                </a:innerShdw>
              </a:effectLst>
              <a:latin typeface="#9Slide06 SVNClementine" panose="020F0502020204030203" pitchFamily="34" charset="0"/>
              <a:ea typeface="微软雅黑" panose="020B0503020204020204" pitchFamily="34" charset="-122"/>
            </a:endParaRPr>
          </a:p>
          <a:p>
            <a:pPr algn="ctr">
              <a:lnSpc>
                <a:spcPct val="114000"/>
              </a:lnSpc>
            </a:pPr>
            <a:r>
              <a:rPr lang="en-US" altLang="zh-CN"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6 SVNClementine" panose="020F0502020204030203" pitchFamily="34" charset="0"/>
                <a:ea typeface="微软雅黑" panose="020B0503020204020204" pitchFamily="34" charset="-122"/>
              </a:rPr>
              <a:t>Bài</a:t>
            </a:r>
            <a:r>
              <a:rPr lang="en-US" altLang="zh-C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6 SVNClementine" panose="020F0502020204030203" pitchFamily="34" charset="0"/>
                <a:ea typeface="微软雅黑" panose="020B0503020204020204" pitchFamily="34" charset="-122"/>
              </a:rPr>
              <a:t> 3 – </a:t>
            </a:r>
            <a:r>
              <a:rPr lang="en-US" altLang="zh-CN"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6 SVNClementine" panose="020F0502020204030203" pitchFamily="34" charset="0"/>
                <a:ea typeface="微软雅黑" panose="020B0503020204020204" pitchFamily="34" charset="-122"/>
              </a:rPr>
              <a:t>Tiết</a:t>
            </a:r>
            <a:r>
              <a:rPr lang="en-US" altLang="zh-C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6 SVNClementine" panose="020F0502020204030203" pitchFamily="34" charset="0"/>
                <a:ea typeface="微软雅黑" panose="020B0503020204020204" pitchFamily="34" charset="-122"/>
              </a:rPr>
              <a:t> 4</a:t>
            </a:r>
          </a:p>
          <a:p>
            <a:pPr algn="ctr">
              <a:lnSpc>
                <a:spcPct val="114000"/>
              </a:lnSpc>
            </a:pPr>
            <a:r>
              <a:rPr lang="en-US" altLang="zh-CN"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6 SVNClementine" panose="020F0502020204030203" pitchFamily="34" charset="0"/>
                <a:ea typeface="微软雅黑" panose="020B0503020204020204" pitchFamily="34" charset="-122"/>
              </a:rPr>
              <a:t>LTVC</a:t>
            </a:r>
            <a:r>
              <a:rPr lang="en-US" altLang="zh-CN"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6 SVNClementine" panose="020F0502020204030203" pitchFamily="34" charset="0"/>
                <a:ea typeface="微软雅黑" panose="020B0503020204020204" pitchFamily="34" charset="-122"/>
              </a:rPr>
              <a:t>: Luyện tập về từ chỉ đặc điểm</a:t>
            </a:r>
            <a:endParaRPr lang="en-US" altLang="zh-CN"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6 SVNClementine" panose="020F0502020204030203" pitchFamily="34" charset="0"/>
              <a:ea typeface="微软雅黑" panose="020B0503020204020204" pitchFamily="34" charset="-122"/>
            </a:endParaRPr>
          </a:p>
        </p:txBody>
      </p:sp>
    </p:spTree>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wipe(left)">
                                      <p:cBhvr>
                                        <p:cTn id="37" dur="500"/>
                                        <p:tgtEl>
                                          <p:spTgt spid="105"/>
                                        </p:tgtEl>
                                      </p:cBhvr>
                                    </p:animEffect>
                                  </p:childTnLst>
                                </p:cTn>
                              </p:par>
                            </p:childTnLst>
                          </p:cTn>
                        </p:par>
                        <p:par>
                          <p:cTn id="38" fill="hold">
                            <p:stCondLst>
                              <p:cond delay="2500"/>
                            </p:stCondLst>
                            <p:childTnLst>
                              <p:par>
                                <p:cTn id="39" presetID="8" presetClass="emph" presetSubtype="0" fill="hold" nodeType="afterEffect">
                                  <p:stCondLst>
                                    <p:cond delay="0"/>
                                  </p:stCondLst>
                                  <p:childTnLst>
                                    <p:animRot by="21600000">
                                      <p:cBhvr>
                                        <p:cTn id="40" dur="10000" fill="hold"/>
                                        <p:tgtEl>
                                          <p:spTgt spid="23"/>
                                        </p:tgtEl>
                                        <p:attrNameLst>
                                          <p:attrName>r</p:attrName>
                                        </p:attrNameLst>
                                      </p:cBhvr>
                                    </p:animRot>
                                  </p:childTnLst>
                                </p:cTn>
                              </p:par>
                              <p:par>
                                <p:cTn id="41" presetID="22" presetClass="entr" presetSubtype="8" fill="hold" nodeType="withEffect">
                                  <p:stCondLst>
                                    <p:cond delay="500"/>
                                  </p:stCondLst>
                                  <p:childTnLst>
                                    <p:set>
                                      <p:cBhvr>
                                        <p:cTn id="42" dur="1" fill="hold">
                                          <p:stCondLst>
                                            <p:cond delay="0"/>
                                          </p:stCondLst>
                                        </p:cTn>
                                        <p:tgtEl>
                                          <p:spTgt spid="80"/>
                                        </p:tgtEl>
                                        <p:attrNameLst>
                                          <p:attrName>style.visibility</p:attrName>
                                        </p:attrNameLst>
                                      </p:cBhvr>
                                      <p:to>
                                        <p:strVal val="visible"/>
                                      </p:to>
                                    </p:set>
                                    <p:animEffect transition="in" filter="wipe(left)">
                                      <p:cBhvr>
                                        <p:cTn id="43" dur="500"/>
                                        <p:tgtEl>
                                          <p:spTgt spid="80"/>
                                        </p:tgtEl>
                                      </p:cBhvr>
                                    </p:animEffect>
                                  </p:childTnLst>
                                </p:cTn>
                              </p:par>
                              <p:par>
                                <p:cTn id="44" presetID="22" presetClass="entr" presetSubtype="2" fill="hold" nodeType="withEffect">
                                  <p:stCondLst>
                                    <p:cond delay="500"/>
                                  </p:stCondLst>
                                  <p:childTnLst>
                                    <p:set>
                                      <p:cBhvr>
                                        <p:cTn id="45" dur="1" fill="hold">
                                          <p:stCondLst>
                                            <p:cond delay="0"/>
                                          </p:stCondLst>
                                        </p:cTn>
                                        <p:tgtEl>
                                          <p:spTgt spid="86"/>
                                        </p:tgtEl>
                                        <p:attrNameLst>
                                          <p:attrName>style.visibility</p:attrName>
                                        </p:attrNameLst>
                                      </p:cBhvr>
                                      <p:to>
                                        <p:strVal val="visible"/>
                                      </p:to>
                                    </p:set>
                                    <p:animEffect transition="in" filter="wipe(right)">
                                      <p:cBhvr>
                                        <p:cTn id="46" dur="500"/>
                                        <p:tgtEl>
                                          <p:spTgt spid="86"/>
                                        </p:tgtEl>
                                      </p:cBhvr>
                                    </p:animEffect>
                                  </p:childTnLst>
                                </p:cTn>
                              </p:par>
                              <p:par>
                                <p:cTn id="47" presetID="42" presetClass="entr" presetSubtype="0" fill="hold" nodeType="withEffect">
                                  <p:stCondLst>
                                    <p:cond delay="100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par>
                                <p:cTn id="57" presetID="53" presetClass="entr" presetSubtype="528" fill="hold" nodeType="withEffect">
                                  <p:stCondLst>
                                    <p:cond delay="2000"/>
                                  </p:stCondLst>
                                  <p:childTnLst>
                                    <p:set>
                                      <p:cBhvr>
                                        <p:cTn id="58" dur="1" fill="hold">
                                          <p:stCondLst>
                                            <p:cond delay="0"/>
                                          </p:stCondLst>
                                        </p:cTn>
                                        <p:tgtEl>
                                          <p:spTgt spid="2"/>
                                        </p:tgtEl>
                                        <p:attrNameLst>
                                          <p:attrName>style.visibility</p:attrName>
                                        </p:attrNameLst>
                                      </p:cBhvr>
                                      <p:to>
                                        <p:strVal val="visible"/>
                                      </p:to>
                                    </p:set>
                                    <p:anim calcmode="lin" valueType="num">
                                      <p:cBhvr>
                                        <p:cTn id="59" dur="1250" fill="hold"/>
                                        <p:tgtEl>
                                          <p:spTgt spid="2"/>
                                        </p:tgtEl>
                                        <p:attrNameLst>
                                          <p:attrName>ppt_w</p:attrName>
                                        </p:attrNameLst>
                                      </p:cBhvr>
                                      <p:tavLst>
                                        <p:tav tm="0">
                                          <p:val>
                                            <p:fltVal val="0"/>
                                          </p:val>
                                        </p:tav>
                                        <p:tav tm="100000">
                                          <p:val>
                                            <p:strVal val="#ppt_w"/>
                                          </p:val>
                                        </p:tav>
                                      </p:tavLst>
                                    </p:anim>
                                    <p:anim calcmode="lin" valueType="num">
                                      <p:cBhvr>
                                        <p:cTn id="60" dur="1250" fill="hold"/>
                                        <p:tgtEl>
                                          <p:spTgt spid="2"/>
                                        </p:tgtEl>
                                        <p:attrNameLst>
                                          <p:attrName>ppt_h</p:attrName>
                                        </p:attrNameLst>
                                      </p:cBhvr>
                                      <p:tavLst>
                                        <p:tav tm="0">
                                          <p:val>
                                            <p:fltVal val="0"/>
                                          </p:val>
                                        </p:tav>
                                        <p:tav tm="100000">
                                          <p:val>
                                            <p:strVal val="#ppt_h"/>
                                          </p:val>
                                        </p:tav>
                                      </p:tavLst>
                                    </p:anim>
                                    <p:animEffect transition="in" filter="fade">
                                      <p:cBhvr>
                                        <p:cTn id="61" dur="1250"/>
                                        <p:tgtEl>
                                          <p:spTgt spid="2"/>
                                        </p:tgtEl>
                                      </p:cBhvr>
                                    </p:animEffect>
                                    <p:anim calcmode="lin" valueType="num">
                                      <p:cBhvr>
                                        <p:cTn id="62" dur="1250" fill="hold"/>
                                        <p:tgtEl>
                                          <p:spTgt spid="2"/>
                                        </p:tgtEl>
                                        <p:attrNameLst>
                                          <p:attrName>ppt_x</p:attrName>
                                        </p:attrNameLst>
                                      </p:cBhvr>
                                      <p:tavLst>
                                        <p:tav tm="0">
                                          <p:val>
                                            <p:fltVal val="0.5"/>
                                          </p:val>
                                        </p:tav>
                                        <p:tav tm="100000">
                                          <p:val>
                                            <p:strVal val="#ppt_x"/>
                                          </p:val>
                                        </p:tav>
                                      </p:tavLst>
                                    </p:anim>
                                    <p:anim calcmode="lin" valueType="num">
                                      <p:cBhvr>
                                        <p:cTn id="63" dur="1250" fill="hold"/>
                                        <p:tgtEl>
                                          <p:spTgt spid="2"/>
                                        </p:tgtEl>
                                        <p:attrNameLst>
                                          <p:attrName>ppt_y</p:attrName>
                                        </p:attrNameLst>
                                      </p:cBhvr>
                                      <p:tavLst>
                                        <p:tav tm="0">
                                          <p:val>
                                            <p:fltVal val="0.5"/>
                                          </p:val>
                                        </p:tav>
                                        <p:tav tm="100000">
                                          <p:val>
                                            <p:strVal val="#ppt_y"/>
                                          </p:val>
                                        </p:tav>
                                      </p:tavLst>
                                    </p:anim>
                                  </p:childTnLst>
                                </p:cTn>
                              </p:par>
                              <p:par>
                                <p:cTn id="64" presetID="2" presetClass="entr" presetSubtype="8" decel="41000" fill="hold" nodeType="withEffect">
                                  <p:stCondLst>
                                    <p:cond delay="275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4500" fill="hold"/>
                                        <p:tgtEl>
                                          <p:spTgt spid="28"/>
                                        </p:tgtEl>
                                        <p:attrNameLst>
                                          <p:attrName>ppt_x</p:attrName>
                                        </p:attrNameLst>
                                      </p:cBhvr>
                                      <p:tavLst>
                                        <p:tav tm="0">
                                          <p:val>
                                            <p:strVal val="0-#ppt_w/2"/>
                                          </p:val>
                                        </p:tav>
                                        <p:tav tm="100000">
                                          <p:val>
                                            <p:strVal val="#ppt_x"/>
                                          </p:val>
                                        </p:tav>
                                      </p:tavLst>
                                    </p:anim>
                                    <p:anim calcmode="lin" valueType="num">
                                      <p:cBhvr additive="base">
                                        <p:cTn id="67" dur="4500" fill="hold"/>
                                        <p:tgtEl>
                                          <p:spTgt spid="28"/>
                                        </p:tgtEl>
                                        <p:attrNameLst>
                                          <p:attrName>ppt_y</p:attrName>
                                        </p:attrNameLst>
                                      </p:cBhvr>
                                      <p:tavLst>
                                        <p:tav tm="0">
                                          <p:val>
                                            <p:strVal val="#ppt_y"/>
                                          </p:val>
                                        </p:tav>
                                        <p:tav tm="100000">
                                          <p:val>
                                            <p:strVal val="#ppt_y"/>
                                          </p:val>
                                        </p:tav>
                                      </p:tavLst>
                                    </p:anim>
                                  </p:childTnLst>
                                </p:cTn>
                              </p:par>
                              <p:par>
                                <p:cTn id="68" presetID="6" presetClass="emph" presetSubtype="0" repeatCount="14000" autoRev="1" fill="hold" nodeType="withEffect">
                                  <p:stCondLst>
                                    <p:cond delay="2750"/>
                                  </p:stCondLst>
                                  <p:childTnLst>
                                    <p:animScale>
                                      <p:cBhvr>
                                        <p:cTn id="69" dur="250" fill="hold"/>
                                        <p:tgtEl>
                                          <p:spTgt spid="28"/>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7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105"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EB03C4-0378-44B5-82D6-C733376780EC}"/>
              </a:ext>
            </a:extLst>
          </p:cNvPr>
          <p:cNvSpPr/>
          <p:nvPr/>
        </p:nvSpPr>
        <p:spPr>
          <a:xfrm>
            <a:off x="246634" y="230985"/>
            <a:ext cx="8456691" cy="468152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14000"/>
              </a:lnSpc>
              <a:spcBef>
                <a:spcPts val="0"/>
              </a:spcBef>
              <a:spcAft>
                <a:spcPts val="0"/>
              </a:spcAft>
              <a:buClrTx/>
              <a:buSzTx/>
              <a:buFontTx/>
              <a:buNone/>
              <a:tabLst/>
              <a:defRPr/>
            </a:pPr>
            <a:endParaRPr kumimoji="0" lang="en-US" altLang="zh-CN"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 name="Rectangle 2">
            <a:extLst>
              <a:ext uri="{FF2B5EF4-FFF2-40B4-BE49-F238E27FC236}">
                <a16:creationId xmlns:a16="http://schemas.microsoft.com/office/drawing/2014/main" id="{6CE73723-2B01-4747-B1BB-683DF4121DB8}"/>
              </a:ext>
            </a:extLst>
          </p:cNvPr>
          <p:cNvSpPr/>
          <p:nvPr/>
        </p:nvSpPr>
        <p:spPr>
          <a:xfrm>
            <a:off x="706929" y="402128"/>
            <a:ext cx="7996396" cy="424732"/>
          </a:xfrm>
          <a:prstGeom prst="rect">
            <a:avLst/>
          </a:prstGeom>
          <a:solidFill>
            <a:sysClr val="window" lastClr="FFFFFF"/>
          </a:solidFill>
        </p:spPr>
        <p:txBody>
          <a:bodyPr wrap="square">
            <a:spAutoFit/>
          </a:bodyPr>
          <a:lstStyle/>
          <a:p>
            <a:pPr marL="0" marR="0" lvl="0" indent="0" algn="l" defTabSz="914378" rtl="0" eaLnBrk="1" fontAlgn="auto" latinLnBrk="0" hangingPunct="1">
              <a:lnSpc>
                <a:spcPct val="90000"/>
              </a:lnSpc>
              <a:spcBef>
                <a:spcPts val="100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 Tìm 2-3 từ ngữ:</a:t>
            </a:r>
            <a:endPar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E0AB606-24E4-4CB8-9C82-5243BD6F8C4E}"/>
              </a:ext>
            </a:extLst>
          </p:cNvPr>
          <p:cNvSpPr/>
          <p:nvPr/>
        </p:nvSpPr>
        <p:spPr>
          <a:xfrm>
            <a:off x="573802" y="1016789"/>
            <a:ext cx="7996396" cy="2932341"/>
          </a:xfrm>
          <a:prstGeom prst="rect">
            <a:avLst/>
          </a:prstGeom>
          <a:solidFill>
            <a:sysClr val="window" lastClr="FFFFFF"/>
          </a:solidFill>
        </p:spPr>
        <p:txBody>
          <a:bodyPr wrap="square">
            <a:spAutoFit/>
          </a:bodyPr>
          <a:lstStyle/>
          <a:p>
            <a:pPr marL="0" marR="0" lvl="0" indent="0" algn="just" defTabSz="914378" rtl="0" eaLnBrk="1" fontAlgn="auto" latinLnBrk="0" hangingPunct="1">
              <a:lnSpc>
                <a:spcPct val="200000"/>
              </a:lnSpc>
              <a:spcBef>
                <a:spcPts val="1000"/>
              </a:spcBef>
              <a:spcAft>
                <a:spcPts val="0"/>
              </a:spcAft>
              <a:buClrTx/>
              <a:buSzTx/>
              <a:buFontTx/>
              <a:buNone/>
              <a:tabLst/>
              <a:defRPr/>
            </a:pPr>
            <a:r>
              <a:rPr kumimoji="0" lang="en-US" sz="2400" b="0" i="0" u="none" strike="noStrike" kern="0" cap="none" spc="0" normalizeH="0" baseline="0" noProof="0">
                <a:ln>
                  <a:noFill/>
                </a:ln>
                <a:solidFill>
                  <a:srgbClr val="ED0281"/>
                </a:solidFill>
                <a:effectLst/>
                <a:uLnTx/>
                <a:uFillTx/>
                <a:latin typeface="Arial" panose="020B0604020202020204" pitchFamily="34" charset="0"/>
                <a:cs typeface="Arial" panose="020B0604020202020204" pitchFamily="34" charset="0"/>
              </a:rPr>
              <a:t>b. Chỉ màu xanh:</a:t>
            </a:r>
            <a:r>
              <a:rPr kumimoji="0" lang="vi-VN"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  xanh lơ, xanh lục, xanh ngọc, xanh biếc, xanh rờn, xanh thẫm, xanh nét, xanh tươi, xanh um, xanh sẫm, xanh ngát, xanh ngắt, xanh xao, xanh đen, xanh xanh mượt, xanh lè, xanh lét, xanh bóng…</a:t>
            </a:r>
            <a:endParaRPr kumimoji="0" lang="vi-VN" sz="2400" b="0" i="0" u="none" strike="noStrike" kern="0" cap="none" spc="0" normalizeH="0" baseline="0" noProof="0">
              <a:ln>
                <a:noFill/>
              </a:ln>
              <a:solidFill>
                <a:srgbClr val="ED028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4954635"/>
      </p:ext>
    </p:extLst>
  </p:cSld>
  <p:clrMapOvr>
    <a:masterClrMapping/>
  </p:clrMapOvr>
  <p:transition advTm="1000">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sp>
        <p:nvSpPr>
          <p:cNvPr id="110" name="文本框 109"/>
          <p:cNvSpPr txBox="1"/>
          <p:nvPr/>
        </p:nvSpPr>
        <p:spPr>
          <a:xfrm>
            <a:off x="858826" y="2325534"/>
            <a:ext cx="3588404"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E68B3"/>
                </a:solidFill>
                <a:effectLst/>
                <a:uLnTx/>
                <a:uFillTx/>
                <a:latin typeface="Averta Std CY Bold" panose="00000800000000000000" pitchFamily="50" charset="0"/>
                <a:cs typeface="+mn-cs"/>
              </a:rPr>
              <a:t>LUYỆN CÂU</a:t>
            </a: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pattFill prst="ltDnDiag">
                  <a:fgClr>
                    <a:srgbClr val="00B0F0"/>
                  </a:fgClr>
                  <a:bgClr>
                    <a:srgbClr val="0070C0"/>
                  </a:bgClr>
                </a:pattFill>
                <a:effectLst>
                  <a:outerShdw dist="38100" dir="2700000" algn="tl" rotWithShape="0">
                    <a:srgbClr val="0070C0"/>
                  </a:outerShdw>
                </a:effectLst>
                <a:uLnTx/>
                <a:uFillTx/>
                <a:latin typeface="DFPOP1-W9"/>
                <a:cs typeface="+mn-ea"/>
                <a:sym typeface="+mn-lt"/>
              </a:rPr>
              <a:t>03</a:t>
            </a:r>
            <a:endParaRPr kumimoji="0" lang="zh-CN" altLang="en-US" sz="5400" b="1" i="0" u="none" strike="noStrike" kern="1200" cap="none" spc="0" normalizeH="0" baseline="0" noProof="0" dirty="0">
              <a:ln>
                <a:noFill/>
              </a:ln>
              <a:pattFill prst="ltDnDiag">
                <a:fgClr>
                  <a:srgbClr val="00B0F0"/>
                </a:fgClr>
                <a:bgClr>
                  <a:srgbClr val="0070C0"/>
                </a:bgClr>
              </a:pattFill>
              <a:effectLst>
                <a:outerShdw dist="38100" dir="2700000" algn="tl" rotWithShape="0">
                  <a:srgbClr val="0070C0"/>
                </a:outerShdw>
              </a:effectLst>
              <a:uLnTx/>
              <a:uFillTx/>
              <a:latin typeface="DFPOP1-W9"/>
              <a:cs typeface="+mn-ea"/>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489242995"/>
      </p:ext>
    </p:extLst>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6.17284E-7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EB03C4-0378-44B5-82D6-C733376780EC}"/>
              </a:ext>
            </a:extLst>
          </p:cNvPr>
          <p:cNvSpPr/>
          <p:nvPr/>
        </p:nvSpPr>
        <p:spPr>
          <a:xfrm>
            <a:off x="246634" y="230985"/>
            <a:ext cx="8456691" cy="468152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14000"/>
              </a:lnSpc>
              <a:spcBef>
                <a:spcPts val="0"/>
              </a:spcBef>
              <a:spcAft>
                <a:spcPts val="0"/>
              </a:spcAft>
              <a:buClrTx/>
              <a:buSzTx/>
              <a:buFontTx/>
              <a:buNone/>
              <a:tabLst/>
              <a:defRPr/>
            </a:pPr>
            <a:endParaRPr kumimoji="0" lang="en-US" altLang="zh-CN"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 name="Rectangle 2">
            <a:extLst>
              <a:ext uri="{FF2B5EF4-FFF2-40B4-BE49-F238E27FC236}">
                <a16:creationId xmlns:a16="http://schemas.microsoft.com/office/drawing/2014/main" id="{6CE73723-2B01-4747-B1BB-683DF4121DB8}"/>
              </a:ext>
            </a:extLst>
          </p:cNvPr>
          <p:cNvSpPr/>
          <p:nvPr/>
        </p:nvSpPr>
        <p:spPr>
          <a:xfrm>
            <a:off x="573802" y="447872"/>
            <a:ext cx="7996396" cy="867930"/>
          </a:xfrm>
          <a:prstGeom prst="rect">
            <a:avLst/>
          </a:prstGeom>
          <a:solidFill>
            <a:sysClr val="window" lastClr="FFFFFF"/>
          </a:solidFill>
        </p:spPr>
        <p:txBody>
          <a:bodyPr wrap="square">
            <a:spAutoFit/>
          </a:bodyPr>
          <a:lstStyle/>
          <a:p>
            <a:pPr marL="0" marR="0" lvl="0" indent="0" algn="ctr" defTabSz="914378" rtl="0" eaLnBrk="1" fontAlgn="auto" latinLnBrk="0" hangingPunct="1">
              <a:lnSpc>
                <a:spcPct val="90000"/>
              </a:lnSpc>
              <a:spcBef>
                <a:spcPts val="1000"/>
              </a:spcBef>
              <a:spcAft>
                <a:spcPts val="0"/>
              </a:spcAft>
              <a:buClrTx/>
              <a:buSzTx/>
              <a:buFontTx/>
              <a:buNone/>
              <a:tabLst/>
              <a:defRPr/>
            </a:pPr>
            <a:r>
              <a:rPr kumimoji="0" lang="vi-VN" sz="28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3. Đặt 3</a:t>
            </a:r>
            <a:r>
              <a:rPr kumimoji="0" lang="en-US" sz="28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8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r>
              <a:rPr kumimoji="0" lang="en-US" sz="28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8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4 câu có từ ngữ chỉ các màu sắc vừa tìm được ở bài tập 2.</a:t>
            </a:r>
          </a:p>
        </p:txBody>
      </p:sp>
      <p:sp>
        <p:nvSpPr>
          <p:cNvPr id="5" name="Rectangle 4">
            <a:extLst>
              <a:ext uri="{FF2B5EF4-FFF2-40B4-BE49-F238E27FC236}">
                <a16:creationId xmlns:a16="http://schemas.microsoft.com/office/drawing/2014/main" id="{92055873-7E8F-44BD-9CD4-1181B3D9FEF1}"/>
              </a:ext>
            </a:extLst>
          </p:cNvPr>
          <p:cNvSpPr/>
          <p:nvPr/>
        </p:nvSpPr>
        <p:spPr>
          <a:xfrm>
            <a:off x="942922" y="1593849"/>
            <a:ext cx="6917278" cy="584775"/>
          </a:xfrm>
          <a:prstGeom prst="rect">
            <a:avLst/>
          </a:prstGeom>
        </p:spPr>
        <p:txBody>
          <a:bodyPr wrap="none">
            <a:spAutoFit/>
          </a:bodyPr>
          <a:lstStyle/>
          <a:p>
            <a:r>
              <a:rPr lang="vi-VN" sz="3200" dirty="0"/>
              <a:t>M: Cúc vạn thọ đơm bông vàng tươi.</a:t>
            </a:r>
            <a:endParaRPr lang="en-US" sz="3200" dirty="0"/>
          </a:p>
        </p:txBody>
      </p:sp>
      <p:pic>
        <p:nvPicPr>
          <p:cNvPr id="1028" name="Picture 4" descr="Hoa cúc vạn thọ là gì? Ý nghĩa của hoa cúc vạn thọ ngày Tết">
            <a:extLst>
              <a:ext uri="{FF2B5EF4-FFF2-40B4-BE49-F238E27FC236}">
                <a16:creationId xmlns:a16="http://schemas.microsoft.com/office/drawing/2014/main" id="{30EA66D5-ABE4-42AD-B7FF-37831FB61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4343" y="2571749"/>
            <a:ext cx="3449061" cy="20059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572387"/>
      </p:ext>
    </p:extLst>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EB03C4-0378-44B5-82D6-C733376780EC}"/>
              </a:ext>
            </a:extLst>
          </p:cNvPr>
          <p:cNvSpPr/>
          <p:nvPr/>
        </p:nvSpPr>
        <p:spPr>
          <a:xfrm>
            <a:off x="246634" y="230985"/>
            <a:ext cx="8456691" cy="468152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14000"/>
              </a:lnSpc>
              <a:spcBef>
                <a:spcPts val="0"/>
              </a:spcBef>
              <a:spcAft>
                <a:spcPts val="0"/>
              </a:spcAft>
              <a:buClrTx/>
              <a:buSzTx/>
              <a:buFontTx/>
              <a:buNone/>
              <a:tabLst/>
              <a:defRPr/>
            </a:pPr>
            <a:endParaRPr kumimoji="0" lang="en-US" altLang="zh-CN"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 name="Rectangle 4">
            <a:extLst>
              <a:ext uri="{FF2B5EF4-FFF2-40B4-BE49-F238E27FC236}">
                <a16:creationId xmlns:a16="http://schemas.microsoft.com/office/drawing/2014/main" id="{92055873-7E8F-44BD-9CD4-1181B3D9FEF1}"/>
              </a:ext>
            </a:extLst>
          </p:cNvPr>
          <p:cNvSpPr/>
          <p:nvPr/>
        </p:nvSpPr>
        <p:spPr>
          <a:xfrm>
            <a:off x="634579" y="658184"/>
            <a:ext cx="8068746" cy="3416320"/>
          </a:xfrm>
          <a:prstGeom prst="rect">
            <a:avLst/>
          </a:prstGeom>
        </p:spPr>
        <p:txBody>
          <a:bodyPr wrap="square">
            <a:spAutoFit/>
          </a:bodyPr>
          <a:lstStyle/>
          <a:p>
            <a:pPr lvl="0"/>
            <a:r>
              <a:rPr lang="vi-VN" sz="2400">
                <a:solidFill>
                  <a:srgbClr val="ED0281"/>
                </a:solidFill>
                <a:latin typeface="Arial" panose="020B0604020202020204" pitchFamily="34" charset="0"/>
                <a:cs typeface="Arial" panose="020B0604020202020204" pitchFamily="34" charset="0"/>
              </a:rPr>
              <a:t>a. hồng nhạt</a:t>
            </a:r>
          </a:p>
          <a:p>
            <a:pPr lvl="0"/>
            <a:r>
              <a:rPr lang="vi-VN" sz="2400">
                <a:solidFill>
                  <a:prstClr val="black"/>
                </a:solidFill>
                <a:latin typeface="Arial" panose="020B0604020202020204" pitchFamily="34" charset="0"/>
                <a:cs typeface="Arial" panose="020B0604020202020204" pitchFamily="34" charset="0"/>
              </a:rPr>
              <a:t>→ Bông hoa này có màu hồng nhạt thật khác những bông hoa khác!</a:t>
            </a:r>
          </a:p>
          <a:p>
            <a:pPr lvl="0"/>
            <a:r>
              <a:rPr lang="vi-VN" sz="2400">
                <a:solidFill>
                  <a:srgbClr val="ED0281"/>
                </a:solidFill>
                <a:latin typeface="Arial" panose="020B0604020202020204" pitchFamily="34" charset="0"/>
                <a:cs typeface="Arial" panose="020B0604020202020204" pitchFamily="34" charset="0"/>
              </a:rPr>
              <a:t>b. vàng rực</a:t>
            </a:r>
          </a:p>
          <a:p>
            <a:pPr lvl="0"/>
            <a:r>
              <a:rPr lang="vi-VN" sz="2400">
                <a:solidFill>
                  <a:prstClr val="black"/>
                </a:solidFill>
                <a:latin typeface="Arial" panose="020B0604020202020204" pitchFamily="34" charset="0"/>
                <a:cs typeface="Arial" panose="020B0604020202020204" pitchFamily="34" charset="0"/>
              </a:rPr>
              <a:t>→ Ánh nắng vàng rực nhìn thật đẹp!</a:t>
            </a:r>
          </a:p>
          <a:p>
            <a:pPr lvl="0"/>
            <a:r>
              <a:rPr lang="vi-VN" sz="2400">
                <a:solidFill>
                  <a:srgbClr val="ED0281"/>
                </a:solidFill>
                <a:latin typeface="Arial" panose="020B0604020202020204" pitchFamily="34" charset="0"/>
                <a:cs typeface="Arial" panose="020B0604020202020204" pitchFamily="34" charset="0"/>
              </a:rPr>
              <a:t>c. tím nhạt</a:t>
            </a:r>
          </a:p>
          <a:p>
            <a:pPr lvl="0"/>
            <a:r>
              <a:rPr lang="vi-VN" sz="2400">
                <a:solidFill>
                  <a:prstClr val="black"/>
                </a:solidFill>
                <a:latin typeface="Arial" panose="020B0604020202020204" pitchFamily="34" charset="0"/>
                <a:cs typeface="Arial" panose="020B0604020202020204" pitchFamily="34" charset="0"/>
              </a:rPr>
              <a:t>→ Màu tím nhạt nhìn đẹp hơn màu tím đậm.</a:t>
            </a:r>
          </a:p>
          <a:p>
            <a:pPr lvl="0"/>
            <a:r>
              <a:rPr lang="vi-VN" sz="2400">
                <a:solidFill>
                  <a:srgbClr val="ED0281"/>
                </a:solidFill>
                <a:latin typeface="Arial" panose="020B0604020202020204" pitchFamily="34" charset="0"/>
                <a:cs typeface="Arial" panose="020B0604020202020204" pitchFamily="34" charset="0"/>
              </a:rPr>
              <a:t>d. Trong xanh</a:t>
            </a:r>
          </a:p>
          <a:p>
            <a:pPr lvl="0"/>
            <a:r>
              <a:rPr lang="vi-VN" sz="2400">
                <a:solidFill>
                  <a:prstClr val="black"/>
                </a:solidFill>
                <a:latin typeface="Arial" panose="020B0604020202020204" pitchFamily="34" charset="0"/>
                <a:cs typeface="Arial" panose="020B0604020202020204" pitchFamily="34" charset="0"/>
              </a:rPr>
              <a:t>→ Bầu trời mùa thu thật trong xanh!</a:t>
            </a:r>
            <a:endParaRPr lang="vi-VN"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4781252"/>
      </p:ext>
    </p:extLst>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EB03C4-0378-44B5-82D6-C733376780EC}"/>
              </a:ext>
            </a:extLst>
          </p:cNvPr>
          <p:cNvSpPr/>
          <p:nvPr/>
        </p:nvSpPr>
        <p:spPr>
          <a:xfrm>
            <a:off x="246634" y="230985"/>
            <a:ext cx="8456691" cy="468152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14000"/>
              </a:lnSpc>
              <a:spcBef>
                <a:spcPts val="0"/>
              </a:spcBef>
              <a:spcAft>
                <a:spcPts val="0"/>
              </a:spcAft>
              <a:buClrTx/>
              <a:buSzTx/>
              <a:buFontTx/>
              <a:buNone/>
              <a:tabLst/>
              <a:defRPr/>
            </a:pPr>
            <a:endParaRPr kumimoji="0" lang="en-US" altLang="zh-CN"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 name="Rectangle 2">
            <a:extLst>
              <a:ext uri="{FF2B5EF4-FFF2-40B4-BE49-F238E27FC236}">
                <a16:creationId xmlns:a16="http://schemas.microsoft.com/office/drawing/2014/main" id="{6CE73723-2B01-4747-B1BB-683DF4121DB8}"/>
              </a:ext>
            </a:extLst>
          </p:cNvPr>
          <p:cNvSpPr/>
          <p:nvPr/>
        </p:nvSpPr>
        <p:spPr>
          <a:xfrm>
            <a:off x="573802" y="447872"/>
            <a:ext cx="7996396" cy="867930"/>
          </a:xfrm>
          <a:prstGeom prst="rect">
            <a:avLst/>
          </a:prstGeom>
          <a:solidFill>
            <a:sysClr val="window" lastClr="FFFFFF"/>
          </a:solidFill>
        </p:spPr>
        <p:txBody>
          <a:bodyPr wrap="square">
            <a:spAutoFit/>
          </a:bodyPr>
          <a:lstStyle/>
          <a:p>
            <a:pPr marL="0" marR="0" lvl="0" indent="0" algn="ctr" defTabSz="914378" rtl="0" eaLnBrk="1" fontAlgn="auto" latinLnBrk="0" hangingPunct="1">
              <a:lnSpc>
                <a:spcPct val="90000"/>
              </a:lnSpc>
              <a:spcBef>
                <a:spcPts val="1000"/>
              </a:spcBef>
              <a:spcAft>
                <a:spcPts val="0"/>
              </a:spcAft>
              <a:buClrTx/>
              <a:buSzTx/>
              <a:buFontTx/>
              <a:buNone/>
              <a:tabLst/>
              <a:defRPr/>
            </a:pPr>
            <a:r>
              <a:rPr kumimoji="0" lang="vi-VN" sz="28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4. Viết câu thể hiện cảm xúc của em khi thấy một cảnh đẹp..</a:t>
            </a:r>
          </a:p>
        </p:txBody>
      </p:sp>
      <p:sp>
        <p:nvSpPr>
          <p:cNvPr id="5" name="Rectangle 4">
            <a:extLst>
              <a:ext uri="{FF2B5EF4-FFF2-40B4-BE49-F238E27FC236}">
                <a16:creationId xmlns:a16="http://schemas.microsoft.com/office/drawing/2014/main" id="{92055873-7E8F-44BD-9CD4-1181B3D9FEF1}"/>
              </a:ext>
            </a:extLst>
          </p:cNvPr>
          <p:cNvSpPr/>
          <p:nvPr/>
        </p:nvSpPr>
        <p:spPr>
          <a:xfrm>
            <a:off x="942922" y="1593849"/>
            <a:ext cx="5949064" cy="584775"/>
          </a:xfrm>
          <a:prstGeom prst="rect">
            <a:avLst/>
          </a:prstGeom>
        </p:spPr>
        <p:txBody>
          <a:bodyPr wrap="none">
            <a:spAutoFit/>
          </a:bodyPr>
          <a:lstStyle/>
          <a:p>
            <a:pPr lvl="0"/>
            <a:r>
              <a:rPr lang="vi-VN" sz="3200">
                <a:solidFill>
                  <a:prstClr val="black"/>
                </a:solidFill>
              </a:rPr>
              <a:t>M: Trăng lên biển lung linh quá!</a:t>
            </a:r>
            <a:endParaRPr lang="vi-VN" sz="3200" dirty="0">
              <a:solidFill>
                <a:prstClr val="black"/>
              </a:solidFill>
            </a:endParaRPr>
          </a:p>
        </p:txBody>
      </p:sp>
      <p:pic>
        <p:nvPicPr>
          <p:cNvPr id="2050" name="Picture 2" descr="Trăng trên sông trên đồng trên làng quê, tôi đã thấy nhiều. by nhan tran">
            <a:extLst>
              <a:ext uri="{FF2B5EF4-FFF2-40B4-BE49-F238E27FC236}">
                <a16:creationId xmlns:a16="http://schemas.microsoft.com/office/drawing/2014/main" id="{B28B5405-79B8-4D8C-B1FA-738476A75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464" y="2571749"/>
            <a:ext cx="3522124" cy="1978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340320"/>
      </p:ext>
    </p:extLst>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EB03C4-0378-44B5-82D6-C733376780EC}"/>
              </a:ext>
            </a:extLst>
          </p:cNvPr>
          <p:cNvSpPr/>
          <p:nvPr/>
        </p:nvSpPr>
        <p:spPr>
          <a:xfrm>
            <a:off x="246634" y="230985"/>
            <a:ext cx="8456691" cy="468152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14000"/>
              </a:lnSpc>
              <a:spcBef>
                <a:spcPts val="0"/>
              </a:spcBef>
              <a:spcAft>
                <a:spcPts val="0"/>
              </a:spcAft>
              <a:buClrTx/>
              <a:buSzTx/>
              <a:buFontTx/>
              <a:buNone/>
              <a:tabLst/>
              <a:defRPr/>
            </a:pPr>
            <a:endParaRPr kumimoji="0" lang="en-US" altLang="zh-CN"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 name="Rectangle 4">
            <a:extLst>
              <a:ext uri="{FF2B5EF4-FFF2-40B4-BE49-F238E27FC236}">
                <a16:creationId xmlns:a16="http://schemas.microsoft.com/office/drawing/2014/main" id="{92055873-7E8F-44BD-9CD4-1181B3D9FEF1}"/>
              </a:ext>
            </a:extLst>
          </p:cNvPr>
          <p:cNvSpPr/>
          <p:nvPr/>
        </p:nvSpPr>
        <p:spPr>
          <a:xfrm>
            <a:off x="537627" y="679449"/>
            <a:ext cx="8068746" cy="3571299"/>
          </a:xfrm>
          <a:prstGeom prst="rect">
            <a:avLst/>
          </a:prstGeom>
        </p:spPr>
        <p:txBody>
          <a:bodyPr wrap="square">
            <a:spAutoFit/>
          </a:bodyPr>
          <a:lstStyle/>
          <a:p>
            <a:pPr lvl="0" algn="ctr">
              <a:lnSpc>
                <a:spcPct val="250000"/>
              </a:lnSpc>
            </a:pPr>
            <a:r>
              <a:rPr lang="vi-VN" sz="3200">
                <a:solidFill>
                  <a:srgbClr val="ED0281"/>
                </a:solidFill>
                <a:latin typeface="Arial" panose="020B0604020202020204" pitchFamily="34" charset="0"/>
                <a:cs typeface="Arial" panose="020B0604020202020204" pitchFamily="34" charset="0"/>
              </a:rPr>
              <a:t>Những đóa hoa nở thật rực rỡ!</a:t>
            </a:r>
          </a:p>
          <a:p>
            <a:pPr lvl="0" algn="ctr">
              <a:lnSpc>
                <a:spcPct val="250000"/>
              </a:lnSpc>
            </a:pPr>
            <a:r>
              <a:rPr lang="vi-VN" sz="3200">
                <a:solidFill>
                  <a:srgbClr val="ED0281"/>
                </a:solidFill>
                <a:latin typeface="Arial" panose="020B0604020202020204" pitchFamily="34" charset="0"/>
                <a:cs typeface="Arial" panose="020B0604020202020204" pitchFamily="34" charset="0"/>
              </a:rPr>
              <a:t>Thác nước hùng vĩ quá!</a:t>
            </a:r>
          </a:p>
          <a:p>
            <a:pPr lvl="0" algn="ctr">
              <a:lnSpc>
                <a:spcPct val="250000"/>
              </a:lnSpc>
            </a:pPr>
            <a:r>
              <a:rPr lang="vi-VN" sz="3200">
                <a:solidFill>
                  <a:srgbClr val="ED0281"/>
                </a:solidFill>
                <a:latin typeface="Arial" panose="020B0604020202020204" pitchFamily="34" charset="0"/>
                <a:cs typeface="Arial" panose="020B0604020202020204" pitchFamily="34" charset="0"/>
              </a:rPr>
              <a:t>Rặng cây xanh mướt thật đẹp!</a:t>
            </a:r>
          </a:p>
        </p:txBody>
      </p:sp>
    </p:spTree>
    <p:extLst>
      <p:ext uri="{BB962C8B-B14F-4D97-AF65-F5344CB8AC3E}">
        <p14:creationId xmlns:p14="http://schemas.microsoft.com/office/powerpoint/2010/main" val="2222530668"/>
      </p:ext>
    </p:extLst>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sp>
        <p:nvSpPr>
          <p:cNvPr id="110" name="文本框 109"/>
          <p:cNvSpPr txBox="1"/>
          <p:nvPr/>
        </p:nvSpPr>
        <p:spPr>
          <a:xfrm>
            <a:off x="858826" y="2325534"/>
            <a:ext cx="3588404"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E68B3"/>
                </a:solidFill>
                <a:effectLst/>
                <a:uLnTx/>
                <a:uFillTx/>
                <a:latin typeface="Averta Std CY Bold" panose="00000800000000000000" pitchFamily="50" charset="0"/>
                <a:cs typeface="+mn-cs"/>
              </a:rPr>
              <a:t>VẬN</a:t>
            </a:r>
            <a:r>
              <a:rPr kumimoji="0" lang="en-US" sz="3200" b="0" i="0" u="none" strike="noStrike" kern="1200" cap="none" spc="0" normalizeH="0" noProof="0">
                <a:ln>
                  <a:noFill/>
                </a:ln>
                <a:solidFill>
                  <a:srgbClr val="0E68B3"/>
                </a:solidFill>
                <a:effectLst/>
                <a:uLnTx/>
                <a:uFillTx/>
                <a:latin typeface="Averta Std CY Bold" panose="00000800000000000000" pitchFamily="50" charset="0"/>
                <a:cs typeface="+mn-cs"/>
              </a:rPr>
              <a:t> DỤNG</a:t>
            </a:r>
            <a:endParaRPr kumimoji="0" lang="en-US" sz="3200" b="0" i="0" u="none" strike="noStrike" kern="1200" cap="none" spc="0" normalizeH="0" baseline="0" noProof="0">
              <a:ln>
                <a:noFill/>
              </a:ln>
              <a:solidFill>
                <a:srgbClr val="0E68B3"/>
              </a:solidFill>
              <a:effectLst/>
              <a:uLnTx/>
              <a:uFillTx/>
              <a:latin typeface="Averta Std CY Bold" panose="00000800000000000000" pitchFamily="50" charset="0"/>
              <a:cs typeface="+mn-cs"/>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pattFill prst="ltDnDiag">
                  <a:fgClr>
                    <a:srgbClr val="00B0F0"/>
                  </a:fgClr>
                  <a:bgClr>
                    <a:srgbClr val="0070C0"/>
                  </a:bgClr>
                </a:pattFill>
                <a:effectLst>
                  <a:outerShdw dist="38100" dir="2700000" algn="tl" rotWithShape="0">
                    <a:srgbClr val="0070C0"/>
                  </a:outerShdw>
                </a:effectLst>
                <a:uLnTx/>
                <a:uFillTx/>
                <a:latin typeface="DFPOP1-W9"/>
                <a:cs typeface="+mn-ea"/>
                <a:sym typeface="+mn-lt"/>
              </a:rPr>
              <a:t>04</a:t>
            </a:r>
            <a:endParaRPr kumimoji="0" lang="zh-CN" altLang="en-US" sz="5400" b="1" i="0" u="none" strike="noStrike" kern="1200" cap="none" spc="0" normalizeH="0" baseline="0" noProof="0" dirty="0">
              <a:ln>
                <a:noFill/>
              </a:ln>
              <a:pattFill prst="ltDnDiag">
                <a:fgClr>
                  <a:srgbClr val="00B0F0"/>
                </a:fgClr>
                <a:bgClr>
                  <a:srgbClr val="0070C0"/>
                </a:bgClr>
              </a:pattFill>
              <a:effectLst>
                <a:outerShdw dist="38100" dir="2700000" algn="tl" rotWithShape="0">
                  <a:srgbClr val="0070C0"/>
                </a:outerShdw>
              </a:effectLst>
              <a:uLnTx/>
              <a:uFillTx/>
              <a:latin typeface="DFPOP1-W9"/>
              <a:cs typeface="+mn-ea"/>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223337318"/>
      </p:ext>
    </p:extLst>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6.17284E-7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
            <a:ext cx="9144000" cy="5143149"/>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08" y="-186636"/>
            <a:ext cx="3354783" cy="1917019"/>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3660" y="192622"/>
            <a:ext cx="5925440" cy="4831400"/>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8075" y="3653870"/>
            <a:ext cx="8139275" cy="1623776"/>
          </a:xfrm>
          <a:prstGeom prst="rect">
            <a:avLst/>
          </a:prstGeom>
        </p:spPr>
      </p:pic>
      <p:sp>
        <p:nvSpPr>
          <p:cNvPr id="4" name="文本框 3"/>
          <p:cNvSpPr txBox="1"/>
          <p:nvPr/>
        </p:nvSpPr>
        <p:spPr>
          <a:xfrm rot="21087428">
            <a:off x="-82444" y="798646"/>
            <a:ext cx="2561037" cy="701731"/>
          </a:xfrm>
          <a:prstGeom prst="rect">
            <a:avLst/>
          </a:prstGeom>
          <a:noFill/>
        </p:spPr>
        <p:txBody>
          <a:bodyPr wrap="square" rtlCol="0">
            <a:spAutoFit/>
          </a:bodyPr>
          <a:lstStyle/>
          <a:p>
            <a:pPr marL="0" marR="0" lvl="0" indent="0" algn="ctr" defTabSz="622158" rtl="0" eaLnBrk="1" fontAlgn="auto" latinLnBrk="0" hangingPunct="1">
              <a:lnSpc>
                <a:spcPct val="120000"/>
              </a:lnSpc>
              <a:spcBef>
                <a:spcPts val="0"/>
              </a:spcBef>
              <a:spcAft>
                <a:spcPts val="0"/>
              </a:spcAft>
              <a:buClrTx/>
              <a:buSzTx/>
              <a:buFontTx/>
              <a:buNone/>
              <a:tabLst/>
              <a:defRPr/>
            </a:pPr>
            <a:r>
              <a:rPr lang="en-US" altLang="zh-CN" sz="33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VẬN DỤNG</a:t>
            </a:r>
            <a:endParaRPr kumimoji="0" lang="zh-CN" altLang="en-US" sz="3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350" y="2179729"/>
            <a:ext cx="2152728" cy="2844293"/>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4510" y="95509"/>
            <a:ext cx="1352729" cy="1352729"/>
          </a:xfrm>
          <a:prstGeom prst="rect">
            <a:avLst/>
          </a:prstGeom>
        </p:spPr>
      </p:pic>
      <p:sp>
        <p:nvSpPr>
          <p:cNvPr id="5" name="Rectangle 4"/>
          <p:cNvSpPr/>
          <p:nvPr/>
        </p:nvSpPr>
        <p:spPr>
          <a:xfrm>
            <a:off x="2739774" y="779645"/>
            <a:ext cx="4904735" cy="2554545"/>
          </a:xfrm>
          <a:prstGeom prst="rect">
            <a:avLst/>
          </a:prstGeom>
        </p:spPr>
        <p:txBody>
          <a:bodyPr wrap="square">
            <a:spAutoFit/>
          </a:bodyPr>
          <a:lstStyle/>
          <a:p>
            <a:r>
              <a:rPr lang="vi-VN" sz="3200" dirty="0">
                <a:solidFill>
                  <a:schemeClr val="bg1"/>
                </a:solidFill>
              </a:rPr>
              <a:t>Trao đổi với bạn những việc con người cần làm để giữ gìn, tô điểm cho non sông, đất nước ngày càng tươi đẹp. </a:t>
            </a:r>
            <a:endParaRPr lang="en-US" sz="3200" dirty="0">
              <a:solidFill>
                <a:schemeClr val="bg1"/>
              </a:solidFill>
            </a:endParaRPr>
          </a:p>
        </p:txBody>
      </p:sp>
    </p:spTree>
    <p:extLst>
      <p:ext uri="{BB962C8B-B14F-4D97-AF65-F5344CB8AC3E}">
        <p14:creationId xmlns:p14="http://schemas.microsoft.com/office/powerpoint/2010/main" val="2452175139"/>
      </p:ext>
    </p:extLst>
  </p:cSld>
  <p:clrMapOvr>
    <a:masterClrMapping/>
  </p:clrMapOvr>
  <mc:AlternateContent xmlns:mc="http://schemas.openxmlformats.org/markup-compatibility/2006" xmlns:p14="http://schemas.microsoft.com/office/powerpoint/2010/main">
    <mc:Choice Requires="p14">
      <p:transition spd="slow" p14:dur="2000" advTm="2000">
        <p14:ferris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47"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p:tgtEl>
                                          <p:spTgt spid="4"/>
                                        </p:tgtEl>
                                        <p:attrNameLst>
                                          <p:attrName>ppt_x</p:attrName>
                                        </p:attrNameLst>
                                      </p:cBhvr>
                                      <p:tavLst>
                                        <p:tav tm="0">
                                          <p:val>
                                            <p:strVal val="#ppt_x-#ppt_w*1.125000"/>
                                          </p:val>
                                        </p:tav>
                                        <p:tav tm="100000">
                                          <p:val>
                                            <p:strVal val="#ppt_x"/>
                                          </p:val>
                                        </p:tav>
                                      </p:tavLst>
                                    </p:anim>
                                    <p:animEffect transition="in" filter="wipe(righ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EB03C4-0378-44B5-82D6-C733376780EC}"/>
              </a:ext>
            </a:extLst>
          </p:cNvPr>
          <p:cNvSpPr/>
          <p:nvPr/>
        </p:nvSpPr>
        <p:spPr>
          <a:xfrm>
            <a:off x="246634" y="230985"/>
            <a:ext cx="8456691" cy="468152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14000"/>
              </a:lnSpc>
              <a:spcBef>
                <a:spcPts val="0"/>
              </a:spcBef>
              <a:spcAft>
                <a:spcPts val="0"/>
              </a:spcAft>
              <a:buClrTx/>
              <a:buSzTx/>
              <a:buFontTx/>
              <a:buNone/>
              <a:tabLst/>
              <a:defRPr/>
            </a:pPr>
            <a:endParaRPr kumimoji="0" lang="en-US" altLang="zh-CN"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 name="Rectangle 4">
            <a:extLst>
              <a:ext uri="{FF2B5EF4-FFF2-40B4-BE49-F238E27FC236}">
                <a16:creationId xmlns:a16="http://schemas.microsoft.com/office/drawing/2014/main" id="{92055873-7E8F-44BD-9CD4-1181B3D9FEF1}"/>
              </a:ext>
            </a:extLst>
          </p:cNvPr>
          <p:cNvSpPr/>
          <p:nvPr/>
        </p:nvSpPr>
        <p:spPr>
          <a:xfrm>
            <a:off x="729013" y="1359933"/>
            <a:ext cx="7096550" cy="1951496"/>
          </a:xfrm>
          <a:prstGeom prst="rect">
            <a:avLst/>
          </a:prstGeom>
        </p:spPr>
        <p:txBody>
          <a:bodyPr wrap="square">
            <a:spAutoFit/>
          </a:bodyPr>
          <a:lstStyle/>
          <a:p>
            <a:pPr lvl="0" algn="ctr">
              <a:lnSpc>
                <a:spcPct val="150000"/>
              </a:lnSpc>
            </a:pPr>
            <a:r>
              <a:rPr lang="vi-VN" sz="2800">
                <a:latin typeface="Arial" panose="020B0604020202020204" pitchFamily="34" charset="0"/>
                <a:cs typeface="Arial" panose="020B0604020202020204" pitchFamily="34" charset="0"/>
              </a:rPr>
              <a:t>- Con người cần giữ gìn và bảo tồn các cảnh đẹp: giữ vệ sinh chung, tham gia xây dựng và phát triển cảnh quan.</a:t>
            </a:r>
          </a:p>
        </p:txBody>
      </p:sp>
    </p:spTree>
    <p:extLst>
      <p:ext uri="{BB962C8B-B14F-4D97-AF65-F5344CB8AC3E}">
        <p14:creationId xmlns:p14="http://schemas.microsoft.com/office/powerpoint/2010/main" val="3866698267"/>
      </p:ext>
    </p:extLst>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1774" y="3561139"/>
            <a:ext cx="2341475" cy="1329066"/>
          </a:xfrm>
          <a:prstGeom prst="rect">
            <a:avLst/>
          </a:prstGeom>
        </p:spPr>
      </p:pic>
      <p:sp>
        <p:nvSpPr>
          <p:cNvPr id="24" name="Rectangle 23">
            <a:extLst>
              <a:ext uri="{FF2B5EF4-FFF2-40B4-BE49-F238E27FC236}">
                <a16:creationId xmlns:a16="http://schemas.microsoft.com/office/drawing/2014/main" id="{16E2AE9C-33BC-4934-9E11-A9EC194C97D3}"/>
              </a:ext>
            </a:extLst>
          </p:cNvPr>
          <p:cNvSpPr/>
          <p:nvPr/>
        </p:nvSpPr>
        <p:spPr>
          <a:xfrm>
            <a:off x="1931587" y="2645554"/>
            <a:ext cx="5133281" cy="1640336"/>
          </a:xfrm>
          <a:prstGeom prst="rect">
            <a:avLst/>
          </a:prstGeom>
          <a:noFill/>
        </p:spPr>
        <p:txBody>
          <a:bodyPr wrap="square" lIns="92852" tIns="46426" rIns="92852" bIns="46426">
            <a:spAutoFit/>
            <a:scene3d>
              <a:camera prst="orthographicFront"/>
              <a:lightRig rig="soft" dir="t">
                <a:rot lat="0" lon="0" rev="15600000"/>
              </a:lightRig>
            </a:scene3d>
            <a:sp3d extrusionH="57150" prstMaterial="softEdge">
              <a:bevelT w="25400" h="38100"/>
            </a:sp3d>
          </a:bodyPr>
          <a:lstStyle/>
          <a:p>
            <a:pPr algn="ctr" defTabSz="726356">
              <a:defRPr/>
            </a:pPr>
            <a:r>
              <a:rPr lang="en-US" sz="5025" b="1" dirty="0" err="1">
                <a:ln/>
                <a:solidFill>
                  <a:srgbClr val="FF0000"/>
                </a:solidFill>
                <a:latin typeface="VNI-Avo" pitchFamily="2" charset="0"/>
              </a:rPr>
              <a:t>Chaøo</a:t>
            </a:r>
            <a:r>
              <a:rPr lang="en-US" sz="5025" b="1" dirty="0">
                <a:ln/>
                <a:solidFill>
                  <a:srgbClr val="FF0000"/>
                </a:solidFill>
                <a:latin typeface="VNI-Avo" pitchFamily="2" charset="0"/>
              </a:rPr>
              <a:t> </a:t>
            </a:r>
            <a:r>
              <a:rPr lang="en-US" sz="5025" b="1" dirty="0" err="1">
                <a:ln/>
                <a:solidFill>
                  <a:srgbClr val="FF0000"/>
                </a:solidFill>
                <a:latin typeface="VNI-Avo" pitchFamily="2" charset="0"/>
              </a:rPr>
              <a:t>taïm</a:t>
            </a:r>
            <a:r>
              <a:rPr lang="en-US" sz="5025" b="1" dirty="0">
                <a:ln/>
                <a:solidFill>
                  <a:srgbClr val="FF0000"/>
                </a:solidFill>
                <a:latin typeface="VNI-Avo" pitchFamily="2" charset="0"/>
              </a:rPr>
              <a:t> </a:t>
            </a:r>
            <a:r>
              <a:rPr lang="en-US" sz="5025" b="1" dirty="0" err="1">
                <a:ln/>
                <a:solidFill>
                  <a:srgbClr val="FF0000"/>
                </a:solidFill>
                <a:latin typeface="VNI-Avo" pitchFamily="2" charset="0"/>
              </a:rPr>
              <a:t>bieät</a:t>
            </a:r>
            <a:r>
              <a:rPr lang="en-US" sz="5025" b="1" dirty="0">
                <a:ln/>
                <a:solidFill>
                  <a:srgbClr val="FF0000"/>
                </a:solidFill>
                <a:latin typeface="VNI-Avo" pitchFamily="2" charset="0"/>
              </a:rPr>
              <a:t> </a:t>
            </a:r>
          </a:p>
          <a:p>
            <a:pPr algn="ctr" defTabSz="726356">
              <a:defRPr/>
            </a:pPr>
            <a:r>
              <a:rPr lang="en-US" sz="5025" b="1" dirty="0" err="1">
                <a:ln/>
                <a:solidFill>
                  <a:srgbClr val="FF0000"/>
                </a:solidFill>
                <a:latin typeface="VNI-Avo" pitchFamily="2" charset="0"/>
              </a:rPr>
              <a:t>caùc</a:t>
            </a:r>
            <a:r>
              <a:rPr lang="en-US" sz="5025" b="1" dirty="0">
                <a:ln/>
                <a:solidFill>
                  <a:srgbClr val="FF0000"/>
                </a:solidFill>
                <a:latin typeface="VNI-Avo" pitchFamily="2" charset="0"/>
              </a:rPr>
              <a:t> con</a:t>
            </a:r>
          </a:p>
        </p:txBody>
      </p:sp>
    </p:spTree>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down)">
                                      <p:cBhvr>
                                        <p:cTn id="11" dur="500"/>
                                        <p:tgtEl>
                                          <p:spTgt spid="9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wipe(down)">
                                      <p:cBhvr>
                                        <p:cTn id="14" dur="500"/>
                                        <p:tgtEl>
                                          <p:spTgt spid="1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down)">
                                      <p:cBhvr>
                                        <p:cTn id="17" dur="500"/>
                                        <p:tgtEl>
                                          <p:spTgt spid="112"/>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left)">
                                      <p:cBhvr>
                                        <p:cTn id="31" dur="500"/>
                                        <p:tgtEl>
                                          <p:spTgt spid="105"/>
                                        </p:tgtEl>
                                      </p:cBhvr>
                                    </p:animEffect>
                                  </p:childTnLst>
                                </p:cTn>
                              </p:par>
                              <p:par>
                                <p:cTn id="32" presetID="8" presetClass="emph" presetSubtype="0" fill="hold" nodeType="withEffect">
                                  <p:stCondLst>
                                    <p:cond delay="0"/>
                                  </p:stCondLst>
                                  <p:childTnLst>
                                    <p:animRot by="21600000">
                                      <p:cBhvr>
                                        <p:cTn id="33" dur="10000" fill="hold"/>
                                        <p:tgtEl>
                                          <p:spTgt spid="23"/>
                                        </p:tgtEl>
                                        <p:attrNameLst>
                                          <p:attrName>r</p:attrName>
                                        </p:attrNameLst>
                                      </p:cBhvr>
                                    </p:animRot>
                                  </p:childTnLst>
                                </p:cTn>
                              </p:par>
                              <p:par>
                                <p:cTn id="34" presetID="22" presetClass="entr" presetSubtype="8"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wipe(left)">
                                      <p:cBhvr>
                                        <p:cTn id="36" dur="500"/>
                                        <p:tgtEl>
                                          <p:spTgt spid="80"/>
                                        </p:tgtEl>
                                      </p:cBhvr>
                                    </p:animEffect>
                                  </p:childTnLst>
                                </p:cTn>
                              </p:par>
                              <p:par>
                                <p:cTn id="37" presetID="22" presetClass="entr" presetSubtype="2"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wipe(right)">
                                      <p:cBhvr>
                                        <p:cTn id="39" dur="500"/>
                                        <p:tgtEl>
                                          <p:spTgt spid="86"/>
                                        </p:tgtEl>
                                      </p:cBhvr>
                                    </p:animEffect>
                                  </p:childTnLst>
                                </p:cTn>
                              </p:par>
                              <p:par>
                                <p:cTn id="40" presetID="42" presetClass="entr" presetSubtype="0" fill="hold" nodeType="with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1000"/>
                                        <p:tgtEl>
                                          <p:spTgt spid="108"/>
                                        </p:tgtEl>
                                      </p:cBhvr>
                                    </p:animEffect>
                                    <p:anim calcmode="lin" valueType="num">
                                      <p:cBhvr>
                                        <p:cTn id="43" dur="1000" fill="hold"/>
                                        <p:tgtEl>
                                          <p:spTgt spid="108"/>
                                        </p:tgtEl>
                                        <p:attrNameLst>
                                          <p:attrName>ppt_x</p:attrName>
                                        </p:attrNameLst>
                                      </p:cBhvr>
                                      <p:tavLst>
                                        <p:tav tm="0">
                                          <p:val>
                                            <p:strVal val="#ppt_x"/>
                                          </p:val>
                                        </p:tav>
                                        <p:tav tm="100000">
                                          <p:val>
                                            <p:strVal val="#ppt_x"/>
                                          </p:val>
                                        </p:tav>
                                      </p:tavLst>
                                    </p:anim>
                                    <p:anim calcmode="lin" valueType="num">
                                      <p:cBhvr>
                                        <p:cTn id="44" dur="1000" fill="hold"/>
                                        <p:tgtEl>
                                          <p:spTgt spid="10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53" presetClass="entr" presetSubtype="528"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1250" fill="hold"/>
                                        <p:tgtEl>
                                          <p:spTgt spid="2"/>
                                        </p:tgtEl>
                                        <p:attrNameLst>
                                          <p:attrName>ppt_w</p:attrName>
                                        </p:attrNameLst>
                                      </p:cBhvr>
                                      <p:tavLst>
                                        <p:tav tm="0">
                                          <p:val>
                                            <p:fltVal val="0"/>
                                          </p:val>
                                        </p:tav>
                                        <p:tav tm="100000">
                                          <p:val>
                                            <p:strVal val="#ppt_w"/>
                                          </p:val>
                                        </p:tav>
                                      </p:tavLst>
                                    </p:anim>
                                    <p:anim calcmode="lin" valueType="num">
                                      <p:cBhvr>
                                        <p:cTn id="53" dur="1250" fill="hold"/>
                                        <p:tgtEl>
                                          <p:spTgt spid="2"/>
                                        </p:tgtEl>
                                        <p:attrNameLst>
                                          <p:attrName>ppt_h</p:attrName>
                                        </p:attrNameLst>
                                      </p:cBhvr>
                                      <p:tavLst>
                                        <p:tav tm="0">
                                          <p:val>
                                            <p:fltVal val="0"/>
                                          </p:val>
                                        </p:tav>
                                        <p:tav tm="100000">
                                          <p:val>
                                            <p:strVal val="#ppt_h"/>
                                          </p:val>
                                        </p:tav>
                                      </p:tavLst>
                                    </p:anim>
                                    <p:animEffect transition="in" filter="fade">
                                      <p:cBhvr>
                                        <p:cTn id="54" dur="1250"/>
                                        <p:tgtEl>
                                          <p:spTgt spid="2"/>
                                        </p:tgtEl>
                                      </p:cBhvr>
                                    </p:animEffect>
                                    <p:anim calcmode="lin" valueType="num">
                                      <p:cBhvr>
                                        <p:cTn id="55" dur="1250" fill="hold"/>
                                        <p:tgtEl>
                                          <p:spTgt spid="2"/>
                                        </p:tgtEl>
                                        <p:attrNameLst>
                                          <p:attrName>ppt_x</p:attrName>
                                        </p:attrNameLst>
                                      </p:cBhvr>
                                      <p:tavLst>
                                        <p:tav tm="0">
                                          <p:val>
                                            <p:fltVal val="0.5"/>
                                          </p:val>
                                        </p:tav>
                                        <p:tav tm="100000">
                                          <p:val>
                                            <p:strVal val="#ppt_x"/>
                                          </p:val>
                                        </p:tav>
                                      </p:tavLst>
                                    </p:anim>
                                    <p:anim calcmode="lin" valueType="num">
                                      <p:cBhvr>
                                        <p:cTn id="56" dur="1250" fill="hold"/>
                                        <p:tgtEl>
                                          <p:spTgt spid="2"/>
                                        </p:tgtEl>
                                        <p:attrNameLst>
                                          <p:attrName>ppt_y</p:attrName>
                                        </p:attrNameLst>
                                      </p:cBhvr>
                                      <p:tavLst>
                                        <p:tav tm="0">
                                          <p:val>
                                            <p:fltVal val="0.5"/>
                                          </p:val>
                                        </p:tav>
                                        <p:tav tm="100000">
                                          <p:val>
                                            <p:strVal val="#ppt_y"/>
                                          </p:val>
                                        </p:tav>
                                      </p:tavLst>
                                    </p:anim>
                                  </p:childTnLst>
                                </p:cTn>
                              </p:par>
                              <p:par>
                                <p:cTn id="57" presetID="2" presetClass="entr" presetSubtype="8" decel="4100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4500" fill="hold"/>
                                        <p:tgtEl>
                                          <p:spTgt spid="28"/>
                                        </p:tgtEl>
                                        <p:attrNameLst>
                                          <p:attrName>ppt_x</p:attrName>
                                        </p:attrNameLst>
                                      </p:cBhvr>
                                      <p:tavLst>
                                        <p:tav tm="0">
                                          <p:val>
                                            <p:strVal val="0-#ppt_w/2"/>
                                          </p:val>
                                        </p:tav>
                                        <p:tav tm="100000">
                                          <p:val>
                                            <p:strVal val="#ppt_x"/>
                                          </p:val>
                                        </p:tav>
                                      </p:tavLst>
                                    </p:anim>
                                    <p:anim calcmode="lin" valueType="num">
                                      <p:cBhvr additive="base">
                                        <p:cTn id="60" dur="4500" fill="hold"/>
                                        <p:tgtEl>
                                          <p:spTgt spid="28"/>
                                        </p:tgtEl>
                                        <p:attrNameLst>
                                          <p:attrName>ppt_y</p:attrName>
                                        </p:attrNameLst>
                                      </p:cBhvr>
                                      <p:tavLst>
                                        <p:tav tm="0">
                                          <p:val>
                                            <p:strVal val="#ppt_y"/>
                                          </p:val>
                                        </p:tav>
                                        <p:tav tm="100000">
                                          <p:val>
                                            <p:strVal val="#ppt_y"/>
                                          </p:val>
                                        </p:tav>
                                      </p:tavLst>
                                    </p:anim>
                                  </p:childTnLst>
                                </p:cTn>
                              </p:par>
                              <p:par>
                                <p:cTn id="61" presetID="6" presetClass="emph" presetSubtype="0" repeatCount="14000" autoRev="1" fill="hold" nodeType="withEffect">
                                  <p:stCondLst>
                                    <p:cond delay="0"/>
                                  </p:stCondLst>
                                  <p:childTnLst>
                                    <p:animScale>
                                      <p:cBhvr>
                                        <p:cTn id="62" dur="250" fill="hold"/>
                                        <p:tgtEl>
                                          <p:spTgt spid="28"/>
                                        </p:tgtEl>
                                      </p:cBhvr>
                                      <p:by x="95000" y="95000"/>
                                    </p:animScale>
                                  </p:childTnLst>
                                </p:cTn>
                              </p:par>
                              <p:par>
                                <p:cTn id="63" presetID="32" presetClass="emph" presetSubtype="0" fill="hold" grpId="0" nodeType="withEffect">
                                  <p:stCondLst>
                                    <p:cond delay="0"/>
                                  </p:stCondLst>
                                  <p:childTnLst>
                                    <p:animRot by="120000">
                                      <p:cBhvr>
                                        <p:cTn id="64" dur="275" fill="hold">
                                          <p:stCondLst>
                                            <p:cond delay="0"/>
                                          </p:stCondLst>
                                        </p:cTn>
                                        <p:tgtEl>
                                          <p:spTgt spid="24"/>
                                        </p:tgtEl>
                                        <p:attrNameLst>
                                          <p:attrName>r</p:attrName>
                                        </p:attrNameLst>
                                      </p:cBhvr>
                                    </p:animRot>
                                    <p:animRot by="-240000">
                                      <p:cBhvr>
                                        <p:cTn id="65" dur="550" fill="hold">
                                          <p:stCondLst>
                                            <p:cond delay="550"/>
                                          </p:stCondLst>
                                        </p:cTn>
                                        <p:tgtEl>
                                          <p:spTgt spid="24"/>
                                        </p:tgtEl>
                                        <p:attrNameLst>
                                          <p:attrName>r</p:attrName>
                                        </p:attrNameLst>
                                      </p:cBhvr>
                                    </p:animRot>
                                    <p:animRot by="240000">
                                      <p:cBhvr>
                                        <p:cTn id="66" dur="550" fill="hold">
                                          <p:stCondLst>
                                            <p:cond delay="1100"/>
                                          </p:stCondLst>
                                        </p:cTn>
                                        <p:tgtEl>
                                          <p:spTgt spid="24"/>
                                        </p:tgtEl>
                                        <p:attrNameLst>
                                          <p:attrName>r</p:attrName>
                                        </p:attrNameLst>
                                      </p:cBhvr>
                                    </p:animRot>
                                    <p:animRot by="-240000">
                                      <p:cBhvr>
                                        <p:cTn id="67" dur="550" fill="hold">
                                          <p:stCondLst>
                                            <p:cond delay="1650"/>
                                          </p:stCondLst>
                                        </p:cTn>
                                        <p:tgtEl>
                                          <p:spTgt spid="24"/>
                                        </p:tgtEl>
                                        <p:attrNameLst>
                                          <p:attrName>r</p:attrName>
                                        </p:attrNameLst>
                                      </p:cBhvr>
                                    </p:animRot>
                                    <p:animRot by="120000">
                                      <p:cBhvr>
                                        <p:cTn id="68" dur="550" fill="hold">
                                          <p:stCondLst>
                                            <p:cond delay="22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sp>
        <p:nvSpPr>
          <p:cNvPr id="110" name="文本框 109"/>
          <p:cNvSpPr txBox="1"/>
          <p:nvPr/>
        </p:nvSpPr>
        <p:spPr>
          <a:xfrm>
            <a:off x="1064359" y="2325534"/>
            <a:ext cx="3588404" cy="584775"/>
          </a:xfrm>
          <a:prstGeom prst="rect">
            <a:avLst/>
          </a:prstGeom>
          <a:noFill/>
        </p:spPr>
        <p:txBody>
          <a:bodyPr wrap="square" rtlCol="0">
            <a:spAutoFit/>
          </a:bodyPr>
          <a:lstStyle/>
          <a:p>
            <a:pPr>
              <a:defRPr/>
            </a:pPr>
            <a:r>
              <a:rPr lang="en-US" sz="3200">
                <a:solidFill>
                  <a:srgbClr val="0E68B3"/>
                </a:solidFill>
                <a:latin typeface="Averta Std CY Bold" panose="00000800000000000000" pitchFamily="50" charset="0"/>
              </a:rPr>
              <a:t>Khởi động</a:t>
            </a: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pattFill prst="ltDnDiag">
                  <a:fgClr>
                    <a:srgbClr val="00B0F0"/>
                  </a:fgClr>
                  <a:bgClr>
                    <a:srgbClr val="0070C0"/>
                  </a:bgClr>
                </a:pattFill>
                <a:effectLst>
                  <a:outerShdw dist="38100" dir="2700000" algn="tl" rotWithShape="0">
                    <a:srgbClr val="0070C0"/>
                  </a:outerShdw>
                </a:effectLst>
                <a:uLnTx/>
                <a:uFillTx/>
                <a:latin typeface="DFPOP1-W9"/>
                <a:cs typeface="+mn-ea"/>
                <a:sym typeface="+mn-lt"/>
              </a:rPr>
              <a:t>01</a:t>
            </a:r>
            <a:endParaRPr kumimoji="0" lang="zh-CN" altLang="en-US" sz="5400" b="1" i="0" u="none" strike="noStrike" kern="1200" cap="none" spc="0" normalizeH="0" baseline="0" noProof="0" dirty="0">
              <a:ln>
                <a:noFill/>
              </a:ln>
              <a:pattFill prst="ltDnDiag">
                <a:fgClr>
                  <a:srgbClr val="00B0F0"/>
                </a:fgClr>
                <a:bgClr>
                  <a:srgbClr val="0070C0"/>
                </a:bgClr>
              </a:pattFill>
              <a:effectLst>
                <a:outerShdw dist="38100" dir="2700000" algn="tl" rotWithShape="0">
                  <a:srgbClr val="0070C0"/>
                </a:outerShdw>
              </a:effectLst>
              <a:uLnTx/>
              <a:uFillTx/>
              <a:latin typeface="DFPOP1-W9"/>
              <a:cs typeface="+mn-ea"/>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0.0 0.0 L 0.0 -0.07213" pathEditMode="relative" ptsTypes="">
                                      <p:cBhvr>
                                        <p:cTn id="85" dur="250" accel="50000" decel="50000" autoRev="1" fill="hold">
                                          <p:stCondLst>
                                            <p:cond delay="0"/>
                                          </p:stCondLst>
                                        </p:cTn>
                                        <p:tgtEl>
                                          <p:spTgt spid="110"/>
                                        </p:tgtEl>
                                        <p:attrNameLst>
                                          <p:attrName>ppt_x</p:attrName>
                                          <p:attrName>ppt_y</p:attrName>
                                        </p:attrNameLst>
                                      </p:cBhvr>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àu Hoa - Nhạc Thiếu Nhi Có Lời">
            <a:hlinkClick r:id="" action="ppaction://media"/>
            <a:extLst>
              <a:ext uri="{FF2B5EF4-FFF2-40B4-BE49-F238E27FC236}">
                <a16:creationId xmlns:a16="http://schemas.microsoft.com/office/drawing/2014/main" id="{1CB74E4A-2807-443B-AEAD-6018572F154B}"/>
              </a:ext>
            </a:extLst>
          </p:cNvPr>
          <p:cNvPicPr>
            <a:picLocks noChangeAspect="1"/>
          </p:cNvPicPr>
          <p:nvPr>
            <a:videoFile r:link="rId1"/>
            <p:extLst>
              <p:ext uri="{DAA4B4D4-6D71-4841-9C94-3DE7FCFB9230}">
                <p14:media xmlns:p14="http://schemas.microsoft.com/office/powerpoint/2010/main" r:embed="rId2">
                  <p14:trim st="28114"/>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220666664"/>
      </p:ext>
    </p:extLst>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sp>
        <p:nvSpPr>
          <p:cNvPr id="110" name="文本框 109"/>
          <p:cNvSpPr txBox="1"/>
          <p:nvPr/>
        </p:nvSpPr>
        <p:spPr>
          <a:xfrm>
            <a:off x="1064359" y="2325534"/>
            <a:ext cx="3588404"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E68B3"/>
                </a:solidFill>
                <a:effectLst/>
                <a:uLnTx/>
                <a:uFillTx/>
                <a:latin typeface="Averta Std CY Bold" panose="00000800000000000000" pitchFamily="50" charset="0"/>
                <a:cs typeface="+mn-cs"/>
              </a:rPr>
              <a:t>LUYỆN</a:t>
            </a:r>
            <a:r>
              <a:rPr kumimoji="0" lang="en-US" sz="3200" b="0" i="0" u="none" strike="noStrike" kern="1200" cap="none" spc="0" normalizeH="0" noProof="0">
                <a:ln>
                  <a:noFill/>
                </a:ln>
                <a:solidFill>
                  <a:srgbClr val="0E68B3"/>
                </a:solidFill>
                <a:effectLst/>
                <a:uLnTx/>
                <a:uFillTx/>
                <a:latin typeface="Averta Std CY Bold" panose="00000800000000000000" pitchFamily="50" charset="0"/>
                <a:cs typeface="+mn-cs"/>
              </a:rPr>
              <a:t> TỪ</a:t>
            </a:r>
            <a:endParaRPr kumimoji="0" lang="en-US" sz="3200" b="0" i="0" u="none" strike="noStrike" kern="1200" cap="none" spc="0" normalizeH="0" baseline="0" noProof="0">
              <a:ln>
                <a:noFill/>
              </a:ln>
              <a:solidFill>
                <a:srgbClr val="0E68B3"/>
              </a:solidFill>
              <a:effectLst/>
              <a:uLnTx/>
              <a:uFillTx/>
              <a:latin typeface="Averta Std CY Bold" panose="00000800000000000000" pitchFamily="50" charset="0"/>
              <a:cs typeface="+mn-cs"/>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pattFill prst="ltDnDiag">
                  <a:fgClr>
                    <a:srgbClr val="00B0F0"/>
                  </a:fgClr>
                  <a:bgClr>
                    <a:srgbClr val="0070C0"/>
                  </a:bgClr>
                </a:pattFill>
                <a:effectLst>
                  <a:outerShdw dist="38100" dir="2700000" algn="tl" rotWithShape="0">
                    <a:srgbClr val="0070C0"/>
                  </a:outerShdw>
                </a:effectLst>
                <a:uLnTx/>
                <a:uFillTx/>
                <a:latin typeface="DFPOP1-W9"/>
                <a:cs typeface="+mn-ea"/>
                <a:sym typeface="+mn-lt"/>
              </a:rPr>
              <a:t>02</a:t>
            </a:r>
            <a:endParaRPr kumimoji="0" lang="zh-CN" altLang="en-US" sz="5400" b="1" i="0" u="none" strike="noStrike" kern="1200" cap="none" spc="0" normalizeH="0" baseline="0" noProof="0" dirty="0">
              <a:ln>
                <a:noFill/>
              </a:ln>
              <a:pattFill prst="ltDnDiag">
                <a:fgClr>
                  <a:srgbClr val="00B0F0"/>
                </a:fgClr>
                <a:bgClr>
                  <a:srgbClr val="0070C0"/>
                </a:bgClr>
              </a:pattFill>
              <a:effectLst>
                <a:outerShdw dist="38100" dir="2700000" algn="tl" rotWithShape="0">
                  <a:srgbClr val="0070C0"/>
                </a:outerShdw>
              </a:effectLst>
              <a:uLnTx/>
              <a:uFillTx/>
              <a:latin typeface="DFPOP1-W9"/>
              <a:cs typeface="+mn-ea"/>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60390571"/>
      </p:ext>
    </p:extLst>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0.0 0.0 L 0.0 -0.07213" pathEditMode="relative" ptsTypes="">
                                      <p:cBhvr>
                                        <p:cTn id="85" dur="250" accel="50000" decel="50000" autoRev="1" fill="hold">
                                          <p:stCondLst>
                                            <p:cond delay="0"/>
                                          </p:stCondLst>
                                        </p:cTn>
                                        <p:tgtEl>
                                          <p:spTgt spid="110"/>
                                        </p:tgtEl>
                                        <p:attrNameLst>
                                          <p:attrName>ppt_x</p:attrName>
                                          <p:attrName>ppt_y</p:attrName>
                                        </p:attrNameLst>
                                      </p:cBhvr>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EB03C4-0378-44B5-82D6-C733376780EC}"/>
              </a:ext>
            </a:extLst>
          </p:cNvPr>
          <p:cNvSpPr/>
          <p:nvPr/>
        </p:nvSpPr>
        <p:spPr>
          <a:xfrm>
            <a:off x="246634" y="230985"/>
            <a:ext cx="8456691" cy="468152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en-US" altLang="zh-CN"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3" name="Rectangle 2">
            <a:extLst>
              <a:ext uri="{FF2B5EF4-FFF2-40B4-BE49-F238E27FC236}">
                <a16:creationId xmlns:a16="http://schemas.microsoft.com/office/drawing/2014/main" id="{6CE73723-2B01-4747-B1BB-683DF4121DB8}"/>
              </a:ext>
            </a:extLst>
          </p:cNvPr>
          <p:cNvSpPr/>
          <p:nvPr/>
        </p:nvSpPr>
        <p:spPr>
          <a:xfrm>
            <a:off x="706929" y="402128"/>
            <a:ext cx="7996396" cy="424732"/>
          </a:xfrm>
          <a:prstGeom prst="rect">
            <a:avLst/>
          </a:prstGeom>
          <a:solidFill>
            <a:sysClr val="window" lastClr="FFFFFF"/>
          </a:solidFill>
        </p:spPr>
        <p:txBody>
          <a:bodyPr wrap="square">
            <a:spAutoFit/>
          </a:bodyPr>
          <a:lstStyle/>
          <a:p>
            <a:pPr defTabSz="914378">
              <a:lnSpc>
                <a:spcPct val="90000"/>
              </a:lnSpc>
              <a:spcBef>
                <a:spcPts val="1000"/>
              </a:spcBef>
              <a:defRPr/>
            </a:pPr>
            <a:r>
              <a:rPr lang="en-US" sz="2400" b="1" kern="0" dirty="0">
                <a:latin typeface="Arial" panose="020B0604020202020204" pitchFamily="34" charset="0"/>
                <a:cs typeface="Arial" panose="020B0604020202020204" pitchFamily="34" charset="0"/>
              </a:rPr>
              <a:t>1. T</a:t>
            </a:r>
            <a:r>
              <a:rPr lang="vi-VN" sz="2400" b="1" dirty="0">
                <a:latin typeface="Arial" panose="020B0604020202020204" pitchFamily="34" charset="0"/>
                <a:cs typeface="Arial" panose="020B0604020202020204" pitchFamily="34" charset="0"/>
              </a:rPr>
              <a:t>ìm các từ ngữ chỉ màu đỏ có trong đoạn thơ sau:</a:t>
            </a:r>
            <a:endParaRPr kumimoji="0" lang="en-US" sz="24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E0AB606-24E4-4CB8-9C82-5243BD6F8C4E}"/>
              </a:ext>
            </a:extLst>
          </p:cNvPr>
          <p:cNvSpPr/>
          <p:nvPr/>
        </p:nvSpPr>
        <p:spPr>
          <a:xfrm>
            <a:off x="999460" y="1167453"/>
            <a:ext cx="3475519" cy="1806648"/>
          </a:xfrm>
          <a:prstGeom prst="rect">
            <a:avLst/>
          </a:prstGeom>
          <a:solidFill>
            <a:sysClr val="window" lastClr="FFFFFF"/>
          </a:solidFill>
        </p:spPr>
        <p:txBody>
          <a:bodyPr wrap="square">
            <a:spAutoFit/>
          </a:bodyPr>
          <a:lstStyle/>
          <a:p>
            <a:pPr defTabSz="914378">
              <a:lnSpc>
                <a:spcPct val="90000"/>
              </a:lnSpc>
              <a:spcBef>
                <a:spcPts val="1000"/>
              </a:spcBef>
              <a:defRPr/>
            </a:pPr>
            <a:r>
              <a:rPr lang="vi-VN" sz="2400" kern="0">
                <a:latin typeface="Arial" panose="020B0604020202020204" pitchFamily="34" charset="0"/>
                <a:cs typeface="Arial" panose="020B0604020202020204" pitchFamily="34" charset="0"/>
              </a:rPr>
              <a:t>Mẫu đơn đỏ thắm </a:t>
            </a:r>
            <a:endParaRPr lang="en-US" sz="2400" kern="0">
              <a:latin typeface="Arial" panose="020B0604020202020204" pitchFamily="34" charset="0"/>
              <a:cs typeface="Arial" panose="020B0604020202020204" pitchFamily="34" charset="0"/>
            </a:endParaRPr>
          </a:p>
          <a:p>
            <a:pPr defTabSz="914378">
              <a:lnSpc>
                <a:spcPct val="90000"/>
              </a:lnSpc>
              <a:spcBef>
                <a:spcPts val="1000"/>
              </a:spcBef>
              <a:defRPr/>
            </a:pPr>
            <a:r>
              <a:rPr lang="vi-VN" sz="2400" kern="0">
                <a:latin typeface="Arial" panose="020B0604020202020204" pitchFamily="34" charset="0"/>
                <a:cs typeface="Arial" panose="020B0604020202020204" pitchFamily="34" charset="0"/>
              </a:rPr>
              <a:t>Đỏ chót mào gà </a:t>
            </a:r>
            <a:endParaRPr lang="en-US" sz="2400" kern="0">
              <a:latin typeface="Arial" panose="020B0604020202020204" pitchFamily="34" charset="0"/>
              <a:cs typeface="Arial" panose="020B0604020202020204" pitchFamily="34" charset="0"/>
            </a:endParaRPr>
          </a:p>
          <a:p>
            <a:pPr defTabSz="914378">
              <a:lnSpc>
                <a:spcPct val="90000"/>
              </a:lnSpc>
              <a:spcBef>
                <a:spcPts val="1000"/>
              </a:spcBef>
              <a:defRPr/>
            </a:pPr>
            <a:r>
              <a:rPr lang="vi-VN" sz="2400" kern="0">
                <a:latin typeface="Arial" panose="020B0604020202020204" pitchFamily="34" charset="0"/>
                <a:cs typeface="Arial" panose="020B0604020202020204" pitchFamily="34" charset="0"/>
              </a:rPr>
              <a:t>Trạng nguyên thắp lửa</a:t>
            </a:r>
            <a:endParaRPr lang="en-US" sz="2400" kern="0">
              <a:latin typeface="Arial" panose="020B0604020202020204" pitchFamily="34" charset="0"/>
              <a:cs typeface="Arial" panose="020B0604020202020204" pitchFamily="34" charset="0"/>
            </a:endParaRPr>
          </a:p>
          <a:p>
            <a:pPr defTabSz="914378">
              <a:lnSpc>
                <a:spcPct val="90000"/>
              </a:lnSpc>
              <a:spcBef>
                <a:spcPts val="1000"/>
              </a:spcBef>
              <a:defRPr/>
            </a:pPr>
            <a:r>
              <a:rPr lang="vi-VN" sz="2400" kern="0">
                <a:latin typeface="Arial" panose="020B0604020202020204" pitchFamily="34" charset="0"/>
                <a:cs typeface="Arial" panose="020B0604020202020204" pitchFamily="34" charset="0"/>
              </a:rPr>
              <a:t> Như đốm nắng xa. </a:t>
            </a:r>
            <a:endParaRPr kumimoji="0" lang="en-US" sz="240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CF24639-D8AF-4C60-A292-DA9B6E2ADB0F}"/>
              </a:ext>
            </a:extLst>
          </p:cNvPr>
          <p:cNvSpPr/>
          <p:nvPr/>
        </p:nvSpPr>
        <p:spPr>
          <a:xfrm>
            <a:off x="4956098" y="1167453"/>
            <a:ext cx="3475519" cy="1806648"/>
          </a:xfrm>
          <a:prstGeom prst="rect">
            <a:avLst/>
          </a:prstGeom>
          <a:solidFill>
            <a:sysClr val="window" lastClr="FFFFFF"/>
          </a:solidFill>
        </p:spPr>
        <p:txBody>
          <a:bodyPr wrap="square">
            <a:spAutoFit/>
          </a:bodyPr>
          <a:lstStyle/>
          <a:p>
            <a:pPr defTabSz="914378">
              <a:lnSpc>
                <a:spcPct val="90000"/>
              </a:lnSpc>
              <a:spcBef>
                <a:spcPts val="1000"/>
              </a:spcBef>
              <a:defRPr/>
            </a:pPr>
            <a:r>
              <a:rPr lang="vi-VN" sz="2400" kern="0">
                <a:latin typeface="Arial" panose="020B0604020202020204" pitchFamily="34" charset="0"/>
                <a:cs typeface="Arial" panose="020B0604020202020204" pitchFamily="34" charset="0"/>
              </a:rPr>
              <a:t>Hồng nhung đỏ thẫm</a:t>
            </a:r>
            <a:endParaRPr lang="en-US" sz="2400" kern="0">
              <a:latin typeface="Arial" panose="020B0604020202020204" pitchFamily="34" charset="0"/>
              <a:cs typeface="Arial" panose="020B0604020202020204" pitchFamily="34" charset="0"/>
            </a:endParaRPr>
          </a:p>
          <a:p>
            <a:pPr defTabSz="914378">
              <a:lnSpc>
                <a:spcPct val="90000"/>
              </a:lnSpc>
              <a:spcBef>
                <a:spcPts val="1000"/>
              </a:spcBef>
              <a:defRPr/>
            </a:pPr>
            <a:r>
              <a:rPr lang="vi-VN" sz="2400" kern="0">
                <a:latin typeface="Arial" panose="020B0604020202020204" pitchFamily="34" charset="0"/>
                <a:cs typeface="Arial" panose="020B0604020202020204" pitchFamily="34" charset="0"/>
              </a:rPr>
              <a:t> Đào bích đỏ hồng </a:t>
            </a:r>
            <a:endParaRPr lang="en-US" sz="2400" kern="0">
              <a:latin typeface="Arial" panose="020B0604020202020204" pitchFamily="34" charset="0"/>
              <a:cs typeface="Arial" panose="020B0604020202020204" pitchFamily="34" charset="0"/>
            </a:endParaRPr>
          </a:p>
          <a:p>
            <a:pPr defTabSz="914378">
              <a:lnSpc>
                <a:spcPct val="90000"/>
              </a:lnSpc>
              <a:spcBef>
                <a:spcPts val="1000"/>
              </a:spcBef>
              <a:defRPr/>
            </a:pPr>
            <a:r>
              <a:rPr lang="vi-VN" sz="2400" kern="0">
                <a:latin typeface="Arial" panose="020B0604020202020204" pitchFamily="34" charset="0"/>
                <a:cs typeface="Arial" panose="020B0604020202020204" pitchFamily="34" charset="0"/>
              </a:rPr>
              <a:t>Mười giờ đỏ rực </a:t>
            </a:r>
            <a:endParaRPr lang="en-US" sz="2400" kern="0">
              <a:latin typeface="Arial" panose="020B0604020202020204" pitchFamily="34" charset="0"/>
              <a:cs typeface="Arial" panose="020B0604020202020204" pitchFamily="34" charset="0"/>
            </a:endParaRPr>
          </a:p>
          <a:p>
            <a:pPr defTabSz="914378">
              <a:lnSpc>
                <a:spcPct val="90000"/>
              </a:lnSpc>
              <a:spcBef>
                <a:spcPts val="1000"/>
              </a:spcBef>
              <a:defRPr/>
            </a:pPr>
            <a:r>
              <a:rPr lang="vi-VN" sz="2400" kern="0">
                <a:latin typeface="Arial" panose="020B0604020202020204" pitchFamily="34" charset="0"/>
                <a:cs typeface="Arial" panose="020B0604020202020204" pitchFamily="34" charset="0"/>
              </a:rPr>
              <a:t>Rạng rỡ vườn xuân. </a:t>
            </a:r>
            <a:endParaRPr kumimoji="0" lang="en-US" sz="240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33E9053-B1C4-4E88-87D4-73D222020135}"/>
              </a:ext>
            </a:extLst>
          </p:cNvPr>
          <p:cNvSpPr/>
          <p:nvPr/>
        </p:nvSpPr>
        <p:spPr>
          <a:xfrm>
            <a:off x="6131573" y="3197736"/>
            <a:ext cx="2571752" cy="424732"/>
          </a:xfrm>
          <a:prstGeom prst="rect">
            <a:avLst/>
          </a:prstGeom>
          <a:solidFill>
            <a:sysClr val="window" lastClr="FFFFFF"/>
          </a:solidFill>
        </p:spPr>
        <p:txBody>
          <a:bodyPr wrap="square">
            <a:spAutoFit/>
          </a:bodyPr>
          <a:lstStyle/>
          <a:p>
            <a:pPr algn="ctr" defTabSz="914378">
              <a:lnSpc>
                <a:spcPct val="90000"/>
              </a:lnSpc>
              <a:spcBef>
                <a:spcPts val="1000"/>
              </a:spcBef>
              <a:defRPr/>
            </a:pPr>
            <a:r>
              <a:rPr lang="vi-VN" sz="2400" kern="0">
                <a:latin typeface="Arial" panose="020B0604020202020204" pitchFamily="34" charset="0"/>
                <a:cs typeface="Arial" panose="020B0604020202020204" pitchFamily="34" charset="0"/>
              </a:rPr>
              <a:t>Trâm Anh</a:t>
            </a:r>
            <a:endParaRPr kumimoji="0" lang="en-US" sz="240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597AE70-23C8-4001-8EC5-A33A841A8B0F}"/>
              </a:ext>
            </a:extLst>
          </p:cNvPr>
          <p:cNvCxnSpPr/>
          <p:nvPr/>
        </p:nvCxnSpPr>
        <p:spPr>
          <a:xfrm>
            <a:off x="6774990" y="1530903"/>
            <a:ext cx="10908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501CB3-A422-4BD1-BE28-B544187D0768}"/>
              </a:ext>
            </a:extLst>
          </p:cNvPr>
          <p:cNvCxnSpPr>
            <a:cxnSpLocks/>
          </p:cNvCxnSpPr>
          <p:nvPr/>
        </p:nvCxnSpPr>
        <p:spPr>
          <a:xfrm>
            <a:off x="999460" y="1969450"/>
            <a:ext cx="12652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35AB4F-5D2E-43DF-8B84-C3F146A09D1B}"/>
              </a:ext>
            </a:extLst>
          </p:cNvPr>
          <p:cNvCxnSpPr/>
          <p:nvPr/>
        </p:nvCxnSpPr>
        <p:spPr>
          <a:xfrm>
            <a:off x="2393817" y="1536312"/>
            <a:ext cx="10908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284F13-D5A3-4173-84CE-5E80AC3B5310}"/>
              </a:ext>
            </a:extLst>
          </p:cNvPr>
          <p:cNvCxnSpPr/>
          <p:nvPr/>
        </p:nvCxnSpPr>
        <p:spPr>
          <a:xfrm>
            <a:off x="6362932" y="1969450"/>
            <a:ext cx="10908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F006427-0B3F-4ADE-82EA-A12EB5E6E074}"/>
              </a:ext>
            </a:extLst>
          </p:cNvPr>
          <p:cNvCxnSpPr/>
          <p:nvPr/>
        </p:nvCxnSpPr>
        <p:spPr>
          <a:xfrm>
            <a:off x="6352299" y="2426650"/>
            <a:ext cx="10908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552649"/>
      </p:ext>
    </p:extLst>
  </p:cSld>
  <p:clrMapOvr>
    <a:masterClrMapping/>
  </p:clrMapOvr>
  <p:transition advTm="1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EB03C4-0378-44B5-82D6-C733376780EC}"/>
              </a:ext>
            </a:extLst>
          </p:cNvPr>
          <p:cNvSpPr/>
          <p:nvPr/>
        </p:nvSpPr>
        <p:spPr>
          <a:xfrm>
            <a:off x="246634" y="230985"/>
            <a:ext cx="8456691" cy="468152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14000"/>
              </a:lnSpc>
              <a:spcBef>
                <a:spcPts val="0"/>
              </a:spcBef>
              <a:spcAft>
                <a:spcPts val="0"/>
              </a:spcAft>
              <a:buClrTx/>
              <a:buSzTx/>
              <a:buFontTx/>
              <a:buNone/>
              <a:tabLst/>
              <a:defRPr/>
            </a:pPr>
            <a:endParaRPr kumimoji="0" lang="en-US" altLang="zh-CN"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 name="Rectangle 2">
            <a:extLst>
              <a:ext uri="{FF2B5EF4-FFF2-40B4-BE49-F238E27FC236}">
                <a16:creationId xmlns:a16="http://schemas.microsoft.com/office/drawing/2014/main" id="{6CE73723-2B01-4747-B1BB-683DF4121DB8}"/>
              </a:ext>
            </a:extLst>
          </p:cNvPr>
          <p:cNvSpPr/>
          <p:nvPr/>
        </p:nvSpPr>
        <p:spPr>
          <a:xfrm>
            <a:off x="706929" y="402128"/>
            <a:ext cx="7996396" cy="424732"/>
          </a:xfrm>
          <a:prstGeom prst="rect">
            <a:avLst/>
          </a:prstGeom>
          <a:solidFill>
            <a:sysClr val="window" lastClr="FFFFFF"/>
          </a:solidFill>
        </p:spPr>
        <p:txBody>
          <a:bodyPr wrap="square">
            <a:spAutoFit/>
          </a:bodyPr>
          <a:lstStyle/>
          <a:p>
            <a:pPr marL="0" marR="0" lvl="0" indent="0" algn="l" defTabSz="914378" rtl="0" eaLnBrk="1" fontAlgn="auto" latinLnBrk="0" hangingPunct="1">
              <a:lnSpc>
                <a:spcPct val="90000"/>
              </a:lnSpc>
              <a:spcBef>
                <a:spcPts val="100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 Tìm 2-3 từ ngữ:</a:t>
            </a:r>
            <a:endPar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E0AB606-24E4-4CB8-9C82-5243BD6F8C4E}"/>
              </a:ext>
            </a:extLst>
          </p:cNvPr>
          <p:cNvSpPr/>
          <p:nvPr/>
        </p:nvSpPr>
        <p:spPr>
          <a:xfrm>
            <a:off x="1520455" y="826860"/>
            <a:ext cx="6985592" cy="3317062"/>
          </a:xfrm>
          <a:prstGeom prst="rect">
            <a:avLst/>
          </a:prstGeom>
          <a:solidFill>
            <a:sysClr val="window" lastClr="FFFFFF"/>
          </a:solidFill>
        </p:spPr>
        <p:txBody>
          <a:bodyPr wrap="square">
            <a:spAutoFit/>
          </a:bodyPr>
          <a:lstStyle/>
          <a:p>
            <a:pPr marL="0" marR="0" lvl="0" indent="0" algn="l" defTabSz="914378" rtl="0" eaLnBrk="1" fontAlgn="auto" latinLnBrk="0" hangingPunct="1">
              <a:lnSpc>
                <a:spcPct val="200000"/>
              </a:lnSpc>
              <a:spcBef>
                <a:spcPts val="100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 Chỉ màu vàng. </a:t>
            </a:r>
            <a:r>
              <a:rPr kumimoji="0" lang="vi-VN" sz="2400" b="0" i="0" u="none" strike="noStrike" kern="0" cap="none" spc="0" normalizeH="0" baseline="0" noProof="0">
                <a:ln>
                  <a:noFill/>
                </a:ln>
                <a:solidFill>
                  <a:srgbClr val="ED0281"/>
                </a:solidFill>
                <a:effectLst/>
                <a:uLnTx/>
                <a:uFillTx/>
                <a:latin typeface="Arial" panose="020B0604020202020204" pitchFamily="34" charset="0"/>
                <a:cs typeface="Arial" panose="020B0604020202020204" pitchFamily="34" charset="0"/>
              </a:rPr>
              <a:t>M: vàng tươi</a:t>
            </a:r>
          </a:p>
          <a:p>
            <a:pPr marL="0" marR="0" lvl="0" indent="0" algn="l" defTabSz="914378" rtl="0" eaLnBrk="1" fontAlgn="auto" latinLnBrk="0" hangingPunct="1">
              <a:lnSpc>
                <a:spcPct val="200000"/>
              </a:lnSpc>
              <a:spcBef>
                <a:spcPts val="100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b. Chỉ màu trắng. </a:t>
            </a:r>
            <a:r>
              <a:rPr kumimoji="0" lang="vi-VN" sz="2400" b="0" i="0" u="none" strike="noStrike" kern="0" cap="none" spc="0" normalizeH="0" baseline="0" noProof="0">
                <a:ln>
                  <a:noFill/>
                </a:ln>
                <a:solidFill>
                  <a:srgbClr val="ED0281"/>
                </a:solidFill>
                <a:effectLst/>
                <a:uLnTx/>
                <a:uFillTx/>
                <a:latin typeface="Arial" panose="020B0604020202020204" pitchFamily="34" charset="0"/>
                <a:cs typeface="Arial" panose="020B0604020202020204" pitchFamily="34" charset="0"/>
              </a:rPr>
              <a:t>M: trắng tinh</a:t>
            </a:r>
          </a:p>
          <a:p>
            <a:pPr marL="0" marR="0" lvl="0" indent="0" algn="l" defTabSz="914378" rtl="0" eaLnBrk="1" fontAlgn="auto" latinLnBrk="0" hangingPunct="1">
              <a:lnSpc>
                <a:spcPct val="200000"/>
              </a:lnSpc>
              <a:spcBef>
                <a:spcPts val="100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c. Chỉ màu tím.</a:t>
            </a:r>
            <a:r>
              <a:rPr kumimoji="0" lang="vi-VN" sz="2400" b="0" i="0" u="none" strike="noStrike" kern="0" cap="none" spc="0" normalizeH="0" baseline="0" noProof="0">
                <a:ln>
                  <a:noFill/>
                </a:ln>
                <a:solidFill>
                  <a:srgbClr val="ED0281"/>
                </a:solidFill>
                <a:effectLst/>
                <a:uLnTx/>
                <a:uFillTx/>
                <a:latin typeface="Arial" panose="020B0604020202020204" pitchFamily="34" charset="0"/>
                <a:cs typeface="Arial" panose="020B0604020202020204" pitchFamily="34" charset="0"/>
              </a:rPr>
              <a:t> M: tím nhạt</a:t>
            </a:r>
          </a:p>
          <a:p>
            <a:pPr marL="0" marR="0" lvl="0" indent="0" algn="l" defTabSz="914378" rtl="0" eaLnBrk="1" fontAlgn="auto" latinLnBrk="0" hangingPunct="1">
              <a:lnSpc>
                <a:spcPct val="200000"/>
              </a:lnSpc>
              <a:spcBef>
                <a:spcPts val="100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d. Chỉ màu xanh. </a:t>
            </a:r>
            <a:r>
              <a:rPr kumimoji="0" lang="vi-VN" sz="2400" b="0" i="0" u="none" strike="noStrike" kern="0" cap="none" spc="0" normalizeH="0" baseline="0" noProof="0">
                <a:ln>
                  <a:noFill/>
                </a:ln>
                <a:solidFill>
                  <a:srgbClr val="ED0281"/>
                </a:solidFill>
                <a:effectLst/>
                <a:uLnTx/>
                <a:uFillTx/>
                <a:latin typeface="Arial" panose="020B0604020202020204" pitchFamily="34" charset="0"/>
                <a:cs typeface="Arial" panose="020B0604020202020204" pitchFamily="34" charset="0"/>
              </a:rPr>
              <a:t>M: xanh biếc</a:t>
            </a:r>
          </a:p>
        </p:txBody>
      </p:sp>
    </p:spTree>
    <p:extLst>
      <p:ext uri="{BB962C8B-B14F-4D97-AF65-F5344CB8AC3E}">
        <p14:creationId xmlns:p14="http://schemas.microsoft.com/office/powerpoint/2010/main" val="2504867193"/>
      </p:ext>
    </p:extLst>
  </p:cSld>
  <p:clrMapOvr>
    <a:masterClrMapping/>
  </p:clrMapOvr>
  <p:transition advTm="1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EB03C4-0378-44B5-82D6-C733376780EC}"/>
              </a:ext>
            </a:extLst>
          </p:cNvPr>
          <p:cNvSpPr/>
          <p:nvPr/>
        </p:nvSpPr>
        <p:spPr>
          <a:xfrm>
            <a:off x="246634" y="230985"/>
            <a:ext cx="8456691" cy="468152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14000"/>
              </a:lnSpc>
              <a:spcBef>
                <a:spcPts val="0"/>
              </a:spcBef>
              <a:spcAft>
                <a:spcPts val="0"/>
              </a:spcAft>
              <a:buClrTx/>
              <a:buSzTx/>
              <a:buFontTx/>
              <a:buNone/>
              <a:tabLst/>
              <a:defRPr/>
            </a:pPr>
            <a:endParaRPr kumimoji="0" lang="en-US" altLang="zh-CN"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 name="Rectangle 2">
            <a:extLst>
              <a:ext uri="{FF2B5EF4-FFF2-40B4-BE49-F238E27FC236}">
                <a16:creationId xmlns:a16="http://schemas.microsoft.com/office/drawing/2014/main" id="{6CE73723-2B01-4747-B1BB-683DF4121DB8}"/>
              </a:ext>
            </a:extLst>
          </p:cNvPr>
          <p:cNvSpPr/>
          <p:nvPr/>
        </p:nvSpPr>
        <p:spPr>
          <a:xfrm>
            <a:off x="706929" y="402128"/>
            <a:ext cx="7996396" cy="424732"/>
          </a:xfrm>
          <a:prstGeom prst="rect">
            <a:avLst/>
          </a:prstGeom>
          <a:solidFill>
            <a:sysClr val="window" lastClr="FFFFFF"/>
          </a:solidFill>
        </p:spPr>
        <p:txBody>
          <a:bodyPr wrap="square">
            <a:spAutoFit/>
          </a:bodyPr>
          <a:lstStyle/>
          <a:p>
            <a:pPr marL="0" marR="0" lvl="0" indent="0" algn="l" defTabSz="914378" rtl="0" eaLnBrk="1" fontAlgn="auto" latinLnBrk="0" hangingPunct="1">
              <a:lnSpc>
                <a:spcPct val="90000"/>
              </a:lnSpc>
              <a:spcBef>
                <a:spcPts val="100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 Tìm 2-3 từ ngữ:</a:t>
            </a:r>
            <a:endPar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E0AB606-24E4-4CB8-9C82-5243BD6F8C4E}"/>
              </a:ext>
            </a:extLst>
          </p:cNvPr>
          <p:cNvSpPr/>
          <p:nvPr/>
        </p:nvSpPr>
        <p:spPr>
          <a:xfrm>
            <a:off x="573802" y="1016789"/>
            <a:ext cx="7996396" cy="2193677"/>
          </a:xfrm>
          <a:prstGeom prst="rect">
            <a:avLst/>
          </a:prstGeom>
          <a:solidFill>
            <a:sysClr val="window" lastClr="FFFFFF"/>
          </a:solidFill>
        </p:spPr>
        <p:txBody>
          <a:bodyPr wrap="square">
            <a:spAutoFit/>
          </a:bodyPr>
          <a:lstStyle/>
          <a:p>
            <a:pPr marL="0" marR="0" lvl="0" indent="0" algn="just" defTabSz="914378" rtl="0" eaLnBrk="1" fontAlgn="auto" latinLnBrk="0" hangingPunct="1">
              <a:lnSpc>
                <a:spcPct val="200000"/>
              </a:lnSpc>
              <a:spcBef>
                <a:spcPts val="1000"/>
              </a:spcBef>
              <a:spcAft>
                <a:spcPts val="0"/>
              </a:spcAft>
              <a:buClrTx/>
              <a:buSzTx/>
              <a:buFontTx/>
              <a:buNone/>
              <a:tabLst/>
              <a:defRPr/>
            </a:pPr>
            <a:r>
              <a:rPr kumimoji="0" lang="en-US" sz="2400" b="0" i="0" u="none" strike="noStrike" kern="0" cap="none" spc="0" normalizeH="0" baseline="0" noProof="0">
                <a:ln>
                  <a:noFill/>
                </a:ln>
                <a:solidFill>
                  <a:srgbClr val="ED0281"/>
                </a:solidFill>
                <a:effectLst/>
                <a:uLnTx/>
                <a:uFillTx/>
                <a:latin typeface="Arial" panose="020B0604020202020204" pitchFamily="34" charset="0"/>
                <a:cs typeface="Arial" panose="020B0604020202020204" pitchFamily="34" charset="0"/>
              </a:rPr>
              <a:t>a) </a:t>
            </a:r>
            <a:r>
              <a:rPr kumimoji="0" lang="vi-VN" sz="2400" b="0" i="0" u="none" strike="noStrike" kern="0" cap="none" spc="0" normalizeH="0" baseline="0" noProof="0">
                <a:ln>
                  <a:noFill/>
                </a:ln>
                <a:solidFill>
                  <a:srgbClr val="ED0281"/>
                </a:solidFill>
                <a:effectLst/>
                <a:uLnTx/>
                <a:uFillTx/>
                <a:latin typeface="Arial" panose="020B0604020202020204" pitchFamily="34" charset="0"/>
                <a:cs typeface="Arial" panose="020B0604020202020204" pitchFamily="34" charset="0"/>
              </a:rPr>
              <a:t>Chỉ màu vàng:</a:t>
            </a:r>
            <a:r>
              <a:rPr kumimoji="0" lang="vi-VN"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 Vàng úa, Vàng hoe, Vàng tươi, Vàng chanh, Vàng giòn, Vàng nhạt, Vàng đậm, Vàng nuột, Vàng mượt, Vàng xọng, Vàng ối, Vàng xuộm.</a:t>
            </a:r>
            <a:endParaRPr kumimoji="0" lang="vi-VN" sz="2400" b="0" i="0" u="none" strike="noStrike" kern="0" cap="none" spc="0" normalizeH="0" baseline="0" noProof="0">
              <a:ln>
                <a:noFill/>
              </a:ln>
              <a:solidFill>
                <a:srgbClr val="ED028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4197643"/>
      </p:ext>
    </p:extLst>
  </p:cSld>
  <p:clrMapOvr>
    <a:masterClrMapping/>
  </p:clrMapOvr>
  <p:transition advTm="1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EB03C4-0378-44B5-82D6-C733376780EC}"/>
              </a:ext>
            </a:extLst>
          </p:cNvPr>
          <p:cNvSpPr/>
          <p:nvPr/>
        </p:nvSpPr>
        <p:spPr>
          <a:xfrm>
            <a:off x="246634" y="230985"/>
            <a:ext cx="8456691" cy="468152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14000"/>
              </a:lnSpc>
              <a:spcBef>
                <a:spcPts val="0"/>
              </a:spcBef>
              <a:spcAft>
                <a:spcPts val="0"/>
              </a:spcAft>
              <a:buClrTx/>
              <a:buSzTx/>
              <a:buFontTx/>
              <a:buNone/>
              <a:tabLst/>
              <a:defRPr/>
            </a:pPr>
            <a:endParaRPr kumimoji="0" lang="en-US" altLang="zh-CN"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 name="Rectangle 2">
            <a:extLst>
              <a:ext uri="{FF2B5EF4-FFF2-40B4-BE49-F238E27FC236}">
                <a16:creationId xmlns:a16="http://schemas.microsoft.com/office/drawing/2014/main" id="{6CE73723-2B01-4747-B1BB-683DF4121DB8}"/>
              </a:ext>
            </a:extLst>
          </p:cNvPr>
          <p:cNvSpPr/>
          <p:nvPr/>
        </p:nvSpPr>
        <p:spPr>
          <a:xfrm>
            <a:off x="706929" y="402128"/>
            <a:ext cx="7996396" cy="424732"/>
          </a:xfrm>
          <a:prstGeom prst="rect">
            <a:avLst/>
          </a:prstGeom>
          <a:solidFill>
            <a:sysClr val="window" lastClr="FFFFFF"/>
          </a:solidFill>
        </p:spPr>
        <p:txBody>
          <a:bodyPr wrap="square">
            <a:spAutoFit/>
          </a:bodyPr>
          <a:lstStyle/>
          <a:p>
            <a:pPr marL="0" marR="0" lvl="0" indent="0" algn="l" defTabSz="914378" rtl="0" eaLnBrk="1" fontAlgn="auto" latinLnBrk="0" hangingPunct="1">
              <a:lnSpc>
                <a:spcPct val="90000"/>
              </a:lnSpc>
              <a:spcBef>
                <a:spcPts val="100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 Tìm 2-3 từ ngữ:</a:t>
            </a:r>
            <a:endPar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E0AB606-24E4-4CB8-9C82-5243BD6F8C4E}"/>
              </a:ext>
            </a:extLst>
          </p:cNvPr>
          <p:cNvSpPr/>
          <p:nvPr/>
        </p:nvSpPr>
        <p:spPr>
          <a:xfrm>
            <a:off x="573802" y="1016789"/>
            <a:ext cx="7996396" cy="3799245"/>
          </a:xfrm>
          <a:prstGeom prst="rect">
            <a:avLst/>
          </a:prstGeom>
          <a:solidFill>
            <a:sysClr val="window" lastClr="FFFFFF"/>
          </a:solidFill>
        </p:spPr>
        <p:txBody>
          <a:bodyPr wrap="square">
            <a:spAutoFit/>
          </a:bodyPr>
          <a:lstStyle/>
          <a:p>
            <a:pPr marL="0" marR="0" lvl="0" indent="0" algn="just" defTabSz="914378" rtl="0" eaLnBrk="1" fontAlgn="auto" latinLnBrk="0" hangingPunct="1">
              <a:lnSpc>
                <a:spcPct val="200000"/>
              </a:lnSpc>
              <a:spcBef>
                <a:spcPts val="1000"/>
              </a:spcBef>
              <a:spcAft>
                <a:spcPts val="0"/>
              </a:spcAft>
              <a:buClrTx/>
              <a:buSzTx/>
              <a:buFontTx/>
              <a:buNone/>
              <a:tabLst/>
              <a:defRPr/>
            </a:pPr>
            <a:r>
              <a:rPr kumimoji="0" lang="en-US" sz="2400" b="0" i="0" u="none" strike="noStrike" kern="0" cap="none" spc="0" normalizeH="0" baseline="0" noProof="0">
                <a:ln>
                  <a:noFill/>
                </a:ln>
                <a:solidFill>
                  <a:srgbClr val="ED0281"/>
                </a:solidFill>
                <a:effectLst/>
                <a:uLnTx/>
                <a:uFillTx/>
                <a:latin typeface="Arial" panose="020B0604020202020204" pitchFamily="34" charset="0"/>
                <a:cs typeface="Arial" panose="020B0604020202020204" pitchFamily="34" charset="0"/>
              </a:rPr>
              <a:t>b. Chỉ màu trắng:</a:t>
            </a:r>
            <a:r>
              <a:rPr kumimoji="0" lang="vi-VN"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  trắng lóa, trắng bóc, trắng bạch, trắng bệch, trắng nõn, trắng phau, trắng muốt, trắng tinh, trắng toát, trắng ngần, trắng ngà, trắng bong, trắng dã, trắng nuột, trắng hếu …</a:t>
            </a:r>
          </a:p>
          <a:p>
            <a:pPr marL="0" marR="0" lvl="0" indent="0" algn="just" defTabSz="914378" rtl="0" eaLnBrk="1" fontAlgn="auto" latinLnBrk="0" hangingPunct="1">
              <a:lnSpc>
                <a:spcPct val="200000"/>
              </a:lnSpc>
              <a:spcBef>
                <a:spcPts val="1000"/>
              </a:spcBef>
              <a:spcAft>
                <a:spcPts val="0"/>
              </a:spcAft>
              <a:buClrTx/>
              <a:buSzTx/>
              <a:buFontTx/>
              <a:buNone/>
              <a:tabLst/>
              <a:defRPr/>
            </a:pPr>
            <a:endParaRPr kumimoji="0" lang="vi-VN" sz="2400" b="0" i="0" u="none" strike="noStrike" kern="0" cap="none" spc="0" normalizeH="0" baseline="0" noProof="0">
              <a:ln>
                <a:noFill/>
              </a:ln>
              <a:solidFill>
                <a:srgbClr val="ED028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3488686"/>
      </p:ext>
    </p:extLst>
  </p:cSld>
  <p:clrMapOvr>
    <a:masterClrMapping/>
  </p:clrMapOvr>
  <p:transition advTm="1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EB03C4-0378-44B5-82D6-C733376780EC}"/>
              </a:ext>
            </a:extLst>
          </p:cNvPr>
          <p:cNvSpPr/>
          <p:nvPr/>
        </p:nvSpPr>
        <p:spPr>
          <a:xfrm>
            <a:off x="246634" y="230985"/>
            <a:ext cx="8456691" cy="468152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14000"/>
              </a:lnSpc>
              <a:spcBef>
                <a:spcPts val="0"/>
              </a:spcBef>
              <a:spcAft>
                <a:spcPts val="0"/>
              </a:spcAft>
              <a:buClrTx/>
              <a:buSzTx/>
              <a:buFontTx/>
              <a:buNone/>
              <a:tabLst/>
              <a:defRPr/>
            </a:pPr>
            <a:endParaRPr kumimoji="0" lang="en-US" altLang="zh-CN"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 name="Rectangle 2">
            <a:extLst>
              <a:ext uri="{FF2B5EF4-FFF2-40B4-BE49-F238E27FC236}">
                <a16:creationId xmlns:a16="http://schemas.microsoft.com/office/drawing/2014/main" id="{6CE73723-2B01-4747-B1BB-683DF4121DB8}"/>
              </a:ext>
            </a:extLst>
          </p:cNvPr>
          <p:cNvSpPr/>
          <p:nvPr/>
        </p:nvSpPr>
        <p:spPr>
          <a:xfrm>
            <a:off x="706929" y="402128"/>
            <a:ext cx="7996396" cy="424732"/>
          </a:xfrm>
          <a:prstGeom prst="rect">
            <a:avLst/>
          </a:prstGeom>
          <a:solidFill>
            <a:sysClr val="window" lastClr="FFFFFF"/>
          </a:solidFill>
        </p:spPr>
        <p:txBody>
          <a:bodyPr wrap="square">
            <a:spAutoFit/>
          </a:bodyPr>
          <a:lstStyle/>
          <a:p>
            <a:pPr marL="0" marR="0" lvl="0" indent="0" algn="l" defTabSz="914378" rtl="0" eaLnBrk="1" fontAlgn="auto" latinLnBrk="0" hangingPunct="1">
              <a:lnSpc>
                <a:spcPct val="90000"/>
              </a:lnSpc>
              <a:spcBef>
                <a:spcPts val="100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 Tìm 2-3 từ ngữ:</a:t>
            </a:r>
            <a:endPar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E0AB606-24E4-4CB8-9C82-5243BD6F8C4E}"/>
              </a:ext>
            </a:extLst>
          </p:cNvPr>
          <p:cNvSpPr/>
          <p:nvPr/>
        </p:nvSpPr>
        <p:spPr>
          <a:xfrm>
            <a:off x="573802" y="1016789"/>
            <a:ext cx="7996396" cy="716350"/>
          </a:xfrm>
          <a:prstGeom prst="rect">
            <a:avLst/>
          </a:prstGeom>
          <a:solidFill>
            <a:sysClr val="window" lastClr="FFFFFF"/>
          </a:solidFill>
        </p:spPr>
        <p:txBody>
          <a:bodyPr wrap="square">
            <a:spAutoFit/>
          </a:bodyPr>
          <a:lstStyle/>
          <a:p>
            <a:pPr marL="0" marR="0" lvl="0" indent="0" algn="just" defTabSz="914378" rtl="0" eaLnBrk="1" fontAlgn="auto" latinLnBrk="0" hangingPunct="1">
              <a:lnSpc>
                <a:spcPct val="200000"/>
              </a:lnSpc>
              <a:spcBef>
                <a:spcPts val="1000"/>
              </a:spcBef>
              <a:spcAft>
                <a:spcPts val="0"/>
              </a:spcAft>
              <a:buClrTx/>
              <a:buSzTx/>
              <a:buFontTx/>
              <a:buNone/>
              <a:tabLst/>
              <a:defRPr/>
            </a:pPr>
            <a:r>
              <a:rPr kumimoji="0" lang="en-US" sz="2400" b="0" i="0" u="none" strike="noStrike" kern="0" cap="none" spc="0" normalizeH="0" baseline="0" noProof="0">
                <a:ln>
                  <a:noFill/>
                </a:ln>
                <a:solidFill>
                  <a:srgbClr val="ED0281"/>
                </a:solidFill>
                <a:effectLst/>
                <a:uLnTx/>
                <a:uFillTx/>
                <a:latin typeface="Arial" panose="020B0604020202020204" pitchFamily="34" charset="0"/>
                <a:cs typeface="Arial" panose="020B0604020202020204" pitchFamily="34" charset="0"/>
              </a:rPr>
              <a:t>b. Chỉ màu tím:</a:t>
            </a:r>
            <a:r>
              <a:rPr kumimoji="0" lang="vi-VN"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  tim tím, tím nhạt, tím đậm</a:t>
            </a:r>
            <a:endParaRPr kumimoji="0" lang="vi-VN" sz="2400" b="0" i="0" u="none" strike="noStrike" kern="0" cap="none" spc="0" normalizeH="0" baseline="0" noProof="0">
              <a:ln>
                <a:noFill/>
              </a:ln>
              <a:solidFill>
                <a:srgbClr val="ED028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037991"/>
      </p:ext>
    </p:extLst>
  </p:cSld>
  <p:clrMapOvr>
    <a:masterClrMapping/>
  </p:clrMapOvr>
  <p:transition advTm="1000">
    <p:fade/>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docProps/app.xml><?xml version="1.0" encoding="utf-8"?>
<Properties xmlns="http://schemas.openxmlformats.org/officeDocument/2006/extended-properties" xmlns:vt="http://schemas.openxmlformats.org/officeDocument/2006/docPropsVTypes">
  <Template>9Slide.vn</Template>
  <TotalTime>5434</TotalTime>
  <Words>579</Words>
  <PresentationFormat>On-screen Show (16:9)</PresentationFormat>
  <Paragraphs>64</Paragraphs>
  <Slides>19</Slides>
  <Notes>7</Notes>
  <HiddenSlides>0</HiddenSlides>
  <MMClips>2</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19</vt:i4>
      </vt:variant>
    </vt:vector>
  </HeadingPairs>
  <TitlesOfParts>
    <vt:vector size="47" baseType="lpstr">
      <vt:lpstr>等线</vt:lpstr>
      <vt:lpstr>DFPOP1-W9</vt:lpstr>
      <vt:lpstr>华康少女文字W5</vt:lpstr>
      <vt:lpstr>#9Slide06 SVNClementine</vt:lpstr>
      <vt:lpstr>Arial</vt:lpstr>
      <vt:lpstr>Arial Rounded MT Bold</vt:lpstr>
      <vt:lpstr>Arial-Rounded</vt:lpstr>
      <vt:lpstr>Averta Std CY</vt:lpstr>
      <vt:lpstr>Averta Std CY Bold</vt:lpstr>
      <vt:lpstr>Calibri</vt:lpstr>
      <vt:lpstr>Calibri Light</vt:lpstr>
      <vt:lpstr>Quicksand Medium</vt:lpstr>
      <vt:lpstr>SVN-Poky's</vt:lpstr>
      <vt:lpstr>UTM Edwardian</vt:lpstr>
      <vt:lpstr>UVN Banh Mi</vt:lpstr>
      <vt:lpstr>VNI-Avo</vt:lpstr>
      <vt:lpstr>Hoạt động</vt:lpstr>
      <vt:lpstr>Khởi động</vt:lpstr>
      <vt:lpstr>Khám phá và Luyện tập</vt:lpstr>
      <vt:lpstr>9_www.33ppt.com</vt:lpstr>
      <vt:lpstr>PPT定制1801380800</vt:lpstr>
      <vt:lpstr>1_Khởi động</vt:lpstr>
      <vt:lpstr>2_Khởi động</vt:lpstr>
      <vt:lpstr>4_Office 主题</vt:lpstr>
      <vt:lpstr>1_PPT定制1801380800</vt:lpstr>
      <vt:lpstr>1_Office 主题</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034473852</dc:creator>
  <dcterms:created xsi:type="dcterms:W3CDTF">2021-03-08T07:39:19Z</dcterms:created>
  <dcterms:modified xsi:type="dcterms:W3CDTF">2023-03-12T04:07:46Z</dcterms:modified>
  <cp:contentStatus/>
</cp:coreProperties>
</file>